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60" r:id="rId6"/>
    <p:sldId id="268" r:id="rId7"/>
    <p:sldId id="264" r:id="rId8"/>
    <p:sldId id="261" r:id="rId9"/>
    <p:sldId id="263" r:id="rId10"/>
    <p:sldId id="265" r:id="rId11"/>
    <p:sldId id="267" r:id="rId12"/>
    <p:sldId id="266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0A2C4-641A-44C4-8E50-238DE51BF8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B71E1D-53B1-424B-AD76-41665F9CCAAE}">
      <dgm:prSet custT="1"/>
      <dgm:spPr/>
      <dgm:t>
        <a:bodyPr/>
        <a:lstStyle/>
        <a:p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1. Le complément d’objet direct du verbe actif devient le sujet du verbe passif</a:t>
          </a:r>
          <a:endParaRPr lang="en-US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4F15789-5CB0-46DF-9F87-4B39761352AF}" type="parTrans" cxnId="{DB106A57-EB47-4085-84C4-C22FC4BEDB7C}">
      <dgm:prSet/>
      <dgm:spPr/>
      <dgm:t>
        <a:bodyPr/>
        <a:lstStyle/>
        <a:p>
          <a:endParaRPr lang="en-US"/>
        </a:p>
      </dgm:t>
    </dgm:pt>
    <dgm:pt modelId="{D7113926-9C64-4507-9E8D-E7FFEB2B991B}" type="sibTrans" cxnId="{DB106A57-EB47-4085-84C4-C22FC4BEDB7C}">
      <dgm:prSet/>
      <dgm:spPr/>
      <dgm:t>
        <a:bodyPr/>
        <a:lstStyle/>
        <a:p>
          <a:endParaRPr lang="en-US"/>
        </a:p>
      </dgm:t>
    </dgm:pt>
    <dgm:pt modelId="{9C919C41-41DC-495F-ADC1-7CF9DAEFB8C4}">
      <dgm:prSet custT="1"/>
      <dgm:spPr/>
      <dgm:t>
        <a:bodyPr/>
        <a:lstStyle/>
        <a:p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2. Le sujet du verbe actif devient le </a:t>
          </a:r>
          <a:r>
            <a:rPr lang="it-IT" sz="2000" b="1">
              <a:solidFill>
                <a:schemeClr val="tx1">
                  <a:lumMod val="95000"/>
                  <a:lumOff val="5000"/>
                </a:schemeClr>
              </a:solidFill>
            </a:rPr>
            <a:t>complément d’agent </a:t>
          </a:r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du verbe passif.</a:t>
          </a:r>
          <a:endParaRPr lang="en-US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9022E86-CE9E-4C80-A239-E136BC388B85}" type="parTrans" cxnId="{0976A04E-FC0D-403A-9567-38CEEC9599B1}">
      <dgm:prSet/>
      <dgm:spPr/>
      <dgm:t>
        <a:bodyPr/>
        <a:lstStyle/>
        <a:p>
          <a:endParaRPr lang="en-US"/>
        </a:p>
      </dgm:t>
    </dgm:pt>
    <dgm:pt modelId="{37A74DD4-823E-46C1-8117-F34CA86DE889}" type="sibTrans" cxnId="{0976A04E-FC0D-403A-9567-38CEEC9599B1}">
      <dgm:prSet/>
      <dgm:spPr/>
      <dgm:t>
        <a:bodyPr/>
        <a:lstStyle/>
        <a:p>
          <a:endParaRPr lang="en-US"/>
        </a:p>
      </dgm:t>
    </dgm:pt>
    <dgm:pt modelId="{AC3DC00F-4F19-4914-9E51-32E63CF5E4EA}">
      <dgm:prSet custT="1"/>
      <dgm:spPr/>
      <dgm:t>
        <a:bodyPr/>
        <a:lstStyle/>
        <a:p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3. Le verbe de la forme active est remplacé par </a:t>
          </a:r>
          <a:r>
            <a:rPr lang="it-IT" sz="2000" b="1">
              <a:solidFill>
                <a:schemeClr val="tx1">
                  <a:lumMod val="95000"/>
                  <a:lumOff val="5000"/>
                </a:schemeClr>
              </a:solidFill>
            </a:rPr>
            <a:t>être + participe passé</a:t>
          </a:r>
          <a:r>
            <a:rPr lang="it-IT" sz="2000">
              <a:solidFill>
                <a:schemeClr val="tx1">
                  <a:lumMod val="95000"/>
                  <a:lumOff val="5000"/>
                </a:schemeClr>
              </a:solidFill>
            </a:rPr>
            <a:t>. Le verbe être est au même temps que le verbe actif.</a:t>
          </a:r>
          <a:endParaRPr lang="en-US" sz="20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24DF876-AEDF-4C98-803B-A27FDD9672A8}" type="parTrans" cxnId="{FA5FDCB7-F0E7-46FA-8BD3-B04EBE2FACCA}">
      <dgm:prSet/>
      <dgm:spPr/>
      <dgm:t>
        <a:bodyPr/>
        <a:lstStyle/>
        <a:p>
          <a:endParaRPr lang="en-US"/>
        </a:p>
      </dgm:t>
    </dgm:pt>
    <dgm:pt modelId="{74D0DAD0-2B79-4FBD-8289-EA9FBA60F359}" type="sibTrans" cxnId="{FA5FDCB7-F0E7-46FA-8BD3-B04EBE2FACCA}">
      <dgm:prSet/>
      <dgm:spPr/>
      <dgm:t>
        <a:bodyPr/>
        <a:lstStyle/>
        <a:p>
          <a:endParaRPr lang="en-US"/>
        </a:p>
      </dgm:t>
    </dgm:pt>
    <dgm:pt modelId="{EC992927-8C2F-434C-AFA4-E30D33A6B900}" type="pres">
      <dgm:prSet presAssocID="{0550A2C4-641A-44C4-8E50-238DE51BF8F6}" presName="linear" presStyleCnt="0">
        <dgm:presLayoutVars>
          <dgm:animLvl val="lvl"/>
          <dgm:resizeHandles val="exact"/>
        </dgm:presLayoutVars>
      </dgm:prSet>
      <dgm:spPr/>
    </dgm:pt>
    <dgm:pt modelId="{24E25F55-3410-487A-932C-2F98E8B0CB73}" type="pres">
      <dgm:prSet presAssocID="{72B71E1D-53B1-424B-AD76-41665F9CCAAE}" presName="parentText" presStyleLbl="node1" presStyleIdx="0" presStyleCnt="3" custScaleY="41203" custLinFactY="-52787" custLinFactNeighborY="-100000">
        <dgm:presLayoutVars>
          <dgm:chMax val="0"/>
          <dgm:bulletEnabled val="1"/>
        </dgm:presLayoutVars>
      </dgm:prSet>
      <dgm:spPr/>
    </dgm:pt>
    <dgm:pt modelId="{962110AE-4DB7-4ECD-BC6B-837840DE604E}" type="pres">
      <dgm:prSet presAssocID="{D7113926-9C64-4507-9E8D-E7FFEB2B991B}" presName="spacer" presStyleCnt="0"/>
      <dgm:spPr/>
    </dgm:pt>
    <dgm:pt modelId="{F2204DA5-BE14-4A92-9784-B80C7974D762}" type="pres">
      <dgm:prSet presAssocID="{9C919C41-41DC-495F-ADC1-7CF9DAEFB8C4}" presName="parentText" presStyleLbl="node1" presStyleIdx="1" presStyleCnt="3" custScaleY="51918" custLinFactY="-12893" custLinFactNeighborX="-7971" custLinFactNeighborY="-100000">
        <dgm:presLayoutVars>
          <dgm:chMax val="0"/>
          <dgm:bulletEnabled val="1"/>
        </dgm:presLayoutVars>
      </dgm:prSet>
      <dgm:spPr/>
    </dgm:pt>
    <dgm:pt modelId="{8005B979-C8FB-4B70-BB7D-728CB8623CAF}" type="pres">
      <dgm:prSet presAssocID="{37A74DD4-823E-46C1-8117-F34CA86DE889}" presName="spacer" presStyleCnt="0"/>
      <dgm:spPr/>
    </dgm:pt>
    <dgm:pt modelId="{6F10BB5A-FA4A-4712-AFF3-59B6CD850F2F}" type="pres">
      <dgm:prSet presAssocID="{AC3DC00F-4F19-4914-9E51-32E63CF5E4EA}" presName="parentText" presStyleLbl="node1" presStyleIdx="2" presStyleCnt="3" custScaleY="52889">
        <dgm:presLayoutVars>
          <dgm:chMax val="0"/>
          <dgm:bulletEnabled val="1"/>
        </dgm:presLayoutVars>
      </dgm:prSet>
      <dgm:spPr/>
    </dgm:pt>
  </dgm:ptLst>
  <dgm:cxnLst>
    <dgm:cxn modelId="{9699EF04-2786-4B43-8E11-B7FEE0B09B18}" type="presOf" srcId="{AC3DC00F-4F19-4914-9E51-32E63CF5E4EA}" destId="{6F10BB5A-FA4A-4712-AFF3-59B6CD850F2F}" srcOrd="0" destOrd="0" presId="urn:microsoft.com/office/officeart/2005/8/layout/vList2"/>
    <dgm:cxn modelId="{1414FF66-B763-4AEF-A9D9-BF7F0A1B3571}" type="presOf" srcId="{0550A2C4-641A-44C4-8E50-238DE51BF8F6}" destId="{EC992927-8C2F-434C-AFA4-E30D33A6B900}" srcOrd="0" destOrd="0" presId="urn:microsoft.com/office/officeart/2005/8/layout/vList2"/>
    <dgm:cxn modelId="{0976A04E-FC0D-403A-9567-38CEEC9599B1}" srcId="{0550A2C4-641A-44C4-8E50-238DE51BF8F6}" destId="{9C919C41-41DC-495F-ADC1-7CF9DAEFB8C4}" srcOrd="1" destOrd="0" parTransId="{C9022E86-CE9E-4C80-A239-E136BC388B85}" sibTransId="{37A74DD4-823E-46C1-8117-F34CA86DE889}"/>
    <dgm:cxn modelId="{DB106A57-EB47-4085-84C4-C22FC4BEDB7C}" srcId="{0550A2C4-641A-44C4-8E50-238DE51BF8F6}" destId="{72B71E1D-53B1-424B-AD76-41665F9CCAAE}" srcOrd="0" destOrd="0" parTransId="{A4F15789-5CB0-46DF-9F87-4B39761352AF}" sibTransId="{D7113926-9C64-4507-9E8D-E7FFEB2B991B}"/>
    <dgm:cxn modelId="{5A19F28E-D3AD-4B90-84CD-6C984AD7DBD1}" type="presOf" srcId="{72B71E1D-53B1-424B-AD76-41665F9CCAAE}" destId="{24E25F55-3410-487A-932C-2F98E8B0CB73}" srcOrd="0" destOrd="0" presId="urn:microsoft.com/office/officeart/2005/8/layout/vList2"/>
    <dgm:cxn modelId="{FA5FDCB7-F0E7-46FA-8BD3-B04EBE2FACCA}" srcId="{0550A2C4-641A-44C4-8E50-238DE51BF8F6}" destId="{AC3DC00F-4F19-4914-9E51-32E63CF5E4EA}" srcOrd="2" destOrd="0" parTransId="{124DF876-AEDF-4C98-803B-A27FDD9672A8}" sibTransId="{74D0DAD0-2B79-4FBD-8289-EA9FBA60F359}"/>
    <dgm:cxn modelId="{907059BB-1C86-4AA2-A6FA-548C41E5A446}" type="presOf" srcId="{9C919C41-41DC-495F-ADC1-7CF9DAEFB8C4}" destId="{F2204DA5-BE14-4A92-9784-B80C7974D762}" srcOrd="0" destOrd="0" presId="urn:microsoft.com/office/officeart/2005/8/layout/vList2"/>
    <dgm:cxn modelId="{DDB7DD1C-F0D4-44D3-A4E4-9D9908DDAC27}" type="presParOf" srcId="{EC992927-8C2F-434C-AFA4-E30D33A6B900}" destId="{24E25F55-3410-487A-932C-2F98E8B0CB73}" srcOrd="0" destOrd="0" presId="urn:microsoft.com/office/officeart/2005/8/layout/vList2"/>
    <dgm:cxn modelId="{88165E39-E97B-4573-B422-D108812D91B6}" type="presParOf" srcId="{EC992927-8C2F-434C-AFA4-E30D33A6B900}" destId="{962110AE-4DB7-4ECD-BC6B-837840DE604E}" srcOrd="1" destOrd="0" presId="urn:microsoft.com/office/officeart/2005/8/layout/vList2"/>
    <dgm:cxn modelId="{C53C5DDD-9FF0-450E-A7E4-3EC3FFA3AF71}" type="presParOf" srcId="{EC992927-8C2F-434C-AFA4-E30D33A6B900}" destId="{F2204DA5-BE14-4A92-9784-B80C7974D762}" srcOrd="2" destOrd="0" presId="urn:microsoft.com/office/officeart/2005/8/layout/vList2"/>
    <dgm:cxn modelId="{3D0EC744-A34D-40CF-8E3E-EB00D5288910}" type="presParOf" srcId="{EC992927-8C2F-434C-AFA4-E30D33A6B900}" destId="{8005B979-C8FB-4B70-BB7D-728CB8623CAF}" srcOrd="3" destOrd="0" presId="urn:microsoft.com/office/officeart/2005/8/layout/vList2"/>
    <dgm:cxn modelId="{F964A29E-61F5-4861-8DF3-787D47ECCD69}" type="presParOf" srcId="{EC992927-8C2F-434C-AFA4-E30D33A6B900}" destId="{6F10BB5A-FA4A-4712-AFF3-59B6CD850F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25F55-3410-487A-932C-2F98E8B0CB73}">
      <dsp:nvSpPr>
        <dsp:cNvPr id="0" name=""/>
        <dsp:cNvSpPr/>
      </dsp:nvSpPr>
      <dsp:spPr>
        <a:xfrm>
          <a:off x="0" y="299940"/>
          <a:ext cx="10515600" cy="493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1. Le complément d’objet direct du verbe actif devient le sujet du verbe passif</a:t>
          </a:r>
          <a:endParaRPr lang="en-US" sz="20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4098" y="324038"/>
        <a:ext cx="10467404" cy="445448"/>
      </dsp:txXfrm>
    </dsp:sp>
    <dsp:sp modelId="{F2204DA5-BE14-4A92-9784-B80C7974D762}">
      <dsp:nvSpPr>
        <dsp:cNvPr id="0" name=""/>
        <dsp:cNvSpPr/>
      </dsp:nvSpPr>
      <dsp:spPr>
        <a:xfrm>
          <a:off x="0" y="1455867"/>
          <a:ext cx="10515600" cy="622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2. Le sujet du verbe actif devient le </a:t>
          </a:r>
          <a:r>
            <a:rPr lang="it-IT" sz="2000" b="1" kern="1200">
              <a:solidFill>
                <a:schemeClr val="tx1">
                  <a:lumMod val="95000"/>
                  <a:lumOff val="5000"/>
                </a:schemeClr>
              </a:solidFill>
            </a:rPr>
            <a:t>complément d’agent </a:t>
          </a: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du verbe passif.</a:t>
          </a:r>
          <a:endParaRPr lang="en-US" sz="20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364" y="1486231"/>
        <a:ext cx="10454872" cy="561291"/>
      </dsp:txXfrm>
    </dsp:sp>
    <dsp:sp modelId="{6F10BB5A-FA4A-4712-AFF3-59B6CD850F2F}">
      <dsp:nvSpPr>
        <dsp:cNvPr id="0" name=""/>
        <dsp:cNvSpPr/>
      </dsp:nvSpPr>
      <dsp:spPr>
        <a:xfrm>
          <a:off x="0" y="2600994"/>
          <a:ext cx="10515600" cy="633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3. Le verbe de la forme active est remplacé par </a:t>
          </a:r>
          <a:r>
            <a:rPr lang="it-IT" sz="2000" b="1" kern="1200">
              <a:solidFill>
                <a:schemeClr val="tx1">
                  <a:lumMod val="95000"/>
                  <a:lumOff val="5000"/>
                </a:schemeClr>
              </a:solidFill>
            </a:rPr>
            <a:t>être + participe passé</a:t>
          </a:r>
          <a:r>
            <a:rPr lang="it-IT" sz="2000" kern="1200">
              <a:solidFill>
                <a:schemeClr val="tx1">
                  <a:lumMod val="95000"/>
                  <a:lumOff val="5000"/>
                </a:schemeClr>
              </a:solidFill>
            </a:rPr>
            <a:t>. Le verbe être est au même temps que le verbe actif.</a:t>
          </a:r>
          <a:endParaRPr lang="en-US" sz="20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0932" y="2631926"/>
        <a:ext cx="10453736" cy="571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59D17-5914-4DC5-9839-510191F2F426}" type="datetimeFigureOut">
              <a:rPr lang="fr-FR" smtClean="0"/>
              <a:t>13/03/2022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DBB90-D313-4D25-98CA-A831B58F903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17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F614-35EE-41E0-AE3F-28AEAD456DB9}" type="datetime1">
              <a:rPr lang="fr-FR" smtClean="0"/>
              <a:t>13/03/2022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38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6733-27BC-4805-B473-E86EF77D2D67}" type="datetime1">
              <a:rPr lang="fr-FR" smtClean="0"/>
              <a:t>13/03/2022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06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7D3A-4DE2-4C67-8F67-0F989F2C172F}" type="datetime1">
              <a:rPr lang="fr-FR" smtClean="0"/>
              <a:t>13/03/2022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58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F063-00C1-4159-9414-04FBD065A8DC}" type="datetime1">
              <a:rPr lang="fr-FR" smtClean="0"/>
              <a:t>13/03/2022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0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98B2-E810-47FD-B1CA-8304AE9DCAC0}" type="datetime1">
              <a:rPr lang="fr-FR" smtClean="0"/>
              <a:t>13/03/2022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55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89E-C499-4C87-A680-9C580847D511}" type="datetime1">
              <a:rPr lang="fr-FR" smtClean="0"/>
              <a:t>13/03/2022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7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994-001A-478C-A8E9-2D12A6BBA888}" type="datetime1">
              <a:rPr lang="fr-FR" smtClean="0"/>
              <a:t>13/03/2022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89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4C34-25A5-494C-B274-DAF55C45A1E0}" type="datetime1">
              <a:rPr lang="fr-FR" smtClean="0"/>
              <a:t>13/03/2022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70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F352-0AAB-414A-A3BA-CE189D4C0369}" type="datetime1">
              <a:rPr lang="fr-FR" smtClean="0"/>
              <a:t>13/03/2022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0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0BB6-3A8E-4421-906D-BCA3DC5D6AC6}" type="datetime1">
              <a:rPr lang="fr-FR" smtClean="0"/>
              <a:t>13/03/2022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5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B0107-50F3-470E-B25D-3444DD586E81}" type="datetime1">
              <a:rPr lang="fr-FR" smtClean="0"/>
              <a:t>13/03/2022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0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999C-77CA-4490-A75F-AEB5CA5A8B28}" type="datetime1">
              <a:rPr lang="fr-FR" smtClean="0"/>
              <a:t>13/03/2022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A7C5-BE1B-415C-ADA4-9F93046D6105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7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12DCEA5-6527-4985-9BCD-F96F441A4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La voix passive</a:t>
            </a:r>
            <a:endParaRPr lang="fr-FR" sz="800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CA3FAD0-0083-4642-BE12-E08A713E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Lingua magistrale per il Turismo - a.a. 2021-2022 Secondo semestre</a:t>
            </a:r>
            <a:endParaRPr lang="fr-FR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512568-79ED-4459-8058-62B7A6D71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E4A7C5-BE1B-415C-ADA4-9F93046D6105}" type="slidenum"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5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6965F-A19A-414A-887F-C60D74FC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Expressions du passif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31FCA9-A448-4697-A6BF-1FE1D37E8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La forme pronominale de sens passif</a:t>
            </a:r>
          </a:p>
          <a:p>
            <a:pPr marL="457200" lvl="1" indent="0">
              <a:buNone/>
            </a:pPr>
            <a:r>
              <a:rPr lang="it-IT" i="1"/>
              <a:t>Dans les mots «estomac» et «tabac», le «c» ne </a:t>
            </a:r>
            <a:r>
              <a:rPr lang="it-IT" i="1">
                <a:solidFill>
                  <a:srgbClr val="FF0000"/>
                </a:solidFill>
              </a:rPr>
              <a:t>se prononce </a:t>
            </a:r>
            <a:r>
              <a:rPr lang="it-IT" i="1"/>
              <a:t>pas </a:t>
            </a:r>
            <a:r>
              <a:rPr lang="it-IT"/>
              <a:t>(v. forme pronominale)  =  </a:t>
            </a:r>
            <a:r>
              <a:rPr lang="it-IT" i="1"/>
              <a:t>le «c» n’</a:t>
            </a:r>
            <a:r>
              <a:rPr lang="it-IT" i="1">
                <a:solidFill>
                  <a:srgbClr val="FF0000"/>
                </a:solidFill>
              </a:rPr>
              <a:t>est </a:t>
            </a:r>
            <a:r>
              <a:rPr lang="it-IT" i="1"/>
              <a:t>pas</a:t>
            </a:r>
            <a:r>
              <a:rPr lang="it-IT" i="1">
                <a:solidFill>
                  <a:srgbClr val="FF0000"/>
                </a:solidFill>
              </a:rPr>
              <a:t> prononcé</a:t>
            </a:r>
            <a:r>
              <a:rPr lang="it-IT"/>
              <a:t>.</a:t>
            </a:r>
          </a:p>
          <a:p>
            <a:r>
              <a:rPr lang="it-IT"/>
              <a:t>Le verbe </a:t>
            </a:r>
            <a:r>
              <a:rPr lang="it-IT" b="1"/>
              <a:t>faire</a:t>
            </a:r>
            <a:r>
              <a:rPr lang="it-IT"/>
              <a:t> + infinitif</a:t>
            </a:r>
          </a:p>
          <a:p>
            <a:pPr marL="457200" lvl="1" indent="0">
              <a:buNone/>
            </a:pPr>
            <a:r>
              <a:rPr lang="it-IT" i="1"/>
              <a:t>L’entreprise </a:t>
            </a:r>
            <a:r>
              <a:rPr lang="it-IT" i="1">
                <a:solidFill>
                  <a:srgbClr val="FF0000"/>
                </a:solidFill>
              </a:rPr>
              <a:t>a fait réaliser </a:t>
            </a:r>
            <a:r>
              <a:rPr lang="it-IT" i="1"/>
              <a:t>un sondage d’opinion sur les produits transgéniques</a:t>
            </a:r>
          </a:p>
          <a:p>
            <a:pPr marL="457200" lvl="1" indent="0">
              <a:buNone/>
            </a:pPr>
            <a:r>
              <a:rPr lang="it-IT" i="1"/>
              <a:t>     un sondage d’opinion </a:t>
            </a:r>
            <a:r>
              <a:rPr lang="it-IT" i="1">
                <a:solidFill>
                  <a:srgbClr val="FF0000"/>
                </a:solidFill>
              </a:rPr>
              <a:t>a été réalisé</a:t>
            </a:r>
            <a:r>
              <a:rPr lang="it-IT" i="1"/>
              <a:t>.</a:t>
            </a:r>
          </a:p>
          <a:p>
            <a:r>
              <a:rPr lang="it-IT" b="1"/>
              <a:t>Se faire </a:t>
            </a:r>
            <a:r>
              <a:rPr lang="it-IT"/>
              <a:t>et </a:t>
            </a:r>
            <a:r>
              <a:rPr lang="it-IT" b="1"/>
              <a:t>se laisser </a:t>
            </a:r>
            <a:r>
              <a:rPr lang="it-IT"/>
              <a:t>(semi-auxiliaires pronominaux) + infinitif : le sujet est toujours un animé, l’agent peut ne pas être exprimé.</a:t>
            </a:r>
          </a:p>
          <a:p>
            <a:pPr marL="457200" lvl="1" indent="0">
              <a:buNone/>
            </a:pPr>
            <a:r>
              <a:rPr lang="it-IT" i="1"/>
              <a:t>Il </a:t>
            </a:r>
            <a:r>
              <a:rPr lang="it-IT" i="1">
                <a:solidFill>
                  <a:srgbClr val="FF0000"/>
                </a:solidFill>
              </a:rPr>
              <a:t>s’est fait </a:t>
            </a:r>
            <a:r>
              <a:rPr lang="it-IT" i="1"/>
              <a:t>licencier       il </a:t>
            </a:r>
            <a:r>
              <a:rPr lang="it-IT" i="1">
                <a:solidFill>
                  <a:srgbClr val="FF0000"/>
                </a:solidFill>
              </a:rPr>
              <a:t>a été licencié</a:t>
            </a:r>
          </a:p>
          <a:p>
            <a:pPr marL="457200" lvl="1" indent="0">
              <a:buNone/>
            </a:pPr>
            <a:r>
              <a:rPr lang="it-IT" i="1"/>
              <a:t>Elle </a:t>
            </a:r>
            <a:r>
              <a:rPr lang="it-IT" i="1">
                <a:solidFill>
                  <a:srgbClr val="FF0000"/>
                </a:solidFill>
              </a:rPr>
              <a:t>s’est laissé </a:t>
            </a:r>
            <a:r>
              <a:rPr lang="it-IT" i="1"/>
              <a:t>soigner     elle </a:t>
            </a:r>
            <a:r>
              <a:rPr lang="it-IT" i="1">
                <a:solidFill>
                  <a:srgbClr val="FF0000"/>
                </a:solidFill>
              </a:rPr>
              <a:t>a été soignée</a:t>
            </a:r>
            <a:r>
              <a:rPr lang="it-IT" i="1"/>
              <a:t>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596EE7-AA52-49B3-99E2-F8BD59F6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384964" cy="293832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473131-A6A2-49CB-9D69-8DACCB788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10</a:t>
            </a:fld>
            <a:endParaRPr lang="fr-FR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F725EE85-6654-4C59-8FBA-919A48987C91}"/>
              </a:ext>
            </a:extLst>
          </p:cNvPr>
          <p:cNvCxnSpPr>
            <a:cxnSpLocks/>
          </p:cNvCxnSpPr>
          <p:nvPr/>
        </p:nvCxnSpPr>
        <p:spPr>
          <a:xfrm>
            <a:off x="1432560" y="4114800"/>
            <a:ext cx="2133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90DCDC71-4197-4F0E-A7BE-CC7AB5EB94E7}"/>
              </a:ext>
            </a:extLst>
          </p:cNvPr>
          <p:cNvCxnSpPr>
            <a:cxnSpLocks/>
          </p:cNvCxnSpPr>
          <p:nvPr/>
        </p:nvCxnSpPr>
        <p:spPr>
          <a:xfrm>
            <a:off x="3901440" y="5405120"/>
            <a:ext cx="2133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5BB3F4EA-9C81-47A2-9D5B-16E6C8E3E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353" y="5649966"/>
            <a:ext cx="329213" cy="29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6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800C0-93D9-4D1A-A516-F023D32B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3960" cy="1006475"/>
          </a:xfrm>
        </p:spPr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E24515-956C-43BC-A041-760D66FB9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0"/>
            <a:ext cx="10408920" cy="48869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/>
              <a:t>Utilisez « se faire » ou « se laisser » + infinitif à la place de la forme passive</a:t>
            </a:r>
            <a:r>
              <a:rPr lang="fr-FR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/>
              <a:t>1. Elle a été renversée par une voiture.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Elle s’est fait renverser par une voiture.</a:t>
            </a:r>
          </a:p>
          <a:p>
            <a:pPr marL="0" indent="0">
              <a:buNone/>
            </a:pPr>
            <a:r>
              <a:rPr lang="fr-FR"/>
              <a:t>2. Il a été agressé dans la rue et n’a pas réagi.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Il s’est fait agresser dans la rue et n’a pas réagi</a:t>
            </a:r>
          </a:p>
          <a:p>
            <a:pPr marL="0" indent="0">
              <a:buNone/>
            </a:pPr>
            <a:r>
              <a:rPr lang="fr-FR"/>
              <a:t>3. Ils ont été punis par le maître.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Ils se sont fait punir par leur maître.</a:t>
            </a:r>
          </a:p>
          <a:p>
            <a:pPr marL="0" indent="0">
              <a:buNone/>
            </a:pPr>
            <a:r>
              <a:rPr lang="fr-FR"/>
              <a:t>4. Il a été séduit par son sourire.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Il s’est fait séduire par son sourire.</a:t>
            </a:r>
          </a:p>
          <a:p>
            <a:pPr marL="0" indent="0">
              <a:buNone/>
            </a:pPr>
            <a:r>
              <a:rPr lang="fr-FR"/>
              <a:t>5. Vous avez été battu et vous ne vous êtes pas défendu ? 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Vous vous êtes laissé battre sans vous défendre ?</a:t>
            </a:r>
          </a:p>
          <a:p>
            <a:pPr marL="0" indent="0">
              <a:buNone/>
            </a:pPr>
            <a:r>
              <a:rPr lang="fr-FR"/>
              <a:t>6. Elle a été entraînée dans une histoire bizarre.</a:t>
            </a:r>
          </a:p>
          <a:p>
            <a:pPr marL="0" indent="0">
              <a:buNone/>
            </a:pPr>
            <a:r>
              <a:rPr lang="fr-FR">
                <a:solidFill>
                  <a:srgbClr val="FF0000"/>
                </a:solidFill>
              </a:rPr>
              <a:t>Elle s’est laissé entraîner dans une histoire bizarre.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62414E-D6F2-4A1F-ACFE-06695A04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23509" cy="28459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A8A56F-47B5-43B0-B5DD-3BDBE980D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5BF23-ACA1-45D7-A29C-4A849A39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Nominalisation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5BB653-F2AF-48F4-81E0-DA0343DC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/>
              <a:t>La </a:t>
            </a:r>
            <a:r>
              <a:rPr lang="fr-FR" b="1"/>
              <a:t>nominalisation</a:t>
            </a:r>
            <a:r>
              <a:rPr lang="fr-FR"/>
              <a:t> est le fait de former un </a:t>
            </a:r>
            <a:r>
              <a:rPr lang="fr-FR" b="1"/>
              <a:t>nom</a:t>
            </a:r>
            <a:r>
              <a:rPr lang="fr-FR"/>
              <a:t> à partir d'un verbe ou d’un adjectif. Elle est souvent utilisée pour </a:t>
            </a:r>
            <a:r>
              <a:rPr lang="fr-FR" b="1"/>
              <a:t>abréger</a:t>
            </a:r>
            <a:r>
              <a:rPr lang="fr-FR"/>
              <a:t> une phrase dans la rédaction de notes, de titres, de légendes etc. Elle découle souvent dans ce cas d’une phrase passive.</a:t>
            </a:r>
          </a:p>
          <a:p>
            <a:pPr marL="0" indent="0">
              <a:buNone/>
            </a:pPr>
            <a:endParaRPr lang="fr-FR" b="1"/>
          </a:p>
          <a:p>
            <a:pPr marL="0" indent="0">
              <a:buNone/>
            </a:pPr>
            <a:r>
              <a:rPr lang="fr-FR" b="1"/>
              <a:t>Exemple</a:t>
            </a:r>
            <a:r>
              <a:rPr lang="fr-FR"/>
              <a:t> :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>
                <a:solidFill>
                  <a:srgbClr val="FF0000"/>
                </a:solidFill>
              </a:rPr>
              <a:t>Création</a:t>
            </a:r>
            <a:r>
              <a:rPr lang="fr-FR"/>
              <a:t> d’une task force contre la pandémie </a:t>
            </a:r>
          </a:p>
          <a:p>
            <a:pPr marL="457200" lvl="1" indent="0">
              <a:buNone/>
            </a:pPr>
            <a:r>
              <a:rPr lang="fr-FR"/>
              <a:t>     Une task force </a:t>
            </a:r>
            <a:r>
              <a:rPr lang="fr-FR">
                <a:solidFill>
                  <a:srgbClr val="FF0000"/>
                </a:solidFill>
              </a:rPr>
              <a:t>a été créée </a:t>
            </a:r>
            <a:r>
              <a:rPr lang="fr-FR"/>
              <a:t>contre la pandémie.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38D42E-576E-4147-82C8-82871FB5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6854" y="6300932"/>
            <a:ext cx="4403436" cy="303068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D3221E-CE38-4136-8F2E-536CDAE9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12</a:t>
            </a:fld>
            <a:endParaRPr lang="fr-FR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9D2A1581-0AAC-468B-927A-F7ECA5C66933}"/>
              </a:ext>
            </a:extLst>
          </p:cNvPr>
          <p:cNvCxnSpPr>
            <a:cxnSpLocks/>
          </p:cNvCxnSpPr>
          <p:nvPr/>
        </p:nvCxnSpPr>
        <p:spPr>
          <a:xfrm>
            <a:off x="1432560" y="5140960"/>
            <a:ext cx="2133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93295-9A44-41C7-8E8A-A863B58EB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21239" cy="997268"/>
          </a:xfrm>
        </p:spPr>
        <p:txBody>
          <a:bodyPr>
            <a:normAutofit/>
          </a:bodyPr>
          <a:lstStyle/>
          <a:p>
            <a:r>
              <a:rPr lang="it-IT" sz="2400" b="1"/>
              <a:t>Exercice: Écrivez ces titres de journaux sous la forme de phrases passives</a:t>
            </a:r>
            <a:endParaRPr lang="fr-FR" sz="2400" b="1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95F3E16-EEC6-4FE9-9EF5-75E472B60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040" y="1690687"/>
            <a:ext cx="10521239" cy="3982143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97354E2-6D86-4F6E-A1F3-42D50DED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394200" cy="256886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42D598A7-276A-4D01-B839-AA32DD41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13</a:t>
            </a:fld>
            <a:endParaRPr lang="fr-FR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E29F44-5C8D-4E6F-9C36-E9E563167D80}"/>
              </a:ext>
            </a:extLst>
          </p:cNvPr>
          <p:cNvSpPr txBox="1"/>
          <p:nvPr/>
        </p:nvSpPr>
        <p:spPr>
          <a:xfrm>
            <a:off x="5339919" y="1757959"/>
            <a:ext cx="501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L’âge de la retraite a été abaissé</a:t>
            </a:r>
            <a:endParaRPr lang="fr-FR" sz="160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BA92E8-A184-44E8-9F53-73B0B56F1A5F}"/>
              </a:ext>
            </a:extLst>
          </p:cNvPr>
          <p:cNvSpPr txBox="1"/>
          <p:nvPr/>
        </p:nvSpPr>
        <p:spPr>
          <a:xfrm>
            <a:off x="6386133" y="2077100"/>
            <a:ext cx="501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De nouveaux éclairages parisiens ont été installés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4294B25-C410-4F1A-AE47-8560D3B38AA0}"/>
              </a:ext>
            </a:extLst>
          </p:cNvPr>
          <p:cNvSpPr txBox="1"/>
          <p:nvPr/>
        </p:nvSpPr>
        <p:spPr>
          <a:xfrm>
            <a:off x="3249229" y="2699063"/>
            <a:ext cx="8247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Une augmentation du nombre des naissances est prévue.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290CADE-EB4A-404D-BD67-E8C099C9A766}"/>
              </a:ext>
            </a:extLst>
          </p:cNvPr>
          <p:cNvSpPr txBox="1"/>
          <p:nvPr/>
        </p:nvSpPr>
        <p:spPr>
          <a:xfrm>
            <a:off x="5166805" y="3021348"/>
            <a:ext cx="3450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Les impôts locaux ont été réduits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9BF2456-208B-4323-8E6C-5B54D27F76D6}"/>
              </a:ext>
            </a:extLst>
          </p:cNvPr>
          <p:cNvSpPr txBox="1"/>
          <p:nvPr/>
        </p:nvSpPr>
        <p:spPr>
          <a:xfrm>
            <a:off x="5166805" y="3343205"/>
            <a:ext cx="3450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La ligne C du RER a été étendue.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87E6C38-4E4E-47AD-805A-DABDF5B0A58B}"/>
              </a:ext>
            </a:extLst>
          </p:cNvPr>
          <p:cNvSpPr txBox="1"/>
          <p:nvPr/>
        </p:nvSpPr>
        <p:spPr>
          <a:xfrm>
            <a:off x="3249229" y="3978721"/>
            <a:ext cx="5868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Des centres d’hébergement pour les sans-abri ont été ouverts.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5954B5-3025-4301-AE68-82017518768F}"/>
              </a:ext>
            </a:extLst>
          </p:cNvPr>
          <p:cNvSpPr txBox="1"/>
          <p:nvPr/>
        </p:nvSpPr>
        <p:spPr>
          <a:xfrm>
            <a:off x="3249229" y="4597540"/>
            <a:ext cx="459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La Maison de la Culture d’Amiens a été fermée.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D610FE8-B811-4C5D-8F42-B281E5CFAD59}"/>
              </a:ext>
            </a:extLst>
          </p:cNvPr>
          <p:cNvSpPr txBox="1"/>
          <p:nvPr/>
        </p:nvSpPr>
        <p:spPr>
          <a:xfrm>
            <a:off x="3266961" y="5216359"/>
            <a:ext cx="5051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latin typeface="Arial" panose="020B0604020202020204" pitchFamily="34" charset="0"/>
                <a:cs typeface="Arial" panose="020B0604020202020204" pitchFamily="34" charset="0"/>
              </a:rPr>
              <a:t>Des couvertures sont collectées par l’Armée du Salut.</a:t>
            </a:r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E00EF0F-1743-419F-AC8F-F0C9263A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stade a été évacué après des incidents entre supporters.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Évacuation du stade après des incidents entre supporters.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Dans la commune d’A., le budget pour les familles démunies a été augmenté.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Augmentation du budget pour les familles démunies dans la commune d’A.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Demain, le nouveau ministre de l’économie sera nommé.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Demain, nomination du nouveau ministre de l’économie.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nouveaux immeubles ont été construits dans le quartier de la Croix-Rousse.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Construction de nouveaux immeubles dans le quartier de la Croix-Rousse.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villas abusives sur le littoral ont été détruites.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Destruction des villas abusives sur le littoral.</a:t>
            </a: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1800">
                <a:solidFill>
                  <a:prstClr val="black"/>
                </a:solidFill>
                <a:latin typeface="Calibri" panose="020F0502020204030204"/>
              </a:rPr>
              <a:t>L’article sera livré lundi 15 mars.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fr-FR" sz="1800">
                <a:solidFill>
                  <a:prstClr val="black"/>
                </a:solidFill>
                <a:latin typeface="Calibri" panose="020F0502020204030204"/>
              </a:rPr>
              <a:t>→ </a:t>
            </a:r>
            <a:r>
              <a:rPr lang="fr-FR" sz="1800">
                <a:solidFill>
                  <a:srgbClr val="FF0000"/>
                </a:solidFill>
                <a:latin typeface="Calibri" panose="020F0502020204030204"/>
              </a:rPr>
              <a:t>Livraison de l’article lundi 15 mars.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étude de marché a été commandé auprès d’un cabinet de sondages.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Commande d’une étude de marché auprès d’un cabinet de sondages.</a:t>
            </a: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A8B374-43D3-49FF-9C32-312BB61C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/>
              <a:t>Réécrivez ces phrases passives sous forme de titres</a:t>
            </a:r>
            <a:endParaRPr lang="fr-FR" sz="28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8935F0C-1D76-45E5-B621-3B0A6359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163B9F-E44A-487C-8BAB-2C25F4A2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4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3140AD-22B7-4ACE-A4DD-C0D60E622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Définition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89D49F-3CB9-4738-B355-01DAF4C1B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/>
              <a:t>La forme active et la forme passive présentent un même fait de deux points de vue différents.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fr-FR"/>
              <a:t>	a) Les députés 	        votent 			la loi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	b) La loi 		      est votée 		par les députés.</a:t>
            </a:r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Dans les deux cas (a - forme active et b - forme passive), le verbe est conjugué au </a:t>
            </a:r>
            <a:r>
              <a:rPr lang="fr-FR" b="1"/>
              <a:t>présent</a:t>
            </a:r>
            <a:r>
              <a:rPr lang="fr-FR"/>
              <a:t> de l’indicatif.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85F1C0-8028-48EC-984C-F9A0957D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2344" y="6347114"/>
            <a:ext cx="4468091" cy="367723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B9E822-EC23-4092-8E81-D763BCB9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2</a:t>
            </a:fld>
            <a:endParaRPr lang="fr-FR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DFB0AAF-91CE-4145-A664-7C96B049136A}"/>
              </a:ext>
            </a:extLst>
          </p:cNvPr>
          <p:cNvCxnSpPr>
            <a:cxnSpLocks/>
          </p:cNvCxnSpPr>
          <p:nvPr/>
        </p:nvCxnSpPr>
        <p:spPr>
          <a:xfrm>
            <a:off x="2769834" y="3481156"/>
            <a:ext cx="5736857" cy="813753"/>
          </a:xfrm>
          <a:prstGeom prst="straightConnector1">
            <a:avLst/>
          </a:prstGeom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44C18DE-0928-4917-B751-E2B6451784E1}"/>
              </a:ext>
            </a:extLst>
          </p:cNvPr>
          <p:cNvCxnSpPr/>
          <p:nvPr/>
        </p:nvCxnSpPr>
        <p:spPr>
          <a:xfrm flipH="1">
            <a:off x="2601159" y="3481156"/>
            <a:ext cx="5912528" cy="83228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F7DE89E1-857B-4E4F-8CF6-4755928C8257}"/>
              </a:ext>
            </a:extLst>
          </p:cNvPr>
          <p:cNvCxnSpPr/>
          <p:nvPr/>
        </p:nvCxnSpPr>
        <p:spPr>
          <a:xfrm>
            <a:off x="5650638" y="3468949"/>
            <a:ext cx="0" cy="95656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610D5381-2C09-4F55-B092-38842A6A994B}"/>
              </a:ext>
            </a:extLst>
          </p:cNvPr>
          <p:cNvSpPr/>
          <p:nvPr/>
        </p:nvSpPr>
        <p:spPr>
          <a:xfrm>
            <a:off x="1500326" y="2831977"/>
            <a:ext cx="8558074" cy="2104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51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62C559-7FE1-45F8-B175-704EB422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Passage de l’actif au passif</a:t>
            </a:r>
            <a:endParaRPr lang="fr-FR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AED577E-4F4F-4218-8A7A-FDAD13C66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976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E86233F-E010-4D09-8D4B-8E7E00CD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82309" y="6079260"/>
            <a:ext cx="2362200" cy="501650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29AC17-28E1-4126-9116-4E1A42AD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3</a:t>
            </a:fld>
            <a:endParaRPr lang="fr-FR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F4C160-6EAC-4D84-90A1-D10EE04C1AE3}"/>
              </a:ext>
            </a:extLst>
          </p:cNvPr>
          <p:cNvSpPr txBox="1"/>
          <p:nvPr/>
        </p:nvSpPr>
        <p:spPr>
          <a:xfrm>
            <a:off x="2024109" y="2769834"/>
            <a:ext cx="694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Seuls les verbes transitifs directs peuvent se mettre à la forme passive</a:t>
            </a:r>
            <a:endParaRPr lang="fr-FR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B541752A-CFAE-4743-BA13-28AA7872E2E1}"/>
              </a:ext>
            </a:extLst>
          </p:cNvPr>
          <p:cNvSpPr/>
          <p:nvPr/>
        </p:nvSpPr>
        <p:spPr>
          <a:xfrm>
            <a:off x="1784412" y="2874601"/>
            <a:ext cx="239697" cy="159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72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0ADD-4DDD-408A-8725-B804C140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Emplois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4C2004-8DA9-4827-B7D0-C88C47192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/>
              <a:t>À quoi sert la forme passive ?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t-IT"/>
              <a:t>À insister sur le </a:t>
            </a:r>
            <a:r>
              <a:rPr lang="it-IT">
                <a:solidFill>
                  <a:srgbClr val="FF0000"/>
                </a:solidFill>
              </a:rPr>
              <a:t>résultat</a:t>
            </a:r>
            <a:r>
              <a:rPr lang="it-IT"/>
              <a:t> de l’action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t-IT"/>
              <a:t>À mettre en évidence </a:t>
            </a:r>
            <a:r>
              <a:rPr lang="it-IT">
                <a:solidFill>
                  <a:srgbClr val="FF0000"/>
                </a:solidFill>
              </a:rPr>
              <a:t>l’objet</a:t>
            </a:r>
            <a:r>
              <a:rPr lang="it-IT"/>
              <a:t> de l’action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/>
              <a:t>Comparez </a:t>
            </a:r>
            <a:r>
              <a:rPr lang="it-IT" i="1"/>
              <a:t>:  Les députés votent </a:t>
            </a:r>
            <a:r>
              <a:rPr lang="it-IT" b="1" i="1"/>
              <a:t>la loi  </a:t>
            </a:r>
            <a:r>
              <a:rPr lang="it-IT" i="1"/>
              <a:t>/ </a:t>
            </a:r>
            <a:r>
              <a:rPr lang="it-IT" b="1" i="1"/>
              <a:t>la loi </a:t>
            </a:r>
            <a:r>
              <a:rPr lang="it-IT" i="1"/>
              <a:t>est votée par les députés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it-IT"/>
              <a:t>On sous-entend souvent le complément d’agent (en réalité, le sujet de l’action)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fr-FR" b="0" i="0" u="none" strike="noStrike" baseline="0">
                <a:solidFill>
                  <a:srgbClr val="2E2E2D"/>
                </a:solidFill>
              </a:rPr>
              <a:t>À  remplacer le pronom indéfini « </a:t>
            </a:r>
            <a:r>
              <a:rPr lang="fr-FR" b="1" i="0" u="none" strike="noStrike" baseline="0">
                <a:solidFill>
                  <a:srgbClr val="2E2E2D"/>
                </a:solidFill>
              </a:rPr>
              <a:t>on </a:t>
            </a:r>
            <a:r>
              <a:rPr lang="fr-FR" b="0" i="0" u="none" strike="noStrike" baseline="0">
                <a:solidFill>
                  <a:srgbClr val="2E2E2D"/>
                </a:solidFill>
              </a:rPr>
              <a:t>» quand on ne connaît pas l’auteur de l’action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b="0" i="1" u="none" strike="noStrike" baseline="0">
                <a:solidFill>
                  <a:srgbClr val="2E2E2D"/>
                </a:solidFill>
              </a:rPr>
              <a:t>On a cambriolé l’appartement / L’appartement a été cambriolé entre 3 heures et 15 heures.</a:t>
            </a:r>
            <a:endParaRPr lang="it-IT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it-IT"/>
              <a:t>À décrire : dans ce cas, le verbe </a:t>
            </a:r>
            <a:r>
              <a:rPr lang="it-IT" b="1"/>
              <a:t>être</a:t>
            </a:r>
            <a:r>
              <a:rPr lang="it-IT"/>
              <a:t> est sous-entendu</a:t>
            </a:r>
            <a:endParaRPr lang="fr-FR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EB1245-B169-4F99-9834-D331AEDB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75727" cy="376959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9AB8CD-4EA6-42FF-B56C-05C463A2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37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BDD9EC-95CC-46E0-A599-04790891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conjugaison passive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ABFFCE-F6B0-4391-92AD-250B69532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/>
              <a:t>Le </a:t>
            </a:r>
            <a:r>
              <a:rPr lang="it-IT" b="1"/>
              <a:t>temps</a:t>
            </a:r>
            <a:r>
              <a:rPr lang="it-IT"/>
              <a:t> du verbe est indiqué par </a:t>
            </a:r>
            <a:r>
              <a:rPr lang="it-IT" b="1"/>
              <a:t>l’auxiliaire être</a:t>
            </a:r>
            <a:r>
              <a:rPr lang="it-IT"/>
              <a:t>. Le participe passé s’accorde toujours avec le sujet.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fr-FR"/>
          </a:p>
          <a:p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7FF549-A8BA-43A4-96AE-F05270096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964" y="6363855"/>
            <a:ext cx="4403436" cy="357620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0E0A33-86C0-4FAC-98F2-8A2DCEA2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FCA7ECE6-96CF-480F-BBF0-086052B3C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22071"/>
              </p:ext>
            </p:extLst>
          </p:nvPr>
        </p:nvGraphicFramePr>
        <p:xfrm>
          <a:off x="2721992" y="2928619"/>
          <a:ext cx="674801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8015">
                  <a:extLst>
                    <a:ext uri="{9D8B030D-6E8A-4147-A177-3AD203B41FA5}">
                      <a16:colId xmlns:a16="http://schemas.microsoft.com/office/drawing/2014/main" val="571148703"/>
                    </a:ext>
                  </a:extLst>
                </a:gridCol>
              </a:tblGrid>
              <a:tr h="3382269">
                <a:tc>
                  <a:txBody>
                    <a:bodyPr/>
                    <a:lstStyle/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Présent		       la loi 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est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 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Imparfait	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était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 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Futur	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sera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 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Passé composé 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a été 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Conditionnel présent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serait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 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Conditionnel passé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aurait été 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Subjonctif présent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soit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 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Subjonctif passé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ait été 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Futur proche	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va être 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Passé récent	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vient d’être 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votée</a:t>
                      </a:r>
                    </a:p>
                    <a:p>
                      <a:pPr marL="457200" lvl="1" indent="0" algn="l">
                        <a:buNone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Présent progressif		</a:t>
                      </a:r>
                      <a:r>
                        <a:rPr lang="it-IT" b="0">
                          <a:solidFill>
                            <a:srgbClr val="FF0000"/>
                          </a:solidFill>
                        </a:rPr>
                        <a:t>est en train d’être </a:t>
                      </a:r>
                      <a:r>
                        <a:rPr lang="it-IT" b="0">
                          <a:solidFill>
                            <a:schemeClr val="tx1"/>
                          </a:solidFill>
                        </a:rPr>
                        <a:t>votée</a:t>
                      </a:r>
                    </a:p>
                    <a:p>
                      <a:pPr algn="l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1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37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24AB5-95FF-43F6-B721-7CF81B1B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Ordre des mots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69125F-C015-4C13-919A-A79C97BC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Négation et compléments suivent les règles (voir la présentation sur les pronoms).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Nous avons accompagné les enfants à l’école</a:t>
            </a:r>
          </a:p>
          <a:p>
            <a:pPr marL="457200" lvl="1" indent="0">
              <a:buNone/>
            </a:pPr>
            <a:r>
              <a:rPr lang="fr-FR"/>
              <a:t>Les enfants </a:t>
            </a:r>
            <a:r>
              <a:rPr lang="fr-FR" b="1"/>
              <a:t>ont été accompagnés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à l’école</a:t>
            </a:r>
          </a:p>
          <a:p>
            <a:pPr marL="457200" lvl="1" indent="0">
              <a:buNone/>
            </a:pPr>
            <a:r>
              <a:rPr lang="fr-FR"/>
              <a:t>Les enfants </a:t>
            </a:r>
            <a:r>
              <a:rPr lang="fr-FR">
                <a:solidFill>
                  <a:srgbClr val="FF0000"/>
                </a:solidFill>
              </a:rPr>
              <a:t>y </a:t>
            </a:r>
            <a:r>
              <a:rPr lang="fr-FR" b="1"/>
              <a:t>ont été accompagnés</a:t>
            </a:r>
          </a:p>
          <a:p>
            <a:pPr marL="457200" lvl="1" indent="0">
              <a:buNone/>
            </a:pPr>
            <a:r>
              <a:rPr lang="fr-FR"/>
              <a:t>Ils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n’</a:t>
            </a:r>
            <a:r>
              <a:rPr lang="fr-FR">
                <a:solidFill>
                  <a:srgbClr val="FF0000"/>
                </a:solidFill>
              </a:rPr>
              <a:t>y</a:t>
            </a:r>
            <a:r>
              <a:rPr lang="fr-FR"/>
              <a:t> </a:t>
            </a:r>
            <a:r>
              <a:rPr lang="fr-FR" b="1"/>
              <a:t>ont</a:t>
            </a:r>
            <a:r>
              <a:rPr lang="fr-FR"/>
              <a:t> </a:t>
            </a:r>
            <a:r>
              <a:rPr lang="fr-FR">
                <a:solidFill>
                  <a:schemeClr val="accent1">
                    <a:lumMod val="75000"/>
                  </a:schemeClr>
                </a:solidFill>
              </a:rPr>
              <a:t>pas</a:t>
            </a:r>
            <a:r>
              <a:rPr lang="fr-FR"/>
              <a:t> </a:t>
            </a:r>
            <a:r>
              <a:rPr lang="fr-FR" b="1"/>
              <a:t>été</a:t>
            </a:r>
            <a:r>
              <a:rPr lang="fr-FR"/>
              <a:t> </a:t>
            </a:r>
            <a:r>
              <a:rPr lang="fr-FR" b="1"/>
              <a:t>accompagnés</a:t>
            </a:r>
          </a:p>
          <a:p>
            <a:r>
              <a:rPr lang="fr-FR"/>
              <a:t>L’adverbe se place entre l’auxiliaire et le participe passé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Cette loi </a:t>
            </a:r>
            <a:r>
              <a:rPr lang="fr-FR" b="1"/>
              <a:t>sera</a:t>
            </a:r>
            <a:r>
              <a:rPr lang="fr-FR"/>
              <a:t> </a:t>
            </a:r>
            <a:r>
              <a:rPr lang="fr-FR">
                <a:solidFill>
                  <a:srgbClr val="FF0000"/>
                </a:solidFill>
              </a:rPr>
              <a:t>rapidement</a:t>
            </a:r>
            <a:r>
              <a:rPr lang="fr-FR"/>
              <a:t> </a:t>
            </a:r>
            <a:r>
              <a:rPr lang="fr-FR" b="1"/>
              <a:t>votée</a:t>
            </a:r>
            <a:r>
              <a:rPr lang="fr-FR"/>
              <a:t> à l’unanimité.</a:t>
            </a:r>
          </a:p>
          <a:p>
            <a:endParaRPr lang="fr-FR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6A7933-DC4F-4D72-ABB6-3E55D2C6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20128" y="6217805"/>
            <a:ext cx="4394200" cy="266123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61A4AB-48CA-4954-A7AB-8DA6D8D7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9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59ACBA-3D1B-482B-A7DA-97744E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365125"/>
            <a:ext cx="9386656" cy="1469376"/>
          </a:xfrm>
        </p:spPr>
        <p:txBody>
          <a:bodyPr>
            <a:normAutofit fontScale="90000"/>
          </a:bodyPr>
          <a:lstStyle/>
          <a:p>
            <a:br>
              <a:rPr lang="it-IT" sz="3100" b="1"/>
            </a:br>
            <a:r>
              <a:rPr lang="it-IT" sz="3100" b="1"/>
              <a:t>Exercice : </a:t>
            </a:r>
            <a:r>
              <a:rPr lang="fr-FR" sz="3100" b="1"/>
              <a:t>Mettez les phrases de ce texte à la forme active.</a:t>
            </a:r>
            <a:br>
              <a:rPr lang="fr-FR"/>
            </a:br>
            <a:endParaRPr lang="fr-FR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3E5233-9839-46B2-A684-6591E6A07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672" y="1834501"/>
            <a:ext cx="9303798" cy="4397623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100"/>
              <a:t>1. Une solution a été trouvée par le gouvernement à la crise qui l’oppose au monde paysan.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>
                <a:solidFill>
                  <a:srgbClr val="FF0000"/>
                </a:solidFill>
              </a:rPr>
              <a:t>Le gouvernement a trouvé une solution à la crise qui l’oppose au monde paysan</a:t>
            </a:r>
            <a:r>
              <a:rPr lang="fr-FR" sz="210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/>
              <a:t>2. Des subventions seront rapidement versées aux éleveurs par l’Union européenne et par le gouvernement français.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>
                <a:solidFill>
                  <a:srgbClr val="FF0000"/>
                </a:solidFill>
              </a:rPr>
              <a:t>L’Union européenne et le gouvernement français verseront rapidement des subventions aux éleveurs.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/>
              <a:t>3. Des mesures seront prises par les services des douanes pour empêcher les importations illégales.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2100">
                <a:solidFill>
                  <a:srgbClr val="FF0000"/>
                </a:solidFill>
              </a:rPr>
              <a:t>Les services des douanes prendront des mesures pour empêcher les importations illégales.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56BE06-1F3A-4B0C-96E6-9F68D734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587559-1A74-41F6-8683-30F53DEE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3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AB136A-FE5C-48F1-B614-DF4BE24D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fr-FR"/>
              <a:t>Avec les verbes « devoir », « pouvoir », « sembler », « paraître », la transformation passive est faite sur l’infinitif :</a:t>
            </a:r>
          </a:p>
          <a:p>
            <a:endParaRPr lang="fr-FR"/>
          </a:p>
          <a:p>
            <a:pPr lvl="1">
              <a:spcBef>
                <a:spcPts val="1200"/>
              </a:spcBef>
              <a:buFont typeface="Wingdings 2" panose="05020102010507070707" pitchFamily="18" charset="2"/>
              <a:buChar char=""/>
            </a:pPr>
            <a:r>
              <a:rPr lang="fr-FR"/>
              <a:t>Ils devront </a:t>
            </a:r>
            <a:r>
              <a:rPr lang="fr-FR" b="1"/>
              <a:t>présenter</a:t>
            </a:r>
            <a:r>
              <a:rPr lang="fr-FR"/>
              <a:t> leur projet bientôt.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➝ Leur projet devra </a:t>
            </a:r>
            <a:r>
              <a:rPr lang="fr-FR" b="1">
                <a:solidFill>
                  <a:srgbClr val="FF0000"/>
                </a:solidFill>
              </a:rPr>
              <a:t>être présenté </a:t>
            </a:r>
            <a:r>
              <a:rPr lang="fr-FR"/>
              <a:t>bientôt.</a:t>
            </a:r>
          </a:p>
          <a:p>
            <a:pPr lvl="1">
              <a:spcBef>
                <a:spcPts val="1200"/>
              </a:spcBef>
              <a:buFont typeface="Wingdings 2" panose="05020102010507070707" pitchFamily="18" charset="2"/>
              <a:buChar char=""/>
            </a:pPr>
            <a:r>
              <a:rPr lang="fr-FR"/>
              <a:t>Nous pourrons </a:t>
            </a:r>
            <a:r>
              <a:rPr lang="fr-FR" b="1"/>
              <a:t>annuler</a:t>
            </a:r>
            <a:r>
              <a:rPr lang="fr-FR"/>
              <a:t> le séjour jusqu’au 15 juin.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➝ Le séjour pourra </a:t>
            </a:r>
            <a:r>
              <a:rPr lang="fr-FR" b="1">
                <a:solidFill>
                  <a:srgbClr val="FF0000"/>
                </a:solidFill>
              </a:rPr>
              <a:t>être annulé </a:t>
            </a:r>
            <a:r>
              <a:rPr lang="fr-FR"/>
              <a:t>jusqu’au 15 juin.</a:t>
            </a:r>
          </a:p>
          <a:p>
            <a:pPr lvl="1">
              <a:spcBef>
                <a:spcPts val="1200"/>
              </a:spcBef>
              <a:buFont typeface="Wingdings 2" panose="05020102010507070707" pitchFamily="18" charset="2"/>
              <a:buChar char=""/>
            </a:pPr>
            <a:r>
              <a:rPr lang="fr-FR"/>
              <a:t>La responsable RH semble </a:t>
            </a:r>
            <a:r>
              <a:rPr lang="fr-FR" b="1"/>
              <a:t>avoir rédigé </a:t>
            </a:r>
            <a:r>
              <a:rPr lang="fr-FR"/>
              <a:t>cette note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➝ Cette note semble </a:t>
            </a:r>
            <a:r>
              <a:rPr lang="fr-FR" b="1">
                <a:solidFill>
                  <a:srgbClr val="FF0000"/>
                </a:solidFill>
              </a:rPr>
              <a:t>avoir été rédigée </a:t>
            </a:r>
            <a:r>
              <a:rPr lang="fr-FR"/>
              <a:t>par la responsable RH.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fr-FR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DA08CDE-60DC-4F0F-A79B-5D6AF765B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ADF2C6-9ACA-4106-99D8-B14A58A5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93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529208-D01B-46B1-840B-8DF6A6CE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complément d’agent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9FF9B-4A3A-4394-B912-444775E7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/>
              <a:t>Le </a:t>
            </a:r>
            <a:r>
              <a:rPr lang="it-IT" sz="2400" b="1"/>
              <a:t>complément d’agent </a:t>
            </a:r>
            <a:r>
              <a:rPr lang="it-IT" sz="2400"/>
              <a:t>est introduit par la préposition </a:t>
            </a:r>
            <a:r>
              <a:rPr lang="it-IT" sz="2400" b="1">
                <a:solidFill>
                  <a:srgbClr val="FF0000"/>
                </a:solidFill>
              </a:rPr>
              <a:t>par</a:t>
            </a:r>
            <a:r>
              <a:rPr lang="it-IT" sz="2400"/>
              <a:t> (cette phrase est elle-même à la forme passive).</a:t>
            </a:r>
          </a:p>
          <a:p>
            <a:pPr marL="0" indent="0">
              <a:buNone/>
            </a:pPr>
            <a:r>
              <a:rPr lang="it-IT" sz="2400"/>
              <a:t>Certains verbes sont suivis à la forme passive par un complément introduit par </a:t>
            </a:r>
            <a:r>
              <a:rPr lang="it-IT" sz="2400" b="1"/>
              <a:t>de</a:t>
            </a:r>
            <a:r>
              <a:rPr lang="it-IT" sz="2400"/>
              <a:t>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it-IT" sz="2000"/>
              <a:t>Verbes de description, surtout quand l’agent est inanimé, comme </a:t>
            </a:r>
            <a:r>
              <a:rPr lang="fr-FR" sz="2000" b="1"/>
              <a:t>être orné, être décoré, être rempli, être couvert, composé</a:t>
            </a:r>
            <a:r>
              <a:rPr lang="fr-FR" sz="2000">
                <a:solidFill>
                  <a:srgbClr val="2E2E2D"/>
                </a:solidFill>
              </a:rPr>
              <a:t>, etc. :</a:t>
            </a:r>
            <a:endParaRPr lang="it-IT" sz="2000"/>
          </a:p>
          <a:p>
            <a:pPr marL="914400" lvl="2" indent="0">
              <a:spcBef>
                <a:spcPts val="1200"/>
              </a:spcBef>
              <a:buNone/>
            </a:pPr>
            <a:r>
              <a:rPr lang="fr-FR" sz="1800" b="0" i="1">
                <a:solidFill>
                  <a:srgbClr val="3C3C3C"/>
                </a:solidFill>
                <a:effectLst/>
              </a:rPr>
              <a:t>Le conseil d'administra</a:t>
            </a:r>
            <a:r>
              <a:rPr lang="fr-FR" sz="1800" b="0" i="1">
                <a:solidFill>
                  <a:srgbClr val="303030"/>
                </a:solidFill>
                <a:effectLst/>
              </a:rPr>
              <a:t>ti</a:t>
            </a:r>
            <a:r>
              <a:rPr lang="fr-FR" sz="1800" b="0" i="1">
                <a:solidFill>
                  <a:srgbClr val="242424"/>
                </a:solidFill>
                <a:effectLst/>
              </a:rPr>
              <a:t>o</a:t>
            </a:r>
            <a:r>
              <a:rPr lang="fr-FR" sz="1800" b="0" i="1">
                <a:solidFill>
                  <a:srgbClr val="181818"/>
                </a:solidFill>
                <a:effectLst/>
              </a:rPr>
              <a:t>n</a:t>
            </a:r>
            <a:r>
              <a:rPr lang="fr-FR" sz="1800" b="0" i="1">
                <a:solidFill>
                  <a:srgbClr val="0C0C0C"/>
                </a:solidFill>
                <a:effectLst/>
              </a:rPr>
              <a:t> </a:t>
            </a:r>
            <a:r>
              <a:rPr lang="fr-FR" sz="1800" b="0" i="1">
                <a:solidFill>
                  <a:srgbClr val="FF0000"/>
                </a:solidFill>
                <a:effectLst/>
              </a:rPr>
              <a:t>est composé </a:t>
            </a:r>
            <a:r>
              <a:rPr lang="fr-FR" sz="1800" b="1" i="1">
                <a:solidFill>
                  <a:srgbClr val="000000"/>
                </a:solidFill>
                <a:effectLst/>
              </a:rPr>
              <a:t>de</a:t>
            </a:r>
            <a:r>
              <a:rPr lang="fr-FR" sz="1800" b="0" i="1">
                <a:solidFill>
                  <a:srgbClr val="0C0C0C"/>
                </a:solidFill>
                <a:effectLst/>
              </a:rPr>
              <a:t> </a:t>
            </a:r>
            <a:r>
              <a:rPr lang="fr-FR" sz="1800" b="0" i="1">
                <a:solidFill>
                  <a:srgbClr val="181818"/>
                </a:solidFill>
                <a:effectLst/>
              </a:rPr>
              <a:t>q</a:t>
            </a:r>
            <a:r>
              <a:rPr lang="fr-FR" sz="1800" b="0" i="1">
                <a:solidFill>
                  <a:srgbClr val="242424"/>
                </a:solidFill>
                <a:effectLst/>
              </a:rPr>
              <a:t>u</a:t>
            </a:r>
            <a:r>
              <a:rPr lang="fr-FR" sz="1800" b="0" i="1">
                <a:solidFill>
                  <a:srgbClr val="303030"/>
                </a:solidFill>
                <a:effectLst/>
              </a:rPr>
              <a:t>at</a:t>
            </a:r>
            <a:r>
              <a:rPr lang="fr-FR" sz="1800" b="0" i="1">
                <a:solidFill>
                  <a:srgbClr val="3C3C3C"/>
                </a:solidFill>
                <a:effectLst/>
              </a:rPr>
              <a:t>re membres</a:t>
            </a:r>
          </a:p>
          <a:p>
            <a:pPr marL="914400" lvl="2" indent="0">
              <a:buNone/>
            </a:pPr>
            <a:r>
              <a:rPr lang="fr-FR" sz="1800" i="1">
                <a:solidFill>
                  <a:srgbClr val="3C3C3C"/>
                </a:solidFill>
              </a:rPr>
              <a:t>Son calendrier </a:t>
            </a:r>
            <a:r>
              <a:rPr lang="fr-FR" sz="1800" i="1">
                <a:solidFill>
                  <a:srgbClr val="FF0000"/>
                </a:solidFill>
              </a:rPr>
              <a:t>est rempli </a:t>
            </a:r>
            <a:r>
              <a:rPr lang="fr-FR" sz="1800" b="1" i="1">
                <a:solidFill>
                  <a:srgbClr val="3C3C3C"/>
                </a:solidFill>
              </a:rPr>
              <a:t>de</a:t>
            </a:r>
            <a:r>
              <a:rPr lang="fr-FR" sz="1800" i="1">
                <a:solidFill>
                  <a:srgbClr val="3C3C3C"/>
                </a:solidFill>
              </a:rPr>
              <a:t> rendez-vous.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FR" sz="2000">
                <a:solidFill>
                  <a:srgbClr val="3C3C3C"/>
                </a:solidFill>
              </a:rPr>
              <a:t>Verbes de sentiment : </a:t>
            </a:r>
            <a:r>
              <a:rPr lang="fr-FR" sz="2000" b="1"/>
              <a:t>être aimé, admiré, apprécié, respecté, craint </a:t>
            </a:r>
            <a:r>
              <a:rPr lang="fr-FR" sz="2000">
                <a:solidFill>
                  <a:srgbClr val="3C3C3C"/>
                </a:solidFill>
              </a:rPr>
              <a:t>etc.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fr-FR" sz="1800" b="0" i="1" u="none" strike="noStrike" baseline="0">
                <a:solidFill>
                  <a:srgbClr val="2E2E2D"/>
                </a:solidFill>
              </a:rPr>
              <a:t>Il </a:t>
            </a:r>
            <a:r>
              <a:rPr lang="fr-FR" sz="1800" i="1" u="none" strike="noStrike" baseline="0">
                <a:solidFill>
                  <a:srgbClr val="FF0000"/>
                </a:solidFill>
              </a:rPr>
              <a:t>est apprécié </a:t>
            </a:r>
            <a:r>
              <a:rPr lang="fr-FR" sz="1800" b="1" i="1" u="none" strike="noStrike" baseline="0">
                <a:solidFill>
                  <a:srgbClr val="2E2E2D"/>
                </a:solidFill>
              </a:rPr>
              <a:t>de </a:t>
            </a:r>
            <a:r>
              <a:rPr lang="fr-FR" sz="1800" b="0" i="1" u="none" strike="noStrike" baseline="0">
                <a:solidFill>
                  <a:srgbClr val="2E2E2D"/>
                </a:solidFill>
              </a:rPr>
              <a:t>tout le monde.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FR" sz="2000">
                <a:solidFill>
                  <a:srgbClr val="2E2E2D"/>
                </a:solidFill>
              </a:rPr>
              <a:t>A</a:t>
            </a:r>
            <a:r>
              <a:rPr lang="fr-FR" sz="2000" b="0" i="0" u="none" strike="noStrike" baseline="0">
                <a:solidFill>
                  <a:srgbClr val="2E2E2D"/>
                </a:solidFill>
              </a:rPr>
              <a:t>vec les verbes </a:t>
            </a:r>
            <a:r>
              <a:rPr lang="fr-FR" sz="2000" b="1" u="none" strike="noStrike" baseline="0"/>
              <a:t>connaître, oublier, ignorer </a:t>
            </a:r>
            <a:r>
              <a:rPr lang="fr-FR" sz="2000" b="0" i="0" u="none" strike="noStrike" baseline="0">
                <a:solidFill>
                  <a:srgbClr val="2E2E2D"/>
                </a:solidFill>
              </a:rPr>
              <a:t>: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fr-FR" sz="1800" b="0" i="1" u="none" strike="noStrike" baseline="0">
                <a:solidFill>
                  <a:srgbClr val="2E2E2D"/>
                </a:solidFill>
              </a:rPr>
              <a:t>Elle </a:t>
            </a:r>
            <a:r>
              <a:rPr lang="fr-FR" sz="1800" i="1" u="none" strike="noStrike" baseline="0">
                <a:solidFill>
                  <a:srgbClr val="FF0000"/>
                </a:solidFill>
              </a:rPr>
              <a:t>était connue </a:t>
            </a:r>
            <a:r>
              <a:rPr lang="fr-FR" sz="1800" b="1" i="1" u="none" strike="noStrike" baseline="0">
                <a:solidFill>
                  <a:srgbClr val="2E2E2D"/>
                </a:solidFill>
              </a:rPr>
              <a:t>de </a:t>
            </a:r>
            <a:r>
              <a:rPr lang="fr-FR" sz="1800" b="0" i="1" u="none" strike="noStrike" baseline="0">
                <a:solidFill>
                  <a:srgbClr val="2E2E2D"/>
                </a:solidFill>
              </a:rPr>
              <a:t>tout le quartier.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7EE72B-2CF0-462A-9F6B-61546072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31145" cy="266123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057740-6846-49DB-AB55-AA8501DC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A7C5-BE1B-415C-ADA4-9F93046D610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53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3236</TotalTime>
  <Words>1474</Words>
  <Application>Microsoft Office PowerPoint</Application>
  <PresentationFormat>Widescreen</PresentationFormat>
  <Paragraphs>154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Wingdings 2</vt:lpstr>
      <vt:lpstr>Office Theme</vt:lpstr>
      <vt:lpstr>La voix passive</vt:lpstr>
      <vt:lpstr>Définition</vt:lpstr>
      <vt:lpstr>Passage de l’actif au passif</vt:lpstr>
      <vt:lpstr>Emplois</vt:lpstr>
      <vt:lpstr>La conjugaison passive</vt:lpstr>
      <vt:lpstr>Ordre des mots</vt:lpstr>
      <vt:lpstr> Exercice : Mettez les phrases de ce texte à la forme active. </vt:lpstr>
      <vt:lpstr>Presentazione standard di PowerPoint</vt:lpstr>
      <vt:lpstr>Le complément d’agent</vt:lpstr>
      <vt:lpstr>Expressions du passif</vt:lpstr>
      <vt:lpstr>Exercice </vt:lpstr>
      <vt:lpstr>Nominalisation </vt:lpstr>
      <vt:lpstr>Exercice: Écrivez ces titres de journaux sous la forme de phrases passives</vt:lpstr>
      <vt:lpstr>Réécrivez ces phrases passives sous forme de titres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voix passive</dc:title>
  <dc:creator>laura.kreyder@unimib.it</dc:creator>
  <cp:lastModifiedBy>laura.kreyder@unimib.it</cp:lastModifiedBy>
  <cp:revision>36</cp:revision>
  <dcterms:created xsi:type="dcterms:W3CDTF">2021-03-12T17:44:46Z</dcterms:created>
  <dcterms:modified xsi:type="dcterms:W3CDTF">2022-03-13T15:13:33Z</dcterms:modified>
</cp:coreProperties>
</file>