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69" r:id="rId2"/>
    <p:sldId id="353" r:id="rId3"/>
    <p:sldId id="370" r:id="rId4"/>
    <p:sldId id="349" r:id="rId5"/>
    <p:sldId id="350" r:id="rId6"/>
    <p:sldId id="372" r:id="rId7"/>
    <p:sldId id="351" r:id="rId8"/>
    <p:sldId id="363" r:id="rId9"/>
    <p:sldId id="338" r:id="rId10"/>
    <p:sldId id="347" r:id="rId11"/>
    <p:sldId id="342" r:id="rId12"/>
    <p:sldId id="343" r:id="rId13"/>
    <p:sldId id="344" r:id="rId14"/>
    <p:sldId id="354" r:id="rId15"/>
    <p:sldId id="355" r:id="rId16"/>
    <p:sldId id="340" r:id="rId17"/>
    <p:sldId id="368" r:id="rId18"/>
    <p:sldId id="356" r:id="rId19"/>
    <p:sldId id="361" r:id="rId20"/>
    <p:sldId id="359" r:id="rId21"/>
    <p:sldId id="360" r:id="rId22"/>
    <p:sldId id="358" r:id="rId23"/>
    <p:sldId id="357" r:id="rId24"/>
    <p:sldId id="364" r:id="rId25"/>
    <p:sldId id="274" r:id="rId26"/>
    <p:sldId id="280" r:id="rId27"/>
    <p:sldId id="277" r:id="rId28"/>
    <p:sldId id="257" r:id="rId29"/>
    <p:sldId id="367" r:id="rId30"/>
    <p:sldId id="279" r:id="rId31"/>
    <p:sldId id="258" r:id="rId32"/>
    <p:sldId id="259" r:id="rId33"/>
    <p:sldId id="260" r:id="rId34"/>
    <p:sldId id="290" r:id="rId35"/>
    <p:sldId id="275" r:id="rId36"/>
    <p:sldId id="276" r:id="rId37"/>
    <p:sldId id="298" r:id="rId38"/>
    <p:sldId id="261" r:id="rId39"/>
    <p:sldId id="299" r:id="rId40"/>
    <p:sldId id="262" r:id="rId41"/>
    <p:sldId id="266" r:id="rId42"/>
    <p:sldId id="265" r:id="rId43"/>
    <p:sldId id="301" r:id="rId44"/>
    <p:sldId id="270" r:id="rId45"/>
    <p:sldId id="300" r:id="rId46"/>
    <p:sldId id="284" r:id="rId47"/>
    <p:sldId id="293" r:id="rId48"/>
    <p:sldId id="283" r:id="rId49"/>
    <p:sldId id="348" r:id="rId50"/>
    <p:sldId id="294" r:id="rId51"/>
    <p:sldId id="281" r:id="rId52"/>
    <p:sldId id="337" r:id="rId53"/>
    <p:sldId id="291" r:id="rId54"/>
    <p:sldId id="292" r:id="rId55"/>
    <p:sldId id="303" r:id="rId56"/>
    <p:sldId id="304" r:id="rId57"/>
    <p:sldId id="371" r:id="rId5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9279" autoAdjust="0"/>
  </p:normalViewPr>
  <p:slideViewPr>
    <p:cSldViewPr snapToGrid="0" snapToObjects="1">
      <p:cViewPr>
        <p:scale>
          <a:sx n="95" d="100"/>
          <a:sy n="95" d="100"/>
        </p:scale>
        <p:origin x="-832"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06A2B-ED19-864B-A9D3-AFCBE3E14A01}" type="datetimeFigureOut">
              <a:rPr lang="it-IT" smtClean="0"/>
              <a:t>11/03/22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35FB7-61DF-D342-B4B1-49E25A227D93}" type="slidenum">
              <a:rPr lang="it-IT" smtClean="0"/>
              <a:t>‹n.›</a:t>
            </a:fld>
            <a:endParaRPr lang="it-IT"/>
          </a:p>
        </p:txBody>
      </p:sp>
    </p:spTree>
    <p:extLst>
      <p:ext uri="{BB962C8B-B14F-4D97-AF65-F5344CB8AC3E}">
        <p14:creationId xmlns:p14="http://schemas.microsoft.com/office/powerpoint/2010/main" val="1241020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A35FB7-61DF-D342-B4B1-49E25A227D93}" type="slidenum">
              <a:rPr lang="it-IT" smtClean="0"/>
              <a:t>38</a:t>
            </a:fld>
            <a:endParaRPr lang="it-IT"/>
          </a:p>
        </p:txBody>
      </p:sp>
    </p:spTree>
    <p:extLst>
      <p:ext uri="{BB962C8B-B14F-4D97-AF65-F5344CB8AC3E}">
        <p14:creationId xmlns:p14="http://schemas.microsoft.com/office/powerpoint/2010/main" val="379013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Benetton </a:t>
            </a:r>
            <a:r>
              <a:rPr lang="it-IT" dirty="0" err="1" smtClean="0"/>
              <a:t>moved</a:t>
            </a:r>
            <a:r>
              <a:rPr lang="it-IT" dirty="0" smtClean="0"/>
              <a:t> from </a:t>
            </a:r>
            <a:r>
              <a:rPr lang="it-IT" dirty="0" err="1" smtClean="0"/>
              <a:t>designing</a:t>
            </a:r>
            <a:r>
              <a:rPr lang="it-IT" dirty="0" smtClean="0"/>
              <a:t> and manufacturing  </a:t>
            </a:r>
            <a:r>
              <a:rPr lang="it-IT" dirty="0" err="1" smtClean="0"/>
              <a:t>their</a:t>
            </a:r>
            <a:r>
              <a:rPr lang="it-IT" dirty="0" smtClean="0"/>
              <a:t> </a:t>
            </a:r>
            <a:r>
              <a:rPr lang="it-IT" dirty="0" err="1" smtClean="0"/>
              <a:t>clothing</a:t>
            </a:r>
            <a:r>
              <a:rPr lang="it-IT" dirty="0" smtClean="0"/>
              <a:t> </a:t>
            </a:r>
            <a:r>
              <a:rPr lang="it-IT" dirty="0" err="1" smtClean="0"/>
              <a:t>products</a:t>
            </a:r>
            <a:r>
              <a:rPr lang="it-IT" dirty="0" smtClean="0"/>
              <a:t> </a:t>
            </a:r>
            <a:r>
              <a:rPr lang="it-IT" dirty="0" err="1" smtClean="0"/>
              <a:t>into</a:t>
            </a:r>
            <a:r>
              <a:rPr lang="it-IT" dirty="0" smtClean="0"/>
              <a:t> </a:t>
            </a:r>
            <a:r>
              <a:rPr lang="it-IT" dirty="0" err="1" smtClean="0"/>
              <a:t>retailing</a:t>
            </a:r>
            <a:endParaRPr lang="it-IT" dirty="0"/>
          </a:p>
        </p:txBody>
      </p:sp>
      <p:sp>
        <p:nvSpPr>
          <p:cNvPr id="4" name="Segnaposto numero diapositiva 3"/>
          <p:cNvSpPr>
            <a:spLocks noGrp="1"/>
          </p:cNvSpPr>
          <p:nvPr>
            <p:ph type="sldNum" sz="quarter" idx="10"/>
          </p:nvPr>
        </p:nvSpPr>
        <p:spPr/>
        <p:txBody>
          <a:bodyPr/>
          <a:lstStyle/>
          <a:p>
            <a:fld id="{B3A35FB7-61DF-D342-B4B1-49E25A227D93}" type="slidenum">
              <a:rPr lang="it-IT" smtClean="0"/>
              <a:t>42</a:t>
            </a:fld>
            <a:endParaRPr lang="it-IT"/>
          </a:p>
        </p:txBody>
      </p:sp>
    </p:spTree>
    <p:extLst>
      <p:ext uri="{BB962C8B-B14F-4D97-AF65-F5344CB8AC3E}">
        <p14:creationId xmlns:p14="http://schemas.microsoft.com/office/powerpoint/2010/main" val="412728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Show sample </a:t>
            </a:r>
            <a:r>
              <a:rPr lang="it-IT" dirty="0" err="1" smtClean="0"/>
              <a:t>plan</a:t>
            </a:r>
            <a:endParaRPr lang="it-IT" dirty="0"/>
          </a:p>
        </p:txBody>
      </p:sp>
      <p:sp>
        <p:nvSpPr>
          <p:cNvPr id="4" name="Segnaposto numero diapositiva 3"/>
          <p:cNvSpPr>
            <a:spLocks noGrp="1"/>
          </p:cNvSpPr>
          <p:nvPr>
            <p:ph type="sldNum" sz="quarter" idx="10"/>
          </p:nvPr>
        </p:nvSpPr>
        <p:spPr/>
        <p:txBody>
          <a:bodyPr/>
          <a:lstStyle/>
          <a:p>
            <a:fld id="{B3A35FB7-61DF-D342-B4B1-49E25A227D93}" type="slidenum">
              <a:rPr lang="it-IT" smtClean="0"/>
              <a:t>44</a:t>
            </a:fld>
            <a:endParaRPr lang="it-IT"/>
          </a:p>
        </p:txBody>
      </p:sp>
    </p:spTree>
    <p:extLst>
      <p:ext uri="{BB962C8B-B14F-4D97-AF65-F5344CB8AC3E}">
        <p14:creationId xmlns:p14="http://schemas.microsoft.com/office/powerpoint/2010/main" val="414611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A35FB7-61DF-D342-B4B1-49E25A227D93}" type="slidenum">
              <a:rPr lang="it-IT" smtClean="0"/>
              <a:t>54</a:t>
            </a:fld>
            <a:endParaRPr lang="it-IT"/>
          </a:p>
        </p:txBody>
      </p:sp>
    </p:spTree>
    <p:extLst>
      <p:ext uri="{BB962C8B-B14F-4D97-AF65-F5344CB8AC3E}">
        <p14:creationId xmlns:p14="http://schemas.microsoft.com/office/powerpoint/2010/main" val="396276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55F2EA-3E79-5648-B6F0-CD336196365B}" type="datetimeFigureOut">
              <a:rPr lang="it-IT" smtClean="0"/>
              <a:t>11/03/22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383534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5F2EA-3E79-5648-B6F0-CD336196365B}" type="datetimeFigureOut">
              <a:rPr lang="it-IT" smtClean="0"/>
              <a:t>11/03/22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176299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5F2EA-3E79-5648-B6F0-CD336196365B}" type="datetimeFigureOut">
              <a:rPr lang="it-IT" smtClean="0"/>
              <a:t>11/03/22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334922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AA55F2EA-3E79-5648-B6F0-CD336196365B}" type="datetimeFigureOut">
              <a:rPr lang="it-IT" smtClean="0"/>
              <a:t>11/03/22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271835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AA55F2EA-3E79-5648-B6F0-CD336196365B}" type="datetimeFigureOut">
              <a:rPr lang="it-IT" smtClean="0"/>
              <a:t>11/03/22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33317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AA55F2EA-3E79-5648-B6F0-CD336196365B}" type="datetimeFigureOut">
              <a:rPr lang="it-IT" smtClean="0"/>
              <a:t>11/03/22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85791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AA55F2EA-3E79-5648-B6F0-CD336196365B}" type="datetimeFigureOut">
              <a:rPr lang="it-IT" smtClean="0"/>
              <a:t>11/03/22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415652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AA55F2EA-3E79-5648-B6F0-CD336196365B}" type="datetimeFigureOut">
              <a:rPr lang="it-IT" smtClean="0"/>
              <a:t>11/03/22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69698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55F2EA-3E79-5648-B6F0-CD336196365B}" type="datetimeFigureOut">
              <a:rPr lang="it-IT" smtClean="0"/>
              <a:t>11/03/22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81813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AA55F2EA-3E79-5648-B6F0-CD336196365B}" type="datetimeFigureOut">
              <a:rPr lang="it-IT" smtClean="0"/>
              <a:t>11/03/22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253522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AA55F2EA-3E79-5648-B6F0-CD336196365B}" type="datetimeFigureOut">
              <a:rPr lang="it-IT" smtClean="0"/>
              <a:t>11/03/22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C6C85D-2C8E-414B-B2EE-082BD296E221}" type="slidenum">
              <a:rPr lang="it-IT" smtClean="0"/>
              <a:t>‹n.›</a:t>
            </a:fld>
            <a:endParaRPr lang="it-IT"/>
          </a:p>
        </p:txBody>
      </p:sp>
    </p:spTree>
    <p:extLst>
      <p:ext uri="{BB962C8B-B14F-4D97-AF65-F5344CB8AC3E}">
        <p14:creationId xmlns:p14="http://schemas.microsoft.com/office/powerpoint/2010/main" val="335996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5F2EA-3E79-5648-B6F0-CD336196365B}" type="datetimeFigureOut">
              <a:rPr lang="it-IT" smtClean="0"/>
              <a:t>11/03/22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6C85D-2C8E-414B-B2EE-082BD296E221}" type="slidenum">
              <a:rPr lang="it-IT" smtClean="0"/>
              <a:t>‹n.›</a:t>
            </a:fld>
            <a:endParaRPr lang="it-IT"/>
          </a:p>
        </p:txBody>
      </p:sp>
    </p:spTree>
    <p:extLst>
      <p:ext uri="{BB962C8B-B14F-4D97-AF65-F5344CB8AC3E}">
        <p14:creationId xmlns:p14="http://schemas.microsoft.com/office/powerpoint/2010/main" val="388579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shable.com/2014/12/15/microsoft-skype-translator-previe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3054099"/>
          </a:xfrm>
        </p:spPr>
        <p:txBody>
          <a:bodyPr/>
          <a:lstStyle/>
          <a:p>
            <a:r>
              <a:rPr lang="it-IT" b="1">
                <a:solidFill>
                  <a:srgbClr val="800000"/>
                </a:solidFill>
              </a:rPr>
              <a:t>Corporate positioning and</a:t>
            </a:r>
            <a:br>
              <a:rPr lang="it-IT" b="1">
                <a:solidFill>
                  <a:srgbClr val="800000"/>
                </a:solidFill>
              </a:rPr>
            </a:br>
            <a:r>
              <a:rPr lang="it-IT" b="1">
                <a:solidFill>
                  <a:srgbClr val="800000"/>
                </a:solidFill>
              </a:rPr>
              <a:t>Strategic Market</a:t>
            </a:r>
            <a:br>
              <a:rPr lang="it-IT" b="1">
                <a:solidFill>
                  <a:srgbClr val="800000"/>
                </a:solidFill>
              </a:rPr>
            </a:br>
            <a:r>
              <a:rPr lang="it-IT" b="1">
                <a:solidFill>
                  <a:srgbClr val="800000"/>
                </a:solidFill>
              </a:rPr>
              <a:t>Planning</a:t>
            </a:r>
          </a:p>
        </p:txBody>
      </p:sp>
    </p:spTree>
    <p:extLst>
      <p:ext uri="{BB962C8B-B14F-4D97-AF65-F5344CB8AC3E}">
        <p14:creationId xmlns:p14="http://schemas.microsoft.com/office/powerpoint/2010/main" val="252364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Introducing:</a:t>
            </a:r>
          </a:p>
        </p:txBody>
      </p:sp>
      <p:sp>
        <p:nvSpPr>
          <p:cNvPr id="3" name="Segnaposto contenuto 2"/>
          <p:cNvSpPr>
            <a:spLocks noGrp="1"/>
          </p:cNvSpPr>
          <p:nvPr>
            <p:ph idx="1"/>
          </p:nvPr>
        </p:nvSpPr>
        <p:spPr/>
        <p:txBody>
          <a:bodyPr/>
          <a:lstStyle/>
          <a:p>
            <a:pPr marL="0" indent="0">
              <a:buNone/>
            </a:pPr>
            <a:r>
              <a:rPr lang="it-IT"/>
              <a:t>                                      </a:t>
            </a:r>
          </a:p>
        </p:txBody>
      </p:sp>
      <p:pic>
        <p:nvPicPr>
          <p:cNvPr id="4" name="Immagine 3" descr="Nutti frut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34" y="1142999"/>
            <a:ext cx="3970198" cy="5600861"/>
          </a:xfrm>
          <a:prstGeom prst="rect">
            <a:avLst/>
          </a:prstGeom>
        </p:spPr>
      </p:pic>
      <p:sp>
        <p:nvSpPr>
          <p:cNvPr id="9" name="Rettangolo 8"/>
          <p:cNvSpPr/>
          <p:nvPr/>
        </p:nvSpPr>
        <p:spPr>
          <a:xfrm>
            <a:off x="4598970" y="2967335"/>
            <a:ext cx="4241411" cy="923330"/>
          </a:xfrm>
          <a:prstGeom prst="rect">
            <a:avLst/>
          </a:prstGeom>
        </p:spPr>
        <p:txBody>
          <a:bodyPr wrap="square">
            <a:spAutoFit/>
          </a:bodyPr>
          <a:lstStyle/>
          <a:p>
            <a:r>
              <a:rPr lang="en-US"/>
              <a:t>- </a:t>
            </a:r>
            <a:r>
              <a:rPr lang="en-US" b="1">
                <a:solidFill>
                  <a:srgbClr val="0000FF"/>
                </a:solidFill>
              </a:rPr>
              <a:t>Stripes of  Nutella and fruit flavored jam</a:t>
            </a:r>
            <a:endParaRPr lang="it-IT" b="1">
              <a:solidFill>
                <a:srgbClr val="0000FF"/>
              </a:solidFill>
            </a:endParaRPr>
          </a:p>
          <a:p>
            <a:r>
              <a:rPr lang="en-US" b="1">
                <a:solidFill>
                  <a:srgbClr val="0000FF"/>
                </a:solidFill>
              </a:rPr>
              <a:t>- Three flavors of jam: Strawberry, Grape and Orange</a:t>
            </a:r>
            <a:endParaRPr lang="it-IT" b="1">
              <a:solidFill>
                <a:srgbClr val="0000FF"/>
              </a:solidFill>
            </a:endParaRPr>
          </a:p>
        </p:txBody>
      </p:sp>
    </p:spTree>
    <p:extLst>
      <p:ext uri="{BB962C8B-B14F-4D97-AF65-F5344CB8AC3E}">
        <p14:creationId xmlns:p14="http://schemas.microsoft.com/office/powerpoint/2010/main" val="118124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What about the Brand ?</a:t>
            </a:r>
          </a:p>
        </p:txBody>
      </p:sp>
      <p:sp>
        <p:nvSpPr>
          <p:cNvPr id="3" name="Segnaposto contenuto 2"/>
          <p:cNvSpPr>
            <a:spLocks noGrp="1"/>
          </p:cNvSpPr>
          <p:nvPr>
            <p:ph idx="1"/>
          </p:nvPr>
        </p:nvSpPr>
        <p:spPr/>
        <p:txBody>
          <a:bodyPr/>
          <a:lstStyle/>
          <a:p>
            <a:r>
              <a:rPr lang="it-IT"/>
              <a:t>Awareness</a:t>
            </a:r>
          </a:p>
          <a:p>
            <a:endParaRPr lang="it-IT"/>
          </a:p>
          <a:p>
            <a:r>
              <a:rPr lang="it-IT"/>
              <a:t>Brand Image / Brand Positioning</a:t>
            </a:r>
          </a:p>
          <a:p>
            <a:endParaRPr lang="it-IT"/>
          </a:p>
          <a:p>
            <a:r>
              <a:rPr lang="it-IT"/>
              <a:t>Brand Extention</a:t>
            </a:r>
          </a:p>
          <a:p>
            <a:endParaRPr lang="it-IT"/>
          </a:p>
          <a:p>
            <a:pPr marL="0" indent="0">
              <a:buNone/>
            </a:pPr>
            <a:endParaRPr lang="it-IT"/>
          </a:p>
        </p:txBody>
      </p:sp>
    </p:spTree>
    <p:extLst>
      <p:ext uri="{BB962C8B-B14F-4D97-AF65-F5344CB8AC3E}">
        <p14:creationId xmlns:p14="http://schemas.microsoft.com/office/powerpoint/2010/main" val="83964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Product selling points</a:t>
            </a:r>
          </a:p>
        </p:txBody>
      </p:sp>
      <p:sp>
        <p:nvSpPr>
          <p:cNvPr id="3" name="Segnaposto contenuto 2"/>
          <p:cNvSpPr>
            <a:spLocks noGrp="1"/>
          </p:cNvSpPr>
          <p:nvPr>
            <p:ph idx="1"/>
          </p:nvPr>
        </p:nvSpPr>
        <p:spPr/>
        <p:txBody>
          <a:bodyPr/>
          <a:lstStyle/>
          <a:p>
            <a:r>
              <a:rPr lang="it-IT"/>
              <a:t>Unique features</a:t>
            </a:r>
          </a:p>
          <a:p>
            <a:pPr marL="0" indent="0">
              <a:buNone/>
            </a:pPr>
            <a:r>
              <a:rPr lang="it-IT"/>
              <a:t>    -appearance</a:t>
            </a:r>
          </a:p>
          <a:p>
            <a:pPr marL="0" indent="0">
              <a:buNone/>
            </a:pPr>
            <a:r>
              <a:rPr lang="it-IT"/>
              <a:t>    -quality and ease of use</a:t>
            </a:r>
          </a:p>
          <a:p>
            <a:pPr marL="0" indent="0">
              <a:buNone/>
            </a:pPr>
            <a:r>
              <a:rPr lang="it-IT"/>
              <a:t>    - good taste combination</a:t>
            </a:r>
          </a:p>
          <a:p>
            <a:pPr marL="0" indent="0">
              <a:buNone/>
            </a:pPr>
            <a:r>
              <a:rPr lang="it-IT"/>
              <a:t>    - nutritional, natural ingredients</a:t>
            </a:r>
          </a:p>
          <a:p>
            <a:pPr marL="0" indent="0">
              <a:buNone/>
            </a:pPr>
            <a:r>
              <a:rPr lang="it-IT"/>
              <a:t>    - snack food that kids like</a:t>
            </a:r>
          </a:p>
          <a:p>
            <a:pPr marL="0" indent="0">
              <a:buNone/>
            </a:pPr>
            <a:r>
              <a:rPr lang="it-IT"/>
              <a:t>    </a:t>
            </a:r>
          </a:p>
        </p:txBody>
      </p:sp>
    </p:spTree>
    <p:extLst>
      <p:ext uri="{BB962C8B-B14F-4D97-AF65-F5344CB8AC3E}">
        <p14:creationId xmlns:p14="http://schemas.microsoft.com/office/powerpoint/2010/main" val="348824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Target</a:t>
            </a:r>
          </a:p>
        </p:txBody>
      </p:sp>
      <p:sp>
        <p:nvSpPr>
          <p:cNvPr id="3" name="Segnaposto contenuto 2"/>
          <p:cNvSpPr>
            <a:spLocks noGrp="1"/>
          </p:cNvSpPr>
          <p:nvPr>
            <p:ph idx="1"/>
          </p:nvPr>
        </p:nvSpPr>
        <p:spPr/>
        <p:txBody>
          <a:bodyPr/>
          <a:lstStyle/>
          <a:p>
            <a:r>
              <a:rPr lang="it-IT"/>
              <a:t>children 4 to 15....... but even adults</a:t>
            </a:r>
          </a:p>
          <a:p>
            <a:r>
              <a:rPr lang="it-IT"/>
              <a:t>*mothers- principal target</a:t>
            </a:r>
          </a:p>
          <a:p>
            <a:r>
              <a:rPr lang="it-IT" i="1">
                <a:solidFill>
                  <a:srgbClr val="0000FF"/>
                </a:solidFill>
              </a:rPr>
              <a:t>A lunch time food </a:t>
            </a:r>
            <a:r>
              <a:rPr lang="it-IT"/>
              <a:t>(sandwiches)</a:t>
            </a:r>
          </a:p>
          <a:p>
            <a:r>
              <a:rPr lang="it-IT"/>
              <a:t>Snacks (on crackers)</a:t>
            </a:r>
          </a:p>
        </p:txBody>
      </p:sp>
    </p:spTree>
    <p:extLst>
      <p:ext uri="{BB962C8B-B14F-4D97-AF65-F5344CB8AC3E}">
        <p14:creationId xmlns:p14="http://schemas.microsoft.com/office/powerpoint/2010/main" val="333225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Same product as U.S. brand</a:t>
            </a:r>
          </a:p>
        </p:txBody>
      </p:sp>
      <p:sp>
        <p:nvSpPr>
          <p:cNvPr id="3" name="Segnaposto contenuto 2"/>
          <p:cNvSpPr>
            <a:spLocks noGrp="1"/>
          </p:cNvSpPr>
          <p:nvPr>
            <p:ph idx="1"/>
          </p:nvPr>
        </p:nvSpPr>
        <p:spPr/>
        <p:txBody>
          <a:bodyPr/>
          <a:lstStyle/>
          <a:p>
            <a:r>
              <a:rPr lang="it-IT" sz="2400"/>
              <a:t>J.M.Smucker is an old family based company founded in 1897 in the jam and marmelade sector.</a:t>
            </a:r>
          </a:p>
          <a:p>
            <a:r>
              <a:rPr lang="it-IT" sz="2400"/>
              <a:t>Slogan: "With a name like Smuckers it has to be good"</a:t>
            </a:r>
          </a:p>
          <a:p>
            <a:r>
              <a:rPr lang="it-IT" sz="2400"/>
              <a:t>Over the years they have diversified into other food items, among which is peanut butter ( Jif brand, #1 in market)</a:t>
            </a:r>
          </a:p>
          <a:p>
            <a:r>
              <a:rPr lang="it-IT" sz="2400"/>
              <a:t>In 1968 introduced Goober product, combining peanut butter and jam in the same bottle. Slogan: "The sandwich in a jar"</a:t>
            </a:r>
          </a:p>
          <a:p>
            <a:pPr marL="0" indent="0">
              <a:buNone/>
            </a:pPr>
            <a:r>
              <a:rPr lang="it-IT" sz="2400"/>
              <a:t>   </a:t>
            </a:r>
          </a:p>
          <a:p>
            <a:pPr marL="0" indent="0">
              <a:buNone/>
            </a:pPr>
            <a:endParaRPr lang="it-IT"/>
          </a:p>
        </p:txBody>
      </p:sp>
    </p:spTree>
    <p:extLst>
      <p:ext uri="{BB962C8B-B14F-4D97-AF65-F5344CB8AC3E}">
        <p14:creationId xmlns:p14="http://schemas.microsoft.com/office/powerpoint/2010/main" val="227072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muckers pp&amp;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023" y="602199"/>
            <a:ext cx="6818313" cy="5454651"/>
          </a:xfrm>
          <a:prstGeom prst="rect">
            <a:avLst/>
          </a:prstGeom>
        </p:spPr>
      </p:pic>
      <p:sp>
        <p:nvSpPr>
          <p:cNvPr id="3" name="CasellaDiTesto 2"/>
          <p:cNvSpPr txBox="1"/>
          <p:nvPr/>
        </p:nvSpPr>
        <p:spPr>
          <a:xfrm>
            <a:off x="1348278" y="6331869"/>
            <a:ext cx="4469624" cy="461665"/>
          </a:xfrm>
          <a:prstGeom prst="rect">
            <a:avLst/>
          </a:prstGeom>
          <a:noFill/>
        </p:spPr>
        <p:txBody>
          <a:bodyPr wrap="square" rtlCol="0">
            <a:spAutoFit/>
          </a:bodyPr>
          <a:lstStyle/>
          <a:p>
            <a:r>
              <a:rPr lang="it-IT" sz="2400" b="1"/>
              <a:t>The Americans were first</a:t>
            </a:r>
          </a:p>
        </p:txBody>
      </p:sp>
    </p:spTree>
    <p:extLst>
      <p:ext uri="{BB962C8B-B14F-4D97-AF65-F5344CB8AC3E}">
        <p14:creationId xmlns:p14="http://schemas.microsoft.com/office/powerpoint/2010/main" val="114921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8385483816_8708917648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100"/>
            <a:ext cx="9144000" cy="6250781"/>
          </a:xfrm>
          <a:prstGeom prst="rect">
            <a:avLst/>
          </a:prstGeom>
        </p:spPr>
      </p:pic>
    </p:spTree>
    <p:extLst>
      <p:ext uri="{BB962C8B-B14F-4D97-AF65-F5344CB8AC3E}">
        <p14:creationId xmlns:p14="http://schemas.microsoft.com/office/powerpoint/2010/main" val="417751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Smuckers Corporate Impact Report</a:t>
            </a:r>
          </a:p>
        </p:txBody>
      </p:sp>
      <p:sp>
        <p:nvSpPr>
          <p:cNvPr id="3" name="Segnaposto contenuto 2"/>
          <p:cNvSpPr>
            <a:spLocks noGrp="1"/>
          </p:cNvSpPr>
          <p:nvPr>
            <p:ph idx="1"/>
          </p:nvPr>
        </p:nvSpPr>
        <p:spPr/>
        <p:txBody>
          <a:bodyPr/>
          <a:lstStyle/>
          <a:p>
            <a:r>
              <a:rPr lang="it-IT"/>
              <a:t>To see how involved they are in the area</a:t>
            </a:r>
          </a:p>
          <a:p>
            <a:pPr marL="0" indent="0">
              <a:buNone/>
            </a:pPr>
            <a:r>
              <a:rPr lang="it-IT"/>
              <a:t>    of social responsibility:</a:t>
            </a:r>
          </a:p>
          <a:p>
            <a:pPr marL="0" indent="0">
              <a:buNone/>
            </a:pPr>
            <a:endParaRPr lang="it-IT"/>
          </a:p>
          <a:p>
            <a:pPr marL="0" indent="0">
              <a:buNone/>
            </a:pPr>
            <a:r>
              <a:rPr lang="it-IT"/>
              <a:t>      </a:t>
            </a:r>
            <a:r>
              <a:rPr lang="it-IT" sz="2000"/>
              <a:t>https://s3.us-east-2.amazonaws.com/jms-s3-com-jms-p-pmc6/assets/news-stories/corporate-publications/2021-corporate-impact-report.pdf</a:t>
            </a:r>
          </a:p>
        </p:txBody>
      </p:sp>
    </p:spTree>
    <p:extLst>
      <p:ext uri="{BB962C8B-B14F-4D97-AF65-F5344CB8AC3E}">
        <p14:creationId xmlns:p14="http://schemas.microsoft.com/office/powerpoint/2010/main" val="268765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0755"/>
            <a:ext cx="8229600" cy="1233714"/>
          </a:xfrm>
        </p:spPr>
        <p:txBody>
          <a:bodyPr/>
          <a:lstStyle/>
          <a:p>
            <a:r>
              <a:rPr lang="it-IT" sz="3200" b="1"/>
              <a:t>J.M. Smucker Revamps Marketing Strategy to Keep Up With Changes, Push Growth</a:t>
            </a:r>
            <a:r>
              <a:rPr lang="it-IT" sz="3600" b="1"/>
              <a:t> </a:t>
            </a:r>
            <a:r>
              <a:rPr lang="it-IT"/>
              <a:t/>
            </a:r>
            <a:br>
              <a:rPr lang="it-IT"/>
            </a:br>
            <a:endParaRPr lang="it-IT"/>
          </a:p>
        </p:txBody>
      </p:sp>
      <p:sp>
        <p:nvSpPr>
          <p:cNvPr id="3" name="Segnaposto contenuto 2"/>
          <p:cNvSpPr>
            <a:spLocks noGrp="1"/>
          </p:cNvSpPr>
          <p:nvPr>
            <p:ph idx="1"/>
          </p:nvPr>
        </p:nvSpPr>
        <p:spPr>
          <a:xfrm>
            <a:off x="457200" y="1600200"/>
            <a:ext cx="8229600" cy="4823203"/>
          </a:xfrm>
        </p:spPr>
        <p:txBody>
          <a:bodyPr/>
          <a:lstStyle/>
          <a:p>
            <a:r>
              <a:rPr lang="en-US" sz="2000"/>
              <a:t>Smucker’s brands enjoy broad awareness, but they aren’t always resonating with today’s consumers, who want their brands to “stand for something,” </a:t>
            </a:r>
            <a:endParaRPr lang="it-IT" sz="2000"/>
          </a:p>
          <a:p>
            <a:r>
              <a:rPr lang="en-US" sz="2000"/>
              <a:t>Smucker, along with other food makers, adapts to changing shopping habits, with consumers seeking fresh and natural options over processed foods. </a:t>
            </a:r>
            <a:endParaRPr lang="it-IT" sz="2000"/>
          </a:p>
          <a:p>
            <a:r>
              <a:rPr lang="en-US" sz="2000"/>
              <a:t>“We have to make sure each and every one of our core brands and emerging brands are engaging with consumers in the right way.” </a:t>
            </a:r>
            <a:endParaRPr lang="it-IT" sz="2000"/>
          </a:p>
          <a:p>
            <a:r>
              <a:rPr lang="en-US" sz="2000"/>
              <a:t>“The way to go to market today is to try to inject data and media into the heart of creativity and have those work seamlessly together.” </a:t>
            </a:r>
            <a:endParaRPr lang="it-IT" sz="2000"/>
          </a:p>
          <a:p>
            <a:r>
              <a:rPr lang="en-US" sz="2000"/>
              <a:t>Investment has emphasized online coupons, and other forms of digital advertising, which tend to focus more on functional messaging around protein, and emphasizing how many peanuts go into the making of a jar.</a:t>
            </a:r>
            <a:endParaRPr lang="it-IT" sz="2000"/>
          </a:p>
          <a:p>
            <a:pPr marL="0" indent="0">
              <a:buNone/>
            </a:pPr>
            <a:endParaRPr lang="it-IT" sz="2000"/>
          </a:p>
        </p:txBody>
      </p:sp>
    </p:spTree>
    <p:extLst>
      <p:ext uri="{BB962C8B-B14F-4D97-AF65-F5344CB8AC3E}">
        <p14:creationId xmlns:p14="http://schemas.microsoft.com/office/powerpoint/2010/main" val="2225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1-03-19 at 10.02.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940" y="0"/>
            <a:ext cx="6711739" cy="6858000"/>
          </a:xfrm>
          <a:prstGeom prst="rect">
            <a:avLst/>
          </a:prstGeom>
        </p:spPr>
      </p:pic>
      <p:sp>
        <p:nvSpPr>
          <p:cNvPr id="3" name="CasellaDiTesto 2"/>
          <p:cNvSpPr txBox="1"/>
          <p:nvPr/>
        </p:nvSpPr>
        <p:spPr>
          <a:xfrm>
            <a:off x="369890" y="653436"/>
            <a:ext cx="1423437" cy="830997"/>
          </a:xfrm>
          <a:prstGeom prst="rect">
            <a:avLst/>
          </a:prstGeom>
          <a:noFill/>
        </p:spPr>
        <p:txBody>
          <a:bodyPr wrap="none" rtlCol="0">
            <a:spAutoFit/>
          </a:bodyPr>
          <a:lstStyle/>
          <a:p>
            <a:r>
              <a:rPr lang="it-IT" sz="2400" b="1"/>
              <a:t>TARGET</a:t>
            </a:r>
          </a:p>
          <a:p>
            <a:r>
              <a:rPr lang="it-IT" sz="2400" b="1"/>
              <a:t>ANALYSIS</a:t>
            </a:r>
          </a:p>
        </p:txBody>
      </p:sp>
    </p:spTree>
    <p:extLst>
      <p:ext uri="{BB962C8B-B14F-4D97-AF65-F5344CB8AC3E}">
        <p14:creationId xmlns:p14="http://schemas.microsoft.com/office/powerpoint/2010/main" val="415009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Who is Ferrarelle ?</a:t>
            </a:r>
          </a:p>
        </p:txBody>
      </p:sp>
      <p:sp>
        <p:nvSpPr>
          <p:cNvPr id="3" name="Segnaposto contenuto 2"/>
          <p:cNvSpPr>
            <a:spLocks noGrp="1"/>
          </p:cNvSpPr>
          <p:nvPr>
            <p:ph idx="1"/>
          </p:nvPr>
        </p:nvSpPr>
        <p:spPr>
          <a:xfrm>
            <a:off x="457200" y="1600200"/>
            <a:ext cx="8229600" cy="4773990"/>
          </a:xfrm>
        </p:spPr>
        <p:txBody>
          <a:bodyPr>
            <a:normAutofit/>
          </a:bodyPr>
          <a:lstStyle/>
          <a:p>
            <a:pPr marL="0" indent="0">
              <a:buNone/>
            </a:pPr>
            <a:r>
              <a:rPr lang="it-IT" sz="2800"/>
              <a:t>Ferrarelle SpA is the owner of the brands Ferrarelle, Natia, Santagata, Roccafina, Vitasnella, Boario and Fonte Essenziale. Plus, they are the exclusive distributor of the French brand Evian.</a:t>
            </a:r>
          </a:p>
          <a:p>
            <a:pPr marL="0" indent="0">
              <a:buNone/>
            </a:pPr>
            <a:r>
              <a:rPr lang="it-IT" sz="2800"/>
              <a:t>Fatturato 2019: 192 Million</a:t>
            </a:r>
          </a:p>
          <a:p>
            <a:pPr marL="0" indent="0">
              <a:buNone/>
            </a:pPr>
            <a:r>
              <a:rPr lang="it-IT" sz="2800"/>
              <a:t>Fatturato 2020: 204 Million</a:t>
            </a:r>
          </a:p>
          <a:p>
            <a:pPr marL="0" indent="0">
              <a:buNone/>
            </a:pPr>
            <a:endParaRPr lang="it-IT" sz="2800"/>
          </a:p>
          <a:p>
            <a:pPr marL="0" indent="0">
              <a:buNone/>
            </a:pPr>
            <a:r>
              <a:rPr lang="it-IT" sz="2800"/>
              <a:t>Diversification gives the company exposure to different pricing segments and target markets, spreads the risk.</a:t>
            </a:r>
          </a:p>
        </p:txBody>
      </p:sp>
    </p:spTree>
    <p:extLst>
      <p:ext uri="{BB962C8B-B14F-4D97-AF65-F5344CB8AC3E}">
        <p14:creationId xmlns:p14="http://schemas.microsoft.com/office/powerpoint/2010/main" val="129153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335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58706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1-03-19 at 10.19.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450" y="702752"/>
            <a:ext cx="6699573" cy="5153518"/>
          </a:xfrm>
          <a:prstGeom prst="rect">
            <a:avLst/>
          </a:prstGeom>
        </p:spPr>
      </p:pic>
    </p:spTree>
    <p:extLst>
      <p:ext uri="{BB962C8B-B14F-4D97-AF65-F5344CB8AC3E}">
        <p14:creationId xmlns:p14="http://schemas.microsoft.com/office/powerpoint/2010/main" val="385827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KEY SELLING POINTS</a:t>
            </a:r>
          </a:p>
        </p:txBody>
      </p:sp>
      <p:sp>
        <p:nvSpPr>
          <p:cNvPr id="3" name="Segnaposto contenuto 2"/>
          <p:cNvSpPr>
            <a:spLocks noGrp="1"/>
          </p:cNvSpPr>
          <p:nvPr>
            <p:ph idx="1"/>
          </p:nvPr>
        </p:nvSpPr>
        <p:spPr/>
        <p:txBody>
          <a:bodyPr/>
          <a:lstStyle/>
          <a:p>
            <a:r>
              <a:rPr lang="en-US" sz="2800" u="sng"/>
              <a:t>Healthy, natural ingredients, the basis of sound nutrition for the family</a:t>
            </a:r>
            <a:endParaRPr lang="it-IT" sz="2800"/>
          </a:p>
          <a:p>
            <a:r>
              <a:rPr lang="en-US" sz="2800"/>
              <a:t>Quick to prepare,  kids and adults love the taste</a:t>
            </a:r>
            <a:endParaRPr lang="it-IT" sz="2800"/>
          </a:p>
          <a:p>
            <a:r>
              <a:rPr lang="en-US" sz="2800"/>
              <a:t>Convenience: for people with no time, packaged ready to eat products.</a:t>
            </a:r>
            <a:endParaRPr lang="it-IT" sz="2800"/>
          </a:p>
          <a:p>
            <a:r>
              <a:rPr lang="en-US" sz="2800"/>
              <a:t>Leveraging the Smuckers name (“with a name like Smuckers, it has to be good”)</a:t>
            </a:r>
            <a:endParaRPr lang="it-IT" sz="2800"/>
          </a:p>
          <a:p>
            <a:endParaRPr lang="it-IT"/>
          </a:p>
        </p:txBody>
      </p:sp>
    </p:spTree>
    <p:extLst>
      <p:ext uri="{BB962C8B-B14F-4D97-AF65-F5344CB8AC3E}">
        <p14:creationId xmlns:p14="http://schemas.microsoft.com/office/powerpoint/2010/main" val="190807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Marketing focus</a:t>
            </a:r>
          </a:p>
        </p:txBody>
      </p:sp>
      <p:sp>
        <p:nvSpPr>
          <p:cNvPr id="3" name="Segnaposto contenuto 2"/>
          <p:cNvSpPr>
            <a:spLocks noGrp="1"/>
          </p:cNvSpPr>
          <p:nvPr>
            <p:ph idx="1"/>
          </p:nvPr>
        </p:nvSpPr>
        <p:spPr/>
        <p:txBody>
          <a:bodyPr>
            <a:normAutofit/>
          </a:bodyPr>
          <a:lstStyle/>
          <a:p>
            <a:r>
              <a:rPr lang="it-IT" sz="2800"/>
              <a:t>Traditional approach for years: TV to introduce a product, then coupons and in-store promotions to push sales.</a:t>
            </a:r>
          </a:p>
          <a:p>
            <a:r>
              <a:rPr lang="it-IT" sz="2800"/>
              <a:t>New approach emphasizes digital communication to engage customers, with a faster more flexible approach to adapt to new tastes.... introducing products to expand choice.</a:t>
            </a:r>
          </a:p>
          <a:p>
            <a:r>
              <a:rPr lang="it-IT" sz="2800"/>
              <a:t>TV spots, short video clips for social media, digital coupons, product sample giveaways to introduce new items</a:t>
            </a:r>
          </a:p>
        </p:txBody>
      </p:sp>
    </p:spTree>
    <p:extLst>
      <p:ext uri="{BB962C8B-B14F-4D97-AF65-F5344CB8AC3E}">
        <p14:creationId xmlns:p14="http://schemas.microsoft.com/office/powerpoint/2010/main" val="356598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30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39912"/>
            <a:ext cx="8229600" cy="2860261"/>
          </a:xfrm>
        </p:spPr>
        <p:txBody>
          <a:bodyPr/>
          <a:lstStyle/>
          <a:p>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Forward Vision:</a:t>
            </a:r>
            <a:b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Strategic Marketing Plan</a:t>
            </a:r>
            <a:endParaRPr lang="it-IT" dirty="0"/>
          </a:p>
        </p:txBody>
      </p:sp>
    </p:spTree>
    <p:extLst>
      <p:ext uri="{BB962C8B-B14F-4D97-AF65-F5344CB8AC3E}">
        <p14:creationId xmlns:p14="http://schemas.microsoft.com/office/powerpoint/2010/main" val="4041802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hange,th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21" y="866524"/>
            <a:ext cx="7923507" cy="4454776"/>
          </a:xfrm>
          <a:prstGeom prst="rect">
            <a:avLst/>
          </a:prstGeom>
        </p:spPr>
      </p:pic>
    </p:spTree>
    <p:extLst>
      <p:ext uri="{BB962C8B-B14F-4D97-AF65-F5344CB8AC3E}">
        <p14:creationId xmlns:p14="http://schemas.microsoft.com/office/powerpoint/2010/main" val="157191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smtClean="0">
                <a:ln w="11430"/>
                <a:solidFill>
                  <a:srgbClr val="0000FF"/>
                </a:solidFill>
                <a:effectLst>
                  <a:outerShdw blurRad="76200" dist="50800" dir="5400000" algn="tl" rotWithShape="0">
                    <a:srgbClr val="000000">
                      <a:alpha val="65000"/>
                    </a:srgbClr>
                  </a:outerShdw>
                </a:effectLst>
              </a:rPr>
              <a:t>Definition</a:t>
            </a:r>
            <a:endParaRPr lang="it-IT" b="1" spc="50" dirty="0">
              <a:ln w="11430"/>
              <a:solidFill>
                <a:srgbClr val="0000FF"/>
              </a:solidFill>
              <a:effectLst>
                <a:outerShdw blurRad="76200" dist="50800" dir="5400000" algn="tl" rotWithShape="0">
                  <a:srgbClr val="000000">
                    <a:alpha val="65000"/>
                  </a:srgbClr>
                </a:outerShdw>
              </a:effectLst>
            </a:endParaRPr>
          </a:p>
        </p:txBody>
      </p:sp>
      <p:sp>
        <p:nvSpPr>
          <p:cNvPr id="3" name="Segnaposto contenuto 2"/>
          <p:cNvSpPr>
            <a:spLocks noGrp="1"/>
          </p:cNvSpPr>
          <p:nvPr>
            <p:ph idx="1"/>
          </p:nvPr>
        </p:nvSpPr>
        <p:spPr/>
        <p:txBody>
          <a:bodyPr>
            <a:normAutofit fontScale="70000" lnSpcReduction="20000"/>
          </a:bodyPr>
          <a:lstStyle/>
          <a:p>
            <a:r>
              <a:rPr lang="it-IT" dirty="0">
                <a:solidFill>
                  <a:srgbClr val="0000FF"/>
                </a:solidFill>
              </a:rPr>
              <a:t>Strategic marketing planning </a:t>
            </a:r>
            <a:r>
              <a:rPr lang="it-IT" dirty="0" err="1">
                <a:solidFill>
                  <a:srgbClr val="0000FF"/>
                </a:solidFill>
              </a:rPr>
              <a:t>is</a:t>
            </a:r>
            <a:r>
              <a:rPr lang="it-IT" dirty="0">
                <a:solidFill>
                  <a:srgbClr val="0000FF"/>
                </a:solidFill>
              </a:rPr>
              <a:t> the </a:t>
            </a:r>
            <a:r>
              <a:rPr lang="it-IT" dirty="0" err="1">
                <a:solidFill>
                  <a:srgbClr val="0000FF"/>
                </a:solidFill>
              </a:rPr>
              <a:t>process</a:t>
            </a:r>
            <a:r>
              <a:rPr lang="it-IT" dirty="0">
                <a:solidFill>
                  <a:srgbClr val="0000FF"/>
                </a:solidFill>
              </a:rPr>
              <a:t> </a:t>
            </a:r>
            <a:r>
              <a:rPr lang="it-IT" dirty="0" err="1">
                <a:solidFill>
                  <a:srgbClr val="0000FF"/>
                </a:solidFill>
              </a:rPr>
              <a:t>that</a:t>
            </a:r>
            <a:r>
              <a:rPr lang="it-IT" dirty="0">
                <a:solidFill>
                  <a:srgbClr val="0000FF"/>
                </a:solidFill>
              </a:rPr>
              <a:t> the </a:t>
            </a:r>
            <a:r>
              <a:rPr lang="it-IT" dirty="0" err="1">
                <a:solidFill>
                  <a:srgbClr val="0000FF"/>
                </a:solidFill>
              </a:rPr>
              <a:t>operational</a:t>
            </a:r>
            <a:r>
              <a:rPr lang="it-IT" dirty="0">
                <a:solidFill>
                  <a:srgbClr val="0000FF"/>
                </a:solidFill>
              </a:rPr>
              <a:t> and </a:t>
            </a:r>
            <a:r>
              <a:rPr lang="it-IT" dirty="0" err="1">
                <a:solidFill>
                  <a:srgbClr val="0000FF"/>
                </a:solidFill>
              </a:rPr>
              <a:t>managerial</a:t>
            </a:r>
            <a:r>
              <a:rPr lang="it-IT" dirty="0">
                <a:solidFill>
                  <a:srgbClr val="0000FF"/>
                </a:solidFill>
              </a:rPr>
              <a:t> staff of a company </a:t>
            </a:r>
            <a:r>
              <a:rPr lang="it-IT" dirty="0" err="1">
                <a:solidFill>
                  <a:srgbClr val="0000FF"/>
                </a:solidFill>
              </a:rPr>
              <a:t>goes</a:t>
            </a:r>
            <a:r>
              <a:rPr lang="it-IT" dirty="0">
                <a:solidFill>
                  <a:srgbClr val="0000FF"/>
                </a:solidFill>
              </a:rPr>
              <a:t> </a:t>
            </a:r>
            <a:r>
              <a:rPr lang="it-IT" dirty="0" err="1">
                <a:solidFill>
                  <a:srgbClr val="0000FF"/>
                </a:solidFill>
              </a:rPr>
              <a:t>through</a:t>
            </a:r>
            <a:r>
              <a:rPr lang="it-IT" dirty="0">
                <a:solidFill>
                  <a:srgbClr val="0000FF"/>
                </a:solidFill>
              </a:rPr>
              <a:t> to create and </a:t>
            </a:r>
            <a:r>
              <a:rPr lang="it-IT" dirty="0" err="1">
                <a:solidFill>
                  <a:srgbClr val="0000FF"/>
                </a:solidFill>
              </a:rPr>
              <a:t>implement</a:t>
            </a:r>
            <a:r>
              <a:rPr lang="it-IT" dirty="0">
                <a:solidFill>
                  <a:srgbClr val="0000FF"/>
                </a:solidFill>
              </a:rPr>
              <a:t> </a:t>
            </a:r>
            <a:r>
              <a:rPr lang="it-IT" dirty="0" err="1">
                <a:solidFill>
                  <a:srgbClr val="0000FF"/>
                </a:solidFill>
              </a:rPr>
              <a:t>effective</a:t>
            </a:r>
            <a:r>
              <a:rPr lang="it-IT" dirty="0">
                <a:solidFill>
                  <a:srgbClr val="0000FF"/>
                </a:solidFill>
              </a:rPr>
              <a:t> marketing </a:t>
            </a:r>
            <a:r>
              <a:rPr lang="it-IT" dirty="0" err="1">
                <a:solidFill>
                  <a:srgbClr val="0000FF"/>
                </a:solidFill>
              </a:rPr>
              <a:t>strategies</a:t>
            </a:r>
            <a:r>
              <a:rPr lang="it-IT" dirty="0">
                <a:solidFill>
                  <a:srgbClr val="0000FF"/>
                </a:solidFill>
              </a:rPr>
              <a:t>. </a:t>
            </a:r>
            <a:endParaRPr lang="it-IT" dirty="0" smtClean="0">
              <a:solidFill>
                <a:srgbClr val="0000FF"/>
              </a:solidFill>
            </a:endParaRPr>
          </a:p>
          <a:p>
            <a:pPr marL="0" indent="0">
              <a:buNone/>
            </a:pPr>
            <a:endParaRPr lang="it-IT" dirty="0" smtClean="0">
              <a:solidFill>
                <a:srgbClr val="0000FF"/>
              </a:solidFill>
            </a:endParaRPr>
          </a:p>
          <a:p>
            <a:pPr marL="0" indent="0">
              <a:buNone/>
            </a:pPr>
            <a:r>
              <a:rPr lang="it-IT" dirty="0" err="1" smtClean="0"/>
              <a:t>Key</a:t>
            </a:r>
            <a:r>
              <a:rPr lang="it-IT" dirty="0" smtClean="0"/>
              <a:t> </a:t>
            </a:r>
            <a:r>
              <a:rPr lang="it-IT" dirty="0" err="1" smtClean="0"/>
              <a:t>aspects</a:t>
            </a:r>
            <a:r>
              <a:rPr lang="it-IT" dirty="0" smtClean="0"/>
              <a:t>:</a:t>
            </a:r>
          </a:p>
          <a:p>
            <a:pPr marL="0" indent="0">
              <a:buNone/>
            </a:pPr>
            <a:endParaRPr lang="it-IT" dirty="0" smtClean="0"/>
          </a:p>
          <a:p>
            <a:r>
              <a:rPr lang="it-IT" dirty="0" smtClean="0"/>
              <a:t> </a:t>
            </a:r>
            <a:r>
              <a:rPr lang="it-IT" dirty="0" err="1" smtClean="0"/>
              <a:t>identifying</a:t>
            </a:r>
            <a:r>
              <a:rPr lang="it-IT" dirty="0" smtClean="0"/>
              <a:t> </a:t>
            </a:r>
            <a:r>
              <a:rPr lang="it-IT" dirty="0" err="1"/>
              <a:t>promotional</a:t>
            </a:r>
            <a:r>
              <a:rPr lang="it-IT" dirty="0"/>
              <a:t> </a:t>
            </a:r>
            <a:r>
              <a:rPr lang="it-IT" dirty="0" err="1"/>
              <a:t>opportunities</a:t>
            </a:r>
            <a:r>
              <a:rPr lang="it-IT" dirty="0"/>
              <a:t> and </a:t>
            </a:r>
            <a:r>
              <a:rPr lang="it-IT" dirty="0" err="1"/>
              <a:t>evaluating</a:t>
            </a:r>
            <a:r>
              <a:rPr lang="it-IT" dirty="0"/>
              <a:t> the marketing </a:t>
            </a:r>
            <a:r>
              <a:rPr lang="it-IT" dirty="0" err="1"/>
              <a:t>opportunities</a:t>
            </a:r>
            <a:r>
              <a:rPr lang="it-IT" dirty="0"/>
              <a:t>; </a:t>
            </a:r>
            <a:endParaRPr lang="it-IT" dirty="0" smtClean="0"/>
          </a:p>
          <a:p>
            <a:r>
              <a:rPr lang="it-IT" dirty="0" err="1" smtClean="0"/>
              <a:t>researching</a:t>
            </a:r>
            <a:r>
              <a:rPr lang="it-IT" dirty="0"/>
              <a:t>, </a:t>
            </a:r>
            <a:r>
              <a:rPr lang="it-IT" dirty="0" err="1"/>
              <a:t>analyzing</a:t>
            </a:r>
            <a:r>
              <a:rPr lang="it-IT" dirty="0"/>
              <a:t> and </a:t>
            </a:r>
            <a:r>
              <a:rPr lang="it-IT" dirty="0" err="1"/>
              <a:t>identifying</a:t>
            </a:r>
            <a:r>
              <a:rPr lang="it-IT" dirty="0"/>
              <a:t> the target </a:t>
            </a:r>
            <a:r>
              <a:rPr lang="it-IT" dirty="0" err="1"/>
              <a:t>markets</a:t>
            </a:r>
            <a:r>
              <a:rPr lang="it-IT" dirty="0"/>
              <a:t>; </a:t>
            </a:r>
            <a:endParaRPr lang="it-IT" dirty="0" smtClean="0"/>
          </a:p>
          <a:p>
            <a:r>
              <a:rPr lang="it-IT" dirty="0" err="1" smtClean="0"/>
              <a:t>developing</a:t>
            </a:r>
            <a:r>
              <a:rPr lang="it-IT" dirty="0" smtClean="0"/>
              <a:t> </a:t>
            </a:r>
            <a:r>
              <a:rPr lang="it-IT" dirty="0"/>
              <a:t>a </a:t>
            </a:r>
            <a:r>
              <a:rPr lang="it-IT" dirty="0" err="1"/>
              <a:t>strategic</a:t>
            </a:r>
            <a:r>
              <a:rPr lang="it-IT" dirty="0"/>
              <a:t> position for the company to </a:t>
            </a:r>
            <a:r>
              <a:rPr lang="it-IT" dirty="0" err="1"/>
              <a:t>pursue</a:t>
            </a:r>
            <a:r>
              <a:rPr lang="it-IT" dirty="0"/>
              <a:t> and </a:t>
            </a:r>
            <a:r>
              <a:rPr lang="it-IT" dirty="0" err="1"/>
              <a:t>how</a:t>
            </a:r>
            <a:r>
              <a:rPr lang="it-IT" dirty="0"/>
              <a:t> to </a:t>
            </a:r>
            <a:r>
              <a:rPr lang="it-IT" dirty="0" err="1"/>
              <a:t>implement</a:t>
            </a:r>
            <a:r>
              <a:rPr lang="it-IT" dirty="0"/>
              <a:t> the </a:t>
            </a:r>
            <a:r>
              <a:rPr lang="it-IT" dirty="0" err="1" smtClean="0"/>
              <a:t>strategy</a:t>
            </a:r>
            <a:endParaRPr lang="it-IT" dirty="0"/>
          </a:p>
          <a:p>
            <a:r>
              <a:rPr lang="it-IT" dirty="0" smtClean="0"/>
              <a:t> </a:t>
            </a:r>
            <a:r>
              <a:rPr lang="it-IT" dirty="0" err="1"/>
              <a:t>preparation</a:t>
            </a:r>
            <a:r>
              <a:rPr lang="it-IT" dirty="0"/>
              <a:t> and </a:t>
            </a:r>
            <a:r>
              <a:rPr lang="it-IT" dirty="0" err="1"/>
              <a:t>implementation</a:t>
            </a:r>
            <a:r>
              <a:rPr lang="it-IT" dirty="0"/>
              <a:t> of the </a:t>
            </a:r>
            <a:r>
              <a:rPr lang="it-IT" dirty="0" err="1" smtClean="0"/>
              <a:t>operational</a:t>
            </a:r>
            <a:r>
              <a:rPr lang="it-IT" dirty="0" smtClean="0"/>
              <a:t> marketing </a:t>
            </a:r>
            <a:r>
              <a:rPr lang="it-IT" dirty="0" err="1" smtClean="0"/>
              <a:t>plan</a:t>
            </a:r>
            <a:endParaRPr lang="it-IT" dirty="0" smtClean="0"/>
          </a:p>
          <a:p>
            <a:r>
              <a:rPr lang="it-IT" dirty="0" smtClean="0"/>
              <a:t> </a:t>
            </a:r>
            <a:r>
              <a:rPr lang="it-IT" dirty="0" err="1"/>
              <a:t>measuring</a:t>
            </a:r>
            <a:r>
              <a:rPr lang="it-IT" dirty="0"/>
              <a:t> and </a:t>
            </a:r>
            <a:r>
              <a:rPr lang="it-IT" dirty="0" err="1"/>
              <a:t>evaluating</a:t>
            </a:r>
            <a:r>
              <a:rPr lang="it-IT" dirty="0"/>
              <a:t> the </a:t>
            </a:r>
            <a:r>
              <a:rPr lang="it-IT" dirty="0" err="1"/>
              <a:t>results</a:t>
            </a:r>
            <a:r>
              <a:rPr lang="it-IT" dirty="0"/>
              <a:t> of the marketing </a:t>
            </a:r>
            <a:r>
              <a:rPr lang="it-IT" dirty="0" err="1"/>
              <a:t>efforts</a:t>
            </a:r>
            <a:r>
              <a:rPr lang="it-IT" dirty="0"/>
              <a:t> of   the company.</a:t>
            </a:r>
          </a:p>
        </p:txBody>
      </p:sp>
    </p:spTree>
    <p:extLst>
      <p:ext uri="{BB962C8B-B14F-4D97-AF65-F5344CB8AC3E}">
        <p14:creationId xmlns:p14="http://schemas.microsoft.com/office/powerpoint/2010/main" val="334328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008000"/>
                </a:solidFill>
              </a:rPr>
              <a:t>Time frame</a:t>
            </a:r>
            <a:r>
              <a:rPr lang="it-IT" dirty="0" smtClean="0"/>
              <a:t>	</a:t>
            </a:r>
            <a:endParaRPr lang="it-IT" dirty="0"/>
          </a:p>
        </p:txBody>
      </p:sp>
      <p:sp>
        <p:nvSpPr>
          <p:cNvPr id="3" name="Segnaposto contenuto 2"/>
          <p:cNvSpPr>
            <a:spLocks noGrp="1"/>
          </p:cNvSpPr>
          <p:nvPr>
            <p:ph idx="1"/>
          </p:nvPr>
        </p:nvSpPr>
        <p:spPr/>
        <p:txBody>
          <a:bodyPr/>
          <a:lstStyle/>
          <a:p>
            <a:r>
              <a:rPr lang="it-IT" dirty="0" err="1" smtClean="0"/>
              <a:t>Think</a:t>
            </a:r>
            <a:r>
              <a:rPr lang="it-IT" dirty="0" smtClean="0"/>
              <a:t> </a:t>
            </a:r>
            <a:r>
              <a:rPr lang="it-IT" dirty="0" err="1" smtClean="0"/>
              <a:t>longer</a:t>
            </a:r>
            <a:r>
              <a:rPr lang="it-IT" dirty="0" smtClean="0"/>
              <a:t> </a:t>
            </a:r>
            <a:r>
              <a:rPr lang="it-IT" dirty="0" err="1" smtClean="0"/>
              <a:t>term</a:t>
            </a:r>
            <a:r>
              <a:rPr lang="it-IT" dirty="0" smtClean="0"/>
              <a:t>:  3 to 5 </a:t>
            </a:r>
            <a:r>
              <a:rPr lang="it-IT" dirty="0" err="1" smtClean="0"/>
              <a:t>years</a:t>
            </a:r>
            <a:r>
              <a:rPr lang="it-IT" dirty="0"/>
              <a:t> </a:t>
            </a:r>
            <a:r>
              <a:rPr lang="it-IT" dirty="0" smtClean="0"/>
              <a:t>(or </a:t>
            </a:r>
            <a:r>
              <a:rPr lang="it-IT" dirty="0" err="1" smtClean="0"/>
              <a:t>beyond</a:t>
            </a:r>
            <a:r>
              <a:rPr lang="it-IT" dirty="0" smtClean="0"/>
              <a:t>) </a:t>
            </a:r>
            <a:r>
              <a:rPr lang="it-IT" dirty="0" err="1" smtClean="0"/>
              <a:t>then</a:t>
            </a:r>
            <a:r>
              <a:rPr lang="it-IT" dirty="0" smtClean="0"/>
              <a:t> </a:t>
            </a:r>
            <a:r>
              <a:rPr lang="it-IT" dirty="0" err="1" smtClean="0"/>
              <a:t>every</a:t>
            </a:r>
            <a:r>
              <a:rPr lang="it-IT" dirty="0" smtClean="0"/>
              <a:t> </a:t>
            </a:r>
            <a:r>
              <a:rPr lang="it-IT" dirty="0" err="1" smtClean="0"/>
              <a:t>year</a:t>
            </a:r>
            <a:r>
              <a:rPr lang="it-IT" dirty="0" smtClean="0"/>
              <a:t> update </a:t>
            </a:r>
            <a:r>
              <a:rPr lang="it-IT" dirty="0" err="1" smtClean="0"/>
              <a:t>based</a:t>
            </a:r>
            <a:r>
              <a:rPr lang="it-IT" dirty="0" smtClean="0"/>
              <a:t> on </a:t>
            </a:r>
            <a:r>
              <a:rPr lang="it-IT" dirty="0" err="1" smtClean="0"/>
              <a:t>conditions</a:t>
            </a:r>
            <a:r>
              <a:rPr lang="it-IT" dirty="0" smtClean="0"/>
              <a:t>.</a:t>
            </a:r>
          </a:p>
          <a:p>
            <a:pPr marL="0" indent="0">
              <a:buNone/>
            </a:pPr>
            <a:endParaRPr lang="it-IT" dirty="0" smtClean="0"/>
          </a:p>
          <a:p>
            <a:pPr marL="0" indent="0">
              <a:buNone/>
            </a:pPr>
            <a:r>
              <a:rPr lang="it-IT" dirty="0" smtClean="0"/>
              <a:t>** </a:t>
            </a:r>
            <a:r>
              <a:rPr lang="it-IT" dirty="0" err="1" smtClean="0"/>
              <a:t>Consider</a:t>
            </a:r>
            <a:r>
              <a:rPr lang="it-IT" dirty="0" smtClean="0"/>
              <a:t> </a:t>
            </a:r>
            <a:r>
              <a:rPr lang="it-IT" dirty="0" err="1" smtClean="0"/>
              <a:t>national</a:t>
            </a:r>
            <a:r>
              <a:rPr lang="it-IT" dirty="0" smtClean="0"/>
              <a:t> and global trends, </a:t>
            </a:r>
            <a:r>
              <a:rPr lang="it-IT" dirty="0" err="1" smtClean="0"/>
              <a:t>strategies</a:t>
            </a:r>
            <a:r>
              <a:rPr lang="it-IT" dirty="0" smtClean="0"/>
              <a:t> of </a:t>
            </a:r>
            <a:r>
              <a:rPr lang="it-IT" dirty="0" err="1" smtClean="0"/>
              <a:t>competitors,changing</a:t>
            </a:r>
            <a:r>
              <a:rPr lang="it-IT" dirty="0" smtClean="0"/>
              <a:t> </a:t>
            </a:r>
            <a:r>
              <a:rPr lang="it-IT" dirty="0" err="1" smtClean="0"/>
              <a:t>customer</a:t>
            </a:r>
            <a:r>
              <a:rPr lang="it-IT" dirty="0" smtClean="0"/>
              <a:t> </a:t>
            </a:r>
            <a:r>
              <a:rPr lang="it-IT" dirty="0" err="1" smtClean="0"/>
              <a:t>tastes</a:t>
            </a:r>
            <a:r>
              <a:rPr lang="it-IT" dirty="0" smtClean="0"/>
              <a:t>, new </a:t>
            </a:r>
            <a:r>
              <a:rPr lang="it-IT" dirty="0" err="1" smtClean="0"/>
              <a:t>technologies</a:t>
            </a:r>
            <a:r>
              <a:rPr lang="it-IT" dirty="0" smtClean="0"/>
              <a:t>, </a:t>
            </a:r>
            <a:r>
              <a:rPr lang="it-IT" dirty="0" err="1" smtClean="0"/>
              <a:t>lifestyle</a:t>
            </a:r>
            <a:r>
              <a:rPr lang="it-IT" dirty="0" smtClean="0"/>
              <a:t> </a:t>
            </a:r>
            <a:r>
              <a:rPr lang="it-IT" dirty="0" err="1" smtClean="0"/>
              <a:t>changes</a:t>
            </a:r>
            <a:r>
              <a:rPr lang="it-IT" dirty="0" smtClean="0"/>
              <a:t>, etc. </a:t>
            </a:r>
            <a:endParaRPr lang="it-IT" dirty="0"/>
          </a:p>
        </p:txBody>
      </p:sp>
    </p:spTree>
    <p:extLst>
      <p:ext uri="{BB962C8B-B14F-4D97-AF65-F5344CB8AC3E}">
        <p14:creationId xmlns:p14="http://schemas.microsoft.com/office/powerpoint/2010/main" val="34362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9692"/>
            <a:ext cx="8229600" cy="2483508"/>
          </a:xfrm>
        </p:spPr>
        <p:txBody>
          <a:bodyPr/>
          <a:lstStyle/>
          <a:p>
            <a:r>
              <a:rPr lang="it-IT">
                <a:solidFill>
                  <a:srgbClr val="800000"/>
                </a:solidFill>
              </a:rPr>
              <a:t>If your company is in the tech sector, what are global trends??</a:t>
            </a:r>
          </a:p>
        </p:txBody>
      </p:sp>
    </p:spTree>
    <p:extLst>
      <p:ext uri="{BB962C8B-B14F-4D97-AF65-F5344CB8AC3E}">
        <p14:creationId xmlns:p14="http://schemas.microsoft.com/office/powerpoint/2010/main" val="216991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Ferrarelle products</a:t>
            </a:r>
          </a:p>
        </p:txBody>
      </p:sp>
      <p:pic>
        <p:nvPicPr>
          <p:cNvPr id="6" name="Segnaposto contenuto 5" descr="Screen Shot 2022-02-20 at 21.58.57.png"/>
          <p:cNvPicPr>
            <a:picLocks noGrp="1" noChangeAspect="1"/>
          </p:cNvPicPr>
          <p:nvPr>
            <p:ph idx="1"/>
          </p:nvPr>
        </p:nvPicPr>
        <p:blipFill>
          <a:blip r:embed="rId2">
            <a:extLst>
              <a:ext uri="{28A0092B-C50C-407E-A947-70E740481C1C}">
                <a14:useLocalDpi xmlns:a14="http://schemas.microsoft.com/office/drawing/2010/main" val="0"/>
              </a:ext>
            </a:extLst>
          </a:blip>
          <a:srcRect l="-31190" r="-31190"/>
          <a:stretch>
            <a:fillRect/>
          </a:stretch>
        </p:blipFill>
        <p:spPr>
          <a:xfrm>
            <a:off x="-277465" y="1270000"/>
            <a:ext cx="9234307" cy="5227054"/>
          </a:xfrm>
        </p:spPr>
      </p:pic>
    </p:spTree>
    <p:extLst>
      <p:ext uri="{BB962C8B-B14F-4D97-AF65-F5344CB8AC3E}">
        <p14:creationId xmlns:p14="http://schemas.microsoft.com/office/powerpoint/2010/main" val="325387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45982"/>
          </a:xfrm>
        </p:spPr>
        <p:txBody>
          <a:bodyPr/>
          <a:lstStyle/>
          <a:p>
            <a:r>
              <a:rPr lang="it-IT" dirty="0" err="1" smtClean="0"/>
              <a:t>Tech</a:t>
            </a:r>
            <a:r>
              <a:rPr lang="it-IT" dirty="0" smtClean="0"/>
              <a:t> trends</a:t>
            </a:r>
            <a:endParaRPr lang="it-IT" dirty="0"/>
          </a:p>
        </p:txBody>
      </p:sp>
      <p:sp>
        <p:nvSpPr>
          <p:cNvPr id="3" name="Segnaposto contenuto 2"/>
          <p:cNvSpPr>
            <a:spLocks noGrp="1"/>
          </p:cNvSpPr>
          <p:nvPr>
            <p:ph idx="1"/>
          </p:nvPr>
        </p:nvSpPr>
        <p:spPr>
          <a:xfrm>
            <a:off x="457200" y="1020620"/>
            <a:ext cx="8229600" cy="5602944"/>
          </a:xfrm>
        </p:spPr>
        <p:txBody>
          <a:bodyPr>
            <a:normAutofit fontScale="92500" lnSpcReduction="10000"/>
          </a:bodyPr>
          <a:lstStyle/>
          <a:p>
            <a:pPr marL="0" indent="0">
              <a:buNone/>
            </a:pPr>
            <a:r>
              <a:rPr lang="it-IT" sz="1700" b="1" dirty="0" smtClean="0"/>
              <a:t>•  </a:t>
            </a:r>
            <a:r>
              <a:rPr lang="it-IT" sz="2400" b="1" dirty="0" smtClean="0"/>
              <a:t>Big Data</a:t>
            </a:r>
          </a:p>
          <a:p>
            <a:pPr marL="0" indent="0">
              <a:buNone/>
            </a:pPr>
            <a:r>
              <a:rPr lang="it-IT" sz="1600" dirty="0" err="1"/>
              <a:t>Next</a:t>
            </a:r>
            <a:r>
              <a:rPr lang="it-IT" sz="1600" dirty="0"/>
              <a:t> </a:t>
            </a:r>
            <a:r>
              <a:rPr lang="it-IT" sz="1600" dirty="0" err="1"/>
              <a:t>year</a:t>
            </a:r>
            <a:r>
              <a:rPr lang="it-IT" sz="1600" dirty="0"/>
              <a:t>, companies </a:t>
            </a:r>
            <a:r>
              <a:rPr lang="it-IT" sz="1600" dirty="0" err="1"/>
              <a:t>such</a:t>
            </a:r>
            <a:r>
              <a:rPr lang="it-IT" sz="1600" dirty="0"/>
              <a:t> </a:t>
            </a:r>
            <a:r>
              <a:rPr lang="it-IT" sz="1600" dirty="0" err="1"/>
              <a:t>as</a:t>
            </a:r>
            <a:r>
              <a:rPr lang="it-IT" sz="1600" dirty="0"/>
              <a:t> Intel and IBM </a:t>
            </a:r>
            <a:r>
              <a:rPr lang="it-IT" sz="1600" dirty="0" err="1"/>
              <a:t>will</a:t>
            </a:r>
            <a:r>
              <a:rPr lang="it-IT" sz="1600" dirty="0"/>
              <a:t> turn </a:t>
            </a:r>
            <a:r>
              <a:rPr lang="it-IT" sz="1600" dirty="0" err="1"/>
              <a:t>all</a:t>
            </a:r>
            <a:r>
              <a:rPr lang="it-IT" sz="1600" dirty="0"/>
              <a:t> </a:t>
            </a:r>
            <a:r>
              <a:rPr lang="it-IT" sz="1600" dirty="0" err="1"/>
              <a:t>that</a:t>
            </a:r>
            <a:r>
              <a:rPr lang="it-IT" sz="1600" dirty="0"/>
              <a:t> data </a:t>
            </a:r>
            <a:r>
              <a:rPr lang="it-IT" sz="1600" dirty="0" err="1"/>
              <a:t>into</a:t>
            </a:r>
            <a:r>
              <a:rPr lang="it-IT" sz="1600" dirty="0"/>
              <a:t> </a:t>
            </a:r>
            <a:r>
              <a:rPr lang="it-IT" sz="1600" dirty="0" err="1"/>
              <a:t>powerful</a:t>
            </a:r>
            <a:r>
              <a:rPr lang="it-IT" sz="1600" dirty="0"/>
              <a:t> </a:t>
            </a:r>
            <a:r>
              <a:rPr lang="it-IT" sz="1600" dirty="0" err="1"/>
              <a:t>decision-making</a:t>
            </a:r>
            <a:r>
              <a:rPr lang="it-IT" sz="1600" dirty="0"/>
              <a:t> </a:t>
            </a:r>
            <a:r>
              <a:rPr lang="it-IT" sz="1600" dirty="0" err="1"/>
              <a:t>tools</a:t>
            </a:r>
            <a:r>
              <a:rPr lang="it-IT" sz="1600" dirty="0"/>
              <a:t>. IBM in </a:t>
            </a:r>
            <a:r>
              <a:rPr lang="it-IT" sz="1600" dirty="0" err="1"/>
              <a:t>particular</a:t>
            </a:r>
            <a:r>
              <a:rPr lang="it-IT" sz="1600" dirty="0"/>
              <a:t> </a:t>
            </a:r>
            <a:r>
              <a:rPr lang="it-IT" sz="1600" dirty="0" err="1"/>
              <a:t>will</a:t>
            </a:r>
            <a:r>
              <a:rPr lang="it-IT" sz="1600" dirty="0"/>
              <a:t> </a:t>
            </a:r>
            <a:r>
              <a:rPr lang="it-IT" sz="1600" dirty="0" err="1"/>
              <a:t>further</a:t>
            </a:r>
            <a:r>
              <a:rPr lang="it-IT" sz="1600" dirty="0"/>
              <a:t> </a:t>
            </a:r>
            <a:r>
              <a:rPr lang="it-IT" sz="1600" dirty="0" err="1"/>
              <a:t>expand</a:t>
            </a:r>
            <a:r>
              <a:rPr lang="it-IT" sz="1600" dirty="0"/>
              <a:t> </a:t>
            </a:r>
            <a:r>
              <a:rPr lang="it-IT" sz="1600" dirty="0" smtClean="0"/>
              <a:t>the </a:t>
            </a:r>
            <a:r>
              <a:rPr lang="it-IT" sz="1600" dirty="0" err="1" smtClean="0"/>
              <a:t>supercomputer</a:t>
            </a:r>
            <a:r>
              <a:rPr lang="it-IT" sz="1600" dirty="0" smtClean="0"/>
              <a:t> Watson and introduce cognitive </a:t>
            </a:r>
            <a:r>
              <a:rPr lang="it-IT" sz="1600" dirty="0" err="1" smtClean="0"/>
              <a:t>computing</a:t>
            </a:r>
            <a:r>
              <a:rPr lang="it-IT" sz="1600" dirty="0" smtClean="0"/>
              <a:t> to </a:t>
            </a:r>
            <a:r>
              <a:rPr lang="it-IT" sz="1600" dirty="0" err="1" smtClean="0"/>
              <a:t>every</a:t>
            </a:r>
            <a:r>
              <a:rPr lang="it-IT" sz="1600" dirty="0" smtClean="0"/>
              <a:t> </a:t>
            </a:r>
            <a:r>
              <a:rPr lang="it-IT" sz="1600" dirty="0" err="1" smtClean="0"/>
              <a:t>industry</a:t>
            </a:r>
            <a:r>
              <a:rPr lang="it-IT" sz="1600" dirty="0" smtClean="0"/>
              <a:t> </a:t>
            </a:r>
            <a:r>
              <a:rPr lang="it-IT" sz="1600" dirty="0" err="1" smtClean="0"/>
              <a:t>that</a:t>
            </a:r>
            <a:r>
              <a:rPr lang="it-IT" sz="1600" dirty="0" smtClean="0"/>
              <a:t> </a:t>
            </a:r>
            <a:r>
              <a:rPr lang="it-IT" sz="1600" dirty="0" err="1" smtClean="0"/>
              <a:t>has</a:t>
            </a:r>
            <a:r>
              <a:rPr lang="it-IT" sz="1600" dirty="0" smtClean="0"/>
              <a:t> data to share.</a:t>
            </a:r>
          </a:p>
          <a:p>
            <a:pPr marL="0" indent="0">
              <a:buNone/>
            </a:pPr>
            <a:endParaRPr lang="it-IT" sz="1600" u="sng" dirty="0" smtClean="0"/>
          </a:p>
          <a:p>
            <a:pPr marL="0" indent="0">
              <a:buNone/>
            </a:pPr>
            <a:r>
              <a:rPr lang="it-IT" sz="1600" b="1" dirty="0"/>
              <a:t>•</a:t>
            </a:r>
            <a:r>
              <a:rPr lang="it-IT" b="1" dirty="0" smtClean="0"/>
              <a:t> </a:t>
            </a:r>
            <a:r>
              <a:rPr lang="it-IT" sz="2400" b="1" dirty="0" err="1"/>
              <a:t>Artificial</a:t>
            </a:r>
            <a:r>
              <a:rPr lang="it-IT" sz="2400" b="1" dirty="0"/>
              <a:t> </a:t>
            </a:r>
            <a:r>
              <a:rPr lang="it-IT" sz="2400" b="1" dirty="0" smtClean="0"/>
              <a:t>intelligence</a:t>
            </a:r>
          </a:p>
          <a:p>
            <a:pPr marL="0" indent="0">
              <a:buNone/>
            </a:pPr>
            <a:r>
              <a:rPr lang="it-IT" sz="1600" dirty="0"/>
              <a:t>Microsoft, for </a:t>
            </a:r>
            <a:r>
              <a:rPr lang="it-IT" sz="1600" dirty="0" err="1"/>
              <a:t>example</a:t>
            </a:r>
            <a:r>
              <a:rPr lang="it-IT" sz="1600" dirty="0"/>
              <a:t>, </a:t>
            </a:r>
            <a:r>
              <a:rPr lang="it-IT" sz="1600" dirty="0" err="1"/>
              <a:t>is</a:t>
            </a:r>
            <a:r>
              <a:rPr lang="it-IT" sz="1600" dirty="0"/>
              <a:t> </a:t>
            </a:r>
            <a:r>
              <a:rPr lang="it-IT" sz="1600" dirty="0" err="1"/>
              <a:t>using</a:t>
            </a:r>
            <a:r>
              <a:rPr lang="it-IT" sz="1600" dirty="0"/>
              <a:t> machine </a:t>
            </a:r>
            <a:r>
              <a:rPr lang="it-IT" sz="1600" dirty="0" err="1"/>
              <a:t>learning</a:t>
            </a:r>
            <a:r>
              <a:rPr lang="it-IT" sz="1600" dirty="0"/>
              <a:t> to </a:t>
            </a:r>
            <a:r>
              <a:rPr lang="it-IT" sz="1600" dirty="0" err="1"/>
              <a:t>analyze</a:t>
            </a:r>
            <a:r>
              <a:rPr lang="it-IT" sz="1600" dirty="0"/>
              <a:t> </a:t>
            </a:r>
            <a:r>
              <a:rPr lang="it-IT" sz="1600" dirty="0" err="1"/>
              <a:t>speech</a:t>
            </a:r>
            <a:r>
              <a:rPr lang="it-IT" sz="1600" dirty="0"/>
              <a:t> and </a:t>
            </a:r>
            <a:r>
              <a:rPr lang="it-IT" sz="1600" dirty="0" err="1"/>
              <a:t>conversation</a:t>
            </a:r>
            <a:r>
              <a:rPr lang="it-IT" sz="1600" dirty="0"/>
              <a:t> so </a:t>
            </a:r>
            <a:r>
              <a:rPr lang="it-IT" sz="1600" dirty="0" err="1"/>
              <a:t>its</a:t>
            </a:r>
            <a:r>
              <a:rPr lang="it-IT" sz="1600" dirty="0"/>
              <a:t> </a:t>
            </a:r>
            <a:r>
              <a:rPr lang="it-IT" sz="1600" dirty="0" smtClean="0"/>
              <a:t>new </a:t>
            </a:r>
            <a:r>
              <a:rPr lang="it-IT" sz="1600" dirty="0" err="1" smtClean="0"/>
              <a:t>Skype</a:t>
            </a:r>
            <a:r>
              <a:rPr lang="it-IT" sz="1600" dirty="0" smtClean="0"/>
              <a:t> </a:t>
            </a:r>
            <a:r>
              <a:rPr lang="it-IT" sz="1600" dirty="0" err="1" smtClean="0"/>
              <a:t>Translator</a:t>
            </a:r>
            <a:r>
              <a:rPr lang="it-IT" sz="1600" dirty="0" smtClean="0"/>
              <a:t> can </a:t>
            </a:r>
            <a:r>
              <a:rPr lang="it-IT" sz="1600" dirty="0" err="1" smtClean="0"/>
              <a:t>not</a:t>
            </a:r>
            <a:r>
              <a:rPr lang="it-IT" sz="1600" dirty="0" smtClean="0"/>
              <a:t> </a:t>
            </a:r>
            <a:r>
              <a:rPr lang="it-IT" sz="1600" dirty="0" err="1" smtClean="0"/>
              <a:t>only</a:t>
            </a:r>
            <a:r>
              <a:rPr lang="it-IT" sz="1600" dirty="0" smtClean="0"/>
              <a:t> </a:t>
            </a:r>
            <a:r>
              <a:rPr lang="it-IT" sz="1600" dirty="0" err="1" smtClean="0"/>
              <a:t>perform</a:t>
            </a:r>
            <a:r>
              <a:rPr lang="it-IT" sz="1600" dirty="0" smtClean="0"/>
              <a:t> real-time, </a:t>
            </a:r>
            <a:r>
              <a:rPr lang="it-IT" sz="1600" dirty="0" err="1" smtClean="0"/>
              <a:t>bidirectional</a:t>
            </a:r>
            <a:r>
              <a:rPr lang="it-IT" sz="1600" dirty="0" smtClean="0"/>
              <a:t> </a:t>
            </a:r>
            <a:r>
              <a:rPr lang="it-IT" sz="1600" dirty="0" err="1" smtClean="0"/>
              <a:t>translation</a:t>
            </a:r>
            <a:r>
              <a:rPr lang="it-IT" sz="1600" dirty="0" smtClean="0"/>
              <a:t>, </a:t>
            </a:r>
            <a:r>
              <a:rPr lang="it-IT" sz="1600" dirty="0" err="1" smtClean="0"/>
              <a:t>but</a:t>
            </a:r>
            <a:r>
              <a:rPr lang="it-IT" sz="1600" dirty="0" smtClean="0"/>
              <a:t> can </a:t>
            </a:r>
            <a:r>
              <a:rPr lang="it-IT" sz="1600" dirty="0" err="1" smtClean="0"/>
              <a:t>even</a:t>
            </a:r>
            <a:r>
              <a:rPr lang="it-IT" sz="1600" dirty="0" smtClean="0"/>
              <a:t> </a:t>
            </a:r>
            <a:r>
              <a:rPr lang="it-IT" sz="1600" dirty="0" err="1" smtClean="0"/>
              <a:t>mimic</a:t>
            </a:r>
            <a:r>
              <a:rPr lang="it-IT" sz="1600" dirty="0" smtClean="0"/>
              <a:t> the </a:t>
            </a:r>
            <a:r>
              <a:rPr lang="it-IT" sz="1600" dirty="0" err="1" smtClean="0"/>
              <a:t>tone</a:t>
            </a:r>
            <a:r>
              <a:rPr lang="it-IT" sz="1600" dirty="0" smtClean="0"/>
              <a:t> of </a:t>
            </a:r>
            <a:r>
              <a:rPr lang="it-IT" sz="1600" dirty="0" err="1" smtClean="0"/>
              <a:t>speech</a:t>
            </a:r>
            <a:r>
              <a:rPr lang="it-IT" sz="1600" dirty="0" smtClean="0"/>
              <a:t> so </a:t>
            </a:r>
            <a:r>
              <a:rPr lang="it-IT" sz="1600" dirty="0" err="1" smtClean="0"/>
              <a:t>it</a:t>
            </a:r>
            <a:r>
              <a:rPr lang="it-IT" sz="1600" dirty="0" smtClean="0"/>
              <a:t> </a:t>
            </a:r>
            <a:r>
              <a:rPr lang="it-IT" sz="1600" dirty="0" err="1" smtClean="0"/>
              <a:t>makes</a:t>
            </a:r>
            <a:r>
              <a:rPr lang="it-IT" sz="1600" dirty="0" smtClean="0"/>
              <a:t> </a:t>
            </a:r>
            <a:r>
              <a:rPr lang="it-IT" sz="1600" dirty="0" err="1" smtClean="0"/>
              <a:t>sense</a:t>
            </a:r>
            <a:r>
              <a:rPr lang="it-IT" sz="1600" dirty="0" smtClean="0"/>
              <a:t> in </a:t>
            </a:r>
            <a:r>
              <a:rPr lang="it-IT" sz="1600" dirty="0" err="1" smtClean="0"/>
              <a:t>another</a:t>
            </a:r>
            <a:r>
              <a:rPr lang="it-IT" sz="1600" dirty="0" smtClean="0"/>
              <a:t> </a:t>
            </a:r>
            <a:r>
              <a:rPr lang="it-IT" sz="1600" dirty="0" err="1" smtClean="0"/>
              <a:t>language</a:t>
            </a:r>
            <a:r>
              <a:rPr lang="it-IT" sz="1600" dirty="0" smtClean="0"/>
              <a:t>. </a:t>
            </a:r>
          </a:p>
          <a:p>
            <a:pPr marL="0" indent="0">
              <a:buNone/>
            </a:pPr>
            <a:endParaRPr lang="it-IT" sz="1600" dirty="0" smtClean="0"/>
          </a:p>
          <a:p>
            <a:pPr marL="0" indent="0">
              <a:buNone/>
            </a:pPr>
            <a:r>
              <a:rPr lang="it-IT" sz="1800" b="1" dirty="0" smtClean="0"/>
              <a:t>•  </a:t>
            </a:r>
            <a:r>
              <a:rPr lang="it-IT" sz="2400" b="1" dirty="0" err="1" smtClean="0"/>
              <a:t>Robots</a:t>
            </a:r>
            <a:endParaRPr lang="it-IT" sz="2400" b="1" dirty="0" smtClean="0"/>
          </a:p>
          <a:p>
            <a:pPr marL="0" indent="0">
              <a:buNone/>
            </a:pPr>
            <a:r>
              <a:rPr lang="it-IT" sz="1600" dirty="0" smtClean="0"/>
              <a:t>Industrial </a:t>
            </a:r>
            <a:r>
              <a:rPr lang="it-IT" sz="1600" dirty="0" err="1" smtClean="0"/>
              <a:t>applications</a:t>
            </a:r>
            <a:r>
              <a:rPr lang="it-IT" sz="1600" dirty="0" smtClean="0"/>
              <a:t>, personal </a:t>
            </a:r>
            <a:r>
              <a:rPr lang="it-IT" sz="1600" dirty="0" err="1" smtClean="0"/>
              <a:t>robots</a:t>
            </a:r>
            <a:r>
              <a:rPr lang="it-IT" sz="1600" dirty="0" smtClean="0"/>
              <a:t> for the home, </a:t>
            </a:r>
            <a:r>
              <a:rPr lang="it-IT" sz="1600" dirty="0" err="1" smtClean="0"/>
              <a:t>thinking</a:t>
            </a:r>
            <a:r>
              <a:rPr lang="it-IT" sz="1600" dirty="0" smtClean="0"/>
              <a:t> </a:t>
            </a:r>
            <a:r>
              <a:rPr lang="it-IT" sz="1600" dirty="0" err="1" smtClean="0"/>
              <a:t>robots</a:t>
            </a:r>
            <a:r>
              <a:rPr lang="it-IT" sz="1600" dirty="0" smtClean="0"/>
              <a:t> ?</a:t>
            </a:r>
          </a:p>
          <a:p>
            <a:pPr marL="0" indent="0">
              <a:buNone/>
            </a:pPr>
            <a:endParaRPr lang="it-IT" sz="1600" dirty="0" smtClean="0"/>
          </a:p>
          <a:p>
            <a:pPr marL="0" indent="0">
              <a:buNone/>
            </a:pPr>
            <a:r>
              <a:rPr lang="it-IT" sz="1600" b="1" dirty="0" smtClean="0"/>
              <a:t>•  </a:t>
            </a:r>
            <a:r>
              <a:rPr lang="it-IT" sz="2400" b="1" dirty="0" err="1" smtClean="0"/>
              <a:t>Nanotech</a:t>
            </a:r>
            <a:r>
              <a:rPr lang="it-IT" sz="2400" b="1" dirty="0" smtClean="0"/>
              <a:t> </a:t>
            </a:r>
            <a:r>
              <a:rPr lang="it-IT" sz="2400" b="1" dirty="0"/>
              <a:t>and </a:t>
            </a:r>
            <a:r>
              <a:rPr lang="it-IT" sz="2400" b="1" dirty="0" err="1"/>
              <a:t>material</a:t>
            </a:r>
            <a:r>
              <a:rPr lang="it-IT" sz="2400" b="1" dirty="0"/>
              <a:t> </a:t>
            </a:r>
            <a:r>
              <a:rPr lang="it-IT" sz="2400" b="1" dirty="0" err="1" smtClean="0"/>
              <a:t>sciences</a:t>
            </a:r>
            <a:endParaRPr lang="it-IT" sz="2400" b="1" dirty="0" smtClean="0"/>
          </a:p>
          <a:p>
            <a:pPr marL="0" indent="0">
              <a:buNone/>
            </a:pPr>
            <a:r>
              <a:rPr lang="it-IT" sz="1600" dirty="0" smtClean="0"/>
              <a:t>- </a:t>
            </a:r>
            <a:r>
              <a:rPr lang="it-IT" sz="1600" dirty="0" err="1" smtClean="0"/>
              <a:t>Could</a:t>
            </a:r>
            <a:r>
              <a:rPr lang="it-IT" sz="1600" dirty="0" smtClean="0"/>
              <a:t> </a:t>
            </a:r>
            <a:r>
              <a:rPr lang="it-IT" sz="1600" dirty="0" err="1"/>
              <a:t>deliver</a:t>
            </a:r>
            <a:r>
              <a:rPr lang="it-IT" sz="1600" dirty="0"/>
              <a:t> </a:t>
            </a:r>
            <a:r>
              <a:rPr lang="it-IT" sz="1600" dirty="0" err="1"/>
              <a:t>cancer-killing</a:t>
            </a:r>
            <a:r>
              <a:rPr lang="it-IT" sz="1600" dirty="0"/>
              <a:t> medicine </a:t>
            </a:r>
            <a:r>
              <a:rPr lang="it-IT" sz="1600" dirty="0" err="1"/>
              <a:t>at</a:t>
            </a:r>
            <a:r>
              <a:rPr lang="it-IT" sz="1600" dirty="0"/>
              <a:t> a </a:t>
            </a:r>
            <a:r>
              <a:rPr lang="it-IT" sz="1600" dirty="0" err="1"/>
              <a:t>molecular-</a:t>
            </a:r>
            <a:r>
              <a:rPr lang="it-IT" sz="1600" dirty="0" err="1" smtClean="0"/>
              <a:t>level</a:t>
            </a:r>
            <a:endParaRPr lang="it-IT" sz="1600" dirty="0"/>
          </a:p>
          <a:p>
            <a:pPr marL="0" indent="0">
              <a:buNone/>
            </a:pPr>
            <a:r>
              <a:rPr lang="it-IT" sz="1600" dirty="0" smtClean="0"/>
              <a:t>- Operations </a:t>
            </a:r>
            <a:r>
              <a:rPr lang="it-IT" sz="1600" dirty="0" err="1" smtClean="0"/>
              <a:t>performed</a:t>
            </a:r>
            <a:r>
              <a:rPr lang="it-IT" sz="1600" dirty="0"/>
              <a:t> </a:t>
            </a:r>
            <a:r>
              <a:rPr lang="it-IT" sz="1600" dirty="0" smtClean="0"/>
              <a:t>inside </a:t>
            </a:r>
            <a:r>
              <a:rPr lang="it-IT" sz="1600" dirty="0" err="1" smtClean="0"/>
              <a:t>arteries</a:t>
            </a:r>
            <a:r>
              <a:rPr lang="it-IT" sz="1600" dirty="0" smtClean="0"/>
              <a:t> with nano </a:t>
            </a:r>
            <a:r>
              <a:rPr lang="it-IT" sz="1600" dirty="0" err="1" smtClean="0"/>
              <a:t>instruments</a:t>
            </a:r>
            <a:endParaRPr lang="it-IT" sz="1600" dirty="0" smtClean="0"/>
          </a:p>
          <a:p>
            <a:pPr marL="0" indent="0">
              <a:buNone/>
            </a:pPr>
            <a:r>
              <a:rPr lang="it-IT" sz="1600" dirty="0" smtClean="0"/>
              <a:t>- </a:t>
            </a:r>
            <a:r>
              <a:rPr lang="it-IT" sz="1600" dirty="0" err="1" smtClean="0"/>
              <a:t>Material</a:t>
            </a:r>
            <a:r>
              <a:rPr lang="it-IT" sz="1600" dirty="0" smtClean="0"/>
              <a:t> </a:t>
            </a:r>
            <a:r>
              <a:rPr lang="it-IT" sz="1600" dirty="0" err="1"/>
              <a:t>sciences</a:t>
            </a:r>
            <a:r>
              <a:rPr lang="it-IT" sz="1600" dirty="0"/>
              <a:t>, </a:t>
            </a:r>
            <a:r>
              <a:rPr lang="it-IT" sz="1600" dirty="0" err="1"/>
              <a:t>everything</a:t>
            </a:r>
            <a:r>
              <a:rPr lang="it-IT" sz="1600" dirty="0"/>
              <a:t> from </a:t>
            </a:r>
            <a:r>
              <a:rPr lang="it-IT" sz="1600" dirty="0" err="1"/>
              <a:t>waterproofing</a:t>
            </a:r>
            <a:r>
              <a:rPr lang="it-IT" sz="1600" dirty="0"/>
              <a:t> </a:t>
            </a:r>
            <a:r>
              <a:rPr lang="it-IT" sz="1600" dirty="0" err="1"/>
              <a:t>phones</a:t>
            </a:r>
            <a:r>
              <a:rPr lang="it-IT" sz="1600" dirty="0"/>
              <a:t> to </a:t>
            </a:r>
            <a:r>
              <a:rPr lang="it-IT" sz="1600" dirty="0" err="1"/>
              <a:t>smarter</a:t>
            </a:r>
            <a:r>
              <a:rPr lang="it-IT" sz="1600" dirty="0"/>
              <a:t> </a:t>
            </a:r>
            <a:r>
              <a:rPr lang="it-IT" sz="1600" dirty="0" err="1"/>
              <a:t>fabrics</a:t>
            </a:r>
            <a:r>
              <a:rPr lang="it-IT" sz="1600" dirty="0"/>
              <a:t>.</a:t>
            </a:r>
          </a:p>
          <a:p>
            <a:pPr marL="0" indent="0">
              <a:buNone/>
            </a:pPr>
            <a:endParaRPr lang="it-IT" sz="1600" dirty="0"/>
          </a:p>
          <a:p>
            <a:pPr marL="0" indent="0">
              <a:buNone/>
            </a:pPr>
            <a:r>
              <a:rPr lang="it-IT" sz="1600" dirty="0"/>
              <a:t>•   </a:t>
            </a:r>
            <a:r>
              <a:rPr lang="it-IT" sz="2400" b="1" dirty="0"/>
              <a:t>VR, AR, IOT, Cyber Security,  Blockchain</a:t>
            </a:r>
            <a:endParaRPr lang="it-IT" sz="2400" b="1" dirty="0" smtClean="0"/>
          </a:p>
          <a:p>
            <a:pPr marL="0" indent="0">
              <a:buNone/>
            </a:pPr>
            <a:endParaRPr lang="it-IT" sz="1600" dirty="0" smtClean="0"/>
          </a:p>
          <a:p>
            <a:pPr marL="0" indent="0">
              <a:buNone/>
            </a:pPr>
            <a:endParaRPr lang="it-IT" sz="1600" dirty="0" smtClean="0"/>
          </a:p>
          <a:p>
            <a:pPr marL="0" indent="0">
              <a:buNone/>
            </a:pPr>
            <a:endParaRPr lang="it-IT" sz="1600" dirty="0" smtClean="0"/>
          </a:p>
          <a:p>
            <a:pPr marL="0" indent="0">
              <a:buNone/>
            </a:pPr>
            <a:endParaRPr lang="it-IT" sz="1600" dirty="0" smtClean="0"/>
          </a:p>
          <a:p>
            <a:pPr marL="0" indent="0">
              <a:buNone/>
            </a:pPr>
            <a:endParaRPr lang="it-IT" sz="1600" u="sng" dirty="0">
              <a:hlinkClick r:id="rId2"/>
            </a:endParaRPr>
          </a:p>
          <a:p>
            <a:pPr marL="0" indent="0">
              <a:buNone/>
            </a:pPr>
            <a:endParaRPr lang="it-IT" sz="1600" u="sng" dirty="0">
              <a:hlinkClick r:id="rId2"/>
            </a:endParaRPr>
          </a:p>
        </p:txBody>
      </p:sp>
    </p:spTree>
    <p:extLst>
      <p:ext uri="{BB962C8B-B14F-4D97-AF65-F5344CB8AC3E}">
        <p14:creationId xmlns:p14="http://schemas.microsoft.com/office/powerpoint/2010/main" val="334941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dirty="0" smtClean="0"/>
              <a:t>First </a:t>
            </a:r>
            <a:r>
              <a:rPr lang="it-IT" dirty="0" err="1" smtClean="0"/>
              <a:t>step-</a:t>
            </a:r>
            <a:r>
              <a:rPr lang="it-IT" u="sng" dirty="0" err="1" smtClean="0"/>
              <a:t>Think</a:t>
            </a:r>
            <a:r>
              <a:rPr lang="it-IT" u="sng" dirty="0" smtClean="0"/>
              <a:t> Big</a:t>
            </a:r>
            <a:r>
              <a:rPr lang="it-IT" dirty="0" smtClean="0"/>
              <a:t>	</a:t>
            </a:r>
            <a:br>
              <a:rPr lang="it-IT" dirty="0" smtClean="0"/>
            </a:br>
            <a:r>
              <a:rPr lang="it-IT" dirty="0" smtClean="0">
                <a:solidFill>
                  <a:srgbClr val="008000"/>
                </a:solidFill>
              </a:rPr>
              <a:t>Strategic </a:t>
            </a:r>
            <a:r>
              <a:rPr lang="it-IT" dirty="0" err="1" smtClean="0">
                <a:solidFill>
                  <a:srgbClr val="008000"/>
                </a:solidFill>
              </a:rPr>
              <a:t>analysis</a:t>
            </a:r>
            <a:r>
              <a:rPr lang="it-IT" dirty="0" smtClean="0">
                <a:solidFill>
                  <a:srgbClr val="008000"/>
                </a:solidFill>
              </a:rPr>
              <a:t> &amp; </a:t>
            </a:r>
            <a:r>
              <a:rPr lang="it-IT" dirty="0" err="1" smtClean="0">
                <a:solidFill>
                  <a:srgbClr val="008000"/>
                </a:solidFill>
              </a:rPr>
              <a:t>evaluation</a:t>
            </a:r>
            <a:endParaRPr lang="it-IT" dirty="0">
              <a:solidFill>
                <a:srgbClr val="008000"/>
              </a:solidFill>
            </a:endParaRPr>
          </a:p>
        </p:txBody>
      </p:sp>
      <p:sp>
        <p:nvSpPr>
          <p:cNvPr id="3" name="Segnaposto contenuto 2"/>
          <p:cNvSpPr>
            <a:spLocks noGrp="1"/>
          </p:cNvSpPr>
          <p:nvPr>
            <p:ph idx="1"/>
          </p:nvPr>
        </p:nvSpPr>
        <p:spPr/>
        <p:txBody>
          <a:bodyPr/>
          <a:lstStyle/>
          <a:p>
            <a:endParaRPr lang="it-IT" dirty="0" smtClean="0"/>
          </a:p>
          <a:p>
            <a:r>
              <a:rPr lang="it-IT" dirty="0" smtClean="0"/>
              <a:t>Should provide insight into the markets, competitors, and the organization’s resources.</a:t>
            </a:r>
          </a:p>
          <a:p>
            <a:endParaRPr lang="it-IT" dirty="0"/>
          </a:p>
          <a:p>
            <a:r>
              <a:rPr lang="it-IT" dirty="0" smtClean="0"/>
              <a:t>How </a:t>
            </a:r>
            <a:r>
              <a:rPr lang="it-IT" dirty="0" err="1" smtClean="0"/>
              <a:t>will</a:t>
            </a:r>
            <a:r>
              <a:rPr lang="it-IT" dirty="0" smtClean="0"/>
              <a:t> </a:t>
            </a:r>
            <a:r>
              <a:rPr lang="it-IT" dirty="0" err="1" smtClean="0"/>
              <a:t>these</a:t>
            </a:r>
            <a:r>
              <a:rPr lang="it-IT" dirty="0" smtClean="0"/>
              <a:t> </a:t>
            </a:r>
            <a:r>
              <a:rPr lang="it-IT" dirty="0" err="1" smtClean="0"/>
              <a:t>factors</a:t>
            </a:r>
            <a:r>
              <a:rPr lang="it-IT" dirty="0" smtClean="0"/>
              <a:t> </a:t>
            </a:r>
            <a:r>
              <a:rPr lang="it-IT" dirty="0" err="1" smtClean="0"/>
              <a:t>shape</a:t>
            </a:r>
            <a:r>
              <a:rPr lang="it-IT" dirty="0" smtClean="0"/>
              <a:t> the </a:t>
            </a:r>
            <a:r>
              <a:rPr lang="it-IT" dirty="0" err="1" smtClean="0"/>
              <a:t>direction</a:t>
            </a:r>
            <a:r>
              <a:rPr lang="it-IT" dirty="0" smtClean="0"/>
              <a:t> of the company in the </a:t>
            </a:r>
            <a:r>
              <a:rPr lang="it-IT" dirty="0" err="1" smtClean="0"/>
              <a:t>marketplace</a:t>
            </a:r>
            <a:r>
              <a:rPr lang="it-IT" dirty="0" smtClean="0"/>
              <a:t>.</a:t>
            </a:r>
          </a:p>
          <a:p>
            <a:endParaRPr lang="it-IT" dirty="0"/>
          </a:p>
        </p:txBody>
      </p:sp>
    </p:spTree>
    <p:extLst>
      <p:ext uri="{BB962C8B-B14F-4D97-AF65-F5344CB8AC3E}">
        <p14:creationId xmlns:p14="http://schemas.microsoft.com/office/powerpoint/2010/main" val="10657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74226"/>
            <a:ext cx="8229600" cy="1548917"/>
          </a:xfrm>
        </p:spPr>
        <p:txBody>
          <a:bodyPr>
            <a:normAutofit fontScale="90000"/>
          </a:bodyPr>
          <a:lstStyle/>
          <a:p>
            <a:r>
              <a:rPr lang="it-IT" dirty="0" err="1" smtClean="0">
                <a:solidFill>
                  <a:schemeClr val="accent5">
                    <a:lumMod val="50000"/>
                  </a:schemeClr>
                </a:solidFill>
              </a:rPr>
              <a:t>Then</a:t>
            </a:r>
            <a:r>
              <a:rPr lang="it-IT" dirty="0" smtClean="0">
                <a:solidFill>
                  <a:schemeClr val="accent5">
                    <a:lumMod val="50000"/>
                  </a:schemeClr>
                </a:solidFill>
              </a:rPr>
              <a:t> go small</a:t>
            </a:r>
            <a:r>
              <a:rPr lang="it-IT" dirty="0" smtClean="0"/>
              <a:t/>
            </a:r>
            <a:br>
              <a:rPr lang="it-IT" dirty="0" smtClean="0"/>
            </a:br>
            <a:r>
              <a:rPr lang="it-IT" sz="3200" dirty="0" smtClean="0"/>
              <a:t>(</a:t>
            </a:r>
            <a:r>
              <a:rPr lang="it-IT" sz="3200" u="sng" dirty="0" err="1" smtClean="0"/>
              <a:t>Operational</a:t>
            </a:r>
            <a:r>
              <a:rPr lang="it-IT" sz="3200" dirty="0" smtClean="0"/>
              <a:t> marketing </a:t>
            </a:r>
            <a:r>
              <a:rPr lang="it-IT" sz="3200" dirty="0" err="1" smtClean="0"/>
              <a:t>plans</a:t>
            </a:r>
            <a:r>
              <a:rPr lang="it-IT" sz="3200" dirty="0" smtClean="0"/>
              <a:t>)</a:t>
            </a:r>
            <a:r>
              <a:rPr lang="it-IT" dirty="0" smtClean="0"/>
              <a:t>	</a:t>
            </a:r>
            <a:br>
              <a:rPr lang="it-IT" dirty="0" smtClean="0"/>
            </a:br>
            <a:endParaRPr lang="it-IT" dirty="0"/>
          </a:p>
        </p:txBody>
      </p:sp>
      <p:sp>
        <p:nvSpPr>
          <p:cNvPr id="3" name="Segnaposto contenuto 2"/>
          <p:cNvSpPr>
            <a:spLocks noGrp="1"/>
          </p:cNvSpPr>
          <p:nvPr>
            <p:ph idx="1"/>
          </p:nvPr>
        </p:nvSpPr>
        <p:spPr>
          <a:xfrm>
            <a:off x="457200" y="1803095"/>
            <a:ext cx="8229600" cy="4093821"/>
          </a:xfrm>
        </p:spPr>
        <p:txBody>
          <a:bodyPr/>
          <a:lstStyle/>
          <a:p>
            <a:pPr marL="0" indent="0">
              <a:buNone/>
            </a:pPr>
            <a:r>
              <a:rPr lang="it-IT" dirty="0" smtClean="0"/>
              <a:t>•  A </a:t>
            </a:r>
            <a:r>
              <a:rPr lang="it-IT" dirty="0" err="1" smtClean="0"/>
              <a:t>detailed</a:t>
            </a:r>
            <a:r>
              <a:rPr lang="it-IT" dirty="0" smtClean="0"/>
              <a:t> </a:t>
            </a:r>
            <a:r>
              <a:rPr lang="it-IT" dirty="0" err="1" smtClean="0"/>
              <a:t>operating</a:t>
            </a:r>
            <a:r>
              <a:rPr lang="it-IT" dirty="0" smtClean="0"/>
              <a:t> </a:t>
            </a:r>
            <a:r>
              <a:rPr lang="it-IT" dirty="0" err="1" smtClean="0"/>
              <a:t>plan</a:t>
            </a:r>
            <a:r>
              <a:rPr lang="it-IT" dirty="0" smtClean="0"/>
              <a:t> </a:t>
            </a:r>
            <a:r>
              <a:rPr lang="it-IT" u="sng" dirty="0" smtClean="0"/>
              <a:t>to use </a:t>
            </a:r>
            <a:r>
              <a:rPr lang="it-IT" u="sng" dirty="0" err="1" smtClean="0"/>
              <a:t>annually</a:t>
            </a:r>
            <a:endParaRPr lang="it-IT" u="sng" dirty="0" smtClean="0"/>
          </a:p>
          <a:p>
            <a:pPr marL="0" indent="0">
              <a:buNone/>
            </a:pPr>
            <a:endParaRPr lang="it-IT" dirty="0" smtClean="0"/>
          </a:p>
          <a:p>
            <a:pPr marL="0" indent="0">
              <a:buNone/>
            </a:pPr>
            <a:r>
              <a:rPr lang="it-IT" dirty="0" smtClean="0"/>
              <a:t>•  </a:t>
            </a:r>
            <a:r>
              <a:rPr lang="it-IT" dirty="0" err="1" smtClean="0"/>
              <a:t>This</a:t>
            </a:r>
            <a:r>
              <a:rPr lang="it-IT" dirty="0" smtClean="0"/>
              <a:t> </a:t>
            </a:r>
            <a:r>
              <a:rPr lang="it-IT" dirty="0" err="1" smtClean="0"/>
              <a:t>plan</a:t>
            </a:r>
            <a:r>
              <a:rPr lang="it-IT" dirty="0" smtClean="0"/>
              <a:t> </a:t>
            </a:r>
            <a:r>
              <a:rPr lang="it-IT" dirty="0" err="1" smtClean="0"/>
              <a:t>adapts</a:t>
            </a:r>
            <a:r>
              <a:rPr lang="it-IT" dirty="0" smtClean="0"/>
              <a:t> to the </a:t>
            </a:r>
            <a:r>
              <a:rPr lang="it-IT" dirty="0" err="1" smtClean="0"/>
              <a:t>actual</a:t>
            </a:r>
            <a:r>
              <a:rPr lang="it-IT" dirty="0" smtClean="0"/>
              <a:t> </a:t>
            </a:r>
            <a:r>
              <a:rPr lang="it-IT" dirty="0" err="1" smtClean="0"/>
              <a:t>conditions</a:t>
            </a:r>
            <a:r>
              <a:rPr lang="it-IT" dirty="0" smtClean="0"/>
              <a:t> of the market, and </a:t>
            </a:r>
            <a:r>
              <a:rPr lang="it-IT" dirty="0" err="1" smtClean="0"/>
              <a:t>should</a:t>
            </a:r>
            <a:r>
              <a:rPr lang="it-IT" dirty="0" smtClean="0"/>
              <a:t> </a:t>
            </a:r>
            <a:r>
              <a:rPr lang="it-IT" dirty="0" err="1" smtClean="0"/>
              <a:t>be consistent with</a:t>
            </a:r>
            <a:r>
              <a:rPr lang="it-IT" dirty="0" smtClean="0"/>
              <a:t> the </a:t>
            </a:r>
            <a:r>
              <a:rPr lang="it-IT" dirty="0" err="1" smtClean="0"/>
              <a:t>longer</a:t>
            </a:r>
            <a:r>
              <a:rPr lang="it-IT" dirty="0" smtClean="0"/>
              <a:t> </a:t>
            </a:r>
            <a:r>
              <a:rPr lang="it-IT" dirty="0" err="1" smtClean="0"/>
              <a:t>term</a:t>
            </a:r>
            <a:r>
              <a:rPr lang="it-IT" dirty="0"/>
              <a:t> </a:t>
            </a:r>
            <a:r>
              <a:rPr lang="it-IT" dirty="0" err="1" smtClean="0"/>
              <a:t>vision</a:t>
            </a:r>
            <a:r>
              <a:rPr lang="it-IT" dirty="0" smtClean="0"/>
              <a:t> </a:t>
            </a:r>
            <a:r>
              <a:rPr lang="it-IT" dirty="0" err="1" smtClean="0"/>
              <a:t>as</a:t>
            </a:r>
            <a:r>
              <a:rPr lang="it-IT" dirty="0" smtClean="0"/>
              <a:t> </a:t>
            </a:r>
            <a:r>
              <a:rPr lang="it-IT" dirty="0" err="1" smtClean="0"/>
              <a:t>expressed</a:t>
            </a:r>
            <a:r>
              <a:rPr lang="it-IT" dirty="0" smtClean="0"/>
              <a:t> in the </a:t>
            </a:r>
            <a:r>
              <a:rPr lang="it-IT" dirty="0" err="1" smtClean="0"/>
              <a:t>strategic</a:t>
            </a:r>
            <a:r>
              <a:rPr lang="it-IT" dirty="0" smtClean="0"/>
              <a:t> marketing plan.</a:t>
            </a:r>
            <a:endParaRPr lang="it-IT" dirty="0"/>
          </a:p>
        </p:txBody>
      </p:sp>
    </p:spTree>
    <p:extLst>
      <p:ext uri="{BB962C8B-B14F-4D97-AF65-F5344CB8AC3E}">
        <p14:creationId xmlns:p14="http://schemas.microsoft.com/office/powerpoint/2010/main" val="8656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err="1" smtClean="0">
                <a:solidFill>
                  <a:srgbClr val="0000FF"/>
                </a:solidFill>
              </a:rPr>
              <a:t>Getting</a:t>
            </a:r>
            <a:r>
              <a:rPr lang="it-IT" b="1" i="1" dirty="0" smtClean="0">
                <a:solidFill>
                  <a:srgbClr val="0000FF"/>
                </a:solidFill>
              </a:rPr>
              <a:t> </a:t>
            </a:r>
            <a:r>
              <a:rPr lang="it-IT" b="1" i="1" dirty="0" err="1" smtClean="0">
                <a:solidFill>
                  <a:srgbClr val="0000FF"/>
                </a:solidFill>
              </a:rPr>
              <a:t>started</a:t>
            </a:r>
            <a:endParaRPr lang="it-IT" b="1" i="1" dirty="0">
              <a:solidFill>
                <a:srgbClr val="0000FF"/>
              </a:solidFill>
            </a:endParaRPr>
          </a:p>
        </p:txBody>
      </p:sp>
      <p:sp>
        <p:nvSpPr>
          <p:cNvPr id="3" name="Segnaposto contenuto 2"/>
          <p:cNvSpPr>
            <a:spLocks noGrp="1"/>
          </p:cNvSpPr>
          <p:nvPr>
            <p:ph idx="1"/>
          </p:nvPr>
        </p:nvSpPr>
        <p:spPr/>
        <p:txBody>
          <a:bodyPr>
            <a:normAutofit/>
          </a:bodyPr>
          <a:lstStyle/>
          <a:p>
            <a:r>
              <a:rPr lang="it-IT" dirty="0" smtClean="0"/>
              <a:t>Strategic market planning </a:t>
            </a:r>
            <a:r>
              <a:rPr lang="it-IT" dirty="0" err="1" smtClean="0"/>
              <a:t>starts</a:t>
            </a:r>
            <a:r>
              <a:rPr lang="it-IT" dirty="0" smtClean="0"/>
              <a:t> </a:t>
            </a:r>
            <a:r>
              <a:rPr lang="it-IT" dirty="0" err="1" smtClean="0"/>
              <a:t>at</a:t>
            </a:r>
            <a:r>
              <a:rPr lang="it-IT" dirty="0" smtClean="0"/>
              <a:t> the </a:t>
            </a:r>
            <a:r>
              <a:rPr lang="it-IT" u="sng" dirty="0" smtClean="0"/>
              <a:t>corporate executive </a:t>
            </a:r>
            <a:r>
              <a:rPr lang="it-IT" u="sng" dirty="0" err="1" smtClean="0"/>
              <a:t>level</a:t>
            </a:r>
            <a:r>
              <a:rPr lang="it-IT" u="sng" dirty="0" smtClean="0"/>
              <a:t>.</a:t>
            </a:r>
          </a:p>
          <a:p>
            <a:r>
              <a:rPr lang="it-IT" dirty="0" smtClean="0"/>
              <a:t>Set </a:t>
            </a:r>
            <a:r>
              <a:rPr lang="it-IT" dirty="0" err="1" smtClean="0"/>
              <a:t>your</a:t>
            </a:r>
            <a:r>
              <a:rPr lang="it-IT" dirty="0" smtClean="0"/>
              <a:t> </a:t>
            </a:r>
            <a:r>
              <a:rPr lang="it-IT" dirty="0" err="1" smtClean="0"/>
              <a:t>overall</a:t>
            </a:r>
            <a:r>
              <a:rPr lang="it-IT" dirty="0" smtClean="0"/>
              <a:t> </a:t>
            </a:r>
            <a:r>
              <a:rPr lang="it-IT" dirty="0" err="1" smtClean="0"/>
              <a:t>mission</a:t>
            </a:r>
            <a:r>
              <a:rPr lang="it-IT" dirty="0" smtClean="0"/>
              <a:t>, </a:t>
            </a:r>
            <a:r>
              <a:rPr lang="it-IT" dirty="0" err="1" smtClean="0"/>
              <a:t>purpose</a:t>
            </a:r>
            <a:r>
              <a:rPr lang="it-IT" dirty="0" smtClean="0"/>
              <a:t> &amp; </a:t>
            </a:r>
            <a:r>
              <a:rPr lang="it-IT" dirty="0" err="1" smtClean="0"/>
              <a:t>values</a:t>
            </a:r>
            <a:endParaRPr lang="it-IT" dirty="0" smtClean="0"/>
          </a:p>
          <a:p>
            <a:pPr marL="0" indent="0">
              <a:buNone/>
            </a:pPr>
            <a:r>
              <a:rPr lang="it-IT" sz="2800" dirty="0" smtClean="0"/>
              <a:t>•</a:t>
            </a:r>
            <a:r>
              <a:rPr lang="it-IT" dirty="0" smtClean="0"/>
              <a:t>  Look at the broad picture and use the concept of S.W.O.T.,but utilize many research tools to have a close analysis of consumer and competitive trends, national and global </a:t>
            </a:r>
            <a:r>
              <a:rPr lang="it-IT" dirty="0" err="1" smtClean="0"/>
              <a:t>economic</a:t>
            </a:r>
            <a:r>
              <a:rPr lang="it-IT" dirty="0" smtClean="0"/>
              <a:t> </a:t>
            </a:r>
            <a:r>
              <a:rPr lang="it-IT" dirty="0" err="1" smtClean="0"/>
              <a:t>conditions</a:t>
            </a:r>
            <a:r>
              <a:rPr lang="it-IT" dirty="0" smtClean="0"/>
              <a:t>, etc.</a:t>
            </a:r>
          </a:p>
          <a:p>
            <a:pPr marL="0" indent="0">
              <a:buNone/>
            </a:pPr>
            <a:r>
              <a:rPr lang="it-IT" dirty="0" smtClean="0"/>
              <a:t>  </a:t>
            </a:r>
            <a:endParaRPr lang="it-IT" dirty="0"/>
          </a:p>
        </p:txBody>
      </p:sp>
    </p:spTree>
    <p:extLst>
      <p:ext uri="{BB962C8B-B14F-4D97-AF65-F5344CB8AC3E}">
        <p14:creationId xmlns:p14="http://schemas.microsoft.com/office/powerpoint/2010/main" val="142863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rPr>
              <a:t>From a Strategy Vision to a more detailed Analysis</a:t>
            </a:r>
            <a:endParaRPr lang="it-IT"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endParaRPr>
          </a:p>
        </p:txBody>
      </p:sp>
      <p:sp>
        <p:nvSpPr>
          <p:cNvPr id="3" name="Segnaposto contenuto 2"/>
          <p:cNvSpPr>
            <a:spLocks noGrp="1"/>
          </p:cNvSpPr>
          <p:nvPr>
            <p:ph idx="1"/>
          </p:nvPr>
        </p:nvSpPr>
        <p:spPr/>
        <p:txBody>
          <a:bodyPr>
            <a:normAutofit fontScale="92500" lnSpcReduction="20000"/>
          </a:bodyPr>
          <a:lstStyle/>
          <a:p>
            <a:r>
              <a:rPr lang="it-IT" sz="2800" dirty="0" smtClean="0"/>
              <a:t>Test your vision with careful research</a:t>
            </a:r>
          </a:p>
          <a:p>
            <a:r>
              <a:rPr lang="it-IT" sz="2800" dirty="0" smtClean="0"/>
              <a:t>For a new product, consider all factors that will be positive or negative (feasibility) to launch it;  </a:t>
            </a:r>
          </a:p>
          <a:p>
            <a:pPr marL="0" indent="0">
              <a:buNone/>
            </a:pPr>
            <a:r>
              <a:rPr lang="it-IT" sz="2800" dirty="0"/>
              <a:t> </a:t>
            </a:r>
            <a:r>
              <a:rPr lang="it-IT" sz="2800" dirty="0" smtClean="0"/>
              <a:t>   - </a:t>
            </a:r>
            <a:r>
              <a:rPr lang="it-IT" sz="2800" dirty="0" err="1" smtClean="0"/>
              <a:t>costs</a:t>
            </a:r>
            <a:endParaRPr lang="it-IT" sz="2800" dirty="0" smtClean="0"/>
          </a:p>
          <a:p>
            <a:pPr marL="0" indent="0">
              <a:buNone/>
            </a:pPr>
            <a:r>
              <a:rPr lang="it-IT" sz="2800" dirty="0" smtClean="0"/>
              <a:t>    - production </a:t>
            </a:r>
            <a:r>
              <a:rPr lang="it-IT" sz="2800" dirty="0" err="1" smtClean="0"/>
              <a:t>difficulties</a:t>
            </a:r>
            <a:endParaRPr lang="it-IT" sz="2800" dirty="0" smtClean="0"/>
          </a:p>
          <a:p>
            <a:pPr marL="0" indent="0">
              <a:buNone/>
            </a:pPr>
            <a:r>
              <a:rPr lang="it-IT" sz="2800" dirty="0"/>
              <a:t> </a:t>
            </a:r>
            <a:r>
              <a:rPr lang="it-IT" sz="2800" dirty="0" smtClean="0"/>
              <a:t>   - </a:t>
            </a:r>
            <a:r>
              <a:rPr lang="it-IT" sz="2800" dirty="0" err="1" smtClean="0"/>
              <a:t>supply</a:t>
            </a:r>
            <a:r>
              <a:rPr lang="it-IT" sz="2800" dirty="0" smtClean="0"/>
              <a:t> </a:t>
            </a:r>
            <a:r>
              <a:rPr lang="it-IT" sz="2800" dirty="0" err="1" smtClean="0"/>
              <a:t>chain</a:t>
            </a:r>
            <a:r>
              <a:rPr lang="it-IT" sz="2800" dirty="0" smtClean="0"/>
              <a:t> </a:t>
            </a:r>
            <a:r>
              <a:rPr lang="it-IT" sz="2800" dirty="0" err="1" smtClean="0"/>
              <a:t>issues</a:t>
            </a:r>
            <a:endParaRPr lang="it-IT" sz="2800" dirty="0" smtClean="0"/>
          </a:p>
          <a:p>
            <a:pPr marL="0" indent="0">
              <a:buNone/>
            </a:pPr>
            <a:r>
              <a:rPr lang="it-IT" sz="2800" dirty="0"/>
              <a:t> </a:t>
            </a:r>
            <a:r>
              <a:rPr lang="it-IT" sz="2800" dirty="0" smtClean="0"/>
              <a:t>   - </a:t>
            </a:r>
            <a:r>
              <a:rPr lang="it-IT" sz="2800" dirty="0" err="1" smtClean="0"/>
              <a:t>infrastructure</a:t>
            </a:r>
            <a:endParaRPr lang="it-IT" sz="2800" dirty="0" smtClean="0"/>
          </a:p>
          <a:p>
            <a:pPr marL="0" indent="0">
              <a:buNone/>
            </a:pPr>
            <a:r>
              <a:rPr lang="it-IT" sz="2800" dirty="0"/>
              <a:t> </a:t>
            </a:r>
            <a:r>
              <a:rPr lang="it-IT" sz="2800" dirty="0" smtClean="0"/>
              <a:t>   - </a:t>
            </a:r>
            <a:r>
              <a:rPr lang="it-IT" sz="2800" dirty="0" err="1" smtClean="0"/>
              <a:t>customer</a:t>
            </a:r>
            <a:r>
              <a:rPr lang="it-IT" sz="2800" dirty="0" smtClean="0"/>
              <a:t> </a:t>
            </a:r>
            <a:r>
              <a:rPr lang="it-IT" sz="2800" dirty="0" err="1" smtClean="0"/>
              <a:t>resistance</a:t>
            </a:r>
            <a:endParaRPr lang="it-IT" sz="2800" dirty="0" smtClean="0"/>
          </a:p>
          <a:p>
            <a:pPr marL="0" indent="0">
              <a:buNone/>
            </a:pPr>
            <a:r>
              <a:rPr lang="it-IT" sz="2800" dirty="0"/>
              <a:t> </a:t>
            </a:r>
            <a:r>
              <a:rPr lang="it-IT" sz="2800" dirty="0" smtClean="0"/>
              <a:t>   - competitive </a:t>
            </a:r>
            <a:r>
              <a:rPr lang="it-IT" sz="2800" dirty="0" err="1" smtClean="0"/>
              <a:t>pressures</a:t>
            </a:r>
            <a:endParaRPr lang="it-IT" sz="2800" dirty="0" smtClean="0"/>
          </a:p>
          <a:p>
            <a:pPr marL="0" indent="0">
              <a:buNone/>
            </a:pPr>
            <a:r>
              <a:rPr lang="it-IT" sz="2800" dirty="0"/>
              <a:t> </a:t>
            </a:r>
            <a:r>
              <a:rPr lang="it-IT" sz="2800" dirty="0" smtClean="0"/>
              <a:t>   - </a:t>
            </a:r>
            <a:r>
              <a:rPr lang="it-IT" sz="2800" dirty="0" err="1" smtClean="0"/>
              <a:t>potential</a:t>
            </a:r>
            <a:r>
              <a:rPr lang="it-IT" sz="2800" dirty="0" smtClean="0"/>
              <a:t> </a:t>
            </a:r>
            <a:r>
              <a:rPr lang="it-IT" sz="2800" dirty="0" err="1" smtClean="0"/>
              <a:t>revenue</a:t>
            </a:r>
            <a:r>
              <a:rPr lang="it-IT" sz="2800" dirty="0" smtClean="0"/>
              <a:t>, brand </a:t>
            </a:r>
            <a:r>
              <a:rPr lang="it-IT" sz="2800" dirty="0" err="1" smtClean="0"/>
              <a:t>advantages</a:t>
            </a:r>
            <a:r>
              <a:rPr lang="it-IT" sz="2800" dirty="0" smtClean="0"/>
              <a:t>, </a:t>
            </a:r>
            <a:r>
              <a:rPr lang="it-IT" sz="2800" dirty="0" err="1" smtClean="0"/>
              <a:t>positioning</a:t>
            </a:r>
            <a:endParaRPr lang="it-IT" sz="2800" dirty="0" smtClean="0"/>
          </a:p>
          <a:p>
            <a:pPr marL="0" indent="0">
              <a:buNone/>
            </a:pPr>
            <a:r>
              <a:rPr lang="it-IT" sz="2800" dirty="0" smtClean="0"/>
              <a:t>• Research, discuss, brainstorm,write preliminary proposal</a:t>
            </a:r>
            <a:endParaRPr lang="it-IT" sz="2800" dirty="0"/>
          </a:p>
        </p:txBody>
      </p:sp>
    </p:spTree>
    <p:extLst>
      <p:ext uri="{BB962C8B-B14F-4D97-AF65-F5344CB8AC3E}">
        <p14:creationId xmlns:p14="http://schemas.microsoft.com/office/powerpoint/2010/main" val="331838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rketing plan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42" y="397933"/>
            <a:ext cx="7486348" cy="5914722"/>
          </a:xfrm>
          <a:prstGeom prst="rect">
            <a:avLst/>
          </a:prstGeom>
        </p:spPr>
      </p:pic>
    </p:spTree>
    <p:extLst>
      <p:ext uri="{BB962C8B-B14F-4D97-AF65-F5344CB8AC3E}">
        <p14:creationId xmlns:p14="http://schemas.microsoft.com/office/powerpoint/2010/main" val="403794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extLst>
              <a:ext uri="{28A0092B-C50C-407E-A947-70E740481C1C}">
                <a14:useLocalDpi xmlns:a14="http://schemas.microsoft.com/office/drawing/2010/main" val="0"/>
              </a:ext>
            </a:extLst>
          </a:blip>
          <a:stretch>
            <a:fillRect/>
          </a:stretch>
        </p:blipFill>
        <p:spPr>
          <a:xfrm>
            <a:off x="439174" y="462937"/>
            <a:ext cx="8213724" cy="5733300"/>
          </a:xfrm>
          <a:prstGeom prst="rect">
            <a:avLst/>
          </a:prstGeom>
        </p:spPr>
      </p:pic>
    </p:spTree>
    <p:extLst>
      <p:ext uri="{BB962C8B-B14F-4D97-AF65-F5344CB8AC3E}">
        <p14:creationId xmlns:p14="http://schemas.microsoft.com/office/powerpoint/2010/main" val="305278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00FF"/>
                </a:solidFill>
              </a:rPr>
              <a:t>Is it mission impossible ?</a:t>
            </a:r>
          </a:p>
        </p:txBody>
      </p:sp>
      <p:sp>
        <p:nvSpPr>
          <p:cNvPr id="3" name="Segnaposto contenuto 2"/>
          <p:cNvSpPr>
            <a:spLocks noGrp="1"/>
          </p:cNvSpPr>
          <p:nvPr>
            <p:ph idx="1"/>
          </p:nvPr>
        </p:nvSpPr>
        <p:spPr/>
        <p:txBody>
          <a:bodyPr/>
          <a:lstStyle/>
          <a:p>
            <a:r>
              <a:rPr lang="it-IT"/>
              <a:t>No, but it is a serious job that requires research, planning meetings to reach consensus.</a:t>
            </a:r>
          </a:p>
          <a:p>
            <a:r>
              <a:rPr lang="it-IT"/>
              <a:t>Making calculated decisions for your company</a:t>
            </a:r>
          </a:p>
          <a:p>
            <a:pPr marL="0" indent="0">
              <a:buNone/>
            </a:pPr>
            <a:r>
              <a:rPr lang="it-IT"/>
              <a:t>    to face the future with success. Weighing the</a:t>
            </a:r>
          </a:p>
          <a:p>
            <a:pPr marL="0" indent="0">
              <a:buNone/>
            </a:pPr>
            <a:r>
              <a:rPr lang="it-IT"/>
              <a:t>    benefits of change with the financial realities  </a:t>
            </a:r>
          </a:p>
          <a:p>
            <a:pPr marL="0" indent="0">
              <a:buNone/>
            </a:pPr>
            <a:r>
              <a:rPr lang="it-IT"/>
              <a:t>    of making that change happen. </a:t>
            </a:r>
          </a:p>
          <a:p>
            <a:pPr marL="0" indent="0">
              <a:buNone/>
            </a:pPr>
            <a:r>
              <a:rPr lang="it-IT"/>
              <a:t>    </a:t>
            </a:r>
            <a:r>
              <a:rPr lang="it-IT" i="1">
                <a:solidFill>
                  <a:srgbClr val="FF0000"/>
                </a:solidFill>
              </a:rPr>
              <a:t>It requires cold logic and intuitive vision</a:t>
            </a:r>
          </a:p>
          <a:p>
            <a:pPr marL="0" indent="0">
              <a:buNone/>
            </a:pPr>
            <a:endParaRPr lang="it-IT"/>
          </a:p>
          <a:p>
            <a:pPr marL="0" indent="0">
              <a:buNone/>
            </a:pPr>
            <a:endParaRPr lang="it-IT"/>
          </a:p>
          <a:p>
            <a:pPr marL="0" indent="0">
              <a:buNone/>
            </a:pPr>
            <a:r>
              <a:rPr lang="it-IT"/>
              <a:t> </a:t>
            </a:r>
          </a:p>
        </p:txBody>
      </p:sp>
    </p:spTree>
    <p:extLst>
      <p:ext uri="{BB962C8B-B14F-4D97-AF65-F5344CB8AC3E}">
        <p14:creationId xmlns:p14="http://schemas.microsoft.com/office/powerpoint/2010/main" val="130776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From Ideals, you make Goals</a:t>
            </a:r>
            <a:r>
              <a:rPr lang="it-IT" b="1" dirty="0" smtClean="0"/>
              <a:t>	</a:t>
            </a:r>
            <a:r>
              <a:rPr lang="it-IT" dirty="0" smtClean="0"/>
              <a:t/>
            </a:r>
            <a:br>
              <a:rPr lang="it-IT" dirty="0" smtClean="0"/>
            </a:br>
            <a:endParaRPr lang="it-IT" dirty="0"/>
          </a:p>
        </p:txBody>
      </p:sp>
      <p:sp>
        <p:nvSpPr>
          <p:cNvPr id="3" name="Segnaposto contenuto 2"/>
          <p:cNvSpPr>
            <a:spLocks noGrp="1"/>
          </p:cNvSpPr>
          <p:nvPr>
            <p:ph idx="1"/>
          </p:nvPr>
        </p:nvSpPr>
        <p:spPr/>
        <p:txBody>
          <a:bodyPr/>
          <a:lstStyle/>
          <a:p>
            <a:r>
              <a:rPr lang="it-IT" dirty="0" err="1" smtClean="0"/>
              <a:t>Convert</a:t>
            </a:r>
            <a:r>
              <a:rPr lang="it-IT" dirty="0" smtClean="0"/>
              <a:t> </a:t>
            </a:r>
            <a:r>
              <a:rPr lang="it-IT" dirty="0" err="1" smtClean="0"/>
              <a:t>those</a:t>
            </a:r>
            <a:r>
              <a:rPr lang="it-IT" dirty="0" smtClean="0"/>
              <a:t> </a:t>
            </a:r>
            <a:r>
              <a:rPr lang="it-IT" dirty="0" err="1" smtClean="0"/>
              <a:t>ideals</a:t>
            </a:r>
            <a:r>
              <a:rPr lang="it-IT" dirty="0" smtClean="0"/>
              <a:t> (</a:t>
            </a:r>
            <a:r>
              <a:rPr lang="it-IT" dirty="0" err="1" smtClean="0"/>
              <a:t>mission</a:t>
            </a:r>
            <a:r>
              <a:rPr lang="it-IT" dirty="0" smtClean="0"/>
              <a:t>, </a:t>
            </a:r>
            <a:r>
              <a:rPr lang="it-IT" dirty="0" err="1" smtClean="0"/>
              <a:t>purpose</a:t>
            </a:r>
            <a:r>
              <a:rPr lang="it-IT" dirty="0" smtClean="0"/>
              <a:t> and </a:t>
            </a:r>
            <a:r>
              <a:rPr lang="it-IT" dirty="0" err="1" smtClean="0"/>
              <a:t>values</a:t>
            </a:r>
            <a:r>
              <a:rPr lang="it-IT" dirty="0" smtClean="0"/>
              <a:t>) </a:t>
            </a:r>
            <a:r>
              <a:rPr lang="it-IT" dirty="0" err="1" smtClean="0"/>
              <a:t>into</a:t>
            </a:r>
            <a:r>
              <a:rPr lang="it-IT" dirty="0" smtClean="0"/>
              <a:t>:</a:t>
            </a:r>
          </a:p>
          <a:p>
            <a:pPr marL="0" indent="0">
              <a:buNone/>
            </a:pPr>
            <a:endParaRPr lang="it-IT" dirty="0"/>
          </a:p>
          <a:p>
            <a:pPr marL="0" indent="0">
              <a:buNone/>
            </a:pPr>
            <a:r>
              <a:rPr lang="it-IT" dirty="0" smtClean="0"/>
              <a:t>        1)  </a:t>
            </a:r>
            <a:r>
              <a:rPr lang="it-IT" b="1" i="1" dirty="0" err="1" smtClean="0">
                <a:solidFill>
                  <a:srgbClr val="FF0000"/>
                </a:solidFill>
              </a:rPr>
              <a:t>Measurable</a:t>
            </a:r>
            <a:r>
              <a:rPr lang="it-IT" b="1" i="1" dirty="0" smtClean="0">
                <a:solidFill>
                  <a:srgbClr val="FF0000"/>
                </a:solidFill>
              </a:rPr>
              <a:t> </a:t>
            </a:r>
            <a:r>
              <a:rPr lang="it-IT" b="1" i="1" dirty="0" err="1" smtClean="0">
                <a:solidFill>
                  <a:srgbClr val="FF0000"/>
                </a:solidFill>
              </a:rPr>
              <a:t>goals</a:t>
            </a:r>
            <a:endParaRPr lang="it-IT" b="1" i="1" dirty="0" smtClean="0">
              <a:solidFill>
                <a:srgbClr val="FF0000"/>
              </a:solidFill>
            </a:endParaRPr>
          </a:p>
          <a:p>
            <a:pPr marL="0" indent="0">
              <a:buNone/>
            </a:pPr>
            <a:r>
              <a:rPr lang="it-IT" b="1" i="1" dirty="0" smtClean="0"/>
              <a:t> </a:t>
            </a:r>
          </a:p>
          <a:p>
            <a:pPr marL="0" indent="0">
              <a:buNone/>
            </a:pPr>
            <a:r>
              <a:rPr lang="it-IT" dirty="0"/>
              <a:t>	</a:t>
            </a:r>
            <a:r>
              <a:rPr lang="it-IT" dirty="0" smtClean="0"/>
              <a:t>   2</a:t>
            </a:r>
            <a:r>
              <a:rPr lang="it-IT" dirty="0"/>
              <a:t>) </a:t>
            </a:r>
            <a:r>
              <a:rPr lang="it-IT" sz="2800" b="1" i="1" dirty="0" err="1"/>
              <a:t>Then</a:t>
            </a:r>
            <a:r>
              <a:rPr lang="it-IT" sz="2800" b="1" i="1" dirty="0"/>
              <a:t> allocate the </a:t>
            </a:r>
            <a:r>
              <a:rPr lang="it-IT" sz="2800" b="1" i="1" dirty="0" err="1"/>
              <a:t>resources</a:t>
            </a:r>
            <a:r>
              <a:rPr lang="it-IT" sz="2800" b="1" i="1" dirty="0"/>
              <a:t> to </a:t>
            </a:r>
            <a:r>
              <a:rPr lang="it-IT" sz="2800" b="1" i="1" dirty="0" err="1"/>
              <a:t>support</a:t>
            </a:r>
            <a:r>
              <a:rPr lang="it-IT" sz="2800" b="1" i="1" dirty="0"/>
              <a:t> the </a:t>
            </a:r>
            <a:r>
              <a:rPr lang="it-IT" sz="2800" b="1" i="1" dirty="0" smtClean="0"/>
              <a:t>    			   </a:t>
            </a:r>
            <a:r>
              <a:rPr lang="it-IT" sz="2800" b="1" i="1" dirty="0" err="1" smtClean="0"/>
              <a:t>goals</a:t>
            </a:r>
            <a:r>
              <a:rPr lang="it-IT" sz="2800" b="1" i="1" dirty="0"/>
              <a:t>.</a:t>
            </a:r>
            <a:endParaRPr lang="it-IT" sz="2800" b="1" i="1" dirty="0" smtClean="0"/>
          </a:p>
          <a:p>
            <a:pPr marL="0" indent="0">
              <a:buNone/>
            </a:pPr>
            <a:r>
              <a:rPr lang="it-IT" dirty="0" smtClean="0"/>
              <a:t>          </a:t>
            </a:r>
          </a:p>
          <a:p>
            <a:endParaRPr lang="it-IT" dirty="0"/>
          </a:p>
        </p:txBody>
      </p:sp>
    </p:spTree>
    <p:extLst>
      <p:ext uri="{BB962C8B-B14F-4D97-AF65-F5344CB8AC3E}">
        <p14:creationId xmlns:p14="http://schemas.microsoft.com/office/powerpoint/2010/main" val="2501518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Some critical areas</a:t>
            </a:r>
          </a:p>
        </p:txBody>
      </p:sp>
      <p:sp>
        <p:nvSpPr>
          <p:cNvPr id="3" name="Segnaposto contenuto 2"/>
          <p:cNvSpPr>
            <a:spLocks noGrp="1"/>
          </p:cNvSpPr>
          <p:nvPr>
            <p:ph idx="1"/>
          </p:nvPr>
        </p:nvSpPr>
        <p:spPr/>
        <p:txBody>
          <a:bodyPr/>
          <a:lstStyle/>
          <a:p>
            <a:r>
              <a:rPr lang="it-IT"/>
              <a:t>The future always includes potential risks...</a:t>
            </a:r>
          </a:p>
          <a:p>
            <a:pPr marL="0" indent="0">
              <a:buNone/>
            </a:pPr>
            <a:r>
              <a:rPr lang="it-IT"/>
              <a:t>    so a serious </a:t>
            </a:r>
            <a:r>
              <a:rPr lang="it-IT" i="1">
                <a:solidFill>
                  <a:srgbClr val="FF0000"/>
                </a:solidFill>
              </a:rPr>
              <a:t>risk assessment of the market</a:t>
            </a:r>
            <a:r>
              <a:rPr lang="it-IT"/>
              <a:t> is</a:t>
            </a:r>
          </a:p>
          <a:p>
            <a:pPr marL="0" indent="0">
              <a:buNone/>
            </a:pPr>
            <a:r>
              <a:rPr lang="it-IT"/>
              <a:t>    mandatory.</a:t>
            </a:r>
          </a:p>
          <a:p>
            <a:r>
              <a:rPr lang="it-IT" i="1">
                <a:solidFill>
                  <a:srgbClr val="FF0000"/>
                </a:solidFill>
              </a:rPr>
              <a:t>Detailed financial modeling</a:t>
            </a:r>
            <a:r>
              <a:rPr lang="it-IT"/>
              <a:t> is necessary to</a:t>
            </a:r>
          </a:p>
          <a:p>
            <a:pPr marL="0" indent="0">
              <a:buNone/>
            </a:pPr>
            <a:r>
              <a:rPr lang="it-IT"/>
              <a:t>    have an idea of the resources needed to reach</a:t>
            </a:r>
          </a:p>
          <a:p>
            <a:pPr marL="0" indent="0">
              <a:buNone/>
            </a:pPr>
            <a:r>
              <a:rPr lang="it-IT"/>
              <a:t>    your goals. </a:t>
            </a:r>
          </a:p>
          <a:p>
            <a:pPr marL="0" indent="0">
              <a:buNone/>
            </a:pPr>
            <a:endParaRPr lang="it-IT"/>
          </a:p>
        </p:txBody>
      </p:sp>
    </p:spTree>
    <p:extLst>
      <p:ext uri="{BB962C8B-B14F-4D97-AF65-F5344CB8AC3E}">
        <p14:creationId xmlns:p14="http://schemas.microsoft.com/office/powerpoint/2010/main" val="91422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a:solidFill>
                  <a:srgbClr val="008000"/>
                </a:solidFill>
              </a:rPr>
              <a:t>Ferrarelle</a:t>
            </a:r>
          </a:p>
        </p:txBody>
      </p:sp>
      <p:sp>
        <p:nvSpPr>
          <p:cNvPr id="3" name="Segnaposto contenuto 2"/>
          <p:cNvSpPr>
            <a:spLocks noGrp="1"/>
          </p:cNvSpPr>
          <p:nvPr>
            <p:ph idx="1"/>
          </p:nvPr>
        </p:nvSpPr>
        <p:spPr/>
        <p:txBody>
          <a:bodyPr/>
          <a:lstStyle/>
          <a:p>
            <a:r>
              <a:rPr lang="it-IT" sz="2000"/>
              <a:t>With water, do quality and ingredients matter ?</a:t>
            </a:r>
          </a:p>
          <a:p>
            <a:r>
              <a:rPr lang="it-IT" sz="2000"/>
              <a:t> Water sales are low profit margin, high volume.  The top</a:t>
            </a:r>
          </a:p>
          <a:p>
            <a:pPr marL="0" indent="0">
              <a:buNone/>
            </a:pPr>
            <a:r>
              <a:rPr lang="it-IT" sz="2000"/>
              <a:t>      two bottled water companies (San Pellegrino &amp; San Benedetto  sold  	                	about 2.8 billion liters annually.</a:t>
            </a:r>
          </a:p>
          <a:p>
            <a:r>
              <a:rPr lang="it-IT" sz="2000"/>
              <a:t>You need a strong innovative campaign about purity and natural ingredients to differentiate the brand.  To hit a selected target, highlight</a:t>
            </a:r>
          </a:p>
          <a:p>
            <a:pPr marL="0" indent="0">
              <a:buNone/>
            </a:pPr>
            <a:r>
              <a:rPr lang="it-IT" sz="2000"/>
              <a:t>      the mineral that benefits that group (ie.calcium for women over 50)</a:t>
            </a:r>
          </a:p>
          <a:p>
            <a:r>
              <a:rPr lang="it-IT" sz="2000"/>
              <a:t>Heavy promos of discounts..... yes, but for limited time</a:t>
            </a:r>
          </a:p>
          <a:p>
            <a:r>
              <a:rPr lang="it-IT" sz="2000"/>
              <a:t>Sponsored events (sports), sample giveaways in key areas of Italy</a:t>
            </a:r>
          </a:p>
          <a:p>
            <a:r>
              <a:rPr lang="it-IT" sz="2000"/>
              <a:t>Testimonial (in sport or a nutritionist)</a:t>
            </a:r>
          </a:p>
          <a:p>
            <a:r>
              <a:rPr lang="it-IT" sz="2000"/>
              <a:t>TV spots showing family health and vitality, always with the tagline: "Ferrarelle, the miracle of nature"</a:t>
            </a:r>
          </a:p>
          <a:p>
            <a:pPr marL="0" indent="0">
              <a:buNone/>
            </a:pPr>
            <a:endParaRPr lang="it-IT"/>
          </a:p>
          <a:p>
            <a:pPr marL="0" indent="0">
              <a:buNone/>
            </a:pPr>
            <a:endParaRPr lang="it-IT"/>
          </a:p>
          <a:p>
            <a:pPr marL="0" indent="0">
              <a:buNone/>
            </a:pPr>
            <a:endParaRPr lang="it-IT"/>
          </a:p>
        </p:txBody>
      </p:sp>
    </p:spTree>
    <p:extLst>
      <p:ext uri="{BB962C8B-B14F-4D97-AF65-F5344CB8AC3E}">
        <p14:creationId xmlns:p14="http://schemas.microsoft.com/office/powerpoint/2010/main" val="3970435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5904"/>
            <a:ext cx="8229600" cy="1088571"/>
          </a:xfrm>
        </p:spPr>
        <p:txBody>
          <a:bodyPr>
            <a:noAutofit/>
          </a:bodyPr>
          <a:lstStyle/>
          <a:p>
            <a:r>
              <a:rPr lang="it-IT" sz="3600" b="1" i="1" dirty="0" err="1" smtClean="0">
                <a:solidFill>
                  <a:srgbClr val="008000"/>
                </a:solidFill>
              </a:rPr>
              <a:t>Analyze</a:t>
            </a:r>
            <a:r>
              <a:rPr lang="it-IT" sz="3600" b="1" dirty="0" smtClean="0">
                <a:solidFill>
                  <a:srgbClr val="008000"/>
                </a:solidFill>
              </a:rPr>
              <a:t> the </a:t>
            </a:r>
            <a:r>
              <a:rPr lang="it-IT" sz="3600" b="1" dirty="0" err="1" smtClean="0">
                <a:solidFill>
                  <a:srgbClr val="008000"/>
                </a:solidFill>
              </a:rPr>
              <a:t>competition-</a:t>
            </a:r>
            <a:br>
              <a:rPr lang="it-IT" sz="3600" b="1" dirty="0" err="1" smtClean="0">
                <a:solidFill>
                  <a:srgbClr val="008000"/>
                </a:solidFill>
              </a:rPr>
            </a:br>
            <a:r>
              <a:rPr lang="it-IT" sz="3600" b="1" dirty="0" err="1" smtClean="0">
                <a:solidFill>
                  <a:srgbClr val="008000"/>
                </a:solidFill>
              </a:rPr>
              <a:t> but </a:t>
            </a:r>
            <a:r>
              <a:rPr lang="it-IT" sz="3600" b="1" u="sng" dirty="0" err="1">
                <a:solidFill>
                  <a:srgbClr val="008000"/>
                </a:solidFill>
              </a:rPr>
              <a:t>not</a:t>
            </a:r>
            <a:r>
              <a:rPr lang="it-IT" sz="3600" b="1" dirty="0" err="1">
                <a:solidFill>
                  <a:srgbClr val="008000"/>
                </a:solidFill>
              </a:rPr>
              <a:t> a brief S.W.O.T. analysis</a:t>
            </a:r>
            <a:r>
              <a:rPr lang="it-IT" sz="3600" b="1" dirty="0" smtClean="0"/>
              <a:t/>
            </a:r>
            <a:br>
              <a:rPr lang="it-IT" sz="3600" b="1" dirty="0" smtClean="0"/>
            </a:br>
            <a:endParaRPr lang="it-IT" sz="3600" b="1" dirty="0"/>
          </a:p>
        </p:txBody>
      </p:sp>
      <p:sp>
        <p:nvSpPr>
          <p:cNvPr id="3" name="Segnaposto contenuto 2"/>
          <p:cNvSpPr>
            <a:spLocks noGrp="1"/>
          </p:cNvSpPr>
          <p:nvPr>
            <p:ph idx="1"/>
          </p:nvPr>
        </p:nvSpPr>
        <p:spPr>
          <a:xfrm>
            <a:off x="457200" y="1729619"/>
            <a:ext cx="7694990" cy="4051905"/>
          </a:xfrm>
        </p:spPr>
        <p:txBody>
          <a:bodyPr/>
          <a:lstStyle/>
          <a:p>
            <a:r>
              <a:rPr lang="it-IT" sz="2800" dirty="0" err="1" smtClean="0"/>
              <a:t>Who</a:t>
            </a:r>
            <a:r>
              <a:rPr lang="it-IT" sz="2800" dirty="0" smtClean="0"/>
              <a:t> are </a:t>
            </a:r>
            <a:r>
              <a:rPr lang="it-IT" sz="2800" dirty="0" err="1" smtClean="0"/>
              <a:t>they</a:t>
            </a:r>
            <a:r>
              <a:rPr lang="it-IT" sz="2800" dirty="0" smtClean="0"/>
              <a:t>?</a:t>
            </a:r>
          </a:p>
          <a:p>
            <a:r>
              <a:rPr lang="it-IT" sz="2800" dirty="0" err="1" smtClean="0"/>
              <a:t>Their</a:t>
            </a:r>
            <a:r>
              <a:rPr lang="it-IT" sz="2800" dirty="0" smtClean="0"/>
              <a:t> </a:t>
            </a:r>
            <a:r>
              <a:rPr lang="it-IT" sz="2800" dirty="0" err="1" smtClean="0"/>
              <a:t>strengths</a:t>
            </a:r>
            <a:r>
              <a:rPr lang="it-IT" sz="2800" dirty="0" smtClean="0"/>
              <a:t> and </a:t>
            </a:r>
            <a:r>
              <a:rPr lang="it-IT" sz="2800" dirty="0" err="1" smtClean="0"/>
              <a:t>weaknesses</a:t>
            </a:r>
            <a:endParaRPr lang="it-IT" sz="2800" dirty="0" smtClean="0"/>
          </a:p>
          <a:p>
            <a:r>
              <a:rPr lang="it-IT" sz="2800" dirty="0" err="1" smtClean="0"/>
              <a:t>Their</a:t>
            </a:r>
            <a:r>
              <a:rPr lang="it-IT" sz="2800" dirty="0" smtClean="0"/>
              <a:t> </a:t>
            </a:r>
            <a:r>
              <a:rPr lang="it-IT" sz="2800" dirty="0" err="1" smtClean="0"/>
              <a:t>strategic</a:t>
            </a:r>
            <a:r>
              <a:rPr lang="it-IT" sz="2800" dirty="0" smtClean="0"/>
              <a:t> </a:t>
            </a:r>
            <a:r>
              <a:rPr lang="it-IT" sz="2800" dirty="0" err="1" smtClean="0"/>
              <a:t>goals</a:t>
            </a:r>
            <a:endParaRPr lang="it-IT" sz="2800" dirty="0" smtClean="0"/>
          </a:p>
          <a:p>
            <a:r>
              <a:rPr lang="it-IT" sz="2800" dirty="0" err="1" smtClean="0"/>
              <a:t>Which</a:t>
            </a:r>
            <a:r>
              <a:rPr lang="it-IT" sz="2800" dirty="0" smtClean="0"/>
              <a:t> </a:t>
            </a:r>
            <a:r>
              <a:rPr lang="it-IT" sz="2800" dirty="0" err="1" smtClean="0"/>
              <a:t>strategies</a:t>
            </a:r>
            <a:r>
              <a:rPr lang="it-IT" sz="2800" dirty="0" smtClean="0"/>
              <a:t> are </a:t>
            </a:r>
            <a:r>
              <a:rPr lang="it-IT" sz="2800" dirty="0" err="1" smtClean="0"/>
              <a:t>they</a:t>
            </a:r>
            <a:r>
              <a:rPr lang="it-IT" sz="2800" dirty="0" smtClean="0"/>
              <a:t> </a:t>
            </a:r>
            <a:r>
              <a:rPr lang="it-IT" sz="2800" dirty="0" err="1" smtClean="0"/>
              <a:t>following</a:t>
            </a:r>
            <a:r>
              <a:rPr lang="it-IT" sz="2800" dirty="0" smtClean="0"/>
              <a:t> </a:t>
            </a:r>
            <a:r>
              <a:rPr lang="it-IT" sz="2800" dirty="0" err="1" smtClean="0"/>
              <a:t>now</a:t>
            </a:r>
            <a:r>
              <a:rPr lang="it-IT" sz="2800" dirty="0" smtClean="0"/>
              <a:t> ?</a:t>
            </a:r>
          </a:p>
          <a:p>
            <a:r>
              <a:rPr lang="it-IT" sz="2800" dirty="0" smtClean="0"/>
              <a:t>How are </a:t>
            </a:r>
            <a:r>
              <a:rPr lang="it-IT" sz="2800" dirty="0" err="1" smtClean="0"/>
              <a:t>they</a:t>
            </a:r>
            <a:r>
              <a:rPr lang="it-IT" sz="2800" dirty="0" smtClean="0"/>
              <a:t> </a:t>
            </a:r>
            <a:r>
              <a:rPr lang="it-IT" sz="2800" dirty="0" err="1" smtClean="0"/>
              <a:t>likely</a:t>
            </a:r>
            <a:r>
              <a:rPr lang="it-IT" sz="2800" dirty="0" smtClean="0"/>
              <a:t> to </a:t>
            </a:r>
            <a:r>
              <a:rPr lang="it-IT" sz="2800" dirty="0" err="1" smtClean="0"/>
              <a:t>respond</a:t>
            </a:r>
            <a:r>
              <a:rPr lang="it-IT" sz="2800" dirty="0" smtClean="0"/>
              <a:t> to the market?</a:t>
            </a:r>
          </a:p>
          <a:p>
            <a:r>
              <a:rPr lang="it-IT" sz="2800" dirty="0"/>
              <a:t>What are realistic strategies to confront them and win?</a:t>
            </a:r>
            <a:endParaRPr lang="it-IT" sz="2800" dirty="0" smtClean="0"/>
          </a:p>
          <a:p>
            <a:endParaRPr lang="it-IT" dirty="0"/>
          </a:p>
        </p:txBody>
      </p:sp>
    </p:spTree>
    <p:extLst>
      <p:ext uri="{BB962C8B-B14F-4D97-AF65-F5344CB8AC3E}">
        <p14:creationId xmlns:p14="http://schemas.microsoft.com/office/powerpoint/2010/main" val="2839608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best way to win ?</a:t>
            </a:r>
            <a:b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Having a competitive advantage</a:t>
            </a:r>
            <a:endParaRPr lang="it-IT"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egnaposto contenuto 2"/>
          <p:cNvSpPr>
            <a:spLocks noGrp="1"/>
          </p:cNvSpPr>
          <p:nvPr>
            <p:ph idx="1"/>
          </p:nvPr>
        </p:nvSpPr>
        <p:spPr/>
        <p:txBody>
          <a:bodyPr>
            <a:normAutofit/>
          </a:bodyPr>
          <a:lstStyle/>
          <a:p>
            <a:r>
              <a:rPr lang="it-IT" sz="2800" dirty="0" smtClean="0"/>
              <a:t>An </a:t>
            </a:r>
            <a:r>
              <a:rPr lang="it-IT" sz="2800" dirty="0" err="1" smtClean="0"/>
              <a:t>unique</a:t>
            </a:r>
            <a:r>
              <a:rPr lang="it-IT" sz="2800" dirty="0" smtClean="0"/>
              <a:t> innovative </a:t>
            </a:r>
            <a:r>
              <a:rPr lang="it-IT" sz="2800" dirty="0" err="1" smtClean="0"/>
              <a:t>product</a:t>
            </a:r>
            <a:endParaRPr lang="it-IT" sz="2800" dirty="0" smtClean="0"/>
          </a:p>
          <a:p>
            <a:r>
              <a:rPr lang="it-IT" sz="2800" dirty="0" err="1" smtClean="0"/>
              <a:t>Being</a:t>
            </a:r>
            <a:r>
              <a:rPr lang="it-IT" sz="2800" dirty="0" smtClean="0"/>
              <a:t> </a:t>
            </a:r>
            <a:r>
              <a:rPr lang="it-IT" sz="2800" dirty="0" err="1" smtClean="0"/>
              <a:t>better</a:t>
            </a:r>
            <a:r>
              <a:rPr lang="it-IT" sz="2800" dirty="0" smtClean="0"/>
              <a:t> </a:t>
            </a:r>
            <a:r>
              <a:rPr lang="it-IT" sz="2800" dirty="0" err="1" smtClean="0"/>
              <a:t>known</a:t>
            </a:r>
            <a:r>
              <a:rPr lang="it-IT" sz="2800" dirty="0" smtClean="0"/>
              <a:t>, or </a:t>
            </a:r>
            <a:r>
              <a:rPr lang="it-IT" sz="2800" dirty="0" err="1" smtClean="0"/>
              <a:t>having</a:t>
            </a:r>
            <a:r>
              <a:rPr lang="it-IT" sz="2800" dirty="0" smtClean="0"/>
              <a:t> the best brand</a:t>
            </a:r>
          </a:p>
          <a:p>
            <a:r>
              <a:rPr lang="it-IT" sz="2800" dirty="0" err="1" smtClean="0"/>
              <a:t>Having</a:t>
            </a:r>
            <a:r>
              <a:rPr lang="it-IT" sz="2800" dirty="0" smtClean="0"/>
              <a:t> </a:t>
            </a:r>
            <a:r>
              <a:rPr lang="it-IT" sz="2800" dirty="0" err="1" smtClean="0"/>
              <a:t>patent</a:t>
            </a:r>
            <a:r>
              <a:rPr lang="it-IT" sz="2800" dirty="0" smtClean="0"/>
              <a:t> </a:t>
            </a:r>
            <a:r>
              <a:rPr lang="it-IT" sz="2800" dirty="0" err="1" smtClean="0"/>
              <a:t>protection</a:t>
            </a:r>
            <a:endParaRPr lang="it-IT" sz="2800" dirty="0"/>
          </a:p>
          <a:p>
            <a:r>
              <a:rPr lang="it-IT" sz="2800" dirty="0" smtClean="0"/>
              <a:t>The </a:t>
            </a:r>
            <a:r>
              <a:rPr lang="it-IT" sz="2800" dirty="0" err="1" smtClean="0"/>
              <a:t>customer</a:t>
            </a:r>
            <a:r>
              <a:rPr lang="it-IT" sz="2800" dirty="0" smtClean="0"/>
              <a:t> </a:t>
            </a:r>
            <a:r>
              <a:rPr lang="it-IT" sz="2800" dirty="0" err="1" smtClean="0"/>
              <a:t>perceives</a:t>
            </a:r>
            <a:r>
              <a:rPr lang="it-IT" sz="2800" dirty="0" smtClean="0"/>
              <a:t> the </a:t>
            </a:r>
            <a:r>
              <a:rPr lang="it-IT" sz="2800" dirty="0" err="1" smtClean="0"/>
              <a:t>difference</a:t>
            </a:r>
            <a:r>
              <a:rPr lang="it-IT" sz="2800" dirty="0" smtClean="0"/>
              <a:t> </a:t>
            </a:r>
            <a:r>
              <a:rPr lang="it-IT" sz="2800" dirty="0" err="1" smtClean="0"/>
              <a:t>between</a:t>
            </a:r>
            <a:r>
              <a:rPr lang="it-IT" sz="2800" dirty="0" smtClean="0"/>
              <a:t> </a:t>
            </a:r>
            <a:r>
              <a:rPr lang="it-IT" sz="2800" dirty="0" err="1" smtClean="0"/>
              <a:t>your</a:t>
            </a:r>
            <a:r>
              <a:rPr lang="it-IT" sz="2800" dirty="0" smtClean="0"/>
              <a:t> </a:t>
            </a:r>
            <a:r>
              <a:rPr lang="it-IT" sz="2800" dirty="0" err="1" smtClean="0"/>
              <a:t>product</a:t>
            </a:r>
            <a:r>
              <a:rPr lang="it-IT" sz="2800" dirty="0" smtClean="0"/>
              <a:t> and the </a:t>
            </a:r>
            <a:r>
              <a:rPr lang="it-IT" sz="2800" dirty="0" err="1" smtClean="0"/>
              <a:t>rest</a:t>
            </a:r>
            <a:r>
              <a:rPr lang="it-IT" sz="2800" dirty="0" smtClean="0"/>
              <a:t> of the market and </a:t>
            </a:r>
            <a:r>
              <a:rPr lang="it-IT" sz="2800" dirty="0" err="1" smtClean="0"/>
              <a:t>prefers</a:t>
            </a:r>
            <a:r>
              <a:rPr lang="it-IT" sz="2800" dirty="0" smtClean="0"/>
              <a:t> </a:t>
            </a:r>
            <a:r>
              <a:rPr lang="it-IT" sz="2800" dirty="0" err="1" smtClean="0"/>
              <a:t>it</a:t>
            </a:r>
            <a:r>
              <a:rPr lang="it-IT" sz="2800" dirty="0" smtClean="0"/>
              <a:t>.</a:t>
            </a:r>
          </a:p>
          <a:p>
            <a:r>
              <a:rPr lang="it-IT" sz="2800" dirty="0" err="1" smtClean="0"/>
              <a:t>This</a:t>
            </a:r>
            <a:r>
              <a:rPr lang="it-IT" sz="2800" dirty="0" smtClean="0"/>
              <a:t> </a:t>
            </a:r>
            <a:r>
              <a:rPr lang="it-IT" sz="2800" dirty="0" err="1" smtClean="0"/>
              <a:t>advantage</a:t>
            </a:r>
            <a:r>
              <a:rPr lang="it-IT" sz="2800" dirty="0" smtClean="0"/>
              <a:t> must last for a </a:t>
            </a:r>
            <a:r>
              <a:rPr lang="it-IT" sz="2800" dirty="0" err="1" smtClean="0"/>
              <a:t>reasonable</a:t>
            </a:r>
            <a:r>
              <a:rPr lang="it-IT" sz="2800" dirty="0" smtClean="0"/>
              <a:t> </a:t>
            </a:r>
            <a:r>
              <a:rPr lang="it-IT" sz="2800" dirty="0" err="1" smtClean="0"/>
              <a:t>period</a:t>
            </a:r>
            <a:r>
              <a:rPr lang="it-IT" sz="2800" dirty="0" smtClean="0"/>
              <a:t> of time ........... </a:t>
            </a:r>
            <a:r>
              <a:rPr lang="it-IT" sz="2800" dirty="0" err="1" smtClean="0"/>
              <a:t>until</a:t>
            </a:r>
            <a:r>
              <a:rPr lang="it-IT" sz="2800" dirty="0" smtClean="0"/>
              <a:t> </a:t>
            </a:r>
            <a:r>
              <a:rPr lang="it-IT" sz="2800" dirty="0" err="1" smtClean="0"/>
              <a:t>it’s</a:t>
            </a:r>
            <a:r>
              <a:rPr lang="it-IT" sz="2800" dirty="0" smtClean="0"/>
              <a:t> </a:t>
            </a:r>
            <a:r>
              <a:rPr lang="it-IT" sz="2800" dirty="0" err="1" smtClean="0"/>
              <a:t>imitated</a:t>
            </a:r>
            <a:r>
              <a:rPr lang="it-IT" sz="2800" dirty="0" smtClean="0"/>
              <a:t>.</a:t>
            </a:r>
          </a:p>
          <a:p>
            <a:pPr marL="0" indent="0">
              <a:buNone/>
            </a:pPr>
            <a:r>
              <a:rPr lang="it-IT" sz="2800" dirty="0"/>
              <a:t> </a:t>
            </a:r>
            <a:r>
              <a:rPr lang="it-IT" sz="2800" dirty="0" smtClean="0"/>
              <a:t>                         </a:t>
            </a:r>
            <a:endParaRPr lang="it-IT" sz="2800" dirty="0"/>
          </a:p>
        </p:txBody>
      </p:sp>
    </p:spTree>
    <p:extLst>
      <p:ext uri="{BB962C8B-B14F-4D97-AF65-F5344CB8AC3E}">
        <p14:creationId xmlns:p14="http://schemas.microsoft.com/office/powerpoint/2010/main" val="4270423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Growth prospects</a:t>
            </a:r>
            <a:endParaRPr lang="it-IT"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idx="1"/>
          </p:nvPr>
        </p:nvSpPr>
        <p:spPr>
          <a:xfrm>
            <a:off x="457200" y="1417638"/>
            <a:ext cx="8229600" cy="4708525"/>
          </a:xfrm>
        </p:spPr>
        <p:txBody>
          <a:bodyPr/>
          <a:lstStyle/>
          <a:p>
            <a:r>
              <a:rPr lang="it-IT" dirty="0" smtClean="0"/>
              <a:t>Intensive: </a:t>
            </a:r>
            <a:r>
              <a:rPr lang="it-IT" sz="2400" dirty="0" err="1" smtClean="0"/>
              <a:t>Increasing</a:t>
            </a:r>
            <a:r>
              <a:rPr lang="it-IT" sz="2400" dirty="0" smtClean="0"/>
              <a:t> the market share of </a:t>
            </a:r>
            <a:r>
              <a:rPr lang="it-IT" sz="2400" dirty="0" err="1" smtClean="0"/>
              <a:t>products</a:t>
            </a:r>
            <a:r>
              <a:rPr lang="it-IT" sz="2400" dirty="0" smtClean="0"/>
              <a:t> </a:t>
            </a:r>
            <a:r>
              <a:rPr lang="it-IT" sz="2400" dirty="0" err="1" smtClean="0"/>
              <a:t>you</a:t>
            </a:r>
            <a:r>
              <a:rPr lang="it-IT" sz="2400" dirty="0" smtClean="0"/>
              <a:t> </a:t>
            </a:r>
            <a:r>
              <a:rPr lang="it-IT" sz="2400" dirty="0" err="1" smtClean="0"/>
              <a:t>already</a:t>
            </a:r>
            <a:r>
              <a:rPr lang="it-IT" sz="2400" dirty="0" smtClean="0"/>
              <a:t> produce, or </a:t>
            </a:r>
            <a:r>
              <a:rPr lang="it-IT" sz="2400" dirty="0" err="1" smtClean="0"/>
              <a:t>introducing</a:t>
            </a:r>
            <a:r>
              <a:rPr lang="it-IT" sz="2400" dirty="0" smtClean="0"/>
              <a:t> new </a:t>
            </a:r>
            <a:r>
              <a:rPr lang="it-IT" sz="2400" dirty="0" err="1" smtClean="0"/>
              <a:t>selling strategies</a:t>
            </a:r>
            <a:r>
              <a:rPr lang="it-IT" sz="2400" dirty="0" smtClean="0"/>
              <a:t> to an </a:t>
            </a:r>
            <a:r>
              <a:rPr lang="it-IT" sz="2400" dirty="0" err="1" smtClean="0"/>
              <a:t>established</a:t>
            </a:r>
            <a:r>
              <a:rPr lang="it-IT" sz="2400" dirty="0" smtClean="0"/>
              <a:t> market to boost growth.</a:t>
            </a:r>
          </a:p>
          <a:p>
            <a:endParaRPr lang="it-IT" sz="2400" dirty="0" smtClean="0"/>
          </a:p>
          <a:p>
            <a:r>
              <a:rPr lang="it-IT" dirty="0" smtClean="0"/>
              <a:t>Integrative: </a:t>
            </a:r>
            <a:r>
              <a:rPr lang="it-IT" sz="2400"/>
              <a:t>growth strategy that emphasizes blending businesses together through acquisitions and mergers...buying other element of their value chain.</a:t>
            </a:r>
            <a:endParaRPr lang="it-IT" sz="2400" dirty="0" smtClean="0"/>
          </a:p>
          <a:p>
            <a:endParaRPr lang="it-IT" sz="2400" dirty="0" smtClean="0"/>
          </a:p>
          <a:p>
            <a:r>
              <a:rPr lang="it-IT" dirty="0" err="1" smtClean="0"/>
              <a:t>Diversification</a:t>
            </a:r>
            <a:r>
              <a:rPr lang="it-IT" dirty="0" smtClean="0"/>
              <a:t>: </a:t>
            </a:r>
            <a:r>
              <a:rPr lang="it-IT" sz="2400" dirty="0" err="1" smtClean="0"/>
              <a:t>Developing</a:t>
            </a:r>
            <a:r>
              <a:rPr lang="it-IT" sz="2400" dirty="0" smtClean="0"/>
              <a:t> </a:t>
            </a:r>
            <a:r>
              <a:rPr lang="it-IT" sz="2400" dirty="0" err="1" smtClean="0"/>
              <a:t>projects</a:t>
            </a:r>
            <a:r>
              <a:rPr lang="it-IT" sz="2400" dirty="0" smtClean="0"/>
              <a:t> </a:t>
            </a:r>
            <a:r>
              <a:rPr lang="it-IT" sz="2400" dirty="0" err="1" smtClean="0"/>
              <a:t>outside</a:t>
            </a:r>
            <a:r>
              <a:rPr lang="it-IT" sz="2400" dirty="0" smtClean="0"/>
              <a:t> the </a:t>
            </a:r>
            <a:r>
              <a:rPr lang="it-IT" sz="2400" dirty="0" err="1" smtClean="0"/>
              <a:t>current</a:t>
            </a:r>
            <a:r>
              <a:rPr lang="it-IT" sz="2400" dirty="0" smtClean="0"/>
              <a:t> </a:t>
            </a:r>
            <a:r>
              <a:rPr lang="it-IT" sz="2400" dirty="0" err="1" smtClean="0"/>
              <a:t>normal</a:t>
            </a:r>
            <a:r>
              <a:rPr lang="it-IT" sz="2400" dirty="0" smtClean="0"/>
              <a:t> </a:t>
            </a:r>
            <a:r>
              <a:rPr lang="it-IT" sz="2400" dirty="0" err="1" smtClean="0"/>
              <a:t>activities</a:t>
            </a:r>
            <a:r>
              <a:rPr lang="it-IT" sz="2400" dirty="0" smtClean="0"/>
              <a:t>; </a:t>
            </a:r>
            <a:r>
              <a:rPr lang="it-IT" sz="2400" dirty="0" err="1" smtClean="0"/>
              <a:t>other</a:t>
            </a:r>
            <a:r>
              <a:rPr lang="it-IT" sz="2400" dirty="0" smtClean="0"/>
              <a:t> </a:t>
            </a:r>
            <a:r>
              <a:rPr lang="it-IT" sz="2400" dirty="0" err="1" smtClean="0"/>
              <a:t>markets,</a:t>
            </a:r>
            <a:r>
              <a:rPr lang="it-IT" sz="2400" dirty="0" smtClean="0"/>
              <a:t> </a:t>
            </a:r>
            <a:r>
              <a:rPr lang="it-IT" sz="2400" dirty="0" err="1" smtClean="0"/>
              <a:t>other</a:t>
            </a:r>
            <a:r>
              <a:rPr lang="it-IT" sz="2400" dirty="0" smtClean="0"/>
              <a:t> </a:t>
            </a:r>
            <a:r>
              <a:rPr lang="it-IT" sz="2400" dirty="0" err="1" smtClean="0"/>
              <a:t>products</a:t>
            </a:r>
            <a:r>
              <a:rPr lang="it-IT" sz="2400" dirty="0" smtClean="0"/>
              <a:t>.</a:t>
            </a:r>
            <a:endParaRPr lang="it-IT" sz="2400" dirty="0"/>
          </a:p>
        </p:txBody>
      </p:sp>
    </p:spTree>
    <p:extLst>
      <p:ext uri="{BB962C8B-B14F-4D97-AF65-F5344CB8AC3E}">
        <p14:creationId xmlns:p14="http://schemas.microsoft.com/office/powerpoint/2010/main" val="1590988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in-qimg-1376229393edd198f54b998552d17e24-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1058647"/>
            <a:ext cx="8563428" cy="4618567"/>
          </a:xfrm>
          <a:prstGeom prst="rect">
            <a:avLst/>
          </a:prstGeom>
        </p:spPr>
      </p:pic>
      <p:sp>
        <p:nvSpPr>
          <p:cNvPr id="3" name="CasellaDiTesto 2"/>
          <p:cNvSpPr txBox="1"/>
          <p:nvPr/>
        </p:nvSpPr>
        <p:spPr>
          <a:xfrm>
            <a:off x="2201333" y="145141"/>
            <a:ext cx="4245429" cy="707886"/>
          </a:xfrm>
          <a:prstGeom prst="rect">
            <a:avLst/>
          </a:prstGeom>
          <a:noFill/>
        </p:spPr>
        <p:txBody>
          <a:bodyPr wrap="square" rtlCol="0">
            <a:spAutoFit/>
          </a:bodyPr>
          <a:lstStyle/>
          <a:p>
            <a:r>
              <a:rPr lang="it-IT" sz="4000" b="1" i="1"/>
              <a:t>Integration models</a:t>
            </a:r>
          </a:p>
        </p:txBody>
      </p:sp>
    </p:spTree>
    <p:extLst>
      <p:ext uri="{BB962C8B-B14F-4D97-AF65-F5344CB8AC3E}">
        <p14:creationId xmlns:p14="http://schemas.microsoft.com/office/powerpoint/2010/main" val="2682799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10695"/>
          </a:xfrm>
        </p:spPr>
        <p:txBody>
          <a:bodyPr/>
          <a:lstStyle/>
          <a:p>
            <a:r>
              <a:rPr lang="it-IT"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rPr>
              <a:t>Review of Key points in the Report</a:t>
            </a:r>
            <a:endParaRPr lang="it-IT" b="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endParaRPr>
          </a:p>
        </p:txBody>
      </p:sp>
      <p:sp>
        <p:nvSpPr>
          <p:cNvPr id="3" name="Segnaposto contenuto 2"/>
          <p:cNvSpPr>
            <a:spLocks noGrp="1"/>
          </p:cNvSpPr>
          <p:nvPr>
            <p:ph idx="1"/>
          </p:nvPr>
        </p:nvSpPr>
        <p:spPr>
          <a:xfrm>
            <a:off x="457200" y="1429733"/>
            <a:ext cx="8229600" cy="4708525"/>
          </a:xfrm>
        </p:spPr>
        <p:txBody>
          <a:bodyPr>
            <a:normAutofit fontScale="40000" lnSpcReduction="20000"/>
          </a:bodyPr>
          <a:lstStyle/>
          <a:p>
            <a:r>
              <a:rPr lang="en-US" sz="3500" dirty="0">
                <a:solidFill>
                  <a:schemeClr val="accent2">
                    <a:lumMod val="50000"/>
                  </a:schemeClr>
                </a:solidFill>
              </a:rPr>
              <a:t>Executive </a:t>
            </a:r>
            <a:r>
              <a:rPr lang="en-US" sz="3500" dirty="0" smtClean="0">
                <a:solidFill>
                  <a:schemeClr val="accent2">
                    <a:lumMod val="50000"/>
                  </a:schemeClr>
                </a:solidFill>
              </a:rPr>
              <a:t>Summary </a:t>
            </a:r>
            <a:r>
              <a:rPr lang="en-US" sz="3500" dirty="0" smtClean="0"/>
              <a:t>– who are we, what is our overall  mission and plan</a:t>
            </a:r>
            <a:endParaRPr lang="en-US" sz="3500" dirty="0"/>
          </a:p>
          <a:p>
            <a:pPr marL="0" indent="0">
              <a:buNone/>
            </a:pPr>
            <a:r>
              <a:rPr lang="en-US" sz="3500" dirty="0"/>
              <a:t> </a:t>
            </a:r>
          </a:p>
          <a:p>
            <a:r>
              <a:rPr lang="en-US" sz="3500" dirty="0">
                <a:solidFill>
                  <a:srgbClr val="632523"/>
                </a:solidFill>
              </a:rPr>
              <a:t>Future vision and </a:t>
            </a:r>
            <a:r>
              <a:rPr lang="en-US" sz="3500" dirty="0" smtClean="0">
                <a:solidFill>
                  <a:srgbClr val="632523"/>
                </a:solidFill>
              </a:rPr>
              <a:t>objective </a:t>
            </a:r>
            <a:r>
              <a:rPr lang="en-US" sz="3500" dirty="0" smtClean="0"/>
              <a:t>– what are the key elements of our business that make us unique</a:t>
            </a:r>
            <a:endParaRPr lang="en-US" sz="3500" dirty="0"/>
          </a:p>
          <a:p>
            <a:pPr marL="0" indent="0">
              <a:buNone/>
            </a:pPr>
            <a:r>
              <a:rPr lang="en-US" sz="3500" dirty="0"/>
              <a:t> </a:t>
            </a:r>
          </a:p>
          <a:p>
            <a:r>
              <a:rPr lang="en-US" sz="3500" dirty="0">
                <a:solidFill>
                  <a:srgbClr val="632523"/>
                </a:solidFill>
              </a:rPr>
              <a:t>Defining target </a:t>
            </a:r>
            <a:r>
              <a:rPr lang="en-US" sz="3500" dirty="0" smtClean="0">
                <a:solidFill>
                  <a:srgbClr val="632523"/>
                </a:solidFill>
              </a:rPr>
              <a:t>markets/ </a:t>
            </a:r>
            <a:r>
              <a:rPr lang="en-US" sz="3500" dirty="0">
                <a:solidFill>
                  <a:srgbClr val="632523"/>
                </a:solidFill>
              </a:rPr>
              <a:t>end </a:t>
            </a:r>
            <a:r>
              <a:rPr lang="en-US" sz="3500" dirty="0" smtClean="0">
                <a:solidFill>
                  <a:srgbClr val="632523"/>
                </a:solidFill>
              </a:rPr>
              <a:t>users</a:t>
            </a:r>
            <a:r>
              <a:rPr lang="en-US" sz="3500" dirty="0" smtClean="0"/>
              <a:t> –profiles of customers and critical markets to reach</a:t>
            </a:r>
            <a:endParaRPr lang="en-US" sz="3500" dirty="0"/>
          </a:p>
          <a:p>
            <a:pPr marL="0" indent="0">
              <a:buNone/>
            </a:pPr>
            <a:r>
              <a:rPr lang="en-US" sz="3500" dirty="0"/>
              <a:t> </a:t>
            </a:r>
          </a:p>
          <a:p>
            <a:r>
              <a:rPr lang="en-US" sz="3500" dirty="0">
                <a:solidFill>
                  <a:srgbClr val="632523"/>
                </a:solidFill>
              </a:rPr>
              <a:t>Product needs and </a:t>
            </a:r>
            <a:r>
              <a:rPr lang="en-US" sz="3500" dirty="0" smtClean="0">
                <a:solidFill>
                  <a:srgbClr val="632523"/>
                </a:solidFill>
              </a:rPr>
              <a:t>requirements </a:t>
            </a:r>
            <a:r>
              <a:rPr lang="en-US" sz="3500" dirty="0" smtClean="0"/>
              <a:t>– How must products be to fit the brand and succeed</a:t>
            </a:r>
            <a:endParaRPr lang="en-US" sz="3500" dirty="0"/>
          </a:p>
          <a:p>
            <a:pPr marL="0" indent="0">
              <a:buNone/>
            </a:pPr>
            <a:r>
              <a:rPr lang="en-US" sz="3500" dirty="0"/>
              <a:t> </a:t>
            </a:r>
          </a:p>
          <a:p>
            <a:r>
              <a:rPr lang="en-US" sz="3500" dirty="0">
                <a:solidFill>
                  <a:srgbClr val="632523"/>
                </a:solidFill>
              </a:rPr>
              <a:t>Distribution </a:t>
            </a:r>
            <a:r>
              <a:rPr lang="en-US" sz="3500" dirty="0" smtClean="0">
                <a:solidFill>
                  <a:srgbClr val="632523"/>
                </a:solidFill>
              </a:rPr>
              <a:t>channels </a:t>
            </a:r>
            <a:r>
              <a:rPr lang="en-US" sz="3500" dirty="0" smtClean="0"/>
              <a:t> </a:t>
            </a:r>
            <a:endParaRPr lang="en-US" sz="3500" dirty="0"/>
          </a:p>
          <a:p>
            <a:pPr marL="0" indent="0">
              <a:buNone/>
            </a:pPr>
            <a:r>
              <a:rPr lang="en-US" sz="3500" dirty="0"/>
              <a:t> </a:t>
            </a:r>
          </a:p>
          <a:p>
            <a:r>
              <a:rPr lang="en-US" sz="3500" dirty="0">
                <a:solidFill>
                  <a:srgbClr val="632523"/>
                </a:solidFill>
              </a:rPr>
              <a:t>Analysis of </a:t>
            </a:r>
            <a:r>
              <a:rPr lang="en-US" sz="3500" dirty="0" smtClean="0">
                <a:solidFill>
                  <a:srgbClr val="632523"/>
                </a:solidFill>
              </a:rPr>
              <a:t>Competition </a:t>
            </a:r>
            <a:r>
              <a:rPr lang="en-US" sz="3500" dirty="0" smtClean="0"/>
              <a:t>– Include your pricing and positioning strategy to combat them</a:t>
            </a:r>
            <a:endParaRPr lang="en-US" sz="3500" dirty="0">
              <a:solidFill>
                <a:srgbClr val="632523"/>
              </a:solidFill>
            </a:endParaRPr>
          </a:p>
          <a:p>
            <a:pPr marL="0" indent="0">
              <a:buNone/>
            </a:pPr>
            <a:r>
              <a:rPr lang="en-US" sz="3500" dirty="0"/>
              <a:t> </a:t>
            </a:r>
          </a:p>
          <a:p>
            <a:r>
              <a:rPr lang="en-US" sz="3500" dirty="0">
                <a:solidFill>
                  <a:srgbClr val="632523"/>
                </a:solidFill>
              </a:rPr>
              <a:t>Advertising and Promotion</a:t>
            </a:r>
          </a:p>
          <a:p>
            <a:pPr marL="0" indent="0">
              <a:buNone/>
            </a:pPr>
            <a:r>
              <a:rPr lang="en-US" sz="3500" dirty="0"/>
              <a:t> </a:t>
            </a:r>
          </a:p>
          <a:p>
            <a:r>
              <a:rPr lang="en-US" sz="3500" dirty="0">
                <a:solidFill>
                  <a:srgbClr val="632523"/>
                </a:solidFill>
              </a:rPr>
              <a:t>Budgeting for production/marketing</a:t>
            </a:r>
          </a:p>
          <a:p>
            <a:pPr marL="0" indent="0">
              <a:buNone/>
            </a:pPr>
            <a:r>
              <a:rPr lang="en-US" sz="3500" dirty="0"/>
              <a:t> </a:t>
            </a:r>
          </a:p>
          <a:p>
            <a:r>
              <a:rPr lang="en-US" sz="3500" dirty="0">
                <a:solidFill>
                  <a:srgbClr val="632523"/>
                </a:solidFill>
              </a:rPr>
              <a:t>Sales and KPI forecasting/ monitoring</a:t>
            </a:r>
          </a:p>
          <a:p>
            <a:pPr marL="457200" lvl="1" indent="0">
              <a:buNone/>
            </a:pPr>
            <a:endParaRPr lang="en-US" sz="4000" dirty="0">
              <a:solidFill>
                <a:srgbClr val="632523"/>
              </a:solidFill>
            </a:endParaRPr>
          </a:p>
          <a:p>
            <a:pPr marL="457200" lvl="1" indent="0">
              <a:buNone/>
            </a:pPr>
            <a:r>
              <a:rPr lang="en-US" sz="4000" b="1" dirty="0">
                <a:solidFill>
                  <a:srgbClr val="632523"/>
                </a:solidFill>
              </a:rPr>
              <a:t>*</a:t>
            </a:r>
            <a:r>
              <a:rPr lang="en-US" sz="4000" b="1" dirty="0">
                <a:solidFill>
                  <a:srgbClr val="FF0000"/>
                </a:solidFill>
              </a:rPr>
              <a:t>Sample</a:t>
            </a:r>
            <a:r>
              <a:rPr lang="en-US" sz="4000" b="1" dirty="0">
                <a:solidFill>
                  <a:srgbClr val="632523"/>
                </a:solidFill>
              </a:rPr>
              <a:t>:</a:t>
            </a:r>
            <a:r>
              <a:rPr lang="en-US" sz="3600" dirty="0">
                <a:solidFill>
                  <a:srgbClr val="632523"/>
                </a:solidFill>
              </a:rPr>
              <a:t>	</a:t>
            </a:r>
          </a:p>
          <a:p>
            <a:pPr marL="457200" lvl="1" indent="0">
              <a:buNone/>
            </a:pPr>
            <a:r>
              <a:rPr lang="en-US" sz="3600" b="1" dirty="0">
                <a:solidFill>
                  <a:srgbClr val="632523"/>
                </a:solidFill>
              </a:rPr>
              <a:t>   </a:t>
            </a:r>
            <a:r>
              <a:rPr lang="en-US" sz="4000" b="1" dirty="0">
                <a:solidFill>
                  <a:srgbClr val="632523"/>
                </a:solidFill>
              </a:rPr>
              <a:t>https://www.mplans.com/coffee_bar_marketing_plan/executive_summary_fc.php</a:t>
            </a:r>
            <a:endParaRPr lang="en-US" sz="4000" b="1" dirty="0">
              <a:solidFill>
                <a:srgbClr val="0000FF"/>
              </a:solidFill>
            </a:endParaRPr>
          </a:p>
          <a:p>
            <a:pPr marL="0" indent="0">
              <a:buNone/>
            </a:pPr>
            <a:endParaRPr lang="it-IT" sz="4000" dirty="0"/>
          </a:p>
        </p:txBody>
      </p:sp>
    </p:spTree>
    <p:extLst>
      <p:ext uri="{BB962C8B-B14F-4D97-AF65-F5344CB8AC3E}">
        <p14:creationId xmlns:p14="http://schemas.microsoft.com/office/powerpoint/2010/main" val="393701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80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298" y="-44124"/>
            <a:ext cx="8229600" cy="1143000"/>
          </a:xfrm>
        </p:spPr>
        <p:txBody>
          <a:bodyPr/>
          <a:lstStyle/>
          <a:p>
            <a:r>
              <a:rPr lang="it-IT" i="1">
                <a:solidFill>
                  <a:srgbClr val="FF0000"/>
                </a:solidFill>
                <a:latin typeface="Phosphate Inline"/>
                <a:cs typeface="Phosphate Inline"/>
              </a:rPr>
              <a:t>      They're coming  !!</a:t>
            </a:r>
          </a:p>
        </p:txBody>
      </p:sp>
      <p:pic>
        <p:nvPicPr>
          <p:cNvPr id="4" name="Segnaposto contenuto 3" descr="stock-photo-futuristic-engineer-in-yellow-hardhat-holding-tablet-engineer-213537307.jpeg"/>
          <p:cNvPicPr>
            <a:picLocks noGrp="1" noChangeAspect="1"/>
          </p:cNvPicPr>
          <p:nvPr>
            <p:ph idx="1"/>
          </p:nvPr>
        </p:nvPicPr>
        <p:blipFill>
          <a:blip r:embed="rId2">
            <a:extLst>
              <a:ext uri="{28A0092B-C50C-407E-A947-70E740481C1C}">
                <a14:useLocalDpi xmlns:a14="http://schemas.microsoft.com/office/drawing/2010/main" val="0"/>
              </a:ext>
            </a:extLst>
          </a:blip>
          <a:srcRect l="-16994" r="-16994"/>
          <a:stretch>
            <a:fillRect/>
          </a:stretch>
        </p:blipFill>
        <p:spPr>
          <a:xfrm>
            <a:off x="1450975" y="1098876"/>
            <a:ext cx="6050825" cy="5239029"/>
          </a:xfrm>
        </p:spPr>
      </p:pic>
    </p:spTree>
    <p:extLst>
      <p:ext uri="{BB962C8B-B14F-4D97-AF65-F5344CB8AC3E}">
        <p14:creationId xmlns:p14="http://schemas.microsoft.com/office/powerpoint/2010/main" val="271743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What are cobotics ?</a:t>
            </a:r>
          </a:p>
        </p:txBody>
      </p:sp>
      <p:sp>
        <p:nvSpPr>
          <p:cNvPr id="3" name="Segnaposto contenuto 2"/>
          <p:cNvSpPr>
            <a:spLocks noGrp="1"/>
          </p:cNvSpPr>
          <p:nvPr>
            <p:ph idx="1"/>
          </p:nvPr>
        </p:nvSpPr>
        <p:spPr/>
        <p:txBody>
          <a:bodyPr>
            <a:normAutofit/>
          </a:bodyPr>
          <a:lstStyle/>
          <a:p>
            <a:pPr marL="0" indent="0">
              <a:buNone/>
            </a:pPr>
            <a:endParaRPr lang="it-IT" sz="2400" i="1"/>
          </a:p>
          <a:p>
            <a:r>
              <a:rPr lang="it-IT" sz="2400" i="1"/>
              <a:t>Human-robotic cooperation in manufacturing often using machine learning to improve and enhance performance.</a:t>
            </a:r>
          </a:p>
          <a:p>
            <a:endParaRPr lang="it-IT" sz="2400" i="1"/>
          </a:p>
          <a:p>
            <a:r>
              <a:rPr lang="it-IT" sz="2400"/>
              <a:t>see:  </a:t>
            </a:r>
            <a:r>
              <a:rPr lang="it-IT" sz="2400" i="1">
                <a:solidFill>
                  <a:srgbClr val="0000FF"/>
                </a:solidFill>
              </a:rPr>
              <a:t>https://www.youtube.com/watch?v=Qjz44XxyGbM</a:t>
            </a:r>
          </a:p>
          <a:p>
            <a:pPr marL="0" indent="0">
              <a:buNone/>
            </a:pPr>
            <a:endParaRPr lang="it-IT" sz="2400"/>
          </a:p>
        </p:txBody>
      </p:sp>
    </p:spTree>
    <p:extLst>
      <p:ext uri="{BB962C8B-B14F-4D97-AF65-F5344CB8AC3E}">
        <p14:creationId xmlns:p14="http://schemas.microsoft.com/office/powerpoint/2010/main" val="2118839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00FF"/>
                </a:solidFill>
              </a:rPr>
              <a:t>PR challenge</a:t>
            </a:r>
            <a:r>
              <a:rPr lang="it-IT"/>
              <a:t>	</a:t>
            </a:r>
          </a:p>
        </p:txBody>
      </p:sp>
      <p:sp>
        <p:nvSpPr>
          <p:cNvPr id="3" name="Segnaposto contenuto 2"/>
          <p:cNvSpPr>
            <a:spLocks noGrp="1"/>
          </p:cNvSpPr>
          <p:nvPr>
            <p:ph idx="1"/>
          </p:nvPr>
        </p:nvSpPr>
        <p:spPr/>
        <p:txBody>
          <a:bodyPr/>
          <a:lstStyle/>
          <a:p>
            <a:r>
              <a:rPr lang="it-IT"/>
              <a:t>Robots</a:t>
            </a:r>
          </a:p>
          <a:p>
            <a:pPr marL="0" indent="0">
              <a:buNone/>
            </a:pPr>
            <a:r>
              <a:rPr lang="it-IT"/>
              <a:t>-</a:t>
            </a:r>
            <a:r>
              <a:rPr lang="it-IT" sz="2400"/>
              <a:t>from a </a:t>
            </a:r>
            <a:r>
              <a:rPr lang="it-IT" sz="2400" u="sng"/>
              <a:t>marketing-advertising perspective</a:t>
            </a:r>
            <a:r>
              <a:rPr lang="it-IT" sz="2400"/>
              <a:t> how do you communicate to the public, in order to convince them to change their perception of robotic technology and to welcome it as a positive element of commerce and into their personal lives.</a:t>
            </a:r>
          </a:p>
          <a:p>
            <a:pPr marL="0" indent="0">
              <a:buNone/>
            </a:pPr>
            <a:r>
              <a:rPr lang="it-IT" sz="2400"/>
              <a:t>A. Manufacturing sector: convince a union that it's a good idea to replace a human for some jobs.</a:t>
            </a:r>
          </a:p>
          <a:p>
            <a:pPr marL="0" indent="0">
              <a:buNone/>
            </a:pPr>
            <a:r>
              <a:rPr lang="it-IT" sz="2400"/>
              <a:t>B. Inside homes: doing cleaning, cooking, being a butler ?</a:t>
            </a:r>
          </a:p>
          <a:p>
            <a:pPr marL="0" indent="0">
              <a:buNone/>
            </a:pPr>
            <a:r>
              <a:rPr lang="it-IT" sz="2400"/>
              <a:t>C. Piloting a commercial jet</a:t>
            </a:r>
          </a:p>
          <a:p>
            <a:pPr marL="0" indent="0">
              <a:buNone/>
            </a:pPr>
            <a:r>
              <a:rPr lang="it-IT" sz="2400"/>
              <a:t>                                    </a:t>
            </a:r>
          </a:p>
        </p:txBody>
      </p:sp>
    </p:spTree>
    <p:extLst>
      <p:ext uri="{BB962C8B-B14F-4D97-AF65-F5344CB8AC3E}">
        <p14:creationId xmlns:p14="http://schemas.microsoft.com/office/powerpoint/2010/main" val="3134083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39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Market share mineral water in Italia</a:t>
            </a:r>
          </a:p>
        </p:txBody>
      </p:sp>
      <p:pic>
        <p:nvPicPr>
          <p:cNvPr id="4" name="Segnaposto contenuto 3" descr="mineral water share.png"/>
          <p:cNvPicPr>
            <a:picLocks noGrp="1" noChangeAspect="1"/>
          </p:cNvPicPr>
          <p:nvPr>
            <p:ph idx="1"/>
          </p:nvPr>
        </p:nvPicPr>
        <p:blipFill>
          <a:blip r:embed="rId2">
            <a:extLst>
              <a:ext uri="{28A0092B-C50C-407E-A947-70E740481C1C}">
                <a14:useLocalDpi xmlns:a14="http://schemas.microsoft.com/office/drawing/2010/main" val="0"/>
              </a:ext>
            </a:extLst>
          </a:blip>
          <a:srcRect t="4972" b="4972"/>
          <a:stretch>
            <a:fillRect/>
          </a:stretch>
        </p:blipFill>
        <p:spPr/>
      </p:pic>
    </p:spTree>
    <p:extLst>
      <p:ext uri="{BB962C8B-B14F-4D97-AF65-F5344CB8AC3E}">
        <p14:creationId xmlns:p14="http://schemas.microsoft.com/office/powerpoint/2010/main" val="547888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Slider-1.jpg"/>
          <p:cNvPicPr>
            <a:picLocks noGrp="1" noChangeAspect="1"/>
          </p:cNvPicPr>
          <p:nvPr/>
        </p:nvPicPr>
        <p:blipFill>
          <a:blip r:embed="rId2">
            <a:extLst>
              <a:ext uri="{28A0092B-C50C-407E-A947-70E740481C1C}">
                <a14:useLocalDpi xmlns:a14="http://schemas.microsoft.com/office/drawing/2010/main" val="0"/>
              </a:ext>
            </a:extLst>
          </a:blip>
          <a:srcRect l="1662" r="1662"/>
          <a:stretch>
            <a:fillRect/>
          </a:stretch>
        </p:blipFill>
        <p:spPr>
          <a:xfrm>
            <a:off x="617728" y="1270000"/>
            <a:ext cx="7932737" cy="3906761"/>
          </a:xfrm>
          <a:prstGeom prst="rect">
            <a:avLst/>
          </a:prstGeom>
        </p:spPr>
      </p:pic>
    </p:spTree>
    <p:extLst>
      <p:ext uri="{BB962C8B-B14F-4D97-AF65-F5344CB8AC3E}">
        <p14:creationId xmlns:p14="http://schemas.microsoft.com/office/powerpoint/2010/main" val="7810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0000"/>
                </a:solidFill>
              </a:rPr>
              <a:t>Individual Project</a:t>
            </a:r>
          </a:p>
        </p:txBody>
      </p:sp>
      <p:sp>
        <p:nvSpPr>
          <p:cNvPr id="3" name="Segnaposto contenuto 2"/>
          <p:cNvSpPr>
            <a:spLocks noGrp="1"/>
          </p:cNvSpPr>
          <p:nvPr>
            <p:ph idx="1"/>
          </p:nvPr>
        </p:nvSpPr>
        <p:spPr>
          <a:xfrm>
            <a:off x="457200" y="1600200"/>
            <a:ext cx="8229600" cy="5257800"/>
          </a:xfrm>
        </p:spPr>
        <p:txBody>
          <a:bodyPr>
            <a:normAutofit lnSpcReduction="10000"/>
          </a:bodyPr>
          <a:lstStyle/>
          <a:p>
            <a:r>
              <a:rPr lang="it-IT"/>
              <a:t>Write a </a:t>
            </a:r>
            <a:r>
              <a:rPr lang="it-IT" b="1"/>
              <a:t>Vision Statement</a:t>
            </a:r>
          </a:p>
          <a:p>
            <a:pPr marL="0" indent="0">
              <a:buNone/>
            </a:pPr>
            <a:r>
              <a:rPr lang="it-IT"/>
              <a:t> </a:t>
            </a:r>
            <a:r>
              <a:rPr lang="it-IT" sz="2400"/>
              <a:t>- It is a short written report, </a:t>
            </a:r>
            <a:r>
              <a:rPr lang="it-IT" sz="2400" i="1" u="sng"/>
              <a:t>not</a:t>
            </a:r>
            <a:r>
              <a:rPr lang="it-IT" sz="2400"/>
              <a:t> a Power point presentation (</a:t>
            </a:r>
            <a:r>
              <a:rPr lang="it-IT" sz="2400" u="sng"/>
              <a:t>no more than 3 pages- no slides or graphs</a:t>
            </a:r>
            <a:r>
              <a:rPr lang="it-IT" sz="2400"/>
              <a:t>) on a suggested strategic marketing move.  It is an analysis prepared by you, the Marketing manager, that supports your idea about how the company should position itself in the future. </a:t>
            </a:r>
            <a:r>
              <a:rPr lang="it-IT" sz="2400" u="sng"/>
              <a:t>This vision has a 5 year horizon</a:t>
            </a:r>
            <a:r>
              <a:rPr lang="it-IT" sz="2400"/>
              <a:t>.  </a:t>
            </a:r>
            <a:r>
              <a:rPr lang="it-IT" sz="2400" b="1"/>
              <a:t>The logic must support your argument and you must convince the company president (me).  </a:t>
            </a:r>
            <a:r>
              <a:rPr lang="it-IT" sz="2400"/>
              <a:t>It is </a:t>
            </a:r>
            <a:r>
              <a:rPr lang="it-IT" sz="2400" u="sng"/>
              <a:t>not</a:t>
            </a:r>
            <a:r>
              <a:rPr lang="it-IT" sz="2400"/>
              <a:t> necessary to have a precise financial analysis, just approximate. You are selling an idea to improve the company, to be more competitive and to enter into a new stage of growth for the future.</a:t>
            </a:r>
          </a:p>
          <a:p>
            <a:pPr marL="0" indent="0">
              <a:buNone/>
            </a:pPr>
            <a:endParaRPr lang="it-IT" sz="2400"/>
          </a:p>
          <a:p>
            <a:pPr marL="0" indent="0">
              <a:buNone/>
            </a:pPr>
            <a:endParaRPr lang="it-IT"/>
          </a:p>
          <a:p>
            <a:pPr marL="0" indent="0">
              <a:buNone/>
            </a:pPr>
            <a:r>
              <a:rPr lang="it-IT"/>
              <a:t> </a:t>
            </a:r>
            <a:endParaRPr lang="it-IT" sz="2800">
              <a:solidFill>
                <a:srgbClr val="0000FF"/>
              </a:solidFill>
            </a:endParaRPr>
          </a:p>
        </p:txBody>
      </p:sp>
    </p:spTree>
    <p:extLst>
      <p:ext uri="{BB962C8B-B14F-4D97-AF65-F5344CB8AC3E}">
        <p14:creationId xmlns:p14="http://schemas.microsoft.com/office/powerpoint/2010/main" val="3929267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Two choices for report</a:t>
            </a:r>
          </a:p>
        </p:txBody>
      </p:sp>
      <p:sp>
        <p:nvSpPr>
          <p:cNvPr id="3" name="Segnaposto contenuto 2"/>
          <p:cNvSpPr>
            <a:spLocks noGrp="1"/>
          </p:cNvSpPr>
          <p:nvPr>
            <p:ph idx="1"/>
          </p:nvPr>
        </p:nvSpPr>
        <p:spPr>
          <a:xfrm>
            <a:off x="290286" y="1600200"/>
            <a:ext cx="8396514" cy="4525963"/>
          </a:xfrm>
        </p:spPr>
        <p:txBody>
          <a:bodyPr>
            <a:normAutofit/>
          </a:bodyPr>
          <a:lstStyle/>
          <a:p>
            <a:r>
              <a:rPr lang="it-IT" sz="2800"/>
              <a:t>Write a report to your own company president to give your analysis, as the marketing director, to improve operations, changing marketing approach to adapt to competition and changing consumer trends.</a:t>
            </a:r>
          </a:p>
          <a:p>
            <a:pPr marL="0" indent="0">
              <a:buNone/>
            </a:pPr>
            <a:endParaRPr lang="it-IT" sz="2800"/>
          </a:p>
          <a:p>
            <a:r>
              <a:rPr lang="it-IT" sz="2800" u="sng"/>
              <a:t>or</a:t>
            </a:r>
            <a:r>
              <a:rPr lang="it-IT" sz="2800"/>
              <a:t>  Use the case study on the next slide</a:t>
            </a:r>
          </a:p>
          <a:p>
            <a:pPr marL="0" indent="0">
              <a:buNone/>
            </a:pPr>
            <a:r>
              <a:rPr lang="it-IT" sz="2800"/>
              <a:t>     </a:t>
            </a:r>
          </a:p>
          <a:p>
            <a:pPr marL="0" indent="0">
              <a:buNone/>
            </a:pPr>
            <a:endParaRPr lang="it-IT" sz="2800"/>
          </a:p>
          <a:p>
            <a:pPr marL="0" indent="0">
              <a:buNone/>
            </a:pPr>
            <a:endParaRPr lang="it-IT" sz="2800"/>
          </a:p>
          <a:p>
            <a:pPr marL="0" indent="0">
              <a:buNone/>
            </a:pPr>
            <a:r>
              <a:rPr lang="it-IT" sz="2800"/>
              <a:t>      </a:t>
            </a:r>
          </a:p>
        </p:txBody>
      </p:sp>
    </p:spTree>
    <p:extLst>
      <p:ext uri="{BB962C8B-B14F-4D97-AF65-F5344CB8AC3E}">
        <p14:creationId xmlns:p14="http://schemas.microsoft.com/office/powerpoint/2010/main" val="1517146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Sector:High quality furniture</a:t>
            </a:r>
          </a:p>
        </p:txBody>
      </p:sp>
      <p:sp>
        <p:nvSpPr>
          <p:cNvPr id="3" name="Segnaposto contenuto 2"/>
          <p:cNvSpPr>
            <a:spLocks noGrp="1"/>
          </p:cNvSpPr>
          <p:nvPr>
            <p:ph idx="1"/>
          </p:nvPr>
        </p:nvSpPr>
        <p:spPr>
          <a:xfrm>
            <a:off x="457200" y="1417638"/>
            <a:ext cx="8229600" cy="4944457"/>
          </a:xfrm>
        </p:spPr>
        <p:txBody>
          <a:bodyPr>
            <a:normAutofit/>
          </a:bodyPr>
          <a:lstStyle/>
          <a:p>
            <a:r>
              <a:rPr lang="it-IT" sz="1600"/>
              <a:t>  You are the marketing manager of the</a:t>
            </a:r>
            <a:r>
              <a:rPr lang="it-IT" sz="1600" b="1"/>
              <a:t> Empire Furniture Company</a:t>
            </a:r>
            <a:r>
              <a:rPr lang="it-IT" sz="1600"/>
              <a:t>, makers of handmade  	high quality home and office wood furniture. The family owned company is over 75 years    	old with a good reputation for high quality. They are </a:t>
            </a:r>
            <a:r>
              <a:rPr lang="it-IT" sz="1600" b="1"/>
              <a:t>based in Chicago</a:t>
            </a:r>
            <a:r>
              <a:rPr lang="it-IT" sz="1600"/>
              <a:t> and have showrooms                                            	and sales representatives in Chicago, New York, Los Angeles, Seattle and Dallas. </a:t>
            </a:r>
          </a:p>
          <a:p>
            <a:pPr marL="0" indent="0">
              <a:buNone/>
            </a:pPr>
            <a:r>
              <a:rPr lang="it-IT" sz="1600"/>
              <a:t>          With the rising costs of materials and increasing competition in the sector, they are</a:t>
            </a:r>
          </a:p>
          <a:p>
            <a:pPr marL="0" indent="0">
              <a:buNone/>
            </a:pPr>
            <a:r>
              <a:rPr lang="it-IT" sz="1600"/>
              <a:t>          slowly losing market share( almost 20% in 5 years)  </a:t>
            </a:r>
            <a:r>
              <a:rPr lang="it-IT" sz="1600" u="sng"/>
              <a:t>You believe</a:t>
            </a:r>
            <a:r>
              <a:rPr lang="it-IT" sz="1600"/>
              <a:t> that the company needs</a:t>
            </a:r>
          </a:p>
          <a:p>
            <a:pPr marL="0" indent="0">
              <a:buNone/>
            </a:pPr>
            <a:r>
              <a:rPr lang="it-IT" sz="1600"/>
              <a:t>          to move with the new technology and to adapt cobotics into the manufacturing methods.  	How can a company, making excellent but highly labor intensive furniture, use cobotic 	technology to be more competitive ?  A separate furniture line ? The same customer 	target or a new one?  More or fewer locations ? Sell by e-commerce ? Change distribution   	method ? Make a big capital investment to meet the challenge of 	the future ?  What is 	your idea, your vision that will transform the company ?  Convince the president !!</a:t>
            </a:r>
          </a:p>
          <a:p>
            <a:pPr marL="0" indent="0">
              <a:buNone/>
            </a:pPr>
            <a:r>
              <a:rPr lang="it-IT" sz="1600"/>
              <a:t>      </a:t>
            </a:r>
            <a:r>
              <a:rPr lang="it-IT" sz="1600" u="sng"/>
              <a:t> A research note:</a:t>
            </a:r>
          </a:p>
          <a:p>
            <a:pPr marL="0" indent="0">
              <a:buNone/>
            </a:pPr>
            <a:r>
              <a:rPr lang="it-IT" sz="1600"/>
              <a:t>       After a complete research you have discovered that with an investment of</a:t>
            </a:r>
          </a:p>
          <a:p>
            <a:pPr marL="0" indent="0">
              <a:buNone/>
            </a:pPr>
            <a:r>
              <a:rPr lang="it-IT" sz="1600"/>
              <a:t>       $35,000 per robot, (In total, 8 are needed)  that will work with some human craftsman to do</a:t>
            </a:r>
          </a:p>
          <a:p>
            <a:pPr marL="0" indent="0">
              <a:buNone/>
            </a:pPr>
            <a:r>
              <a:rPr lang="it-IT" sz="1600"/>
              <a:t>       the tedious and repetitive tasks of the production process and thus speed up</a:t>
            </a:r>
          </a:p>
          <a:p>
            <a:pPr marL="0" indent="0">
              <a:buNone/>
            </a:pPr>
            <a:r>
              <a:rPr lang="it-IT" sz="1600"/>
              <a:t>       the process of current manufacturing by 40%, saving time and the cost of labor.</a:t>
            </a:r>
            <a:r>
              <a:rPr lang="it-IT" sz="1800"/>
              <a:t>   </a:t>
            </a:r>
          </a:p>
          <a:p>
            <a:pPr marL="0" indent="0">
              <a:buNone/>
            </a:pPr>
            <a:endParaRPr lang="it-IT" sz="1800"/>
          </a:p>
        </p:txBody>
      </p:sp>
    </p:spTree>
    <p:extLst>
      <p:ext uri="{BB962C8B-B14F-4D97-AF65-F5344CB8AC3E}">
        <p14:creationId xmlns:p14="http://schemas.microsoft.com/office/powerpoint/2010/main" val="792701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9333"/>
            <a:ext cx="8229600" cy="979715"/>
          </a:xfrm>
        </p:spPr>
        <p:txBody>
          <a:bodyPr/>
          <a:lstStyle/>
          <a:p>
            <a:r>
              <a:rPr lang="it-IT" sz="3600" i="1">
                <a:solidFill>
                  <a:srgbClr val="FF6600"/>
                </a:solidFill>
              </a:rPr>
              <a:t>Vision statement format</a:t>
            </a:r>
          </a:p>
        </p:txBody>
      </p:sp>
      <p:sp>
        <p:nvSpPr>
          <p:cNvPr id="3" name="Segnaposto contenuto 2"/>
          <p:cNvSpPr>
            <a:spLocks noGrp="1"/>
          </p:cNvSpPr>
          <p:nvPr>
            <p:ph idx="1"/>
          </p:nvPr>
        </p:nvSpPr>
        <p:spPr>
          <a:xfrm>
            <a:off x="457200" y="1028095"/>
            <a:ext cx="8229600" cy="5648476"/>
          </a:xfrm>
        </p:spPr>
        <p:txBody>
          <a:bodyPr>
            <a:normAutofit/>
          </a:bodyPr>
          <a:lstStyle/>
          <a:p>
            <a:endParaRPr lang="it-IT" sz="2000"/>
          </a:p>
          <a:p>
            <a:r>
              <a:rPr lang="it-IT" sz="2000"/>
              <a:t>T</a:t>
            </a:r>
            <a:r>
              <a:rPr lang="it-IT" sz="1800"/>
              <a:t>o cover a 5 year horizon, write a structured report (almost like a letter),from you, the new marketing director, to myself, the president of Empire Furniture. </a:t>
            </a:r>
          </a:p>
          <a:p>
            <a:r>
              <a:rPr lang="it-IT" sz="1800" b="1"/>
              <a:t>How to present this Vision statement</a:t>
            </a:r>
            <a:r>
              <a:rPr lang="it-IT" sz="1800"/>
              <a:t> Suggested topics are: 1) an Executive Summary, 2) Positioning and Competitive analysis, 3) Transition strategy, 4) Marketing/promotion,5) Cost analysis and profit projection, 6) Conclusion. All this is done in a way to explain logically your idea and convince the president.</a:t>
            </a:r>
          </a:p>
          <a:p>
            <a:r>
              <a:rPr lang="it-IT" sz="1800" b="1"/>
              <a:t>Facts</a:t>
            </a:r>
            <a:r>
              <a:rPr lang="it-IT" sz="1800"/>
              <a:t>:  Company has a turnover of $28 million per year with one large manufacturing plant outside of Chicago with 350 employees.  They currently sell throughout the USA &amp; Canada with exclusive distributors and showrooms in 5 major cities. Currently no e-commerce.</a:t>
            </a:r>
          </a:p>
          <a:p>
            <a:r>
              <a:rPr lang="it-IT" sz="1800"/>
              <a:t>Possible risks: problems with unions, brand de-valuation</a:t>
            </a:r>
          </a:p>
          <a:p>
            <a:pPr marL="0" indent="0">
              <a:buNone/>
            </a:pPr>
            <a:r>
              <a:rPr lang="it-IT" sz="1800"/>
              <a:t>       $35 thousand per robot;  if you make a new manufacturing factory it would cost</a:t>
            </a:r>
          </a:p>
          <a:p>
            <a:pPr marL="0" indent="0">
              <a:buNone/>
            </a:pPr>
            <a:r>
              <a:rPr lang="it-IT" sz="1800"/>
              <a:t>       $8 million, </a:t>
            </a:r>
            <a:r>
              <a:rPr lang="it-IT" sz="1800" u="sng"/>
              <a:t>but</a:t>
            </a:r>
            <a:r>
              <a:rPr lang="it-IT" sz="1800"/>
              <a:t> could operate with only 80 workers.</a:t>
            </a:r>
          </a:p>
          <a:p>
            <a:pPr marL="0" indent="0">
              <a:buNone/>
            </a:pPr>
            <a:endParaRPr lang="it-IT" sz="1800"/>
          </a:p>
          <a:p>
            <a:pPr marL="0" indent="0">
              <a:buNone/>
            </a:pPr>
            <a:r>
              <a:rPr lang="it-IT" sz="1800" b="1" i="1"/>
              <a:t>Due date</a:t>
            </a:r>
            <a:r>
              <a:rPr lang="it-IT" sz="1800" b="1"/>
              <a:t>: send to me (egilmore100@gmail.com)  by 28 March</a:t>
            </a:r>
            <a:r>
              <a:rPr lang="it-IT" sz="1800" b="1" u="sng"/>
              <a:t>  and no later</a:t>
            </a:r>
          </a:p>
          <a:p>
            <a:pPr marL="0" indent="0">
              <a:buNone/>
            </a:pPr>
            <a:endParaRPr lang="it-IT" sz="1800">
              <a:solidFill>
                <a:srgbClr val="0000FF"/>
              </a:solidFill>
            </a:endParaRPr>
          </a:p>
          <a:p>
            <a:pPr marL="0" indent="0">
              <a:buNone/>
            </a:pPr>
            <a:r>
              <a:rPr lang="it-IT" sz="1800"/>
              <a:t>     </a:t>
            </a:r>
          </a:p>
          <a:p>
            <a:pPr marL="0" indent="0">
              <a:buNone/>
            </a:pPr>
            <a:r>
              <a:rPr lang="it-IT" sz="1800"/>
              <a:t>     </a:t>
            </a:r>
          </a:p>
        </p:txBody>
      </p:sp>
    </p:spTree>
    <p:extLst>
      <p:ext uri="{BB962C8B-B14F-4D97-AF65-F5344CB8AC3E}">
        <p14:creationId xmlns:p14="http://schemas.microsoft.com/office/powerpoint/2010/main" val="66179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Style and approach</a:t>
            </a:r>
          </a:p>
        </p:txBody>
      </p:sp>
      <p:sp>
        <p:nvSpPr>
          <p:cNvPr id="3" name="Segnaposto contenuto 2"/>
          <p:cNvSpPr>
            <a:spLocks noGrp="1"/>
          </p:cNvSpPr>
          <p:nvPr>
            <p:ph idx="1"/>
          </p:nvPr>
        </p:nvSpPr>
        <p:spPr/>
        <p:txBody>
          <a:bodyPr/>
          <a:lstStyle/>
          <a:p>
            <a:r>
              <a:rPr lang="it-IT" sz="2400" u="sng">
                <a:solidFill>
                  <a:srgbClr val="FF0000"/>
                </a:solidFill>
              </a:rPr>
              <a:t>You are a marketer</a:t>
            </a:r>
            <a:r>
              <a:rPr lang="it-IT" sz="2400"/>
              <a:t>... it is the heart of the report</a:t>
            </a:r>
          </a:p>
          <a:p>
            <a:pPr marL="0" indent="0">
              <a:buNone/>
            </a:pPr>
            <a:endParaRPr lang="it-IT" sz="2400"/>
          </a:p>
          <a:p>
            <a:r>
              <a:rPr lang="it-IT" sz="2400"/>
              <a:t>Use the terminology and theory of marketing</a:t>
            </a:r>
          </a:p>
          <a:p>
            <a:pPr marL="0" indent="0">
              <a:buNone/>
            </a:pPr>
            <a:r>
              <a:rPr lang="it-IT" sz="2400"/>
              <a:t>    to explain your proposed action:</a:t>
            </a:r>
          </a:p>
          <a:p>
            <a:pPr marL="0" indent="0">
              <a:buNone/>
            </a:pPr>
            <a:r>
              <a:rPr lang="it-IT" sz="2400"/>
              <a:t>    Brand value, market share, positioning, market </a:t>
            </a:r>
          </a:p>
          <a:p>
            <a:pPr marL="0" indent="0">
              <a:buNone/>
            </a:pPr>
            <a:r>
              <a:rPr lang="it-IT" sz="2400"/>
              <a:t>    trends, competive advantage, pricing strategy, identifying</a:t>
            </a:r>
          </a:p>
          <a:p>
            <a:pPr marL="0" indent="0">
              <a:buNone/>
            </a:pPr>
            <a:r>
              <a:rPr lang="it-IT" sz="2400"/>
              <a:t>    the target customer and having a strategy to </a:t>
            </a:r>
          </a:p>
          <a:p>
            <a:pPr marL="0" indent="0">
              <a:buNone/>
            </a:pPr>
            <a:r>
              <a:rPr lang="it-IT" sz="2400"/>
              <a:t>    sell to them.  It is </a:t>
            </a:r>
            <a:r>
              <a:rPr lang="it-IT" sz="2400" u="sng"/>
              <a:t>not</a:t>
            </a:r>
            <a:r>
              <a:rPr lang="it-IT" sz="2400"/>
              <a:t> a dream, but a practical reality.</a:t>
            </a:r>
          </a:p>
          <a:p>
            <a:pPr marL="0" indent="0">
              <a:buNone/>
            </a:pPr>
            <a:r>
              <a:rPr lang="it-IT" sz="2400"/>
              <a:t>* This letter is to me, the president of the company.  Therefore   do not tell me something that I already know !!!</a:t>
            </a:r>
          </a:p>
          <a:p>
            <a:pPr marL="0" indent="0">
              <a:buNone/>
            </a:pPr>
            <a:endParaRPr lang="it-IT" sz="2400"/>
          </a:p>
          <a:p>
            <a:pPr marL="0" indent="0">
              <a:buNone/>
            </a:pPr>
            <a:r>
              <a:rPr lang="it-IT" sz="2400">
                <a:solidFill>
                  <a:srgbClr val="FF0000"/>
                </a:solidFill>
              </a:rPr>
              <a:t> </a:t>
            </a:r>
          </a:p>
          <a:p>
            <a:pPr marL="0" indent="0">
              <a:buNone/>
            </a:pPr>
            <a:endParaRPr lang="it-IT" sz="2400"/>
          </a:p>
          <a:p>
            <a:pPr marL="0" indent="0">
              <a:buNone/>
            </a:pPr>
            <a:endParaRPr lang="it-IT" sz="2400"/>
          </a:p>
          <a:p>
            <a:pPr marL="0" indent="0">
              <a:buNone/>
            </a:pPr>
            <a:endParaRPr lang="it-IT" sz="2400"/>
          </a:p>
          <a:p>
            <a:pPr marL="0" indent="0">
              <a:buNone/>
            </a:pPr>
            <a:r>
              <a:rPr lang="it-IT" sz="2400"/>
              <a:t> </a:t>
            </a:r>
          </a:p>
          <a:p>
            <a:pPr marL="0" indent="0">
              <a:buNone/>
            </a:pPr>
            <a:endParaRPr lang="it-IT" sz="2400"/>
          </a:p>
          <a:p>
            <a:pPr marL="0" indent="0">
              <a:buNone/>
            </a:pPr>
            <a:endParaRPr lang="it-IT" sz="2400"/>
          </a:p>
          <a:p>
            <a:pPr marL="0" indent="0">
              <a:buNone/>
            </a:pPr>
            <a:r>
              <a:rPr lang="it-IT" sz="2800"/>
              <a:t>   </a:t>
            </a:r>
            <a:endParaRPr lang="it-IT"/>
          </a:p>
        </p:txBody>
      </p:sp>
    </p:spTree>
    <p:extLst>
      <p:ext uri="{BB962C8B-B14F-4D97-AF65-F5344CB8AC3E}">
        <p14:creationId xmlns:p14="http://schemas.microsoft.com/office/powerpoint/2010/main" val="176226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What and Why</a:t>
            </a:r>
          </a:p>
        </p:txBody>
      </p:sp>
      <p:sp>
        <p:nvSpPr>
          <p:cNvPr id="3" name="Segnaposto contenuto 2"/>
          <p:cNvSpPr>
            <a:spLocks noGrp="1"/>
          </p:cNvSpPr>
          <p:nvPr>
            <p:ph idx="1"/>
          </p:nvPr>
        </p:nvSpPr>
        <p:spPr>
          <a:xfrm>
            <a:off x="87309" y="1453281"/>
            <a:ext cx="8229600" cy="4525963"/>
          </a:xfrm>
        </p:spPr>
        <p:txBody>
          <a:bodyPr/>
          <a:lstStyle/>
          <a:p>
            <a:pPr marL="0" indent="0">
              <a:buNone/>
            </a:pPr>
            <a:r>
              <a:rPr lang="it-IT" sz="2800">
                <a:solidFill>
                  <a:srgbClr val="FF0000"/>
                </a:solidFill>
              </a:rPr>
              <a:t>   **  Be innovative, logical and passionate.... </a:t>
            </a:r>
            <a:r>
              <a:rPr lang="it-IT" sz="2800" u="sng">
                <a:solidFill>
                  <a:srgbClr val="FF0000"/>
                </a:solidFill>
              </a:rPr>
              <a:t>but</a:t>
            </a:r>
            <a:r>
              <a:rPr lang="it-IT" sz="2800">
                <a:solidFill>
                  <a:srgbClr val="FF0000"/>
                </a:solidFill>
              </a:rPr>
              <a:t>...</a:t>
            </a:r>
            <a:endParaRPr lang="it-IT" sz="2800"/>
          </a:p>
          <a:p>
            <a:pPr marL="0" indent="0">
              <a:buNone/>
            </a:pPr>
            <a:r>
              <a:rPr lang="it-IT" sz="2800"/>
              <a:t>       It's not enough to say </a:t>
            </a:r>
            <a:r>
              <a:rPr lang="it-IT" sz="2800" i="1">
                <a:solidFill>
                  <a:srgbClr val="0000FF"/>
                </a:solidFill>
              </a:rPr>
              <a:t>what</a:t>
            </a:r>
            <a:r>
              <a:rPr lang="it-IT" sz="2800"/>
              <a:t> the idea is.</a:t>
            </a:r>
          </a:p>
          <a:p>
            <a:pPr marL="0" indent="0">
              <a:buNone/>
            </a:pPr>
            <a:r>
              <a:rPr lang="it-IT" sz="2800"/>
              <a:t>    - Support the idea to show </a:t>
            </a:r>
            <a:r>
              <a:rPr lang="it-IT" sz="2800" i="1">
                <a:solidFill>
                  <a:srgbClr val="0000FF"/>
                </a:solidFill>
              </a:rPr>
              <a:t>why</a:t>
            </a:r>
            <a:r>
              <a:rPr lang="it-IT" sz="2800"/>
              <a:t> it is good</a:t>
            </a:r>
          </a:p>
          <a:p>
            <a:pPr marL="0" indent="0">
              <a:buNone/>
            </a:pPr>
            <a:r>
              <a:rPr lang="it-IT" sz="2800"/>
              <a:t>    - Explain the positive </a:t>
            </a:r>
            <a:r>
              <a:rPr lang="it-IT" sz="2800" i="1">
                <a:solidFill>
                  <a:srgbClr val="0000FF"/>
                </a:solidFill>
              </a:rPr>
              <a:t>future</a:t>
            </a:r>
            <a:r>
              <a:rPr lang="it-IT" sz="2800"/>
              <a:t> consequences of the </a:t>
            </a:r>
          </a:p>
          <a:p>
            <a:pPr marL="0" indent="0">
              <a:buNone/>
            </a:pPr>
            <a:r>
              <a:rPr lang="it-IT" sz="2800"/>
              <a:t>       idea for the brand, future revenue and</a:t>
            </a:r>
          </a:p>
          <a:p>
            <a:pPr marL="0" indent="0">
              <a:buNone/>
            </a:pPr>
            <a:r>
              <a:rPr lang="it-IT" sz="2800"/>
              <a:t>       positioning.</a:t>
            </a:r>
            <a:r>
              <a:rPr lang="it-IT"/>
              <a:t> </a:t>
            </a:r>
          </a:p>
          <a:p>
            <a:endParaRPr lang="it-IT"/>
          </a:p>
        </p:txBody>
      </p:sp>
    </p:spTree>
    <p:extLst>
      <p:ext uri="{BB962C8B-B14F-4D97-AF65-F5344CB8AC3E}">
        <p14:creationId xmlns:p14="http://schemas.microsoft.com/office/powerpoint/2010/main" val="4065415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281362"/>
          </a:xfrm>
        </p:spPr>
        <p:txBody>
          <a:bodyPr/>
          <a:lstStyle/>
          <a:p>
            <a:r>
              <a:rPr lang="it-IT">
                <a:solidFill>
                  <a:srgbClr val="008000"/>
                </a:solidFill>
              </a:rPr>
              <a:t>Good Luck</a:t>
            </a:r>
          </a:p>
        </p:txBody>
      </p:sp>
    </p:spTree>
    <p:extLst>
      <p:ext uri="{BB962C8B-B14F-4D97-AF65-F5344CB8AC3E}">
        <p14:creationId xmlns:p14="http://schemas.microsoft.com/office/powerpoint/2010/main" val="192953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Competitor slogans</a:t>
            </a:r>
            <a:endParaRPr lang="it-IT"/>
          </a:p>
        </p:txBody>
      </p:sp>
      <p:sp>
        <p:nvSpPr>
          <p:cNvPr id="3" name="Segnaposto contenuto 2"/>
          <p:cNvSpPr>
            <a:spLocks noGrp="1"/>
          </p:cNvSpPr>
          <p:nvPr>
            <p:ph idx="1"/>
          </p:nvPr>
        </p:nvSpPr>
        <p:spPr/>
        <p:txBody>
          <a:bodyPr>
            <a:normAutofit/>
          </a:bodyPr>
          <a:lstStyle/>
          <a:p>
            <a:r>
              <a:rPr lang="it-IT" sz="2800"/>
              <a:t>Perrier: "The champagne of bottled water"</a:t>
            </a:r>
          </a:p>
          <a:p>
            <a:r>
              <a:rPr lang="it-IT" sz="2800"/>
              <a:t>Acquafina: "The purest part of you"</a:t>
            </a:r>
          </a:p>
          <a:p>
            <a:r>
              <a:rPr lang="it-IT" sz="2800"/>
              <a:t>Boario: "Our daily source of calcium"</a:t>
            </a:r>
          </a:p>
          <a:p>
            <a:r>
              <a:rPr lang="it-IT" sz="2800"/>
              <a:t>Evian: "Live young"</a:t>
            </a:r>
          </a:p>
          <a:p>
            <a:r>
              <a:rPr lang="it-IT" sz="2800"/>
              <a:t>Acqua Vitasnella: "The water that eliminates water"</a:t>
            </a:r>
          </a:p>
          <a:p>
            <a:r>
              <a:rPr lang="it-IT" sz="2800"/>
              <a:t>Acqua Rochetta: "Clean inside, beautiful outside"</a:t>
            </a:r>
          </a:p>
          <a:p>
            <a:r>
              <a:rPr lang="it-IT" sz="2800"/>
              <a:t>Uliveto: "Acqua della Salute" .. una fonte di calcio.</a:t>
            </a:r>
          </a:p>
        </p:txBody>
      </p:sp>
    </p:spTree>
    <p:extLst>
      <p:ext uri="{BB962C8B-B14F-4D97-AF65-F5344CB8AC3E}">
        <p14:creationId xmlns:p14="http://schemas.microsoft.com/office/powerpoint/2010/main" val="36673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92981"/>
          </a:xfrm>
        </p:spPr>
        <p:txBody>
          <a:bodyPr/>
          <a:lstStyle/>
          <a:p>
            <a:r>
              <a:rPr lang="it-IT"/>
              <a:t>What did Ferrarelle do ?</a:t>
            </a:r>
          </a:p>
        </p:txBody>
      </p:sp>
      <p:sp>
        <p:nvSpPr>
          <p:cNvPr id="3" name="Segnaposto contenuto 2"/>
          <p:cNvSpPr>
            <a:spLocks noGrp="1"/>
          </p:cNvSpPr>
          <p:nvPr>
            <p:ph idx="1"/>
          </p:nvPr>
        </p:nvSpPr>
        <p:spPr>
          <a:xfrm>
            <a:off x="457200" y="1185332"/>
            <a:ext cx="8229600" cy="5418668"/>
          </a:xfrm>
        </p:spPr>
        <p:txBody>
          <a:bodyPr/>
          <a:lstStyle/>
          <a:p>
            <a:r>
              <a:rPr lang="it-IT" sz="2400">
                <a:solidFill>
                  <a:srgbClr val="0000FF"/>
                </a:solidFill>
              </a:rPr>
              <a:t>TV spots with new campaign slogans:</a:t>
            </a:r>
          </a:p>
          <a:p>
            <a:pPr marL="0" indent="0">
              <a:buNone/>
            </a:pPr>
            <a:r>
              <a:rPr lang="it-IT" sz="2400"/>
              <a:t>  - Family, health, </a:t>
            </a:r>
            <a:r>
              <a:rPr lang="it-IT" sz="2400" u="sng"/>
              <a:t>sustainability</a:t>
            </a:r>
            <a:endParaRPr lang="it-IT" sz="2400"/>
          </a:p>
          <a:p>
            <a:pPr marL="0" indent="0">
              <a:buNone/>
            </a:pPr>
            <a:r>
              <a:rPr lang="it-IT" sz="2400"/>
              <a:t>  - the campaign to recycle plastic spots (ie. with Gabriele Corsi)</a:t>
            </a:r>
          </a:p>
          <a:p>
            <a:pPr marL="0" indent="0">
              <a:buNone/>
            </a:pPr>
            <a:r>
              <a:rPr lang="it-IT" sz="2400"/>
              <a:t>    with separate slogan "Impatto - 1"</a:t>
            </a:r>
          </a:p>
          <a:p>
            <a:pPr marL="0" indent="0">
              <a:buNone/>
            </a:pPr>
            <a:r>
              <a:rPr lang="it-IT" sz="2400"/>
              <a:t>  - the '“</a:t>
            </a:r>
            <a:r>
              <a:rPr lang="it-IT" sz="2400" i="1"/>
              <a:t>Alleluia</a:t>
            </a:r>
            <a:r>
              <a:rPr lang="it-IT" sz="2400"/>
              <a:t>!”  spot</a:t>
            </a:r>
          </a:p>
          <a:p>
            <a:pPr marL="0" indent="0">
              <a:buNone/>
            </a:pPr>
            <a:r>
              <a:rPr lang="it-IT" sz="2400"/>
              <a:t>  </a:t>
            </a:r>
          </a:p>
          <a:p>
            <a:pPr marL="0" indent="0">
              <a:buNone/>
            </a:pPr>
            <a:endParaRPr lang="it-IT" sz="2400"/>
          </a:p>
          <a:p>
            <a:pPr marL="0" indent="0">
              <a:buNone/>
            </a:pPr>
            <a:endParaRPr lang="it-IT"/>
          </a:p>
          <a:p>
            <a:pPr marL="0" indent="0">
              <a:buNone/>
            </a:pPr>
            <a:endParaRPr lang="it-IT"/>
          </a:p>
          <a:p>
            <a:pPr marL="0" indent="0">
              <a:buNone/>
            </a:pPr>
            <a:endParaRPr lang="it-IT"/>
          </a:p>
        </p:txBody>
      </p:sp>
      <p:pic>
        <p:nvPicPr>
          <p:cNvPr id="4" name="Immagine 3" descr="Screen Shot 2021-03-18 at 11.1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544" y="3692070"/>
            <a:ext cx="4994124" cy="2765203"/>
          </a:xfrm>
          <a:prstGeom prst="rect">
            <a:avLst/>
          </a:prstGeom>
        </p:spPr>
      </p:pic>
    </p:spTree>
    <p:extLst>
      <p:ext uri="{BB962C8B-B14F-4D97-AF65-F5344CB8AC3E}">
        <p14:creationId xmlns:p14="http://schemas.microsoft.com/office/powerpoint/2010/main" val="156770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od created Ferrarel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1" y="608499"/>
            <a:ext cx="7547429" cy="5560072"/>
          </a:xfrm>
          <a:prstGeom prst="rect">
            <a:avLst/>
          </a:prstGeom>
        </p:spPr>
      </p:pic>
    </p:spTree>
    <p:extLst>
      <p:ext uri="{BB962C8B-B14F-4D97-AF65-F5344CB8AC3E}">
        <p14:creationId xmlns:p14="http://schemas.microsoft.com/office/powerpoint/2010/main" val="162852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8000"/>
                </a:solidFill>
              </a:rPr>
              <a:t>Ferrero pitch</a:t>
            </a:r>
          </a:p>
        </p:txBody>
      </p:sp>
      <p:sp>
        <p:nvSpPr>
          <p:cNvPr id="3" name="Segnaposto contenuto 2"/>
          <p:cNvSpPr>
            <a:spLocks noGrp="1"/>
          </p:cNvSpPr>
          <p:nvPr>
            <p:ph idx="1"/>
          </p:nvPr>
        </p:nvSpPr>
        <p:spPr/>
        <p:txBody>
          <a:bodyPr/>
          <a:lstStyle/>
          <a:p>
            <a:r>
              <a:rPr lang="it-IT" sz="2400"/>
              <a:t>Ferrero wants to have a meeting with you TODAY to discuss your preliminary ideas to launch and promote</a:t>
            </a:r>
            <a:r>
              <a:rPr lang="it-IT"/>
              <a:t> </a:t>
            </a:r>
            <a:r>
              <a:rPr lang="it-IT" sz="2400"/>
              <a:t>their new snack line</a:t>
            </a:r>
            <a:r>
              <a:rPr lang="it-IT"/>
              <a:t> </a:t>
            </a:r>
            <a:r>
              <a:rPr lang="it-IT" sz="2400" i="1">
                <a:solidFill>
                  <a:srgbClr val="FF0000"/>
                </a:solidFill>
                <a:latin typeface="Arial"/>
                <a:cs typeface="Arial"/>
              </a:rPr>
              <a:t>Nutti Frutti</a:t>
            </a:r>
            <a:r>
              <a:rPr lang="it-IT" sz="2400"/>
              <a:t>, for July 1st, 2022, as a trial in the </a:t>
            </a:r>
            <a:r>
              <a:rPr lang="it-IT" sz="2400" i="1"/>
              <a:t>Italian market only</a:t>
            </a:r>
            <a:r>
              <a:rPr lang="it-IT" sz="2400"/>
              <a:t>.</a:t>
            </a:r>
          </a:p>
          <a:p>
            <a:r>
              <a:rPr lang="it-IT" sz="2400"/>
              <a:t>Give the talking points of </a:t>
            </a:r>
            <a:r>
              <a:rPr lang="it-IT" sz="2400" u="sng"/>
              <a:t>your idea that will combine Off-line advertising with Social media</a:t>
            </a:r>
            <a:r>
              <a:rPr lang="it-IT" sz="2400"/>
              <a:t>.  The product is ultimately targeted to be consumed by children.</a:t>
            </a:r>
          </a:p>
          <a:p>
            <a:pPr marL="0" indent="0">
              <a:buNone/>
            </a:pPr>
            <a:r>
              <a:rPr lang="it-IT" sz="2400"/>
              <a:t>     </a:t>
            </a:r>
            <a:r>
              <a:rPr lang="it-IT" sz="2400">
                <a:solidFill>
                  <a:srgbClr val="0000FF"/>
                </a:solidFill>
              </a:rPr>
              <a:t>Tasks</a:t>
            </a:r>
            <a:r>
              <a:rPr lang="it-IT" sz="2400"/>
              <a:t>: Analysis of market and typical adv methods used</a:t>
            </a:r>
          </a:p>
          <a:p>
            <a:pPr marL="0" indent="0">
              <a:buNone/>
            </a:pPr>
            <a:r>
              <a:rPr lang="it-IT" sz="2400"/>
              <a:t>                 Creative idea to capture attention and engage target</a:t>
            </a:r>
          </a:p>
          <a:p>
            <a:pPr marL="0" indent="0">
              <a:buNone/>
            </a:pPr>
            <a:r>
              <a:rPr lang="it-IT" sz="2400"/>
              <a:t>                 Timeline of pre-launch to product rollout</a:t>
            </a:r>
            <a:endParaRPr lang="it-IT"/>
          </a:p>
          <a:p>
            <a:pPr marL="0" indent="0">
              <a:buNone/>
            </a:pPr>
            <a:endParaRPr lang="it-IT" sz="2400"/>
          </a:p>
          <a:p>
            <a:pPr marL="0" indent="0">
              <a:buNone/>
            </a:pPr>
            <a:endParaRPr lang="it-IT"/>
          </a:p>
        </p:txBody>
      </p:sp>
    </p:spTree>
    <p:extLst>
      <p:ext uri="{BB962C8B-B14F-4D97-AF65-F5344CB8AC3E}">
        <p14:creationId xmlns:p14="http://schemas.microsoft.com/office/powerpoint/2010/main" val="21843773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2511</TotalTime>
  <Words>2339</Words>
  <Application>Microsoft Macintosh PowerPoint</Application>
  <PresentationFormat>Presentazione su schermo (4:3)</PresentationFormat>
  <Paragraphs>305</Paragraphs>
  <Slides>57</Slides>
  <Notes>4</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Tema di Office</vt:lpstr>
      <vt:lpstr>Corporate positioning and Strategic Market Planning</vt:lpstr>
      <vt:lpstr>Who is Ferrarelle ?</vt:lpstr>
      <vt:lpstr>Ferrarelle products</vt:lpstr>
      <vt:lpstr>Ferrarelle</vt:lpstr>
      <vt:lpstr>Market share mineral water in Italia</vt:lpstr>
      <vt:lpstr>Competitor slogans</vt:lpstr>
      <vt:lpstr>What did Ferrarelle do ?</vt:lpstr>
      <vt:lpstr>Presentazione di PowerPoint</vt:lpstr>
      <vt:lpstr>Ferrero pitch</vt:lpstr>
      <vt:lpstr>Introducing:</vt:lpstr>
      <vt:lpstr>What about the Brand ?</vt:lpstr>
      <vt:lpstr>Product selling points</vt:lpstr>
      <vt:lpstr>Target</vt:lpstr>
      <vt:lpstr>Same product as U.S. brand</vt:lpstr>
      <vt:lpstr>Presentazione di PowerPoint</vt:lpstr>
      <vt:lpstr>Presentazione di PowerPoint</vt:lpstr>
      <vt:lpstr>Smuckers Corporate Impact Report</vt:lpstr>
      <vt:lpstr>J.M. Smucker Revamps Marketing Strategy to Keep Up With Changes, Push Growth  </vt:lpstr>
      <vt:lpstr>Presentazione di PowerPoint</vt:lpstr>
      <vt:lpstr>Presentazione di PowerPoint</vt:lpstr>
      <vt:lpstr>Presentazione di PowerPoint</vt:lpstr>
      <vt:lpstr>KEY SELLING POINTS</vt:lpstr>
      <vt:lpstr>Marketing focus</vt:lpstr>
      <vt:lpstr>Presentazione di PowerPoint</vt:lpstr>
      <vt:lpstr>Forward Vision: A Strategic Marketing Plan</vt:lpstr>
      <vt:lpstr>Presentazione di PowerPoint</vt:lpstr>
      <vt:lpstr>Definition</vt:lpstr>
      <vt:lpstr>Time frame </vt:lpstr>
      <vt:lpstr>If your company is in the tech sector, what are global trends??</vt:lpstr>
      <vt:lpstr>Tech trends</vt:lpstr>
      <vt:lpstr>First step-Think Big  Strategic analysis &amp; evaluation</vt:lpstr>
      <vt:lpstr>Then go small (Operational marketing plans)  </vt:lpstr>
      <vt:lpstr>Getting started</vt:lpstr>
      <vt:lpstr>From a Strategy Vision to a more detailed Analysis</vt:lpstr>
      <vt:lpstr>Presentazione di PowerPoint</vt:lpstr>
      <vt:lpstr>Presentazione di PowerPoint</vt:lpstr>
      <vt:lpstr>Is it mission impossible ?</vt:lpstr>
      <vt:lpstr>From Ideals, you make Goals  </vt:lpstr>
      <vt:lpstr>Some critical areas</vt:lpstr>
      <vt:lpstr>Analyze the competition-  but not a brief S.W.O.T. analysis </vt:lpstr>
      <vt:lpstr>The best way to win ? Having a competitive advantage</vt:lpstr>
      <vt:lpstr>Growth prospects</vt:lpstr>
      <vt:lpstr>Presentazione di PowerPoint</vt:lpstr>
      <vt:lpstr>Review of Key points in the Report</vt:lpstr>
      <vt:lpstr>Presentazione di PowerPoint</vt:lpstr>
      <vt:lpstr>      They're coming  !!</vt:lpstr>
      <vt:lpstr>What are cobotics ?</vt:lpstr>
      <vt:lpstr>PR challenge </vt:lpstr>
      <vt:lpstr>Presentazione di PowerPoint</vt:lpstr>
      <vt:lpstr>Presentazione di PowerPoint</vt:lpstr>
      <vt:lpstr>Individual Project</vt:lpstr>
      <vt:lpstr>Two choices for report</vt:lpstr>
      <vt:lpstr>Sector:High quality furniture</vt:lpstr>
      <vt:lpstr>Vision statement format</vt:lpstr>
      <vt:lpstr>Style and approach</vt:lpstr>
      <vt:lpstr>What and Why</vt:lpstr>
      <vt:lpstr>Good Luck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Marketing Plan</dc:title>
  <dc:creator>Ed Gilmore</dc:creator>
  <cp:lastModifiedBy>e</cp:lastModifiedBy>
  <cp:revision>236</cp:revision>
  <dcterms:created xsi:type="dcterms:W3CDTF">2014-08-16T09:33:26Z</dcterms:created>
  <dcterms:modified xsi:type="dcterms:W3CDTF">2022-03-11T18:52:31Z</dcterms:modified>
</cp:coreProperties>
</file>