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9" r:id="rId6"/>
    <p:sldId id="270" r:id="rId7"/>
    <p:sldId id="267" r:id="rId8"/>
    <p:sldId id="263" r:id="rId9"/>
    <p:sldId id="262" r:id="rId10"/>
    <p:sldId id="268" r:id="rId11"/>
    <p:sldId id="264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61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79440-DF28-4C5D-860A-1C0419008510}" type="datetimeFigureOut">
              <a:rPr lang="fr-FR" smtClean="0"/>
              <a:t>20/03/2022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2DED-E8A4-4E21-8F35-80E93C2061D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96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99FF-0E62-46A9-A648-C7B454EBC21D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8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1157-8B8F-4448-84CC-ED1EE9F2AAD9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18BC-96AE-4264-A414-2FE82BF12A4A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96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D5EE-9251-4685-811F-F42B1C771FD7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181-EDAE-4035-AB80-208C81DE6DDC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F3D0-C3CF-44FE-8630-82DBC0F813AB}" type="datetime1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F5E8-68DB-4661-A041-1CA80F48D7F0}" type="datetime1">
              <a:rPr lang="it-IT" smtClean="0"/>
              <a:t>20/03/2022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96D4-A6CD-498A-AD57-CEB18192F01F}" type="datetime1">
              <a:rPr lang="it-IT" smtClean="0"/>
              <a:t>20/03/2022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0C16-B82B-416F-B9E7-D2410D11E7F7}" type="datetime1">
              <a:rPr lang="it-IT" smtClean="0"/>
              <a:t>20/03/2022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1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36D2-7BD3-4C75-90B0-7AFC113DCE34}" type="datetime1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245C-099D-434A-97ED-12CDA130F40C}" type="datetime1">
              <a:rPr lang="it-IT" smtClean="0"/>
              <a:t>20/03/2022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9910-3912-4132-AEED-28ED46EE0CB7}" type="datetime1">
              <a:rPr lang="it-IT" smtClean="0"/>
              <a:t>20/03/2022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6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Le subjonctif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833FD2-9D81-456E-B0C6-B1CC71C6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84964" cy="38619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6F5E8EB-7B48-4A1E-905D-C43AB1C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1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235CF3-493F-468B-BB47-6B28B1A29832}"/>
              </a:ext>
            </a:extLst>
          </p:cNvPr>
          <p:cNvSpPr txBox="1"/>
          <p:nvPr/>
        </p:nvSpPr>
        <p:spPr>
          <a:xfrm>
            <a:off x="9809018" y="928253"/>
            <a:ext cx="1399311" cy="3833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/>
              <a:t>RÉVISION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61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91902E-5487-4DAB-8ED1-958EE15648EA}"/>
              </a:ext>
            </a:extLst>
          </p:cNvPr>
          <p:cNvSpPr txBox="1"/>
          <p:nvPr/>
        </p:nvSpPr>
        <p:spPr>
          <a:xfrm>
            <a:off x="2011217" y="1261918"/>
            <a:ext cx="25708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fr-FR" b="1" i="0">
                <a:solidFill>
                  <a:srgbClr val="FF6600"/>
                </a:solidFill>
                <a:effectLst/>
                <a:latin typeface="inherit"/>
              </a:rPr>
              <a:t>FAIRE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que je fasse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que tu fasses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qu’il fasse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que nous fassions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que vous fassiez</a:t>
            </a:r>
            <a:endParaRPr lang="fr-FR" b="0" i="0">
              <a:solidFill>
                <a:srgbClr val="545050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fr-FR" b="0" i="0">
                <a:solidFill>
                  <a:srgbClr val="545050"/>
                </a:solidFill>
                <a:effectLst/>
                <a:latin typeface="inherit"/>
              </a:rPr>
              <a:t>qu’ils fassent</a:t>
            </a:r>
            <a:endParaRPr lang="fr-FR">
              <a:solidFill>
                <a:srgbClr val="545050"/>
              </a:solidFill>
              <a:latin typeface="inherit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05650D1-B7DB-4063-9CB4-15863B139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90784"/>
              </p:ext>
            </p:extLst>
          </p:nvPr>
        </p:nvGraphicFramePr>
        <p:xfrm>
          <a:off x="1999672" y="3218007"/>
          <a:ext cx="9070111" cy="3020291"/>
        </p:xfrm>
        <a:graphic>
          <a:graphicData uri="http://schemas.openxmlformats.org/drawingml/2006/table">
            <a:tbl>
              <a:tblPr/>
              <a:tblGrid>
                <a:gridCol w="3024431">
                  <a:extLst>
                    <a:ext uri="{9D8B030D-6E8A-4147-A177-3AD203B41FA5}">
                      <a16:colId xmlns:a16="http://schemas.microsoft.com/office/drawing/2014/main" val="508858562"/>
                    </a:ext>
                  </a:extLst>
                </a:gridCol>
                <a:gridCol w="3022840">
                  <a:extLst>
                    <a:ext uri="{9D8B030D-6E8A-4147-A177-3AD203B41FA5}">
                      <a16:colId xmlns:a16="http://schemas.microsoft.com/office/drawing/2014/main" val="1330836010"/>
                    </a:ext>
                  </a:extLst>
                </a:gridCol>
                <a:gridCol w="3022840">
                  <a:extLst>
                    <a:ext uri="{9D8B030D-6E8A-4147-A177-3AD203B41FA5}">
                      <a16:colId xmlns:a16="http://schemas.microsoft.com/office/drawing/2014/main" val="3681777320"/>
                    </a:ext>
                  </a:extLst>
                </a:gridCol>
              </a:tblGrid>
              <a:tr h="3020291">
                <a:tc>
                  <a:txBody>
                    <a:bodyPr/>
                    <a:lstStyle/>
                    <a:p>
                      <a:pPr fontAlgn="base"/>
                      <a:r>
                        <a:rPr lang="fr-FR" sz="1800" b="1">
                          <a:solidFill>
                            <a:srgbClr val="FF6600"/>
                          </a:solidFill>
                          <a:effectLst/>
                          <a:latin typeface="inherit"/>
                        </a:rPr>
                        <a:t>POUVOIR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je puisse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tu puisses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 puisse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nous puissions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vous puissiez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qu’ils puissent</a:t>
                      </a:r>
                      <a:endParaRPr lang="fr-FR" sz="1800">
                        <a:effectLst/>
                      </a:endParaRPr>
                    </a:p>
                  </a:txBody>
                  <a:tcPr marL="49777" marR="49777" marT="24888" marB="2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800" b="1">
                          <a:solidFill>
                            <a:srgbClr val="FF6600"/>
                          </a:solidFill>
                          <a:effectLst/>
                          <a:latin typeface="inherit"/>
                        </a:rPr>
                        <a:t>VOULOIR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je veuille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tu veuilles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 veuille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nous voulions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vous vouliez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qu’ils veuillent</a:t>
                      </a:r>
                      <a:endParaRPr lang="fr-FR" sz="1800">
                        <a:effectLst/>
                      </a:endParaRPr>
                    </a:p>
                  </a:txBody>
                  <a:tcPr marL="49777" marR="49777" marT="24888" marB="2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800" b="1">
                          <a:solidFill>
                            <a:srgbClr val="FF6600"/>
                          </a:solidFill>
                          <a:effectLst/>
                          <a:latin typeface="inherit"/>
                        </a:rPr>
                        <a:t>FALLOIR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 faille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>
                          <a:effectLst/>
                        </a:rPr>
                        <a:t> </a:t>
                      </a:r>
                    </a:p>
                    <a:p>
                      <a:pPr fontAlgn="base"/>
                      <a:r>
                        <a:rPr lang="fr-FR" sz="1800">
                          <a:effectLst/>
                        </a:rPr>
                        <a:t> </a:t>
                      </a:r>
                    </a:p>
                  </a:txBody>
                  <a:tcPr marL="49777" marR="49777" marT="24888" marB="2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112142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1F58907-FADC-4004-B5BA-F89E1753E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84560"/>
              </p:ext>
            </p:extLst>
          </p:nvPr>
        </p:nvGraphicFramePr>
        <p:xfrm>
          <a:off x="5086927" y="915843"/>
          <a:ext cx="5929746" cy="2518656"/>
        </p:xfrm>
        <a:graphic>
          <a:graphicData uri="http://schemas.openxmlformats.org/drawingml/2006/table">
            <a:tbl>
              <a:tblPr/>
              <a:tblGrid>
                <a:gridCol w="2964873">
                  <a:extLst>
                    <a:ext uri="{9D8B030D-6E8A-4147-A177-3AD203B41FA5}">
                      <a16:colId xmlns:a16="http://schemas.microsoft.com/office/drawing/2014/main" val="641273812"/>
                    </a:ext>
                  </a:extLst>
                </a:gridCol>
                <a:gridCol w="2964873">
                  <a:extLst>
                    <a:ext uri="{9D8B030D-6E8A-4147-A177-3AD203B41FA5}">
                      <a16:colId xmlns:a16="http://schemas.microsoft.com/office/drawing/2014/main" val="589444028"/>
                    </a:ext>
                  </a:extLst>
                </a:gridCol>
              </a:tblGrid>
              <a:tr h="2226383">
                <a:tc>
                  <a:txBody>
                    <a:bodyPr/>
                    <a:lstStyle/>
                    <a:p>
                      <a:pPr fontAlgn="base"/>
                      <a:endParaRPr lang="fr-FR" sz="1800" b="1">
                        <a:solidFill>
                          <a:srgbClr val="FF6600"/>
                        </a:solidFill>
                        <a:effectLst/>
                        <a:latin typeface="inherit"/>
                      </a:endParaRPr>
                    </a:p>
                    <a:p>
                      <a:pPr fontAlgn="base"/>
                      <a:r>
                        <a:rPr lang="fr-FR" sz="1800" b="1">
                          <a:solidFill>
                            <a:srgbClr val="FF6600"/>
                          </a:solidFill>
                          <a:effectLst/>
                          <a:latin typeface="inherit"/>
                        </a:rPr>
                        <a:t>VALOIR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je vaille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tu vailles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 vaille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nous valions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vous valiez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qu’ils vaillent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>
                          <a:effectLst/>
                        </a:rPr>
                        <a:t> </a:t>
                      </a:r>
                    </a:p>
                  </a:txBody>
                  <a:tcPr marL="49777" marR="49777" marT="24888" marB="2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800" b="1">
                          <a:solidFill>
                            <a:srgbClr val="FF6600"/>
                          </a:solidFill>
                          <a:effectLst/>
                          <a:latin typeface="inherit"/>
                        </a:rPr>
                        <a:t>SAVOIR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je sache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tu saches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 sache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nous sachions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que vous sachiez</a:t>
                      </a:r>
                      <a:endParaRPr lang="fr-FR" sz="1800">
                        <a:effectLst/>
                      </a:endParaRPr>
                    </a:p>
                    <a:p>
                      <a:pPr fontAlgn="base"/>
                      <a:r>
                        <a:rPr lang="fr-FR" sz="1800" b="0">
                          <a:effectLst/>
                          <a:latin typeface="inherit"/>
                        </a:rPr>
                        <a:t>qu’ils sachent</a:t>
                      </a:r>
                      <a:endParaRPr lang="fr-FR" sz="1800">
                        <a:effectLst/>
                      </a:endParaRPr>
                    </a:p>
                  </a:txBody>
                  <a:tcPr marL="49777" marR="49777" marT="24888" marB="2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05437"/>
                  </a:ext>
                </a:extLst>
              </a:tr>
            </a:tbl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FE04CD-0D9F-4D7F-B726-71DE99CF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F4C5E6-780A-46C6-9EEB-2C0BF64B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01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4595"/>
          </a:xfrm>
        </p:spPr>
        <p:txBody>
          <a:bodyPr/>
          <a:lstStyle/>
          <a:p>
            <a:r>
              <a:rPr lang="it-IT"/>
              <a:t>Le subjonctif passé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4602" y="2183907"/>
            <a:ext cx="10599198" cy="3993056"/>
          </a:xfrm>
        </p:spPr>
        <p:txBody>
          <a:bodyPr/>
          <a:lstStyle/>
          <a:p>
            <a:pPr marL="0" indent="0">
              <a:buNone/>
            </a:pPr>
            <a:r>
              <a:rPr lang="it-IT"/>
              <a:t>- </a:t>
            </a:r>
            <a:r>
              <a:rPr lang="it-IT" sz="2400"/>
              <a:t>Le subjonctif passé se construit avec l’auxiliaire </a:t>
            </a:r>
            <a:r>
              <a:rPr lang="it-IT" sz="2400" b="1"/>
              <a:t>être</a:t>
            </a:r>
            <a:r>
              <a:rPr lang="it-IT" sz="2400"/>
              <a:t> ou </a:t>
            </a:r>
            <a:r>
              <a:rPr lang="it-IT" sz="2400" b="1"/>
              <a:t>avoir</a:t>
            </a:r>
            <a:r>
              <a:rPr lang="it-IT" sz="2400"/>
              <a:t> au </a:t>
            </a:r>
            <a:r>
              <a:rPr lang="it-IT" sz="2400">
                <a:solidFill>
                  <a:srgbClr val="EE6612"/>
                </a:solidFill>
              </a:rPr>
              <a:t>subjonctif</a:t>
            </a:r>
            <a:r>
              <a:rPr lang="it-IT" sz="2400"/>
              <a:t> présent suivi du </a:t>
            </a:r>
            <a:r>
              <a:rPr lang="it-IT" sz="2400">
                <a:solidFill>
                  <a:srgbClr val="EE6612"/>
                </a:solidFill>
              </a:rPr>
              <a:t>participe passé</a:t>
            </a:r>
            <a:r>
              <a:rPr lang="it-IT" sz="2400"/>
              <a:t>.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51676"/>
              </p:ext>
            </p:extLst>
          </p:nvPr>
        </p:nvGraphicFramePr>
        <p:xfrm>
          <a:off x="1531668" y="3402482"/>
          <a:ext cx="8127999" cy="2108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Choisir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Revenir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Que j’aie mangé</a:t>
                      </a:r>
                    </a:p>
                    <a:p>
                      <a:r>
                        <a:rPr lang="it-IT"/>
                        <a:t>Que tu aies mangé</a:t>
                      </a:r>
                    </a:p>
                    <a:p>
                      <a:r>
                        <a:rPr lang="it-IT"/>
                        <a:t>Qu’il ait mangé</a:t>
                      </a:r>
                    </a:p>
                    <a:p>
                      <a:r>
                        <a:rPr lang="it-IT"/>
                        <a:t>Que nous ayons mangé</a:t>
                      </a:r>
                    </a:p>
                    <a:p>
                      <a:r>
                        <a:rPr lang="it-IT"/>
                        <a:t>Que vous ayez mangé</a:t>
                      </a:r>
                    </a:p>
                    <a:p>
                      <a:r>
                        <a:rPr lang="it-IT"/>
                        <a:t>Qu’ils aient mangé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j’aie choisi</a:t>
                      </a:r>
                    </a:p>
                    <a:p>
                      <a:r>
                        <a:rPr lang="it-IT"/>
                        <a:t>Que tu aies choisi</a:t>
                      </a:r>
                    </a:p>
                    <a:p>
                      <a:r>
                        <a:rPr lang="it-IT"/>
                        <a:t>Qu’il ait choisi</a:t>
                      </a:r>
                    </a:p>
                    <a:p>
                      <a:r>
                        <a:rPr lang="it-IT"/>
                        <a:t>Que nous ayons choisi</a:t>
                      </a:r>
                    </a:p>
                    <a:p>
                      <a:r>
                        <a:rPr lang="it-IT"/>
                        <a:t>Que vous ayez choisi</a:t>
                      </a:r>
                    </a:p>
                    <a:p>
                      <a:r>
                        <a:rPr lang="it-IT"/>
                        <a:t>Qu’ils aient choisi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je sois revenu</a:t>
                      </a:r>
                    </a:p>
                    <a:p>
                      <a:r>
                        <a:rPr lang="it-IT"/>
                        <a:t>Que tu sois revenu</a:t>
                      </a:r>
                    </a:p>
                    <a:p>
                      <a:r>
                        <a:rPr lang="it-IT"/>
                        <a:t>Qu’il soit revenu</a:t>
                      </a:r>
                    </a:p>
                    <a:p>
                      <a:r>
                        <a:rPr lang="it-IT"/>
                        <a:t>Que nous soyons revenus</a:t>
                      </a:r>
                    </a:p>
                    <a:p>
                      <a:r>
                        <a:rPr lang="it-IT"/>
                        <a:t>Que vous soyez revenus</a:t>
                      </a:r>
                    </a:p>
                    <a:p>
                      <a:r>
                        <a:rPr lang="it-IT"/>
                        <a:t>Qu’ils soient revenus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1D8BA51-28E1-490F-82ED-E612C0B35BC5}"/>
              </a:ext>
            </a:extLst>
          </p:cNvPr>
          <p:cNvCxnSpPr/>
          <p:nvPr/>
        </p:nvCxnSpPr>
        <p:spPr>
          <a:xfrm>
            <a:off x="923278" y="1819922"/>
            <a:ext cx="10333607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7300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37221E-5CE9-49AE-BFD8-7DD7750E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2AFE97-0832-4936-80B7-3E382701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82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it-IT" sz="3400"/>
              <a:t>Formation du subjonctif présent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/>
              <a:t>Verbes du 1°, du 2° et d’une partie du 3° groupe</a:t>
            </a:r>
          </a:p>
          <a:p>
            <a:r>
              <a:rPr lang="it-IT" sz="1800">
                <a:solidFill>
                  <a:srgbClr val="EE6612"/>
                </a:solidFill>
              </a:rPr>
              <a:t>Radical</a:t>
            </a:r>
            <a:r>
              <a:rPr lang="it-IT" sz="1800"/>
              <a:t> de la troisième personne du pluriel du présent de l’indicatif + </a:t>
            </a:r>
            <a:r>
              <a:rPr lang="it-IT" sz="1800">
                <a:solidFill>
                  <a:srgbClr val="EE6612"/>
                </a:solidFill>
              </a:rPr>
              <a:t>terminaisons</a:t>
            </a:r>
            <a:r>
              <a:rPr lang="it-IT" sz="1800"/>
              <a:t> du subjonctif</a:t>
            </a:r>
          </a:p>
          <a:p>
            <a:endParaRPr lang="it-IT" sz="18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06092"/>
              </p:ext>
            </p:extLst>
          </p:nvPr>
        </p:nvGraphicFramePr>
        <p:xfrm>
          <a:off x="5953124" y="1728286"/>
          <a:ext cx="5339718" cy="340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82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146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parl-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finiss-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mett-</a:t>
                      </a:r>
                    </a:p>
                  </a:txBody>
                  <a:tcPr marL="156923" marR="156923" marT="78461" marB="784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-ions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-iez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E5F674-854E-4D98-B36F-467C826B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68091" cy="3030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416770-7B00-42DC-8AF3-C8CEB108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4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Autres verbes du 3° groupe</a:t>
            </a:r>
            <a:br>
              <a:rPr lang="it-IT" sz="3700"/>
            </a:br>
            <a:endParaRPr lang="it-IT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Quand un verbe du 3° groupe a </a:t>
            </a:r>
            <a:r>
              <a:rPr lang="it-IT" sz="2200">
                <a:solidFill>
                  <a:srgbClr val="EE6612"/>
                </a:solidFill>
              </a:rPr>
              <a:t>trois radicaux </a:t>
            </a:r>
            <a:r>
              <a:rPr lang="it-IT" sz="2200"/>
              <a:t>au présent de l’indicatif, il en aura </a:t>
            </a:r>
            <a:r>
              <a:rPr lang="it-IT" sz="2200">
                <a:solidFill>
                  <a:srgbClr val="EE6612"/>
                </a:solidFill>
              </a:rPr>
              <a:t>deux</a:t>
            </a:r>
            <a:r>
              <a:rPr lang="it-IT" sz="2200"/>
              <a:t> au présent du subjonctif.</a:t>
            </a:r>
          </a:p>
          <a:p>
            <a:pPr marL="0" indent="0">
              <a:buNone/>
            </a:pP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Les trois personnes du singulier et la troisième personne du pluriel (</a:t>
            </a:r>
            <a:r>
              <a:rPr lang="it-IT" sz="1800" i="1"/>
              <a:t>je, tu, il, ils</a:t>
            </a:r>
            <a:r>
              <a:rPr lang="it-IT" sz="1800"/>
              <a:t>) → radical de la 3° personne du pluriel (</a:t>
            </a:r>
            <a:r>
              <a:rPr lang="it-IT" sz="1800" i="1"/>
              <a:t>ils</a:t>
            </a:r>
            <a:r>
              <a:rPr lang="it-IT" sz="1800"/>
              <a:t>) du présent de l’indicatif + terminaisons.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it-IT" sz="18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La 1° et la 2° personne du pluriel (</a:t>
            </a:r>
            <a:r>
              <a:rPr lang="it-IT" sz="1800" i="1"/>
              <a:t>nous, vous</a:t>
            </a:r>
            <a:r>
              <a:rPr lang="it-IT" sz="1800"/>
              <a:t>) : radical de la 1° personne du pluriel (</a:t>
            </a:r>
            <a:r>
              <a:rPr lang="it-IT" sz="1800" i="1"/>
              <a:t>nous</a:t>
            </a:r>
            <a:r>
              <a:rPr lang="it-IT" sz="1800"/>
              <a:t>) du présent de l’indicatif + terminaisons.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C0D3BD-B57C-4C1F-902F-442DE0C1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68091" cy="34925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ABC920-A995-44D7-BE59-96005F29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87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 : le verbe venir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5693063"/>
              </p:ext>
            </p:extLst>
          </p:nvPr>
        </p:nvGraphicFramePr>
        <p:xfrm>
          <a:off x="838200" y="2455352"/>
          <a:ext cx="4044351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198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461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Il/Elle/On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vien-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68822"/>
              </p:ext>
            </p:extLst>
          </p:nvPr>
        </p:nvGraphicFramePr>
        <p:xfrm>
          <a:off x="6331788" y="2455352"/>
          <a:ext cx="4485735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871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50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-ions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-iez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214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de l’indicatif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861758" y="1825625"/>
            <a:ext cx="221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du subjonctif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2777706" y="3821502"/>
            <a:ext cx="5084052" cy="3450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976113" y="3071004"/>
            <a:ext cx="4885645" cy="13112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976113" y="4382219"/>
            <a:ext cx="4885645" cy="862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B9E805F-E67B-48DB-89F0-F309D0A8598A}"/>
              </a:ext>
            </a:extLst>
          </p:cNvPr>
          <p:cNvCxnSpPr/>
          <p:nvPr/>
        </p:nvCxnSpPr>
        <p:spPr>
          <a:xfrm flipV="1">
            <a:off x="838200" y="1358283"/>
            <a:ext cx="9979323" cy="71022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80000">
                  <a:schemeClr val="accent2">
                    <a:lumMod val="0"/>
                    <a:lumOff val="100000"/>
                  </a:schemeClr>
                </a:gs>
                <a:gs pos="800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9429F3-CCBF-4476-AFD9-3DC3E0A7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357255" cy="3030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A0F87707-4DA5-47EA-B1EE-F2B3A218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4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910DCC-1A88-47F6-A889-18F5ED02A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11691" cy="1038802"/>
          </a:xfrm>
        </p:spPr>
        <p:txBody>
          <a:bodyPr>
            <a:normAutofit/>
          </a:bodyPr>
          <a:lstStyle/>
          <a:p>
            <a:r>
              <a:rPr lang="it-IT" sz="3600"/>
              <a:t>Principaux verbes du troisième groupe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0C7C4F-25CE-499F-8FE0-11FFD1EFB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7055"/>
            <a:ext cx="3151909" cy="4689908"/>
          </a:xfrm>
        </p:spPr>
        <p:txBody>
          <a:bodyPr>
            <a:normAutofit fontScale="85000" lnSpcReduction="20000"/>
          </a:bodyPr>
          <a:lstStyle/>
          <a:p>
            <a:r>
              <a:rPr lang="it-IT"/>
              <a:t>Recevoir</a:t>
            </a:r>
          </a:p>
          <a:p>
            <a:r>
              <a:rPr lang="it-IT"/>
              <a:t>Boire </a:t>
            </a:r>
          </a:p>
          <a:p>
            <a:r>
              <a:rPr lang="it-IT"/>
              <a:t>Conduire </a:t>
            </a:r>
          </a:p>
          <a:p>
            <a:r>
              <a:rPr lang="it-IT"/>
              <a:t>Connaître </a:t>
            </a:r>
          </a:p>
          <a:p>
            <a:r>
              <a:rPr lang="it-IT"/>
              <a:t>Courir</a:t>
            </a:r>
          </a:p>
          <a:p>
            <a:r>
              <a:rPr lang="it-IT"/>
              <a:t>Croire</a:t>
            </a:r>
          </a:p>
          <a:p>
            <a:r>
              <a:rPr lang="it-IT"/>
              <a:t>Dire</a:t>
            </a:r>
          </a:p>
          <a:p>
            <a:r>
              <a:rPr lang="it-IT"/>
              <a:t>Dormir</a:t>
            </a:r>
          </a:p>
          <a:p>
            <a:r>
              <a:rPr lang="it-IT"/>
              <a:t>Écrire</a:t>
            </a:r>
          </a:p>
          <a:p>
            <a:r>
              <a:rPr lang="it-IT"/>
              <a:t>Peindre</a:t>
            </a:r>
          </a:p>
          <a:p>
            <a:r>
              <a:rPr lang="it-IT"/>
              <a:t>Lire</a:t>
            </a:r>
          </a:p>
          <a:p>
            <a:r>
              <a:rPr lang="fr-FR"/>
              <a:t>Répondre </a:t>
            </a:r>
          </a:p>
          <a:p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058377-5DCE-47B3-8FCC-1B1B37D1E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0400" y="1496291"/>
            <a:ext cx="6881091" cy="4680672"/>
          </a:xfrm>
        </p:spPr>
        <p:txBody>
          <a:bodyPr>
            <a:normAutofit fontScale="85000" lnSpcReduction="20000"/>
          </a:bodyPr>
          <a:lstStyle/>
          <a:p>
            <a:r>
              <a:rPr lang="it-IT"/>
              <a:t>Que je reçoive, que nous recevions</a:t>
            </a:r>
          </a:p>
          <a:p>
            <a:r>
              <a:rPr lang="it-IT"/>
              <a:t>Que je boive, que nous buvions</a:t>
            </a:r>
          </a:p>
          <a:p>
            <a:r>
              <a:rPr lang="it-IT"/>
              <a:t>Que je conduise, que nous conduisions</a:t>
            </a:r>
          </a:p>
          <a:p>
            <a:r>
              <a:rPr lang="it-IT"/>
              <a:t>Que je connaisse, que nous connaissions</a:t>
            </a:r>
          </a:p>
          <a:p>
            <a:r>
              <a:rPr lang="it-IT"/>
              <a:t>Que je coure, que nous courions</a:t>
            </a:r>
          </a:p>
          <a:p>
            <a:r>
              <a:rPr lang="it-IT"/>
              <a:t>Que je croie, que nous croyions</a:t>
            </a:r>
          </a:p>
          <a:p>
            <a:r>
              <a:rPr lang="it-IT"/>
              <a:t>Que je dise, que nous disions</a:t>
            </a:r>
          </a:p>
          <a:p>
            <a:r>
              <a:rPr lang="it-IT"/>
              <a:t>Que je dorme, que nous dormions</a:t>
            </a:r>
          </a:p>
          <a:p>
            <a:r>
              <a:rPr lang="it-IT"/>
              <a:t>Que j’écrive, que nous écrivions</a:t>
            </a:r>
          </a:p>
          <a:p>
            <a:r>
              <a:rPr lang="it-IT"/>
              <a:t>Que je peigne, que nous peignions</a:t>
            </a:r>
          </a:p>
          <a:p>
            <a:r>
              <a:rPr lang="it-IT"/>
              <a:t>Que je lise, que nous lisions</a:t>
            </a:r>
          </a:p>
          <a:p>
            <a:r>
              <a:rPr lang="it-IT"/>
              <a:t>Que je réponde, que nous répondions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43AA07-2567-46C7-8910-F09126C6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76959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612C6C-CA5A-46BB-9556-BEF5BED8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4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0C7C4F-25CE-499F-8FE0-11FFD1EFB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7055"/>
            <a:ext cx="3151909" cy="4689908"/>
          </a:xfrm>
        </p:spPr>
        <p:txBody>
          <a:bodyPr>
            <a:normAutofit fontScale="85000" lnSpcReduction="20000"/>
          </a:bodyPr>
          <a:lstStyle/>
          <a:p>
            <a:r>
              <a:rPr lang="fr-FR"/>
              <a:t>Ouvrir</a:t>
            </a:r>
          </a:p>
          <a:p>
            <a:r>
              <a:rPr lang="fr-FR"/>
              <a:t>Prendre</a:t>
            </a:r>
          </a:p>
          <a:p>
            <a:r>
              <a:rPr lang="fr-FR"/>
              <a:t>Rendre</a:t>
            </a:r>
          </a:p>
          <a:p>
            <a:r>
              <a:rPr lang="it-IT"/>
              <a:t>Rire </a:t>
            </a:r>
          </a:p>
          <a:p>
            <a:r>
              <a:rPr lang="fr-FR"/>
              <a:t>Sentir</a:t>
            </a:r>
          </a:p>
          <a:p>
            <a:r>
              <a:rPr lang="fr-FR"/>
              <a:t>Servir</a:t>
            </a:r>
          </a:p>
          <a:p>
            <a:r>
              <a:rPr lang="fr-FR"/>
              <a:t>Sortir</a:t>
            </a:r>
          </a:p>
          <a:p>
            <a:r>
              <a:rPr lang="fr-FR"/>
              <a:t>Suivre</a:t>
            </a:r>
          </a:p>
          <a:p>
            <a:r>
              <a:rPr lang="fr-FR"/>
              <a:t>Tenir</a:t>
            </a:r>
          </a:p>
          <a:p>
            <a:r>
              <a:rPr lang="fr-FR"/>
              <a:t>Venir</a:t>
            </a:r>
          </a:p>
          <a:p>
            <a:r>
              <a:rPr lang="fr-FR"/>
              <a:t>Vivre</a:t>
            </a:r>
          </a:p>
          <a:p>
            <a:r>
              <a:rPr lang="fr-FR"/>
              <a:t>Voir</a:t>
            </a:r>
          </a:p>
          <a:p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058377-5DCE-47B3-8FCC-1B1B37D1E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0400" y="1496291"/>
            <a:ext cx="6881091" cy="4680672"/>
          </a:xfrm>
        </p:spPr>
        <p:txBody>
          <a:bodyPr>
            <a:normAutofit fontScale="85000" lnSpcReduction="20000"/>
          </a:bodyPr>
          <a:lstStyle/>
          <a:p>
            <a:r>
              <a:rPr lang="fr-FR"/>
              <a:t>Que j’ouvre, que nous ouvrions</a:t>
            </a:r>
          </a:p>
          <a:p>
            <a:r>
              <a:rPr lang="fr-FR"/>
              <a:t>Que je prenne, que nous prenions</a:t>
            </a:r>
          </a:p>
          <a:p>
            <a:r>
              <a:rPr lang="fr-FR"/>
              <a:t>Que je rende, que nous rendions</a:t>
            </a:r>
          </a:p>
          <a:p>
            <a:r>
              <a:rPr lang="fr-FR"/>
              <a:t>Que je rie, que nous riions</a:t>
            </a:r>
          </a:p>
          <a:p>
            <a:r>
              <a:rPr lang="fr-FR"/>
              <a:t>Que je sente, que nous sentions</a:t>
            </a:r>
          </a:p>
          <a:p>
            <a:r>
              <a:rPr lang="fr-FR"/>
              <a:t>Que je serve, que nous servions</a:t>
            </a:r>
          </a:p>
          <a:p>
            <a:r>
              <a:rPr lang="fr-FR"/>
              <a:t>Que je sorte. Que nous sortions</a:t>
            </a:r>
          </a:p>
          <a:p>
            <a:r>
              <a:rPr lang="fr-FR"/>
              <a:t>Que je suive, que nous suivions</a:t>
            </a:r>
          </a:p>
          <a:p>
            <a:r>
              <a:rPr lang="fr-FR"/>
              <a:t>Que je tienne, que nous tenions</a:t>
            </a:r>
          </a:p>
          <a:p>
            <a:r>
              <a:rPr lang="fr-FR"/>
              <a:t>Que je vienne, que nous venions</a:t>
            </a:r>
          </a:p>
          <a:p>
            <a:r>
              <a:rPr lang="fr-FR"/>
              <a:t>Que je vive, que nous vivions</a:t>
            </a:r>
          </a:p>
          <a:p>
            <a:r>
              <a:rPr lang="fr-FR"/>
              <a:t>Que je vois, que nous voyions</a:t>
            </a:r>
          </a:p>
          <a:p>
            <a:endParaRPr lang="fr-FR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D732E86E-FD20-49D2-8A37-ED3DF8FC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21541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BB3AAD14-1DD3-4A22-9DBA-D6BF504D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28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A753B9E-E1E0-4D5C-BB52-E31130C3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Verbes irréguliers au subjonctif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C0CCC9-7C9A-4050-A41A-E3C789DD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303674-B52D-4F28-AA20-CBA4DA71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65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/>
              <a:t>Subjonctif présent du verbe </a:t>
            </a:r>
            <a:r>
              <a:rPr lang="it-IT" sz="4000" b="1"/>
              <a:t>être</a:t>
            </a:r>
            <a:r>
              <a:rPr lang="it-IT" sz="4000"/>
              <a:t>, </a:t>
            </a:r>
            <a:r>
              <a:rPr lang="it-IT" sz="4000" b="1"/>
              <a:t>avoir</a:t>
            </a:r>
            <a:r>
              <a:rPr lang="it-IT" sz="4000"/>
              <a:t> et </a:t>
            </a:r>
            <a:r>
              <a:rPr lang="it-IT" sz="4000" b="1"/>
              <a:t>aller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2709761"/>
              </p:ext>
            </p:extLst>
          </p:nvPr>
        </p:nvGraphicFramePr>
        <p:xfrm>
          <a:off x="4590256" y="2562714"/>
          <a:ext cx="3087253" cy="197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1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502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ay-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35715"/>
              </p:ext>
            </p:extLst>
          </p:nvPr>
        </p:nvGraphicFramePr>
        <p:xfrm>
          <a:off x="838200" y="2528207"/>
          <a:ext cx="3155830" cy="199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555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997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57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/>
              <a:t>être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688106" y="1834326"/>
            <a:ext cx="663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avoir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95592"/>
              </p:ext>
            </p:extLst>
          </p:nvPr>
        </p:nvGraphicFramePr>
        <p:xfrm>
          <a:off x="8020169" y="2581690"/>
          <a:ext cx="3333630" cy="1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10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10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9123948" y="183432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baseline="0">
                <a:solidFill>
                  <a:schemeClr val="tx1"/>
                </a:solidFill>
              </a:rPr>
              <a:t>aller</a:t>
            </a:r>
            <a:endParaRPr lang="it-IT" b="1"/>
          </a:p>
        </p:txBody>
      </p:sp>
      <p:sp>
        <p:nvSpPr>
          <p:cNvPr id="10" name="Rettangolo 9"/>
          <p:cNvSpPr/>
          <p:nvPr/>
        </p:nvSpPr>
        <p:spPr>
          <a:xfrm>
            <a:off x="919369" y="5163936"/>
            <a:ext cx="544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aseline="0">
                <a:solidFill>
                  <a:schemeClr val="tx1"/>
                </a:solidFill>
              </a:rPr>
              <a:t>Attention à la </a:t>
            </a:r>
            <a:r>
              <a:rPr lang="it-IT" baseline="0">
                <a:solidFill>
                  <a:srgbClr val="EE6612"/>
                </a:solidFill>
              </a:rPr>
              <a:t>prononciation</a:t>
            </a:r>
            <a:r>
              <a:rPr lang="it-IT" baseline="0">
                <a:solidFill>
                  <a:schemeClr val="tx1"/>
                </a:solidFill>
              </a:rPr>
              <a:t> :</a:t>
            </a:r>
            <a:r>
              <a:rPr lang="it-IT">
                <a:solidFill>
                  <a:schemeClr val="tx1"/>
                </a:solidFill>
              </a:rPr>
              <a:t> que j’aie [è], que j’aille [ài]</a:t>
            </a:r>
            <a:endParaRPr lang="it-IT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8861E111-5128-48E5-8425-9708A48E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8440A877-7F9E-4648-945C-61487242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4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Verbes au radical irrégulier au subjonctif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200" b="1"/>
          </a:p>
          <a:p>
            <a:pPr marL="0"/>
            <a:r>
              <a:rPr lang="en-US" sz="2200" b="1"/>
              <a:t>Faire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fasse</a:t>
            </a:r>
          </a:p>
          <a:p>
            <a:pPr marL="0"/>
            <a:r>
              <a:rPr lang="en-US" sz="2200" b="1"/>
              <a:t>Savoir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sache</a:t>
            </a:r>
          </a:p>
          <a:p>
            <a:pPr marL="0"/>
            <a:r>
              <a:rPr lang="en-US" sz="2200" b="1"/>
              <a:t>Pouvoir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puisse</a:t>
            </a:r>
          </a:p>
          <a:p>
            <a:pPr marL="0"/>
            <a:r>
              <a:rPr lang="en-US" sz="2200" b="1"/>
              <a:t>Vouloir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veuille</a:t>
            </a:r>
            <a:r>
              <a:rPr lang="en-US" sz="2200"/>
              <a:t>, que nous </a:t>
            </a:r>
            <a:r>
              <a:rPr lang="en-US" sz="2200">
                <a:solidFill>
                  <a:srgbClr val="EE6612"/>
                </a:solidFill>
              </a:rPr>
              <a:t>voulions</a:t>
            </a:r>
          </a:p>
          <a:p>
            <a:pPr marL="0"/>
            <a:r>
              <a:rPr lang="en-US" sz="2200" b="1"/>
              <a:t>Valoir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vaille</a:t>
            </a:r>
            <a:r>
              <a:rPr lang="en-US" sz="2200"/>
              <a:t>, que vous </a:t>
            </a:r>
            <a:r>
              <a:rPr lang="en-US" sz="2200">
                <a:solidFill>
                  <a:srgbClr val="EE6612"/>
                </a:solidFill>
              </a:rPr>
              <a:t>valions</a:t>
            </a:r>
          </a:p>
          <a:p>
            <a:pPr marL="0"/>
            <a:r>
              <a:rPr lang="en-US" sz="2200" b="1"/>
              <a:t>Il faut </a:t>
            </a:r>
            <a:r>
              <a:rPr lang="en-US" sz="2200"/>
              <a:t>: qu’il </a:t>
            </a:r>
            <a:r>
              <a:rPr lang="en-US" sz="2200">
                <a:solidFill>
                  <a:srgbClr val="EE6612"/>
                </a:solidFill>
              </a:rPr>
              <a:t>faille</a:t>
            </a:r>
          </a:p>
          <a:p>
            <a:pPr marL="0"/>
            <a:endParaRPr lang="en-US" sz="2200"/>
          </a:p>
          <a:p>
            <a:pPr marL="0"/>
            <a:endParaRPr lang="en-US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A2A44F-19F8-457B-8983-8D67E5F4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3946CD-553E-45A1-B6C5-2EF2F39E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53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924</Words>
  <Application>Microsoft Office PowerPoint</Application>
  <PresentationFormat>Widescreen</PresentationFormat>
  <Paragraphs>292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Lato</vt:lpstr>
      <vt:lpstr>Tema di Office</vt:lpstr>
      <vt:lpstr>Le subjonctif</vt:lpstr>
      <vt:lpstr>Formation du subjonctif présent</vt:lpstr>
      <vt:lpstr>Autres verbes du 3° groupe </vt:lpstr>
      <vt:lpstr>Exemple : le verbe venir</vt:lpstr>
      <vt:lpstr>Principaux verbes du troisième groupe</vt:lpstr>
      <vt:lpstr>Presentazione standard di PowerPoint</vt:lpstr>
      <vt:lpstr>Verbes irréguliers au subjonctif</vt:lpstr>
      <vt:lpstr>Subjonctif présent du verbe être, avoir et aller</vt:lpstr>
      <vt:lpstr>Verbes au radical irrégulier au subjonctif</vt:lpstr>
      <vt:lpstr>Presentazione standard di PowerPoint</vt:lpstr>
      <vt:lpstr>Le subjonctif passé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</dc:title>
  <dc:creator>laura.kreyder</dc:creator>
  <cp:lastModifiedBy>laura.kreyder@unimib.it</cp:lastModifiedBy>
  <cp:revision>34</cp:revision>
  <dcterms:created xsi:type="dcterms:W3CDTF">2020-10-30T15:22:23Z</dcterms:created>
  <dcterms:modified xsi:type="dcterms:W3CDTF">2022-03-20T18:51:56Z</dcterms:modified>
</cp:coreProperties>
</file>