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68" r:id="rId6"/>
    <p:sldId id="259" r:id="rId7"/>
    <p:sldId id="264" r:id="rId8"/>
    <p:sldId id="260" r:id="rId9"/>
    <p:sldId id="261" r:id="rId10"/>
    <p:sldId id="262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226" autoAdjust="0"/>
  </p:normalViewPr>
  <p:slideViewPr>
    <p:cSldViewPr snapToGrid="0">
      <p:cViewPr varScale="1">
        <p:scale>
          <a:sx n="79" d="100"/>
          <a:sy n="79" d="100"/>
        </p:scale>
        <p:origin x="211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D3155-D490-429C-9C37-2EAF17D2C945}" type="datetimeFigureOut">
              <a:rPr lang="fr-FR" smtClean="0"/>
              <a:t>24/03/2022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7832-C65F-4083-A8E6-C35EE32B7C09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84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61566BA3-7E73-4ADC-AF29-413F66E62B04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8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365-B6B8-4969-8072-5440A4E6DEBC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5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C0E0-E6D9-436A-8BA5-AC3F47AF8C84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8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C7C1F97C-3329-4B2C-BE2A-5CEB0E61BAE9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3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5D70-3078-4FE3-9503-461F891C27E6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4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A0ED9659-41D1-44B1-846B-12A4AA030BE1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933B3E9D-FE6E-4598-B806-7C2B1DFFE17C}" type="datetime1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3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AD05-5140-4BD4-8DB0-524DE1AD36D5}" type="datetime1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5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99A8-8B44-4A35-A397-130E56B38FF3}" type="datetime1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80218E5D-BB8A-4BBE-B350-E47D40A9BB72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E60E610-BDB5-4085-ACFB-A5AA9313CA0C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6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C3A5-886B-46F9-BF6B-C208546772DC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61267-BCAF-40A5-8CE5-A701D20EF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9" r="13718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1E6B01-7C87-4034-8D64-97CD5C791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it-IT" sz="4100"/>
              <a:t>La forme impersonnelle</a:t>
            </a:r>
            <a:endParaRPr lang="fr-FR" sz="41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F9344EF-AB21-427A-ADCE-C9875CED5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it-IT" sz="2000"/>
              <a:t>et ses constructions</a:t>
            </a:r>
            <a:endParaRPr lang="fr-FR" sz="2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8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AB0CBC-A9A7-4F56-8E8E-A9C0F34C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Verbes à forme passive ou pronominale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335AAC-0EBF-41D3-A844-8A917B094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On emploie le verbe précédé du pronom </a:t>
            </a:r>
            <a:r>
              <a:rPr lang="it-IT" b="1"/>
              <a:t>il impersonnel </a:t>
            </a:r>
            <a:r>
              <a:rPr lang="it-IT"/>
              <a:t>à la forme passive ou pronominale, emploi plus fréquent dans la langue administrative et journalistique.</a:t>
            </a:r>
          </a:p>
          <a:p>
            <a:r>
              <a:rPr lang="it-IT">
                <a:solidFill>
                  <a:srgbClr val="FF0000"/>
                </a:solidFill>
              </a:rPr>
              <a:t>Il</a:t>
            </a:r>
            <a:r>
              <a:rPr lang="it-IT"/>
              <a:t> </a:t>
            </a:r>
            <a:r>
              <a:rPr lang="it-IT" b="1"/>
              <a:t>est rappelé </a:t>
            </a:r>
            <a:r>
              <a:rPr lang="it-IT"/>
              <a:t>qu’il est interdit de fumer (</a:t>
            </a:r>
            <a:r>
              <a:rPr lang="it-IT">
                <a:solidFill>
                  <a:srgbClr val="FF0000"/>
                </a:solidFill>
              </a:rPr>
              <a:t>on</a:t>
            </a:r>
            <a:r>
              <a:rPr lang="it-IT"/>
              <a:t> </a:t>
            </a:r>
            <a:r>
              <a:rPr lang="it-IT" b="1"/>
              <a:t>rappelle</a:t>
            </a:r>
            <a:r>
              <a:rPr lang="it-IT"/>
              <a:t> </a:t>
            </a:r>
            <a:r>
              <a:rPr lang="it-IT" sz="1600"/>
              <a:t>→</a:t>
            </a:r>
            <a:r>
              <a:rPr lang="it-IT"/>
              <a:t> passif précédé de </a:t>
            </a:r>
            <a:r>
              <a:rPr lang="it-IT">
                <a:solidFill>
                  <a:srgbClr val="FF0000"/>
                </a:solidFill>
              </a:rPr>
              <a:t>il</a:t>
            </a:r>
            <a:r>
              <a:rPr lang="it-IT"/>
              <a:t> </a:t>
            </a:r>
            <a:r>
              <a:rPr lang="it-IT" sz="1600"/>
              <a:t>→</a:t>
            </a:r>
            <a:r>
              <a:rPr lang="it-IT"/>
              <a:t> il est rappelé)</a:t>
            </a:r>
          </a:p>
          <a:p>
            <a:r>
              <a:rPr lang="it-IT">
                <a:solidFill>
                  <a:srgbClr val="FF0000"/>
                </a:solidFill>
              </a:rPr>
              <a:t>Il</a:t>
            </a:r>
            <a:r>
              <a:rPr lang="it-IT"/>
              <a:t> </a:t>
            </a:r>
            <a:r>
              <a:rPr lang="it-IT" b="1"/>
              <a:t>se passe </a:t>
            </a:r>
            <a:r>
              <a:rPr lang="it-IT"/>
              <a:t>des événements importants</a:t>
            </a:r>
          </a:p>
          <a:p>
            <a:r>
              <a:rPr lang="it-IT">
                <a:solidFill>
                  <a:srgbClr val="FF0000"/>
                </a:solidFill>
              </a:rPr>
              <a:t>Il</a:t>
            </a:r>
            <a:r>
              <a:rPr lang="it-IT"/>
              <a:t> </a:t>
            </a:r>
            <a:r>
              <a:rPr lang="it-IT" b="1"/>
              <a:t>se peut </a:t>
            </a:r>
            <a:r>
              <a:rPr lang="it-IT"/>
              <a:t>que nous finissions tôt aujourd’hui (peut-être)</a:t>
            </a:r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9ABC81-D6D2-4A15-BA98-5F4D8571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395281" cy="375190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B3E2F9-A504-455D-8291-E6213783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1690FB-EBFA-4D5E-8FA3-9759E5B4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Exercices </a:t>
            </a:r>
            <a:endParaRPr lang="fr-FR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AA6A18-16CF-4520-B5C0-8F841B00F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06" y="1728215"/>
            <a:ext cx="9133219" cy="4092481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8AB0E4B-3A04-47D3-929A-6FD2895D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56370" cy="355735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D2D6DD-4B36-4E9E-8FA2-A5D8FA1D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2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195453-16F7-442E-8FE9-6067F3851CB3}"/>
              </a:ext>
            </a:extLst>
          </p:cNvPr>
          <p:cNvSpPr txBox="1"/>
          <p:nvPr/>
        </p:nvSpPr>
        <p:spPr>
          <a:xfrm>
            <a:off x="1445342" y="3883742"/>
            <a:ext cx="9645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Les verbes impersonnels sont introduits par le pronom </a:t>
            </a:r>
            <a:r>
              <a:rPr lang="it-IT" b="1"/>
              <a:t>il</a:t>
            </a:r>
            <a:r>
              <a:rPr lang="it-IT"/>
              <a:t> et conjugués à la </a:t>
            </a:r>
            <a:r>
              <a:rPr lang="it-IT" b="1"/>
              <a:t>troisième personne du singulier</a:t>
            </a:r>
            <a:r>
              <a:rPr lang="it-IT"/>
              <a:t>.</a:t>
            </a:r>
          </a:p>
          <a:p>
            <a:endParaRPr lang="it-IT"/>
          </a:p>
          <a:p>
            <a:r>
              <a:rPr lang="it-IT"/>
              <a:t>Le verbe toujours impersonnel est </a:t>
            </a:r>
            <a:r>
              <a:rPr lang="it-IT" b="1"/>
              <a:t>il faut</a:t>
            </a:r>
            <a:r>
              <a:rPr lang="it-IT"/>
              <a:t>.</a:t>
            </a:r>
          </a:p>
          <a:p>
            <a:endParaRPr lang="it-IT"/>
          </a:p>
          <a:p>
            <a:r>
              <a:rPr lang="fr-FR"/>
              <a:t>Les verbes </a:t>
            </a:r>
            <a:r>
              <a:rPr lang="fr-FR" b="1"/>
              <a:t>passer, faire</a:t>
            </a:r>
            <a:r>
              <a:rPr lang="fr-FR"/>
              <a:t> et </a:t>
            </a:r>
            <a:r>
              <a:rPr lang="fr-FR" b="1"/>
              <a:t>être</a:t>
            </a:r>
            <a:r>
              <a:rPr lang="fr-FR"/>
              <a:t> admettent la double construction.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BBDE6C4-3F87-41B9-84F2-C4A0BE856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26495"/>
            <a:ext cx="10058400" cy="2580008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459623C-F941-4A49-902E-5C98C129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14736" cy="375190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C7AEF1A-DE10-4DA8-8230-6F74D380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C0AC53D-7899-4981-AE72-0F30EF53E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47" y="634491"/>
            <a:ext cx="6884106" cy="229470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7D09F2E-8CB7-4CFA-A8DD-EDA2C99BE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19" y="3985444"/>
            <a:ext cx="6898434" cy="193009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DA3C80-DBB6-416A-840F-F6E7E04C1271}"/>
              </a:ext>
            </a:extLst>
          </p:cNvPr>
          <p:cNvSpPr txBox="1"/>
          <p:nvPr/>
        </p:nvSpPr>
        <p:spPr>
          <a:xfrm>
            <a:off x="7753739" y="634491"/>
            <a:ext cx="397484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/>
              <a:t>Il faut leur en donner.</a:t>
            </a:r>
          </a:p>
          <a:p>
            <a:r>
              <a:rPr lang="it-IT" sz="1200"/>
              <a:t>Il faut que vous lui en donniez.</a:t>
            </a:r>
          </a:p>
          <a:p>
            <a:endParaRPr lang="it-IT" sz="1200"/>
          </a:p>
          <a:p>
            <a:r>
              <a:rPr lang="it-IT" sz="1200"/>
              <a:t>Il fallait y aller.</a:t>
            </a:r>
          </a:p>
          <a:p>
            <a:r>
              <a:rPr lang="it-IT" sz="1200"/>
              <a:t>Il fallait que nous y allions.</a:t>
            </a:r>
          </a:p>
          <a:p>
            <a:endParaRPr lang="it-IT" sz="1200"/>
          </a:p>
          <a:p>
            <a:r>
              <a:rPr lang="it-IT" sz="1200"/>
              <a:t>Il faudrait s’en souvenir.</a:t>
            </a:r>
          </a:p>
          <a:p>
            <a:r>
              <a:rPr lang="it-IT" sz="1200"/>
              <a:t>Il faudrait qu’ils s’en souviennent.</a:t>
            </a:r>
          </a:p>
          <a:p>
            <a:endParaRPr lang="it-IT" sz="1200"/>
          </a:p>
          <a:p>
            <a:r>
              <a:rPr lang="it-IT" sz="1200"/>
              <a:t>Il a fallu s’y habituer.</a:t>
            </a:r>
          </a:p>
          <a:p>
            <a:r>
              <a:rPr lang="it-IT" sz="1200"/>
              <a:t>Il a fallu qu’il s’y habitue.</a:t>
            </a:r>
          </a:p>
          <a:p>
            <a:endParaRPr lang="it-IT" sz="1200"/>
          </a:p>
          <a:p>
            <a:r>
              <a:rPr lang="it-IT" sz="1200"/>
              <a:t>Il faudrait le lui faire.</a:t>
            </a:r>
          </a:p>
          <a:p>
            <a:r>
              <a:rPr lang="it-IT" sz="1200"/>
              <a:t>Il faudrait que je le lui fasse.</a:t>
            </a:r>
          </a:p>
          <a:p>
            <a:endParaRPr lang="it-IT" sz="1200"/>
          </a:p>
          <a:p>
            <a:endParaRPr lang="it-IT" sz="1200"/>
          </a:p>
          <a:p>
            <a:r>
              <a:rPr lang="it-IT" sz="1200"/>
              <a:t>Il suffirait de leur en donner un.</a:t>
            </a:r>
          </a:p>
          <a:p>
            <a:r>
              <a:rPr lang="it-IT" sz="1200"/>
              <a:t>Il suffirait qu’elle leur en donne un.</a:t>
            </a:r>
          </a:p>
          <a:p>
            <a:endParaRPr lang="it-IT" sz="1200"/>
          </a:p>
          <a:p>
            <a:r>
              <a:rPr lang="it-IT" sz="1200"/>
              <a:t>Il suffit d’en prendre deux paires.</a:t>
            </a:r>
          </a:p>
          <a:p>
            <a:r>
              <a:rPr lang="it-IT" sz="1200"/>
              <a:t>Il suffit que nous en prenions deux paires.</a:t>
            </a:r>
          </a:p>
          <a:p>
            <a:endParaRPr lang="it-IT" sz="1200"/>
          </a:p>
          <a:p>
            <a:r>
              <a:rPr lang="it-IT" sz="1200"/>
              <a:t>Il suffirait d’y réfléchir longuement.</a:t>
            </a:r>
          </a:p>
          <a:p>
            <a:r>
              <a:rPr lang="it-IT" sz="1200"/>
              <a:t>Il suffirait que vous y réfléchissiez longuement</a:t>
            </a:r>
            <a:r>
              <a:rPr lang="it-IT" sz="1400"/>
              <a:t>.</a:t>
            </a:r>
          </a:p>
          <a:p>
            <a:endParaRPr lang="it-IT" sz="1200"/>
          </a:p>
          <a:p>
            <a:r>
              <a:rPr lang="it-IT" sz="1200"/>
              <a:t>Il a suffi d’en discuter quelquefois.</a:t>
            </a:r>
          </a:p>
          <a:p>
            <a:r>
              <a:rPr lang="it-IT" sz="1200"/>
              <a:t>Il a suffi que nous en discutions quelquefois.</a:t>
            </a:r>
          </a:p>
          <a:p>
            <a:endParaRPr lang="it-IT" sz="1200"/>
          </a:p>
          <a:p>
            <a:r>
              <a:rPr lang="it-IT" sz="1200"/>
              <a:t>Il suffira de passer par ici.</a:t>
            </a:r>
          </a:p>
          <a:p>
            <a:r>
              <a:rPr lang="it-IT" sz="1200"/>
              <a:t>Il suffira qu’elles passent par ici.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CACC6289-18BB-4C22-A042-94809174931E}"/>
              </a:ext>
            </a:extLst>
          </p:cNvPr>
          <p:cNvCxnSpPr/>
          <p:nvPr/>
        </p:nvCxnSpPr>
        <p:spPr>
          <a:xfrm>
            <a:off x="382555" y="3429000"/>
            <a:ext cx="1116874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64A0AB1-92E1-4B32-91B6-66164015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2488" y="6366077"/>
            <a:ext cx="4443919" cy="394646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2F0EF9-2C48-4CFE-9DD7-D1572688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1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94191D-E1CB-4370-910A-5A0D094455B7}"/>
              </a:ext>
            </a:extLst>
          </p:cNvPr>
          <p:cNvSpPr txBox="1"/>
          <p:nvPr/>
        </p:nvSpPr>
        <p:spPr>
          <a:xfrm>
            <a:off x="2593548" y="3301141"/>
            <a:ext cx="77442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400"/>
              <a:t>Il </a:t>
            </a:r>
            <a:r>
              <a:rPr lang="it-IT" sz="1400">
                <a:solidFill>
                  <a:srgbClr val="FF0000"/>
                </a:solidFill>
              </a:rPr>
              <a:t>serait bon </a:t>
            </a:r>
            <a:r>
              <a:rPr lang="it-IT" sz="1400"/>
              <a:t>que vous </a:t>
            </a:r>
            <a:r>
              <a:rPr lang="it-IT" sz="1400" b="1"/>
              <a:t>fassiez</a:t>
            </a:r>
            <a:r>
              <a:rPr lang="it-IT" sz="1400"/>
              <a:t> un peu d’exercice. Subjonctif quand la principale exprime un </a:t>
            </a:r>
            <a:r>
              <a:rPr lang="it-IT" sz="1400">
                <a:solidFill>
                  <a:srgbClr val="FF0000"/>
                </a:solidFill>
              </a:rPr>
              <a:t>conseil</a:t>
            </a:r>
            <a:r>
              <a:rPr lang="it-IT" sz="1400"/>
              <a:t>, une hypothèse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>
                <a:solidFill>
                  <a:srgbClr val="FF0000"/>
                </a:solidFill>
              </a:rPr>
              <a:t>Il faudrait </a:t>
            </a:r>
            <a:r>
              <a:rPr lang="it-IT" sz="1400"/>
              <a:t>que tu </a:t>
            </a:r>
            <a:r>
              <a:rPr lang="it-IT" sz="1400" b="1"/>
              <a:t>recouses</a:t>
            </a:r>
            <a:r>
              <a:rPr lang="it-IT" sz="1400"/>
              <a:t> cet ourlet. </a:t>
            </a:r>
            <a:r>
              <a:rPr lang="it-IT" sz="1400">
                <a:solidFill>
                  <a:srgbClr val="FF0000"/>
                </a:solidFill>
              </a:rPr>
              <a:t>Il faut </a:t>
            </a:r>
            <a:r>
              <a:rPr lang="it-IT" sz="1400"/>
              <a:t>que + subjonctif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Il serait</a:t>
            </a:r>
            <a:r>
              <a:rPr lang="it-IT" sz="1400">
                <a:solidFill>
                  <a:srgbClr val="FF0000"/>
                </a:solidFill>
              </a:rPr>
              <a:t> intolérable </a:t>
            </a:r>
            <a:r>
              <a:rPr lang="it-IT" sz="1400"/>
              <a:t>que l’on </a:t>
            </a:r>
            <a:r>
              <a:rPr lang="it-IT" sz="1400" b="1"/>
              <a:t>poursuive</a:t>
            </a:r>
            <a:r>
              <a:rPr lang="it-IT" sz="1400"/>
              <a:t> des expériences qui mettent en danger la région toute entière. Expression d’un </a:t>
            </a:r>
            <a:r>
              <a:rPr lang="it-IT" sz="1400">
                <a:solidFill>
                  <a:srgbClr val="002060"/>
                </a:solidFill>
              </a:rPr>
              <a:t>jugement</a:t>
            </a:r>
            <a:r>
              <a:rPr lang="it-IT" sz="1400"/>
              <a:t> + subjonctif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Il aurait été </a:t>
            </a:r>
            <a:r>
              <a:rPr lang="it-IT" sz="1400">
                <a:solidFill>
                  <a:srgbClr val="FF0000"/>
                </a:solidFill>
              </a:rPr>
              <a:t>miraculeux</a:t>
            </a:r>
            <a:r>
              <a:rPr lang="it-IT" sz="1400"/>
              <a:t> qu’elle </a:t>
            </a:r>
            <a:r>
              <a:rPr lang="it-IT" sz="1400" b="1"/>
              <a:t>reconnaisse</a:t>
            </a:r>
            <a:r>
              <a:rPr lang="it-IT" sz="1400"/>
              <a:t> ses torts.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Il aurait été </a:t>
            </a:r>
            <a:r>
              <a:rPr lang="it-IT" sz="1400">
                <a:solidFill>
                  <a:srgbClr val="FF0000"/>
                </a:solidFill>
              </a:rPr>
              <a:t>dommage</a:t>
            </a:r>
            <a:r>
              <a:rPr lang="it-IT" sz="1400"/>
              <a:t> que l’on </a:t>
            </a:r>
            <a:r>
              <a:rPr lang="it-IT" sz="1400" b="1"/>
              <a:t>interrompe</a:t>
            </a:r>
            <a:r>
              <a:rPr lang="it-IT" sz="1400"/>
              <a:t> les travaux alors qu’ils étaient déjà tellement avancés.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Il est </a:t>
            </a:r>
            <a:r>
              <a:rPr lang="it-IT" sz="1400">
                <a:solidFill>
                  <a:srgbClr val="FF0000"/>
                </a:solidFill>
              </a:rPr>
              <a:t>regrettable</a:t>
            </a:r>
            <a:r>
              <a:rPr lang="it-IT" sz="1400"/>
              <a:t> que votre article </a:t>
            </a:r>
            <a:r>
              <a:rPr lang="it-IT" sz="1400" b="1"/>
              <a:t>n’ait pas été déposé </a:t>
            </a:r>
            <a:r>
              <a:rPr lang="it-IT" sz="1400"/>
              <a:t>avant midi.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>
                <a:solidFill>
                  <a:srgbClr val="FF0000"/>
                </a:solidFill>
              </a:rPr>
              <a:t>Il faut </a:t>
            </a:r>
            <a:r>
              <a:rPr lang="it-IT" sz="1400"/>
              <a:t>que tous les spectateurs de la première séance </a:t>
            </a:r>
            <a:r>
              <a:rPr lang="it-IT" sz="1400">
                <a:solidFill>
                  <a:srgbClr val="FF0000"/>
                </a:solidFill>
              </a:rPr>
              <a:t>évacuent</a:t>
            </a:r>
            <a:r>
              <a:rPr lang="it-IT" sz="1400"/>
              <a:t> la salle pour qu’on ouvre les portes aux nouveaux spectateurs.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Tout le monde s’amusait beaucoup et il est </a:t>
            </a:r>
            <a:r>
              <a:rPr lang="it-IT" sz="1400">
                <a:solidFill>
                  <a:srgbClr val="FF0000"/>
                </a:solidFill>
              </a:rPr>
              <a:t>douteux</a:t>
            </a:r>
            <a:r>
              <a:rPr lang="it-IT" sz="1400"/>
              <a:t> qu’au milieu de cette cohue notre départ </a:t>
            </a:r>
            <a:r>
              <a:rPr lang="it-IT" sz="1400" b="1"/>
              <a:t>ait été remarqué</a:t>
            </a:r>
            <a:r>
              <a:rPr lang="it-IT" sz="1400"/>
              <a:t>. Expression du </a:t>
            </a:r>
            <a:r>
              <a:rPr lang="it-IT" sz="1400">
                <a:solidFill>
                  <a:srgbClr val="FF0000"/>
                </a:solidFill>
              </a:rPr>
              <a:t>doute</a:t>
            </a:r>
            <a:r>
              <a:rPr lang="it-IT" sz="1400"/>
              <a:t> + subjonctif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Est-il </a:t>
            </a:r>
            <a:r>
              <a:rPr lang="it-IT" sz="1400">
                <a:solidFill>
                  <a:srgbClr val="FF0000"/>
                </a:solidFill>
              </a:rPr>
              <a:t>vraisemblable</a:t>
            </a:r>
            <a:r>
              <a:rPr lang="it-IT" sz="1400"/>
              <a:t> que pendant trois ans elle </a:t>
            </a:r>
            <a:r>
              <a:rPr lang="it-IT" sz="1400" b="1"/>
              <a:t>ait tout ignoré </a:t>
            </a:r>
            <a:r>
              <a:rPr lang="it-IT" sz="140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Est-il </a:t>
            </a:r>
            <a:r>
              <a:rPr lang="it-IT" sz="1400">
                <a:solidFill>
                  <a:srgbClr val="FF0000"/>
                </a:solidFill>
              </a:rPr>
              <a:t>vrai</a:t>
            </a:r>
            <a:r>
              <a:rPr lang="it-IT" sz="1400"/>
              <a:t> qu’elle </a:t>
            </a:r>
            <a:r>
              <a:rPr lang="it-IT" sz="1400">
                <a:solidFill>
                  <a:srgbClr val="FF0000"/>
                </a:solidFill>
              </a:rPr>
              <a:t>a divorcé </a:t>
            </a:r>
            <a:r>
              <a:rPr lang="it-IT" sz="1400"/>
              <a:t>cinq fois ?</a:t>
            </a:r>
            <a:endParaRPr lang="fr-FR" sz="14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E4B047-E1DC-4603-96C3-AE8FD459C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999" y="773737"/>
            <a:ext cx="6773243" cy="114614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2568DE8-0C6A-416C-A7C2-200A70513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006" y="1842064"/>
            <a:ext cx="6889077" cy="143268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576871-63D8-4C93-99C7-C24265008CDF}"/>
              </a:ext>
            </a:extLst>
          </p:cNvPr>
          <p:cNvSpPr txBox="1"/>
          <p:nvPr/>
        </p:nvSpPr>
        <p:spPr>
          <a:xfrm>
            <a:off x="821094" y="242596"/>
            <a:ext cx="1061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Conjuguez le verbe entre parenthèses au mode (et au temps) voulu, et justifiez pourquoi</a:t>
            </a:r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0C0EF87-AF6F-45A3-B132-F2D06A9A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512013" cy="394646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A1386F2-E81B-4809-9303-D3F930DD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2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F188652-5249-47BB-A8B6-BEF7D3BA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022" y="731566"/>
            <a:ext cx="6998815" cy="230448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AEAC9E-54AF-4948-B6C9-0B279A291F92}"/>
              </a:ext>
            </a:extLst>
          </p:cNvPr>
          <p:cNvSpPr txBox="1"/>
          <p:nvPr/>
        </p:nvSpPr>
        <p:spPr>
          <a:xfrm>
            <a:off x="2512084" y="3200861"/>
            <a:ext cx="86248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400"/>
              <a:t>Il est très </a:t>
            </a:r>
            <a:r>
              <a:rPr lang="it-IT" sz="1400">
                <a:solidFill>
                  <a:srgbClr val="FF0000"/>
                </a:solidFill>
              </a:rPr>
              <a:t>possible</a:t>
            </a:r>
            <a:r>
              <a:rPr lang="it-IT" sz="1400"/>
              <a:t> qu’elle </a:t>
            </a:r>
            <a:r>
              <a:rPr lang="it-IT" sz="1400" b="1"/>
              <a:t>garde</a:t>
            </a:r>
            <a:r>
              <a:rPr lang="it-IT" sz="1400"/>
              <a:t> ses clés sur elle. Subjonctif après l’expression d’une </a:t>
            </a:r>
            <a:r>
              <a:rPr lang="it-IT" sz="1400">
                <a:solidFill>
                  <a:srgbClr val="FF0000"/>
                </a:solidFill>
              </a:rPr>
              <a:t>possibilité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Il est encore </a:t>
            </a:r>
            <a:r>
              <a:rPr lang="it-IT" sz="1400">
                <a:solidFill>
                  <a:srgbClr val="FF0000"/>
                </a:solidFill>
              </a:rPr>
              <a:t>possible</a:t>
            </a:r>
            <a:r>
              <a:rPr lang="it-IT" sz="1400"/>
              <a:t> qu’elle nous </a:t>
            </a:r>
            <a:r>
              <a:rPr lang="it-IT" sz="1400" b="1"/>
              <a:t>rejoigne</a:t>
            </a:r>
            <a:r>
              <a:rPr lang="it-IT" sz="1400"/>
              <a:t>. Idem</a:t>
            </a:r>
            <a:endParaRPr lang="it-IT" sz="1400" b="1"/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Il </a:t>
            </a:r>
            <a:r>
              <a:rPr lang="it-IT" sz="1400">
                <a:solidFill>
                  <a:srgbClr val="FF0000"/>
                </a:solidFill>
              </a:rPr>
              <a:t>n’est plus possible </a:t>
            </a:r>
            <a:r>
              <a:rPr lang="it-IT" sz="1400"/>
              <a:t>qu’elle nous </a:t>
            </a:r>
            <a:r>
              <a:rPr lang="it-IT" sz="1400" b="1"/>
              <a:t>rejoigne.</a:t>
            </a:r>
            <a:r>
              <a:rPr lang="it-IT" sz="1400"/>
              <a:t> Sujonctif dans la complétive dont la principale est </a:t>
            </a:r>
            <a:r>
              <a:rPr lang="it-IT" sz="1400">
                <a:solidFill>
                  <a:srgbClr val="FF0000"/>
                </a:solidFill>
              </a:rPr>
              <a:t>négative</a:t>
            </a:r>
            <a:r>
              <a:rPr lang="it-IT" sz="140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Il est </a:t>
            </a:r>
            <a:r>
              <a:rPr lang="it-IT" sz="1400">
                <a:solidFill>
                  <a:srgbClr val="FF0000"/>
                </a:solidFill>
              </a:rPr>
              <a:t>impossible</a:t>
            </a:r>
            <a:r>
              <a:rPr lang="it-IT" sz="1400"/>
              <a:t> qu’elle vous </a:t>
            </a:r>
            <a:r>
              <a:rPr lang="it-IT" sz="1400" b="1"/>
              <a:t>reçoive</a:t>
            </a:r>
            <a:r>
              <a:rPr lang="it-IT" sz="1400"/>
              <a:t>. Idem</a:t>
            </a:r>
            <a:endParaRPr lang="it-IT" sz="1400" b="1"/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Il </a:t>
            </a:r>
            <a:r>
              <a:rPr lang="it-IT" sz="1400">
                <a:solidFill>
                  <a:srgbClr val="FF0000"/>
                </a:solidFill>
              </a:rPr>
              <a:t>n’est pas impossible </a:t>
            </a:r>
            <a:r>
              <a:rPr lang="it-IT" sz="1400"/>
              <a:t>qu’elle vous </a:t>
            </a:r>
            <a:r>
              <a:rPr lang="it-IT" sz="1400" b="1"/>
              <a:t>reçoive</a:t>
            </a:r>
            <a:r>
              <a:rPr lang="it-IT" sz="1400"/>
              <a:t> demain. Expression de la </a:t>
            </a:r>
            <a:r>
              <a:rPr lang="it-IT" sz="1400">
                <a:solidFill>
                  <a:srgbClr val="FF0000"/>
                </a:solidFill>
              </a:rPr>
              <a:t>possibilité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Il est </a:t>
            </a:r>
            <a:r>
              <a:rPr lang="it-IT" sz="1400">
                <a:solidFill>
                  <a:srgbClr val="FF0000"/>
                </a:solidFill>
              </a:rPr>
              <a:t>nécessaire</a:t>
            </a:r>
            <a:r>
              <a:rPr lang="it-IT" sz="1400"/>
              <a:t> que le Premier ministre </a:t>
            </a:r>
            <a:r>
              <a:rPr lang="it-IT" sz="1400" b="1"/>
              <a:t>obtienne</a:t>
            </a:r>
            <a:r>
              <a:rPr lang="it-IT" sz="1400"/>
              <a:t> la confiance de l’Assemblée. Subjonctif quand le verbe de la principale exprime une </a:t>
            </a:r>
            <a:r>
              <a:rPr lang="it-IT" sz="1400">
                <a:solidFill>
                  <a:srgbClr val="FF0000"/>
                </a:solidFill>
              </a:rPr>
              <a:t>volonté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Il </a:t>
            </a:r>
            <a:r>
              <a:rPr lang="it-IT" sz="1400">
                <a:solidFill>
                  <a:srgbClr val="FF0000"/>
                </a:solidFill>
              </a:rPr>
              <a:t>leur paraît </a:t>
            </a:r>
            <a:r>
              <a:rPr lang="it-IT" sz="1400"/>
              <a:t>normal qu’on leur </a:t>
            </a:r>
            <a:r>
              <a:rPr lang="it-IT" sz="1400" b="1"/>
              <a:t>fournisse</a:t>
            </a:r>
            <a:r>
              <a:rPr lang="it-IT" sz="1400"/>
              <a:t> toutes les informations dont ils ont besoin. Expression d’une </a:t>
            </a:r>
            <a:r>
              <a:rPr lang="it-IT" sz="1400">
                <a:solidFill>
                  <a:srgbClr val="FF0000"/>
                </a:solidFill>
              </a:rPr>
              <a:t>subjectivité</a:t>
            </a:r>
            <a:r>
              <a:rPr lang="it-IT" sz="1400"/>
              <a:t>, d’une </a:t>
            </a:r>
            <a:r>
              <a:rPr lang="it-IT" sz="1400">
                <a:solidFill>
                  <a:srgbClr val="FF0000"/>
                </a:solidFill>
              </a:rPr>
              <a:t>opinion</a:t>
            </a:r>
            <a:r>
              <a:rPr lang="it-IT" sz="1400"/>
              <a:t> -&gt; subjonctif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Il </a:t>
            </a:r>
            <a:r>
              <a:rPr lang="it-IT" sz="1400">
                <a:solidFill>
                  <a:srgbClr val="FF0000"/>
                </a:solidFill>
              </a:rPr>
              <a:t>n’est pas urgent </a:t>
            </a:r>
            <a:r>
              <a:rPr lang="it-IT" sz="1400"/>
              <a:t>qu’elle me </a:t>
            </a:r>
            <a:r>
              <a:rPr lang="it-IT" sz="1400" b="1"/>
              <a:t>rende</a:t>
            </a:r>
            <a:r>
              <a:rPr lang="it-IT" sz="1400"/>
              <a:t> la somme que je lui ai prêtée. Principale </a:t>
            </a:r>
            <a:r>
              <a:rPr lang="it-IT" sz="1400">
                <a:solidFill>
                  <a:srgbClr val="FF0000"/>
                </a:solidFill>
              </a:rPr>
              <a:t>négative</a:t>
            </a:r>
            <a:r>
              <a:rPr lang="it-IT" sz="1400"/>
              <a:t> → subjonctif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Il </a:t>
            </a:r>
            <a:r>
              <a:rPr lang="it-IT" sz="1400">
                <a:solidFill>
                  <a:srgbClr val="FF0000"/>
                </a:solidFill>
              </a:rPr>
              <a:t>est inadmissible </a:t>
            </a:r>
            <a:r>
              <a:rPr lang="it-IT" sz="1400"/>
              <a:t>qu’elle me réponde sur ce ton. </a:t>
            </a:r>
            <a:r>
              <a:rPr lang="it-IT" sz="1400">
                <a:solidFill>
                  <a:srgbClr val="FF0000"/>
                </a:solidFill>
              </a:rPr>
              <a:t>Ordre, volonté </a:t>
            </a:r>
            <a:r>
              <a:rPr lang="it-IT" sz="1400">
                <a:solidFill>
                  <a:srgbClr val="002060"/>
                </a:solidFill>
              </a:rPr>
              <a:t>→</a:t>
            </a:r>
            <a:r>
              <a:rPr lang="it-IT" sz="1400"/>
              <a:t> subjonctif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/>
              <a:t>A en juger par le désordre extrême dans lequel se trouve l’appartement, il est à </a:t>
            </a:r>
            <a:r>
              <a:rPr lang="it-IT" sz="1400">
                <a:solidFill>
                  <a:srgbClr val="FF0000"/>
                </a:solidFill>
              </a:rPr>
              <a:t>craindre</a:t>
            </a:r>
            <a:r>
              <a:rPr lang="it-IT" sz="1400"/>
              <a:t> qu’un malheur ne </a:t>
            </a:r>
            <a:r>
              <a:rPr lang="it-IT" sz="1400">
                <a:solidFill>
                  <a:srgbClr val="FF0000"/>
                </a:solidFill>
              </a:rPr>
              <a:t>soit arrivé</a:t>
            </a:r>
            <a:r>
              <a:rPr lang="it-IT" sz="1400"/>
              <a:t>. Expression de la </a:t>
            </a:r>
            <a:r>
              <a:rPr lang="it-IT" sz="1400">
                <a:solidFill>
                  <a:srgbClr val="FF0000"/>
                </a:solidFill>
              </a:rPr>
              <a:t>peur</a:t>
            </a:r>
            <a:r>
              <a:rPr lang="it-IT" sz="1400"/>
              <a:t> → complétive au subjonctif.</a:t>
            </a:r>
            <a:endParaRPr lang="fr-FR" sz="14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AB5EE7-A9A5-4F71-83F4-886A59165E64}"/>
              </a:ext>
            </a:extLst>
          </p:cNvPr>
          <p:cNvSpPr txBox="1"/>
          <p:nvPr/>
        </p:nvSpPr>
        <p:spPr>
          <a:xfrm>
            <a:off x="1918696" y="298580"/>
            <a:ext cx="737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Même exercice</a:t>
            </a:r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CD7446-9F81-44F6-9EE2-4E84D5B9E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92557" cy="414101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8145A3-0275-47D3-BE62-713A1817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82BFD-36FB-4A30-8148-91C3AD42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Définition 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2F75C-288C-4A76-8D6C-4EB80BD2B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Les verbes impersonnels sont des verbes employés à la 3° personne du singulier, dont le sujet ne représente rien.</a:t>
            </a:r>
          </a:p>
          <a:p>
            <a:r>
              <a:rPr lang="it-IT"/>
              <a:t>Certains verbes sont toujours impersonnels, d’autres le sont occasionnellement.</a:t>
            </a:r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EED600-E65B-4DDB-9B43-91A45DA7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570379" cy="248731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52DDFE-5B0C-485C-82EE-89614C2E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7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966F8F-E376-40E2-B591-7F3C6152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Formes impersonnelles fréquentes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1D4AB8-E9EA-44D2-BDB4-AAF91C384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/>
              <a:t>LE TEMPS</a:t>
            </a:r>
          </a:p>
          <a:p>
            <a:pPr marL="457200" lvl="1" indent="0">
              <a:buNone/>
            </a:pPr>
            <a:r>
              <a:rPr lang="it-IT"/>
              <a:t>Le temps qu’il fait : </a:t>
            </a:r>
            <a:r>
              <a:rPr lang="it-IT" b="1"/>
              <a:t>il fait </a:t>
            </a:r>
            <a:r>
              <a:rPr lang="it-IT"/>
              <a:t>beau, </a:t>
            </a:r>
            <a:r>
              <a:rPr lang="it-IT" b="1"/>
              <a:t>il a fait </a:t>
            </a:r>
            <a:r>
              <a:rPr lang="it-IT"/>
              <a:t>chaud, </a:t>
            </a:r>
            <a:r>
              <a:rPr lang="it-IT" b="1"/>
              <a:t>il</a:t>
            </a:r>
            <a:r>
              <a:rPr lang="it-IT"/>
              <a:t> pleut, </a:t>
            </a:r>
            <a:r>
              <a:rPr lang="it-IT" b="1"/>
              <a:t>il</a:t>
            </a:r>
            <a:r>
              <a:rPr lang="it-IT"/>
              <a:t> neigeait</a:t>
            </a:r>
          </a:p>
          <a:p>
            <a:pPr marL="457200" lvl="1" indent="0">
              <a:buNone/>
            </a:pPr>
            <a:r>
              <a:rPr lang="it-IT"/>
              <a:t>L’heure qu’il est : </a:t>
            </a:r>
            <a:r>
              <a:rPr lang="it-IT" b="1"/>
              <a:t>il est </a:t>
            </a:r>
            <a:r>
              <a:rPr lang="it-IT"/>
              <a:t>une heure, </a:t>
            </a:r>
            <a:r>
              <a:rPr lang="it-IT" b="1"/>
              <a:t>il est </a:t>
            </a:r>
            <a:r>
              <a:rPr lang="it-IT"/>
              <a:t>trois heures moins le quart, </a:t>
            </a:r>
            <a:r>
              <a:rPr lang="it-IT" b="1"/>
              <a:t>il est </a:t>
            </a:r>
            <a:r>
              <a:rPr lang="it-IT"/>
              <a:t>midi, </a:t>
            </a:r>
            <a:r>
              <a:rPr lang="it-IT" b="1"/>
              <a:t>il est </a:t>
            </a:r>
            <a:r>
              <a:rPr lang="it-IT"/>
              <a:t>minuit et demi.</a:t>
            </a:r>
          </a:p>
          <a:p>
            <a:pPr lvl="2"/>
            <a:r>
              <a:rPr lang="it-IT" b="1"/>
              <a:t>Il est temps </a:t>
            </a:r>
            <a:r>
              <a:rPr lang="it-IT"/>
              <a:t>que vous partiez</a:t>
            </a:r>
          </a:p>
          <a:p>
            <a:pPr lvl="2"/>
            <a:r>
              <a:rPr lang="it-IT" b="1"/>
              <a:t>Il est temps de </a:t>
            </a:r>
            <a:r>
              <a:rPr lang="it-IT"/>
              <a:t>partir</a:t>
            </a:r>
          </a:p>
          <a:p>
            <a:pPr lvl="2"/>
            <a:r>
              <a:rPr lang="it-IT" b="1"/>
              <a:t>Il est l’heure </a:t>
            </a:r>
            <a:r>
              <a:rPr lang="it-IT"/>
              <a:t>de commencer le cours.</a:t>
            </a:r>
          </a:p>
          <a:p>
            <a:pPr lvl="2"/>
            <a:r>
              <a:rPr lang="fr-FR" b="1"/>
              <a:t>Il est l'heure </a:t>
            </a:r>
            <a:r>
              <a:rPr lang="fr-FR"/>
              <a:t>que les retards dans la gestion de ces fonds essentiels ne soient plus ignorés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7F48F94-A534-4A65-8E68-138FEADF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14736" cy="258459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55EFC3-27CB-4A35-97C4-745A069B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66A057-DDCA-446B-A98B-E29D7B7364E7}"/>
              </a:ext>
            </a:extLst>
          </p:cNvPr>
          <p:cNvSpPr txBox="1"/>
          <p:nvPr/>
        </p:nvSpPr>
        <p:spPr>
          <a:xfrm>
            <a:off x="746449" y="914400"/>
            <a:ext cx="105809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Il y a</a:t>
            </a:r>
            <a:r>
              <a:rPr lang="fr-FR" sz="2400"/>
              <a:t>,</a:t>
            </a:r>
            <a:r>
              <a:rPr lang="fr-FR" sz="2400" b="1"/>
              <a:t> </a:t>
            </a:r>
            <a:r>
              <a:rPr lang="fr-FR" sz="2400"/>
              <a:t>suivi d’un nom ou d’un pronom.</a:t>
            </a:r>
            <a:endParaRPr lang="fr-FR" sz="2400" b="1"/>
          </a:p>
          <a:p>
            <a:endParaRPr lang="fr-FR" sz="2400"/>
          </a:p>
          <a:p>
            <a:r>
              <a:rPr lang="fr-FR" sz="2400" b="1"/>
              <a:t>Il faut</a:t>
            </a:r>
            <a:r>
              <a:rPr lang="fr-FR" sz="2400"/>
              <a:t>, transitif, suivi d’un nom, d’un infinitif, de la conjonction que + verbe au subjonctif.</a:t>
            </a:r>
          </a:p>
          <a:p>
            <a:pPr lvl="2">
              <a:spcBef>
                <a:spcPts val="1200"/>
              </a:spcBef>
            </a:pPr>
            <a:r>
              <a:rPr lang="fr-FR" sz="2000">
                <a:solidFill>
                  <a:srgbClr val="FF0000"/>
                </a:solidFill>
              </a:rPr>
              <a:t>Il faut </a:t>
            </a:r>
            <a:r>
              <a:rPr lang="fr-FR" sz="2000"/>
              <a:t>un permis de conduire pour conduire une voiture.</a:t>
            </a:r>
          </a:p>
          <a:p>
            <a:pPr lvl="2"/>
            <a:r>
              <a:rPr lang="fr-FR" sz="2000">
                <a:solidFill>
                  <a:srgbClr val="FF0000"/>
                </a:solidFill>
              </a:rPr>
              <a:t>Il a fallu </a:t>
            </a:r>
            <a:r>
              <a:rPr lang="fr-FR" sz="2000"/>
              <a:t>reconvoquer l’assemblée.</a:t>
            </a:r>
          </a:p>
          <a:p>
            <a:pPr lvl="2"/>
            <a:r>
              <a:rPr lang="fr-FR" sz="2000">
                <a:solidFill>
                  <a:srgbClr val="FF0000"/>
                </a:solidFill>
              </a:rPr>
              <a:t>Il faudrait </a:t>
            </a:r>
            <a:r>
              <a:rPr lang="fr-FR" sz="2000"/>
              <a:t>que tout soit prêt pour demain.</a:t>
            </a:r>
          </a:p>
          <a:p>
            <a:endParaRPr lang="fr-FR" sz="2400"/>
          </a:p>
          <a:p>
            <a:r>
              <a:rPr lang="fr-FR" sz="2400" b="1"/>
              <a:t>Il s’agit de</a:t>
            </a:r>
            <a:r>
              <a:rPr lang="fr-FR" sz="2400"/>
              <a:t>, intransitif, </a:t>
            </a:r>
          </a:p>
          <a:p>
            <a:pPr lvl="1">
              <a:spcBef>
                <a:spcPts val="1200"/>
              </a:spcBef>
            </a:pPr>
            <a:r>
              <a:rPr lang="fr-FR" sz="2400"/>
              <a:t>	- suivi d’un nom </a:t>
            </a:r>
            <a:r>
              <a:rPr lang="fr-FR" sz="1600"/>
              <a:t>→</a:t>
            </a:r>
            <a:r>
              <a:rPr lang="fr-FR" sz="2400"/>
              <a:t> </a:t>
            </a:r>
            <a:r>
              <a:rPr lang="fr-FR" sz="2400" i="1"/>
              <a:t>si tratta di </a:t>
            </a:r>
          </a:p>
          <a:p>
            <a:pPr lvl="1">
              <a:spcBef>
                <a:spcPts val="600"/>
              </a:spcBef>
            </a:pPr>
            <a:r>
              <a:rPr lang="fr-FR" sz="2400"/>
              <a:t>	</a:t>
            </a:r>
            <a:r>
              <a:rPr lang="fr-FR" sz="2000"/>
              <a:t>Les procédures sont différentes selon qu'</a:t>
            </a:r>
            <a:r>
              <a:rPr lang="fr-FR" sz="2000">
                <a:solidFill>
                  <a:srgbClr val="FF0000"/>
                </a:solidFill>
              </a:rPr>
              <a:t>il s'agit </a:t>
            </a:r>
            <a:r>
              <a:rPr lang="fr-FR" sz="2000"/>
              <a:t>de marchés ou de subventions.</a:t>
            </a:r>
          </a:p>
          <a:p>
            <a:pPr>
              <a:spcBef>
                <a:spcPts val="1200"/>
              </a:spcBef>
            </a:pPr>
            <a:r>
              <a:rPr lang="fr-FR" sz="2000"/>
              <a:t>	- </a:t>
            </a:r>
            <a:r>
              <a:rPr lang="fr-FR" sz="2400"/>
              <a:t>suivi d’un infinitif </a:t>
            </a:r>
            <a:r>
              <a:rPr lang="fr-FR" sz="1600"/>
              <a:t>→</a:t>
            </a:r>
            <a:r>
              <a:rPr lang="fr-FR" sz="2400"/>
              <a:t> </a:t>
            </a:r>
            <a:r>
              <a:rPr lang="fr-FR" sz="2400" i="1"/>
              <a:t>bisogna, occorre</a:t>
            </a:r>
          </a:p>
          <a:p>
            <a:pPr>
              <a:spcBef>
                <a:spcPts val="600"/>
              </a:spcBef>
            </a:pPr>
            <a:r>
              <a:rPr lang="fr-FR" sz="2000"/>
              <a:t>	À présent, </a:t>
            </a:r>
            <a:r>
              <a:rPr lang="fr-FR" sz="2000">
                <a:solidFill>
                  <a:srgbClr val="FF0000"/>
                </a:solidFill>
              </a:rPr>
              <a:t>il s'agit </a:t>
            </a:r>
            <a:r>
              <a:rPr lang="fr-FR" sz="2000"/>
              <a:t>de distribuer ces fonds le plus rapidement possible.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95C99A2-4855-4447-9E9C-FF24F350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512013" cy="287641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46D0BF-4069-42A0-9FC3-D7391713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3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9978AB-26BB-4278-ABC7-EB3832A33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/>
              <a:t>Verbes occasionnellement impersonnels</a:t>
            </a:r>
            <a:endParaRPr lang="fr-FR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A5F708E0-21C4-4A08-831B-BA4FD512D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545" y="2251587"/>
            <a:ext cx="8052618" cy="4129548"/>
          </a:xfr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D67071-8630-4790-953E-4CC0D44D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502285" cy="365463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4B04C8-1226-4600-B9D6-F182CBB2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9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CFEC6D-445E-4C70-8C50-79473E65D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est/C’est + adjectif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3EE26E-7EA3-4DF0-B55A-56969A635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Il est + adjectif + de + infinitif</a:t>
            </a:r>
          </a:p>
          <a:p>
            <a:pPr marL="457200" lvl="1" indent="0">
              <a:buNone/>
            </a:pPr>
            <a:r>
              <a:rPr lang="it-IT">
                <a:solidFill>
                  <a:srgbClr val="FF0000"/>
                </a:solidFill>
              </a:rPr>
              <a:t>Il est </a:t>
            </a:r>
            <a:r>
              <a:rPr lang="it-IT"/>
              <a:t>important d’avoir ses papiers en règle.</a:t>
            </a:r>
          </a:p>
          <a:p>
            <a:pPr marL="457200" lvl="1" indent="0">
              <a:buNone/>
            </a:pPr>
            <a:r>
              <a:rPr lang="it-IT">
                <a:solidFill>
                  <a:srgbClr val="FF0000"/>
                </a:solidFill>
              </a:rPr>
              <a:t>C’est</a:t>
            </a:r>
            <a:r>
              <a:rPr lang="it-IT"/>
              <a:t> important d’arriver toujours à l’heure.</a:t>
            </a:r>
          </a:p>
          <a:p>
            <a:r>
              <a:rPr lang="fr-FR"/>
              <a:t>Il est + adjectif + que + subjonctif ou indicatif</a:t>
            </a:r>
          </a:p>
          <a:p>
            <a:pPr marL="457200" lvl="1" indent="0">
              <a:buNone/>
            </a:pPr>
            <a:r>
              <a:rPr lang="fr-FR">
                <a:solidFill>
                  <a:srgbClr val="FF0000"/>
                </a:solidFill>
              </a:rPr>
              <a:t>Il était </a:t>
            </a:r>
            <a:r>
              <a:rPr lang="fr-FR"/>
              <a:t>évident que tu avais tort.</a:t>
            </a:r>
          </a:p>
          <a:p>
            <a:pPr marL="457200" lvl="1" indent="0">
              <a:buNone/>
            </a:pPr>
            <a:r>
              <a:rPr lang="fr-FR">
                <a:solidFill>
                  <a:srgbClr val="FF0000"/>
                </a:solidFill>
              </a:rPr>
              <a:t>Il est </a:t>
            </a:r>
            <a:r>
              <a:rPr lang="fr-FR"/>
              <a:t>normal que l’organisme réagisse ainsi.</a:t>
            </a:r>
          </a:p>
          <a:p>
            <a:pPr marL="457200" lvl="1" indent="0">
              <a:buNone/>
            </a:pPr>
            <a:r>
              <a:rPr lang="fr-FR">
                <a:solidFill>
                  <a:srgbClr val="FF0000"/>
                </a:solidFill>
              </a:rPr>
              <a:t>C’est</a:t>
            </a:r>
            <a:r>
              <a:rPr lang="fr-FR"/>
              <a:t> normal qu’il ait envie de s’amuser.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07F400C-5180-425F-908F-8795144D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512013" cy="287641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8F7B68-2A34-4027-A8A1-C4CD143F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6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3EBD41-56F9-478E-9CDA-6678F94D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Indicatif ou subjonctif ?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2A84D1-B872-48E1-B3DE-A6453D677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/>
              <a:t>On emploie l’indicatif quand la forme impersonnelle indique un fait donné comme certain ou exprime une déclaration, une opinion, une constatation :</a:t>
            </a:r>
          </a:p>
          <a:p>
            <a:pPr marL="457200" lvl="1" indent="0">
              <a:buNone/>
            </a:pPr>
            <a:r>
              <a:rPr lang="it-IT"/>
              <a:t>	</a:t>
            </a:r>
            <a:r>
              <a:rPr lang="it-IT" b="1"/>
              <a:t>Il est vrai </a:t>
            </a:r>
            <a:r>
              <a:rPr lang="it-IT"/>
              <a:t>que les jours </a:t>
            </a:r>
            <a:r>
              <a:rPr lang="it-IT">
                <a:solidFill>
                  <a:srgbClr val="FF0000"/>
                </a:solidFill>
              </a:rPr>
              <a:t>se sont allongés</a:t>
            </a:r>
          </a:p>
          <a:p>
            <a:pPr marL="457200" lvl="1" indent="0">
              <a:buNone/>
            </a:pPr>
            <a:r>
              <a:rPr lang="it-IT"/>
              <a:t>	</a:t>
            </a:r>
            <a:r>
              <a:rPr lang="it-IT" b="1"/>
              <a:t>Il est vraisemblable </a:t>
            </a:r>
            <a:r>
              <a:rPr lang="it-IT"/>
              <a:t>que la société </a:t>
            </a:r>
            <a:r>
              <a:rPr lang="it-IT">
                <a:solidFill>
                  <a:srgbClr val="FF0000"/>
                </a:solidFill>
              </a:rPr>
              <a:t>sera</a:t>
            </a:r>
            <a:r>
              <a:rPr lang="it-IT"/>
              <a:t> prochainement </a:t>
            </a:r>
            <a:r>
              <a:rPr lang="it-IT">
                <a:solidFill>
                  <a:srgbClr val="FF0000"/>
                </a:solidFill>
              </a:rPr>
              <a:t>côtée</a:t>
            </a:r>
            <a:r>
              <a:rPr lang="it-IT"/>
              <a:t> en Bourse.</a:t>
            </a:r>
          </a:p>
          <a:p>
            <a:r>
              <a:rPr lang="it-IT"/>
              <a:t>Et le subjonctif quand elle exprime un sentiment, une obligation, un ordre, un doute, une possibilité :</a:t>
            </a:r>
          </a:p>
          <a:p>
            <a:pPr marL="457200" lvl="1" indent="0">
              <a:buNone/>
            </a:pPr>
            <a:r>
              <a:rPr lang="it-IT"/>
              <a:t>	</a:t>
            </a:r>
            <a:r>
              <a:rPr lang="it-IT" b="1"/>
              <a:t>Il vaut mieux </a:t>
            </a:r>
            <a:r>
              <a:rPr lang="it-IT"/>
              <a:t>que vous </a:t>
            </a:r>
            <a:r>
              <a:rPr lang="it-IT">
                <a:solidFill>
                  <a:srgbClr val="FF0000"/>
                </a:solidFill>
              </a:rPr>
              <a:t>partiez</a:t>
            </a:r>
            <a:r>
              <a:rPr lang="it-IT"/>
              <a:t>.</a:t>
            </a:r>
          </a:p>
          <a:p>
            <a:pPr marL="457200" lvl="1" indent="0">
              <a:buNone/>
            </a:pPr>
            <a:r>
              <a:rPr lang="it-IT" b="1"/>
              <a:t>	Il est regrettable </a:t>
            </a:r>
            <a:r>
              <a:rPr lang="fr-FR"/>
              <a:t>que des réductions budgétaires </a:t>
            </a:r>
            <a:r>
              <a:rPr lang="fr-FR">
                <a:solidFill>
                  <a:srgbClr val="FF0000"/>
                </a:solidFill>
              </a:rPr>
              <a:t>aient été proposées </a:t>
            </a:r>
            <a:r>
              <a:rPr lang="fr-FR"/>
              <a:t>dans le domaine de la recherche énergétique.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749829-5459-497E-BEB4-F1796A76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92557" cy="394646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D3DFE1-EE54-4EAD-9387-3ACF9C07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5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D50C87-F95D-449B-9EB9-77EE79BE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impersonnel + verbe + que 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CB7B7A-67C6-49D3-AC57-B74306320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Le choix du mode dans la complétive dépend du verbe impersonnel de la principale (voir ci-dessus)</a:t>
            </a:r>
          </a:p>
          <a:p>
            <a:endParaRPr lang="it-IT"/>
          </a:p>
          <a:p>
            <a:pPr marL="0" indent="0">
              <a:buNone/>
            </a:pPr>
            <a:r>
              <a:rPr lang="it-IT"/>
              <a:t>Remarque :</a:t>
            </a:r>
          </a:p>
          <a:p>
            <a:pPr lvl="1"/>
            <a:r>
              <a:rPr lang="fr-FR" b="1"/>
              <a:t>Il</a:t>
            </a:r>
            <a:r>
              <a:rPr lang="fr-FR"/>
              <a:t> </a:t>
            </a:r>
            <a:r>
              <a:rPr lang="fr-FR">
                <a:solidFill>
                  <a:srgbClr val="FF0000"/>
                </a:solidFill>
              </a:rPr>
              <a:t>me</a:t>
            </a:r>
            <a:r>
              <a:rPr lang="fr-FR"/>
              <a:t> </a:t>
            </a:r>
            <a:r>
              <a:rPr lang="fr-FR" b="1"/>
              <a:t>semble</a:t>
            </a:r>
            <a:r>
              <a:rPr lang="fr-FR"/>
              <a:t> que les jours </a:t>
            </a:r>
            <a:r>
              <a:rPr lang="fr-FR">
                <a:solidFill>
                  <a:srgbClr val="0070C0"/>
                </a:solidFill>
              </a:rPr>
              <a:t>se sont allongés</a:t>
            </a:r>
            <a:r>
              <a:rPr lang="fr-FR"/>
              <a:t>.	Opinion </a:t>
            </a:r>
            <a:r>
              <a:rPr lang="fr-FR" sz="1600"/>
              <a:t>→</a:t>
            </a:r>
            <a:r>
              <a:rPr lang="fr-FR"/>
              <a:t> indicatif</a:t>
            </a:r>
          </a:p>
          <a:p>
            <a:pPr lvl="1"/>
            <a:r>
              <a:rPr lang="it-IT" b="1"/>
              <a:t>Il semble </a:t>
            </a:r>
            <a:r>
              <a:rPr lang="it-IT"/>
              <a:t>que les parties </a:t>
            </a:r>
            <a:r>
              <a:rPr lang="it-IT">
                <a:solidFill>
                  <a:srgbClr val="0070C0"/>
                </a:solidFill>
              </a:rPr>
              <a:t>se soient accordées</a:t>
            </a:r>
            <a:r>
              <a:rPr lang="it-IT"/>
              <a:t>.	Possibilité </a:t>
            </a:r>
            <a:r>
              <a:rPr lang="it-IT" sz="1600"/>
              <a:t>→</a:t>
            </a:r>
            <a:r>
              <a:rPr lang="it-IT"/>
              <a:t> subjonctif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3488AA-F7E8-4CF9-8DCE-45A9D2C6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779" y="6064522"/>
            <a:ext cx="4473102" cy="336280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0F9E29-280E-46FA-A7EB-D3A952FA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6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463965-D088-42DE-891B-2C977085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+ verbe suivi du sujet réel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CE0B2D-E48E-45CE-AF95-5B8D5AC47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Le sujet réel est le nom placé après le verbe (précédé du pronom </a:t>
            </a:r>
            <a:r>
              <a:rPr lang="it-IT" b="1"/>
              <a:t>il impersonnel</a:t>
            </a:r>
            <a:r>
              <a:rPr lang="it-IT"/>
              <a:t>).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it-IT"/>
              <a:t>En Europe, </a:t>
            </a:r>
            <a:r>
              <a:rPr lang="it-IT">
                <a:solidFill>
                  <a:srgbClr val="FF0000"/>
                </a:solidFill>
              </a:rPr>
              <a:t>moins d’enfants </a:t>
            </a:r>
            <a:r>
              <a:rPr lang="it-IT" b="1"/>
              <a:t>naissent</a:t>
            </a:r>
            <a:r>
              <a:rPr lang="it-IT"/>
              <a:t> qu’au XIX</a:t>
            </a:r>
            <a:r>
              <a:rPr lang="it-IT" baseline="30000"/>
              <a:t>e</a:t>
            </a:r>
            <a:r>
              <a:rPr lang="it-IT"/>
              <a:t> siècle</a:t>
            </a:r>
          </a:p>
          <a:p>
            <a:pPr marL="457200" lvl="1" indent="0">
              <a:buNone/>
            </a:pPr>
            <a:r>
              <a:rPr lang="fr-FR"/>
              <a:t>   →   </a:t>
            </a:r>
            <a:r>
              <a:rPr lang="fr-FR" b="1"/>
              <a:t>Il naît </a:t>
            </a:r>
            <a:r>
              <a:rPr lang="fr-FR">
                <a:solidFill>
                  <a:srgbClr val="FF0000"/>
                </a:solidFill>
              </a:rPr>
              <a:t>moins d’enfants </a:t>
            </a:r>
            <a:r>
              <a:rPr lang="fr-FR"/>
              <a:t>en Europe qu’au XIX</a:t>
            </a:r>
            <a:r>
              <a:rPr lang="fr-FR" baseline="30000"/>
              <a:t>e</a:t>
            </a:r>
            <a:r>
              <a:rPr lang="fr-FR"/>
              <a:t> siècle.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fr-FR">
                <a:solidFill>
                  <a:srgbClr val="FF0000"/>
                </a:solidFill>
              </a:rPr>
              <a:t>Quelques tickets </a:t>
            </a:r>
            <a:r>
              <a:rPr lang="fr-FR"/>
              <a:t>restent pour le concert de ce soir.</a:t>
            </a:r>
          </a:p>
          <a:p>
            <a:pPr marL="457200" lvl="1" indent="0">
              <a:buNone/>
            </a:pPr>
            <a:r>
              <a:rPr lang="fr-FR"/>
              <a:t>   →   </a:t>
            </a:r>
            <a:r>
              <a:rPr lang="fr-FR" b="1"/>
              <a:t>Il reste </a:t>
            </a:r>
            <a:r>
              <a:rPr lang="fr-FR">
                <a:solidFill>
                  <a:srgbClr val="FF0000"/>
                </a:solidFill>
              </a:rPr>
              <a:t>quelques tickets</a:t>
            </a:r>
            <a:r>
              <a:rPr lang="fr-FR"/>
              <a:t> pour le concert de ce soir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C0F875-2C80-4F7F-AABD-33C12D5C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8676" y="6249345"/>
            <a:ext cx="4434191" cy="287641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6E70D0-114C-4837-BB72-204A7C40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525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1323</Words>
  <Application>Microsoft Office PowerPoint</Application>
  <PresentationFormat>Widescreen</PresentationFormat>
  <Paragraphs>144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AccentBoxVTI</vt:lpstr>
      <vt:lpstr>La forme impersonnelle</vt:lpstr>
      <vt:lpstr>Définition </vt:lpstr>
      <vt:lpstr>Formes impersonnelles fréquentes</vt:lpstr>
      <vt:lpstr>Presentazione standard di PowerPoint</vt:lpstr>
      <vt:lpstr>Verbes occasionnellement impersonnels</vt:lpstr>
      <vt:lpstr>Il est/C’est + adjectif</vt:lpstr>
      <vt:lpstr>Indicatif ou subjonctif ?</vt:lpstr>
      <vt:lpstr>IL impersonnel + verbe + que </vt:lpstr>
      <vt:lpstr>IL + verbe suivi du sujet réel</vt:lpstr>
      <vt:lpstr>Verbes à forme passive ou pronominale</vt:lpstr>
      <vt:lpstr>Exercices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forme impersonnelle</dc:title>
  <dc:creator>laura.kreyder@unimib.it</dc:creator>
  <cp:lastModifiedBy>laura.kreyder@unimib.it</cp:lastModifiedBy>
  <cp:revision>39</cp:revision>
  <dcterms:created xsi:type="dcterms:W3CDTF">2021-03-20T12:42:45Z</dcterms:created>
  <dcterms:modified xsi:type="dcterms:W3CDTF">2022-03-24T20:01:43Z</dcterms:modified>
</cp:coreProperties>
</file>