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451" r:id="rId3"/>
    <p:sldId id="309" r:id="rId4"/>
    <p:sldId id="455" r:id="rId5"/>
    <p:sldId id="390" r:id="rId6"/>
    <p:sldId id="453" r:id="rId7"/>
    <p:sldId id="302" r:id="rId8"/>
    <p:sldId id="534" r:id="rId9"/>
    <p:sldId id="537" r:id="rId10"/>
    <p:sldId id="535" r:id="rId11"/>
    <p:sldId id="536" r:id="rId12"/>
    <p:sldId id="310" r:id="rId13"/>
    <p:sldId id="311" r:id="rId14"/>
    <p:sldId id="42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4A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021"/>
    <p:restoredTop sz="95964"/>
  </p:normalViewPr>
  <p:slideViewPr>
    <p:cSldViewPr snapToGrid="0" snapToObjects="1">
      <p:cViewPr varScale="1">
        <p:scale>
          <a:sx n="112" d="100"/>
          <a:sy n="112" d="100"/>
        </p:scale>
        <p:origin x="208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DACBB-3620-4949-A487-BADB144A9BF8}" type="datetimeFigureOut">
              <a:rPr lang="it-IT" smtClean="0"/>
              <a:t>27/03/22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84FD3-8861-7743-9085-EF882B77C9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01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84FD3-8861-7743-9085-EF882B77C9B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78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1368F-72B2-C34C-8FAC-4716BB3A3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70AB15-713F-004A-B002-8C0223C27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6EC9BF-B10A-E64E-9717-F9A3A462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DD1F-999F-734B-A072-F73AEA256134}" type="datetime1">
              <a:rPr lang="it-IT" smtClean="0"/>
              <a:t>27/03/22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2EE316-8B87-924B-87C0-5CCCA04F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7F695-495B-1D4C-B45B-26997CB2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18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6A7E9-5899-EE4A-AFFB-DE05B9E1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6609C0-7EDD-B24C-BD0D-5B2415307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C8CC5E-9E26-8543-9319-302FF1E8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61F-20CF-344E-9B33-341DFA9E2611}" type="datetime1">
              <a:rPr lang="it-IT" smtClean="0"/>
              <a:t>27/03/22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6C15C7-B85B-BF49-882C-09D0200C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725A95-40C3-574B-91C2-62F244D4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CF50F7-07A6-7A41-9FBF-D4903CA8B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C4F8C4-FF65-E64C-8A20-C7D0CB335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0CBD1E-C261-9346-BAC6-CB988AC7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194A-3243-F84C-B348-6E9051FF865F}" type="datetime1">
              <a:rPr lang="it-IT" smtClean="0"/>
              <a:t>27/03/22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1AAEEE-6E00-214B-9A98-E5BE7404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96F378-486E-DC4A-BE04-A5C94D52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77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EEA49-6ACA-294D-9968-B9EEAC94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EBC361-928C-AE43-A992-BBFFA00E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49791A-69E9-7D48-9103-3E957188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4513-9392-074F-AF42-3AD448B8D011}" type="datetime1">
              <a:rPr lang="it-IT" smtClean="0"/>
              <a:t>27/03/22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01E335-CC07-3049-839A-2B49C626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A6CB8-115F-DE45-9222-81E26C0F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72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C738C-4741-1746-B870-E4706996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010894-A3EA-3840-A3D0-0B4137327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7F538B-5DE6-664E-B7D9-60969F8A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033F-8434-8C41-BE72-B54881D3EB53}" type="datetime1">
              <a:rPr lang="it-IT" smtClean="0"/>
              <a:t>27/03/22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1EB97A-93ED-164C-A9E7-6A787F72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294C5E-300C-EC45-9C0F-B5C03E39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15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D7CB5-DA3B-6C4A-A6CD-A6CC2600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2AACFB-7D9D-AD43-8D0A-D012171E9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8A40BF-B219-7540-A77F-72EABA176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1E54A7-39D9-8B42-A93B-132D009E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8770-503D-5449-949D-634E6C569577}" type="datetime1">
              <a:rPr lang="it-IT" smtClean="0"/>
              <a:t>27/03/22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F5A315-F61D-2B40-9B06-72486957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2B19EC-7BD3-5F4A-B193-934DB89D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15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EB9F6-5601-2747-B639-792AEEB8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855829-5AB5-9041-985E-17621FAF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A84497-8444-5343-8EFC-BF71EC1D5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8309ED-95C9-C949-A674-46A27D84D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D0A529-54DB-4A48-9B77-AAA2F5F37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0F3C0B-880A-084E-BF0B-6B2E686A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7E1-3A0F-A94C-B1F4-6890544C1988}" type="datetime1">
              <a:rPr lang="it-IT" smtClean="0"/>
              <a:t>27/03/22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9F039A-A8B3-C34E-AE86-E03273B5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30F431-BEE3-4047-95B4-B2B6AAF3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0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3CEAD-8605-7C48-8857-E9D28F31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B7089A-F7EC-1646-9561-5EF1D60B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618-B1AC-3C40-AE5E-763ADD332778}" type="datetime1">
              <a:rPr lang="it-IT" smtClean="0"/>
              <a:t>27/03/22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A3BE5D-5F06-254B-B203-06DF9EF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90A73C-EA2F-4540-B761-1B3C3D62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51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13D5ED-8C25-4542-A224-806E3133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0D9-5AB5-6442-9443-49E4498294AB}" type="datetime1">
              <a:rPr lang="it-IT" smtClean="0"/>
              <a:t>27/03/22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6550D4-63D0-CC46-B38B-3C6395D3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00D0C9-1D2C-5048-AD9B-CC34142F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73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F01EC-7BD0-2640-B95B-FD8BD72C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D6CF55-0DD8-C344-B53B-7AE8960F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D253EA-6E07-F544-9980-090D38CBB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C4E810-0502-264C-ADE9-9FA6BADC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C717-8486-E946-B71B-140270979177}" type="datetime1">
              <a:rPr lang="it-IT" smtClean="0"/>
              <a:t>27/03/22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95FE03-87CC-C340-B0E7-93311B77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91FD8D-EB09-1646-89CC-EFC386B4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16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75E61-A4C4-D64D-952E-44954D8B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396E0C-9335-2D44-A76B-B7A19D6ED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ED4776-6462-1643-9236-7FE2E8EA8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E01057-F508-4646-8906-800A2F60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3AD-EE87-9547-A311-D6488E6A97CC}" type="datetime1">
              <a:rPr lang="it-IT" smtClean="0"/>
              <a:t>27/03/22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365E71-B82D-8949-9004-1E652B46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4FA383-4261-7146-B41A-1A2C80B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03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69DF55-AA41-F542-A4A7-0F857D96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6900EE-963C-5F46-8CCA-35053273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17E69C-45E6-5845-94DF-8FF53D61E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B061-5C64-2D4C-88A4-A38FFDFDA2B2}" type="datetime1">
              <a:rPr lang="it-IT" smtClean="0"/>
              <a:t>27/03/22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41BF76-62E0-9D42-BE2D-555DBCD68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BAC4BC-53B9-4341-A250-EA5D35363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7A2CA-D6EF-CD47-B07D-7DC7A6B3C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3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s://mirrors.creativecommons.org/presskit/buttons/88x31/png/by-nc-sa.eu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Schermata 2017-12-18 alle 19.11.46.png">
            <a:extLst>
              <a:ext uri="{FF2B5EF4-FFF2-40B4-BE49-F238E27FC236}">
                <a16:creationId xmlns:a16="http://schemas.microsoft.com/office/drawing/2014/main" id="{98298572-0FA7-5F4C-B17A-1F08F384D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2" r="-11842"/>
          <a:stretch>
            <a:fillRect/>
          </a:stretch>
        </p:blipFill>
        <p:spPr>
          <a:xfrm>
            <a:off x="0" y="374073"/>
            <a:ext cx="12192000" cy="6109854"/>
          </a:xfrm>
          <a:prstGeom prst="rect">
            <a:avLst/>
          </a:prstGeom>
          <a:noFill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A59CDE-A742-6F48-9480-C5F3CB759243}"/>
              </a:ext>
            </a:extLst>
          </p:cNvPr>
          <p:cNvSpPr/>
          <p:nvPr/>
        </p:nvSpPr>
        <p:spPr>
          <a:xfrm>
            <a:off x="1149927" y="360218"/>
            <a:ext cx="9739746" cy="6096000"/>
          </a:xfrm>
          <a:prstGeom prst="rect">
            <a:avLst/>
          </a:prstGeom>
          <a:solidFill>
            <a:srgbClr val="3A64AF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911DA1-8DCC-9C45-9393-91B7869F8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b="1" dirty="0" err="1">
                <a:solidFill>
                  <a:schemeClr val="bg1"/>
                </a:solidFill>
              </a:rPr>
              <a:t>Medical</a:t>
            </a:r>
            <a:r>
              <a:rPr lang="it-IT" sz="6600" b="1" dirty="0">
                <a:solidFill>
                  <a:schemeClr val="bg1"/>
                </a:solidFill>
              </a:rPr>
              <a:t> </a:t>
            </a:r>
            <a:r>
              <a:rPr lang="it-IT" sz="6600" b="1" dirty="0" err="1">
                <a:solidFill>
                  <a:schemeClr val="bg1"/>
                </a:solidFill>
              </a:rPr>
              <a:t>records</a:t>
            </a:r>
            <a:endParaRPr lang="it-IT" sz="6600" b="1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BB12A4-5CEC-4343-94C5-95CE9A9C9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Giuseppe </a:t>
            </a:r>
            <a:r>
              <a:rPr lang="en-GB" b="1" i="1" dirty="0" err="1">
                <a:solidFill>
                  <a:schemeClr val="bg1"/>
                </a:solidFill>
              </a:rPr>
              <a:t>Parisi</a:t>
            </a:r>
            <a:endParaRPr lang="en-GB" b="1" i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Case based learning and general clinical practice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 School of Medicine and </a:t>
            </a:r>
            <a:r>
              <a:rPr lang="it-IT" b="1" dirty="0" err="1">
                <a:solidFill>
                  <a:schemeClr val="bg1"/>
                </a:solidFill>
              </a:rPr>
              <a:t>Surgery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  <a:p>
            <a:r>
              <a:rPr lang="it-IT" b="1" dirty="0">
                <a:solidFill>
                  <a:schemeClr val="bg1"/>
                </a:solidFill>
              </a:rPr>
              <a:t>Milano Bicocca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F4CD1A-CF3E-DA4A-A2E6-BA565B95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1</a:t>
            </a:fld>
            <a:endParaRPr lang="it-IT"/>
          </a:p>
        </p:txBody>
      </p:sp>
      <p:pic>
        <p:nvPicPr>
          <p:cNvPr id="5" name="Immagine 1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57858244-F40C-BE4F-B51D-FB1693E1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349875"/>
            <a:ext cx="1104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7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POMR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386E43C1-D448-9440-A28B-97B38CFFF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ACTIVE PROBLEMS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/>
              <a:t>1982 CIGARETTE SMOKER</a:t>
            </a:r>
          </a:p>
          <a:p>
            <a:r>
              <a:rPr lang="it-IT" dirty="0"/>
              <a:t>2014 MOVES FROM SICILY</a:t>
            </a:r>
          </a:p>
          <a:p>
            <a:r>
              <a:rPr lang="it-IT" dirty="0"/>
              <a:t>2015 HYPERTENSION</a:t>
            </a:r>
          </a:p>
          <a:p>
            <a:r>
              <a:rPr lang="it-IT" dirty="0"/>
              <a:t>2019 CHILD CARE</a:t>
            </a:r>
          </a:p>
          <a:p>
            <a:r>
              <a:rPr lang="it-IT" dirty="0"/>
              <a:t>2019 LOW BACK PAIN</a:t>
            </a:r>
          </a:p>
          <a:p>
            <a:r>
              <a:rPr lang="it-IT" dirty="0"/>
              <a:t>………..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INACTIVE PROBLEMS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solidFill>
            <a:srgbClr val="FFFF00"/>
          </a:solidFill>
        </p:spPr>
        <p:txBody>
          <a:bodyPr/>
          <a:lstStyle/>
          <a:p>
            <a:pPr lvl="1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66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POMR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386E43C1-D448-9440-A28B-97B38CFFF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ACTIVE PROBLEMS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/>
              <a:t>1982 CIGARETTE SMOKER</a:t>
            </a:r>
          </a:p>
          <a:p>
            <a:r>
              <a:rPr lang="it-IT" dirty="0"/>
              <a:t>2014 MOVES FROM SICILY</a:t>
            </a:r>
          </a:p>
          <a:p>
            <a:r>
              <a:rPr lang="it-IT" dirty="0"/>
              <a:t>2015 HYPERTENSION</a:t>
            </a:r>
          </a:p>
          <a:p>
            <a:r>
              <a:rPr lang="it-IT" dirty="0"/>
              <a:t>………..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INACTIVE PROBLEMS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solidFill>
            <a:srgbClr val="FFFF00"/>
          </a:solidFill>
        </p:spPr>
        <p:txBody>
          <a:bodyPr/>
          <a:lstStyle/>
          <a:p>
            <a:pPr lvl="1"/>
            <a:r>
              <a:rPr lang="it-IT" dirty="0"/>
              <a:t>2019 CHILD CARE</a:t>
            </a:r>
          </a:p>
          <a:p>
            <a:pPr lvl="1"/>
            <a:r>
              <a:rPr lang="it-IT" dirty="0"/>
              <a:t>2019 LOW BACK PAIN</a:t>
            </a:r>
          </a:p>
          <a:p>
            <a:pPr lvl="1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61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Patent</a:t>
            </a:r>
            <a:r>
              <a:rPr lang="it-IT" dirty="0"/>
              <a:t> file 1</a:t>
            </a:r>
          </a:p>
        </p:txBody>
      </p:sp>
      <p:pic>
        <p:nvPicPr>
          <p:cNvPr id="4" name="Segnaposto contenuto 3" descr="Schermata 2017-11-03 alle 09.01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8" r="-11558"/>
          <a:stretch>
            <a:fillRect/>
          </a:stretch>
        </p:blipFill>
        <p:spPr>
          <a:xfrm>
            <a:off x="314994" y="2026866"/>
            <a:ext cx="10792718" cy="4466009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12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7FC270-A110-AB43-B03A-603B0D12CEB3}"/>
              </a:ext>
            </a:extLst>
          </p:cNvPr>
          <p:cNvSpPr txBox="1"/>
          <p:nvPr/>
        </p:nvSpPr>
        <p:spPr>
          <a:xfrm>
            <a:off x="6265888" y="4856813"/>
            <a:ext cx="348319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Informed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consent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not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sharing</a:t>
            </a:r>
            <a:r>
              <a:rPr lang="it-IT" dirty="0">
                <a:solidFill>
                  <a:schemeClr val="bg1"/>
                </a:solidFill>
              </a:rPr>
              <a:t> info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326317-436E-D145-9349-EB3C4DA64E58}"/>
              </a:ext>
            </a:extLst>
          </p:cNvPr>
          <p:cNvSpPr txBox="1"/>
          <p:nvPr/>
        </p:nvSpPr>
        <p:spPr>
          <a:xfrm>
            <a:off x="3207895" y="3449884"/>
            <a:ext cx="131446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Health</a:t>
            </a:r>
            <a:r>
              <a:rPr lang="it-IT" dirty="0">
                <a:solidFill>
                  <a:schemeClr val="bg1"/>
                </a:solidFill>
              </a:rPr>
              <a:t> code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AB27FF8-1E30-2C4D-8301-28C026E3A0AC}"/>
              </a:ext>
            </a:extLst>
          </p:cNvPr>
          <p:cNvSpPr/>
          <p:nvPr/>
        </p:nvSpPr>
        <p:spPr>
          <a:xfrm>
            <a:off x="5036695" y="3429000"/>
            <a:ext cx="4945505" cy="723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DE4B32-C723-E74A-A5E2-083ECD3087D7}"/>
              </a:ext>
            </a:extLst>
          </p:cNvPr>
          <p:cNvSpPr txBox="1"/>
          <p:nvPr/>
        </p:nvSpPr>
        <p:spPr>
          <a:xfrm>
            <a:off x="8677997" y="3200400"/>
            <a:ext cx="260840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Phone </a:t>
            </a:r>
            <a:r>
              <a:rPr lang="it-IT" dirty="0" err="1">
                <a:solidFill>
                  <a:schemeClr val="bg1"/>
                </a:solidFill>
              </a:rPr>
              <a:t>number</a:t>
            </a:r>
            <a:r>
              <a:rPr lang="it-IT" dirty="0">
                <a:solidFill>
                  <a:schemeClr val="bg1"/>
                </a:solidFill>
              </a:rPr>
              <a:t> and E-mail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D821F54-A5C8-0444-9AE0-47CA58CAB0C8}"/>
              </a:ext>
            </a:extLst>
          </p:cNvPr>
          <p:cNvSpPr/>
          <p:nvPr/>
        </p:nvSpPr>
        <p:spPr>
          <a:xfrm>
            <a:off x="1484027" y="3021308"/>
            <a:ext cx="929390" cy="1835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BD2BA1D-A2DC-1749-83AA-8C2B211EE6E3}"/>
              </a:ext>
            </a:extLst>
          </p:cNvPr>
          <p:cNvSpPr txBox="1"/>
          <p:nvPr/>
        </p:nvSpPr>
        <p:spPr>
          <a:xfrm>
            <a:off x="110629" y="3838853"/>
            <a:ext cx="145514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Personal data</a:t>
            </a:r>
          </a:p>
        </p:txBody>
      </p:sp>
    </p:spTree>
    <p:extLst>
      <p:ext uri="{BB962C8B-B14F-4D97-AF65-F5344CB8AC3E}">
        <p14:creationId xmlns:p14="http://schemas.microsoft.com/office/powerpoint/2010/main" val="110192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Patient</a:t>
            </a:r>
            <a:r>
              <a:rPr lang="it-IT" dirty="0"/>
              <a:t> file 2</a:t>
            </a:r>
          </a:p>
        </p:txBody>
      </p:sp>
      <p:pic>
        <p:nvPicPr>
          <p:cNvPr id="4" name="Segnaposto contenuto 3" descr="Schermata 2017-11-03 alle 09.05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27" r="-22527"/>
          <a:stretch>
            <a:fillRect/>
          </a:stretch>
        </p:blipFill>
        <p:spPr>
          <a:xfrm>
            <a:off x="-885670" y="1280644"/>
            <a:ext cx="13478439" cy="5577356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557B08-7914-1247-B889-2E6B88999700}"/>
              </a:ext>
            </a:extLst>
          </p:cNvPr>
          <p:cNvSpPr txBox="1"/>
          <p:nvPr/>
        </p:nvSpPr>
        <p:spPr>
          <a:xfrm>
            <a:off x="6219092" y="1142532"/>
            <a:ext cx="42752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Family, </a:t>
            </a:r>
            <a:r>
              <a:rPr lang="it-IT" dirty="0" err="1">
                <a:solidFill>
                  <a:schemeClr val="bg1"/>
                </a:solidFill>
              </a:rPr>
              <a:t>risk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factors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main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problems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habits</a:t>
            </a:r>
            <a:r>
              <a:rPr lang="it-IT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085AAB9-8D05-6B43-BF74-85C7B51B476B}"/>
              </a:ext>
            </a:extLst>
          </p:cNvPr>
          <p:cNvSpPr/>
          <p:nvPr/>
        </p:nvSpPr>
        <p:spPr>
          <a:xfrm>
            <a:off x="1469036" y="1511864"/>
            <a:ext cx="6670623" cy="602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10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Patient</a:t>
            </a:r>
            <a:r>
              <a:rPr lang="it-IT" dirty="0"/>
              <a:t> file 3</a:t>
            </a:r>
          </a:p>
        </p:txBody>
      </p:sp>
      <p:pic>
        <p:nvPicPr>
          <p:cNvPr id="7" name="Segnaposto contenuto 6" descr="Schermata 2017-12-18 alle 19.11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2" r="-11842"/>
          <a:stretch>
            <a:fillRect/>
          </a:stretch>
        </p:blipFill>
        <p:spPr/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14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9CF3C8-7CCB-B84A-A2B4-289C9ADF53ED}"/>
              </a:ext>
            </a:extLst>
          </p:cNvPr>
          <p:cNvSpPr txBox="1"/>
          <p:nvPr/>
        </p:nvSpPr>
        <p:spPr>
          <a:xfrm>
            <a:off x="1241181" y="2942998"/>
            <a:ext cx="106580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Problems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BAC972-3797-D043-8B93-51A9109723BA}"/>
              </a:ext>
            </a:extLst>
          </p:cNvPr>
          <p:cNvSpPr txBox="1"/>
          <p:nvPr/>
        </p:nvSpPr>
        <p:spPr>
          <a:xfrm>
            <a:off x="8401914" y="2942998"/>
            <a:ext cx="115698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Treatment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EF380C-4D7F-EF4A-9BD0-F2CC7CEFFFA9}"/>
              </a:ext>
            </a:extLst>
          </p:cNvPr>
          <p:cNvSpPr txBox="1"/>
          <p:nvPr/>
        </p:nvSpPr>
        <p:spPr>
          <a:xfrm>
            <a:off x="7642967" y="5457299"/>
            <a:ext cx="288553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medical reports, test results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2339B70-ACF7-5D44-92DC-F3B9FED65E3D}"/>
              </a:ext>
            </a:extLst>
          </p:cNvPr>
          <p:cNvSpPr/>
          <p:nvPr/>
        </p:nvSpPr>
        <p:spPr>
          <a:xfrm>
            <a:off x="2073135" y="2588514"/>
            <a:ext cx="3282846" cy="315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E2521F4-99FF-2B4E-A6B6-52C06D2B5DD8}"/>
              </a:ext>
            </a:extLst>
          </p:cNvPr>
          <p:cNvSpPr/>
          <p:nvPr/>
        </p:nvSpPr>
        <p:spPr>
          <a:xfrm>
            <a:off x="6590916" y="2473377"/>
            <a:ext cx="1810998" cy="1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0BF991A8-AC85-B341-904E-9BCB7B8936F0}"/>
              </a:ext>
            </a:extLst>
          </p:cNvPr>
          <p:cNvSpPr/>
          <p:nvPr/>
        </p:nvSpPr>
        <p:spPr>
          <a:xfrm>
            <a:off x="6187935" y="4308349"/>
            <a:ext cx="3282846" cy="1167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07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A820B-F17D-6F45-8EBF-4D49F03C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What do you think is important to record in the new patient's file?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820EC4-E244-6D4A-B2F9-80BF54A8C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421CE8-C3BC-CD4E-8BEE-4A286883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34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Functions</a:t>
            </a:r>
            <a:r>
              <a:rPr lang="it-IT" dirty="0"/>
              <a:t> of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records</a:t>
            </a:r>
            <a:endParaRPr lang="it-IT" dirty="0"/>
          </a:p>
        </p:txBody>
      </p:sp>
      <p:pic>
        <p:nvPicPr>
          <p:cNvPr id="4" name="Segnaposto contenuto 3" descr="Schermata 2017-11-03 alle 08.38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75" r="-35075"/>
          <a:stretch>
            <a:fillRect/>
          </a:stretch>
        </p:blipFill>
        <p:spPr>
          <a:xfrm>
            <a:off x="1690254" y="1825625"/>
            <a:ext cx="9663545" cy="4351338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0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C62C9-ECD5-B34E-84F9-1A3C73F1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Chronological</a:t>
            </a:r>
            <a:r>
              <a:rPr lang="it-IT" dirty="0"/>
              <a:t> criterium</a:t>
            </a:r>
          </a:p>
        </p:txBody>
      </p:sp>
      <p:pic>
        <p:nvPicPr>
          <p:cNvPr id="7" name="Segnaposto contenuto 6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9C6B538D-019B-FE48-88DC-7CEFB06E2D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63409"/>
            <a:ext cx="5181600" cy="407577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176292-7B91-1E4D-A7E1-8AB03C719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26007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/>
              <a:t>15-1-97  144/80</a:t>
            </a:r>
          </a:p>
          <a:p>
            <a:pPr marL="0" indent="0">
              <a:buNone/>
            </a:pPr>
            <a:r>
              <a:rPr lang="it-IT" sz="1200" dirty="0"/>
              <a:t>4-4-97 </a:t>
            </a:r>
            <a:r>
              <a:rPr lang="it-IT" sz="1200" dirty="0" err="1"/>
              <a:t>Samyr</a:t>
            </a:r>
            <a:r>
              <a:rPr lang="it-IT" sz="1200" dirty="0"/>
              <a:t> (col 208 tri 118)</a:t>
            </a:r>
          </a:p>
          <a:p>
            <a:pPr marL="0" indent="0">
              <a:buNone/>
            </a:pPr>
            <a:r>
              <a:rPr lang="it-IT" sz="1200" dirty="0"/>
              <a:t>11-2-98 attacchi di panico……… </a:t>
            </a:r>
            <a:r>
              <a:rPr lang="it-IT" sz="1200" dirty="0" err="1"/>
              <a:t>Tavor</a:t>
            </a:r>
            <a:r>
              <a:rPr lang="it-IT" sz="1200" dirty="0"/>
              <a:t> 1mg + ½</a:t>
            </a:r>
          </a:p>
          <a:p>
            <a:pPr marL="0" indent="0">
              <a:buNone/>
            </a:pPr>
            <a:r>
              <a:rPr lang="it-IT" sz="1200" dirty="0"/>
              <a:t>*fumo 20 die</a:t>
            </a:r>
          </a:p>
          <a:p>
            <a:pPr marL="0" indent="0">
              <a:buNone/>
            </a:pPr>
            <a:r>
              <a:rPr lang="it-IT" sz="1200" dirty="0"/>
              <a:t>26-2-98 </a:t>
            </a:r>
            <a:r>
              <a:rPr lang="it-IT" sz="1200" dirty="0" err="1"/>
              <a:t>Samyr</a:t>
            </a:r>
            <a:r>
              <a:rPr lang="it-IT" sz="1200" dirty="0"/>
              <a:t> (gli </a:t>
            </a:r>
            <a:r>
              <a:rPr lang="it-IT" sz="1200" dirty="0">
                <a:highlight>
                  <a:srgbClr val="FF00FF"/>
                </a:highlight>
              </a:rPr>
              <a:t>117 </a:t>
            </a:r>
            <a:r>
              <a:rPr lang="it-IT" sz="1200" dirty="0">
                <a:highlight>
                  <a:srgbClr val="00FFFF"/>
                </a:highlight>
              </a:rPr>
              <a:t>col 208-</a:t>
            </a:r>
            <a:r>
              <a:rPr lang="it-IT" sz="1200" dirty="0"/>
              <a:t>----</a:t>
            </a:r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r>
              <a:rPr lang="it-IT" sz="1200" dirty="0"/>
              <a:t>Gli </a:t>
            </a:r>
            <a:r>
              <a:rPr lang="it-IT" sz="1200" dirty="0">
                <a:highlight>
                  <a:srgbClr val="FF00FF"/>
                </a:highlight>
              </a:rPr>
              <a:t>132</a:t>
            </a:r>
          </a:p>
          <a:p>
            <a:pPr marL="0" indent="0">
              <a:buNone/>
            </a:pPr>
            <a:r>
              <a:rPr lang="it-IT" sz="1200" dirty="0">
                <a:highlight>
                  <a:srgbClr val="00FFFF"/>
                </a:highlight>
              </a:rPr>
              <a:t>Col  216</a:t>
            </a:r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r>
              <a:rPr lang="it-IT" sz="1200" dirty="0"/>
              <a:t>reflusso diarrea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E51140-0596-4D4B-B148-30548552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4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67739C-53A3-3B47-9350-5ACB0D8E6664}"/>
              </a:ext>
            </a:extLst>
          </p:cNvPr>
          <p:cNvSpPr txBox="1"/>
          <p:nvPr/>
        </p:nvSpPr>
        <p:spPr>
          <a:xfrm>
            <a:off x="9183758" y="1921565"/>
            <a:ext cx="2600740" cy="36933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Difficult</a:t>
            </a:r>
            <a:r>
              <a:rPr lang="it-IT" dirty="0"/>
              <a:t> to </a:t>
            </a:r>
            <a:r>
              <a:rPr lang="it-IT" dirty="0" err="1"/>
              <a:t>follow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illness</a:t>
            </a:r>
            <a:r>
              <a:rPr lang="it-IT" dirty="0"/>
              <a:t> (</a:t>
            </a:r>
            <a:r>
              <a:rPr lang="it-IT" dirty="0" err="1"/>
              <a:t>anxiety</a:t>
            </a:r>
            <a:r>
              <a:rPr lang="it-IT" dirty="0"/>
              <a:t> </a:t>
            </a:r>
            <a:r>
              <a:rPr lang="it-IT" dirty="0" err="1"/>
              <a:t>disorder</a:t>
            </a:r>
            <a:r>
              <a:rPr lang="it-IT" dirty="0"/>
              <a:t>, </a:t>
            </a:r>
            <a:r>
              <a:rPr lang="it-IT" dirty="0" err="1"/>
              <a:t>suspected</a:t>
            </a:r>
            <a:r>
              <a:rPr lang="it-IT" dirty="0"/>
              <a:t> </a:t>
            </a:r>
            <a:r>
              <a:rPr lang="it-IT" dirty="0" err="1"/>
              <a:t>diabetes</a:t>
            </a:r>
            <a:r>
              <a:rPr lang="it-IT" dirty="0"/>
              <a:t>, </a:t>
            </a:r>
            <a:r>
              <a:rPr lang="it-IT" dirty="0" err="1"/>
              <a:t>drugs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doctor</a:t>
            </a:r>
            <a:r>
              <a:rPr lang="it-IT" dirty="0"/>
              <a:t> </a:t>
            </a:r>
            <a:r>
              <a:rPr lang="it-IT" dirty="0" err="1"/>
              <a:t>tries</a:t>
            </a:r>
            <a:r>
              <a:rPr lang="it-IT" dirty="0"/>
              <a:t> to </a:t>
            </a:r>
            <a:r>
              <a:rPr lang="it-IT" dirty="0" err="1"/>
              <a:t>mark</a:t>
            </a:r>
            <a:r>
              <a:rPr lang="it-IT" dirty="0"/>
              <a:t> </a:t>
            </a:r>
            <a:r>
              <a:rPr lang="it-IT" dirty="0" err="1"/>
              <a:t>differently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problems</a:t>
            </a:r>
            <a:endParaRPr lang="it-IT" dirty="0"/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6C3DCEA6-F13E-A34A-BF91-DDADB2847461}"/>
              </a:ext>
            </a:extLst>
          </p:cNvPr>
          <p:cNvSpPr/>
          <p:nvPr/>
        </p:nvSpPr>
        <p:spPr>
          <a:xfrm>
            <a:off x="10151165" y="3429000"/>
            <a:ext cx="848139" cy="1287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85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oriented</a:t>
            </a:r>
            <a:r>
              <a:rPr lang="it-IT" dirty="0"/>
              <a:t> </a:t>
            </a:r>
            <a:r>
              <a:rPr lang="it-IT" dirty="0" err="1"/>
              <a:t>medical</a:t>
            </a:r>
            <a:r>
              <a:rPr lang="it-IT" dirty="0"/>
              <a:t> record: </a:t>
            </a:r>
            <a:br>
              <a:rPr lang="it-IT" dirty="0"/>
            </a:br>
            <a:r>
              <a:rPr lang="it-IT" sz="3200" dirty="0"/>
              <a:t>a </a:t>
            </a:r>
            <a:r>
              <a:rPr lang="it-IT" sz="3200" dirty="0" err="1"/>
              <a:t>chronological</a:t>
            </a:r>
            <a:r>
              <a:rPr lang="it-IT" sz="3200" dirty="0"/>
              <a:t> criterium   for </a:t>
            </a:r>
            <a:r>
              <a:rPr lang="it-IT" sz="3200" dirty="0" err="1"/>
              <a:t>each</a:t>
            </a:r>
            <a:r>
              <a:rPr lang="it-IT" sz="3200" dirty="0"/>
              <a:t> </a:t>
            </a:r>
            <a:r>
              <a:rPr lang="it-IT" sz="3200" dirty="0" err="1"/>
              <a:t>problem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5</a:t>
            </a:fld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027948" y="35154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2067133" y="2197743"/>
            <a:ext cx="7915067" cy="1825776"/>
            <a:chOff x="589660" y="1553611"/>
            <a:chExt cx="7915067" cy="1825776"/>
          </a:xfrm>
        </p:grpSpPr>
        <p:sp>
          <p:nvSpPr>
            <p:cNvPr id="8" name="Rettangolo 7"/>
            <p:cNvSpPr/>
            <p:nvPr/>
          </p:nvSpPr>
          <p:spPr>
            <a:xfrm>
              <a:off x="589660" y="1553611"/>
              <a:ext cx="7915067" cy="182577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b="1" dirty="0"/>
                <a:t>PROBLEM 1</a:t>
              </a:r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70502" y="1723714"/>
              <a:ext cx="815351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1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752082" y="1723714"/>
              <a:ext cx="815351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2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317585" y="1723714"/>
              <a:ext cx="815351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3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865185" y="1723714"/>
              <a:ext cx="813043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4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447413" y="1703075"/>
              <a:ext cx="812467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5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16" name="Freccia destra 15"/>
            <p:cNvSpPr/>
            <p:nvPr/>
          </p:nvSpPr>
          <p:spPr>
            <a:xfrm>
              <a:off x="2052470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destra 17"/>
            <p:cNvSpPr/>
            <p:nvPr/>
          </p:nvSpPr>
          <p:spPr>
            <a:xfrm>
              <a:off x="3661324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reccia destra 18"/>
            <p:cNvSpPr/>
            <p:nvPr/>
          </p:nvSpPr>
          <p:spPr>
            <a:xfrm>
              <a:off x="5196430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reccia destra 19"/>
            <p:cNvSpPr/>
            <p:nvPr/>
          </p:nvSpPr>
          <p:spPr>
            <a:xfrm>
              <a:off x="6800674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2138466" y="4352229"/>
            <a:ext cx="7915067" cy="1825776"/>
            <a:chOff x="505300" y="1612025"/>
            <a:chExt cx="7915067" cy="1825776"/>
          </a:xfrm>
        </p:grpSpPr>
        <p:sp>
          <p:nvSpPr>
            <p:cNvPr id="22" name="Rettangolo 21"/>
            <p:cNvSpPr/>
            <p:nvPr/>
          </p:nvSpPr>
          <p:spPr>
            <a:xfrm>
              <a:off x="505300" y="1612025"/>
              <a:ext cx="7915067" cy="182577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2000" b="1" dirty="0"/>
                <a:t>PROBLEM 2</a:t>
              </a:r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171944" y="1723714"/>
              <a:ext cx="812467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1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753524" y="1723714"/>
              <a:ext cx="812467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2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319027" y="1723714"/>
              <a:ext cx="812467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3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865185" y="1723714"/>
              <a:ext cx="813043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4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447413" y="1703075"/>
              <a:ext cx="812467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Note 5</a:t>
              </a:r>
            </a:p>
            <a:p>
              <a:pPr algn="ctr"/>
              <a:r>
                <a:rPr lang="it-IT" dirty="0" err="1"/>
                <a:t>S</a:t>
              </a:r>
              <a:endParaRPr lang="it-IT" dirty="0"/>
            </a:p>
            <a:p>
              <a:pPr algn="ctr"/>
              <a:r>
                <a:rPr lang="it-IT" dirty="0"/>
                <a:t>O</a:t>
              </a:r>
            </a:p>
            <a:p>
              <a:pPr algn="ctr"/>
              <a:r>
                <a:rPr lang="it-IT" dirty="0"/>
                <a:t>A</a:t>
              </a:r>
            </a:p>
            <a:p>
              <a:pPr algn="ctr"/>
              <a:r>
                <a:rPr lang="it-IT" dirty="0" err="1"/>
                <a:t>P</a:t>
              </a:r>
              <a:endParaRPr lang="it-IT" dirty="0"/>
            </a:p>
          </p:txBody>
        </p:sp>
        <p:sp>
          <p:nvSpPr>
            <p:cNvPr id="28" name="Freccia destra 27"/>
            <p:cNvSpPr/>
            <p:nvPr/>
          </p:nvSpPr>
          <p:spPr>
            <a:xfrm>
              <a:off x="2052470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reccia destra 28"/>
            <p:cNvSpPr/>
            <p:nvPr/>
          </p:nvSpPr>
          <p:spPr>
            <a:xfrm>
              <a:off x="3661324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reccia destra 29"/>
            <p:cNvSpPr/>
            <p:nvPr/>
          </p:nvSpPr>
          <p:spPr>
            <a:xfrm>
              <a:off x="5196430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reccia destra 30"/>
            <p:cNvSpPr/>
            <p:nvPr/>
          </p:nvSpPr>
          <p:spPr>
            <a:xfrm>
              <a:off x="6800674" y="2313406"/>
              <a:ext cx="544303" cy="374227"/>
            </a:xfrm>
            <a:prstGeom prst="right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7053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238B9-A383-5C43-BC17-2AAC1C1C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1: </a:t>
            </a:r>
            <a:r>
              <a:rPr lang="it-IT" dirty="0" err="1"/>
              <a:t>low</a:t>
            </a:r>
            <a:r>
              <a:rPr lang="it-IT" dirty="0"/>
              <a:t> back </a:t>
            </a:r>
            <a:r>
              <a:rPr lang="it-IT" dirty="0" err="1"/>
              <a:t>pain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BF3483-6DFB-4F45-8D79-0B512CD7DEF5}"/>
              </a:ext>
            </a:extLst>
          </p:cNvPr>
          <p:cNvSpPr txBox="1"/>
          <p:nvPr/>
        </p:nvSpPr>
        <p:spPr>
          <a:xfrm>
            <a:off x="1270437" y="2690336"/>
            <a:ext cx="86230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Note 1</a:t>
            </a:r>
            <a:r>
              <a:rPr lang="it-IT" dirty="0"/>
              <a:t>: </a:t>
            </a:r>
            <a:r>
              <a:rPr lang="it-IT" dirty="0" err="1"/>
              <a:t>april</a:t>
            </a:r>
            <a:r>
              <a:rPr lang="it-IT" dirty="0"/>
              <a:t> 6 2019</a:t>
            </a:r>
          </a:p>
          <a:p>
            <a:endParaRPr lang="it-IT" dirty="0"/>
          </a:p>
          <a:p>
            <a:r>
              <a:rPr lang="it-IT" b="1" dirty="0" err="1"/>
              <a:t>S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back </a:t>
            </a:r>
            <a:r>
              <a:rPr lang="it-IT" dirty="0" err="1"/>
              <a:t>pain</a:t>
            </a:r>
            <a:endParaRPr lang="it-IT" dirty="0"/>
          </a:p>
          <a:p>
            <a:r>
              <a:rPr lang="it-IT" b="1" dirty="0"/>
              <a:t>O</a:t>
            </a:r>
            <a:r>
              <a:rPr lang="it-IT" dirty="0"/>
              <a:t> no </a:t>
            </a:r>
            <a:r>
              <a:rPr lang="it-IT" dirty="0" err="1"/>
              <a:t>red</a:t>
            </a:r>
            <a:r>
              <a:rPr lang="it-IT" dirty="0"/>
              <a:t> </a:t>
            </a:r>
            <a:r>
              <a:rPr lang="it-IT" dirty="0" err="1"/>
              <a:t>flags</a:t>
            </a:r>
            <a:endParaRPr lang="it-IT" dirty="0"/>
          </a:p>
          <a:p>
            <a:r>
              <a:rPr lang="it-IT" b="1" dirty="0"/>
              <a:t>A</a:t>
            </a:r>
            <a:r>
              <a:rPr lang="it-IT" dirty="0"/>
              <a:t> non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lbp</a:t>
            </a:r>
            <a:endParaRPr lang="it-IT" dirty="0"/>
          </a:p>
          <a:p>
            <a:r>
              <a:rPr lang="it-IT" b="1" dirty="0"/>
              <a:t>P</a:t>
            </a:r>
            <a:r>
              <a:rPr lang="it-IT" dirty="0"/>
              <a:t> </a:t>
            </a:r>
            <a:r>
              <a:rPr lang="it-IT" dirty="0" err="1"/>
              <a:t>sicknote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9A5FF5-C719-5D49-887B-982E07A0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A2CA-D6EF-CD47-B07D-7DC7A6B3CD0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13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solidFill>
            <a:srgbClr val="3366FF"/>
          </a:solidFill>
        </p:spPr>
        <p:txBody>
          <a:bodyPr/>
          <a:lstStyle/>
          <a:p>
            <a:r>
              <a:rPr lang="it-IT" dirty="0" err="1">
                <a:solidFill>
                  <a:srgbClr val="FFFFFF"/>
                </a:solidFill>
              </a:rPr>
              <a:t>Problem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oriented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medical</a:t>
            </a:r>
            <a:r>
              <a:rPr lang="it-IT" dirty="0">
                <a:solidFill>
                  <a:srgbClr val="FFFFFF"/>
                </a:solidFill>
              </a:rPr>
              <a:t> record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C23B-AD9E-EB47-B3EB-68D78BABB68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74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11C5AE13-4E88-4F40-9F75-792DC14EEFA0}"/>
              </a:ext>
            </a:extLst>
          </p:cNvPr>
          <p:cNvSpPr/>
          <p:nvPr/>
        </p:nvSpPr>
        <p:spPr>
          <a:xfrm>
            <a:off x="622852" y="1828800"/>
            <a:ext cx="4572000" cy="4610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0FB411C-663B-0F4D-9743-9BEB50980A80}"/>
              </a:ext>
            </a:extLst>
          </p:cNvPr>
          <p:cNvSpPr/>
          <p:nvPr/>
        </p:nvSpPr>
        <p:spPr>
          <a:xfrm>
            <a:off x="5434014" y="1815549"/>
            <a:ext cx="4359343" cy="46238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FE461F-E609-5745-88E9-B4A6E2EB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847988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problem</a:t>
            </a:r>
            <a:br>
              <a:rPr lang="it-IT" dirty="0"/>
            </a:br>
            <a:r>
              <a:rPr lang="en-GB" sz="3100" dirty="0"/>
              <a:t>everything that the patient (or the doctor) experiences as a problem, according with Engel’s biopsychosocial model</a:t>
            </a:r>
            <a:r>
              <a:rPr lang="it-IT" sz="31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E57376-9FD3-5D42-BAC6-27A34655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945275"/>
            <a:ext cx="5157787" cy="823912"/>
          </a:xfrm>
        </p:spPr>
        <p:txBody>
          <a:bodyPr/>
          <a:lstStyle/>
          <a:p>
            <a:r>
              <a:rPr lang="it-IT" dirty="0" err="1"/>
              <a:t>Patient’s</a:t>
            </a:r>
            <a:r>
              <a:rPr lang="it-IT" dirty="0"/>
              <a:t> agenda</a:t>
            </a: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8BFC2A-3867-434B-B85F-F953362EE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160574"/>
            <a:ext cx="5157787" cy="102711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problems</a:t>
            </a:r>
            <a:endParaRPr lang="it-IT" dirty="0"/>
          </a:p>
          <a:p>
            <a:pPr lvl="2"/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symptoms</a:t>
            </a:r>
            <a:endParaRPr lang="it-IT" dirty="0"/>
          </a:p>
          <a:p>
            <a:pPr marL="914400" lvl="2" indent="0">
              <a:buNone/>
            </a:pPr>
            <a:endParaRPr lang="it-IT" dirty="0"/>
          </a:p>
          <a:p>
            <a:pPr lvl="1"/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FB49004-FF4D-9442-954C-3C1CA169E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5275"/>
            <a:ext cx="5183188" cy="823912"/>
          </a:xfrm>
        </p:spPr>
        <p:txBody>
          <a:bodyPr/>
          <a:lstStyle/>
          <a:p>
            <a:r>
              <a:rPr lang="it-IT" dirty="0" err="1"/>
              <a:t>Doctor’s</a:t>
            </a:r>
            <a:r>
              <a:rPr lang="it-IT" dirty="0"/>
              <a:t> agenda</a:t>
            </a:r>
          </a:p>
          <a:p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F588EB4-8F1F-0C49-B85E-803B0F04C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3160574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/>
              <a:t>Clinical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endParaRPr lang="it-IT" sz="2400" dirty="0"/>
          </a:p>
          <a:p>
            <a:r>
              <a:rPr lang="it-IT" sz="2000" dirty="0" err="1"/>
              <a:t>Risk</a:t>
            </a:r>
            <a:r>
              <a:rPr lang="it-IT" sz="2000" dirty="0"/>
              <a:t> </a:t>
            </a:r>
            <a:r>
              <a:rPr lang="it-IT" sz="2000" dirty="0" err="1"/>
              <a:t>behaviour</a:t>
            </a:r>
            <a:endParaRPr lang="it-IT" sz="2000" dirty="0"/>
          </a:p>
          <a:p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6B8760-88C4-D141-B77E-2FCD218C488D}"/>
              </a:ext>
            </a:extLst>
          </p:cNvPr>
          <p:cNvSpPr/>
          <p:nvPr/>
        </p:nvSpPr>
        <p:spPr>
          <a:xfrm>
            <a:off x="3578087" y="4591362"/>
            <a:ext cx="62152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2400" dirty="0"/>
              <a:t>Non-</a:t>
            </a:r>
            <a:r>
              <a:rPr lang="it-IT" sz="2400" dirty="0" err="1"/>
              <a:t>clinical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endParaRPr lang="it-IT" sz="2400" dirty="0"/>
          </a:p>
          <a:p>
            <a:pPr lvl="2"/>
            <a:r>
              <a:rPr lang="it-IT" dirty="0" err="1"/>
              <a:t>Psychological</a:t>
            </a:r>
            <a:endParaRPr lang="it-IT" dirty="0"/>
          </a:p>
          <a:p>
            <a:pPr lvl="2"/>
            <a:r>
              <a:rPr lang="it-IT" dirty="0"/>
              <a:t>Social</a:t>
            </a:r>
          </a:p>
          <a:p>
            <a:pPr lvl="2"/>
            <a:r>
              <a:rPr lang="it-IT" dirty="0" err="1"/>
              <a:t>Existential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796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9F34CA-AF48-DB40-8D89-C3A7DC04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Active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problem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449F0-6809-F84D-AC5F-0BA3E0F8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everything that the patient experiences as a problem, </a:t>
            </a:r>
          </a:p>
          <a:p>
            <a:pPr marL="0" indent="0">
              <a:buNone/>
            </a:pPr>
            <a:r>
              <a:rPr lang="it-IT" b="1" dirty="0" err="1"/>
              <a:t>lasting</a:t>
            </a:r>
            <a:r>
              <a:rPr lang="it-IT" b="1" dirty="0"/>
              <a:t> more </a:t>
            </a:r>
            <a:r>
              <a:rPr lang="it-IT" b="1" dirty="0" err="1"/>
              <a:t>than</a:t>
            </a:r>
            <a:r>
              <a:rPr lang="it-IT" b="1" dirty="0"/>
              <a:t> </a:t>
            </a:r>
            <a:r>
              <a:rPr lang="it-IT" b="1" dirty="0" err="1"/>
              <a:t>six</a:t>
            </a:r>
            <a:r>
              <a:rPr lang="it-IT" b="1" dirty="0"/>
              <a:t> </a:t>
            </a:r>
            <a:r>
              <a:rPr lang="it-IT" b="1" dirty="0" err="1"/>
              <a:t>months</a:t>
            </a:r>
            <a:endParaRPr lang="it-IT" b="1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</a:t>
            </a:r>
            <a:r>
              <a:rPr lang="it-IT" i="1" dirty="0"/>
              <a:t>.e. </a:t>
            </a:r>
            <a:r>
              <a:rPr lang="it-IT" i="1" dirty="0" err="1"/>
              <a:t>marital</a:t>
            </a:r>
            <a:r>
              <a:rPr lang="it-IT" i="1" dirty="0"/>
              <a:t> </a:t>
            </a:r>
            <a:r>
              <a:rPr lang="it-IT" i="1" dirty="0" err="1"/>
              <a:t>tension</a:t>
            </a:r>
            <a:r>
              <a:rPr lang="it-IT" i="1" dirty="0"/>
              <a:t>, teenager </a:t>
            </a:r>
            <a:r>
              <a:rPr lang="it-IT" i="1" dirty="0" err="1"/>
              <a:t>daughter</a:t>
            </a:r>
            <a:r>
              <a:rPr lang="it-IT" i="1" dirty="0"/>
              <a:t>….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5891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375</Words>
  <Application>Microsoft Macintosh PowerPoint</Application>
  <PresentationFormat>Widescreen</PresentationFormat>
  <Paragraphs>199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Medical records</vt:lpstr>
      <vt:lpstr>       What do you think is important to record in the new patient's file? </vt:lpstr>
      <vt:lpstr>Functions of medical records</vt:lpstr>
      <vt:lpstr>Chronological criterium</vt:lpstr>
      <vt:lpstr>Problem oriented medical record:  a chronological criterium   for each problem</vt:lpstr>
      <vt:lpstr>Problem 1: low back pain</vt:lpstr>
      <vt:lpstr>Problem oriented medical record</vt:lpstr>
      <vt:lpstr>problem everything that the patient (or the doctor) experiences as a problem, according with Engel’s biopsychosocial model  </vt:lpstr>
      <vt:lpstr>Active Chronic problem</vt:lpstr>
      <vt:lpstr>POMR</vt:lpstr>
      <vt:lpstr>POMR</vt:lpstr>
      <vt:lpstr>Patent file 1</vt:lpstr>
      <vt:lpstr>Patient file 2</vt:lpstr>
      <vt:lpstr>Patient file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</dc:title>
  <dc:creator>Giuseppe Parisi</dc:creator>
  <cp:lastModifiedBy>Giuseppe Parisi</cp:lastModifiedBy>
  <cp:revision>20</cp:revision>
  <dcterms:created xsi:type="dcterms:W3CDTF">2019-04-05T12:15:35Z</dcterms:created>
  <dcterms:modified xsi:type="dcterms:W3CDTF">2022-03-27T16:17:02Z</dcterms:modified>
</cp:coreProperties>
</file>