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3" r:id="rId2"/>
    <p:sldId id="257" r:id="rId3"/>
    <p:sldId id="267" r:id="rId4"/>
    <p:sldId id="258" r:id="rId5"/>
    <p:sldId id="272" r:id="rId6"/>
    <p:sldId id="274" r:id="rId7"/>
    <p:sldId id="261" r:id="rId8"/>
    <p:sldId id="270" r:id="rId9"/>
    <p:sldId id="262" r:id="rId10"/>
    <p:sldId id="275" r:id="rId11"/>
    <p:sldId id="263" r:id="rId12"/>
    <p:sldId id="264" r:id="rId13"/>
    <p:sldId id="265" r:id="rId14"/>
    <p:sldId id="266" r:id="rId15"/>
    <p:sldId id="27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03CD9-C163-48DC-B315-0C63E00E5246}" type="datetimeFigureOut">
              <a:rPr lang="fr-FR" smtClean="0"/>
              <a:t>30/03/2022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914B2-4AE7-4079-9F45-8DA1F78934B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24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995207-41D1-4866-AC7C-49846CE03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0ACC92-CB25-4CAF-AA2C-63431C280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8229A8-7A38-478E-A610-91B2015F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33DA-39BC-4989-9057-637D2E942ED5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D12DD8-0F3C-4E61-B5C8-41165D21D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99744E-CE44-41AF-A408-9F64B9F05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56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4FF845-439C-4218-BC54-14FB76AE5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1B2C82E-87DE-4941-9E3D-E348937F4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A9EA1C-8CAC-42E6-A1B4-98E3D64C0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AC6-61D5-454F-BB97-935F9574A19B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7BD29E-C911-4576-A7C4-3F3D7322A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06A5B4-3612-426B-9B50-505F142E3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65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13DC5D7-3B1C-4CE6-8A7B-3FE771F62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015580-16B9-4626-8D6E-E0B3006E1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6151B3-E88D-40DD-99FA-1D4B5CE2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8C7-5306-467C-AA51-79EF1BC3AB59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E3AC9A-9A5E-4F7E-9067-F4607D86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BEB6E2-331B-495A-9036-7118001D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8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D69C6-C078-485D-89CC-1932EA40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AD32A4-14A8-409E-92DA-3A623C423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9FD4BC-255E-4588-A8CC-0709422F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782D-84A2-4126-8346-28AE0BF53F1D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874ECF-15EC-4F3E-A33B-8DA30A5C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C25AAB-093F-4F82-AE6E-FA6DC5CF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57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A5E742-7255-449E-8BC7-C7768BAC7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39AEA6-4314-4B8D-B820-836E6265D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A01814-D23D-4364-8FE2-51F2C45C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BEBD-CF7E-4F89-8BF9-9A137C866F06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CF0165-865A-46E6-9AB4-97C3DA68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3021E0-8114-4EC1-A7A8-C04A9ACD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13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0397F7-2855-4111-B449-95EF3C61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0D4709-6F95-4DF6-9144-0BFE3958E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4BBC46-8C81-4552-B7DA-76B6E61D3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1991DC-CEA2-4F5E-98F0-58FD4CEB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8A37-87E8-4091-AA93-27150D9DE842}" type="datetime1">
              <a:rPr lang="fr-FR" smtClean="0"/>
              <a:t>30/03/2022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BCD88B3-3D81-420F-ACD5-7CC31D9A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5B19B72-0FD9-4C42-89A7-A4A1FFD6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50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08AFE-74F3-4A35-A7A3-A4CFD7C51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0E086D-FB5D-4122-991E-917F7D82A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D2E380-0C62-4CF6-8864-3921E7D59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4E158B4-92E2-4039-80D7-F29F861AF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88E3187-7FDE-47ED-AB3D-907AC18C8C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FBE1637-6FA1-4179-A64F-7D16DB31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58BB-B805-4059-8941-B7D3BB460ED3}" type="datetime1">
              <a:rPr lang="fr-FR" smtClean="0"/>
              <a:t>30/03/2022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7247307-716F-4C8A-A78D-B719ED8B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09E26C9-B6DF-4397-9D40-F8946E9A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20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45414E-AA55-44F2-9FE1-5D082763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52245E9-20DD-41C2-9824-0A661E7A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0A2-148C-40B3-956E-FF476BBFFE10}" type="datetime1">
              <a:rPr lang="fr-FR" smtClean="0"/>
              <a:t>30/03/2022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6354290-006A-47B7-B15B-CCA15391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407A9AE-6A15-4FD0-AA7E-BBFE3A24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28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D35723-5189-4568-B5C4-85FBF53C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88D0-BE37-4940-9DC3-66DF5B01D8D6}" type="datetime1">
              <a:rPr lang="fr-FR" smtClean="0"/>
              <a:t>30/03/2022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52C693F-90A6-461F-BDE0-EC23579E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1379C47-28A1-4E31-85EC-CAC48C360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22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33E072-113C-4233-8DED-482A71768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8E80A5-4594-42F4-9A9F-C8CBCE6BC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10BB80-8EBD-414E-845C-C1E372F27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4E4BD6-72E3-4012-9116-10F2EDCF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2677-18D0-41A3-A744-101E111F6EBD}" type="datetime1">
              <a:rPr lang="fr-FR" smtClean="0"/>
              <a:t>30/03/2022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9EBEAA-CAFD-4C59-8D51-A391D1A65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32F9A6-EDE8-4990-A330-449383DE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88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1C7BD8-16DA-4E43-8CEF-F86FA569D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061EB9-F6F2-479C-BDE8-769174593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C04A23-C873-4EF3-8DD2-7A64C9240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C36479F-C756-4A35-A2A8-460871A8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3BAB-F5B8-4684-BE56-C5C1492982AC}" type="datetime1">
              <a:rPr lang="fr-FR" smtClean="0"/>
              <a:t>30/03/2022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C686DA2-F24A-4912-B6FB-A5621C1B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0539E9-2DF3-4C1A-811D-B543C04E2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76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956EF3B-8621-4E6B-B4F1-A4E1CEA4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505F9D-E1D3-4389-B7EB-FCDFFC41E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F12A78-AC3C-4C45-B98A-8C2DC4154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B418-FDFD-4558-BC35-895BAB6952DD}" type="datetime1">
              <a:rPr lang="fr-FR" smtClean="0"/>
              <a:t>30/03/2022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AB1E41-D319-4449-A9CA-A8A9E4B11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5EB8CD-45B2-4A3C-A263-634C0C769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DAA71B0-D079-4A33-83A9-033A0CB75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it-IT" sz="8000"/>
              <a:t>L’expression de la cause</a:t>
            </a:r>
            <a:endParaRPr lang="fr-FR" sz="800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7066CD6-7C46-4712-8A12-4B8909B8B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4613" y="4619624"/>
            <a:ext cx="3946779" cy="1038225"/>
          </a:xfrm>
        </p:spPr>
        <p:txBody>
          <a:bodyPr>
            <a:normAutofit/>
          </a:bodyPr>
          <a:lstStyle/>
          <a:p>
            <a:pPr algn="l"/>
            <a:r>
              <a:rPr lang="it-IT"/>
              <a:t>Révision</a:t>
            </a:r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086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1FBC86-3079-49D7-814E-F3996793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CAC1E011-502F-4A37-B873-D8198354F9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8026" y="2186573"/>
            <a:ext cx="7728383" cy="2871202"/>
          </a:xfrm>
          <a:prstGeom prst="rect">
            <a:avLst/>
          </a:prstGeo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29BCD60-FAD7-4A53-808A-00972D049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15D13A5-3215-47E0-8946-71AE8FE9C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754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B07AB1-8C0F-4EC0-98A2-FA2EE2E24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Proposition causale non subordonnée</a:t>
            </a:r>
            <a:endParaRPr lang="fr-FR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F5641F-90C9-4C6B-A23B-52C5FC30A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it-IT" sz="2200" b="1"/>
              <a:t>Car</a:t>
            </a:r>
            <a:r>
              <a:rPr lang="it-IT" sz="2200"/>
              <a:t> : conjonction de coordination</a:t>
            </a:r>
          </a:p>
          <a:p>
            <a:pPr marL="0" indent="0">
              <a:buNone/>
            </a:pPr>
            <a:r>
              <a:rPr lang="it-IT" sz="2200"/>
              <a:t>Ne peut pas commencer une phrase</a:t>
            </a:r>
          </a:p>
          <a:p>
            <a:pPr lvl="1"/>
            <a:r>
              <a:rPr lang="it-IT" sz="2200"/>
              <a:t>Les salariés sont inquiets, </a:t>
            </a:r>
            <a:r>
              <a:rPr lang="it-IT" sz="2200">
                <a:solidFill>
                  <a:srgbClr val="FF0000"/>
                </a:solidFill>
              </a:rPr>
              <a:t>car</a:t>
            </a:r>
            <a:r>
              <a:rPr lang="it-IT" sz="2200"/>
              <a:t> les profits de leur entreprise ont fortement diminué -&gt; proposition indépendante coordonnée à la précédente</a:t>
            </a:r>
          </a:p>
          <a:p>
            <a:pPr marL="457200" lvl="1" indent="0">
              <a:buNone/>
            </a:pPr>
            <a:endParaRPr lang="it-IT" sz="2200"/>
          </a:p>
          <a:p>
            <a:r>
              <a:rPr lang="it-IT" sz="2200" b="1"/>
              <a:t>Tellement</a:t>
            </a:r>
            <a:r>
              <a:rPr lang="it-IT" sz="2200"/>
              <a:t> / </a:t>
            </a:r>
            <a:r>
              <a:rPr lang="it-IT" sz="2200" b="1"/>
              <a:t>tant</a:t>
            </a:r>
            <a:r>
              <a:rPr lang="it-IT" sz="2200"/>
              <a:t> : adverbes</a:t>
            </a:r>
          </a:p>
          <a:p>
            <a:pPr marL="0" indent="0">
              <a:buNone/>
            </a:pPr>
            <a:r>
              <a:rPr lang="it-IT" sz="2200"/>
              <a:t>Exprime la cause plus l’intensité. D’usage très fréquent.</a:t>
            </a:r>
          </a:p>
          <a:p>
            <a:pPr lvl="1"/>
            <a:r>
              <a:rPr lang="it-IT" sz="2200"/>
              <a:t>Il s’est endormi à table, </a:t>
            </a:r>
            <a:r>
              <a:rPr lang="it-IT" sz="2200">
                <a:solidFill>
                  <a:srgbClr val="FF0000"/>
                </a:solidFill>
              </a:rPr>
              <a:t>tellement</a:t>
            </a:r>
            <a:r>
              <a:rPr lang="it-IT" sz="2200"/>
              <a:t> il était fatigué.</a:t>
            </a:r>
          </a:p>
          <a:p>
            <a:pPr lvl="1"/>
            <a:r>
              <a:rPr lang="it-IT" sz="2200"/>
              <a:t>Tous les pays doivent lutter ensemble, </a:t>
            </a:r>
            <a:r>
              <a:rPr lang="it-IT" sz="2200">
                <a:solidFill>
                  <a:srgbClr val="FF0000"/>
                </a:solidFill>
              </a:rPr>
              <a:t>tant</a:t>
            </a:r>
            <a:r>
              <a:rPr lang="it-IT" sz="2200"/>
              <a:t> ce problème est grave.</a:t>
            </a:r>
          </a:p>
          <a:p>
            <a:endParaRPr lang="it-IT" sz="2200"/>
          </a:p>
          <a:p>
            <a:endParaRPr lang="fr-FR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86F8D2-70BC-404B-AF96-F28E2422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21909" cy="395432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3DB68AC-5435-4BE6-B0B3-D9A6ED58D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623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CFE320-A292-49A9-BE1A-9AABB9AB6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45318" cy="877749"/>
          </a:xfrm>
        </p:spPr>
        <p:txBody>
          <a:bodyPr/>
          <a:lstStyle/>
          <a:p>
            <a:r>
              <a:rPr lang="it-IT"/>
              <a:t>Prépositions + nom ou infinitif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0776A0-AD7B-4D2E-A0AA-37C998D40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204"/>
            <a:ext cx="10445318" cy="4667759"/>
          </a:xfrm>
        </p:spPr>
        <p:txBody>
          <a:bodyPr>
            <a:normAutofit fontScale="70000" lnSpcReduction="20000"/>
          </a:bodyPr>
          <a:lstStyle/>
          <a:p>
            <a:r>
              <a:rPr lang="it-IT" b="1"/>
              <a:t>À cause de / en raison de / par suite de</a:t>
            </a:r>
          </a:p>
          <a:p>
            <a:pPr marL="0" indent="0">
              <a:buNone/>
            </a:pPr>
            <a:r>
              <a:rPr lang="it-IT"/>
              <a:t>Cause négative. </a:t>
            </a:r>
            <a:r>
              <a:rPr lang="it-IT" b="1"/>
              <a:t>En raison de </a:t>
            </a:r>
            <a:r>
              <a:rPr lang="it-IT"/>
              <a:t>et </a:t>
            </a:r>
            <a:r>
              <a:rPr lang="it-IT" b="1"/>
              <a:t>par suite de </a:t>
            </a:r>
            <a:r>
              <a:rPr lang="it-IT"/>
              <a:t>s’emploient surtout à l’écrit</a:t>
            </a:r>
          </a:p>
          <a:p>
            <a:pPr marL="457200" lvl="1" indent="0">
              <a:buNone/>
            </a:pPr>
            <a:r>
              <a:rPr lang="it-IT"/>
              <a:t>Nous sommes arrivés en retard </a:t>
            </a:r>
            <a:r>
              <a:rPr lang="it-IT">
                <a:solidFill>
                  <a:srgbClr val="FF0000"/>
                </a:solidFill>
              </a:rPr>
              <a:t>à cause de </a:t>
            </a:r>
            <a:r>
              <a:rPr lang="it-IT"/>
              <a:t>lui</a:t>
            </a:r>
          </a:p>
          <a:p>
            <a:pPr marL="457200" lvl="1" indent="0">
              <a:buNone/>
            </a:pPr>
            <a:r>
              <a:rPr lang="it-IT">
                <a:solidFill>
                  <a:srgbClr val="FF0000"/>
                </a:solidFill>
              </a:rPr>
              <a:t>En raison du </a:t>
            </a:r>
            <a:r>
              <a:rPr lang="it-IT"/>
              <a:t>prix des appartements, il est très difficile de se loger à Paris.</a:t>
            </a:r>
          </a:p>
          <a:p>
            <a:pPr marL="457200" lvl="1" indent="0">
              <a:buNone/>
            </a:pPr>
            <a:r>
              <a:rPr lang="it-IT"/>
              <a:t>Il a dû abandonner ses études </a:t>
            </a:r>
            <a:r>
              <a:rPr lang="it-IT">
                <a:solidFill>
                  <a:srgbClr val="FF0000"/>
                </a:solidFill>
              </a:rPr>
              <a:t>par suite de </a:t>
            </a:r>
            <a:r>
              <a:rPr lang="it-IT"/>
              <a:t>problèmes financiers.</a:t>
            </a:r>
          </a:p>
          <a:p>
            <a:pPr marL="0" indent="0">
              <a:buNone/>
            </a:pPr>
            <a:r>
              <a:rPr lang="it-IT" sz="2200"/>
              <a:t>Note : dans le langage commercial et administratif, surtout dans les courriers, on emploie </a:t>
            </a:r>
            <a:r>
              <a:rPr lang="it-IT" sz="2200" b="1"/>
              <a:t>suite à </a:t>
            </a:r>
            <a:r>
              <a:rPr lang="it-IT" sz="2200"/>
              <a:t>: </a:t>
            </a:r>
          </a:p>
          <a:p>
            <a:pPr marL="457200" lvl="1" indent="0">
              <a:buNone/>
            </a:pPr>
            <a:r>
              <a:rPr lang="it-IT" sz="2200">
                <a:solidFill>
                  <a:srgbClr val="FF0000"/>
                </a:solidFill>
              </a:rPr>
              <a:t>Suite à </a:t>
            </a:r>
            <a:r>
              <a:rPr lang="it-IT" sz="2200"/>
              <a:t>notre conversation, nous vous confirmons etc.</a:t>
            </a:r>
          </a:p>
          <a:p>
            <a:r>
              <a:rPr lang="it-IT" b="1"/>
              <a:t>Grâce à</a:t>
            </a:r>
          </a:p>
          <a:p>
            <a:pPr marL="0" indent="0">
              <a:buNone/>
            </a:pPr>
            <a:r>
              <a:rPr lang="it-IT"/>
              <a:t>Cause positive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</a:rPr>
              <a:t>Grâce à </a:t>
            </a:r>
            <a:r>
              <a:rPr lang="fr-FR"/>
              <a:t>eux, nous avons pu mieux atteindre nos objectifs.</a:t>
            </a:r>
            <a:endParaRPr lang="it-IT"/>
          </a:p>
          <a:p>
            <a:r>
              <a:rPr lang="it-IT" b="1"/>
              <a:t>Étant donné / du fait de / compte tenu de / vu + nom</a:t>
            </a:r>
          </a:p>
          <a:p>
            <a:pPr marL="0" indent="0">
              <a:buNone/>
            </a:pPr>
            <a:r>
              <a:rPr lang="it-IT"/>
              <a:t>Cause incontestable</a:t>
            </a:r>
          </a:p>
          <a:p>
            <a:pPr marL="457200" lvl="1" indent="0">
              <a:buNone/>
            </a:pPr>
            <a:r>
              <a:rPr lang="fr-FR">
                <a:solidFill>
                  <a:srgbClr val="FF0000"/>
                </a:solidFill>
                <a:latin typeface="Montserrat"/>
              </a:rPr>
              <a:t>D</a:t>
            </a:r>
            <a:r>
              <a:rPr lang="fr-FR" b="0" i="0">
                <a:solidFill>
                  <a:srgbClr val="FF0000"/>
                </a:solidFill>
                <a:effectLst/>
                <a:latin typeface="Montserrat"/>
              </a:rPr>
              <a:t>u fait d</a:t>
            </a:r>
            <a:r>
              <a:rPr lang="fr-FR" b="0" i="0">
                <a:effectLst/>
                <a:latin typeface="Montserrat"/>
              </a:rPr>
              <a:t>’une visite officielle, tout le quartier est bouclé.</a:t>
            </a:r>
            <a:endParaRPr lang="it-IT"/>
          </a:p>
          <a:p>
            <a:r>
              <a:rPr lang="it-IT" b="1"/>
              <a:t>Sous prétexte de +  nom</a:t>
            </a:r>
          </a:p>
          <a:p>
            <a:pPr marL="0" indent="0">
              <a:buNone/>
            </a:pPr>
            <a:r>
              <a:rPr lang="it-IT"/>
              <a:t>Cause contestée</a:t>
            </a:r>
          </a:p>
          <a:p>
            <a:pPr marL="457200" lvl="1" indent="0">
              <a:buNone/>
            </a:pPr>
            <a:r>
              <a:rPr lang="fr-FR"/>
              <a:t>Huit jours plus tard la commission électorale régionale avait annulé le scrutin, </a:t>
            </a:r>
            <a:r>
              <a:rPr lang="fr-FR">
                <a:solidFill>
                  <a:srgbClr val="FF0000"/>
                </a:solidFill>
              </a:rPr>
              <a:t>sous prétexte de </a:t>
            </a:r>
            <a:r>
              <a:rPr lang="fr-FR"/>
              <a:t>fraude.</a:t>
            </a:r>
            <a:endParaRPr lang="it-IT"/>
          </a:p>
          <a:p>
            <a:endParaRPr lang="it-IT"/>
          </a:p>
          <a:p>
            <a:pPr marL="0" indent="0">
              <a:buNone/>
            </a:pPr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CD2E1E1-681D-48F0-9896-8C8793747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03436" cy="395432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DBFDBD5-A235-4E23-8C83-EF731D676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72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0CC0FC-B0D0-41A4-8E0E-710E5FFB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Prépositions + infinitif ou nom </a:t>
            </a:r>
            <a:r>
              <a:rPr lang="it-IT" b="1"/>
              <a:t>sans</a:t>
            </a:r>
            <a:r>
              <a:rPr lang="it-IT"/>
              <a:t> article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8B4D4F-6FA7-4148-822D-167C5542B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/>
              <a:t>Faute de</a:t>
            </a:r>
          </a:p>
          <a:p>
            <a:pPr marL="0" indent="0">
              <a:buNone/>
            </a:pPr>
            <a:r>
              <a:rPr lang="it-IT"/>
              <a:t>Signifie </a:t>
            </a:r>
            <a:r>
              <a:rPr lang="it-IT" i="1"/>
              <a:t>par manque de</a:t>
            </a:r>
            <a:r>
              <a:rPr lang="it-IT"/>
              <a:t>. Se construit sans article quand de est suivi d’un nom</a:t>
            </a:r>
          </a:p>
          <a:p>
            <a:pPr lvl="1"/>
            <a:r>
              <a:rPr lang="it-IT">
                <a:solidFill>
                  <a:srgbClr val="FF0000"/>
                </a:solidFill>
              </a:rPr>
              <a:t>Faute de </a:t>
            </a:r>
            <a:r>
              <a:rPr lang="it-IT"/>
              <a:t>crédit, on ne rénovera pas le bâtiment cette année.</a:t>
            </a:r>
          </a:p>
          <a:p>
            <a:pPr marL="0" indent="0">
              <a:buNone/>
            </a:pPr>
            <a:r>
              <a:rPr lang="it-IT"/>
              <a:t>Suivi d’un infinitif, les deux propositions doivent avoir le même sujet</a:t>
            </a:r>
          </a:p>
          <a:p>
            <a:pPr lvl="1"/>
            <a:r>
              <a:rPr lang="it-IT">
                <a:solidFill>
                  <a:srgbClr val="FF0000"/>
                </a:solidFill>
              </a:rPr>
              <a:t>Faute d’</a:t>
            </a:r>
            <a:r>
              <a:rPr lang="it-IT"/>
              <a:t>avoir réservé assez à l’avance, nous n’avons pas trouvé de place.</a:t>
            </a:r>
          </a:p>
          <a:p>
            <a:pPr marL="0" indent="0">
              <a:buNone/>
            </a:pPr>
            <a:r>
              <a:rPr lang="it-IT"/>
              <a:t>Note : </a:t>
            </a:r>
            <a:r>
              <a:rPr lang="it-IT" b="1"/>
              <a:t>faute de quoi </a:t>
            </a:r>
            <a:r>
              <a:rPr lang="it-IT"/>
              <a:t>(= </a:t>
            </a:r>
            <a:r>
              <a:rPr lang="it-IT" i="1"/>
              <a:t>altrimenti</a:t>
            </a:r>
            <a:r>
              <a:rPr lang="it-IT"/>
              <a:t>)</a:t>
            </a:r>
          </a:p>
          <a:p>
            <a:pPr lvl="1"/>
            <a:r>
              <a:rPr lang="fr-FR"/>
              <a:t>Ces quotas doivent être liés à des sanctions, </a:t>
            </a:r>
            <a:r>
              <a:rPr lang="fr-FR">
                <a:solidFill>
                  <a:srgbClr val="FF0000"/>
                </a:solidFill>
              </a:rPr>
              <a:t>faute de quoi </a:t>
            </a:r>
            <a:r>
              <a:rPr lang="fr-FR"/>
              <a:t>ils n'auront aucun effet.</a:t>
            </a:r>
            <a:endParaRPr lang="it-IT"/>
          </a:p>
          <a:p>
            <a:pPr marL="0" indent="0">
              <a:buNone/>
            </a:pPr>
            <a:endParaRPr lang="it-IT"/>
          </a:p>
          <a:p>
            <a:r>
              <a:rPr lang="it-IT" b="1"/>
              <a:t>À force de</a:t>
            </a:r>
          </a:p>
          <a:p>
            <a:pPr marL="0" indent="0">
              <a:buNone/>
            </a:pPr>
            <a:r>
              <a:rPr lang="it-IT"/>
              <a:t>Même fonctionnement que </a:t>
            </a:r>
            <a:r>
              <a:rPr lang="it-IT" i="1"/>
              <a:t>faute de</a:t>
            </a:r>
          </a:p>
          <a:p>
            <a:pPr lvl="1"/>
            <a:r>
              <a:rPr lang="it-IT">
                <a:solidFill>
                  <a:srgbClr val="FF0000"/>
                </a:solidFill>
              </a:rPr>
              <a:t>À force de </a:t>
            </a:r>
            <a:r>
              <a:rPr lang="it-IT"/>
              <a:t>gentillesse, il a conquis tous ses collègues.</a:t>
            </a:r>
          </a:p>
          <a:p>
            <a:pPr lvl="1"/>
            <a:r>
              <a:rPr lang="it-IT">
                <a:solidFill>
                  <a:srgbClr val="FF0000"/>
                </a:solidFill>
              </a:rPr>
              <a:t>À force de </a:t>
            </a:r>
            <a:r>
              <a:rPr lang="fr-FR"/>
              <a:t>rajouter des mots, nous risquons de perdre de vue l’idée principale.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177A6E3-58E6-4384-9558-84C363D5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31145" cy="358486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7322EC-55F6-4AEE-AE78-6B8F48DF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521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90F51F-CBB6-4330-B268-1FFE8887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De, par, pour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19A5DA-A96B-4FF5-BD2D-E7C873556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/>
              <a:t>De</a:t>
            </a:r>
          </a:p>
          <a:p>
            <a:pPr marL="0" indent="0">
              <a:buNone/>
            </a:pPr>
            <a:r>
              <a:rPr lang="it-IT" b="1"/>
              <a:t>De</a:t>
            </a:r>
            <a:r>
              <a:rPr lang="it-IT"/>
              <a:t> + nom sans article indique la cause dans certaines expressions comme </a:t>
            </a:r>
            <a:r>
              <a:rPr lang="it-IT">
                <a:solidFill>
                  <a:srgbClr val="FF0000"/>
                </a:solidFill>
              </a:rPr>
              <a:t>mourir de peur </a:t>
            </a:r>
            <a:r>
              <a:rPr lang="it-IT"/>
              <a:t>ou </a:t>
            </a:r>
            <a:r>
              <a:rPr lang="it-IT">
                <a:solidFill>
                  <a:srgbClr val="FF0000"/>
                </a:solidFill>
              </a:rPr>
              <a:t>de rire</a:t>
            </a:r>
            <a:r>
              <a:rPr lang="it-IT"/>
              <a:t>, </a:t>
            </a:r>
            <a:r>
              <a:rPr lang="it-IT">
                <a:solidFill>
                  <a:srgbClr val="FF0000"/>
                </a:solidFill>
              </a:rPr>
              <a:t>tomber de sommeil</a:t>
            </a:r>
            <a:r>
              <a:rPr lang="it-IT"/>
              <a:t>, etc.</a:t>
            </a:r>
          </a:p>
          <a:p>
            <a:pPr marL="0" indent="0">
              <a:buNone/>
            </a:pPr>
            <a:r>
              <a:rPr lang="it-IT"/>
              <a:t>	</a:t>
            </a:r>
          </a:p>
          <a:p>
            <a:r>
              <a:rPr lang="it-IT" b="1"/>
              <a:t>Par</a:t>
            </a:r>
          </a:p>
          <a:p>
            <a:pPr marL="0" indent="0">
              <a:buNone/>
            </a:pPr>
            <a:r>
              <a:rPr lang="it-IT" b="1"/>
              <a:t>Par + </a:t>
            </a:r>
            <a:r>
              <a:rPr lang="it-IT"/>
              <a:t>nom sans article exprime la cause dans certaines expressions, comme par gourmandise, curiosité, timidité, amour, haine, paresse, peur, intérêt, etc.</a:t>
            </a:r>
          </a:p>
          <a:p>
            <a:pPr lvl="1"/>
            <a:r>
              <a:rPr lang="it-IT"/>
              <a:t>Elle l’a fait </a:t>
            </a:r>
            <a:r>
              <a:rPr lang="it-IT">
                <a:solidFill>
                  <a:srgbClr val="FF0000"/>
                </a:solidFill>
              </a:rPr>
              <a:t>par</a:t>
            </a:r>
            <a:r>
              <a:rPr lang="it-IT"/>
              <a:t> amitié</a:t>
            </a:r>
          </a:p>
          <a:p>
            <a:endParaRPr lang="it-IT"/>
          </a:p>
          <a:p>
            <a:r>
              <a:rPr lang="it-IT" b="1"/>
              <a:t>Pour</a:t>
            </a:r>
            <a:r>
              <a:rPr lang="it-IT"/>
              <a:t> + nom ou infinitif</a:t>
            </a:r>
          </a:p>
          <a:p>
            <a:pPr lvl="1"/>
            <a:r>
              <a:rPr lang="it-IT"/>
              <a:t>Merci </a:t>
            </a:r>
            <a:r>
              <a:rPr lang="it-IT">
                <a:solidFill>
                  <a:srgbClr val="FF0000"/>
                </a:solidFill>
              </a:rPr>
              <a:t>pour</a:t>
            </a:r>
            <a:r>
              <a:rPr lang="it-IT"/>
              <a:t> votre aide</a:t>
            </a:r>
          </a:p>
          <a:p>
            <a:pPr lvl="1"/>
            <a:r>
              <a:rPr lang="it-IT"/>
              <a:t>Il a été réprimandé </a:t>
            </a:r>
            <a:r>
              <a:rPr lang="it-IT">
                <a:solidFill>
                  <a:srgbClr val="FF0000"/>
                </a:solidFill>
              </a:rPr>
              <a:t>pour</a:t>
            </a:r>
            <a:r>
              <a:rPr lang="it-IT"/>
              <a:t> avoir été incorrect avec des clients.</a:t>
            </a:r>
          </a:p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FA8D88C-45BF-41FD-B46B-58219143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384964" cy="303068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F9F11ED-0A7C-453C-97C0-690B1D35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87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3F4B05F-0AA2-4D89-9DCC-7CD79277F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511" y="1457930"/>
            <a:ext cx="7960978" cy="246600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1742356-E1E8-4D05-83D1-651A916EE7C0}"/>
              </a:ext>
            </a:extLst>
          </p:cNvPr>
          <p:cNvSpPr txBox="1"/>
          <p:nvPr/>
        </p:nvSpPr>
        <p:spPr>
          <a:xfrm>
            <a:off x="1009650" y="43815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/>
              <a:t>Exercice</a:t>
            </a:r>
            <a:endParaRPr lang="fr-FR" sz="400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8FC8295-F4F3-4645-B1D6-8B756CE63E75}"/>
              </a:ext>
            </a:extLst>
          </p:cNvPr>
          <p:cNvSpPr txBox="1"/>
          <p:nvPr/>
        </p:nvSpPr>
        <p:spPr>
          <a:xfrm>
            <a:off x="2551677" y="4155736"/>
            <a:ext cx="7551111" cy="2060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Nous avons passé une nuit blanche et je tombe </a:t>
            </a:r>
            <a:r>
              <a:rPr lang="it-IT">
                <a:solidFill>
                  <a:srgbClr val="FF0000"/>
                </a:solidFill>
              </a:rPr>
              <a:t>de sommeil</a:t>
            </a:r>
            <a:r>
              <a:rPr lang="it-IT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Veuillez nous excuser. Le magasin sera fermé </a:t>
            </a:r>
            <a:r>
              <a:rPr lang="it-IT">
                <a:solidFill>
                  <a:srgbClr val="FF0000"/>
                </a:solidFill>
              </a:rPr>
              <a:t>pour inventaire</a:t>
            </a:r>
            <a:r>
              <a:rPr lang="it-IT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Ce détenu a bénéficié d’une remise de peine </a:t>
            </a:r>
            <a:r>
              <a:rPr lang="it-IT">
                <a:solidFill>
                  <a:srgbClr val="FF0000"/>
                </a:solidFill>
              </a:rPr>
              <a:t>pour bonne conduite</a:t>
            </a:r>
            <a:r>
              <a:rPr lang="it-IT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Il fait une telle chaleur aujourd’hui que je meurs </a:t>
            </a:r>
            <a:r>
              <a:rPr lang="it-IT">
                <a:solidFill>
                  <a:srgbClr val="FF0000"/>
                </a:solidFill>
              </a:rPr>
              <a:t>de soif</a:t>
            </a:r>
            <a:r>
              <a:rPr lang="it-IT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M. Rheims sera absent quelques jours </a:t>
            </a:r>
            <a:r>
              <a:rPr lang="it-IT">
                <a:solidFill>
                  <a:srgbClr val="FF0000"/>
                </a:solidFill>
              </a:rPr>
              <a:t>pour raison de santé</a:t>
            </a:r>
            <a:r>
              <a:rPr lang="it-IT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Il conduit comme un fou ! Sur le trajet, j’étais vert </a:t>
            </a:r>
            <a:r>
              <a:rPr lang="it-IT">
                <a:solidFill>
                  <a:srgbClr val="FF0000"/>
                </a:solidFill>
              </a:rPr>
              <a:t>de peur</a:t>
            </a:r>
            <a:r>
              <a:rPr lang="it-IT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Ensemble, ils ont corrigé quelques petits détails </a:t>
            </a:r>
            <a:r>
              <a:rPr lang="it-IT">
                <a:solidFill>
                  <a:srgbClr val="FF0000"/>
                </a:solidFill>
              </a:rPr>
              <a:t>par souci de perfection</a:t>
            </a:r>
            <a:r>
              <a:rPr lang="it-IT"/>
              <a:t>.</a:t>
            </a:r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2D3A02-9468-406C-AA67-904E50955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58855" cy="386195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320D59-9FB3-4153-8F10-997C6985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29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001639-34D0-43E8-9BFB-83BFBD48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Cause, conséquence, but</a:t>
            </a:r>
            <a:endParaRPr lang="fr-FR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55340F-0D93-4B5A-BED1-83D0DCA99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L’expression de la cause indique la </a:t>
            </a:r>
            <a:r>
              <a:rPr lang="it-IT" sz="2200">
                <a:solidFill>
                  <a:srgbClr val="FF0000"/>
                </a:solidFill>
              </a:rPr>
              <a:t>raison</a:t>
            </a:r>
            <a:r>
              <a:rPr lang="it-IT" sz="2200"/>
              <a:t> ou l’explication d’une action, d’un fait.</a:t>
            </a:r>
          </a:p>
          <a:p>
            <a:pPr lvl="1"/>
            <a:r>
              <a:rPr lang="it-IT" sz="2200"/>
              <a:t>Il a été élu </a:t>
            </a:r>
            <a:r>
              <a:rPr lang="it-IT" sz="2200" b="1"/>
              <a:t>parce qu</a:t>
            </a:r>
            <a:r>
              <a:rPr lang="it-IT" sz="2200"/>
              <a:t>’il a fait une bonne campagne électorale</a:t>
            </a:r>
          </a:p>
          <a:p>
            <a:pPr marL="0" indent="0">
              <a:buNone/>
            </a:pPr>
            <a:r>
              <a:rPr lang="it-IT" sz="2200"/>
              <a:t>Si on inverse les termes, la principale devient la </a:t>
            </a:r>
            <a:r>
              <a:rPr lang="it-IT" sz="2200">
                <a:solidFill>
                  <a:srgbClr val="FF0000"/>
                </a:solidFill>
              </a:rPr>
              <a:t>conséquence</a:t>
            </a:r>
            <a:r>
              <a:rPr lang="it-IT" sz="2200"/>
              <a:t>.</a:t>
            </a:r>
          </a:p>
          <a:p>
            <a:pPr lvl="1"/>
            <a:r>
              <a:rPr lang="it-IT" sz="2200"/>
              <a:t>Il a fait une bonne campagne électorale, </a:t>
            </a:r>
            <a:r>
              <a:rPr lang="it-IT" sz="2200" b="1"/>
              <a:t>donc</a:t>
            </a:r>
            <a:r>
              <a:rPr lang="it-IT" sz="2200"/>
              <a:t> il a été élu.</a:t>
            </a:r>
          </a:p>
          <a:p>
            <a:pPr marL="0" indent="0">
              <a:buNone/>
            </a:pPr>
            <a:r>
              <a:rPr lang="it-IT" sz="2200"/>
              <a:t>Si on y ajoute l’intentionalité, on obtient un </a:t>
            </a:r>
            <a:r>
              <a:rPr lang="it-IT" sz="2200">
                <a:solidFill>
                  <a:srgbClr val="FF0000"/>
                </a:solidFill>
              </a:rPr>
              <a:t>but</a:t>
            </a:r>
            <a:r>
              <a:rPr lang="it-IT" sz="2200"/>
              <a:t>.</a:t>
            </a:r>
          </a:p>
          <a:p>
            <a:pPr lvl="1"/>
            <a:r>
              <a:rPr lang="it-IT" sz="2200"/>
              <a:t>Il a fait une bonne campagne électorale </a:t>
            </a:r>
            <a:r>
              <a:rPr lang="it-IT" sz="2200" b="1"/>
              <a:t>pour</a:t>
            </a:r>
            <a:r>
              <a:rPr lang="it-IT" sz="2200"/>
              <a:t> être élu.</a:t>
            </a:r>
          </a:p>
          <a:p>
            <a:endParaRPr lang="fr-FR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39B97C-516E-452C-B4BF-5F7216A3C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523509" cy="275359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DF10CAF-EF0D-4543-BE12-92471EEF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7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4A3B993-F46D-42B9-BE4C-10576F9CD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Le lien de causalité</a:t>
            </a:r>
            <a:endParaRPr lang="fr-FR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9D7C23-794B-455E-B83E-59A94C066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095" y="2167907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Certains mots (conjonctions, prépositions, adverbes, locutions) ont un sens causal et introduisent des propositions ou des compléments circonstanciels de cause.</a:t>
            </a:r>
          </a:p>
          <a:p>
            <a:pPr marL="0" indent="0">
              <a:buNone/>
            </a:pPr>
            <a:r>
              <a:rPr lang="it-IT" sz="2200"/>
              <a:t>Mais le lien de causalité peut s’établir par la simple </a:t>
            </a:r>
            <a:r>
              <a:rPr lang="it-IT" sz="2200" b="1"/>
              <a:t>juxtaposition</a:t>
            </a:r>
          </a:p>
          <a:p>
            <a:pPr lvl="1"/>
            <a:r>
              <a:rPr lang="it-IT" sz="2200"/>
              <a:t>Il est très content, il vient de trouver un boulot.</a:t>
            </a:r>
          </a:p>
          <a:p>
            <a:pPr marL="0" indent="0">
              <a:buNone/>
            </a:pPr>
            <a:r>
              <a:rPr lang="it-IT" sz="2200"/>
              <a:t>par une idée d’</a:t>
            </a:r>
            <a:r>
              <a:rPr lang="it-IT" sz="2200" b="1"/>
              <a:t>antériorité</a:t>
            </a:r>
          </a:p>
          <a:p>
            <a:pPr lvl="1"/>
            <a:r>
              <a:rPr lang="it-IT" sz="2200"/>
              <a:t>Quand le docteur a été appelé pour une urgence, il s’est levé de table au milieu du dîner et il est parti.</a:t>
            </a:r>
          </a:p>
          <a:p>
            <a:pPr marL="0" indent="0">
              <a:buNone/>
            </a:pPr>
            <a:r>
              <a:rPr lang="it-IT" sz="2200"/>
              <a:t>par une </a:t>
            </a:r>
            <a:r>
              <a:rPr lang="it-IT" sz="2200" b="1"/>
              <a:t>relative</a:t>
            </a:r>
          </a:p>
          <a:p>
            <a:pPr lvl="1"/>
            <a:r>
              <a:rPr lang="it-IT" sz="2200"/>
              <a:t>Elle a vendu sa voiture qu’elle n’utilisait plus.</a:t>
            </a:r>
            <a:endParaRPr lang="fr-FR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22355F4-F782-4A3E-9BC5-209E4EF5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9146" y="6180860"/>
            <a:ext cx="4440382" cy="256886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456F47E-7812-43BB-87C9-A8CFEE92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29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B649A2-180F-4661-87CE-E4818EBCF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 fontScale="90000"/>
          </a:bodyPr>
          <a:lstStyle/>
          <a:p>
            <a:br>
              <a:rPr lang="it-IT" sz="4000"/>
            </a:br>
            <a:r>
              <a:rPr lang="it-IT" sz="4000"/>
              <a:t>La proposition causale à l’indicatif</a:t>
            </a:r>
            <a:br>
              <a:rPr lang="it-IT" sz="4000"/>
            </a:br>
            <a:endParaRPr lang="fr-FR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323F9A-D317-48C9-AB43-DF68F823F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200"/>
          </a:p>
          <a:p>
            <a:endParaRPr lang="fr-FR" sz="220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FF052D6-B7E8-4C23-84F4-8CA9C5677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398" y="2068874"/>
            <a:ext cx="8167203" cy="4240486"/>
          </a:xfrm>
          <a:prstGeom prst="rect">
            <a:avLst/>
          </a:prstGeo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73900C-E800-4095-8B91-F7615EDC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05036" cy="395432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DCC6E3-07FB-4FF1-8487-4837B962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99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C51929-2C1F-43F5-8B22-E80D9825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56542" cy="815605"/>
          </a:xfrm>
        </p:spPr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80AA7ABE-9813-46E5-B959-B1C3108E81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305" y="1274142"/>
            <a:ext cx="6120914" cy="39017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858B3C5-3339-401F-B8F9-EBA5DFCA4CA2}"/>
              </a:ext>
            </a:extLst>
          </p:cNvPr>
          <p:cNvSpPr txBox="1"/>
          <p:nvPr/>
        </p:nvSpPr>
        <p:spPr>
          <a:xfrm>
            <a:off x="666751" y="1685925"/>
            <a:ext cx="542924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2000"/>
            <a:r>
              <a:rPr lang="fr-FR" sz="1400"/>
              <a:t>1.	……….. vous êtes sujet au mal de mer, ne sortez pas aujourd'hui : il y a trop de vent.</a:t>
            </a:r>
          </a:p>
          <a:p>
            <a:pPr defTabSz="252000"/>
            <a:r>
              <a:rPr lang="fr-FR" sz="1400"/>
              <a:t>2.	…………il y avait trop de monde sur la côte, nous sommes allés nous promener en forêt.</a:t>
            </a:r>
          </a:p>
          <a:p>
            <a:pPr defTabSz="252000"/>
            <a:r>
              <a:rPr lang="fr-FR" sz="1400"/>
              <a:t>3.	Je ne vais pas souvent au cinéma ……………. je préfère lire tranquillement chez moi.</a:t>
            </a:r>
          </a:p>
          <a:p>
            <a:pPr defTabSz="252000"/>
            <a:r>
              <a:rPr lang="fr-FR" sz="1400"/>
              <a:t>4.	………….. vous êtes si fatigué, vous devriez aller vous coucher.</a:t>
            </a:r>
          </a:p>
          <a:p>
            <a:pPr defTabSz="252000"/>
            <a:r>
              <a:rPr lang="fr-FR" sz="1400"/>
              <a:t>5.	…………… certains conducteurs ne tiennent pas compte de la réglementation et …………… le nombre d'accidents s'accroît, le gouvernement a décidé de multiplier les contrôles.</a:t>
            </a:r>
          </a:p>
          <a:p>
            <a:pPr defTabSz="252000"/>
            <a:r>
              <a:rPr lang="fr-FR" sz="1400"/>
              <a:t>6.	…………… les contraventions vont coûter très cher, cette mesure incitera peut-être les automobilistes à se montrer plus disciplinés.</a:t>
            </a:r>
          </a:p>
          <a:p>
            <a:pPr defTabSz="252000"/>
            <a:r>
              <a:rPr lang="fr-FR" sz="1400"/>
              <a:t>7.	L'alcoolisme au volant peur être considéré comme un crime, ……………….. il a souvent des conséquences tragiques.</a:t>
            </a:r>
          </a:p>
          <a:p>
            <a:pPr defTabSz="252000"/>
            <a:r>
              <a:rPr lang="fr-FR" sz="1400"/>
              <a:t>8.	…………… ce délit était, jusqu'à maintenant, insuffisamment sanctionné, une nouvelle loi est à l'étude.</a:t>
            </a:r>
          </a:p>
          <a:p>
            <a:pPr defTabSz="252000"/>
            <a:r>
              <a:rPr lang="fr-FR" sz="1400"/>
              <a:t>9.	……………. je suis passionné de lecture et ……….. je ne peux pas acheter tous les livres, je me suis abonné à la bibliothèque municipale.</a:t>
            </a:r>
          </a:p>
          <a:p>
            <a:pPr defTabSz="252000"/>
            <a:r>
              <a:rPr lang="fr-FR" sz="1400"/>
              <a:t>10.	Nous avons passé une excellente soirée ; malheureusement …………………. le dernier métro passe dans quinze minutes et …………….. nous habitons trop loin pour rentrer à pied, nous devons partir.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938B7A8-9150-491A-A870-EB7831E41F26}"/>
              </a:ext>
            </a:extLst>
          </p:cNvPr>
          <p:cNvSpPr txBox="1"/>
          <p:nvPr/>
        </p:nvSpPr>
        <p:spPr>
          <a:xfrm>
            <a:off x="6270595" y="1685925"/>
            <a:ext cx="535915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2000"/>
            <a:r>
              <a:rPr lang="fr-FR" sz="1400"/>
              <a:t>1.	</a:t>
            </a:r>
            <a:r>
              <a:rPr lang="fr-FR" sz="1400">
                <a:solidFill>
                  <a:srgbClr val="FF0000"/>
                </a:solidFill>
              </a:rPr>
              <a:t>Puisque</a:t>
            </a:r>
            <a:r>
              <a:rPr lang="fr-FR" sz="1400"/>
              <a:t> vous êtes sujet au mal de mer, ne sortez pas aujourd'hui : il y a trop de vent.</a:t>
            </a:r>
          </a:p>
          <a:p>
            <a:pPr defTabSz="252000"/>
            <a:r>
              <a:rPr lang="fr-FR" sz="1400"/>
              <a:t>2.	</a:t>
            </a:r>
            <a:r>
              <a:rPr lang="fr-FR" sz="1400">
                <a:solidFill>
                  <a:srgbClr val="FF0000"/>
                </a:solidFill>
              </a:rPr>
              <a:t>Comme</a:t>
            </a:r>
            <a:r>
              <a:rPr lang="fr-FR" sz="1400"/>
              <a:t> il y avait trop de monde sur la côte, nous sommes allés nous promener en forêt.</a:t>
            </a:r>
          </a:p>
          <a:p>
            <a:pPr defTabSz="252000"/>
            <a:r>
              <a:rPr lang="fr-FR" sz="1400"/>
              <a:t>3.	Je ne vais pas souvent au cinéma </a:t>
            </a:r>
            <a:r>
              <a:rPr lang="fr-FR" sz="1400">
                <a:solidFill>
                  <a:srgbClr val="FF0000"/>
                </a:solidFill>
              </a:rPr>
              <a:t>parce que</a:t>
            </a:r>
            <a:r>
              <a:rPr lang="fr-FR" sz="1400"/>
              <a:t> je préfère lire tranquillement chez moi.</a:t>
            </a:r>
          </a:p>
          <a:p>
            <a:pPr defTabSz="252000"/>
            <a:r>
              <a:rPr lang="fr-FR" sz="1400"/>
              <a:t>4.	</a:t>
            </a:r>
            <a:r>
              <a:rPr lang="fr-FR" sz="1400">
                <a:solidFill>
                  <a:srgbClr val="FF0000"/>
                </a:solidFill>
              </a:rPr>
              <a:t>Puisque</a:t>
            </a:r>
            <a:r>
              <a:rPr lang="fr-FR" sz="1400"/>
              <a:t> vous êtes si fatigué, vous devriez aller vous coucher.</a:t>
            </a:r>
          </a:p>
          <a:p>
            <a:pPr defTabSz="252000"/>
            <a:r>
              <a:rPr lang="fr-FR" sz="1400"/>
              <a:t>5.	</a:t>
            </a:r>
            <a:r>
              <a:rPr lang="fr-FR" sz="1400">
                <a:solidFill>
                  <a:srgbClr val="FF0000"/>
                </a:solidFill>
              </a:rPr>
              <a:t>Puisque</a:t>
            </a:r>
            <a:r>
              <a:rPr lang="fr-FR" sz="1400"/>
              <a:t> certains conducteurs ne tiennent pas compte de la réglementation et </a:t>
            </a:r>
            <a:r>
              <a:rPr lang="fr-FR" sz="1400">
                <a:solidFill>
                  <a:srgbClr val="FF0000"/>
                </a:solidFill>
              </a:rPr>
              <a:t>que</a:t>
            </a:r>
            <a:r>
              <a:rPr lang="fr-FR" sz="1400"/>
              <a:t> le nombre d'accidents s'accroît, le gouvernement a décidé de multiplier les contrôles.</a:t>
            </a:r>
          </a:p>
          <a:p>
            <a:pPr defTabSz="252000"/>
            <a:r>
              <a:rPr lang="fr-FR" sz="1400"/>
              <a:t>6.	</a:t>
            </a:r>
            <a:r>
              <a:rPr lang="fr-FR" sz="1400">
                <a:solidFill>
                  <a:srgbClr val="FF0000"/>
                </a:solidFill>
              </a:rPr>
              <a:t>Comme</a:t>
            </a:r>
            <a:r>
              <a:rPr lang="fr-FR" sz="1400"/>
              <a:t> les contraventions vont coûter très cher, cette mesure incitera peut-être les automobilistes à se montrer plus disciplinés.</a:t>
            </a:r>
          </a:p>
          <a:p>
            <a:pPr defTabSz="252000"/>
            <a:r>
              <a:rPr lang="fr-FR" sz="1400"/>
              <a:t>7.	L'alcoolisme au volant peur être considéré comme un crime, </a:t>
            </a:r>
            <a:r>
              <a:rPr lang="fr-FR" sz="1400">
                <a:solidFill>
                  <a:srgbClr val="FF0000"/>
                </a:solidFill>
              </a:rPr>
              <a:t>parce qu’</a:t>
            </a:r>
            <a:r>
              <a:rPr lang="fr-FR" sz="1400"/>
              <a:t>il a souvent des conséquences tragiques.</a:t>
            </a:r>
          </a:p>
          <a:p>
            <a:pPr defTabSz="252000"/>
            <a:r>
              <a:rPr lang="fr-FR" sz="1400"/>
              <a:t>8.	</a:t>
            </a:r>
            <a:r>
              <a:rPr lang="fr-FR" sz="1400">
                <a:solidFill>
                  <a:srgbClr val="FF0000"/>
                </a:solidFill>
              </a:rPr>
              <a:t>Puisque</a:t>
            </a:r>
            <a:r>
              <a:rPr lang="fr-FR" sz="1400"/>
              <a:t> ce délit était, jusqu'à maintenant, insuffisamment sanctionné, une nouvelle loi est à l'étude.</a:t>
            </a:r>
          </a:p>
          <a:p>
            <a:pPr defTabSz="252000"/>
            <a:r>
              <a:rPr lang="fr-FR" sz="1400"/>
              <a:t>9.	</a:t>
            </a:r>
            <a:r>
              <a:rPr lang="fr-FR" sz="1400">
                <a:solidFill>
                  <a:srgbClr val="FF0000"/>
                </a:solidFill>
              </a:rPr>
              <a:t>Comme</a:t>
            </a:r>
            <a:r>
              <a:rPr lang="fr-FR" sz="1400"/>
              <a:t> je suis passionné de lecture et </a:t>
            </a:r>
            <a:r>
              <a:rPr lang="fr-FR" sz="1400">
                <a:solidFill>
                  <a:srgbClr val="FF0000"/>
                </a:solidFill>
              </a:rPr>
              <a:t>que</a:t>
            </a:r>
            <a:r>
              <a:rPr lang="fr-FR" sz="1400"/>
              <a:t> je ne peux pas acheter tous les livres, je me suis abonné à la bibliothèque municipale.</a:t>
            </a:r>
          </a:p>
          <a:p>
            <a:pPr defTabSz="252000"/>
            <a:r>
              <a:rPr lang="fr-FR" sz="1400"/>
              <a:t>10.	Nous avons passé une excellente soirée ; malheureusement </a:t>
            </a:r>
            <a:r>
              <a:rPr lang="fr-FR" sz="1400">
                <a:solidFill>
                  <a:srgbClr val="FF0000"/>
                </a:solidFill>
              </a:rPr>
              <a:t>puisque</a:t>
            </a:r>
            <a:r>
              <a:rPr lang="fr-FR" sz="1400"/>
              <a:t> le dernier métro passe dans quinze minutes et </a:t>
            </a:r>
            <a:r>
              <a:rPr lang="fr-FR" sz="1400">
                <a:solidFill>
                  <a:srgbClr val="FF0000"/>
                </a:solidFill>
              </a:rPr>
              <a:t>que</a:t>
            </a:r>
            <a:r>
              <a:rPr lang="fr-FR" sz="1400"/>
              <a:t> nous habitons trop loin pour rentrer à pied, nous devons partir.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7BCC4F8-694B-46CC-9A41-DDF118DA2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495800" cy="349250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6954DD-B76C-4AF4-A1A5-4DCCE60A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7B559A-5E93-4E42-A90A-2050B28CB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fr-FR" b="1"/>
              <a:t>Étant donné que / du fait que / vu que</a:t>
            </a:r>
          </a:p>
          <a:p>
            <a:pPr marL="0" indent="0">
              <a:buNone/>
            </a:pPr>
            <a:r>
              <a:rPr lang="fr-FR"/>
              <a:t>En général, précède la principale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>
                <a:solidFill>
                  <a:srgbClr val="FF0000"/>
                </a:solidFill>
              </a:rPr>
              <a:t>Du fait que </a:t>
            </a:r>
            <a:r>
              <a:rPr lang="fr-FR"/>
              <a:t>vous avez moins de 26 ans, vous paierez votre billet de train moins cher.</a:t>
            </a:r>
          </a:p>
          <a:p>
            <a:endParaRPr lang="fr-FR"/>
          </a:p>
          <a:p>
            <a:r>
              <a:rPr lang="fr-FR" b="1"/>
              <a:t>Sous prétexte que</a:t>
            </a:r>
          </a:p>
          <a:p>
            <a:pPr marL="0" indent="0">
              <a:buNone/>
            </a:pPr>
            <a:r>
              <a:rPr lang="fr-FR"/>
              <a:t>La cause est contestée par le locuteur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On ne peut renvoyer une mère ou un père </a:t>
            </a:r>
            <a:r>
              <a:rPr lang="fr-FR">
                <a:solidFill>
                  <a:srgbClr val="FF0000"/>
                </a:solidFill>
              </a:rPr>
              <a:t>sous prétexte que </a:t>
            </a:r>
            <a:r>
              <a:rPr lang="fr-FR"/>
              <a:t>cette personne est en congé parental pour prendre soin de son enfant.</a:t>
            </a:r>
          </a:p>
          <a:p>
            <a:endParaRPr lang="fr-FR"/>
          </a:p>
          <a:p>
            <a:r>
              <a:rPr lang="fr-FR" b="1"/>
              <a:t>Du moment que</a:t>
            </a:r>
          </a:p>
          <a:p>
            <a:pPr marL="0" indent="0">
              <a:buNone/>
            </a:pPr>
            <a:r>
              <a:rPr lang="fr-FR"/>
              <a:t>Cette conjonction a le même sens que </a:t>
            </a:r>
            <a:r>
              <a:rPr lang="fr-FR" b="1"/>
              <a:t>puisque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/>
              <a:t>Le type de travail n'a pas d'importance pour moi, </a:t>
            </a:r>
            <a:r>
              <a:rPr lang="fr-FR">
                <a:solidFill>
                  <a:srgbClr val="FF0000"/>
                </a:solidFill>
              </a:rPr>
              <a:t>du moment que </a:t>
            </a:r>
            <a:r>
              <a:rPr lang="fr-FR"/>
              <a:t>je trouve mes journées instructives.</a:t>
            </a:r>
          </a:p>
          <a:p>
            <a:endParaRPr lang="fr-FR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5E92392-318D-4B8B-BEFE-9888C303D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514273" cy="404668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27A392-DAAD-4300-B79C-5458A907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33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4CE0E9-18F5-469B-912F-997C6F705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it-IT" sz="2200" b="1"/>
              <a:t>D’autant, d’autant moins, d’autant plus, d’autant moins de, d’autant plus de … que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fr-FR" sz="2200"/>
              <a:t>Je ne veux pas m'étendre sur le sujet, </a:t>
            </a:r>
            <a:r>
              <a:rPr lang="fr-FR" sz="2200">
                <a:solidFill>
                  <a:srgbClr val="FF0000"/>
                </a:solidFill>
              </a:rPr>
              <a:t>d'autant que </a:t>
            </a:r>
            <a:r>
              <a:rPr lang="fr-FR" sz="2200"/>
              <a:t>j'ai très peu de temps.</a:t>
            </a:r>
            <a:endParaRPr lang="it-IT" sz="22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2200"/>
              <a:t>Nous sommes </a:t>
            </a:r>
            <a:r>
              <a:rPr lang="it-IT" sz="2200">
                <a:solidFill>
                  <a:srgbClr val="FF0000"/>
                </a:solidFill>
              </a:rPr>
              <a:t>d’autant plus </a:t>
            </a:r>
            <a:r>
              <a:rPr lang="it-IT" sz="2200"/>
              <a:t>heureux de ce succès </a:t>
            </a:r>
            <a:r>
              <a:rPr lang="it-IT" sz="2200">
                <a:solidFill>
                  <a:srgbClr val="FF0000"/>
                </a:solidFill>
              </a:rPr>
              <a:t>que</a:t>
            </a:r>
            <a:r>
              <a:rPr lang="it-IT" sz="2200"/>
              <a:t> nous ne nous y attendions pas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fr-FR" sz="2200"/>
              <a:t>Cette critique a d'autant </a:t>
            </a:r>
            <a:r>
              <a:rPr lang="fr-FR" sz="2200">
                <a:solidFill>
                  <a:srgbClr val="FF0000"/>
                </a:solidFill>
              </a:rPr>
              <a:t>plus de </a:t>
            </a:r>
            <a:r>
              <a:rPr lang="fr-FR" sz="2200"/>
              <a:t>poids </a:t>
            </a:r>
            <a:r>
              <a:rPr lang="fr-FR" sz="2200">
                <a:solidFill>
                  <a:srgbClr val="FF0000"/>
                </a:solidFill>
              </a:rPr>
              <a:t>que</a:t>
            </a:r>
            <a:r>
              <a:rPr lang="fr-FR" sz="2200"/>
              <a:t> c’est notre principal client qui nous l’adresse.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fr-FR" sz="2200"/>
              <a:t>L'usage de voies publiques coûtera </a:t>
            </a:r>
            <a:r>
              <a:rPr lang="fr-FR" sz="2200">
                <a:solidFill>
                  <a:srgbClr val="FF0000"/>
                </a:solidFill>
              </a:rPr>
              <a:t>d'autant moins </a:t>
            </a:r>
            <a:r>
              <a:rPr lang="fr-FR" sz="2200"/>
              <a:t>cher </a:t>
            </a:r>
            <a:r>
              <a:rPr lang="fr-FR" sz="2200">
                <a:solidFill>
                  <a:srgbClr val="FF0000"/>
                </a:solidFill>
              </a:rPr>
              <a:t>que</a:t>
            </a:r>
            <a:r>
              <a:rPr lang="fr-FR" sz="2200"/>
              <a:t> les véhicules seront plus «propres».</a:t>
            </a:r>
            <a:endParaRPr lang="it-IT" sz="2200"/>
          </a:p>
          <a:p>
            <a:r>
              <a:rPr lang="it-IT" sz="2200"/>
              <a:t>Note : </a:t>
            </a:r>
            <a:r>
              <a:rPr lang="it-IT" sz="2200" b="1"/>
              <a:t>surtout que </a:t>
            </a:r>
            <a:r>
              <a:rPr lang="it-IT" sz="2200"/>
              <a:t>existe en français, il fait partie du langage familier.</a:t>
            </a:r>
            <a:endParaRPr lang="fr-FR" sz="2200" b="1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79F88A8-38EC-4C09-95C5-0286509920EE}"/>
              </a:ext>
            </a:extLst>
          </p:cNvPr>
          <p:cNvSpPr txBox="1"/>
          <p:nvPr/>
        </p:nvSpPr>
        <p:spPr>
          <a:xfrm>
            <a:off x="1020932" y="639192"/>
            <a:ext cx="458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>
                <a:latin typeface="+mj-lt"/>
              </a:rPr>
              <a:t>D’autant que</a:t>
            </a:r>
            <a:endParaRPr lang="fr-FR" sz="4000">
              <a:latin typeface="+mj-lt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5621E0A-8F77-4F86-B8FE-BE08DA006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40382" cy="386195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56947B-9B0A-4FED-A970-8135A310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605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1B65A6A-ABF2-466D-A390-48472EB1BC4D}"/>
              </a:ext>
            </a:extLst>
          </p:cNvPr>
          <p:cNvSpPr txBox="1"/>
          <p:nvPr/>
        </p:nvSpPr>
        <p:spPr>
          <a:xfrm>
            <a:off x="1066799" y="372862"/>
            <a:ext cx="8254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/>
              <a:t>Exercice</a:t>
            </a:r>
            <a:endParaRPr lang="fr-FR" sz="320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79F265-7795-49CD-8DD5-139882EEA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2673" cy="423141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83958C-79F4-4D8C-9F13-C35EAF4F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8</a:t>
            </a:fld>
            <a:endParaRPr lang="fr-FR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FB65ADD-C9D6-4EEA-B889-17A926DEA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998" y="1027985"/>
            <a:ext cx="7155449" cy="151201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8EEBF036-C66E-43D8-9D85-38727ABA310D}"/>
              </a:ext>
            </a:extLst>
          </p:cNvPr>
          <p:cNvSpPr txBox="1"/>
          <p:nvPr/>
        </p:nvSpPr>
        <p:spPr>
          <a:xfrm>
            <a:off x="1722582" y="2699905"/>
            <a:ext cx="89454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fr-FR" sz="1600"/>
              <a:t>Mme Frémont n'est pas contente ……………… personne ne l'a prévenue du nouvel horaire de la réunion. Elle est ……………… en colère ……………… elle avait expressément demandé d'en être informée.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fr-FR" sz="1600"/>
              <a:t>……………… elle ne contient que des ingrédients savoureux, cette recette est délicieuse. Elle sera ……………… meilleure ……………… vous ferez mijoter la viande à feu doux.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fr-FR" sz="1600"/>
              <a:t>M. Imbert a un emploi du temps très chargé ……………… il organise la délocalisation de son entreprise. Il est ………………… disponible ……………… son principal collaborateur est souffrant.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fr-FR" sz="1600"/>
              <a:t>Le résultat des élections constitue une réelle surprise ……………… le candidat favori a perdu. Il est ………………… surprenant ……………… il contredit tous les sondages.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fr-FR" sz="1600"/>
              <a:t>Cette entreprise s'apprête à licencier ……………………… sa masse salariale est jugée trop importante. Le personnel est ………..………… prêt à l'accepter ……………… les bénéfices réalisés sont énormes.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fr-FR" sz="1600"/>
              <a:t>Après leur expulsion, cette solution de relogement des sans-papiers me semble la plus intéressante …………… c'est la plus réaliste. Elle me semble ……….………… intéressante ……………… elle est la moins longue à mettre en œuvre.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85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EC9E806-9146-4D55-B6EA-29F9CFDCA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La cause au subjonctif</a:t>
            </a:r>
            <a:endParaRPr lang="fr-FR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B7A700-CA58-47A7-89A9-7F09F3327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it-IT" sz="2000" b="1"/>
              <a:t>Soit que … soit que</a:t>
            </a:r>
          </a:p>
          <a:p>
            <a:pPr marL="0" indent="0">
              <a:buNone/>
            </a:pPr>
            <a:r>
              <a:rPr lang="it-IT" sz="2000"/>
              <a:t>On hésite entre deux causes possibles qui s’excluent l’une l’autre</a:t>
            </a:r>
          </a:p>
          <a:p>
            <a:pPr lvl="1"/>
            <a:r>
              <a:rPr lang="fr-FR" sz="2000">
                <a:solidFill>
                  <a:srgbClr val="FF0000"/>
                </a:solidFill>
              </a:rPr>
              <a:t>Soit que </a:t>
            </a:r>
            <a:r>
              <a:rPr lang="fr-FR" sz="2000"/>
              <a:t>vous restiez, </a:t>
            </a:r>
            <a:r>
              <a:rPr lang="fr-FR" sz="2000">
                <a:solidFill>
                  <a:srgbClr val="FF0000"/>
                </a:solidFill>
              </a:rPr>
              <a:t>soit que </a:t>
            </a:r>
            <a:r>
              <a:rPr lang="fr-FR" sz="2000"/>
              <a:t>vous partiez, moi je m'en irai.</a:t>
            </a:r>
          </a:p>
          <a:p>
            <a:pPr marL="457200" lvl="1" indent="0">
              <a:buNone/>
            </a:pPr>
            <a:endParaRPr lang="it-IT" sz="2000"/>
          </a:p>
          <a:p>
            <a:r>
              <a:rPr lang="it-IT" sz="2000" b="1"/>
              <a:t>Ce n’est pas que … mais</a:t>
            </a:r>
          </a:p>
          <a:p>
            <a:r>
              <a:rPr lang="it-IT" sz="2000" b="1"/>
              <a:t>Non (pas) que … mais</a:t>
            </a:r>
          </a:p>
          <a:p>
            <a:pPr marL="0" indent="0">
              <a:buNone/>
            </a:pPr>
            <a:r>
              <a:rPr lang="it-IT" sz="2000"/>
              <a:t>Une cause n’est pas la bonne (subjonctif), on indique la vraie ensuite (indicatif)</a:t>
            </a:r>
          </a:p>
          <a:p>
            <a:pPr lvl="1"/>
            <a:r>
              <a:rPr lang="it-IT" sz="2000">
                <a:solidFill>
                  <a:srgbClr val="FF0000"/>
                </a:solidFill>
              </a:rPr>
              <a:t>Ce n’est pas que </a:t>
            </a:r>
            <a:r>
              <a:rPr lang="it-IT" sz="2000"/>
              <a:t>ce soit faux, </a:t>
            </a:r>
            <a:r>
              <a:rPr lang="it-IT" sz="2000">
                <a:solidFill>
                  <a:srgbClr val="FF0000"/>
                </a:solidFill>
              </a:rPr>
              <a:t>mais</a:t>
            </a:r>
            <a:r>
              <a:rPr lang="it-IT" sz="2000"/>
              <a:t> c’est mal dit.</a:t>
            </a:r>
          </a:p>
          <a:p>
            <a:pPr lvl="1"/>
            <a:r>
              <a:rPr lang="it-IT" sz="2000"/>
              <a:t>Nous ne pouvons accepter votre offre, </a:t>
            </a:r>
            <a:r>
              <a:rPr lang="it-IT" sz="2000">
                <a:solidFill>
                  <a:srgbClr val="FF0000"/>
                </a:solidFill>
              </a:rPr>
              <a:t>non qu’</a:t>
            </a:r>
            <a:r>
              <a:rPr lang="it-IT" sz="2000"/>
              <a:t>elle ne soit pas intéressante, </a:t>
            </a:r>
            <a:r>
              <a:rPr lang="it-IT" sz="2000">
                <a:solidFill>
                  <a:srgbClr val="FF0000"/>
                </a:solidFill>
              </a:rPr>
              <a:t>mais</a:t>
            </a:r>
            <a:r>
              <a:rPr lang="it-IT" sz="2000"/>
              <a:t> elle ne va pas dans le sens de notre projet.</a:t>
            </a:r>
          </a:p>
          <a:p>
            <a:endParaRPr lang="fr-FR" sz="2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0353EC-E8EE-41E0-800C-567C67A7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03436" cy="367723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A95B3F1-1957-4009-A6EA-FA5AA886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982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5999</TotalTime>
  <Words>1882</Words>
  <Application>Microsoft Office PowerPoint</Application>
  <PresentationFormat>Widescreen</PresentationFormat>
  <Paragraphs>161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Montserrat</vt:lpstr>
      <vt:lpstr>Tema di Office</vt:lpstr>
      <vt:lpstr>L’expression de la cause</vt:lpstr>
      <vt:lpstr>Cause, conséquence, but</vt:lpstr>
      <vt:lpstr>Le lien de causalité</vt:lpstr>
      <vt:lpstr> La proposition causale à l’indicatif </vt:lpstr>
      <vt:lpstr>Exercice</vt:lpstr>
      <vt:lpstr>Presentazione standard di PowerPoint</vt:lpstr>
      <vt:lpstr>Presentazione standard di PowerPoint</vt:lpstr>
      <vt:lpstr>Presentazione standard di PowerPoint</vt:lpstr>
      <vt:lpstr>La cause au subjonctif</vt:lpstr>
      <vt:lpstr>Exercice</vt:lpstr>
      <vt:lpstr>Proposition causale non subordonnée</vt:lpstr>
      <vt:lpstr>Prépositions + nom ou infinitif</vt:lpstr>
      <vt:lpstr>Prépositions + infinitif ou nom sans article</vt:lpstr>
      <vt:lpstr>De, par, pour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L’expression de la cause</dc:title>
  <dc:creator>laura.kreyder@unimib.it</dc:creator>
  <cp:lastModifiedBy>laura.kreyder@unimib.it</cp:lastModifiedBy>
  <cp:revision>39</cp:revision>
  <dcterms:created xsi:type="dcterms:W3CDTF">2021-03-26T21:57:25Z</dcterms:created>
  <dcterms:modified xsi:type="dcterms:W3CDTF">2022-03-31T17:00:21Z</dcterms:modified>
</cp:coreProperties>
</file>