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94" r:id="rId2"/>
    <p:sldId id="382" r:id="rId3"/>
    <p:sldId id="383" r:id="rId4"/>
    <p:sldId id="384" r:id="rId5"/>
    <p:sldId id="269" r:id="rId6"/>
    <p:sldId id="322" r:id="rId7"/>
    <p:sldId id="265" r:id="rId8"/>
    <p:sldId id="292" r:id="rId9"/>
    <p:sldId id="323" r:id="rId10"/>
    <p:sldId id="262" r:id="rId11"/>
    <p:sldId id="324" r:id="rId12"/>
    <p:sldId id="376" r:id="rId13"/>
    <p:sldId id="377" r:id="rId14"/>
    <p:sldId id="274" r:id="rId15"/>
    <p:sldId id="297" r:id="rId16"/>
    <p:sldId id="275" r:id="rId17"/>
    <p:sldId id="293" r:id="rId18"/>
    <p:sldId id="270" r:id="rId19"/>
    <p:sldId id="271" r:id="rId20"/>
    <p:sldId id="272" r:id="rId21"/>
    <p:sldId id="273" r:id="rId22"/>
    <p:sldId id="267" r:id="rId23"/>
    <p:sldId id="280" r:id="rId24"/>
    <p:sldId id="283" r:id="rId25"/>
    <p:sldId id="284" r:id="rId26"/>
    <p:sldId id="285" r:id="rId27"/>
    <p:sldId id="381" r:id="rId28"/>
    <p:sldId id="281" r:id="rId29"/>
    <p:sldId id="282" r:id="rId30"/>
    <p:sldId id="325" r:id="rId31"/>
    <p:sldId id="367" r:id="rId32"/>
    <p:sldId id="331" r:id="rId33"/>
    <p:sldId id="335" r:id="rId34"/>
    <p:sldId id="334" r:id="rId35"/>
    <p:sldId id="336" r:id="rId36"/>
    <p:sldId id="337" r:id="rId37"/>
    <p:sldId id="338" r:id="rId38"/>
    <p:sldId id="332" r:id="rId39"/>
    <p:sldId id="340" r:id="rId40"/>
    <p:sldId id="341" r:id="rId41"/>
    <p:sldId id="342" r:id="rId42"/>
    <p:sldId id="339" r:id="rId43"/>
    <p:sldId id="329" r:id="rId44"/>
    <p:sldId id="362" r:id="rId45"/>
    <p:sldId id="375" r:id="rId46"/>
    <p:sldId id="368" r:id="rId47"/>
    <p:sldId id="369" r:id="rId48"/>
    <p:sldId id="378" r:id="rId49"/>
    <p:sldId id="379" r:id="rId5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9" autoAdjust="0"/>
  </p:normalViewPr>
  <p:slideViewPr>
    <p:cSldViewPr snapToGrid="0" snapToObjects="1">
      <p:cViewPr>
        <p:scale>
          <a:sx n="103" d="100"/>
          <a:sy n="10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888C-D33A-2549-822D-47F9C7EF30A8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76122-38E3-BE48-A065-840DDE9A5EA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62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5FB7-61DF-D342-B4B1-49E25A227D9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76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Customer</a:t>
            </a:r>
            <a:r>
              <a:rPr lang="it-IT" baseline="0"/>
              <a:t> experience</a:t>
            </a:r>
          </a:p>
          <a:p>
            <a:r>
              <a:rPr lang="it-IT" baseline="0"/>
              <a:t>Price vs. convenience</a:t>
            </a:r>
          </a:p>
          <a:p>
            <a:r>
              <a:rPr lang="it-IT" baseline="0"/>
              <a:t>Are stores becoming a showroom for customers to see, try..... then buy somewhere else !!  ??</a:t>
            </a:r>
          </a:p>
          <a:p>
            <a:r>
              <a:rPr lang="it-IT" baseline="0"/>
              <a:t>Shopping apps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8A0-2376-C647-B706-D699497B24B9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25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90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Has already 8 bookstores</a:t>
            </a:r>
            <a:r>
              <a:rPr lang="it-IT" baseline="0"/>
              <a:t> and also sell gadgets</a:t>
            </a:r>
          </a:p>
          <a:p>
            <a:r>
              <a:rPr lang="it-IT" baseline="0"/>
              <a:t>About 20 campus bookstores that don't sell books</a:t>
            </a:r>
          </a:p>
          <a:p>
            <a:r>
              <a:rPr lang="it-IT" baseline="0"/>
              <a:t>Whole foods grocery chain</a:t>
            </a:r>
          </a:p>
          <a:p>
            <a:r>
              <a:rPr lang="it-IT" baseline="0"/>
              <a:t>a convenience store without cashiers</a:t>
            </a:r>
          </a:p>
          <a:p>
            <a:endParaRPr lang="it-IT" baseline="0"/>
          </a:p>
          <a:p>
            <a:r>
              <a:rPr lang="it-IT" baseline="0"/>
              <a:t>Reasons: 1) to change the retail model with automation and data mining techniques (like they use online)... renting this technology to other retailers as a revenue</a:t>
            </a:r>
          </a:p>
          <a:p>
            <a:r>
              <a:rPr lang="it-IT" baseline="0"/>
              <a:t>                    source;  note: 10 % of Amazon's revenue came from their Cloud computing service)</a:t>
            </a:r>
          </a:p>
          <a:p>
            <a:r>
              <a:rPr lang="it-IT" baseline="0"/>
              <a:t>                2) to showcase gadgets (like Kindle) for people to feel and test</a:t>
            </a:r>
          </a:p>
          <a:p>
            <a:r>
              <a:rPr lang="it-IT" baseline="0"/>
              <a:t>                3) to appeal to the customer who needs time to look, explore and make </a:t>
            </a:r>
            <a:r>
              <a:rPr lang="it-IT" u="sng" baseline="0"/>
              <a:t>impulse purchases</a:t>
            </a:r>
          </a:p>
          <a:p>
            <a:r>
              <a:rPr lang="it-IT" baseline="0"/>
              <a:t>                4) the locations are also pick-up points (groceries and products... thus reducing delivery costs for Amazon)</a:t>
            </a:r>
          </a:p>
          <a:p>
            <a:r>
              <a:rPr lang="it-IT" baseline="0"/>
              <a:t>                5)  Building brand loyalty;  at student campus locations, students get Amazon Prime at a 50% discount which creates customers for life.</a:t>
            </a:r>
          </a:p>
          <a:p>
            <a:endParaRPr lang="it-IT" baseline="0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1F8A0-2376-C647-B706-D699497B24B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27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Department</a:t>
            </a:r>
            <a:r>
              <a:rPr lang="it-IT" dirty="0" smtClean="0"/>
              <a:t>: grandi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magazini</a:t>
            </a:r>
            <a:r>
              <a:rPr lang="it-IT" baseline="0" dirty="0" smtClean="0"/>
              <a:t> (Rinascente, Harrods, </a:t>
            </a:r>
            <a:r>
              <a:rPr lang="it-IT" baseline="0" dirty="0" err="1" smtClean="0"/>
              <a:t>Macys</a:t>
            </a:r>
            <a:r>
              <a:rPr lang="it-IT" baseline="0" dirty="0" smtClean="0"/>
              <a:t>).... </a:t>
            </a:r>
            <a:r>
              <a:rPr lang="it-IT" baseline="0" dirty="0" err="1" smtClean="0"/>
              <a:t>deep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assortment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goods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usually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service, </a:t>
            </a:r>
            <a:r>
              <a:rPr lang="it-IT" baseline="0" dirty="0" err="1" smtClean="0"/>
              <a:t>trained</a:t>
            </a:r>
            <a:r>
              <a:rPr lang="it-IT" baseline="0" dirty="0" smtClean="0"/>
              <a:t> staff, </a:t>
            </a:r>
            <a:r>
              <a:rPr lang="it-IT" baseline="0" dirty="0" err="1" smtClean="0"/>
              <a:t>value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home delivery, </a:t>
            </a:r>
            <a:r>
              <a:rPr lang="it-IT" baseline="0" dirty="0" err="1" smtClean="0"/>
              <a:t>bridal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registries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alterations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gift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wrapping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etc</a:t>
            </a:r>
            <a:endParaRPr lang="it-IT" baseline="0" dirty="0" smtClean="0"/>
          </a:p>
          <a:p>
            <a:r>
              <a:rPr lang="it-IT" baseline="0" dirty="0" smtClean="0"/>
              <a:t>Discount:  </a:t>
            </a:r>
            <a:r>
              <a:rPr lang="it-IT" baseline="0" dirty="0" err="1" smtClean="0"/>
              <a:t>broad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shallow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goods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assortment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prices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few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services</a:t>
            </a:r>
            <a:endParaRPr lang="it-IT" baseline="0" dirty="0" smtClean="0"/>
          </a:p>
          <a:p>
            <a:r>
              <a:rPr lang="it-IT" baseline="0" dirty="0" err="1" smtClean="0"/>
              <a:t>Specialty</a:t>
            </a:r>
            <a:r>
              <a:rPr lang="it-IT" baseline="0" dirty="0" smtClean="0"/>
              <a:t>: sell </a:t>
            </a:r>
            <a:r>
              <a:rPr lang="it-IT" baseline="0" dirty="0" err="1" smtClean="0"/>
              <a:t>certain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shoes</a:t>
            </a:r>
            <a:r>
              <a:rPr lang="it-IT" baseline="0" dirty="0" smtClean="0"/>
              <a:t>, books, </a:t>
            </a:r>
            <a:r>
              <a:rPr lang="it-IT" baseline="0" dirty="0" err="1" smtClean="0"/>
              <a:t>jewelers</a:t>
            </a:r>
            <a:endParaRPr lang="it-IT" baseline="0" dirty="0" smtClean="0"/>
          </a:p>
          <a:p>
            <a:r>
              <a:rPr lang="it-IT" baseline="0" dirty="0" err="1" smtClean="0"/>
              <a:t>Cat</a:t>
            </a:r>
            <a:r>
              <a:rPr lang="it-IT" baseline="0" dirty="0" smtClean="0"/>
              <a:t> Killer: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Ikea, Staples ....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merchandise</a:t>
            </a:r>
            <a:r>
              <a:rPr lang="it-IT" baseline="0" dirty="0" smtClean="0"/>
              <a:t> (home </a:t>
            </a:r>
            <a:r>
              <a:rPr lang="it-IT" baseline="0" dirty="0" err="1" smtClean="0"/>
              <a:t>furnishings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broad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assortment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prices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few</a:t>
            </a:r>
            <a:r>
              <a:rPr lang="it-IT" baseline="0" dirty="0" smtClean="0"/>
              <a:t> to moderate service</a:t>
            </a:r>
          </a:p>
          <a:p>
            <a:r>
              <a:rPr lang="it-IT" baseline="0" dirty="0" err="1" smtClean="0"/>
              <a:t>Supermarkets</a:t>
            </a:r>
            <a:r>
              <a:rPr lang="it-IT" baseline="0" dirty="0" smtClean="0"/>
              <a:t>: Large, wide </a:t>
            </a:r>
            <a:r>
              <a:rPr lang="it-IT" baseline="0" dirty="0" err="1" smtClean="0"/>
              <a:t>assortment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convenience</a:t>
            </a:r>
            <a:r>
              <a:rPr lang="it-IT" baseline="0" dirty="0" smtClean="0"/>
              <a:t>, self-service, </a:t>
            </a:r>
            <a:r>
              <a:rPr lang="it-IT" baseline="0" dirty="0" err="1" smtClean="0"/>
              <a:t>limited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service, </a:t>
            </a:r>
          </a:p>
          <a:p>
            <a:r>
              <a:rPr lang="it-IT" baseline="0" dirty="0" err="1" smtClean="0"/>
              <a:t>Superstores</a:t>
            </a:r>
            <a:r>
              <a:rPr lang="it-IT" baseline="0" dirty="0" smtClean="0"/>
              <a:t>:  “ Big </a:t>
            </a:r>
            <a:r>
              <a:rPr lang="it-IT" baseline="0" dirty="0" err="1" smtClean="0"/>
              <a:t>Box”stores</a:t>
            </a:r>
            <a:r>
              <a:rPr lang="it-IT" baseline="0" dirty="0" smtClean="0"/>
              <a:t>;  </a:t>
            </a:r>
            <a:r>
              <a:rPr lang="it-IT" baseline="0" dirty="0" err="1" smtClean="0"/>
              <a:t>similar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supermarkets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prices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limited</a:t>
            </a:r>
            <a:r>
              <a:rPr lang="it-IT" baseline="0" dirty="0" smtClean="0"/>
              <a:t> service (</a:t>
            </a:r>
            <a:r>
              <a:rPr lang="it-IT" baseline="0" dirty="0" err="1" smtClean="0"/>
              <a:t>Walmart</a:t>
            </a:r>
            <a:r>
              <a:rPr lang="it-IT" baseline="0" dirty="0" smtClean="0"/>
              <a:t>, Carrefour, etc.)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37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Global trend:  Rise of </a:t>
            </a:r>
            <a:r>
              <a:rPr lang="it-IT" dirty="0" err="1" smtClean="0"/>
              <a:t>convenience</a:t>
            </a:r>
            <a:r>
              <a:rPr lang="it-IT" dirty="0" smtClean="0"/>
              <a:t> </a:t>
            </a:r>
            <a:r>
              <a:rPr lang="it-IT" dirty="0" err="1" smtClean="0"/>
              <a:t>stores</a:t>
            </a:r>
            <a:r>
              <a:rPr lang="it-IT" dirty="0" smtClean="0"/>
              <a:t>,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speed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essential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products</a:t>
            </a:r>
            <a:r>
              <a:rPr lang="it-IT" baseline="0" dirty="0" smtClean="0"/>
              <a:t>, easy to </a:t>
            </a:r>
            <a:r>
              <a:rPr lang="it-IT" baseline="0" dirty="0" err="1" smtClean="0"/>
              <a:t>reach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often</a:t>
            </a:r>
            <a:r>
              <a:rPr lang="it-IT" baseline="0" dirty="0" smtClean="0"/>
              <a:t> by car)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97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Info </a:t>
            </a:r>
            <a:r>
              <a:rPr lang="it-IT" dirty="0" err="1" smtClean="0"/>
              <a:t>kiosks</a:t>
            </a:r>
            <a:r>
              <a:rPr lang="it-IT" dirty="0" smtClean="0"/>
              <a:t>;</a:t>
            </a:r>
          </a:p>
          <a:p>
            <a:r>
              <a:rPr lang="it-IT" dirty="0" err="1" smtClean="0"/>
              <a:t>Knowledgable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trained</a:t>
            </a:r>
            <a:r>
              <a:rPr lang="it-IT" baseline="0" dirty="0" smtClean="0"/>
              <a:t> staff, ready to help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intrusive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9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Internet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great</a:t>
            </a:r>
            <a:r>
              <a:rPr lang="it-IT" dirty="0" smtClean="0"/>
              <a:t> for “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convenience</a:t>
            </a:r>
            <a:r>
              <a:rPr lang="it-IT" dirty="0" smtClean="0"/>
              <a:t>”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scores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in “</a:t>
            </a:r>
            <a:r>
              <a:rPr lang="it-IT" dirty="0" err="1" smtClean="0"/>
              <a:t>possession</a:t>
            </a:r>
            <a:r>
              <a:rPr lang="it-IT" dirty="0" smtClean="0"/>
              <a:t> </a:t>
            </a:r>
            <a:r>
              <a:rPr lang="it-IT" dirty="0" err="1" smtClean="0"/>
              <a:t>convenience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1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innovations</a:t>
            </a:r>
            <a:r>
              <a:rPr lang="it-IT" dirty="0" smtClean="0"/>
              <a:t> happening:  self scanning of </a:t>
            </a:r>
            <a:r>
              <a:rPr lang="it-IT" dirty="0" err="1" smtClean="0"/>
              <a:t>merchandise</a:t>
            </a:r>
            <a:r>
              <a:rPr lang="it-IT" dirty="0" smtClean="0"/>
              <a:t> (Carrefour, Tesco, Metro);</a:t>
            </a:r>
            <a:r>
              <a:rPr lang="it-IT" baseline="0" dirty="0" smtClean="0"/>
              <a:t>  self </a:t>
            </a:r>
            <a:r>
              <a:rPr lang="it-IT" baseline="0" dirty="0" err="1" smtClean="0"/>
              <a:t>check</a:t>
            </a:r>
            <a:r>
              <a:rPr lang="it-IT" baseline="0" dirty="0" smtClean="0"/>
              <a:t> out and </a:t>
            </a:r>
            <a:r>
              <a:rPr lang="it-IT" baseline="0" dirty="0" err="1" smtClean="0"/>
              <a:t>payment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some </a:t>
            </a:r>
            <a:r>
              <a:rPr lang="it-IT" baseline="0" dirty="0" err="1" smtClean="0"/>
              <a:t>markets</a:t>
            </a:r>
            <a:endParaRPr lang="it-IT" baseline="0" dirty="0" smtClean="0"/>
          </a:p>
          <a:p>
            <a:r>
              <a:rPr lang="it-IT" baseline="0" dirty="0" err="1" smtClean="0"/>
              <a:t>Pay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: chip </a:t>
            </a:r>
            <a:r>
              <a:rPr lang="it-IT" baseline="0" dirty="0" err="1" smtClean="0"/>
              <a:t>cards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cell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phone</a:t>
            </a:r>
            <a:r>
              <a:rPr lang="it-IT" baseline="0" dirty="0" smtClean="0"/>
              <a:t> scanning </a:t>
            </a:r>
            <a:r>
              <a:rPr lang="it-IT" baseline="0" dirty="0" err="1" smtClean="0"/>
              <a:t>technology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74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Ikea layout for customer capture- must follow the path and arrows to</a:t>
            </a:r>
            <a:r>
              <a:rPr lang="it-IT" baseline="0" dirty="0" smtClean="0"/>
              <a:t> see the whole store before exiting</a:t>
            </a:r>
            <a:r>
              <a:rPr lang="it-IT" dirty="0" smtClean="0"/>
              <a:t>; self-service but  department</a:t>
            </a:r>
            <a:r>
              <a:rPr lang="it-IT" baseline="0" dirty="0" smtClean="0"/>
              <a:t> order has a logic; wide corridors, disponiblity of staff to help;  custom design a possibility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02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76122-38E3-BE48-A065-840DDE9A5EA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91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95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56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04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07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1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11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76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51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34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1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A3D52-CDF6-CF4D-B914-9DFD889DF6AC}" type="datetimeFigureOut">
              <a:rPr lang="it-IT" smtClean="0"/>
              <a:t>31/03/22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75F0-1F0E-E54A-8645-CF44595CE3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8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hope360.com/blog/use-discipline-shelf-generate-repeat-shopper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hope360.com/blog/why-manufacturers-should-become-active-retail-partner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ielsen.com/us/en/insights/reports/2013/how-loyal-are-your-customers.html" TargetMode="External"/><Relationship Id="rId3" Type="http://schemas.openxmlformats.org/officeDocument/2006/relationships/hyperlink" Target="https://www.bain.com/insights/prescription-for-cutting-costs-bain-brief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85687"/>
          </a:xfrm>
        </p:spPr>
        <p:txBody>
          <a:bodyPr>
            <a:normAutofit/>
          </a:bodyPr>
          <a:lstStyle/>
          <a:p>
            <a:r>
              <a:rPr lang="it-IT" sz="48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Retail</a:t>
            </a:r>
            <a:r>
              <a:rPr lang="it-IT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it-IT" sz="4800" b="1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43238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800000"/>
                </a:solidFill>
              </a:rPr>
              <a:t>Place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Where</a:t>
            </a:r>
            <a:r>
              <a:rPr lang="it-IT" dirty="0"/>
              <a:t> do buyers look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product</a:t>
            </a:r>
            <a:r>
              <a:rPr lang="it-IT" dirty="0"/>
              <a:t> or service?</a:t>
            </a:r>
          </a:p>
          <a:p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look in a </a:t>
            </a:r>
            <a:r>
              <a:rPr lang="it-IT" dirty="0" err="1"/>
              <a:t>store</a:t>
            </a:r>
            <a:r>
              <a:rPr lang="it-IT" dirty="0"/>
              <a:t>,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? A </a:t>
            </a:r>
            <a:r>
              <a:rPr lang="it-IT" dirty="0" err="1"/>
              <a:t>specialist</a:t>
            </a:r>
            <a:r>
              <a:rPr lang="it-IT" dirty="0"/>
              <a:t> boutique or in a supermarket, or </a:t>
            </a:r>
            <a:r>
              <a:rPr lang="it-IT" dirty="0" err="1"/>
              <a:t>both</a:t>
            </a:r>
            <a:r>
              <a:rPr lang="it-IT" dirty="0"/>
              <a:t>? Or online?  by direct mail </a:t>
            </a:r>
            <a:r>
              <a:rPr lang="it-IT" dirty="0" err="1"/>
              <a:t>catalog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676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54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Amazon..new marketing model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72244"/>
            <a:ext cx="8229600" cy="3965789"/>
          </a:xfrm>
        </p:spPr>
        <p:txBody>
          <a:bodyPr/>
          <a:lstStyle/>
          <a:p>
            <a:r>
              <a:rPr lang="it-IT"/>
              <a:t>Why would the worldwide giant of on-line</a:t>
            </a:r>
          </a:p>
          <a:p>
            <a:pPr marL="0" indent="0">
              <a:buNone/>
            </a:pPr>
            <a:r>
              <a:rPr lang="it-IT"/>
              <a:t>selling open physical retail stores ??</a:t>
            </a:r>
          </a:p>
          <a:p>
            <a:pPr marL="0" indent="0">
              <a:buNone/>
            </a:pPr>
            <a:r>
              <a:rPr lang="it-IT"/>
              <a:t>.... for </a:t>
            </a:r>
            <a:r>
              <a:rPr lang="it-IT" u="sng"/>
              <a:t>what strategic marketing reasons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 sz="2400"/>
              <a:t>(Think the world is all digital ? Did you know that</a:t>
            </a:r>
          </a:p>
          <a:p>
            <a:pPr marL="0" indent="0">
              <a:buNone/>
            </a:pPr>
            <a:r>
              <a:rPr lang="it-IT" sz="2400"/>
              <a:t>70% of all retail spending is still in physical stores ?)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98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Aggressive marketing strategies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Has already 8 bookstores and also sells gadgets</a:t>
            </a:r>
          </a:p>
          <a:p>
            <a:r>
              <a:rPr lang="it-IT"/>
              <a:t>Over 20 University campus bookstores </a:t>
            </a:r>
          </a:p>
          <a:p>
            <a:r>
              <a:rPr lang="it-IT"/>
              <a:t>Whole foods grocery chain</a:t>
            </a:r>
          </a:p>
          <a:p>
            <a:r>
              <a:rPr lang="it-IT"/>
              <a:t>Now a store without cashiers</a:t>
            </a:r>
          </a:p>
          <a:p>
            <a:r>
              <a:rPr lang="it-IT"/>
              <a:t>Massive entrance into Cloud computing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16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670"/>
          </a:xfrm>
        </p:spPr>
        <p:txBody>
          <a:bodyPr/>
          <a:lstStyle/>
          <a:p>
            <a:r>
              <a:rPr lang="it-IT">
                <a:solidFill>
                  <a:srgbClr val="800000"/>
                </a:solidFill>
              </a:rPr>
              <a:t>Why change?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/>
              <a:t>    1) to change the retail model with automation and data mining techniques (like they use online)... renting this technology to other retailers as a revenue source;  note: 14 % of Amazon's revenue came from their Cloud computing service)</a:t>
            </a:r>
          </a:p>
          <a:p>
            <a:pPr marL="0" indent="0">
              <a:buNone/>
            </a:pPr>
            <a:r>
              <a:rPr lang="it-IT" sz="2400"/>
              <a:t>    2) to showcase gadgets (like Kindle) for people to feel and test</a:t>
            </a:r>
          </a:p>
          <a:p>
            <a:pPr marL="0" indent="0">
              <a:buNone/>
            </a:pPr>
            <a:r>
              <a:rPr lang="it-IT" sz="2400"/>
              <a:t>    3) to appeal to the customer who needs time to look, explore and make </a:t>
            </a:r>
            <a:r>
              <a:rPr lang="it-IT" sz="2400" u="sng"/>
              <a:t>impulse purchases</a:t>
            </a:r>
          </a:p>
          <a:p>
            <a:pPr marL="0" indent="0">
              <a:buNone/>
            </a:pPr>
            <a:r>
              <a:rPr lang="it-IT" sz="2400"/>
              <a:t>   4) the locations are also pick-up points (groceries and products... thus reducing delivery costs for Amazon) </a:t>
            </a:r>
          </a:p>
          <a:p>
            <a:pPr marL="0" indent="0">
              <a:buNone/>
            </a:pPr>
            <a:r>
              <a:rPr lang="it-IT" sz="2400"/>
              <a:t>   5)  Building brand loyalty;  at student campus locations, students get Amazon Prime at a 50% discount which creates customers for life.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70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Types</a:t>
            </a:r>
            <a:r>
              <a:rPr lang="it-IT" dirty="0" smtClean="0"/>
              <a:t> of </a:t>
            </a:r>
            <a:r>
              <a:rPr lang="it-IT" dirty="0" err="1" smtClean="0"/>
              <a:t>Retailers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Department</a:t>
            </a:r>
            <a:endParaRPr lang="it-IT" dirty="0" smtClean="0"/>
          </a:p>
          <a:p>
            <a:r>
              <a:rPr lang="it-IT" dirty="0" smtClean="0"/>
              <a:t>Discount</a:t>
            </a:r>
          </a:p>
          <a:p>
            <a:r>
              <a:rPr lang="it-IT" dirty="0" err="1" smtClean="0"/>
              <a:t>Convenience</a:t>
            </a:r>
            <a:endParaRPr lang="it-IT" dirty="0" smtClean="0"/>
          </a:p>
          <a:p>
            <a:r>
              <a:rPr lang="it-IT" dirty="0" err="1" smtClean="0"/>
              <a:t>Specialty</a:t>
            </a:r>
            <a:endParaRPr lang="it-IT" dirty="0" smtClean="0"/>
          </a:p>
          <a:p>
            <a:r>
              <a:rPr lang="it-IT" dirty="0" err="1" smtClean="0"/>
              <a:t>Category</a:t>
            </a:r>
            <a:r>
              <a:rPr lang="it-IT" dirty="0" smtClean="0"/>
              <a:t> Killer</a:t>
            </a:r>
          </a:p>
          <a:p>
            <a:r>
              <a:rPr lang="it-IT" dirty="0" smtClean="0"/>
              <a:t>Supermarket</a:t>
            </a:r>
          </a:p>
          <a:p>
            <a:r>
              <a:rPr lang="it-IT" dirty="0" err="1" smtClean="0"/>
              <a:t>Superstores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89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81583"/>
          </a:xfrm>
        </p:spPr>
        <p:txBody>
          <a:bodyPr/>
          <a:lstStyle/>
          <a:p>
            <a:r>
              <a:rPr lang="it-IT"/>
              <a:t>As a retailer, what is the </a:t>
            </a:r>
            <a:r>
              <a:rPr lang="it-IT" u="sng"/>
              <a:t>most   important</a:t>
            </a:r>
            <a:r>
              <a:rPr lang="it-IT"/>
              <a:t> thing you must focus on ??</a:t>
            </a:r>
          </a:p>
        </p:txBody>
      </p:sp>
    </p:spTree>
    <p:extLst>
      <p:ext uri="{BB962C8B-B14F-4D97-AF65-F5344CB8AC3E}">
        <p14:creationId xmlns:p14="http://schemas.microsoft.com/office/powerpoint/2010/main" val="247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The Customer !!!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Making</a:t>
            </a:r>
            <a:r>
              <a:rPr lang="it-IT" dirty="0" smtClean="0"/>
              <a:t> the </a:t>
            </a: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pleasant</a:t>
            </a:r>
            <a:r>
              <a:rPr lang="it-IT" dirty="0" smtClean="0"/>
              <a:t>, </a:t>
            </a:r>
            <a:r>
              <a:rPr lang="it-IT" dirty="0" err="1" smtClean="0"/>
              <a:t>convenient</a:t>
            </a:r>
            <a:r>
              <a:rPr lang="it-IT" dirty="0" smtClean="0"/>
              <a:t>, fast and </a:t>
            </a:r>
            <a:r>
              <a:rPr lang="it-IT" dirty="0" err="1" smtClean="0"/>
              <a:t>successful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goal #1.</a:t>
            </a:r>
          </a:p>
          <a:p>
            <a:endParaRPr lang="it-IT" dirty="0"/>
          </a:p>
          <a:p>
            <a:r>
              <a:rPr lang="it-IT" dirty="0" smtClean="0"/>
              <a:t>So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to the consumer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to a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r>
              <a:rPr lang="it-IT" dirty="0" smtClean="0"/>
              <a:t> ? What points of “convenience” are most important ??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68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Retail convenience</a:t>
            </a:r>
            <a:r>
              <a:rPr lang="it-IT" dirty="0" smtClean="0"/>
              <a:t> </a:t>
            </a:r>
            <a:r>
              <a:rPr lang="it-IT" dirty="0" err="1" smtClean="0"/>
              <a:t>points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Access</a:t>
            </a:r>
          </a:p>
          <a:p>
            <a:r>
              <a:rPr lang="it-IT" b="1" dirty="0" err="1" smtClean="0"/>
              <a:t>Search</a:t>
            </a:r>
            <a:endParaRPr lang="it-IT" b="1" dirty="0" smtClean="0"/>
          </a:p>
          <a:p>
            <a:r>
              <a:rPr lang="it-IT" b="1" dirty="0" err="1" smtClean="0"/>
              <a:t>Possession</a:t>
            </a:r>
            <a:endParaRPr lang="it-IT" b="1" dirty="0" smtClean="0"/>
          </a:p>
          <a:p>
            <a:r>
              <a:rPr lang="it-IT" b="1" dirty="0" err="1" smtClean="0"/>
              <a:t>Transaction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4538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 </a:t>
            </a:r>
            <a:r>
              <a:rPr lang="it-IT" dirty="0" err="1" smtClean="0"/>
              <a:t>convenience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Location</a:t>
            </a:r>
          </a:p>
          <a:p>
            <a:r>
              <a:rPr lang="it-IT" dirty="0" err="1" smtClean="0"/>
              <a:t>Availability</a:t>
            </a:r>
            <a:endParaRPr lang="it-IT" dirty="0"/>
          </a:p>
          <a:p>
            <a:r>
              <a:rPr lang="it-IT" dirty="0"/>
              <a:t>H</a:t>
            </a:r>
            <a:r>
              <a:rPr lang="it-IT" dirty="0" smtClean="0"/>
              <a:t>ours of </a:t>
            </a:r>
            <a:r>
              <a:rPr lang="it-IT" dirty="0" err="1" smtClean="0"/>
              <a:t>operation</a:t>
            </a:r>
            <a:endParaRPr lang="it-IT" dirty="0" smtClean="0"/>
          </a:p>
          <a:p>
            <a:r>
              <a:rPr lang="it-IT" dirty="0" smtClean="0"/>
              <a:t>Parking... or access to public transportation</a:t>
            </a:r>
          </a:p>
          <a:p>
            <a:r>
              <a:rPr lang="it-IT" dirty="0" err="1" smtClean="0"/>
              <a:t>Ease</a:t>
            </a:r>
            <a:r>
              <a:rPr lang="it-IT" dirty="0" smtClean="0"/>
              <a:t> and </a:t>
            </a:r>
            <a:r>
              <a:rPr lang="it-IT" dirty="0" err="1" smtClean="0"/>
              <a:t>speed</a:t>
            </a:r>
            <a:r>
              <a:rPr lang="it-IT" dirty="0" smtClean="0"/>
              <a:t> of </a:t>
            </a:r>
            <a:r>
              <a:rPr lang="it-IT" dirty="0" err="1" smtClean="0"/>
              <a:t>finding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967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convenience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Ease</a:t>
            </a:r>
            <a:r>
              <a:rPr lang="it-IT" dirty="0" smtClean="0"/>
              <a:t> in </a:t>
            </a:r>
            <a:r>
              <a:rPr lang="it-IT" dirty="0" err="1" smtClean="0"/>
              <a:t>identifying</a:t>
            </a:r>
            <a:r>
              <a:rPr lang="it-IT" dirty="0" smtClean="0"/>
              <a:t> and </a:t>
            </a:r>
            <a:r>
              <a:rPr lang="it-IT" dirty="0" err="1" smtClean="0"/>
              <a:t>selecting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endParaRPr lang="it-IT" dirty="0" smtClean="0"/>
          </a:p>
          <a:p>
            <a:r>
              <a:rPr lang="it-IT" dirty="0" err="1" smtClean="0"/>
              <a:t>Intelligent</a:t>
            </a:r>
            <a:r>
              <a:rPr lang="it-IT" dirty="0" smtClean="0"/>
              <a:t> and </a:t>
            </a:r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r>
              <a:rPr lang="it-IT" dirty="0" smtClean="0"/>
              <a:t> layout</a:t>
            </a:r>
          </a:p>
          <a:p>
            <a:r>
              <a:rPr lang="it-IT" dirty="0" smtClean="0"/>
              <a:t>Displays, </a:t>
            </a:r>
            <a:r>
              <a:rPr lang="it-IT" dirty="0" err="1" smtClean="0"/>
              <a:t>signage</a:t>
            </a:r>
            <a:r>
              <a:rPr lang="it-IT" dirty="0" smtClean="0"/>
              <a:t>, </a:t>
            </a:r>
            <a:r>
              <a:rPr lang="it-IT" dirty="0" err="1" smtClean="0"/>
              <a:t>interactive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r>
              <a:rPr lang="it-IT" dirty="0" smtClean="0"/>
              <a:t>Information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needed, either minimal (in the case of discount retailers) or</a:t>
            </a:r>
          </a:p>
          <a:p>
            <a:pPr marL="0" indent="0">
              <a:buNone/>
            </a:pPr>
            <a:r>
              <a:rPr lang="it-IT" dirty="0" err="1"/>
              <a:t>    maximum personalized attention (for high-  	end or luxury merchandise)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11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9333"/>
            <a:ext cx="8229600" cy="979715"/>
          </a:xfrm>
        </p:spPr>
        <p:txBody>
          <a:bodyPr/>
          <a:lstStyle/>
          <a:p>
            <a:r>
              <a:rPr lang="it-IT" sz="3600" i="1">
                <a:solidFill>
                  <a:srgbClr val="FF6600"/>
                </a:solidFill>
              </a:rPr>
              <a:t>Vision statement Review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8095"/>
            <a:ext cx="8229600" cy="5648476"/>
          </a:xfrm>
        </p:spPr>
        <p:txBody>
          <a:bodyPr>
            <a:normAutofit/>
          </a:bodyPr>
          <a:lstStyle/>
          <a:p>
            <a:endParaRPr lang="it-IT" sz="2000"/>
          </a:p>
          <a:p>
            <a:r>
              <a:rPr lang="it-IT" sz="2000"/>
              <a:t>T</a:t>
            </a:r>
            <a:r>
              <a:rPr lang="it-IT" sz="1800"/>
              <a:t>o cover a 5 year horizon write a structured report (almost like a letter),from you, the new marketing director, to myself, the president of Empire Furniture. </a:t>
            </a:r>
          </a:p>
          <a:p>
            <a:r>
              <a:rPr lang="it-IT" sz="1800" b="1"/>
              <a:t>How to present this Vision statement</a:t>
            </a:r>
            <a:r>
              <a:rPr lang="it-IT" sz="1800"/>
              <a:t> Suggested topics are: First an Executive Summary, then Positioning and Competitive analysis, Transition strategy, Marketing/promotion, Cost analysis and profit projection, Conclusion. All this is done in a way to explain logically your idea and convince the president.</a:t>
            </a:r>
          </a:p>
          <a:p>
            <a:r>
              <a:rPr lang="it-IT" sz="1800" b="1"/>
              <a:t>Facts</a:t>
            </a:r>
            <a:r>
              <a:rPr lang="it-IT" sz="1800"/>
              <a:t>:  Company has a turnover of $28 million per year with one large manufacturing plant outside of Chicago with 350 employees.  They currently sell throughout the USA &amp; Canada with exclusive distributors and showrooms in 5 major cities. Currently no e-commerce.</a:t>
            </a:r>
          </a:p>
          <a:p>
            <a:r>
              <a:rPr lang="it-IT" sz="1800"/>
              <a:t>Possible risks: problems with unions, brand de-valuation</a:t>
            </a:r>
          </a:p>
          <a:p>
            <a:pPr marL="0" indent="0">
              <a:buNone/>
            </a:pPr>
            <a:r>
              <a:rPr lang="it-IT" sz="1800"/>
              <a:t>      $35 thousand per robot;  if you make a new manufacturing factory it would cost</a:t>
            </a:r>
          </a:p>
          <a:p>
            <a:pPr marL="0" indent="0">
              <a:buNone/>
            </a:pPr>
            <a:r>
              <a:rPr lang="it-IT" sz="1800"/>
              <a:t>       $8 million, </a:t>
            </a:r>
            <a:r>
              <a:rPr lang="it-IT" sz="1800" u="sng"/>
              <a:t>but</a:t>
            </a:r>
            <a:r>
              <a:rPr lang="it-IT" sz="1800"/>
              <a:t> could operate with only 80 workers.</a:t>
            </a:r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endParaRPr lang="it-IT" sz="180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1800"/>
              <a:t>     </a:t>
            </a:r>
          </a:p>
          <a:p>
            <a:pPr marL="0" indent="0">
              <a:buNone/>
            </a:pPr>
            <a:r>
              <a:rPr lang="it-IT" sz="180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527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Possession</a:t>
            </a:r>
            <a:r>
              <a:rPr lang="it-IT" dirty="0" smtClean="0"/>
              <a:t> </a:t>
            </a:r>
            <a:r>
              <a:rPr lang="it-IT" dirty="0" err="1" smtClean="0"/>
              <a:t>Convenience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Product availability</a:t>
            </a:r>
          </a:p>
          <a:p>
            <a:r>
              <a:rPr lang="it-IT" dirty="0" err="1"/>
              <a:t>Obviously</a:t>
            </a:r>
            <a:r>
              <a:rPr lang="it-IT" dirty="0"/>
              <a:t>, for </a:t>
            </a:r>
            <a:r>
              <a:rPr lang="it-IT" dirty="0" err="1"/>
              <a:t>retail</a:t>
            </a:r>
            <a:r>
              <a:rPr lang="it-IT" dirty="0"/>
              <a:t> </a:t>
            </a:r>
            <a:r>
              <a:rPr lang="it-IT" dirty="0" err="1"/>
              <a:t>channels</a:t>
            </a:r>
            <a:r>
              <a:rPr lang="it-IT" dirty="0"/>
              <a:t> with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customized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, </a:t>
            </a:r>
            <a:r>
              <a:rPr lang="it-IT" dirty="0" err="1"/>
              <a:t>having</a:t>
            </a:r>
            <a:r>
              <a:rPr lang="it-IT" dirty="0"/>
              <a:t> </a:t>
            </a:r>
            <a:r>
              <a:rPr lang="it-IT" dirty="0" err="1"/>
              <a:t>items</a:t>
            </a:r>
            <a:r>
              <a:rPr lang="it-IT" dirty="0"/>
              <a:t> in </a:t>
            </a:r>
            <a:r>
              <a:rPr lang="it-IT" dirty="0" err="1"/>
              <a:t>inventory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66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Transaction</a:t>
            </a:r>
            <a:r>
              <a:rPr lang="it-IT" dirty="0" smtClean="0"/>
              <a:t> </a:t>
            </a:r>
            <a:r>
              <a:rPr lang="it-IT" dirty="0" err="1" smtClean="0"/>
              <a:t>Convenience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speed</a:t>
            </a:r>
            <a:r>
              <a:rPr lang="it-IT" dirty="0" smtClean="0"/>
              <a:t> and </a:t>
            </a:r>
            <a:r>
              <a:rPr lang="it-IT" dirty="0" err="1" smtClean="0"/>
              <a:t>ease</a:t>
            </a:r>
            <a:r>
              <a:rPr lang="it-IT" dirty="0" smtClean="0"/>
              <a:t> in </a:t>
            </a:r>
            <a:r>
              <a:rPr lang="it-IT" dirty="0" err="1" smtClean="0"/>
              <a:t>which</a:t>
            </a:r>
            <a:r>
              <a:rPr lang="it-IT" dirty="0" smtClean="0"/>
              <a:t> a </a:t>
            </a:r>
            <a:r>
              <a:rPr lang="it-IT" dirty="0" err="1" smtClean="0"/>
              <a:t>customer</a:t>
            </a:r>
            <a:r>
              <a:rPr lang="it-IT" dirty="0" smtClean="0"/>
              <a:t> can</a:t>
            </a:r>
          </a:p>
          <a:p>
            <a:pPr marL="0" indent="0">
              <a:buNone/>
            </a:pPr>
            <a:r>
              <a:rPr lang="it-IT" dirty="0" err="1" smtClean="0"/>
              <a:t>make</a:t>
            </a:r>
            <a:r>
              <a:rPr lang="it-IT" dirty="0" smtClean="0"/>
              <a:t> a </a:t>
            </a:r>
            <a:r>
              <a:rPr lang="it-IT" dirty="0" err="1" smtClean="0"/>
              <a:t>transaction</a:t>
            </a:r>
            <a:r>
              <a:rPr lang="it-IT" dirty="0" smtClean="0"/>
              <a:t>.... or </a:t>
            </a:r>
            <a:r>
              <a:rPr lang="it-IT" dirty="0" err="1" smtClean="0"/>
              <a:t>amend</a:t>
            </a:r>
            <a:r>
              <a:rPr lang="it-IT" dirty="0" smtClean="0"/>
              <a:t> a </a:t>
            </a:r>
            <a:r>
              <a:rPr lang="it-IT" dirty="0" err="1" smtClean="0"/>
              <a:t>transaction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r>
              <a:rPr lang="it-IT" dirty="0" smtClean="0"/>
              <a:t> and </a:t>
            </a: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purchase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•  </a:t>
            </a:r>
            <a:r>
              <a:rPr lang="it-IT" dirty="0" smtClean="0"/>
              <a:t> Design and use of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queuing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to </a:t>
            </a:r>
            <a:r>
              <a:rPr lang="it-IT" dirty="0" err="1" smtClean="0"/>
              <a:t>avoid</a:t>
            </a:r>
            <a:r>
              <a:rPr lang="it-IT" dirty="0" smtClean="0"/>
              <a:t> service and checkout </a:t>
            </a:r>
            <a:r>
              <a:rPr lang="it-IT" dirty="0" err="1" smtClean="0"/>
              <a:t>delays</a:t>
            </a:r>
            <a:r>
              <a:rPr lang="it-IT" dirty="0" smtClean="0"/>
              <a:t>. (multiple </a:t>
            </a:r>
            <a:r>
              <a:rPr lang="it-IT" dirty="0" err="1" smtClean="0"/>
              <a:t>registers</a:t>
            </a:r>
            <a:r>
              <a:rPr lang="it-IT" dirty="0" smtClean="0"/>
              <a:t>, </a:t>
            </a:r>
            <a:r>
              <a:rPr lang="it-IT" dirty="0" err="1" smtClean="0"/>
              <a:t>numbered</a:t>
            </a:r>
            <a:r>
              <a:rPr lang="it-IT" dirty="0" smtClean="0"/>
              <a:t> </a:t>
            </a:r>
            <a:r>
              <a:rPr lang="it-IT" dirty="0" err="1" smtClean="0"/>
              <a:t>tickets</a:t>
            </a:r>
            <a:r>
              <a:rPr lang="it-IT" dirty="0" smtClean="0"/>
              <a:t> for service)</a:t>
            </a:r>
            <a:r>
              <a:rPr lang="it-IT" sz="2400" dirty="0" smtClean="0"/>
              <a:t> </a:t>
            </a:r>
            <a:r>
              <a:rPr lang="it-IT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3489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Retail </a:t>
            </a:r>
            <a:r>
              <a:rPr lang="it-IT" dirty="0" err="1" smtClean="0"/>
              <a:t>considerations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Packaging –color, </a:t>
            </a:r>
            <a:r>
              <a:rPr lang="it-IT" sz="2800" dirty="0" err="1" smtClean="0"/>
              <a:t>shape</a:t>
            </a:r>
            <a:r>
              <a:rPr lang="it-IT" sz="2800" dirty="0" smtClean="0"/>
              <a:t>, text, </a:t>
            </a:r>
            <a:r>
              <a:rPr lang="it-IT" sz="2800" dirty="0" err="1" smtClean="0"/>
              <a:t>clarity</a:t>
            </a:r>
            <a:r>
              <a:rPr lang="it-IT" sz="2800" dirty="0" smtClean="0"/>
              <a:t> </a:t>
            </a:r>
          </a:p>
          <a:p>
            <a:r>
              <a:rPr lang="it-IT" sz="2800" dirty="0" err="1" smtClean="0"/>
              <a:t>Store</a:t>
            </a:r>
            <a:r>
              <a:rPr lang="it-IT" sz="2800" dirty="0" smtClean="0"/>
              <a:t> </a:t>
            </a:r>
            <a:r>
              <a:rPr lang="it-IT" sz="2800" dirty="0" err="1" smtClean="0"/>
              <a:t>shelf</a:t>
            </a:r>
            <a:r>
              <a:rPr lang="it-IT" sz="2800" dirty="0" smtClean="0"/>
              <a:t> </a:t>
            </a:r>
            <a:r>
              <a:rPr lang="it-IT" sz="2800" dirty="0" err="1" smtClean="0"/>
              <a:t>placement</a:t>
            </a:r>
            <a:r>
              <a:rPr lang="it-IT" sz="2800" dirty="0" smtClean="0"/>
              <a:t>... </a:t>
            </a:r>
            <a:r>
              <a:rPr lang="it-IT" sz="2800" dirty="0" err="1" smtClean="0"/>
              <a:t>visibility</a:t>
            </a:r>
            <a:r>
              <a:rPr lang="it-IT" sz="2800" dirty="0" smtClean="0"/>
              <a:t>, </a:t>
            </a:r>
            <a:r>
              <a:rPr lang="it-IT" sz="2800" dirty="0" err="1" smtClean="0"/>
              <a:t>correct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location.</a:t>
            </a:r>
          </a:p>
          <a:p>
            <a:r>
              <a:rPr lang="it-IT" sz="2800" dirty="0" err="1" smtClean="0"/>
              <a:t>Signage</a:t>
            </a:r>
            <a:r>
              <a:rPr lang="it-IT" sz="2800" dirty="0" smtClean="0"/>
              <a:t>, POP, video </a:t>
            </a:r>
            <a:r>
              <a:rPr lang="it-IT" sz="2800" dirty="0" err="1" smtClean="0"/>
              <a:t>ads</a:t>
            </a:r>
            <a:r>
              <a:rPr lang="it-IT" sz="2800" dirty="0" smtClean="0"/>
              <a:t>, in </a:t>
            </a:r>
            <a:r>
              <a:rPr lang="it-IT" sz="2800" dirty="0" err="1" smtClean="0"/>
              <a:t>store</a:t>
            </a:r>
            <a:r>
              <a:rPr lang="it-IT" sz="2800" dirty="0" smtClean="0"/>
              <a:t> </a:t>
            </a:r>
            <a:r>
              <a:rPr lang="it-IT" sz="2800" dirty="0" err="1" smtClean="0"/>
              <a:t>promos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Store layout, </a:t>
            </a:r>
            <a:r>
              <a:rPr lang="it-IT" sz="2800" u="sng" dirty="0" smtClean="0"/>
              <a:t>lighting</a:t>
            </a:r>
            <a:r>
              <a:rPr lang="it-IT" sz="2800" dirty="0" smtClean="0"/>
              <a:t> (intensity, direct-indirect)</a:t>
            </a:r>
          </a:p>
          <a:p>
            <a:r>
              <a:rPr lang="it-IT" sz="2800" dirty="0" smtClean="0"/>
              <a:t>Ease of movement for the customer</a:t>
            </a:r>
          </a:p>
          <a:p>
            <a:r>
              <a:rPr lang="it-IT" sz="2800" dirty="0" smtClean="0"/>
              <a:t>Staff </a:t>
            </a:r>
            <a:r>
              <a:rPr lang="it-IT" sz="2800" dirty="0" err="1" smtClean="0"/>
              <a:t>assistance</a:t>
            </a:r>
            <a:r>
              <a:rPr lang="it-IT" sz="2800" dirty="0" smtClean="0"/>
              <a:t> </a:t>
            </a:r>
            <a:r>
              <a:rPr lang="it-IT" sz="2800" smtClean="0"/>
              <a:t>or self-service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91514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it-IT" b="1" i="1" dirty="0" smtClean="0">
                <a:solidFill>
                  <a:schemeClr val="accent2">
                    <a:lumMod val="50000"/>
                  </a:schemeClr>
                </a:solidFill>
              </a:rPr>
              <a:t>Store Product Placement</a:t>
            </a:r>
            <a:endParaRPr lang="it-IT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age.slidesharecdn.com/theimportanceofproductplacementintheretail-120908123111-phpapp01/95/the-importance-of-product-placement-in-the-retail-3-728.jpg?cb=13471265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19" y="1689630"/>
            <a:ext cx="6034617" cy="45259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83303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Placement strategies</a:t>
            </a:r>
            <a:endParaRPr lang="it-IT" b="1" dirty="0">
              <a:solidFill>
                <a:schemeClr val="tx2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Block</a:t>
            </a:r>
            <a:r>
              <a:rPr lang="it-IT" dirty="0" smtClean="0"/>
              <a:t> placement- items related to each other are placed together</a:t>
            </a:r>
          </a:p>
          <a:p>
            <a:r>
              <a:rPr lang="it-IT" b="1" dirty="0" smtClean="0"/>
              <a:t>Vertical</a:t>
            </a:r>
            <a:r>
              <a:rPr lang="it-IT" dirty="0" smtClean="0"/>
              <a:t> placement- items displayed on more than one shelf</a:t>
            </a:r>
          </a:p>
          <a:p>
            <a:r>
              <a:rPr lang="it-IT" b="1" dirty="0" smtClean="0"/>
              <a:t>Commercial</a:t>
            </a:r>
            <a:r>
              <a:rPr lang="it-IT" dirty="0" smtClean="0"/>
              <a:t> placement- items with a higher perceived value are given more desireable shelf space</a:t>
            </a:r>
          </a:p>
          <a:p>
            <a:r>
              <a:rPr lang="it-IT" b="1" dirty="0" smtClean="0"/>
              <a:t>Margin</a:t>
            </a:r>
            <a:r>
              <a:rPr lang="it-IT" dirty="0" smtClean="0"/>
              <a:t> Product placement- the more profit the retailer gets from that product, the better position it receives.</a:t>
            </a:r>
          </a:p>
        </p:txBody>
      </p:sp>
    </p:spTree>
    <p:extLst>
      <p:ext uri="{BB962C8B-B14F-4D97-AF65-F5344CB8AC3E}">
        <p14:creationId xmlns:p14="http://schemas.microsoft.com/office/powerpoint/2010/main" val="331506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Shelf Management</a:t>
            </a:r>
            <a:endParaRPr lang="it-IT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Most </a:t>
            </a:r>
            <a:r>
              <a:rPr lang="it-IT" dirty="0" err="1"/>
              <a:t>retailers</a:t>
            </a:r>
            <a:r>
              <a:rPr lang="it-IT" dirty="0"/>
              <a:t> </a:t>
            </a:r>
            <a:r>
              <a:rPr lang="it-IT" dirty="0" smtClean="0"/>
              <a:t>position </a:t>
            </a:r>
            <a:r>
              <a:rPr lang="it-IT" dirty="0"/>
              <a:t>items grouped by brand to make categories easy to shop. This strategy allows consumers to more easily compare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/>
              <a:t>items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b="1" dirty="0" err="1">
                <a:solidFill>
                  <a:srgbClr val="FF0000"/>
                </a:solidFill>
              </a:rPr>
              <a:t>C</a:t>
            </a:r>
            <a:r>
              <a:rPr lang="it-IT" b="1" dirty="0" err="1" smtClean="0">
                <a:solidFill>
                  <a:srgbClr val="FF0000"/>
                </a:solidFill>
              </a:rPr>
              <a:t>ategory</a:t>
            </a:r>
            <a:r>
              <a:rPr lang="it-IT" b="1" dirty="0" smtClean="0">
                <a:solidFill>
                  <a:srgbClr val="FF0000"/>
                </a:solidFill>
              </a:rPr>
              <a:t> management</a:t>
            </a:r>
            <a:r>
              <a:rPr lang="it-IT" dirty="0" smtClean="0"/>
              <a:t>: </a:t>
            </a:r>
            <a:r>
              <a:rPr lang="it-IT" dirty="0"/>
              <a:t>Its mission is simply to reduce out-of-</a:t>
            </a:r>
            <a:r>
              <a:rPr lang="it-IT" dirty="0" err="1" smtClean="0"/>
              <a:t>stocks,</a:t>
            </a:r>
            <a:r>
              <a:rPr lang="it-IT" u="sng" dirty="0" err="1" smtClean="0">
                <a:hlinkClick r:id="rId2"/>
              </a:rPr>
              <a:t>maximize</a:t>
            </a:r>
            <a:r>
              <a:rPr lang="it-IT" u="sng" dirty="0" smtClean="0">
                <a:hlinkClick r:id="rId2"/>
              </a:rPr>
              <a:t> </a:t>
            </a:r>
            <a:r>
              <a:rPr lang="it-IT" u="sng" dirty="0">
                <a:hlinkClick r:id="rId2"/>
              </a:rPr>
              <a:t>inventory efficiency</a:t>
            </a:r>
            <a:r>
              <a:rPr lang="it-IT" u="sng" dirty="0" smtClean="0"/>
              <a:t>,</a:t>
            </a:r>
            <a:r>
              <a:rPr lang="it-IT" dirty="0" smtClean="0"/>
              <a:t>  and </a:t>
            </a:r>
            <a:r>
              <a:rPr lang="it-IT" dirty="0"/>
              <a:t>increase the profitability of a brand. </a:t>
            </a:r>
            <a:r>
              <a:rPr lang="it-IT" dirty="0" smtClean="0"/>
              <a:t> </a:t>
            </a:r>
            <a:r>
              <a:rPr lang="it-IT" dirty="0" err="1" smtClean="0"/>
              <a:t>Category</a:t>
            </a:r>
            <a:r>
              <a:rPr lang="it-IT" dirty="0" smtClean="0"/>
              <a:t> </a:t>
            </a:r>
            <a:r>
              <a:rPr lang="it-IT" dirty="0"/>
              <a:t>management has now evolved to fully understanding consumer buying habits and helping brands meet consumers' needs.  </a:t>
            </a:r>
          </a:p>
        </p:txBody>
      </p:sp>
    </p:spTree>
    <p:extLst>
      <p:ext uri="{BB962C8B-B14F-4D97-AF65-F5344CB8AC3E}">
        <p14:creationId xmlns:p14="http://schemas.microsoft.com/office/powerpoint/2010/main" val="133817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Category Management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Category management provides strategies</a:t>
            </a:r>
            <a:r>
              <a:rPr lang="it-IT" dirty="0"/>
              <a:t> to better connect with consumers, develop brands, manage </a:t>
            </a:r>
            <a:r>
              <a:rPr lang="it-IT" dirty="0" smtClean="0"/>
              <a:t>spending</a:t>
            </a:r>
            <a:r>
              <a:rPr lang="it-IT" dirty="0"/>
              <a:t>, optimize product placement and grow sales. Combining business intelligence, logistics data, syndicated and </a:t>
            </a:r>
            <a:r>
              <a:rPr lang="it-IT" dirty="0" smtClean="0"/>
              <a:t>Point of sale (POS) </a:t>
            </a:r>
            <a:r>
              <a:rPr lang="it-IT" dirty="0"/>
              <a:t>data and consumer data, true category management maximizes business results. </a:t>
            </a:r>
          </a:p>
        </p:txBody>
      </p:sp>
    </p:spTree>
    <p:extLst>
      <p:ext uri="{BB962C8B-B14F-4D97-AF65-F5344CB8AC3E}">
        <p14:creationId xmlns:p14="http://schemas.microsoft.com/office/powerpoint/2010/main" val="2423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00FF"/>
                </a:solidFill>
              </a:rPr>
              <a:t>Look at Pharmacies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Store layout</a:t>
            </a:r>
          </a:p>
          <a:p>
            <a:r>
              <a:rPr lang="it-IT"/>
              <a:t>Positioning of products</a:t>
            </a:r>
          </a:p>
          <a:p>
            <a:r>
              <a:rPr lang="it-IT"/>
              <a:t>Colors, lighting</a:t>
            </a:r>
          </a:p>
          <a:p>
            <a:r>
              <a:rPr lang="it-IT"/>
              <a:t>Category management</a:t>
            </a:r>
          </a:p>
          <a:p>
            <a:r>
              <a:rPr lang="it-IT"/>
              <a:t>Staff training to maximize perception of individual service, and revenue per visit.</a:t>
            </a:r>
          </a:p>
        </p:txBody>
      </p:sp>
    </p:spTree>
    <p:extLst>
      <p:ext uri="{BB962C8B-B14F-4D97-AF65-F5344CB8AC3E}">
        <p14:creationId xmlns:p14="http://schemas.microsoft.com/office/powerpoint/2010/main" val="353122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it-IT" sz="4800" b="1" dirty="0" smtClean="0">
                <a:solidFill>
                  <a:schemeClr val="tx2"/>
                </a:solidFill>
              </a:rPr>
              <a:t>o</a:t>
            </a:r>
            <a:r>
              <a:rPr lang="it-IT" sz="4800" b="1" dirty="0" smtClean="0">
                <a:solidFill>
                  <a:srgbClr val="FFC000"/>
                </a:solidFill>
              </a:rPr>
              <a:t>l</a:t>
            </a:r>
            <a:r>
              <a:rPr lang="it-IT" sz="4800" b="1" dirty="0" smtClean="0">
                <a:solidFill>
                  <a:srgbClr val="00B050"/>
                </a:solidFill>
              </a:rPr>
              <a:t>o</a:t>
            </a:r>
            <a:r>
              <a:rPr lang="it-IT" sz="4800" b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it-IT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endParaRPr lang="it-IT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Color's influence on consumer behavior isn't confined to just merchandise. The colors surrounding customers while they're shopping also </a:t>
            </a:r>
            <a:r>
              <a:rPr lang="it-IT" i="1" dirty="0">
                <a:solidFill>
                  <a:srgbClr val="FF0000"/>
                </a:solidFill>
              </a:rPr>
              <a:t>can influence whether they make a purchase.  </a:t>
            </a:r>
            <a:endParaRPr lang="it-IT" i="1" dirty="0" smtClean="0">
              <a:solidFill>
                <a:srgbClr val="FF0000"/>
              </a:solidFill>
            </a:endParaRPr>
          </a:p>
          <a:p>
            <a:r>
              <a:rPr lang="it-IT" dirty="0"/>
              <a:t>"Blue is associated with water, green with grass, red is fire." </a:t>
            </a:r>
            <a:r>
              <a:rPr lang="it-IT" dirty="0" smtClean="0"/>
              <a:t>Humans are hard-wired with connections to color.</a:t>
            </a:r>
          </a:p>
          <a:p>
            <a:r>
              <a:rPr lang="it-IT" b="1" dirty="0"/>
              <a:t>Comfort </a:t>
            </a:r>
            <a:r>
              <a:rPr lang="it-IT" b="1" dirty="0" smtClean="0"/>
              <a:t>and </a:t>
            </a:r>
            <a:r>
              <a:rPr lang="it-IT" b="1" dirty="0"/>
              <a:t>calm customers. </a:t>
            </a:r>
            <a:r>
              <a:rPr lang="it-IT" dirty="0"/>
              <a:t>Warm colors like oranges and browns are inviting and reassuring to shoppers, while cooling colors like green and blue can have a calming </a:t>
            </a:r>
            <a:r>
              <a:rPr lang="it-IT" dirty="0" smtClean="0"/>
              <a:t>effect.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5397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Using color intelligently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/>
              <a:t>Alert</a:t>
            </a:r>
            <a:r>
              <a:rPr lang="it-IT" sz="2400" b="1" dirty="0" smtClean="0"/>
              <a:t> </a:t>
            </a:r>
            <a:r>
              <a:rPr lang="it-IT" sz="2400" b="1" dirty="0"/>
              <a:t>your shoppers to certain </a:t>
            </a:r>
            <a:r>
              <a:rPr lang="it-IT" sz="2400" b="1" dirty="0" smtClean="0"/>
              <a:t>products:</a:t>
            </a:r>
            <a:r>
              <a:rPr lang="it-IT" sz="2400" dirty="0"/>
              <a:t> Bright colors like yellow and red grab customers' </a:t>
            </a:r>
            <a:r>
              <a:rPr lang="it-IT" sz="2400" dirty="0" smtClean="0"/>
              <a:t>attention. Be </a:t>
            </a:r>
            <a:r>
              <a:rPr lang="it-IT" sz="2400" dirty="0" err="1" smtClean="0"/>
              <a:t>careful</a:t>
            </a:r>
            <a:r>
              <a:rPr lang="it-IT" sz="2400" dirty="0" smtClean="0"/>
              <a:t>, too much red can be disturbing and agitating.</a:t>
            </a:r>
          </a:p>
          <a:p>
            <a:r>
              <a:rPr lang="it-IT" sz="2400" b="1" dirty="0"/>
              <a:t>Build brand recognition.</a:t>
            </a:r>
            <a:r>
              <a:rPr lang="it-IT" sz="2400" dirty="0"/>
              <a:t> Colors can increase brand recognition by 80 </a:t>
            </a:r>
            <a:r>
              <a:rPr lang="it-IT" sz="2400" dirty="0" err="1" smtClean="0"/>
              <a:t>percent</a:t>
            </a:r>
            <a:r>
              <a:rPr lang="it-IT" sz="2400" dirty="0" smtClean="0"/>
              <a:t> !!</a:t>
            </a:r>
            <a:endParaRPr lang="it-IT" sz="2400" dirty="0"/>
          </a:p>
          <a:p>
            <a:r>
              <a:rPr lang="it-IT" sz="2400" b="1" dirty="0"/>
              <a:t>Highlight rather than overpower your product.</a:t>
            </a:r>
            <a:r>
              <a:rPr lang="it-IT" sz="2400" dirty="0"/>
              <a:t> Be careful not to drown out what you're selling by immersing it in too much color. 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           - subtle highlighting and carefully blending     		  complimentary colors is a skilled art.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3669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Style and approach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it-IT" sz="2400" u="sng">
                <a:solidFill>
                  <a:srgbClr val="FF0000"/>
                </a:solidFill>
              </a:rPr>
              <a:t>You are a marketer</a:t>
            </a:r>
            <a:r>
              <a:rPr lang="it-IT" sz="2400"/>
              <a:t>... it is the heart of the report</a:t>
            </a:r>
          </a:p>
          <a:p>
            <a:r>
              <a:rPr lang="it-IT" sz="2400"/>
              <a:t>Use the terminology and theory of marketing</a:t>
            </a:r>
          </a:p>
          <a:p>
            <a:pPr marL="0" indent="0">
              <a:buNone/>
            </a:pPr>
            <a:r>
              <a:rPr lang="it-IT" sz="2400"/>
              <a:t>    to explain your proposed action:</a:t>
            </a:r>
          </a:p>
          <a:p>
            <a:pPr marL="0" indent="0">
              <a:buNone/>
            </a:pPr>
            <a:r>
              <a:rPr lang="it-IT" sz="2400"/>
              <a:t>    Brand value, market share, positioning, market </a:t>
            </a:r>
          </a:p>
          <a:p>
            <a:pPr marL="0" indent="0">
              <a:buNone/>
            </a:pPr>
            <a:r>
              <a:rPr lang="it-IT" sz="2400"/>
              <a:t>    trends, competive advantage, pricing strategy, identifying</a:t>
            </a:r>
          </a:p>
          <a:p>
            <a:pPr marL="0" indent="0">
              <a:buNone/>
            </a:pPr>
            <a:r>
              <a:rPr lang="it-IT" sz="2400"/>
              <a:t>    the target customer and having a strategy to </a:t>
            </a:r>
          </a:p>
          <a:p>
            <a:pPr marL="0" indent="0">
              <a:buNone/>
            </a:pPr>
            <a:r>
              <a:rPr lang="it-IT" sz="2400"/>
              <a:t>    sell to them.  It is </a:t>
            </a:r>
            <a:r>
              <a:rPr lang="it-IT" sz="2400" u="sng"/>
              <a:t>not</a:t>
            </a:r>
            <a:r>
              <a:rPr lang="it-IT" sz="2400"/>
              <a:t> a dream, but a practical reality.</a:t>
            </a:r>
          </a:p>
          <a:p>
            <a:pPr marL="0" indent="0">
              <a:buNone/>
            </a:pPr>
            <a:r>
              <a:rPr lang="it-IT" sz="2400"/>
              <a:t>* This letter is to me, the president of the company.  Not only</a:t>
            </a:r>
          </a:p>
          <a:p>
            <a:pPr marL="0" indent="0">
              <a:buNone/>
            </a:pPr>
            <a:r>
              <a:rPr lang="it-IT" sz="2400"/>
              <a:t>    describe </a:t>
            </a:r>
            <a:r>
              <a:rPr lang="it-IT" sz="2400" u="sng"/>
              <a:t>what</a:t>
            </a:r>
            <a:r>
              <a:rPr lang="it-IT" sz="2400"/>
              <a:t> is the problem and </a:t>
            </a:r>
            <a:r>
              <a:rPr lang="it-IT" sz="2400" u="sng"/>
              <a:t>why</a:t>
            </a:r>
            <a:r>
              <a:rPr lang="it-IT" sz="2400"/>
              <a:t> you need to change,</a:t>
            </a:r>
          </a:p>
          <a:p>
            <a:pPr marL="0" indent="0">
              <a:buNone/>
            </a:pPr>
            <a:r>
              <a:rPr lang="it-IT" sz="2400"/>
              <a:t>    but </a:t>
            </a:r>
            <a:r>
              <a:rPr lang="it-IT" sz="2400" u="sng"/>
              <a:t>how</a:t>
            </a:r>
            <a:r>
              <a:rPr lang="it-IT" sz="2400"/>
              <a:t> you actually suggest to make this change possible.</a:t>
            </a:r>
          </a:p>
          <a:p>
            <a:pPr marL="0" indent="0">
              <a:buNone/>
            </a:pPr>
            <a:r>
              <a:rPr lang="it-IT" sz="240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r>
              <a:rPr lang="it-IT" sz="2400"/>
              <a:t> 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r>
              <a:rPr lang="it-IT" sz="2800"/>
              <a:t> 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3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Physical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Stores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vs Internet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actual</a:t>
            </a:r>
            <a:r>
              <a:rPr lang="it-IT" dirty="0" smtClean="0"/>
              <a:t> </a:t>
            </a:r>
            <a:r>
              <a:rPr lang="it-IT" dirty="0" err="1" smtClean="0"/>
              <a:t>store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selling</a:t>
            </a:r>
            <a:r>
              <a:rPr lang="it-IT" dirty="0" smtClean="0"/>
              <a:t> on the internet ?</a:t>
            </a:r>
          </a:p>
          <a:p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experience ?</a:t>
            </a:r>
          </a:p>
          <a:p>
            <a:pPr marL="0" indent="0">
              <a:buNone/>
            </a:pPr>
            <a:r>
              <a:rPr lang="it-IT" dirty="0" err="1"/>
              <a:t>   </a:t>
            </a:r>
            <a:r>
              <a:rPr lang="it-IT" dirty="0" err="1">
                <a:solidFill>
                  <a:srgbClr val="0000FF"/>
                </a:solidFill>
              </a:rPr>
              <a:t>Benefits – disadvantages:</a:t>
            </a:r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smtClean="0"/>
              <a:t>Are </a:t>
            </a:r>
            <a:r>
              <a:rPr lang="it-IT" dirty="0" err="1" smtClean="0"/>
              <a:t>stores</a:t>
            </a:r>
            <a:r>
              <a:rPr lang="it-IT" dirty="0" smtClean="0"/>
              <a:t> </a:t>
            </a:r>
            <a:r>
              <a:rPr lang="it-IT" dirty="0" err="1" smtClean="0"/>
              <a:t>becoming</a:t>
            </a:r>
            <a:r>
              <a:rPr lang="it-IT" dirty="0" smtClean="0"/>
              <a:t> a showroom for </a:t>
            </a:r>
            <a:r>
              <a:rPr lang="it-IT" dirty="0" err="1" smtClean="0"/>
              <a:t>customers</a:t>
            </a:r>
            <a:r>
              <a:rPr lang="it-IT" dirty="0" smtClean="0"/>
              <a:t> to </a:t>
            </a:r>
            <a:r>
              <a:rPr lang="it-IT" dirty="0" err="1" smtClean="0"/>
              <a:t>see</a:t>
            </a:r>
            <a:r>
              <a:rPr lang="it-IT" dirty="0" smtClean="0"/>
              <a:t>, </a:t>
            </a:r>
            <a:r>
              <a:rPr lang="it-IT" dirty="0" err="1" smtClean="0"/>
              <a:t>try merchandise</a:t>
            </a:r>
            <a:r>
              <a:rPr lang="it-IT" dirty="0" smtClean="0"/>
              <a:t>, </a:t>
            </a:r>
            <a:r>
              <a:rPr lang="it-IT" dirty="0" err="1" smtClean="0"/>
              <a:t>ask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.....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buy</a:t>
            </a:r>
            <a:r>
              <a:rPr lang="it-IT" dirty="0" smtClean="0"/>
              <a:t> on the internet ?  </a:t>
            </a:r>
          </a:p>
          <a:p>
            <a:r>
              <a:rPr lang="it-IT" dirty="0"/>
              <a:t>Shopping apps.... do they damage the store ?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557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344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i="1">
                <a:solidFill>
                  <a:srgbClr val="FF0000"/>
                </a:solidFill>
              </a:rPr>
              <a:t>Performance 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335"/>
            <a:ext cx="8229600" cy="4413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/>
              <a:t>Performance Marketing is a comprehensive term that refers to online marketing and advertising programs in which advertisers (a.k.a., “retailers” or “merchants”) pay marketing companies (a.k.a, “affiliates” or “publishers”) when a specific action is completed... such as a sale, lead or click.</a:t>
            </a:r>
            <a:endParaRPr lang="it-IT" sz="2800" b="1"/>
          </a:p>
        </p:txBody>
      </p:sp>
    </p:spTree>
    <p:extLst>
      <p:ext uri="{BB962C8B-B14F-4D97-AF65-F5344CB8AC3E}">
        <p14:creationId xmlns:p14="http://schemas.microsoft.com/office/powerpoint/2010/main" val="249145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/>
              <a:t>What Makes It Unique?</a:t>
            </a:r>
            <a:r>
              <a:rPr lang="it-IT" b="1"/>
              <a:t/>
            </a:r>
            <a:br>
              <a:rPr lang="it-IT" b="1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84952"/>
            <a:ext cx="8229600" cy="5041212"/>
          </a:xfrm>
        </p:spPr>
        <p:txBody>
          <a:bodyPr/>
          <a:lstStyle/>
          <a:p>
            <a:r>
              <a:rPr lang="it-IT"/>
              <a:t>In most traditional forms of advertising, the advertiser pays a fee up front for ad space independent of performance. That could mean hundreds to thousands of dollars spent without ever seeing a conversion.</a:t>
            </a:r>
          </a:p>
          <a:p>
            <a:r>
              <a:rPr lang="it-IT"/>
              <a:t>With performance marketing, advertisers only pay for successful transactions.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311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5656"/>
            <a:ext cx="8229600" cy="828611"/>
          </a:xfrm>
        </p:spPr>
        <p:txBody>
          <a:bodyPr/>
          <a:lstStyle/>
          <a:p>
            <a:r>
              <a:rPr lang="it-IT" sz="3600" b="1" i="1">
                <a:solidFill>
                  <a:srgbClr val="660066"/>
                </a:solidFill>
              </a:rPr>
              <a:t>Benefits of Performance Marketing</a:t>
            </a:r>
            <a:r>
              <a:rPr lang="it-IT" b="1"/>
              <a:t/>
            </a:r>
            <a:br>
              <a:rPr lang="it-IT" b="1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98648"/>
            <a:ext cx="8229600" cy="5127515"/>
          </a:xfrm>
        </p:spPr>
        <p:txBody>
          <a:bodyPr/>
          <a:lstStyle/>
          <a:p>
            <a:endParaRPr lang="it-IT"/>
          </a:p>
          <a:p>
            <a:r>
              <a:rPr lang="it-IT" sz="2000"/>
              <a:t>There are many benefits to running performance marketing campaigns, including:</a:t>
            </a:r>
          </a:p>
          <a:p>
            <a:r>
              <a:rPr lang="it-IT" sz="2000"/>
              <a:t>Easy-to-track performance</a:t>
            </a:r>
          </a:p>
          <a:p>
            <a:r>
              <a:rPr lang="it-IT" sz="2000"/>
              <a:t>Low risk</a:t>
            </a:r>
          </a:p>
          <a:p>
            <a:r>
              <a:rPr lang="it-IT" sz="2000"/>
              <a:t>ROI-focused</a:t>
            </a:r>
          </a:p>
          <a:p>
            <a:r>
              <a:rPr lang="it-IT" sz="2000"/>
              <a:t>The main benefit to performance marketing is that it’s 100% measurable. Thanks to new technology and advanced ad platforms, all your campaign metrics are tracked and reported for your convenience.</a:t>
            </a:r>
          </a:p>
          <a:p>
            <a:r>
              <a:rPr lang="it-IT" sz="2000"/>
              <a:t>In addition to better tracking, performance marketing is ROI-focused, which means less risk for the advertiser. With less risk, quicker launch times are possible. No more pushing for approvals.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772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339"/>
          </a:xfrm>
        </p:spPr>
        <p:txBody>
          <a:bodyPr/>
          <a:lstStyle/>
          <a:p>
            <a:r>
              <a:rPr lang="it-IT" b="1" i="1"/>
              <a:t>ROI measurement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58925"/>
            <a:ext cx="8229600" cy="5141187"/>
          </a:xfrm>
        </p:spPr>
        <p:txBody>
          <a:bodyPr>
            <a:normAutofit/>
          </a:bodyPr>
          <a:lstStyle/>
          <a:p>
            <a:r>
              <a:rPr lang="it-IT" sz="2400"/>
              <a:t>Performance marketing has successfully reversed the traditional value proposition of advertising and also allows for </a:t>
            </a:r>
            <a:r>
              <a:rPr lang="it-IT" sz="2400">
                <a:solidFill>
                  <a:srgbClr val="0000FF"/>
                </a:solidFill>
              </a:rPr>
              <a:t>real-time measurement of ROI</a:t>
            </a:r>
            <a:r>
              <a:rPr lang="it-IT" sz="2400"/>
              <a:t>.</a:t>
            </a:r>
          </a:p>
          <a:p>
            <a:endParaRPr lang="it-IT" sz="2400"/>
          </a:p>
          <a:p>
            <a:r>
              <a:rPr lang="it-IT" sz="2400"/>
              <a:t>Performance marketing is </a:t>
            </a:r>
            <a:r>
              <a:rPr lang="it-IT" sz="2400">
                <a:solidFill>
                  <a:srgbClr val="0000FF"/>
                </a:solidFill>
              </a:rPr>
              <a:t>trackable and measurabl</a:t>
            </a:r>
            <a:r>
              <a:rPr lang="it-IT" sz="2400"/>
              <a:t>e down to the click. Advertisers can measure everything from the cost of acquisition to incrementality (e.g. average order value).</a:t>
            </a:r>
          </a:p>
          <a:p>
            <a:endParaRPr lang="it-IT" sz="2400"/>
          </a:p>
          <a:p>
            <a:r>
              <a:rPr lang="it-IT" sz="2400">
                <a:solidFill>
                  <a:srgbClr val="0000FF"/>
                </a:solidFill>
              </a:rPr>
              <a:t>Incremental Sales</a:t>
            </a:r>
            <a:r>
              <a:rPr lang="it-IT" sz="2400"/>
              <a:t> – “a sale or action that resulted from a particular marketing activity, campaign, link or channel, that the advertisers/merchant would not have realized without the particular partner, channel, campaign or activity taking place”.</a:t>
            </a:r>
          </a:p>
        </p:txBody>
      </p:sp>
    </p:spTree>
    <p:extLst>
      <p:ext uri="{BB962C8B-B14F-4D97-AF65-F5344CB8AC3E}">
        <p14:creationId xmlns:p14="http://schemas.microsoft.com/office/powerpoint/2010/main" val="3738557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008000"/>
                </a:solidFill>
              </a:rPr>
              <a:t>Loyalty Programs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61677"/>
            <a:ext cx="8229600" cy="4264486"/>
          </a:xfrm>
        </p:spPr>
        <p:txBody>
          <a:bodyPr>
            <a:normAutofit/>
          </a:bodyPr>
          <a:lstStyle/>
          <a:p>
            <a:r>
              <a:rPr lang="it-IT" sz="2000"/>
              <a:t>Using points, tiers, social media, &amp; paid programs.</a:t>
            </a:r>
          </a:p>
          <a:p>
            <a:pPr marL="0" indent="0">
              <a:buNone/>
            </a:pPr>
            <a:endParaRPr lang="it-IT" sz="2000"/>
          </a:p>
          <a:p>
            <a:pPr marL="0" indent="0">
              <a:buNone/>
            </a:pPr>
            <a:r>
              <a:rPr lang="it-IT" sz="2000"/>
              <a:t>          </a:t>
            </a:r>
            <a:r>
              <a:rPr lang="it-IT" sz="2000" b="1">
                <a:solidFill>
                  <a:srgbClr val="FF0000"/>
                </a:solidFill>
              </a:rPr>
              <a:t> Does it work ??</a:t>
            </a:r>
          </a:p>
          <a:p>
            <a:pPr marL="0" indent="0">
              <a:buNone/>
            </a:pPr>
            <a:r>
              <a:rPr lang="it-IT" sz="2000"/>
              <a:t>As many as </a:t>
            </a:r>
            <a:r>
              <a:rPr lang="it-IT" sz="2000">
                <a:hlinkClick r:id="rId2"/>
              </a:rPr>
              <a:t>84% of consumers</a:t>
            </a:r>
            <a:r>
              <a:rPr lang="it-IT" sz="2000"/>
              <a:t> say they’re more likely to stick with a brand that offers a loyalty program. And </a:t>
            </a:r>
            <a:r>
              <a:rPr lang="it-IT" sz="2000" u="sng">
                <a:solidFill>
                  <a:srgbClr val="0000FF"/>
                </a:solidFill>
              </a:rPr>
              <a:t>66% of customers say the ability to earn </a:t>
            </a:r>
            <a:r>
              <a:rPr lang="it-IT" sz="2000">
                <a:hlinkClick r:id="rId3"/>
              </a:rPr>
              <a:t>rewards actually changes their spending behavior</a:t>
            </a:r>
            <a:r>
              <a:rPr lang="it-IT" sz="2000"/>
              <a:t>.</a:t>
            </a:r>
          </a:p>
          <a:p>
            <a:pPr marL="0" indent="0">
              <a:buNone/>
            </a:pPr>
            <a:endParaRPr lang="it-IT" sz="2400"/>
          </a:p>
          <a:p>
            <a:pPr marL="0" indent="0">
              <a:buNone/>
            </a:pPr>
            <a:r>
              <a:rPr lang="it-IT" sz="2400"/>
              <a:t>Many examples (Esselunga, Starbucks, Amazon Prime ) but here</a:t>
            </a:r>
          </a:p>
          <a:p>
            <a:pPr marL="0" indent="0">
              <a:buNone/>
            </a:pPr>
            <a:r>
              <a:rPr lang="it-IT" sz="2400"/>
              <a:t>is one to see:         </a:t>
            </a:r>
          </a:p>
        </p:txBody>
      </p:sp>
    </p:spTree>
    <p:extLst>
      <p:ext uri="{BB962C8B-B14F-4D97-AF65-F5344CB8AC3E}">
        <p14:creationId xmlns:p14="http://schemas.microsoft.com/office/powerpoint/2010/main" val="2796590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1_d81a8d4e-5ffd-495d-acd5-f20267e68185_gran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57" y="237362"/>
            <a:ext cx="4044137" cy="64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2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ERFORMANCE-MARKETING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8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What is Push-Pull marketing ?</a:t>
            </a:r>
            <a:endParaRPr lang="it-IT"/>
          </a:p>
        </p:txBody>
      </p:sp>
      <p:pic>
        <p:nvPicPr>
          <p:cNvPr id="4" name="Segnaposto contenuto 3" descr="push-pul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4" t="-8987" r="1"/>
          <a:stretch/>
        </p:blipFill>
        <p:spPr>
          <a:xfrm>
            <a:off x="-715818" y="1417638"/>
            <a:ext cx="9402617" cy="5210175"/>
          </a:xfrm>
        </p:spPr>
      </p:pic>
    </p:spTree>
    <p:extLst>
      <p:ext uri="{BB962C8B-B14F-4D97-AF65-F5344CB8AC3E}">
        <p14:creationId xmlns:p14="http://schemas.microsoft.com/office/powerpoint/2010/main" val="211707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What and Why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309" y="14532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800">
                <a:solidFill>
                  <a:srgbClr val="FF0000"/>
                </a:solidFill>
              </a:rPr>
              <a:t>   **  Be innovative, logical and passionate.... </a:t>
            </a:r>
            <a:r>
              <a:rPr lang="it-IT" sz="2800" u="sng">
                <a:solidFill>
                  <a:srgbClr val="FF0000"/>
                </a:solidFill>
              </a:rPr>
              <a:t>but</a:t>
            </a:r>
            <a:r>
              <a:rPr lang="it-IT" sz="2800">
                <a:solidFill>
                  <a:srgbClr val="FF0000"/>
                </a:solidFill>
              </a:rPr>
              <a:t>...</a:t>
            </a:r>
            <a:endParaRPr lang="it-IT" sz="2800"/>
          </a:p>
          <a:p>
            <a:pPr marL="0" indent="0">
              <a:buNone/>
            </a:pPr>
            <a:r>
              <a:rPr lang="it-IT" sz="2800"/>
              <a:t>       It's not enough to say </a:t>
            </a:r>
            <a:r>
              <a:rPr lang="it-IT" sz="2800" i="1">
                <a:solidFill>
                  <a:srgbClr val="0000FF"/>
                </a:solidFill>
              </a:rPr>
              <a:t>what</a:t>
            </a:r>
            <a:r>
              <a:rPr lang="it-IT" sz="2800"/>
              <a:t> the idea is.</a:t>
            </a:r>
          </a:p>
          <a:p>
            <a:pPr marL="0" indent="0">
              <a:buNone/>
            </a:pPr>
            <a:r>
              <a:rPr lang="it-IT" sz="2800"/>
              <a:t>    - Support the idea to show </a:t>
            </a:r>
            <a:r>
              <a:rPr lang="it-IT" sz="2800" i="1">
                <a:solidFill>
                  <a:srgbClr val="0000FF"/>
                </a:solidFill>
              </a:rPr>
              <a:t>why</a:t>
            </a:r>
            <a:r>
              <a:rPr lang="it-IT" sz="2800"/>
              <a:t> it is good</a:t>
            </a:r>
          </a:p>
          <a:p>
            <a:pPr marL="0" indent="0">
              <a:buNone/>
            </a:pPr>
            <a:r>
              <a:rPr lang="it-IT" sz="2800"/>
              <a:t>    - Explain the positive </a:t>
            </a:r>
            <a:r>
              <a:rPr lang="it-IT" sz="2800" i="1">
                <a:solidFill>
                  <a:srgbClr val="0000FF"/>
                </a:solidFill>
              </a:rPr>
              <a:t>future</a:t>
            </a:r>
            <a:r>
              <a:rPr lang="it-IT" sz="2800"/>
              <a:t> consequences of the </a:t>
            </a:r>
          </a:p>
          <a:p>
            <a:pPr marL="0" indent="0">
              <a:buNone/>
            </a:pPr>
            <a:r>
              <a:rPr lang="it-IT" sz="2800"/>
              <a:t>       idea for the brand, future revenue and</a:t>
            </a:r>
          </a:p>
          <a:p>
            <a:pPr marL="0" indent="0">
              <a:buNone/>
            </a:pPr>
            <a:r>
              <a:rPr lang="it-IT" sz="2800"/>
              <a:t>       positioning.</a:t>
            </a:r>
            <a:r>
              <a:rPr lang="it-IT"/>
              <a:t>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01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ush-pull differe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2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ush-pull-chann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1" y="1145363"/>
            <a:ext cx="8786754" cy="44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31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raph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68" y="147949"/>
            <a:ext cx="6688062" cy="61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81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gital-marketing-strategy-11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28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2B8892E-C718-1342-AA6B-8A14F584FC65}"/>
              </a:ext>
            </a:extLst>
          </p:cNvPr>
          <p:cNvSpPr txBox="1"/>
          <p:nvPr/>
        </p:nvSpPr>
        <p:spPr>
          <a:xfrm>
            <a:off x="1951873" y="1333046"/>
            <a:ext cx="5305757" cy="4087328"/>
          </a:xfrm>
          <a:prstGeom prst="rect">
            <a:avLst/>
          </a:prstGeom>
          <a:noFill/>
        </p:spPr>
        <p:txBody>
          <a:bodyPr wrap="square" lIns="46570" tIns="23285" rIns="46570" bIns="23285" rtlCol="0">
            <a:spAutoFit/>
          </a:bodyPr>
          <a:lstStyle/>
          <a:p>
            <a:pPr algn="ctr"/>
            <a:r>
              <a:rPr lang="it-IT" sz="3700" dirty="0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THANK YOU</a:t>
            </a:r>
          </a:p>
          <a:p>
            <a:pPr algn="ctr"/>
            <a:endParaRPr lang="it-IT" sz="3700" dirty="0">
              <a:solidFill>
                <a:schemeClr val="bg1"/>
              </a:solidFill>
              <a:latin typeface="Arial Black" panose="020B0A04020102020204" pitchFamily="34" charset="0"/>
              <a:ea typeface="Source Sans Pro ExtraLight" panose="020B0303030403020204" pitchFamily="34" charset="0"/>
            </a:endParaRPr>
          </a:p>
          <a:p>
            <a:pPr algn="ctr"/>
            <a:endParaRPr lang="it-IT" sz="3700" dirty="0">
              <a:solidFill>
                <a:schemeClr val="bg1"/>
              </a:solidFill>
              <a:latin typeface="Arial Black" panose="020B0A04020102020204" pitchFamily="34" charset="0"/>
              <a:ea typeface="Source Sans Pro ExtraLight" panose="020B0303030403020204" pitchFamily="34" charset="0"/>
            </a:endParaRPr>
          </a:p>
          <a:p>
            <a:pPr algn="ctr"/>
            <a:r>
              <a:rPr lang="it-IT" sz="3700" dirty="0" err="1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Let’s</a:t>
            </a:r>
            <a:r>
              <a:rPr lang="it-IT" sz="3700" dirty="0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 </a:t>
            </a:r>
            <a:r>
              <a:rPr lang="it-IT" sz="3700" dirty="0" err="1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keep</a:t>
            </a:r>
            <a:r>
              <a:rPr lang="it-IT" sz="3700" dirty="0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 in </a:t>
            </a:r>
            <a:r>
              <a:rPr lang="it-IT" sz="3700" dirty="0" err="1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touch</a:t>
            </a:r>
            <a:r>
              <a:rPr lang="it-IT" sz="3700" dirty="0">
                <a:solidFill>
                  <a:schemeClr val="bg1"/>
                </a:solidFill>
                <a:latin typeface="Arial Black" panose="020B0A04020102020204" pitchFamily="34" charset="0"/>
                <a:ea typeface="Source Sans Pro ExtraLight" panose="020B0303030403020204" pitchFamily="34" charset="0"/>
              </a:rPr>
              <a:t>.</a:t>
            </a:r>
          </a:p>
          <a:p>
            <a:pPr algn="ctr"/>
            <a:endParaRPr lang="it-IT" sz="3700" dirty="0">
              <a:solidFill>
                <a:schemeClr val="bg1"/>
              </a:solidFill>
              <a:latin typeface="Arial Black" panose="020B0A04020102020204" pitchFamily="34" charset="0"/>
              <a:ea typeface="Source Sans Pro ExtraLight" panose="020B0303030403020204" pitchFamily="34" charset="0"/>
            </a:endParaRPr>
          </a:p>
          <a:p>
            <a:pPr algn="ctr"/>
            <a:r>
              <a:rPr lang="it-IT" sz="3700" dirty="0" err="1">
                <a:solidFill>
                  <a:schemeClr val="bg1"/>
                </a:solidFill>
              </a:rPr>
              <a:t>www.linkedin.com</a:t>
            </a:r>
            <a:r>
              <a:rPr lang="it-IT" sz="3700" dirty="0">
                <a:solidFill>
                  <a:schemeClr val="bg1"/>
                </a:solidFill>
              </a:rPr>
              <a:t>/in/</a:t>
            </a:r>
            <a:r>
              <a:rPr lang="it-IT" sz="3700" dirty="0" err="1">
                <a:solidFill>
                  <a:schemeClr val="bg1"/>
                </a:solidFill>
              </a:rPr>
              <a:t>wsasha</a:t>
            </a:r>
            <a:endParaRPr lang="it-IT" sz="3700" dirty="0">
              <a:solidFill>
                <a:schemeClr val="bg1"/>
              </a:solidFill>
              <a:latin typeface="Arial Black" panose="020B0A04020102020204" pitchFamily="34" charset="0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20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791" y="274637"/>
            <a:ext cx="8349009" cy="2116627"/>
          </a:xfrm>
        </p:spPr>
        <p:txBody>
          <a:bodyPr/>
          <a:lstStyle/>
          <a:p>
            <a:r>
              <a:rPr lang="it-IT"/>
              <a:t>Does conventional marketing</a:t>
            </a:r>
            <a:br>
              <a:rPr lang="it-IT"/>
            </a:br>
            <a:r>
              <a:rPr lang="it-IT"/>
              <a:t>theory work during the</a:t>
            </a:r>
            <a:br>
              <a:rPr lang="it-IT"/>
            </a:br>
            <a:r>
              <a:rPr lang="it-IT"/>
              <a:t>Coronavirus crisis ?</a:t>
            </a:r>
          </a:p>
        </p:txBody>
      </p:sp>
    </p:spTree>
    <p:extLst>
      <p:ext uri="{BB962C8B-B14F-4D97-AF65-F5344CB8AC3E}">
        <p14:creationId xmlns:p14="http://schemas.microsoft.com/office/powerpoint/2010/main" val="3220740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0000FF"/>
                </a:solidFill>
              </a:rPr>
              <a:t>Reinventing a damaged sector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              </a:t>
            </a:r>
            <a:r>
              <a:rPr lang="it-IT" b="1"/>
              <a:t>The Physical Retail Store is in trouble</a:t>
            </a:r>
          </a:p>
          <a:p>
            <a:pPr marL="0" indent="0">
              <a:buNone/>
            </a:pPr>
            <a:r>
              <a:rPr lang="it-IT"/>
              <a:t>               What happened to:</a:t>
            </a:r>
          </a:p>
          <a:p>
            <a:pPr marL="0" indent="0">
              <a:buNone/>
            </a:pPr>
            <a:r>
              <a:rPr lang="it-IT"/>
              <a:t>                       "Let's go shopping !! "</a:t>
            </a:r>
          </a:p>
          <a:p>
            <a:pPr marL="0" indent="0">
              <a:buNone/>
            </a:pPr>
            <a:r>
              <a:rPr lang="it-IT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76537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ew wa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86" y="241300"/>
            <a:ext cx="5346700" cy="6375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9930" y="3809812"/>
            <a:ext cx="3852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>
                <a:solidFill>
                  <a:srgbClr val="0000FF"/>
                </a:solidFill>
              </a:rPr>
              <a:t>This was the nightmare 2 years ago !!</a:t>
            </a:r>
          </a:p>
        </p:txBody>
      </p:sp>
    </p:spTree>
    <p:extLst>
      <p:ext uri="{BB962C8B-B14F-4D97-AF65-F5344CB8AC3E}">
        <p14:creationId xmlns:p14="http://schemas.microsoft.com/office/powerpoint/2010/main" val="903221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Crisis in Retail</a:t>
            </a:r>
            <a:br>
              <a:rPr lang="it-IT"/>
            </a:b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475" y="949332"/>
            <a:ext cx="8229600" cy="5880732"/>
          </a:xfrm>
        </p:spPr>
        <p:txBody>
          <a:bodyPr/>
          <a:lstStyle/>
          <a:p>
            <a:r>
              <a:rPr lang="it-IT"/>
              <a:t>Case:     </a:t>
            </a:r>
            <a:r>
              <a:rPr lang="it-IT" b="1" i="1">
                <a:solidFill>
                  <a:srgbClr val="FF0000"/>
                </a:solidFill>
              </a:rPr>
              <a:t>Office Chair World</a:t>
            </a:r>
          </a:p>
          <a:p>
            <a:pPr marL="0" indent="0">
              <a:buNone/>
            </a:pPr>
            <a:r>
              <a:rPr lang="it-IT" b="1" i="1">
                <a:solidFill>
                  <a:srgbClr val="FF0000"/>
                </a:solidFill>
              </a:rPr>
              <a:t>   </a:t>
            </a:r>
            <a:r>
              <a:rPr lang="it-IT" sz="2400" b="1" u="sng">
                <a:solidFill>
                  <a:srgbClr val="0000FF"/>
                </a:solidFill>
              </a:rPr>
              <a:t>Current business model</a:t>
            </a:r>
          </a:p>
          <a:p>
            <a:pPr marL="0" indent="0">
              <a:buNone/>
            </a:pPr>
            <a:r>
              <a:rPr lang="it-IT" sz="2000">
                <a:solidFill>
                  <a:srgbClr val="0000FF"/>
                </a:solidFill>
              </a:rPr>
              <a:t>      </a:t>
            </a:r>
            <a:r>
              <a:rPr lang="it-IT" sz="1800">
                <a:solidFill>
                  <a:srgbClr val="0000FF"/>
                </a:solidFill>
              </a:rPr>
              <a:t>60 physical stores with large showrooms in major cities of Europe</a:t>
            </a:r>
          </a:p>
          <a:p>
            <a:pPr marL="0" indent="0">
              <a:buNone/>
            </a:pPr>
            <a:r>
              <a:rPr lang="it-IT" sz="1800">
                <a:solidFill>
                  <a:srgbClr val="0000FF"/>
                </a:solidFill>
              </a:rPr>
              <a:t>      They have an e-commerce website (online catalog, click and buy)</a:t>
            </a:r>
          </a:p>
          <a:p>
            <a:pPr marL="0" indent="0">
              <a:buNone/>
            </a:pPr>
            <a:r>
              <a:rPr lang="it-IT" sz="1800">
                <a:solidFill>
                  <a:srgbClr val="0000FF"/>
                </a:solidFill>
              </a:rPr>
              <a:t>      Sell at a discount over 70 different kinds of office chairs from many manufacturers</a:t>
            </a:r>
          </a:p>
          <a:p>
            <a:pPr marL="0" indent="0">
              <a:buNone/>
            </a:pPr>
            <a:r>
              <a:rPr lang="it-IT" sz="1800">
                <a:solidFill>
                  <a:srgbClr val="0000FF"/>
                </a:solidFill>
              </a:rPr>
              <a:t>      A typical customer likes to see and try a chair before buying.</a:t>
            </a:r>
          </a:p>
          <a:p>
            <a:pPr marL="0" indent="0">
              <a:buNone/>
            </a:pPr>
            <a:r>
              <a:rPr lang="it-IT" sz="1800">
                <a:solidFill>
                  <a:srgbClr val="0000FF"/>
                </a:solidFill>
              </a:rPr>
              <a:t>      Current advertising (digital &amp; direct mail) drives store traffic. (for 80% of sales)</a:t>
            </a:r>
            <a:endParaRPr lang="it-IT" sz="200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400" b="1">
                <a:solidFill>
                  <a:srgbClr val="0000FF"/>
                </a:solidFill>
              </a:rPr>
              <a:t>     </a:t>
            </a:r>
            <a:r>
              <a:rPr lang="it-IT" sz="2400" b="1" u="sng">
                <a:solidFill>
                  <a:srgbClr val="0000FF"/>
                </a:solidFill>
              </a:rPr>
              <a:t>Problem</a:t>
            </a:r>
            <a:r>
              <a:rPr lang="it-IT" sz="2400" b="1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400" b="1">
                <a:solidFill>
                  <a:srgbClr val="0000FF"/>
                </a:solidFill>
              </a:rPr>
              <a:t>     </a:t>
            </a:r>
            <a:r>
              <a:rPr lang="it-IT" sz="1800">
                <a:solidFill>
                  <a:srgbClr val="0000FF"/>
                </a:solidFill>
              </a:rPr>
              <a:t>Covid Crisis forced closure of stores for over one year.</a:t>
            </a:r>
          </a:p>
          <a:p>
            <a:pPr marL="0" indent="0">
              <a:buNone/>
            </a:pPr>
            <a:r>
              <a:rPr lang="it-IT" sz="1800" b="1">
                <a:solidFill>
                  <a:srgbClr val="0000FF"/>
                </a:solidFill>
              </a:rPr>
              <a:t>      </a:t>
            </a:r>
            <a:r>
              <a:rPr lang="it-IT" sz="1800">
                <a:solidFill>
                  <a:srgbClr val="0000FF"/>
                </a:solidFill>
              </a:rPr>
              <a:t>E commerce sales were up but still the company lost 60% of revenue.</a:t>
            </a:r>
          </a:p>
          <a:p>
            <a:pPr marL="0" indent="0">
              <a:buNone/>
            </a:pPr>
            <a:r>
              <a:rPr lang="it-IT" sz="1800" b="1">
                <a:solidFill>
                  <a:srgbClr val="0000FF"/>
                </a:solidFill>
              </a:rPr>
              <a:t>      </a:t>
            </a:r>
            <a:r>
              <a:rPr lang="it-IT" sz="1800">
                <a:solidFill>
                  <a:srgbClr val="0000FF"/>
                </a:solidFill>
              </a:rPr>
              <a:t>Company believes that past customers will fear coming even with all</a:t>
            </a:r>
          </a:p>
          <a:p>
            <a:pPr marL="0" indent="0">
              <a:buNone/>
            </a:pPr>
            <a:r>
              <a:rPr lang="it-IT" sz="1800">
                <a:solidFill>
                  <a:srgbClr val="0000FF"/>
                </a:solidFill>
              </a:rPr>
              <a:t>      correct Covid protocol procedures. </a:t>
            </a:r>
            <a:endParaRPr lang="it-IT" sz="2000" b="1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000" b="1">
                <a:solidFill>
                  <a:srgbClr val="0000FF"/>
                </a:solidFill>
              </a:rPr>
              <a:t>      </a:t>
            </a:r>
            <a:r>
              <a:rPr lang="it-IT" sz="2400" b="1">
                <a:solidFill>
                  <a:srgbClr val="0000FF"/>
                </a:solidFill>
              </a:rPr>
              <a:t>Request:</a:t>
            </a:r>
            <a:r>
              <a:rPr lang="it-IT" sz="2000" b="1">
                <a:solidFill>
                  <a:srgbClr val="0000FF"/>
                </a:solidFill>
              </a:rPr>
              <a:t>  </a:t>
            </a:r>
            <a:r>
              <a:rPr lang="it-IT" sz="1800">
                <a:solidFill>
                  <a:srgbClr val="0000FF"/>
                </a:solidFill>
              </a:rPr>
              <a:t>Company president is asking your agency for a </a:t>
            </a:r>
            <a:r>
              <a:rPr lang="it-IT" sz="1800" u="sng">
                <a:solidFill>
                  <a:srgbClr val="0000FF"/>
                </a:solidFill>
              </a:rPr>
              <a:t>radical change</a:t>
            </a:r>
            <a:r>
              <a:rPr lang="it-IT" sz="1800">
                <a:solidFill>
                  <a:srgbClr val="0000FF"/>
                </a:solidFill>
              </a:rPr>
              <a:t> in    	 	                      their business model to have a new selling model for the future.</a:t>
            </a:r>
          </a:p>
          <a:p>
            <a:pPr marL="0" indent="0">
              <a:buNone/>
            </a:pPr>
            <a:endParaRPr lang="it-IT" sz="200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sz="200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sz="2000">
                <a:solidFill>
                  <a:srgbClr val="0000FF"/>
                </a:solidFill>
              </a:rPr>
              <a:t>      </a:t>
            </a:r>
          </a:p>
          <a:p>
            <a:pPr marL="0" indent="0">
              <a:buNone/>
            </a:pPr>
            <a:endParaRPr lang="it-IT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79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/>
              <a:t>Outline</a:t>
            </a:r>
            <a:r>
              <a:rPr lang="it-IT"/>
              <a:t> your Idea and Approach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400"/>
              <a:t> What</a:t>
            </a:r>
          </a:p>
          <a:p>
            <a:r>
              <a:rPr lang="it-IT" sz="4400"/>
              <a:t> Why</a:t>
            </a:r>
          </a:p>
          <a:p>
            <a:r>
              <a:rPr lang="it-IT" sz="4400"/>
              <a:t> How</a:t>
            </a:r>
          </a:p>
        </p:txBody>
      </p:sp>
    </p:spTree>
    <p:extLst>
      <p:ext uri="{BB962C8B-B14F-4D97-AF65-F5344CB8AC3E}">
        <p14:creationId xmlns:p14="http://schemas.microsoft.com/office/powerpoint/2010/main" val="8149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Retailing</a:t>
            </a:r>
            <a: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it-I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78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i="1" dirty="0" smtClean="0"/>
              <a:t>Definition</a:t>
            </a:r>
            <a:r>
              <a:rPr lang="it-IT" dirty="0" smtClean="0"/>
              <a:t>:  </a:t>
            </a:r>
            <a:r>
              <a:rPr lang="it-IT" dirty="0" err="1" smtClean="0"/>
              <a:t>Providing</a:t>
            </a:r>
            <a:r>
              <a:rPr lang="it-IT" dirty="0" smtClean="0"/>
              <a:t> consumers with </a:t>
            </a:r>
            <a:r>
              <a:rPr lang="it-IT" dirty="0" err="1" smtClean="0"/>
              <a:t>access</a:t>
            </a:r>
            <a:r>
              <a:rPr lang="it-IT" dirty="0" smtClean="0"/>
              <a:t> to </a:t>
            </a:r>
          </a:p>
          <a:p>
            <a:pPr marL="0" indent="0">
              <a:buNone/>
            </a:pPr>
            <a:r>
              <a:rPr lang="it-IT" dirty="0" err="1" smtClean="0"/>
              <a:t>products</a:t>
            </a:r>
            <a:r>
              <a:rPr lang="it-IT" dirty="0" smtClean="0"/>
              <a:t> in an </a:t>
            </a:r>
            <a:r>
              <a:rPr lang="it-IT" dirty="0" err="1" smtClean="0"/>
              <a:t>ambiance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meets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 smtClean="0"/>
              <a:t>Look </a:t>
            </a:r>
            <a:r>
              <a:rPr lang="it-IT" sz="2800" dirty="0" err="1" smtClean="0"/>
              <a:t>again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2 of the 5 </a:t>
            </a:r>
            <a:r>
              <a:rPr lang="it-IT" sz="2800" dirty="0" err="1" smtClean="0"/>
              <a:t>P’s</a:t>
            </a:r>
            <a:r>
              <a:rPr lang="it-IT" sz="2800" dirty="0" smtClean="0"/>
              <a:t> in the Marketing Mix.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significant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with </a:t>
            </a:r>
            <a:r>
              <a:rPr lang="it-IT" dirty="0" err="1" smtClean="0"/>
              <a:t>retail</a:t>
            </a:r>
            <a:r>
              <a:rPr lang="it-IT" dirty="0"/>
              <a:t> ?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</a:t>
            </a:r>
            <a:endParaRPr lang="it-IT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76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145" y="2009625"/>
            <a:ext cx="556068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Price  and </a:t>
            </a:r>
            <a:r>
              <a:rPr lang="it-IT" sz="4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Place</a:t>
            </a:r>
            <a:endParaRPr lang="it-IT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2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Price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value</a:t>
            </a:r>
            <a:r>
              <a:rPr lang="it-IT" dirty="0"/>
              <a:t> of the </a:t>
            </a:r>
            <a:r>
              <a:rPr lang="it-IT" dirty="0" err="1"/>
              <a:t>product</a:t>
            </a:r>
            <a:r>
              <a:rPr lang="it-IT" dirty="0"/>
              <a:t> or service to the buyer?</a:t>
            </a:r>
          </a:p>
          <a:p>
            <a:r>
              <a:rPr lang="it-IT" dirty="0"/>
              <a:t>Are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established</a:t>
            </a:r>
            <a:r>
              <a:rPr lang="it-IT" dirty="0"/>
              <a:t> </a:t>
            </a:r>
            <a:r>
              <a:rPr lang="it-IT" dirty="0" err="1"/>
              <a:t>price</a:t>
            </a:r>
            <a:r>
              <a:rPr lang="it-IT" dirty="0"/>
              <a:t> </a:t>
            </a:r>
            <a:r>
              <a:rPr lang="it-IT" dirty="0" err="1"/>
              <a:t>points</a:t>
            </a:r>
            <a:r>
              <a:rPr lang="it-IT" dirty="0"/>
              <a:t> for </a:t>
            </a:r>
            <a:r>
              <a:rPr lang="it-IT" dirty="0" err="1"/>
              <a:t>products</a:t>
            </a:r>
            <a:r>
              <a:rPr lang="it-IT" dirty="0"/>
              <a:t> or </a:t>
            </a:r>
            <a:r>
              <a:rPr lang="it-IT" dirty="0" err="1"/>
              <a:t>services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area, compared to competitors ?</a:t>
            </a:r>
          </a:p>
          <a:p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 smtClean="0"/>
              <a:t>product</a:t>
            </a:r>
            <a:r>
              <a:rPr lang="it-IT" dirty="0" smtClean="0"/>
              <a:t> </a:t>
            </a:r>
            <a:r>
              <a:rPr lang="it-IT" dirty="0" err="1"/>
              <a:t>price</a:t>
            </a:r>
            <a:r>
              <a:rPr lang="it-IT" dirty="0"/>
              <a:t> sensitive? Will a small </a:t>
            </a:r>
            <a:r>
              <a:rPr lang="it-IT" dirty="0" err="1"/>
              <a:t>decrease</a:t>
            </a:r>
            <a:r>
              <a:rPr lang="it-IT" dirty="0"/>
              <a:t> in </a:t>
            </a:r>
            <a:r>
              <a:rPr lang="it-IT" dirty="0" err="1"/>
              <a:t>price</a:t>
            </a:r>
            <a:r>
              <a:rPr lang="it-IT" dirty="0"/>
              <a:t> gain </a:t>
            </a:r>
            <a:r>
              <a:rPr lang="it-IT" dirty="0" err="1"/>
              <a:t>you</a:t>
            </a:r>
            <a:r>
              <a:rPr lang="it-IT" dirty="0"/>
              <a:t> extra market share? </a:t>
            </a:r>
            <a:r>
              <a:rPr lang="it-IT" dirty="0" smtClean="0"/>
              <a:t>Will a </a:t>
            </a:r>
            <a:r>
              <a:rPr lang="it-IT" dirty="0"/>
              <a:t>small </a:t>
            </a:r>
            <a:r>
              <a:rPr lang="it-IT" dirty="0" err="1"/>
              <a:t>increase</a:t>
            </a:r>
            <a:r>
              <a:rPr lang="it-IT" dirty="0"/>
              <a:t> be </a:t>
            </a:r>
            <a:r>
              <a:rPr lang="it-IT" dirty="0" err="1"/>
              <a:t>indiscernible</a:t>
            </a:r>
            <a:r>
              <a:rPr lang="it-IT" dirty="0"/>
              <a:t>, </a:t>
            </a:r>
            <a:r>
              <a:rPr lang="it-IT" dirty="0" err="1" smtClean="0"/>
              <a:t>therefore</a:t>
            </a:r>
            <a:r>
              <a:rPr lang="it-IT" dirty="0" smtClean="0"/>
              <a:t> gain </a:t>
            </a:r>
            <a:r>
              <a:rPr lang="it-IT" dirty="0" err="1"/>
              <a:t>you</a:t>
            </a:r>
            <a:r>
              <a:rPr lang="it-IT" dirty="0"/>
              <a:t> extra profit </a:t>
            </a:r>
            <a:r>
              <a:rPr lang="it-IT" dirty="0" err="1"/>
              <a:t>margin</a:t>
            </a:r>
            <a:r>
              <a:rPr lang="it-IT" dirty="0"/>
              <a:t>?</a:t>
            </a:r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discounts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offered</a:t>
            </a:r>
            <a:r>
              <a:rPr lang="it-IT" dirty="0"/>
              <a:t> to </a:t>
            </a:r>
            <a:r>
              <a:rPr lang="it-IT" dirty="0" err="1" smtClean="0"/>
              <a:t>customers</a:t>
            </a:r>
            <a:r>
              <a:rPr lang="it-IT" dirty="0" smtClean="0"/>
              <a:t>;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be </a:t>
            </a:r>
            <a:r>
              <a:rPr lang="it-IT" dirty="0" err="1" smtClean="0"/>
              <a:t>offered</a:t>
            </a:r>
            <a:r>
              <a:rPr lang="it-IT" dirty="0" smtClean="0"/>
              <a:t> and </a:t>
            </a:r>
            <a:r>
              <a:rPr lang="it-IT" dirty="0" err="1" smtClean="0"/>
              <a:t>why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9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Determining</a:t>
            </a:r>
            <a:r>
              <a:rPr lang="it-IT" dirty="0" smtClean="0"/>
              <a:t> </a:t>
            </a:r>
            <a:r>
              <a:rPr lang="it-IT" dirty="0" err="1" smtClean="0"/>
              <a:t>price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Remember</a:t>
            </a:r>
            <a:r>
              <a:rPr lang="it-IT" sz="2400" dirty="0" smtClean="0"/>
              <a:t> the Screen </a:t>
            </a:r>
            <a:r>
              <a:rPr lang="it-IT" sz="2400" dirty="0" err="1" smtClean="0"/>
              <a:t>savers</a:t>
            </a:r>
            <a:r>
              <a:rPr lang="it-IT" sz="2400" dirty="0" smtClean="0"/>
              <a:t> story?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- profit </a:t>
            </a:r>
            <a:r>
              <a:rPr lang="it-IT" sz="2400" dirty="0" err="1" smtClean="0"/>
              <a:t>margins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be </a:t>
            </a:r>
            <a:r>
              <a:rPr lang="it-IT" sz="2400" dirty="0" err="1" smtClean="0"/>
              <a:t>carefully</a:t>
            </a:r>
            <a:r>
              <a:rPr lang="it-IT" sz="2400" dirty="0" smtClean="0"/>
              <a:t> </a:t>
            </a:r>
            <a:r>
              <a:rPr lang="it-IT" sz="2400" dirty="0" err="1" smtClean="0"/>
              <a:t>studied</a:t>
            </a:r>
            <a:r>
              <a:rPr lang="it-IT" sz="2400" dirty="0" smtClean="0"/>
              <a:t>, </a:t>
            </a:r>
            <a:r>
              <a:rPr lang="it-IT" sz="2400" dirty="0" err="1" smtClean="0"/>
              <a:t>studying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	</a:t>
            </a:r>
            <a:r>
              <a:rPr lang="it-IT" sz="2400" dirty="0" err="1" smtClean="0"/>
              <a:t>factors</a:t>
            </a:r>
            <a:r>
              <a:rPr lang="it-IT" sz="2400" dirty="0" smtClean="0"/>
              <a:t> of the market and </a:t>
            </a:r>
            <a:r>
              <a:rPr lang="it-IT" sz="2400" dirty="0" err="1" smtClean="0"/>
              <a:t>your</a:t>
            </a:r>
            <a:r>
              <a:rPr lang="it-IT" sz="2400" dirty="0" smtClean="0"/>
              <a:t> fiscal situation.</a:t>
            </a:r>
          </a:p>
          <a:p>
            <a:pPr marL="0" indent="0">
              <a:buNone/>
            </a:pPr>
            <a:r>
              <a:rPr lang="it-IT" sz="2400" dirty="0" smtClean="0"/>
              <a:t>•   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the market </a:t>
            </a:r>
            <a:r>
              <a:rPr lang="it-IT" sz="2400" dirty="0" err="1" smtClean="0"/>
              <a:t>competition</a:t>
            </a:r>
            <a:r>
              <a:rPr lang="it-IT" sz="2400" dirty="0" smtClean="0"/>
              <a:t> and </a:t>
            </a:r>
            <a:r>
              <a:rPr lang="it-IT" sz="2400" dirty="0" err="1" smtClean="0"/>
              <a:t>what</a:t>
            </a:r>
            <a:r>
              <a:rPr lang="it-IT" sz="2400" dirty="0" smtClean="0"/>
              <a:t> the </a:t>
            </a:r>
            <a:r>
              <a:rPr lang="it-IT" sz="2400" dirty="0" err="1" smtClean="0"/>
              <a:t>tendencies</a:t>
            </a:r>
            <a:r>
              <a:rPr lang="it-IT" sz="2400" dirty="0" smtClean="0"/>
              <a:t> of 	a </a:t>
            </a:r>
            <a:r>
              <a:rPr lang="it-IT" sz="2400" dirty="0" err="1" smtClean="0"/>
              <a:t>typical</a:t>
            </a:r>
            <a:r>
              <a:rPr lang="it-IT" sz="2400" dirty="0" smtClean="0"/>
              <a:t> consumer are </a:t>
            </a:r>
            <a:r>
              <a:rPr lang="it-IT" sz="2400" dirty="0" err="1" smtClean="0"/>
              <a:t>regarding</a:t>
            </a:r>
            <a:r>
              <a:rPr lang="it-IT" sz="2400" dirty="0" smtClean="0"/>
              <a:t> </a:t>
            </a:r>
            <a:r>
              <a:rPr lang="it-IT" sz="2400" dirty="0" err="1" smtClean="0"/>
              <a:t>products</a:t>
            </a:r>
            <a:r>
              <a:rPr lang="it-IT" sz="2400" dirty="0" smtClean="0"/>
              <a:t> of </a:t>
            </a:r>
            <a:r>
              <a:rPr lang="it-IT" sz="2400" dirty="0" err="1" smtClean="0"/>
              <a:t>your</a:t>
            </a:r>
            <a:r>
              <a:rPr lang="it-IT" sz="2400" dirty="0" smtClean="0"/>
              <a:t> </a:t>
            </a:r>
            <a:r>
              <a:rPr lang="it-IT" sz="2400" dirty="0" err="1" smtClean="0"/>
              <a:t>type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400" dirty="0" smtClean="0"/>
              <a:t>•    Are </a:t>
            </a:r>
            <a:r>
              <a:rPr lang="it-IT" sz="2400" dirty="0" err="1" smtClean="0"/>
              <a:t>you</a:t>
            </a:r>
            <a:r>
              <a:rPr lang="it-IT" sz="2400" dirty="0" smtClean="0"/>
              <a:t> </a:t>
            </a:r>
            <a:r>
              <a:rPr lang="it-IT" sz="2400" dirty="0" err="1" smtClean="0"/>
              <a:t>selling</a:t>
            </a:r>
            <a:r>
              <a:rPr lang="it-IT" sz="2400" dirty="0" smtClean="0"/>
              <a:t> a </a:t>
            </a:r>
            <a:r>
              <a:rPr lang="it-IT" sz="2400" dirty="0" err="1" smtClean="0"/>
              <a:t>product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a </a:t>
            </a:r>
            <a:r>
              <a:rPr lang="it-IT" sz="2400" dirty="0" err="1" smtClean="0"/>
              <a:t>very</a:t>
            </a:r>
            <a:r>
              <a:rPr lang="it-IT" sz="2400" dirty="0" smtClean="0"/>
              <a:t> “</a:t>
            </a:r>
            <a:r>
              <a:rPr lang="it-IT" sz="2400" dirty="0" err="1" smtClean="0"/>
              <a:t>flexible</a:t>
            </a:r>
            <a:r>
              <a:rPr lang="it-IT" sz="2400" dirty="0" smtClean="0"/>
              <a:t>” and high 	list </a:t>
            </a:r>
            <a:r>
              <a:rPr lang="it-IT" sz="2400" dirty="0" err="1" smtClean="0"/>
              <a:t>price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discounted</a:t>
            </a:r>
            <a:r>
              <a:rPr lang="it-IT" sz="2400" dirty="0" smtClean="0"/>
              <a:t> by the </a:t>
            </a:r>
            <a:r>
              <a:rPr lang="it-IT" sz="2400" dirty="0" err="1" smtClean="0"/>
              <a:t>retailer</a:t>
            </a:r>
            <a:r>
              <a:rPr lang="it-IT" sz="2400" dirty="0" smtClean="0"/>
              <a:t> and </a:t>
            </a:r>
            <a:r>
              <a:rPr lang="it-IT" sz="2400" dirty="0" err="1" smtClean="0"/>
              <a:t>still</a:t>
            </a:r>
            <a:r>
              <a:rPr lang="it-IT" sz="2400" dirty="0" smtClean="0"/>
              <a:t> </a:t>
            </a:r>
            <a:r>
              <a:rPr lang="it-IT" sz="2400" dirty="0" err="1" smtClean="0"/>
              <a:t>allow</a:t>
            </a:r>
            <a:r>
              <a:rPr lang="it-IT" sz="2400" dirty="0" smtClean="0"/>
              <a:t> 	</a:t>
            </a:r>
            <a:r>
              <a:rPr lang="it-IT" sz="2400" dirty="0" err="1" smtClean="0"/>
              <a:t>him</a:t>
            </a:r>
            <a:r>
              <a:rPr lang="it-IT" sz="2400" dirty="0" smtClean="0"/>
              <a:t> to </a:t>
            </a:r>
            <a:r>
              <a:rPr lang="it-IT" sz="2400" dirty="0" err="1" smtClean="0"/>
              <a:t>make</a:t>
            </a:r>
            <a:r>
              <a:rPr lang="it-IT" sz="2400" dirty="0" smtClean="0"/>
              <a:t> a profit ?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1624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7629" y="1296530"/>
            <a:ext cx="6226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Operational considerations:</a:t>
            </a:r>
          </a:p>
          <a:p>
            <a:r>
              <a:rPr lang="it-IT" sz="2400" dirty="0"/>
              <a:t>How can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access</a:t>
            </a:r>
            <a:r>
              <a:rPr lang="it-IT" sz="2400" dirty="0"/>
              <a:t> the right </a:t>
            </a:r>
            <a:r>
              <a:rPr lang="it-IT" sz="2400" dirty="0" err="1"/>
              <a:t>distribution</a:t>
            </a:r>
            <a:r>
              <a:rPr lang="it-IT" sz="2400" dirty="0"/>
              <a:t> </a:t>
            </a:r>
            <a:r>
              <a:rPr lang="it-IT" sz="2400" dirty="0" err="1"/>
              <a:t>channels</a:t>
            </a:r>
            <a:r>
              <a:rPr lang="it-IT" sz="2400" dirty="0"/>
              <a:t>?</a:t>
            </a:r>
          </a:p>
          <a:p>
            <a:r>
              <a:rPr lang="it-IT" sz="2400" dirty="0"/>
              <a:t>Do I need a physical store ?  or a showroom ?</a:t>
            </a:r>
          </a:p>
          <a:p>
            <a:r>
              <a:rPr lang="it-IT" sz="2400" dirty="0"/>
              <a:t>Should I lease space in an existing store ?</a:t>
            </a:r>
          </a:p>
          <a:p>
            <a:r>
              <a:rPr lang="it-IT" sz="2400" dirty="0"/>
              <a:t>Do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to use a sales force?</a:t>
            </a:r>
          </a:p>
          <a:p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Marketing considerations</a:t>
            </a:r>
            <a:r>
              <a:rPr lang="it-IT" sz="2400" dirty="0"/>
              <a:t>: </a:t>
            </a:r>
          </a:p>
          <a:p>
            <a:r>
              <a:rPr lang="it-IT" sz="2400" dirty="0"/>
              <a:t>Traditional advertising ? A</a:t>
            </a:r>
            <a:r>
              <a:rPr lang="it-IT" sz="2400" dirty="0" err="1"/>
              <a:t>ttend</a:t>
            </a:r>
            <a:r>
              <a:rPr lang="it-IT" sz="2400" dirty="0"/>
              <a:t> </a:t>
            </a:r>
            <a:r>
              <a:rPr lang="it-IT" sz="2400" dirty="0" err="1"/>
              <a:t>trade</a:t>
            </a:r>
            <a:r>
              <a:rPr lang="it-IT" sz="2400" dirty="0"/>
              <a:t> </a:t>
            </a:r>
            <a:r>
              <a:rPr lang="it-IT" sz="2400" dirty="0" err="1"/>
              <a:t>fairs</a:t>
            </a:r>
            <a:r>
              <a:rPr lang="it-IT" sz="2400" dirty="0"/>
              <a:t>? </a:t>
            </a:r>
          </a:p>
          <a:p>
            <a:r>
              <a:rPr lang="it-IT" sz="2400" dirty="0"/>
              <a:t>Design a web site? </a:t>
            </a:r>
          </a:p>
          <a:p>
            <a:r>
              <a:rPr lang="it-IT" sz="2400" dirty="0"/>
              <a:t>Or </a:t>
            </a:r>
            <a:r>
              <a:rPr lang="it-IT" sz="2400" dirty="0" err="1"/>
              <a:t>send</a:t>
            </a:r>
            <a:r>
              <a:rPr lang="it-IT" sz="2400" dirty="0"/>
              <a:t> </a:t>
            </a:r>
            <a:r>
              <a:rPr lang="it-IT" sz="2400" dirty="0" err="1"/>
              <a:t>samples</a:t>
            </a:r>
            <a:r>
              <a:rPr lang="it-IT" sz="2400" dirty="0"/>
              <a:t> to </a:t>
            </a:r>
            <a:r>
              <a:rPr lang="it-IT" sz="2400" dirty="0" err="1"/>
              <a:t>catalogue</a:t>
            </a:r>
            <a:r>
              <a:rPr lang="it-IT" sz="2400" dirty="0"/>
              <a:t> companies?</a:t>
            </a:r>
          </a:p>
          <a:p>
            <a:r>
              <a:rPr lang="it-IT" sz="2400" dirty="0" err="1"/>
              <a:t>What</a:t>
            </a:r>
            <a:r>
              <a:rPr lang="it-IT" sz="2400" dirty="0"/>
              <a:t> do </a:t>
            </a:r>
            <a:r>
              <a:rPr lang="it-IT" sz="2400" dirty="0" err="1"/>
              <a:t>your</a:t>
            </a:r>
            <a:r>
              <a:rPr lang="it-IT" sz="2400" dirty="0"/>
              <a:t> competitors do, and </a:t>
            </a:r>
            <a:r>
              <a:rPr lang="it-IT" sz="2400" dirty="0" err="1"/>
              <a:t>how</a:t>
            </a:r>
            <a:r>
              <a:rPr lang="it-IT" sz="2400" dirty="0"/>
              <a:t> can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learn</a:t>
            </a:r>
            <a:r>
              <a:rPr lang="it-IT" sz="2400" dirty="0"/>
              <a:t> from </a:t>
            </a:r>
            <a:r>
              <a:rPr lang="it-IT" sz="2400" dirty="0" err="1"/>
              <a:t>that</a:t>
            </a:r>
            <a:r>
              <a:rPr lang="it-IT" sz="2400" dirty="0"/>
              <a:t> and </a:t>
            </a:r>
            <a:r>
              <a:rPr lang="it-IT" sz="2400" dirty="0" err="1"/>
              <a:t>differentiate</a:t>
            </a:r>
            <a:r>
              <a:rPr lang="it-IT" sz="2400" dirty="0"/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21396" y="352333"/>
            <a:ext cx="519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i="1"/>
              <a:t>Something to think about</a:t>
            </a:r>
          </a:p>
        </p:txBody>
      </p:sp>
    </p:spTree>
    <p:extLst>
      <p:ext uri="{BB962C8B-B14F-4D97-AF65-F5344CB8AC3E}">
        <p14:creationId xmlns:p14="http://schemas.microsoft.com/office/powerpoint/2010/main" val="1713041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2483</Words>
  <Application>Microsoft Macintosh PowerPoint</Application>
  <PresentationFormat>Presentazione su schermo (4:3)</PresentationFormat>
  <Paragraphs>278</Paragraphs>
  <Slides>49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Retail Marketing</vt:lpstr>
      <vt:lpstr>Vision statement Review</vt:lpstr>
      <vt:lpstr>Style and approach</vt:lpstr>
      <vt:lpstr>What and Why</vt:lpstr>
      <vt:lpstr>Retailing </vt:lpstr>
      <vt:lpstr>Presentazione di PowerPoint</vt:lpstr>
      <vt:lpstr>Price</vt:lpstr>
      <vt:lpstr>Determining price</vt:lpstr>
      <vt:lpstr>Presentazione di PowerPoint</vt:lpstr>
      <vt:lpstr>Place</vt:lpstr>
      <vt:lpstr>Amazon..new marketing model </vt:lpstr>
      <vt:lpstr>Aggressive marketing strategies</vt:lpstr>
      <vt:lpstr>Why change?</vt:lpstr>
      <vt:lpstr>Types of Retailers</vt:lpstr>
      <vt:lpstr>As a retailer, what is the most   important thing you must focus on ??</vt:lpstr>
      <vt:lpstr>The Customer !!!</vt:lpstr>
      <vt:lpstr>Retail convenience points</vt:lpstr>
      <vt:lpstr>Access convenience</vt:lpstr>
      <vt:lpstr>Search convenience</vt:lpstr>
      <vt:lpstr>Possession Convenience</vt:lpstr>
      <vt:lpstr>Transaction Convenience</vt:lpstr>
      <vt:lpstr>Retail considerations</vt:lpstr>
      <vt:lpstr>Store Product Placement</vt:lpstr>
      <vt:lpstr>Placement strategies</vt:lpstr>
      <vt:lpstr>Shelf Management</vt:lpstr>
      <vt:lpstr>Category Management</vt:lpstr>
      <vt:lpstr>Look at Pharmacies</vt:lpstr>
      <vt:lpstr>Colors</vt:lpstr>
      <vt:lpstr>Using color intelligently</vt:lpstr>
      <vt:lpstr>Physical Stores vs Internet</vt:lpstr>
      <vt:lpstr>Presentazione di PowerPoint</vt:lpstr>
      <vt:lpstr>Performance Marketing</vt:lpstr>
      <vt:lpstr>What Makes It Unique? </vt:lpstr>
      <vt:lpstr>Benefits of Performance Marketing </vt:lpstr>
      <vt:lpstr>ROI measurement</vt:lpstr>
      <vt:lpstr>Loyalty Programs</vt:lpstr>
      <vt:lpstr>Presentazione di PowerPoint</vt:lpstr>
      <vt:lpstr>Presentazione di PowerPoint</vt:lpstr>
      <vt:lpstr>What is Push-Pull marketing ?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Does conventional marketing theory work during the Coronavirus crisis ?</vt:lpstr>
      <vt:lpstr>Reinventing a damaged sector</vt:lpstr>
      <vt:lpstr>Presentazione di PowerPoint</vt:lpstr>
      <vt:lpstr>Crisis in Retail </vt:lpstr>
      <vt:lpstr>Outline your Idea and Approach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Selling Strategies</dc:title>
  <dc:creator>Ed Gilmore</dc:creator>
  <cp:lastModifiedBy>e</cp:lastModifiedBy>
  <cp:revision>224</cp:revision>
  <cp:lastPrinted>2016-01-29T18:09:22Z</cp:lastPrinted>
  <dcterms:created xsi:type="dcterms:W3CDTF">2014-08-16T10:51:10Z</dcterms:created>
  <dcterms:modified xsi:type="dcterms:W3CDTF">2022-03-31T15:52:42Z</dcterms:modified>
</cp:coreProperties>
</file>