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8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81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8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4,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9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47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96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6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4,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15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800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5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B573E2-83F6-44A4-BDE1-FE264DD7E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760499" cy="2795160"/>
          </a:xfrm>
        </p:spPr>
        <p:txBody>
          <a:bodyPr>
            <a:normAutofit/>
          </a:bodyPr>
          <a:lstStyle/>
          <a:p>
            <a:r>
              <a:rPr lang="it-IT"/>
              <a:t>Le train de l’emploi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D01DD2-9108-4718-A6C9-0E74DEEB5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994" y="4121253"/>
            <a:ext cx="3473327" cy="1136843"/>
          </a:xfrm>
        </p:spPr>
        <p:txBody>
          <a:bodyPr>
            <a:normAutofit/>
          </a:bodyPr>
          <a:lstStyle/>
          <a:p>
            <a:r>
              <a:rPr lang="it-IT" sz="1400"/>
              <a:t>Florence Aubenas, </a:t>
            </a:r>
            <a:r>
              <a:rPr lang="it-IT" sz="1400" i="1"/>
              <a:t>Le Quai de Ouistreham</a:t>
            </a:r>
            <a:r>
              <a:rPr lang="it-IT" sz="1400"/>
              <a:t>, pp. 215-219.</a:t>
            </a:r>
            <a:endParaRPr lang="fr-FR" sz="1400"/>
          </a:p>
        </p:txBody>
      </p:sp>
      <p:pic>
        <p:nvPicPr>
          <p:cNvPr id="4" name="Picture 3" descr="Gros plan d’intersections de rails de chemin de fer">
            <a:extLst>
              <a:ext uri="{FF2B5EF4-FFF2-40B4-BE49-F238E27FC236}">
                <a16:creationId xmlns:a16="http://schemas.microsoft.com/office/drawing/2014/main" id="{9AA0CA5F-07DA-445A-BB9D-115477577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6" r="9003" b="-2"/>
          <a:stretch/>
        </p:blipFill>
        <p:spPr>
          <a:xfrm>
            <a:off x="5710330" y="615950"/>
            <a:ext cx="5670522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D8C2CC6-3764-458F-86CA-B83E6502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03" y="138659"/>
            <a:ext cx="4643023" cy="671934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C3A3FC-167F-492F-AEF4-78F1A56280F8}"/>
              </a:ext>
            </a:extLst>
          </p:cNvPr>
          <p:cNvSpPr txBox="1"/>
          <p:nvPr/>
        </p:nvSpPr>
        <p:spPr>
          <a:xfrm>
            <a:off x="6214366" y="428178"/>
            <a:ext cx="46430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Le train de l’emploi </a:t>
            </a:r>
            <a:r>
              <a:rPr lang="it-IT" sz="1200">
                <a:latin typeface="Georgia Pro" panose="02040502050405020303" pitchFamily="18" charset="0"/>
              </a:rPr>
              <a:t>: un convoi qui fait le tour de la France pour proposer des emplois, opération organisée par Pôle Emploi et sponsorisé par de grosses entreprises.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Chance</a:t>
            </a:r>
            <a:r>
              <a:rPr lang="it-IT" sz="1200">
                <a:latin typeface="Georgia Pro" panose="02040502050405020303" pitchFamily="18" charset="0"/>
              </a:rPr>
              <a:t> = opportunité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Même</a:t>
            </a:r>
            <a:r>
              <a:rPr lang="it-IT" sz="1200">
                <a:latin typeface="Georgia Pro" panose="02040502050405020303" pitchFamily="18" charset="0"/>
              </a:rPr>
              <a:t> : perfino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Ferry</a:t>
            </a:r>
            <a:r>
              <a:rPr lang="it-IT" sz="1200">
                <a:latin typeface="Georgia Pro" panose="02040502050405020303" pitchFamily="18" charset="0"/>
              </a:rPr>
              <a:t> : traghetto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S’affaler</a:t>
            </a:r>
            <a:r>
              <a:rPr lang="it-IT" sz="1200">
                <a:latin typeface="Georgia Pro" panose="02040502050405020303" pitchFamily="18" charset="0"/>
              </a:rPr>
              <a:t> : stendersi, lasciarsi cadere, afflosciarsi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Endroit</a:t>
            </a:r>
            <a:r>
              <a:rPr lang="it-IT" sz="1200">
                <a:latin typeface="Georgia Pro" panose="02040502050405020303" pitchFamily="18" charset="0"/>
              </a:rPr>
              <a:t> : posto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Toute petite </a:t>
            </a:r>
            <a:r>
              <a:rPr lang="it-IT" sz="1200">
                <a:latin typeface="Georgia Pro" panose="02040502050405020303" pitchFamily="18" charset="0"/>
              </a:rPr>
              <a:t>= très petite. </a:t>
            </a:r>
            <a:r>
              <a:rPr lang="it-IT" sz="1200" b="1">
                <a:latin typeface="Georgia Pro" panose="02040502050405020303" pitchFamily="18" charset="0"/>
              </a:rPr>
              <a:t>Flaque</a:t>
            </a:r>
            <a:r>
              <a:rPr lang="it-IT" sz="1200">
                <a:latin typeface="Georgia Pro" panose="02040502050405020303" pitchFamily="18" charset="0"/>
              </a:rPr>
              <a:t> : pozzanghera. </a:t>
            </a:r>
          </a:p>
          <a:p>
            <a:endParaRPr lang="it-IT" sz="1200" b="1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Cheminée</a:t>
            </a:r>
            <a:r>
              <a:rPr lang="it-IT" sz="1200">
                <a:latin typeface="Georgia Pro" panose="02040502050405020303" pitchFamily="18" charset="0"/>
              </a:rPr>
              <a:t> (f.) : camino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Sonner</a:t>
            </a:r>
            <a:r>
              <a:rPr lang="it-IT" sz="1200">
                <a:latin typeface="Georgia Pro" panose="02040502050405020303" pitchFamily="18" charset="0"/>
              </a:rPr>
              <a:t> : suonare. </a:t>
            </a:r>
            <a:r>
              <a:rPr lang="it-IT" sz="1200" b="1">
                <a:latin typeface="Georgia Pro" panose="02040502050405020303" pitchFamily="18" charset="0"/>
              </a:rPr>
              <a:t>Suonare uno strumento </a:t>
            </a:r>
            <a:r>
              <a:rPr lang="it-IT" sz="1200">
                <a:latin typeface="Georgia Pro" panose="02040502050405020303" pitchFamily="18" charset="0"/>
              </a:rPr>
              <a:t>: jouer d’un instrument / </a:t>
            </a:r>
            <a:r>
              <a:rPr lang="it-IT" sz="1200" b="1">
                <a:latin typeface="Georgia Pro" panose="02040502050405020303" pitchFamily="18" charset="0"/>
              </a:rPr>
              <a:t>Suonare il campanello </a:t>
            </a:r>
            <a:r>
              <a:rPr lang="it-IT" sz="1200">
                <a:latin typeface="Georgia Pro" panose="02040502050405020303" pitchFamily="18" charset="0"/>
              </a:rPr>
              <a:t>: sonner à la porte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Immeuble</a:t>
            </a:r>
            <a:r>
              <a:rPr lang="it-IT" sz="1200">
                <a:latin typeface="Georgia Pro" panose="02040502050405020303" pitchFamily="18" charset="0"/>
              </a:rPr>
              <a:t> : palazzo, edificio, condominio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Brancher</a:t>
            </a:r>
            <a:r>
              <a:rPr lang="it-IT" sz="1200">
                <a:latin typeface="Georgia Pro" panose="02040502050405020303" pitchFamily="18" charset="0"/>
              </a:rPr>
              <a:t> : accendere, collegare, attaccare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Un portable </a:t>
            </a:r>
            <a:r>
              <a:rPr lang="it-IT" sz="1200">
                <a:latin typeface="Georgia Pro" panose="02040502050405020303" pitchFamily="18" charset="0"/>
              </a:rPr>
              <a:t>: un telefonino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L’aîné</a:t>
            </a:r>
            <a:r>
              <a:rPr lang="it-IT" sz="1200">
                <a:latin typeface="Georgia Pro" panose="02040502050405020303" pitchFamily="18" charset="0"/>
              </a:rPr>
              <a:t> : il (figlio o fratello) maggiore 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Soin</a:t>
            </a:r>
            <a:r>
              <a:rPr lang="it-IT" sz="1200">
                <a:latin typeface="Georgia Pro" panose="02040502050405020303" pitchFamily="18" charset="0"/>
              </a:rPr>
              <a:t> (f.) : cura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Déballer</a:t>
            </a:r>
            <a:r>
              <a:rPr lang="it-IT" sz="1200">
                <a:latin typeface="Georgia Pro" panose="02040502050405020303" pitchFamily="18" charset="0"/>
              </a:rPr>
              <a:t> : scartare, spacchettare</a:t>
            </a:r>
          </a:p>
        </p:txBody>
      </p:sp>
    </p:spTree>
    <p:extLst>
      <p:ext uri="{BB962C8B-B14F-4D97-AF65-F5344CB8AC3E}">
        <p14:creationId xmlns:p14="http://schemas.microsoft.com/office/powerpoint/2010/main" val="384773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38E3B3-E806-4313-91B1-348337F0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701336"/>
            <a:ext cx="4765484" cy="5585163"/>
          </a:xfrm>
        </p:spPr>
        <p:txBody>
          <a:bodyPr>
            <a:norm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Peintre en bâtiment </a:t>
            </a:r>
            <a:r>
              <a:rPr lang="it-IT" sz="1200">
                <a:latin typeface="Georgia Pro" panose="02040502050405020303" pitchFamily="18" charset="0"/>
              </a:rPr>
              <a:t>: imbianchino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Tempête Blanche </a:t>
            </a:r>
            <a:r>
              <a:rPr lang="it-IT" sz="1200">
                <a:latin typeface="Georgia Pro" panose="02040502050405020303" pitchFamily="18" charset="0"/>
              </a:rPr>
              <a:t>: à remarquer le nom des entreprises en nettoyage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En bordure </a:t>
            </a:r>
            <a:r>
              <a:rPr lang="it-IT" sz="1200">
                <a:latin typeface="Georgia Pro" panose="02040502050405020303" pitchFamily="18" charset="0"/>
              </a:rPr>
              <a:t>: ai margini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En écrin </a:t>
            </a:r>
            <a:r>
              <a:rPr lang="it-IT" sz="1200">
                <a:latin typeface="Georgia Pro" panose="02040502050405020303" pitchFamily="18" charset="0"/>
              </a:rPr>
              <a:t>: a mo’ di scrigno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Allée</a:t>
            </a:r>
            <a:r>
              <a:rPr lang="it-IT" sz="1200">
                <a:latin typeface="Georgia Pro" panose="02040502050405020303" pitchFamily="18" charset="0"/>
              </a:rPr>
              <a:t> : vialetto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Entouré</a:t>
            </a:r>
            <a:r>
              <a:rPr lang="it-IT" sz="1200">
                <a:latin typeface="Georgia Pro" panose="02040502050405020303" pitchFamily="18" charset="0"/>
              </a:rPr>
              <a:t> : circondato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Domaine agricole </a:t>
            </a:r>
            <a:r>
              <a:rPr lang="it-IT" sz="1200">
                <a:latin typeface="Georgia Pro" panose="02040502050405020303" pitchFamily="18" charset="0"/>
              </a:rPr>
              <a:t>: tenuta agricola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Épicerie</a:t>
            </a:r>
            <a:r>
              <a:rPr lang="it-IT" sz="1200">
                <a:latin typeface="Georgia Pro" panose="02040502050405020303" pitchFamily="18" charset="0"/>
              </a:rPr>
              <a:t> : negozio di alimentari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Rayon</a:t>
            </a:r>
            <a:r>
              <a:rPr lang="it-IT" sz="1200">
                <a:latin typeface="Georgia Pro" panose="02040502050405020303" pitchFamily="18" charset="0"/>
              </a:rPr>
              <a:t> : scaffale. </a:t>
            </a:r>
            <a:r>
              <a:rPr lang="it-IT" sz="1200" b="1">
                <a:latin typeface="Georgia Pro" panose="02040502050405020303" pitchFamily="18" charset="0"/>
              </a:rPr>
              <a:t>Branché</a:t>
            </a:r>
            <a:r>
              <a:rPr lang="it-IT" sz="1200">
                <a:latin typeface="Georgia Pro" panose="02040502050405020303" pitchFamily="18" charset="0"/>
              </a:rPr>
              <a:t> : trendy, alla moda.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Travailler</a:t>
            </a:r>
            <a:r>
              <a:rPr lang="it-IT" sz="1200">
                <a:latin typeface="Georgia Pro" panose="02040502050405020303" pitchFamily="18" charset="0"/>
              </a:rPr>
              <a:t> : stuzzicare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Boîte</a:t>
            </a:r>
            <a:r>
              <a:rPr lang="it-IT" sz="1200">
                <a:latin typeface="Georgia Pro" panose="02040502050405020303" pitchFamily="18" charset="0"/>
              </a:rPr>
              <a:t> = entreprise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Cadre</a:t>
            </a:r>
            <a:r>
              <a:rPr lang="it-IT" sz="1200">
                <a:latin typeface="Georgia Pro" panose="02040502050405020303" pitchFamily="18" charset="0"/>
              </a:rPr>
              <a:t> : quadro, funzionario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Donner</a:t>
            </a:r>
            <a:r>
              <a:rPr lang="it-IT" sz="1200">
                <a:latin typeface="Georgia Pro" panose="02040502050405020303" pitchFamily="18" charset="0"/>
              </a:rPr>
              <a:t> </a:t>
            </a:r>
            <a:r>
              <a:rPr lang="it-IT" sz="1200" b="1">
                <a:latin typeface="Georgia Pro" panose="02040502050405020303" pitchFamily="18" charset="0"/>
              </a:rPr>
              <a:t>sa mesure </a:t>
            </a:r>
            <a:r>
              <a:rPr lang="it-IT" sz="1200">
                <a:latin typeface="Georgia Pro" panose="02040502050405020303" pitchFamily="18" charset="0"/>
              </a:rPr>
              <a:t>: realizzarsi, sviluppare il proprio potenziale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Se démener </a:t>
            </a:r>
            <a:r>
              <a:rPr lang="it-IT" sz="1200">
                <a:latin typeface="Georgia Pro" panose="02040502050405020303" pitchFamily="18" charset="0"/>
              </a:rPr>
              <a:t>: darsi da fare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Lâchés</a:t>
            </a:r>
            <a:r>
              <a:rPr lang="it-IT" sz="1200">
                <a:latin typeface="Georgia Pro" panose="02040502050405020303" pitchFamily="18" charset="0"/>
              </a:rPr>
              <a:t> : sciolti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Racheter</a:t>
            </a:r>
            <a:r>
              <a:rPr lang="it-IT" sz="1200">
                <a:latin typeface="Georgia Pro" panose="02040502050405020303" pitchFamily="18" charset="0"/>
              </a:rPr>
              <a:t> : rilevare</a:t>
            </a:r>
          </a:p>
          <a:p>
            <a:endParaRPr lang="fr-FR" sz="140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4207B0D-9599-4685-938E-AFF2BE041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172" y="288736"/>
            <a:ext cx="4765484" cy="60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2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2AD7CEE-8A11-4ED1-94F9-EA6728284C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7354" y="603682"/>
            <a:ext cx="4489713" cy="5839695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CCCDD1-8120-4AED-B52B-91CCE4427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534" y="1369380"/>
            <a:ext cx="3959441" cy="4534269"/>
          </a:xfrm>
        </p:spPr>
        <p:txBody>
          <a:bodyPr>
            <a:norm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Ménager ses effets </a:t>
            </a:r>
            <a:r>
              <a:rPr lang="it-IT" sz="1200">
                <a:latin typeface="Georgia Pro" panose="02040502050405020303" pitchFamily="18" charset="0"/>
              </a:rPr>
              <a:t>: preparare, anticipare le sue battute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mon propre père </a:t>
            </a:r>
            <a:r>
              <a:rPr lang="it-IT" sz="1200">
                <a:latin typeface="Georgia Pro" panose="02040502050405020303" pitchFamily="18" charset="0"/>
              </a:rPr>
              <a:t>: mio stesso padre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Conserver les commandes </a:t>
            </a:r>
            <a:r>
              <a:rPr lang="it-IT" sz="1200">
                <a:latin typeface="Georgia Pro" panose="02040502050405020303" pitchFamily="18" charset="0"/>
              </a:rPr>
              <a:t>: rimanere ai comandi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à l’évocation des deux </a:t>
            </a:r>
            <a:r>
              <a:rPr lang="it-IT" sz="1200">
                <a:latin typeface="Georgia Pro" panose="02040502050405020303" pitchFamily="18" charset="0"/>
              </a:rPr>
              <a:t>: en évoquant ces deux personnes, son père et la directrice.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Esquisser une grimace </a:t>
            </a:r>
            <a:r>
              <a:rPr lang="it-IT" sz="1200">
                <a:latin typeface="Georgia Pro" panose="02040502050405020303" pitchFamily="18" charset="0"/>
              </a:rPr>
              <a:t>: abbozzare una smorfia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Froncé</a:t>
            </a:r>
            <a:r>
              <a:rPr lang="it-IT" sz="1200">
                <a:latin typeface="Georgia Pro" panose="02040502050405020303" pitchFamily="18" charset="0"/>
              </a:rPr>
              <a:t> : arricciato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Bousculer</a:t>
            </a:r>
            <a:r>
              <a:rPr lang="it-IT" sz="1200">
                <a:latin typeface="Georgia Pro" panose="02040502050405020303" pitchFamily="18" charset="0"/>
              </a:rPr>
              <a:t> : scuotere, strattonare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Parfois</a:t>
            </a:r>
            <a:r>
              <a:rPr lang="it-IT" sz="1200">
                <a:latin typeface="Georgia Pro" panose="02040502050405020303" pitchFamily="18" charset="0"/>
              </a:rPr>
              <a:t> : a volte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Ambiance</a:t>
            </a:r>
            <a:r>
              <a:rPr lang="it-IT" sz="1200">
                <a:latin typeface="Georgia Pro" panose="02040502050405020303" pitchFamily="18" charset="0"/>
              </a:rPr>
              <a:t> : atmosfera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Bien s’entendre </a:t>
            </a:r>
            <a:r>
              <a:rPr lang="it-IT" sz="1200">
                <a:latin typeface="Georgia Pro" panose="02040502050405020303" pitchFamily="18" charset="0"/>
              </a:rPr>
              <a:t>: andare d’accordo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Défraiement</a:t>
            </a:r>
            <a:r>
              <a:rPr lang="it-IT" sz="1200">
                <a:latin typeface="Georgia Pro" panose="02040502050405020303" pitchFamily="18" charset="0"/>
              </a:rPr>
              <a:t> : rimborso spese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Avis</a:t>
            </a:r>
            <a:r>
              <a:rPr lang="it-IT" sz="1200">
                <a:latin typeface="Georgia Pro" panose="02040502050405020303" pitchFamily="18" charset="0"/>
              </a:rPr>
              <a:t> : opinione, parere</a:t>
            </a:r>
          </a:p>
        </p:txBody>
      </p:sp>
    </p:spTree>
    <p:extLst>
      <p:ext uri="{BB962C8B-B14F-4D97-AF65-F5344CB8AC3E}">
        <p14:creationId xmlns:p14="http://schemas.microsoft.com/office/powerpoint/2010/main" val="292547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5FE533F-DF88-4404-8AF2-8FBBBDE6A4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346" y="578953"/>
            <a:ext cx="4899662" cy="5928378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4AF8D0-7695-45C3-8294-0461EFFD2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736" y="825624"/>
            <a:ext cx="4358936" cy="5415378"/>
          </a:xfrm>
        </p:spPr>
        <p:txBody>
          <a:bodyPr/>
          <a:lstStyle/>
          <a:p>
            <a:r>
              <a:rPr lang="it-IT" sz="1200" b="1">
                <a:latin typeface="Georgia Pro" panose="02040502050405020303" pitchFamily="18" charset="0"/>
              </a:rPr>
              <a:t>Aménager</a:t>
            </a:r>
            <a:r>
              <a:rPr lang="it-IT" sz="1200">
                <a:latin typeface="Georgia Pro" panose="02040502050405020303" pitchFamily="18" charset="0"/>
              </a:rPr>
              <a:t> : preparare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CDI</a:t>
            </a:r>
            <a:r>
              <a:rPr lang="it-IT" sz="1200">
                <a:latin typeface="Georgia Pro" panose="02040502050405020303" pitchFamily="18" charset="0"/>
              </a:rPr>
              <a:t> = Contrat à Durée Indéterminée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Rentable</a:t>
            </a:r>
            <a:r>
              <a:rPr lang="it-IT" sz="1200">
                <a:latin typeface="Georgia Pro" panose="02040502050405020303" pitchFamily="18" charset="0"/>
              </a:rPr>
              <a:t> : redditizio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C’est pareil </a:t>
            </a:r>
            <a:r>
              <a:rPr lang="it-IT" sz="1200">
                <a:latin typeface="Georgia Pro" panose="02040502050405020303" pitchFamily="18" charset="0"/>
              </a:rPr>
              <a:t>: è la stessa cosa, è lo stesso.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Taux</a:t>
            </a:r>
            <a:r>
              <a:rPr lang="it-IT" sz="1200">
                <a:latin typeface="Georgia Pro" panose="02040502050405020303" pitchFamily="18" charset="0"/>
              </a:rPr>
              <a:t> : tasso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Smic</a:t>
            </a:r>
            <a:r>
              <a:rPr lang="it-IT" sz="1200">
                <a:latin typeface="Georgia Pro" panose="02040502050405020303" pitchFamily="18" charset="0"/>
              </a:rPr>
              <a:t> : Salaire Minimum d’Insertion Interprofessionnel</a:t>
            </a:r>
          </a:p>
          <a:p>
            <a:r>
              <a:rPr lang="it-IT" sz="1200" b="1">
                <a:latin typeface="Georgia Pro" panose="02040502050405020303" pitchFamily="18" charset="0"/>
              </a:rPr>
              <a:t>Lorsque</a:t>
            </a:r>
            <a:r>
              <a:rPr lang="it-IT" sz="1200">
                <a:latin typeface="Georgia Pro" panose="02040502050405020303" pitchFamily="18" charset="0"/>
              </a:rPr>
              <a:t> : quando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Passer une annonce </a:t>
            </a:r>
            <a:r>
              <a:rPr lang="it-IT" sz="1200">
                <a:latin typeface="Georgia Pro" panose="02040502050405020303" pitchFamily="18" charset="0"/>
              </a:rPr>
              <a:t>: pubblicare un annuncio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Une conseillère m’a dit ne rien y pouvoir </a:t>
            </a:r>
            <a:r>
              <a:rPr lang="it-IT" sz="1200">
                <a:latin typeface="Georgia Pro" panose="02040502050405020303" pitchFamily="18" charset="0"/>
              </a:rPr>
              <a:t>: elle m’a dit qu’elle n’y pouvait rien, qu’elle ne pouvait rien y faire.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Je m’en fous </a:t>
            </a:r>
            <a:r>
              <a:rPr lang="it-IT" sz="1200">
                <a:latin typeface="Georgia Pro" panose="02040502050405020303" pitchFamily="18" charset="0"/>
              </a:rPr>
              <a:t>: me ne frego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Branche</a:t>
            </a:r>
            <a:r>
              <a:rPr lang="it-IT" sz="1200">
                <a:latin typeface="Georgia Pro" panose="02040502050405020303" pitchFamily="18" charset="0"/>
              </a:rPr>
              <a:t> : settore, categoria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Sinon</a:t>
            </a:r>
            <a:r>
              <a:rPr lang="it-IT" sz="1200">
                <a:latin typeface="Georgia Pro" panose="02040502050405020303" pitchFamily="18" charset="0"/>
              </a:rPr>
              <a:t> : altrimenti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Ailleurs</a:t>
            </a:r>
            <a:r>
              <a:rPr lang="it-IT" sz="1200">
                <a:latin typeface="Georgia Pro" panose="02040502050405020303" pitchFamily="18" charset="0"/>
              </a:rPr>
              <a:t> : altrove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Chute</a:t>
            </a:r>
            <a:r>
              <a:rPr lang="it-IT" sz="1200">
                <a:latin typeface="Georgia Pro" panose="02040502050405020303" pitchFamily="18" charset="0"/>
              </a:rPr>
              <a:t> : calo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S’effondrer</a:t>
            </a:r>
            <a:r>
              <a:rPr lang="it-IT" sz="1200">
                <a:latin typeface="Georgia Pro" panose="02040502050405020303" pitchFamily="18" charset="0"/>
              </a:rPr>
              <a:t> : crollare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endParaRPr lang="it-IT" sz="1200">
              <a:latin typeface="Georgia Pro" panose="02040502050405020303" pitchFamily="18" charset="0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07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842972-D6C0-4D9F-A3A2-5942D9077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2539645"/>
            <a:ext cx="5016943" cy="1778710"/>
          </a:xfrm>
        </p:spPr>
        <p:txBody>
          <a:bodyPr>
            <a:norm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De toute façon </a:t>
            </a:r>
            <a:r>
              <a:rPr lang="it-IT" sz="1200">
                <a:latin typeface="Georgia Pro" panose="02040502050405020303" pitchFamily="18" charset="0"/>
              </a:rPr>
              <a:t>: ad ogni modo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Avant quinze jours </a:t>
            </a:r>
            <a:r>
              <a:rPr lang="it-IT" sz="1200">
                <a:latin typeface="Georgia Pro" panose="02040502050405020303" pitchFamily="18" charset="0"/>
              </a:rPr>
              <a:t>: entro quindici giorni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Si ça ne marche pas </a:t>
            </a:r>
            <a:r>
              <a:rPr lang="it-IT" sz="1200">
                <a:latin typeface="Georgia Pro" panose="02040502050405020303" pitchFamily="18" charset="0"/>
              </a:rPr>
              <a:t>: se non va, non funziona</a:t>
            </a:r>
            <a:endParaRPr lang="fr-FR" sz="1200">
              <a:latin typeface="Georgia Pro" panose="02040502050405020303" pitchFamily="18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CED6FD0-E363-4A39-A0D6-47FB875EE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2878" y="2429720"/>
            <a:ext cx="5191662" cy="19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998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425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Bembo</vt:lpstr>
      <vt:lpstr>Georgia Pro</vt:lpstr>
      <vt:lpstr>ArchiveVTI</vt:lpstr>
      <vt:lpstr>Le train de l’emploi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train de l’emploi</dc:title>
  <dc:creator>laura.kreyder@unimib.it</dc:creator>
  <cp:lastModifiedBy>laura.kreyder@unimib.it</cp:lastModifiedBy>
  <cp:revision>19</cp:revision>
  <dcterms:created xsi:type="dcterms:W3CDTF">2021-04-04T22:01:41Z</dcterms:created>
  <dcterms:modified xsi:type="dcterms:W3CDTF">2022-04-04T19:33:34Z</dcterms:modified>
</cp:coreProperties>
</file>