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854" r:id="rId2"/>
    <p:sldMasterId id="2147483867" r:id="rId3"/>
    <p:sldMasterId id="2147483989" r:id="rId4"/>
  </p:sldMasterIdLst>
  <p:notesMasterIdLst>
    <p:notesMasterId r:id="rId72"/>
  </p:notesMasterIdLst>
  <p:handoutMasterIdLst>
    <p:handoutMasterId r:id="rId73"/>
  </p:handoutMasterIdLst>
  <p:sldIdLst>
    <p:sldId id="257" r:id="rId5"/>
    <p:sldId id="281" r:id="rId6"/>
    <p:sldId id="563" r:id="rId7"/>
    <p:sldId id="282" r:id="rId8"/>
    <p:sldId id="283" r:id="rId9"/>
    <p:sldId id="566" r:id="rId10"/>
    <p:sldId id="284" r:id="rId11"/>
    <p:sldId id="285" r:id="rId12"/>
    <p:sldId id="590" r:id="rId13"/>
    <p:sldId id="287" r:id="rId14"/>
    <p:sldId id="288" r:id="rId15"/>
    <p:sldId id="536" r:id="rId16"/>
    <p:sldId id="286" r:id="rId17"/>
    <p:sldId id="289" r:id="rId18"/>
    <p:sldId id="537" r:id="rId19"/>
    <p:sldId id="538" r:id="rId20"/>
    <p:sldId id="539" r:id="rId21"/>
    <p:sldId id="291" r:id="rId22"/>
    <p:sldId id="292" r:id="rId23"/>
    <p:sldId id="293" r:id="rId24"/>
    <p:sldId id="295" r:id="rId25"/>
    <p:sldId id="588" r:id="rId26"/>
    <p:sldId id="296" r:id="rId27"/>
    <p:sldId id="297" r:id="rId28"/>
    <p:sldId id="298" r:id="rId29"/>
    <p:sldId id="544" r:id="rId30"/>
    <p:sldId id="545" r:id="rId31"/>
    <p:sldId id="565" r:id="rId32"/>
    <p:sldId id="547" r:id="rId33"/>
    <p:sldId id="546" r:id="rId34"/>
    <p:sldId id="302" r:id="rId35"/>
    <p:sldId id="549" r:id="rId36"/>
    <p:sldId id="303" r:id="rId37"/>
    <p:sldId id="551" r:id="rId38"/>
    <p:sldId id="304" r:id="rId39"/>
    <p:sldId id="540" r:id="rId40"/>
    <p:sldId id="548" r:id="rId41"/>
    <p:sldId id="541" r:id="rId42"/>
    <p:sldId id="542" r:id="rId43"/>
    <p:sldId id="568" r:id="rId44"/>
    <p:sldId id="586" r:id="rId45"/>
    <p:sldId id="587" r:id="rId46"/>
    <p:sldId id="571" r:id="rId47"/>
    <p:sldId id="572" r:id="rId48"/>
    <p:sldId id="573" r:id="rId49"/>
    <p:sldId id="574" r:id="rId50"/>
    <p:sldId id="575" r:id="rId51"/>
    <p:sldId id="576" r:id="rId52"/>
    <p:sldId id="577" r:id="rId53"/>
    <p:sldId id="578" r:id="rId54"/>
    <p:sldId id="579" r:id="rId55"/>
    <p:sldId id="580" r:id="rId56"/>
    <p:sldId id="581" r:id="rId57"/>
    <p:sldId id="582" r:id="rId58"/>
    <p:sldId id="583" r:id="rId59"/>
    <p:sldId id="584" r:id="rId60"/>
    <p:sldId id="585" r:id="rId61"/>
    <p:sldId id="589" r:id="rId62"/>
    <p:sldId id="564" r:id="rId63"/>
    <p:sldId id="309" r:id="rId64"/>
    <p:sldId id="569" r:id="rId65"/>
    <p:sldId id="315" r:id="rId66"/>
    <p:sldId id="316" r:id="rId67"/>
    <p:sldId id="317" r:id="rId68"/>
    <p:sldId id="319" r:id="rId69"/>
    <p:sldId id="320" r:id="rId70"/>
    <p:sldId id="279" r:id="rId71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 Massironi" initials="SM" lastIdx="1" clrIdx="0">
    <p:extLst>
      <p:ext uri="{19B8F6BF-5375-455C-9EA6-DF929625EA0E}">
        <p15:presenceInfo xmlns:p15="http://schemas.microsoft.com/office/powerpoint/2012/main" userId="cc21fb34012e165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FFFFFF"/>
    <a:srgbClr val="D9D9D9"/>
    <a:srgbClr val="7F7F7F"/>
    <a:srgbClr val="FFCC00"/>
    <a:srgbClr val="FF0000"/>
    <a:srgbClr val="00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666" autoAdjust="0"/>
    <p:restoredTop sz="86418" autoAdjust="0"/>
  </p:normalViewPr>
  <p:slideViewPr>
    <p:cSldViewPr>
      <p:cViewPr varScale="1">
        <p:scale>
          <a:sx n="68" d="100"/>
          <a:sy n="68" d="100"/>
        </p:scale>
        <p:origin x="1253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commentAuthors" Target="commentAuthor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7A7395-5F89-4604-B8B7-9A0C67DD5880}" type="doc">
      <dgm:prSet loTypeId="urn:microsoft.com/office/officeart/2018/2/layout/IconLabelDescriptionList" loCatId="icon" qsTypeId="urn:microsoft.com/office/officeart/2005/8/quickstyle/simple1#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C2D1E30-B9A6-40E0-A416-E8C1AE41F160}">
      <dgm:prSet custT="1"/>
      <dgm:spPr/>
      <dgm:t>
        <a:bodyPr/>
        <a:lstStyle/>
        <a:p>
          <a:pPr>
            <a:defRPr b="1"/>
          </a:pPr>
          <a:endParaRPr lang="it-IT" sz="2400" b="0" dirty="0"/>
        </a:p>
        <a:p>
          <a:pPr>
            <a:defRPr b="1"/>
          </a:pPr>
          <a:endParaRPr lang="it-IT" sz="2400" b="0" dirty="0"/>
        </a:p>
        <a:p>
          <a:pPr>
            <a:defRPr b="1"/>
          </a:pPr>
          <a:endParaRPr lang="it-IT" sz="2400" b="0" dirty="0"/>
        </a:p>
        <a:p>
          <a:pPr>
            <a:defRPr b="1"/>
          </a:pPr>
          <a:endParaRPr lang="it-IT" sz="2400" b="0" dirty="0"/>
        </a:p>
        <a:p>
          <a:pPr>
            <a:defRPr b="1"/>
          </a:pPr>
          <a:r>
            <a:rPr lang="it-IT" sz="2400" b="0" dirty="0"/>
            <a:t>Fumo di sigaretta (aumenta il rischio di 2-3 volte), alcol, dieta ricca di grassi</a:t>
          </a:r>
          <a:endParaRPr lang="en-US" sz="2400" b="0" dirty="0"/>
        </a:p>
      </dgm:t>
    </dgm:pt>
    <dgm:pt modelId="{DF6A5792-8D5C-46A1-8954-E351C2D59F95}" type="parTrans" cxnId="{B26D791C-6EDF-497A-81E2-49BB1CE7349D}">
      <dgm:prSet/>
      <dgm:spPr/>
      <dgm:t>
        <a:bodyPr/>
        <a:lstStyle/>
        <a:p>
          <a:endParaRPr lang="en-US"/>
        </a:p>
      </dgm:t>
    </dgm:pt>
    <dgm:pt modelId="{25C4E9F9-C322-41D1-AF32-E7EE2D5A773B}" type="sibTrans" cxnId="{B26D791C-6EDF-497A-81E2-49BB1CE7349D}">
      <dgm:prSet/>
      <dgm:spPr/>
      <dgm:t>
        <a:bodyPr/>
        <a:lstStyle/>
        <a:p>
          <a:endParaRPr lang="en-US"/>
        </a:p>
      </dgm:t>
    </dgm:pt>
    <dgm:pt modelId="{632AEA23-7A69-4039-951F-1D81272F594C}">
      <dgm:prSet/>
      <dgm:spPr/>
      <dgm:t>
        <a:bodyPr/>
        <a:lstStyle/>
        <a:p>
          <a:pPr>
            <a:defRPr b="1"/>
          </a:pPr>
          <a:r>
            <a:rPr lang="it-IT" b="0" dirty="0"/>
            <a:t>Pancreatite cronica</a:t>
          </a:r>
          <a:endParaRPr lang="en-US" b="0" dirty="0"/>
        </a:p>
      </dgm:t>
    </dgm:pt>
    <dgm:pt modelId="{D0969457-EED9-4080-B96D-3082FDBC18B8}" type="parTrans" cxnId="{126FA467-6DF3-43D1-A9C2-9C13A66F7EBA}">
      <dgm:prSet/>
      <dgm:spPr/>
      <dgm:t>
        <a:bodyPr/>
        <a:lstStyle/>
        <a:p>
          <a:endParaRPr lang="en-US"/>
        </a:p>
      </dgm:t>
    </dgm:pt>
    <dgm:pt modelId="{CDB25798-B917-4A1F-B26C-F114C5C8DAD0}" type="sibTrans" cxnId="{126FA467-6DF3-43D1-A9C2-9C13A66F7EBA}">
      <dgm:prSet/>
      <dgm:spPr/>
      <dgm:t>
        <a:bodyPr/>
        <a:lstStyle/>
        <a:p>
          <a:endParaRPr lang="en-US"/>
        </a:p>
      </dgm:t>
    </dgm:pt>
    <dgm:pt modelId="{559D3BDA-0AF5-4BDF-A968-0CA4ED1E1165}">
      <dgm:prSet/>
      <dgm:spPr/>
      <dgm:t>
        <a:bodyPr/>
        <a:lstStyle/>
        <a:p>
          <a:pPr>
            <a:defRPr b="1"/>
          </a:pPr>
          <a:r>
            <a:rPr lang="it-IT" b="0" dirty="0"/>
            <a:t>Diabete mellito </a:t>
          </a:r>
          <a:endParaRPr lang="en-US" b="0" dirty="0"/>
        </a:p>
      </dgm:t>
    </dgm:pt>
    <dgm:pt modelId="{FE58744B-855F-4066-BABB-DD9E1C26DDA6}" type="parTrans" cxnId="{C1CAB27C-9805-4EF1-9B2A-6C15ED212F60}">
      <dgm:prSet/>
      <dgm:spPr/>
      <dgm:t>
        <a:bodyPr/>
        <a:lstStyle/>
        <a:p>
          <a:endParaRPr lang="en-US"/>
        </a:p>
      </dgm:t>
    </dgm:pt>
    <dgm:pt modelId="{1A087A9E-E017-4C7A-9493-C37F89F0298E}" type="sibTrans" cxnId="{C1CAB27C-9805-4EF1-9B2A-6C15ED212F60}">
      <dgm:prSet/>
      <dgm:spPr/>
      <dgm:t>
        <a:bodyPr/>
        <a:lstStyle/>
        <a:p>
          <a:endParaRPr lang="en-US"/>
        </a:p>
      </dgm:t>
    </dgm:pt>
    <dgm:pt modelId="{F24EAAD1-1C6C-4949-9B66-DE0CCDA668BD}">
      <dgm:prSet/>
      <dgm:spPr/>
      <dgm:t>
        <a:bodyPr/>
        <a:lstStyle/>
        <a:p>
          <a:pPr>
            <a:defRPr b="1"/>
          </a:pPr>
          <a:r>
            <a:rPr lang="it-IT" b="0" dirty="0"/>
            <a:t>Suscettibilità genetica: 5% dei casi è familiare.</a:t>
          </a:r>
          <a:endParaRPr lang="en-US" b="0" dirty="0"/>
        </a:p>
      </dgm:t>
    </dgm:pt>
    <dgm:pt modelId="{749D4E37-E2B9-4889-93F4-DECC116DE10B}" type="parTrans" cxnId="{84BFEC96-9551-46E7-82CC-C697A7DFF5A8}">
      <dgm:prSet/>
      <dgm:spPr/>
      <dgm:t>
        <a:bodyPr/>
        <a:lstStyle/>
        <a:p>
          <a:endParaRPr lang="en-US"/>
        </a:p>
      </dgm:t>
    </dgm:pt>
    <dgm:pt modelId="{63EFAA45-CE8D-4130-9EF6-0DA82A675211}" type="sibTrans" cxnId="{84BFEC96-9551-46E7-82CC-C697A7DFF5A8}">
      <dgm:prSet/>
      <dgm:spPr/>
      <dgm:t>
        <a:bodyPr/>
        <a:lstStyle/>
        <a:p>
          <a:endParaRPr lang="en-US"/>
        </a:p>
      </dgm:t>
    </dgm:pt>
    <dgm:pt modelId="{4169E1B8-FCBD-4E39-9B9C-76D27D090CC3}">
      <dgm:prSet/>
      <dgm:spPr/>
      <dgm:t>
        <a:bodyPr/>
        <a:lstStyle/>
        <a:p>
          <a:endParaRPr lang="en-US" dirty="0"/>
        </a:p>
      </dgm:t>
    </dgm:pt>
    <dgm:pt modelId="{EE511F66-EB03-44B2-8EBB-8ABEE3C589BF}" type="parTrans" cxnId="{5E33BF07-F6C0-4D52-AA24-002066A4171A}">
      <dgm:prSet/>
      <dgm:spPr/>
      <dgm:t>
        <a:bodyPr/>
        <a:lstStyle/>
        <a:p>
          <a:endParaRPr lang="en-US"/>
        </a:p>
      </dgm:t>
    </dgm:pt>
    <dgm:pt modelId="{908628E3-12DE-490C-8C91-B34A1F6FDC45}" type="sibTrans" cxnId="{5E33BF07-F6C0-4D52-AA24-002066A4171A}">
      <dgm:prSet/>
      <dgm:spPr/>
      <dgm:t>
        <a:bodyPr/>
        <a:lstStyle/>
        <a:p>
          <a:endParaRPr lang="en-US"/>
        </a:p>
      </dgm:t>
    </dgm:pt>
    <dgm:pt modelId="{6909F3B7-C5A6-495A-9328-C76BED44A967}" type="pres">
      <dgm:prSet presAssocID="{C57A7395-5F89-4604-B8B7-9A0C67DD5880}" presName="root" presStyleCnt="0">
        <dgm:presLayoutVars>
          <dgm:dir/>
          <dgm:resizeHandles val="exact"/>
        </dgm:presLayoutVars>
      </dgm:prSet>
      <dgm:spPr/>
    </dgm:pt>
    <dgm:pt modelId="{4F55FA03-3A88-424B-BB53-17D908A74877}" type="pres">
      <dgm:prSet presAssocID="{BC2D1E30-B9A6-40E0-A416-E8C1AE41F160}" presName="compNode" presStyleCnt="0"/>
      <dgm:spPr/>
    </dgm:pt>
    <dgm:pt modelId="{4BFC8256-7F59-42A6-B453-53E1C184E46C}" type="pres">
      <dgm:prSet presAssocID="{BC2D1E30-B9A6-40E0-A416-E8C1AE41F160}" presName="iconRect" presStyleLbl="node1" presStyleIdx="0" presStyleCnt="4"/>
      <dgm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</dgm:pt>
    <dgm:pt modelId="{3090617F-028F-43D0-9E20-38233FB31596}" type="pres">
      <dgm:prSet presAssocID="{BC2D1E30-B9A6-40E0-A416-E8C1AE41F160}" presName="iconSpace" presStyleCnt="0"/>
      <dgm:spPr/>
    </dgm:pt>
    <dgm:pt modelId="{FFCFAB20-E541-4089-9AFB-D8CA61AF768A}" type="pres">
      <dgm:prSet presAssocID="{BC2D1E30-B9A6-40E0-A416-E8C1AE41F160}" presName="parTx" presStyleLbl="revTx" presStyleIdx="0" presStyleCnt="8" custScaleY="184100" custLinFactY="100000" custLinFactNeighborY="129044">
        <dgm:presLayoutVars>
          <dgm:chMax val="0"/>
          <dgm:chPref val="0"/>
        </dgm:presLayoutVars>
      </dgm:prSet>
      <dgm:spPr/>
    </dgm:pt>
    <dgm:pt modelId="{002DAB2A-68A1-41D0-8C22-25FEEE6E271C}" type="pres">
      <dgm:prSet presAssocID="{BC2D1E30-B9A6-40E0-A416-E8C1AE41F160}" presName="txSpace" presStyleCnt="0"/>
      <dgm:spPr/>
    </dgm:pt>
    <dgm:pt modelId="{14BDB68C-2479-4A27-B7BD-2621BDFBBF3A}" type="pres">
      <dgm:prSet presAssocID="{BC2D1E30-B9A6-40E0-A416-E8C1AE41F160}" presName="desTx" presStyleLbl="revTx" presStyleIdx="1" presStyleCnt="8">
        <dgm:presLayoutVars/>
      </dgm:prSet>
      <dgm:spPr/>
    </dgm:pt>
    <dgm:pt modelId="{34BC8AB3-64A7-47A2-B6E4-F441062DAA32}" type="pres">
      <dgm:prSet presAssocID="{25C4E9F9-C322-41D1-AF32-E7EE2D5A773B}" presName="sibTrans" presStyleCnt="0"/>
      <dgm:spPr/>
    </dgm:pt>
    <dgm:pt modelId="{04E70664-06E7-477E-9498-0B5E096A017B}" type="pres">
      <dgm:prSet presAssocID="{632AEA23-7A69-4039-951F-1D81272F594C}" presName="compNode" presStyleCnt="0"/>
      <dgm:spPr/>
    </dgm:pt>
    <dgm:pt modelId="{E4D0C521-D732-4883-A689-58B8708DB407}" type="pres">
      <dgm:prSet presAssocID="{632AEA23-7A69-4039-951F-1D81272F594C}" presName="iconRect" presStyleLbl="node1" presStyleIdx="1" presStyleCnt="4"/>
      <dgm:spPr>
        <a:blipFill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</dgm:pt>
    <dgm:pt modelId="{6718D07F-8D38-4232-9848-8B82BA64E92B}" type="pres">
      <dgm:prSet presAssocID="{632AEA23-7A69-4039-951F-1D81272F594C}" presName="iconSpace" presStyleCnt="0"/>
      <dgm:spPr/>
    </dgm:pt>
    <dgm:pt modelId="{B03F62BC-773D-4FCF-B981-BCF9C424E1E0}" type="pres">
      <dgm:prSet presAssocID="{632AEA23-7A69-4039-951F-1D81272F594C}" presName="parTx" presStyleLbl="revTx" presStyleIdx="2" presStyleCnt="8" custLinFactNeighborX="-11219" custLinFactNeighborY="23211">
        <dgm:presLayoutVars>
          <dgm:chMax val="0"/>
          <dgm:chPref val="0"/>
        </dgm:presLayoutVars>
      </dgm:prSet>
      <dgm:spPr/>
    </dgm:pt>
    <dgm:pt modelId="{CFAA4ED2-8359-4F4D-A231-639E25E3B70F}" type="pres">
      <dgm:prSet presAssocID="{632AEA23-7A69-4039-951F-1D81272F594C}" presName="txSpace" presStyleCnt="0"/>
      <dgm:spPr/>
    </dgm:pt>
    <dgm:pt modelId="{ACE987FE-414A-4886-88E0-3E850A648719}" type="pres">
      <dgm:prSet presAssocID="{632AEA23-7A69-4039-951F-1D81272F594C}" presName="desTx" presStyleLbl="revTx" presStyleIdx="3" presStyleCnt="8">
        <dgm:presLayoutVars/>
      </dgm:prSet>
      <dgm:spPr/>
    </dgm:pt>
    <dgm:pt modelId="{55F40539-C650-41BF-A3AE-2DA89B3FAEDF}" type="pres">
      <dgm:prSet presAssocID="{CDB25798-B917-4A1F-B26C-F114C5C8DAD0}" presName="sibTrans" presStyleCnt="0"/>
      <dgm:spPr/>
    </dgm:pt>
    <dgm:pt modelId="{7090001D-4D7C-437B-8386-18F9E6997B03}" type="pres">
      <dgm:prSet presAssocID="{559D3BDA-0AF5-4BDF-A968-0CA4ED1E1165}" presName="compNode" presStyleCnt="0"/>
      <dgm:spPr/>
    </dgm:pt>
    <dgm:pt modelId="{CC55F2AE-72B9-4409-BF89-F4D4BCFDD8B2}" type="pres">
      <dgm:prSet presAssocID="{559D3BDA-0AF5-4BDF-A968-0CA4ED1E1165}" presName="iconRect" presStyleLbl="node1" presStyleIdx="2" presStyleCnt="4"/>
      <dgm:spPr>
        <a:blipFill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</dgm:pt>
    <dgm:pt modelId="{CD93AF91-5FA6-4094-A929-9BD6CDD83878}" type="pres">
      <dgm:prSet presAssocID="{559D3BDA-0AF5-4BDF-A968-0CA4ED1E1165}" presName="iconSpace" presStyleCnt="0"/>
      <dgm:spPr/>
    </dgm:pt>
    <dgm:pt modelId="{04CC9112-2263-40AE-A7A2-627E587FFAF4}" type="pres">
      <dgm:prSet presAssocID="{559D3BDA-0AF5-4BDF-A968-0CA4ED1E1165}" presName="parTx" presStyleLbl="revTx" presStyleIdx="4" presStyleCnt="8" custLinFactNeighborX="-12887" custLinFactNeighborY="18295">
        <dgm:presLayoutVars>
          <dgm:chMax val="0"/>
          <dgm:chPref val="0"/>
        </dgm:presLayoutVars>
      </dgm:prSet>
      <dgm:spPr/>
    </dgm:pt>
    <dgm:pt modelId="{21CF1D3D-8D6F-4C2A-862E-4E67982B8B8F}" type="pres">
      <dgm:prSet presAssocID="{559D3BDA-0AF5-4BDF-A968-0CA4ED1E1165}" presName="txSpace" presStyleCnt="0"/>
      <dgm:spPr/>
    </dgm:pt>
    <dgm:pt modelId="{52F9AAC2-EF81-4D36-854D-2FD43EEEAC40}" type="pres">
      <dgm:prSet presAssocID="{559D3BDA-0AF5-4BDF-A968-0CA4ED1E1165}" presName="desTx" presStyleLbl="revTx" presStyleIdx="5" presStyleCnt="8">
        <dgm:presLayoutVars/>
      </dgm:prSet>
      <dgm:spPr/>
    </dgm:pt>
    <dgm:pt modelId="{7ABAE4D0-46EF-491A-9323-7DD3811976B1}" type="pres">
      <dgm:prSet presAssocID="{1A087A9E-E017-4C7A-9493-C37F89F0298E}" presName="sibTrans" presStyleCnt="0"/>
      <dgm:spPr/>
    </dgm:pt>
    <dgm:pt modelId="{BCCE44AD-ACCB-432A-996F-043DED6959BD}" type="pres">
      <dgm:prSet presAssocID="{F24EAAD1-1C6C-4949-9B66-DE0CCDA668BD}" presName="compNode" presStyleCnt="0"/>
      <dgm:spPr/>
    </dgm:pt>
    <dgm:pt modelId="{10D4F761-1820-4A3A-8B63-26F18D4F8DF8}" type="pres">
      <dgm:prSet presAssocID="{F24EAAD1-1C6C-4949-9B66-DE0CCDA668BD}" presName="iconRect" presStyleLbl="node1" presStyleIdx="3" presStyleCnt="4"/>
      <dgm:spPr>
        <a:blipFill>
          <a:blip xmlns:r="http://schemas.openxmlformats.org/officeDocument/2006/relationships" r:embed="rId4"/>
          <a:stretch>
            <a:fillRect/>
          </a:stretch>
        </a:blipFill>
        <a:ln>
          <a:noFill/>
        </a:ln>
      </dgm:spPr>
    </dgm:pt>
    <dgm:pt modelId="{50EA65D1-951E-4B01-B01D-D576825CF37F}" type="pres">
      <dgm:prSet presAssocID="{F24EAAD1-1C6C-4949-9B66-DE0CCDA668BD}" presName="iconSpace" presStyleCnt="0"/>
      <dgm:spPr/>
    </dgm:pt>
    <dgm:pt modelId="{1A935AB2-48E6-45F8-BB50-425F6DF5A23A}" type="pres">
      <dgm:prSet presAssocID="{F24EAAD1-1C6C-4949-9B66-DE0CCDA668BD}" presName="parTx" presStyleLbl="revTx" presStyleIdx="6" presStyleCnt="8">
        <dgm:presLayoutVars>
          <dgm:chMax val="0"/>
          <dgm:chPref val="0"/>
        </dgm:presLayoutVars>
      </dgm:prSet>
      <dgm:spPr/>
    </dgm:pt>
    <dgm:pt modelId="{9DEE4C55-C08A-4E64-9F93-EE14D829B065}" type="pres">
      <dgm:prSet presAssocID="{F24EAAD1-1C6C-4949-9B66-DE0CCDA668BD}" presName="txSpace" presStyleCnt="0"/>
      <dgm:spPr/>
    </dgm:pt>
    <dgm:pt modelId="{B96ED1A6-ABEB-43BA-A269-E17150F8EBA0}" type="pres">
      <dgm:prSet presAssocID="{F24EAAD1-1C6C-4949-9B66-DE0CCDA668BD}" presName="desTx" presStyleLbl="revTx" presStyleIdx="7" presStyleCnt="8">
        <dgm:presLayoutVars/>
      </dgm:prSet>
      <dgm:spPr/>
    </dgm:pt>
  </dgm:ptLst>
  <dgm:cxnLst>
    <dgm:cxn modelId="{5E33BF07-F6C0-4D52-AA24-002066A4171A}" srcId="{F24EAAD1-1C6C-4949-9B66-DE0CCDA668BD}" destId="{4169E1B8-FCBD-4E39-9B9C-76D27D090CC3}" srcOrd="0" destOrd="0" parTransId="{EE511F66-EB03-44B2-8EBB-8ABEE3C589BF}" sibTransId="{908628E3-12DE-490C-8C91-B34A1F6FDC45}"/>
    <dgm:cxn modelId="{B26D791C-6EDF-497A-81E2-49BB1CE7349D}" srcId="{C57A7395-5F89-4604-B8B7-9A0C67DD5880}" destId="{BC2D1E30-B9A6-40E0-A416-E8C1AE41F160}" srcOrd="0" destOrd="0" parTransId="{DF6A5792-8D5C-46A1-8954-E351C2D59F95}" sibTransId="{25C4E9F9-C322-41D1-AF32-E7EE2D5A773B}"/>
    <dgm:cxn modelId="{C068EE3E-3D42-4ABE-BDAC-E354A6A91FC8}" type="presOf" srcId="{BC2D1E30-B9A6-40E0-A416-E8C1AE41F160}" destId="{FFCFAB20-E541-4089-9AFB-D8CA61AF768A}" srcOrd="0" destOrd="0" presId="urn:microsoft.com/office/officeart/2018/2/layout/IconLabelDescriptionList"/>
    <dgm:cxn modelId="{126FA467-6DF3-43D1-A9C2-9C13A66F7EBA}" srcId="{C57A7395-5F89-4604-B8B7-9A0C67DD5880}" destId="{632AEA23-7A69-4039-951F-1D81272F594C}" srcOrd="1" destOrd="0" parTransId="{D0969457-EED9-4080-B96D-3082FDBC18B8}" sibTransId="{CDB25798-B917-4A1F-B26C-F114C5C8DAD0}"/>
    <dgm:cxn modelId="{EF8E406F-EAB1-4588-9D9F-346A0454F75D}" type="presOf" srcId="{F24EAAD1-1C6C-4949-9B66-DE0CCDA668BD}" destId="{1A935AB2-48E6-45F8-BB50-425F6DF5A23A}" srcOrd="0" destOrd="0" presId="urn:microsoft.com/office/officeart/2018/2/layout/IconLabelDescriptionList"/>
    <dgm:cxn modelId="{C1CAB27C-9805-4EF1-9B2A-6C15ED212F60}" srcId="{C57A7395-5F89-4604-B8B7-9A0C67DD5880}" destId="{559D3BDA-0AF5-4BDF-A968-0CA4ED1E1165}" srcOrd="2" destOrd="0" parTransId="{FE58744B-855F-4066-BABB-DD9E1C26DDA6}" sibTransId="{1A087A9E-E017-4C7A-9493-C37F89F0298E}"/>
    <dgm:cxn modelId="{84BFEC96-9551-46E7-82CC-C697A7DFF5A8}" srcId="{C57A7395-5F89-4604-B8B7-9A0C67DD5880}" destId="{F24EAAD1-1C6C-4949-9B66-DE0CCDA668BD}" srcOrd="3" destOrd="0" parTransId="{749D4E37-E2B9-4889-93F4-DECC116DE10B}" sibTransId="{63EFAA45-CE8D-4130-9EF6-0DA82A675211}"/>
    <dgm:cxn modelId="{61A6DE9A-BD7F-46F1-942B-5AB9904E5F7C}" type="presOf" srcId="{4169E1B8-FCBD-4E39-9B9C-76D27D090CC3}" destId="{B96ED1A6-ABEB-43BA-A269-E17150F8EBA0}" srcOrd="0" destOrd="0" presId="urn:microsoft.com/office/officeart/2018/2/layout/IconLabelDescriptionList"/>
    <dgm:cxn modelId="{DA65129F-EAEF-4953-876B-E38971A49FF3}" type="presOf" srcId="{559D3BDA-0AF5-4BDF-A968-0CA4ED1E1165}" destId="{04CC9112-2263-40AE-A7A2-627E587FFAF4}" srcOrd="0" destOrd="0" presId="urn:microsoft.com/office/officeart/2018/2/layout/IconLabelDescriptionList"/>
    <dgm:cxn modelId="{4A3B66AA-3CAE-4B70-AACB-585EE3329541}" type="presOf" srcId="{632AEA23-7A69-4039-951F-1D81272F594C}" destId="{B03F62BC-773D-4FCF-B981-BCF9C424E1E0}" srcOrd="0" destOrd="0" presId="urn:microsoft.com/office/officeart/2018/2/layout/IconLabelDescriptionList"/>
    <dgm:cxn modelId="{7BC448AA-E508-4326-BE04-FAD3BD1BF589}" type="presOf" srcId="{C57A7395-5F89-4604-B8B7-9A0C67DD5880}" destId="{6909F3B7-C5A6-495A-9328-C76BED44A967}" srcOrd="0" destOrd="0" presId="urn:microsoft.com/office/officeart/2018/2/layout/IconLabelDescriptionList"/>
    <dgm:cxn modelId="{B7C32BB0-744D-48FD-B4FD-22992F0676F7}" type="presParOf" srcId="{6909F3B7-C5A6-495A-9328-C76BED44A967}" destId="{4F55FA03-3A88-424B-BB53-17D908A74877}" srcOrd="0" destOrd="0" presId="urn:microsoft.com/office/officeart/2018/2/layout/IconLabelDescriptionList"/>
    <dgm:cxn modelId="{C5DC199C-3A91-4885-9C8C-A990EC3141E2}" type="presParOf" srcId="{4F55FA03-3A88-424B-BB53-17D908A74877}" destId="{4BFC8256-7F59-42A6-B453-53E1C184E46C}" srcOrd="0" destOrd="0" presId="urn:microsoft.com/office/officeart/2018/2/layout/IconLabelDescriptionList"/>
    <dgm:cxn modelId="{A870EAA7-99B0-4587-BAC9-3E120E68BBFA}" type="presParOf" srcId="{4F55FA03-3A88-424B-BB53-17D908A74877}" destId="{3090617F-028F-43D0-9E20-38233FB31596}" srcOrd="1" destOrd="0" presId="urn:microsoft.com/office/officeart/2018/2/layout/IconLabelDescriptionList"/>
    <dgm:cxn modelId="{1F3495AA-DD28-4E0F-95D7-20BA7F7EC8D0}" type="presParOf" srcId="{4F55FA03-3A88-424B-BB53-17D908A74877}" destId="{FFCFAB20-E541-4089-9AFB-D8CA61AF768A}" srcOrd="2" destOrd="0" presId="urn:microsoft.com/office/officeart/2018/2/layout/IconLabelDescriptionList"/>
    <dgm:cxn modelId="{41D0015E-5079-49F7-A514-DD5BF3CC7705}" type="presParOf" srcId="{4F55FA03-3A88-424B-BB53-17D908A74877}" destId="{002DAB2A-68A1-41D0-8C22-25FEEE6E271C}" srcOrd="3" destOrd="0" presId="urn:microsoft.com/office/officeart/2018/2/layout/IconLabelDescriptionList"/>
    <dgm:cxn modelId="{650F5EA3-7DC3-4247-8E1E-85A3998F4C54}" type="presParOf" srcId="{4F55FA03-3A88-424B-BB53-17D908A74877}" destId="{14BDB68C-2479-4A27-B7BD-2621BDFBBF3A}" srcOrd="4" destOrd="0" presId="urn:microsoft.com/office/officeart/2018/2/layout/IconLabelDescriptionList"/>
    <dgm:cxn modelId="{9E14C7A2-976D-4DDD-AC69-60F16DCED0EB}" type="presParOf" srcId="{6909F3B7-C5A6-495A-9328-C76BED44A967}" destId="{34BC8AB3-64A7-47A2-B6E4-F441062DAA32}" srcOrd="1" destOrd="0" presId="urn:microsoft.com/office/officeart/2018/2/layout/IconLabelDescriptionList"/>
    <dgm:cxn modelId="{D03D3E63-7BA9-4A4D-9026-34988CEA5512}" type="presParOf" srcId="{6909F3B7-C5A6-495A-9328-C76BED44A967}" destId="{04E70664-06E7-477E-9498-0B5E096A017B}" srcOrd="2" destOrd="0" presId="urn:microsoft.com/office/officeart/2018/2/layout/IconLabelDescriptionList"/>
    <dgm:cxn modelId="{1004F0A2-D2D5-4CAB-8F08-3D6401008D2A}" type="presParOf" srcId="{04E70664-06E7-477E-9498-0B5E096A017B}" destId="{E4D0C521-D732-4883-A689-58B8708DB407}" srcOrd="0" destOrd="0" presId="urn:microsoft.com/office/officeart/2018/2/layout/IconLabelDescriptionList"/>
    <dgm:cxn modelId="{D6601257-6BBA-44E5-B3A0-6D5C880B726C}" type="presParOf" srcId="{04E70664-06E7-477E-9498-0B5E096A017B}" destId="{6718D07F-8D38-4232-9848-8B82BA64E92B}" srcOrd="1" destOrd="0" presId="urn:microsoft.com/office/officeart/2018/2/layout/IconLabelDescriptionList"/>
    <dgm:cxn modelId="{62BEEEC3-3DC2-4ECA-A704-25A574EF3E60}" type="presParOf" srcId="{04E70664-06E7-477E-9498-0B5E096A017B}" destId="{B03F62BC-773D-4FCF-B981-BCF9C424E1E0}" srcOrd="2" destOrd="0" presId="urn:microsoft.com/office/officeart/2018/2/layout/IconLabelDescriptionList"/>
    <dgm:cxn modelId="{53634E11-F3ED-4876-B7F6-4EB0E599CE43}" type="presParOf" srcId="{04E70664-06E7-477E-9498-0B5E096A017B}" destId="{CFAA4ED2-8359-4F4D-A231-639E25E3B70F}" srcOrd="3" destOrd="0" presId="urn:microsoft.com/office/officeart/2018/2/layout/IconLabelDescriptionList"/>
    <dgm:cxn modelId="{9BEBD669-9118-4E8C-A070-B33D00AE1908}" type="presParOf" srcId="{04E70664-06E7-477E-9498-0B5E096A017B}" destId="{ACE987FE-414A-4886-88E0-3E850A648719}" srcOrd="4" destOrd="0" presId="urn:microsoft.com/office/officeart/2018/2/layout/IconLabelDescriptionList"/>
    <dgm:cxn modelId="{9B328FC6-2257-4248-A324-11BE6ABA0865}" type="presParOf" srcId="{6909F3B7-C5A6-495A-9328-C76BED44A967}" destId="{55F40539-C650-41BF-A3AE-2DA89B3FAEDF}" srcOrd="3" destOrd="0" presId="urn:microsoft.com/office/officeart/2018/2/layout/IconLabelDescriptionList"/>
    <dgm:cxn modelId="{41719FA0-B0D2-4F19-B485-5978B2B2BAA9}" type="presParOf" srcId="{6909F3B7-C5A6-495A-9328-C76BED44A967}" destId="{7090001D-4D7C-437B-8386-18F9E6997B03}" srcOrd="4" destOrd="0" presId="urn:microsoft.com/office/officeart/2018/2/layout/IconLabelDescriptionList"/>
    <dgm:cxn modelId="{5C9CEB56-F3D9-4AE8-91D0-E0922D5C7C78}" type="presParOf" srcId="{7090001D-4D7C-437B-8386-18F9E6997B03}" destId="{CC55F2AE-72B9-4409-BF89-F4D4BCFDD8B2}" srcOrd="0" destOrd="0" presId="urn:microsoft.com/office/officeart/2018/2/layout/IconLabelDescriptionList"/>
    <dgm:cxn modelId="{988B4B09-B31B-4E94-86B6-49D9BD87796F}" type="presParOf" srcId="{7090001D-4D7C-437B-8386-18F9E6997B03}" destId="{CD93AF91-5FA6-4094-A929-9BD6CDD83878}" srcOrd="1" destOrd="0" presId="urn:microsoft.com/office/officeart/2018/2/layout/IconLabelDescriptionList"/>
    <dgm:cxn modelId="{91F1941E-ABBE-4EE9-9B6C-13B00160D57B}" type="presParOf" srcId="{7090001D-4D7C-437B-8386-18F9E6997B03}" destId="{04CC9112-2263-40AE-A7A2-627E587FFAF4}" srcOrd="2" destOrd="0" presId="urn:microsoft.com/office/officeart/2018/2/layout/IconLabelDescriptionList"/>
    <dgm:cxn modelId="{C5E36BE3-3918-4370-978E-D4D7B6BE5BE5}" type="presParOf" srcId="{7090001D-4D7C-437B-8386-18F9E6997B03}" destId="{21CF1D3D-8D6F-4C2A-862E-4E67982B8B8F}" srcOrd="3" destOrd="0" presId="urn:microsoft.com/office/officeart/2018/2/layout/IconLabelDescriptionList"/>
    <dgm:cxn modelId="{B8A5CBDA-7A90-475B-A3B2-B7D9A66F6689}" type="presParOf" srcId="{7090001D-4D7C-437B-8386-18F9E6997B03}" destId="{52F9AAC2-EF81-4D36-854D-2FD43EEEAC40}" srcOrd="4" destOrd="0" presId="urn:microsoft.com/office/officeart/2018/2/layout/IconLabelDescriptionList"/>
    <dgm:cxn modelId="{C0E0ED7A-2173-4920-8B90-3F2323475E04}" type="presParOf" srcId="{6909F3B7-C5A6-495A-9328-C76BED44A967}" destId="{7ABAE4D0-46EF-491A-9323-7DD3811976B1}" srcOrd="5" destOrd="0" presId="urn:microsoft.com/office/officeart/2018/2/layout/IconLabelDescriptionList"/>
    <dgm:cxn modelId="{FD2C8A29-8F1C-4167-A707-EE559F3A40BD}" type="presParOf" srcId="{6909F3B7-C5A6-495A-9328-C76BED44A967}" destId="{BCCE44AD-ACCB-432A-996F-043DED6959BD}" srcOrd="6" destOrd="0" presId="urn:microsoft.com/office/officeart/2018/2/layout/IconLabelDescriptionList"/>
    <dgm:cxn modelId="{81F0A6C9-FAD5-4F8D-844A-A98AA176B646}" type="presParOf" srcId="{BCCE44AD-ACCB-432A-996F-043DED6959BD}" destId="{10D4F761-1820-4A3A-8B63-26F18D4F8DF8}" srcOrd="0" destOrd="0" presId="urn:microsoft.com/office/officeart/2018/2/layout/IconLabelDescriptionList"/>
    <dgm:cxn modelId="{24424736-2465-4AC9-A845-67B21BB8AFEC}" type="presParOf" srcId="{BCCE44AD-ACCB-432A-996F-043DED6959BD}" destId="{50EA65D1-951E-4B01-B01D-D576825CF37F}" srcOrd="1" destOrd="0" presId="urn:microsoft.com/office/officeart/2018/2/layout/IconLabelDescriptionList"/>
    <dgm:cxn modelId="{0F8B0E20-1541-4783-8110-D77F313EAAF0}" type="presParOf" srcId="{BCCE44AD-ACCB-432A-996F-043DED6959BD}" destId="{1A935AB2-48E6-45F8-BB50-425F6DF5A23A}" srcOrd="2" destOrd="0" presId="urn:microsoft.com/office/officeart/2018/2/layout/IconLabelDescriptionList"/>
    <dgm:cxn modelId="{B75E6E06-267A-42EC-840E-AEB1208ED0AF}" type="presParOf" srcId="{BCCE44AD-ACCB-432A-996F-043DED6959BD}" destId="{9DEE4C55-C08A-4E64-9F93-EE14D829B065}" srcOrd="3" destOrd="0" presId="urn:microsoft.com/office/officeart/2018/2/layout/IconLabelDescriptionList"/>
    <dgm:cxn modelId="{F5808F25-F7DA-4DCE-AD10-2BF2A3F09AE6}" type="presParOf" srcId="{BCCE44AD-ACCB-432A-996F-043DED6959BD}" destId="{B96ED1A6-ABEB-43BA-A269-E17150F8EBA0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851529-B7AB-45EC-88C1-9B8D9EDF7E6C}" type="doc">
      <dgm:prSet loTypeId="urn:microsoft.com/office/officeart/2005/8/layout/vList2" loCatId="list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DDC44DC-E78C-485D-BD0B-378695B47546}">
      <dgm:prSet/>
      <dgm:spPr/>
      <dgm:t>
        <a:bodyPr/>
        <a:lstStyle/>
        <a:p>
          <a:r>
            <a:rPr lang="it-IT"/>
            <a:t>Microscopicamente: Tumore bene-moderatamente-scarsamente differenziato. Reazione desmoplastica. Frequente infiltrazione peri-neurale.</a:t>
          </a:r>
          <a:endParaRPr lang="en-US"/>
        </a:p>
      </dgm:t>
    </dgm:pt>
    <dgm:pt modelId="{FFFC5EB4-CEEB-48F6-AC61-1E7671293736}" type="parTrans" cxnId="{076FEED2-E1B2-4BBD-837C-A7BBE388FC3B}">
      <dgm:prSet/>
      <dgm:spPr/>
      <dgm:t>
        <a:bodyPr/>
        <a:lstStyle/>
        <a:p>
          <a:endParaRPr lang="en-US"/>
        </a:p>
      </dgm:t>
    </dgm:pt>
    <dgm:pt modelId="{49B47167-F48C-411F-9A93-E437B4580F0F}" type="sibTrans" cxnId="{076FEED2-E1B2-4BBD-837C-A7BBE388FC3B}">
      <dgm:prSet/>
      <dgm:spPr/>
      <dgm:t>
        <a:bodyPr/>
        <a:lstStyle/>
        <a:p>
          <a:endParaRPr lang="en-US"/>
        </a:p>
      </dgm:t>
    </dgm:pt>
    <dgm:pt modelId="{39E8732A-D37A-4A1D-B16B-D3FEC06B5551}">
      <dgm:prSet/>
      <dgm:spPr/>
      <dgm:t>
        <a:bodyPr/>
        <a:lstStyle/>
        <a:p>
          <a:r>
            <a:rPr lang="it-IT"/>
            <a:t>Frequente infiltrazione dei tessuti molli periviscerali, del coledoco e del duodeno.</a:t>
          </a:r>
          <a:endParaRPr lang="en-US"/>
        </a:p>
      </dgm:t>
    </dgm:pt>
    <dgm:pt modelId="{72F5811D-EBCF-4A9C-8DE2-053F0D151197}" type="parTrans" cxnId="{99BFEBE3-E657-436E-8908-3C1DB970AF77}">
      <dgm:prSet/>
      <dgm:spPr/>
      <dgm:t>
        <a:bodyPr/>
        <a:lstStyle/>
        <a:p>
          <a:endParaRPr lang="en-US"/>
        </a:p>
      </dgm:t>
    </dgm:pt>
    <dgm:pt modelId="{E7802141-9FA6-49A1-971E-401F04414745}" type="sibTrans" cxnId="{99BFEBE3-E657-436E-8908-3C1DB970AF77}">
      <dgm:prSet/>
      <dgm:spPr/>
      <dgm:t>
        <a:bodyPr/>
        <a:lstStyle/>
        <a:p>
          <a:endParaRPr lang="en-US"/>
        </a:p>
      </dgm:t>
    </dgm:pt>
    <dgm:pt modelId="{B89BABFF-C9A2-4E90-AD46-91C6A137B46F}">
      <dgm:prSet/>
      <dgm:spPr/>
      <dgm:t>
        <a:bodyPr/>
        <a:lstStyle/>
        <a:p>
          <a:r>
            <a:rPr lang="it-IT"/>
            <a:t>Metastasi frequenti a linfonodi, fegato, peritoneo.</a:t>
          </a:r>
          <a:endParaRPr lang="en-US"/>
        </a:p>
      </dgm:t>
    </dgm:pt>
    <dgm:pt modelId="{F66D61E8-E9C2-46E3-A603-A23028ACC917}" type="parTrans" cxnId="{8E42D045-C43F-4C73-9F97-43AE55AE3B50}">
      <dgm:prSet/>
      <dgm:spPr/>
      <dgm:t>
        <a:bodyPr/>
        <a:lstStyle/>
        <a:p>
          <a:endParaRPr lang="en-US"/>
        </a:p>
      </dgm:t>
    </dgm:pt>
    <dgm:pt modelId="{B44D13B5-35B4-48D5-A3DF-B400DFFDDC37}" type="sibTrans" cxnId="{8E42D045-C43F-4C73-9F97-43AE55AE3B50}">
      <dgm:prSet/>
      <dgm:spPr/>
      <dgm:t>
        <a:bodyPr/>
        <a:lstStyle/>
        <a:p>
          <a:endParaRPr lang="en-US"/>
        </a:p>
      </dgm:t>
    </dgm:pt>
    <dgm:pt modelId="{B5917A53-68D0-4ABF-8763-13BADBC7978D}" type="pres">
      <dgm:prSet presAssocID="{4F851529-B7AB-45EC-88C1-9B8D9EDF7E6C}" presName="linear" presStyleCnt="0">
        <dgm:presLayoutVars>
          <dgm:animLvl val="lvl"/>
          <dgm:resizeHandles val="exact"/>
        </dgm:presLayoutVars>
      </dgm:prSet>
      <dgm:spPr/>
    </dgm:pt>
    <dgm:pt modelId="{56079E55-4FD8-42B4-A346-98BC65A8192B}" type="pres">
      <dgm:prSet presAssocID="{EDDC44DC-E78C-485D-BD0B-378695B4754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28F7057-7566-465C-B27D-91E89B7C3B29}" type="pres">
      <dgm:prSet presAssocID="{49B47167-F48C-411F-9A93-E437B4580F0F}" presName="spacer" presStyleCnt="0"/>
      <dgm:spPr/>
    </dgm:pt>
    <dgm:pt modelId="{9565744B-4B4E-4BED-AB7E-44FCCE981541}" type="pres">
      <dgm:prSet presAssocID="{39E8732A-D37A-4A1D-B16B-D3FEC06B555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EEEAFD2-5711-407D-ABFF-122B26401E16}" type="pres">
      <dgm:prSet presAssocID="{E7802141-9FA6-49A1-971E-401F04414745}" presName="spacer" presStyleCnt="0"/>
      <dgm:spPr/>
    </dgm:pt>
    <dgm:pt modelId="{CBF73CE1-2E0B-4472-9077-1DA47E3AECB1}" type="pres">
      <dgm:prSet presAssocID="{B89BABFF-C9A2-4E90-AD46-91C6A137B46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EFD3B12-5899-46A0-8367-58248C9525F8}" type="presOf" srcId="{39E8732A-D37A-4A1D-B16B-D3FEC06B5551}" destId="{9565744B-4B4E-4BED-AB7E-44FCCE981541}" srcOrd="0" destOrd="0" presId="urn:microsoft.com/office/officeart/2005/8/layout/vList2"/>
    <dgm:cxn modelId="{79B81E21-EE5F-4241-ADEB-965A192292BE}" type="presOf" srcId="{EDDC44DC-E78C-485D-BD0B-378695B47546}" destId="{56079E55-4FD8-42B4-A346-98BC65A8192B}" srcOrd="0" destOrd="0" presId="urn:microsoft.com/office/officeart/2005/8/layout/vList2"/>
    <dgm:cxn modelId="{8E42D045-C43F-4C73-9F97-43AE55AE3B50}" srcId="{4F851529-B7AB-45EC-88C1-9B8D9EDF7E6C}" destId="{B89BABFF-C9A2-4E90-AD46-91C6A137B46F}" srcOrd="2" destOrd="0" parTransId="{F66D61E8-E9C2-46E3-A603-A23028ACC917}" sibTransId="{B44D13B5-35B4-48D5-A3DF-B400DFFDDC37}"/>
    <dgm:cxn modelId="{9FE39F89-ACCD-4BFE-8498-0400A1F4A6F9}" type="presOf" srcId="{B89BABFF-C9A2-4E90-AD46-91C6A137B46F}" destId="{CBF73CE1-2E0B-4472-9077-1DA47E3AECB1}" srcOrd="0" destOrd="0" presId="urn:microsoft.com/office/officeart/2005/8/layout/vList2"/>
    <dgm:cxn modelId="{58F171CB-FCE3-4A78-816B-3FE09ECF2777}" type="presOf" srcId="{4F851529-B7AB-45EC-88C1-9B8D9EDF7E6C}" destId="{B5917A53-68D0-4ABF-8763-13BADBC7978D}" srcOrd="0" destOrd="0" presId="urn:microsoft.com/office/officeart/2005/8/layout/vList2"/>
    <dgm:cxn modelId="{076FEED2-E1B2-4BBD-837C-A7BBE388FC3B}" srcId="{4F851529-B7AB-45EC-88C1-9B8D9EDF7E6C}" destId="{EDDC44DC-E78C-485D-BD0B-378695B47546}" srcOrd="0" destOrd="0" parTransId="{FFFC5EB4-CEEB-48F6-AC61-1E7671293736}" sibTransId="{49B47167-F48C-411F-9A93-E437B4580F0F}"/>
    <dgm:cxn modelId="{99BFEBE3-E657-436E-8908-3C1DB970AF77}" srcId="{4F851529-B7AB-45EC-88C1-9B8D9EDF7E6C}" destId="{39E8732A-D37A-4A1D-B16B-D3FEC06B5551}" srcOrd="1" destOrd="0" parTransId="{72F5811D-EBCF-4A9C-8DE2-053F0D151197}" sibTransId="{E7802141-9FA6-49A1-971E-401F04414745}"/>
    <dgm:cxn modelId="{1235AAE2-01F0-41E1-8F0F-19A65886A83C}" type="presParOf" srcId="{B5917A53-68D0-4ABF-8763-13BADBC7978D}" destId="{56079E55-4FD8-42B4-A346-98BC65A8192B}" srcOrd="0" destOrd="0" presId="urn:microsoft.com/office/officeart/2005/8/layout/vList2"/>
    <dgm:cxn modelId="{77352F1C-E81F-437A-B16A-9B36E88092C5}" type="presParOf" srcId="{B5917A53-68D0-4ABF-8763-13BADBC7978D}" destId="{E28F7057-7566-465C-B27D-91E89B7C3B29}" srcOrd="1" destOrd="0" presId="urn:microsoft.com/office/officeart/2005/8/layout/vList2"/>
    <dgm:cxn modelId="{E5B80A87-EC1B-4ABA-BF71-CDFFF80529BE}" type="presParOf" srcId="{B5917A53-68D0-4ABF-8763-13BADBC7978D}" destId="{9565744B-4B4E-4BED-AB7E-44FCCE981541}" srcOrd="2" destOrd="0" presId="urn:microsoft.com/office/officeart/2005/8/layout/vList2"/>
    <dgm:cxn modelId="{68245061-10EA-4BAC-8C48-77660CFD1C25}" type="presParOf" srcId="{B5917A53-68D0-4ABF-8763-13BADBC7978D}" destId="{EEEEAFD2-5711-407D-ABFF-122B26401E16}" srcOrd="3" destOrd="0" presId="urn:microsoft.com/office/officeart/2005/8/layout/vList2"/>
    <dgm:cxn modelId="{0C060E32-072A-4829-A983-5F185FC081C6}" type="presParOf" srcId="{B5917A53-68D0-4ABF-8763-13BADBC7978D}" destId="{CBF73CE1-2E0B-4472-9077-1DA47E3AECB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AE3889-075F-451B-94C7-2F97FF037CED}" type="doc">
      <dgm:prSet loTypeId="urn:microsoft.com/office/officeart/2018/2/layout/IconVerticalSolidList" loCatId="icon" qsTypeId="urn:microsoft.com/office/officeart/2005/8/quickstyle/simple1#2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6A97E8F-4EB1-409B-A4B4-6A049728EADC}">
      <dgm:prSet/>
      <dgm:spPr/>
      <dgm:t>
        <a:bodyPr/>
        <a:lstStyle/>
        <a:p>
          <a:r>
            <a:rPr lang="en-US" u="sng" dirty="0" err="1"/>
            <a:t>Diagnosi</a:t>
          </a:r>
          <a:r>
            <a:rPr lang="en-US" u="sng" dirty="0"/>
            <a:t>: </a:t>
          </a:r>
          <a:r>
            <a:rPr lang="en-US" dirty="0"/>
            <a:t>imaging + </a:t>
          </a:r>
          <a:r>
            <a:rPr lang="en-US" dirty="0" err="1"/>
            <a:t>ecoendoscopia</a:t>
          </a:r>
          <a:r>
            <a:rPr lang="en-US" dirty="0"/>
            <a:t> con FNA</a:t>
          </a:r>
        </a:p>
      </dgm:t>
    </dgm:pt>
    <dgm:pt modelId="{6C86FA0B-A007-49A6-843B-7996594D6093}" type="parTrans" cxnId="{EC134576-5741-478A-9F20-E8E1054EF4F6}">
      <dgm:prSet/>
      <dgm:spPr/>
      <dgm:t>
        <a:bodyPr/>
        <a:lstStyle/>
        <a:p>
          <a:endParaRPr lang="en-US"/>
        </a:p>
      </dgm:t>
    </dgm:pt>
    <dgm:pt modelId="{8C79AEEF-4F7F-42A5-AE64-A61909B4FFAC}" type="sibTrans" cxnId="{EC134576-5741-478A-9F20-E8E1054EF4F6}">
      <dgm:prSet/>
      <dgm:spPr/>
      <dgm:t>
        <a:bodyPr/>
        <a:lstStyle/>
        <a:p>
          <a:endParaRPr lang="en-US"/>
        </a:p>
      </dgm:t>
    </dgm:pt>
    <dgm:pt modelId="{3C86963F-EEC4-4A0D-BC22-F513B65C07E4}">
      <dgm:prSet/>
      <dgm:spPr/>
      <dgm:t>
        <a:bodyPr/>
        <a:lstStyle/>
        <a:p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cellule mucinose cilindriche disposte in modo simil-papillare </a:t>
          </a:r>
        </a:p>
      </dgm:t>
    </dgm:pt>
    <dgm:pt modelId="{C3D24AF9-37B4-465E-BB94-2D32AAA7126F}" type="parTrans" cxnId="{9F067CC7-6A5B-455D-9457-74BC14C1978E}">
      <dgm:prSet/>
      <dgm:spPr/>
      <dgm:t>
        <a:bodyPr/>
        <a:lstStyle/>
        <a:p>
          <a:endParaRPr lang="en-US"/>
        </a:p>
      </dgm:t>
    </dgm:pt>
    <dgm:pt modelId="{BB356D84-6CD5-47C6-8FA7-BE42A1CD9266}" type="sibTrans" cxnId="{9F067CC7-6A5B-455D-9457-74BC14C1978E}">
      <dgm:prSet/>
      <dgm:spPr/>
      <dgm:t>
        <a:bodyPr/>
        <a:lstStyle/>
        <a:p>
          <a:endParaRPr lang="en-US"/>
        </a:p>
      </dgm:t>
    </dgm:pt>
    <dgm:pt modelId="{906558DA-A518-4BCC-9071-75139CAA8655}">
      <dgm:prSet/>
      <dgm:spPr/>
      <dgm:t>
        <a:bodyPr/>
        <a:lstStyle/>
        <a:p>
          <a:r>
            <a:rPr lang="it-IT" dirty="0"/>
            <a:t>Circa il 20-30% degli IPMN è multifocale e il 5-10% può coinvolgere l’intera ghiandola</a:t>
          </a:r>
          <a:endParaRPr lang="en-US" dirty="0"/>
        </a:p>
      </dgm:t>
    </dgm:pt>
    <dgm:pt modelId="{F1D3A58F-5C57-4BC6-B98F-C7FF738E659F}" type="parTrans" cxnId="{DCAEA221-1385-4448-8E16-CE7815FD7CE0}">
      <dgm:prSet/>
      <dgm:spPr/>
      <dgm:t>
        <a:bodyPr/>
        <a:lstStyle/>
        <a:p>
          <a:endParaRPr lang="en-US"/>
        </a:p>
      </dgm:t>
    </dgm:pt>
    <dgm:pt modelId="{5CC5DC46-6A0E-4D71-A96A-AB1FFDA9BD10}" type="sibTrans" cxnId="{DCAEA221-1385-4448-8E16-CE7815FD7CE0}">
      <dgm:prSet/>
      <dgm:spPr/>
      <dgm:t>
        <a:bodyPr/>
        <a:lstStyle/>
        <a:p>
          <a:endParaRPr lang="en-US"/>
        </a:p>
      </dgm:t>
    </dgm:pt>
    <dgm:pt modelId="{75258CE8-484E-42CC-BA81-4EA4A756B3B8}">
      <dgm:prSet/>
      <dgm:spPr/>
      <dgm:t>
        <a:bodyPr/>
        <a:lstStyle/>
        <a:p>
          <a:r>
            <a:rPr lang="en-US" dirty="0">
              <a:sym typeface="Wingdings" panose="05000000000000000000" pitchFamily="2" charset="2"/>
            </a:rPr>
            <a:t></a:t>
          </a:r>
          <a:r>
            <a:rPr lang="en-US" dirty="0"/>
            <a:t> </a:t>
          </a:r>
          <a:r>
            <a:rPr lang="en-US" dirty="0" err="1"/>
            <a:t>analisi</a:t>
          </a:r>
          <a:r>
            <a:rPr lang="en-US" dirty="0"/>
            <a:t> </a:t>
          </a:r>
          <a:r>
            <a:rPr lang="en-US" dirty="0" err="1"/>
            <a:t>liquido</a:t>
          </a:r>
          <a:r>
            <a:rPr lang="en-US" dirty="0"/>
            <a:t>: </a:t>
          </a:r>
          <a:r>
            <a:rPr lang="en-US" b="1" dirty="0"/>
            <a:t>CEA &gt; 190 ng/ml</a:t>
          </a:r>
          <a:r>
            <a:rPr lang="en-US" dirty="0"/>
            <a:t>; </a:t>
          </a:r>
          <a:r>
            <a:rPr lang="en-US" b="1" dirty="0" err="1"/>
            <a:t>amilasi</a:t>
          </a:r>
          <a:r>
            <a:rPr lang="en-US" b="1" dirty="0"/>
            <a:t> &gt; 5000 U/L</a:t>
          </a:r>
          <a:r>
            <a:rPr lang="en-US" dirty="0"/>
            <a:t> per </a:t>
          </a:r>
          <a:r>
            <a:rPr lang="en-US" dirty="0" err="1"/>
            <a:t>comunicazione</a:t>
          </a:r>
          <a:r>
            <a:rPr lang="en-US" dirty="0"/>
            <a:t> con </a:t>
          </a:r>
          <a:r>
            <a:rPr lang="en-US" dirty="0" err="1"/>
            <a:t>dotto</a:t>
          </a:r>
          <a:r>
            <a:rPr lang="en-US" dirty="0"/>
            <a:t> </a:t>
          </a:r>
          <a:r>
            <a:rPr lang="en-US" dirty="0" err="1"/>
            <a:t>pancreatico</a:t>
          </a:r>
          <a:r>
            <a:rPr lang="en-US" dirty="0"/>
            <a:t> </a:t>
          </a:r>
          <a:r>
            <a:rPr lang="en-US" dirty="0" err="1"/>
            <a:t>principale</a:t>
          </a:r>
          <a:endParaRPr lang="en-US" dirty="0"/>
        </a:p>
      </dgm:t>
    </dgm:pt>
    <dgm:pt modelId="{5CE32B14-D60D-4182-B2E2-AE2E39327F57}" type="parTrans" cxnId="{AA3FB628-1F02-47FB-8C60-8911738E7E9B}">
      <dgm:prSet/>
      <dgm:spPr/>
      <dgm:t>
        <a:bodyPr/>
        <a:lstStyle/>
        <a:p>
          <a:endParaRPr lang="en-US"/>
        </a:p>
      </dgm:t>
    </dgm:pt>
    <dgm:pt modelId="{83B10DD3-666C-4E69-9DCD-28BC0BB32BB2}" type="sibTrans" cxnId="{AA3FB628-1F02-47FB-8C60-8911738E7E9B}">
      <dgm:prSet/>
      <dgm:spPr/>
      <dgm:t>
        <a:bodyPr/>
        <a:lstStyle/>
        <a:p>
          <a:endParaRPr lang="en-US"/>
        </a:p>
      </dgm:t>
    </dgm:pt>
    <dgm:pt modelId="{4B381809-B267-4AE3-8F4C-91557E8A38EB}" type="pres">
      <dgm:prSet presAssocID="{5DAE3889-075F-451B-94C7-2F97FF037CED}" presName="root" presStyleCnt="0">
        <dgm:presLayoutVars>
          <dgm:dir/>
          <dgm:resizeHandles val="exact"/>
        </dgm:presLayoutVars>
      </dgm:prSet>
      <dgm:spPr/>
    </dgm:pt>
    <dgm:pt modelId="{407A130D-4608-425C-8B8C-AD3BFC5F54B3}" type="pres">
      <dgm:prSet presAssocID="{46A97E8F-4EB1-409B-A4B4-6A049728EADC}" presName="compNode" presStyleCnt="0"/>
      <dgm:spPr/>
    </dgm:pt>
    <dgm:pt modelId="{5AA1E84A-D4D7-44ED-9424-B5F926455E65}" type="pres">
      <dgm:prSet presAssocID="{46A97E8F-4EB1-409B-A4B4-6A049728EADC}" presName="bgRect" presStyleLbl="bgShp" presStyleIdx="0" presStyleCnt="4"/>
      <dgm:spPr/>
    </dgm:pt>
    <dgm:pt modelId="{AC94693B-5DCE-4120-8A1A-3045D2BF2A8F}" type="pres">
      <dgm:prSet presAssocID="{46A97E8F-4EB1-409B-A4B4-6A049728EADC}" presName="iconRect" presStyleLbl="node1" presStyleIdx="0" presStyleCnt="4"/>
      <dgm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</dgm:pt>
    <dgm:pt modelId="{73846423-FB0D-402F-9EF6-35D004363C58}" type="pres">
      <dgm:prSet presAssocID="{46A97E8F-4EB1-409B-A4B4-6A049728EADC}" presName="spaceRect" presStyleCnt="0"/>
      <dgm:spPr/>
    </dgm:pt>
    <dgm:pt modelId="{47641C29-6FA5-4859-9375-1F492F549F03}" type="pres">
      <dgm:prSet presAssocID="{46A97E8F-4EB1-409B-A4B4-6A049728EADC}" presName="parTx" presStyleLbl="revTx" presStyleIdx="0" presStyleCnt="4">
        <dgm:presLayoutVars>
          <dgm:chMax val="0"/>
          <dgm:chPref val="0"/>
        </dgm:presLayoutVars>
      </dgm:prSet>
      <dgm:spPr/>
    </dgm:pt>
    <dgm:pt modelId="{51CA9731-5E04-4EF0-B87A-00C8F1AAFF9C}" type="pres">
      <dgm:prSet presAssocID="{8C79AEEF-4F7F-42A5-AE64-A61909B4FFAC}" presName="sibTrans" presStyleCnt="0"/>
      <dgm:spPr/>
    </dgm:pt>
    <dgm:pt modelId="{D465CC3F-B595-4CCA-B276-C200DD891FEF}" type="pres">
      <dgm:prSet presAssocID="{3C86963F-EEC4-4A0D-BC22-F513B65C07E4}" presName="compNode" presStyleCnt="0"/>
      <dgm:spPr/>
    </dgm:pt>
    <dgm:pt modelId="{7AD6176B-F864-403C-A7B6-310D01DCCABF}" type="pres">
      <dgm:prSet presAssocID="{3C86963F-EEC4-4A0D-BC22-F513B65C07E4}" presName="bgRect" presStyleLbl="bgShp" presStyleIdx="1" presStyleCnt="4"/>
      <dgm:spPr/>
    </dgm:pt>
    <dgm:pt modelId="{5740BA72-AED1-43DA-A6CE-312E262F992B}" type="pres">
      <dgm:prSet presAssocID="{3C86963F-EEC4-4A0D-BC22-F513B65C07E4}" presName="iconRect" presStyleLbl="node1" presStyleIdx="1" presStyleCnt="4"/>
      <dgm:spPr>
        <a:blipFill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</dgm:pt>
    <dgm:pt modelId="{58563340-6429-4301-B4E6-D740A137D3A6}" type="pres">
      <dgm:prSet presAssocID="{3C86963F-EEC4-4A0D-BC22-F513B65C07E4}" presName="spaceRect" presStyleCnt="0"/>
      <dgm:spPr/>
    </dgm:pt>
    <dgm:pt modelId="{BE096755-92F4-45AD-8A98-372EB6BA61A1}" type="pres">
      <dgm:prSet presAssocID="{3C86963F-EEC4-4A0D-BC22-F513B65C07E4}" presName="parTx" presStyleLbl="revTx" presStyleIdx="1" presStyleCnt="4">
        <dgm:presLayoutVars>
          <dgm:chMax val="0"/>
          <dgm:chPref val="0"/>
        </dgm:presLayoutVars>
      </dgm:prSet>
      <dgm:spPr/>
    </dgm:pt>
    <dgm:pt modelId="{35273BE7-C4B9-4573-9615-9D048A770DD4}" type="pres">
      <dgm:prSet presAssocID="{BB356D84-6CD5-47C6-8FA7-BE42A1CD9266}" presName="sibTrans" presStyleCnt="0"/>
      <dgm:spPr/>
    </dgm:pt>
    <dgm:pt modelId="{542F1604-D341-4347-8569-31103395A5B1}" type="pres">
      <dgm:prSet presAssocID="{906558DA-A518-4BCC-9071-75139CAA8655}" presName="compNode" presStyleCnt="0"/>
      <dgm:spPr/>
    </dgm:pt>
    <dgm:pt modelId="{69595817-B732-4275-B4DE-6F24CB96E3BB}" type="pres">
      <dgm:prSet presAssocID="{906558DA-A518-4BCC-9071-75139CAA8655}" presName="bgRect" presStyleLbl="bgShp" presStyleIdx="2" presStyleCnt="4" custLinFactY="31791" custLinFactNeighborY="100000"/>
      <dgm:spPr/>
    </dgm:pt>
    <dgm:pt modelId="{22BA38A2-8B45-49BA-8D45-0012AF77A19F}" type="pres">
      <dgm:prSet presAssocID="{906558DA-A518-4BCC-9071-75139CAA8655}" presName="iconRect" presStyleLbl="node1" presStyleIdx="2" presStyleCnt="4" custLinFactY="100000" custLinFactNeighborY="123187"/>
      <dgm:spPr>
        <a:blipFill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</dgm:pt>
    <dgm:pt modelId="{20E2F849-E703-412B-8FE3-062A632E9537}" type="pres">
      <dgm:prSet presAssocID="{906558DA-A518-4BCC-9071-75139CAA8655}" presName="spaceRect" presStyleCnt="0"/>
      <dgm:spPr/>
    </dgm:pt>
    <dgm:pt modelId="{D40BC89C-FF26-483B-82A0-8CD0D3C41304}" type="pres">
      <dgm:prSet presAssocID="{906558DA-A518-4BCC-9071-75139CAA8655}" presName="parTx" presStyleLbl="revTx" presStyleIdx="2" presStyleCnt="4" custLinFactY="31791" custLinFactNeighborY="100000">
        <dgm:presLayoutVars>
          <dgm:chMax val="0"/>
          <dgm:chPref val="0"/>
        </dgm:presLayoutVars>
      </dgm:prSet>
      <dgm:spPr/>
    </dgm:pt>
    <dgm:pt modelId="{89C45E56-ADE1-4701-87AF-F746154B9A41}" type="pres">
      <dgm:prSet presAssocID="{5CC5DC46-6A0E-4D71-A96A-AB1FFDA9BD10}" presName="sibTrans" presStyleCnt="0"/>
      <dgm:spPr/>
    </dgm:pt>
    <dgm:pt modelId="{58B05EDA-77A8-442E-947D-0D9532C0FCDA}" type="pres">
      <dgm:prSet presAssocID="{75258CE8-484E-42CC-BA81-4EA4A756B3B8}" presName="compNode" presStyleCnt="0"/>
      <dgm:spPr/>
    </dgm:pt>
    <dgm:pt modelId="{1619901F-1A90-42A5-B1FB-ED246273D44E}" type="pres">
      <dgm:prSet presAssocID="{75258CE8-484E-42CC-BA81-4EA4A756B3B8}" presName="bgRect" presStyleLbl="bgShp" presStyleIdx="3" presStyleCnt="4" custLinFactY="-21354" custLinFactNeighborY="-100000"/>
      <dgm:spPr/>
    </dgm:pt>
    <dgm:pt modelId="{E9940F3F-1F66-4E5B-8285-942877FC5352}" type="pres">
      <dgm:prSet presAssocID="{75258CE8-484E-42CC-BA81-4EA4A756B3B8}" presName="iconRect" presStyleLbl="node1" presStyleIdx="3" presStyleCnt="4" custLinFactY="-100000" custLinFactNeighborY="-118641"/>
      <dgm:spPr>
        <a:blipFill>
          <a:blip xmlns:r="http://schemas.openxmlformats.org/officeDocument/2006/relationships" r:embed="rId4"/>
          <a:stretch>
            <a:fillRect/>
          </a:stretch>
        </a:blipFill>
        <a:ln>
          <a:noFill/>
        </a:ln>
      </dgm:spPr>
    </dgm:pt>
    <dgm:pt modelId="{17C96E3B-FA85-48E1-807F-A8AE2D41556D}" type="pres">
      <dgm:prSet presAssocID="{75258CE8-484E-42CC-BA81-4EA4A756B3B8}" presName="spaceRect" presStyleCnt="0"/>
      <dgm:spPr/>
    </dgm:pt>
    <dgm:pt modelId="{70C8F114-D46A-43A5-A1B8-259C453E2447}" type="pres">
      <dgm:prSet presAssocID="{75258CE8-484E-42CC-BA81-4EA4A756B3B8}" presName="parTx" presStyleLbl="revTx" presStyleIdx="3" presStyleCnt="4" custLinFactY="-21354" custLinFactNeighborX="0" custLinFactNeighborY="-100000">
        <dgm:presLayoutVars>
          <dgm:chMax val="0"/>
          <dgm:chPref val="0"/>
        </dgm:presLayoutVars>
      </dgm:prSet>
      <dgm:spPr/>
    </dgm:pt>
  </dgm:ptLst>
  <dgm:cxnLst>
    <dgm:cxn modelId="{DCAEA221-1385-4448-8E16-CE7815FD7CE0}" srcId="{5DAE3889-075F-451B-94C7-2F97FF037CED}" destId="{906558DA-A518-4BCC-9071-75139CAA8655}" srcOrd="2" destOrd="0" parTransId="{F1D3A58F-5C57-4BC6-B98F-C7FF738E659F}" sibTransId="{5CC5DC46-6A0E-4D71-A96A-AB1FFDA9BD10}"/>
    <dgm:cxn modelId="{AA3FB628-1F02-47FB-8C60-8911738E7E9B}" srcId="{5DAE3889-075F-451B-94C7-2F97FF037CED}" destId="{75258CE8-484E-42CC-BA81-4EA4A756B3B8}" srcOrd="3" destOrd="0" parTransId="{5CE32B14-D60D-4182-B2E2-AE2E39327F57}" sibTransId="{83B10DD3-666C-4E69-9DCD-28BC0BB32BB2}"/>
    <dgm:cxn modelId="{5C15273D-7101-4BD6-A8D7-E982F80A23A8}" type="presOf" srcId="{46A97E8F-4EB1-409B-A4B4-6A049728EADC}" destId="{47641C29-6FA5-4859-9375-1F492F549F03}" srcOrd="0" destOrd="0" presId="urn:microsoft.com/office/officeart/2018/2/layout/IconVerticalSolidList"/>
    <dgm:cxn modelId="{559BCA49-573F-4A53-A8A0-62781EDD00E5}" type="presOf" srcId="{3C86963F-EEC4-4A0D-BC22-F513B65C07E4}" destId="{BE096755-92F4-45AD-8A98-372EB6BA61A1}" srcOrd="0" destOrd="0" presId="urn:microsoft.com/office/officeart/2018/2/layout/IconVerticalSolidList"/>
    <dgm:cxn modelId="{EC134576-5741-478A-9F20-E8E1054EF4F6}" srcId="{5DAE3889-075F-451B-94C7-2F97FF037CED}" destId="{46A97E8F-4EB1-409B-A4B4-6A049728EADC}" srcOrd="0" destOrd="0" parTransId="{6C86FA0B-A007-49A6-843B-7996594D6093}" sibTransId="{8C79AEEF-4F7F-42A5-AE64-A61909B4FFAC}"/>
    <dgm:cxn modelId="{76C62DA7-6888-4EFB-AE0C-9590B9015F05}" type="presOf" srcId="{906558DA-A518-4BCC-9071-75139CAA8655}" destId="{D40BC89C-FF26-483B-82A0-8CD0D3C41304}" srcOrd="0" destOrd="0" presId="urn:microsoft.com/office/officeart/2018/2/layout/IconVerticalSolidList"/>
    <dgm:cxn modelId="{9F067CC7-6A5B-455D-9457-74BC14C1978E}" srcId="{5DAE3889-075F-451B-94C7-2F97FF037CED}" destId="{3C86963F-EEC4-4A0D-BC22-F513B65C07E4}" srcOrd="1" destOrd="0" parTransId="{C3D24AF9-37B4-465E-BB94-2D32AAA7126F}" sibTransId="{BB356D84-6CD5-47C6-8FA7-BE42A1CD9266}"/>
    <dgm:cxn modelId="{877492D2-D327-417E-B2EF-92CE12019284}" type="presOf" srcId="{75258CE8-484E-42CC-BA81-4EA4A756B3B8}" destId="{70C8F114-D46A-43A5-A1B8-259C453E2447}" srcOrd="0" destOrd="0" presId="urn:microsoft.com/office/officeart/2018/2/layout/IconVerticalSolidList"/>
    <dgm:cxn modelId="{7E0A40E4-9CD9-4717-8AAF-86BF2EFCAAE1}" type="presOf" srcId="{5DAE3889-075F-451B-94C7-2F97FF037CED}" destId="{4B381809-B267-4AE3-8F4C-91557E8A38EB}" srcOrd="0" destOrd="0" presId="urn:microsoft.com/office/officeart/2018/2/layout/IconVerticalSolidList"/>
    <dgm:cxn modelId="{49796A7D-4E18-412D-BA35-B6215EA94CEE}" type="presParOf" srcId="{4B381809-B267-4AE3-8F4C-91557E8A38EB}" destId="{407A130D-4608-425C-8B8C-AD3BFC5F54B3}" srcOrd="0" destOrd="0" presId="urn:microsoft.com/office/officeart/2018/2/layout/IconVerticalSolidList"/>
    <dgm:cxn modelId="{52CB2A97-4CCC-4878-9764-3D083C2E8685}" type="presParOf" srcId="{407A130D-4608-425C-8B8C-AD3BFC5F54B3}" destId="{5AA1E84A-D4D7-44ED-9424-B5F926455E65}" srcOrd="0" destOrd="0" presId="urn:microsoft.com/office/officeart/2018/2/layout/IconVerticalSolidList"/>
    <dgm:cxn modelId="{54E0D457-C72C-4BED-ADEC-736A5AEE338C}" type="presParOf" srcId="{407A130D-4608-425C-8B8C-AD3BFC5F54B3}" destId="{AC94693B-5DCE-4120-8A1A-3045D2BF2A8F}" srcOrd="1" destOrd="0" presId="urn:microsoft.com/office/officeart/2018/2/layout/IconVerticalSolidList"/>
    <dgm:cxn modelId="{A4ABD3D2-8B7C-4016-8338-7229F5D560AD}" type="presParOf" srcId="{407A130D-4608-425C-8B8C-AD3BFC5F54B3}" destId="{73846423-FB0D-402F-9EF6-35D004363C58}" srcOrd="2" destOrd="0" presId="urn:microsoft.com/office/officeart/2018/2/layout/IconVerticalSolidList"/>
    <dgm:cxn modelId="{B4C8C3AB-3BAB-4649-8DA6-BC7FCB014A62}" type="presParOf" srcId="{407A130D-4608-425C-8B8C-AD3BFC5F54B3}" destId="{47641C29-6FA5-4859-9375-1F492F549F03}" srcOrd="3" destOrd="0" presId="urn:microsoft.com/office/officeart/2018/2/layout/IconVerticalSolidList"/>
    <dgm:cxn modelId="{BC4A9FC7-4678-4147-8BA2-FB0F3397B77F}" type="presParOf" srcId="{4B381809-B267-4AE3-8F4C-91557E8A38EB}" destId="{51CA9731-5E04-4EF0-B87A-00C8F1AAFF9C}" srcOrd="1" destOrd="0" presId="urn:microsoft.com/office/officeart/2018/2/layout/IconVerticalSolidList"/>
    <dgm:cxn modelId="{DEF1411F-9555-4970-BC68-8678A84189E0}" type="presParOf" srcId="{4B381809-B267-4AE3-8F4C-91557E8A38EB}" destId="{D465CC3F-B595-4CCA-B276-C200DD891FEF}" srcOrd="2" destOrd="0" presId="urn:microsoft.com/office/officeart/2018/2/layout/IconVerticalSolidList"/>
    <dgm:cxn modelId="{665B4C36-0BD8-422A-8838-39AC56D8646F}" type="presParOf" srcId="{D465CC3F-B595-4CCA-B276-C200DD891FEF}" destId="{7AD6176B-F864-403C-A7B6-310D01DCCABF}" srcOrd="0" destOrd="0" presId="urn:microsoft.com/office/officeart/2018/2/layout/IconVerticalSolidList"/>
    <dgm:cxn modelId="{012B7CCB-BC45-410E-801A-8F889511E024}" type="presParOf" srcId="{D465CC3F-B595-4CCA-B276-C200DD891FEF}" destId="{5740BA72-AED1-43DA-A6CE-312E262F992B}" srcOrd="1" destOrd="0" presId="urn:microsoft.com/office/officeart/2018/2/layout/IconVerticalSolidList"/>
    <dgm:cxn modelId="{A3E27036-4F71-45B8-89FE-E5C7DCBCD591}" type="presParOf" srcId="{D465CC3F-B595-4CCA-B276-C200DD891FEF}" destId="{58563340-6429-4301-B4E6-D740A137D3A6}" srcOrd="2" destOrd="0" presId="urn:microsoft.com/office/officeart/2018/2/layout/IconVerticalSolidList"/>
    <dgm:cxn modelId="{097ABDCC-2C7C-483A-A7BA-78DBAF196B71}" type="presParOf" srcId="{D465CC3F-B595-4CCA-B276-C200DD891FEF}" destId="{BE096755-92F4-45AD-8A98-372EB6BA61A1}" srcOrd="3" destOrd="0" presId="urn:microsoft.com/office/officeart/2018/2/layout/IconVerticalSolidList"/>
    <dgm:cxn modelId="{2AA4337F-4FD7-4192-BF9F-604146D80345}" type="presParOf" srcId="{4B381809-B267-4AE3-8F4C-91557E8A38EB}" destId="{35273BE7-C4B9-4573-9615-9D048A770DD4}" srcOrd="3" destOrd="0" presId="urn:microsoft.com/office/officeart/2018/2/layout/IconVerticalSolidList"/>
    <dgm:cxn modelId="{AE22D14D-95A8-44F1-AAFB-0B6EDC171096}" type="presParOf" srcId="{4B381809-B267-4AE3-8F4C-91557E8A38EB}" destId="{542F1604-D341-4347-8569-31103395A5B1}" srcOrd="4" destOrd="0" presId="urn:microsoft.com/office/officeart/2018/2/layout/IconVerticalSolidList"/>
    <dgm:cxn modelId="{B9F78A15-A605-4AD1-9631-4348BE4D7C2D}" type="presParOf" srcId="{542F1604-D341-4347-8569-31103395A5B1}" destId="{69595817-B732-4275-B4DE-6F24CB96E3BB}" srcOrd="0" destOrd="0" presId="urn:microsoft.com/office/officeart/2018/2/layout/IconVerticalSolidList"/>
    <dgm:cxn modelId="{41C02ABD-5AD7-4B35-A3D4-D4AFB3A637E5}" type="presParOf" srcId="{542F1604-D341-4347-8569-31103395A5B1}" destId="{22BA38A2-8B45-49BA-8D45-0012AF77A19F}" srcOrd="1" destOrd="0" presId="urn:microsoft.com/office/officeart/2018/2/layout/IconVerticalSolidList"/>
    <dgm:cxn modelId="{42C6A0E3-07C2-43D9-90CA-0B88CD5BAAFB}" type="presParOf" srcId="{542F1604-D341-4347-8569-31103395A5B1}" destId="{20E2F849-E703-412B-8FE3-062A632E9537}" srcOrd="2" destOrd="0" presId="urn:microsoft.com/office/officeart/2018/2/layout/IconVerticalSolidList"/>
    <dgm:cxn modelId="{726FA058-06F2-4F15-9ADD-C27187818355}" type="presParOf" srcId="{542F1604-D341-4347-8569-31103395A5B1}" destId="{D40BC89C-FF26-483B-82A0-8CD0D3C41304}" srcOrd="3" destOrd="0" presId="urn:microsoft.com/office/officeart/2018/2/layout/IconVerticalSolidList"/>
    <dgm:cxn modelId="{16DFB79F-B981-4C63-868C-A0110D64FA36}" type="presParOf" srcId="{4B381809-B267-4AE3-8F4C-91557E8A38EB}" destId="{89C45E56-ADE1-4701-87AF-F746154B9A41}" srcOrd="5" destOrd="0" presId="urn:microsoft.com/office/officeart/2018/2/layout/IconVerticalSolidList"/>
    <dgm:cxn modelId="{9C0618D6-AAF9-418B-AE78-498C5CA0333B}" type="presParOf" srcId="{4B381809-B267-4AE3-8F4C-91557E8A38EB}" destId="{58B05EDA-77A8-442E-947D-0D9532C0FCDA}" srcOrd="6" destOrd="0" presId="urn:microsoft.com/office/officeart/2018/2/layout/IconVerticalSolidList"/>
    <dgm:cxn modelId="{AD48B6DA-AE14-4C15-908B-36734B5F43EA}" type="presParOf" srcId="{58B05EDA-77A8-442E-947D-0D9532C0FCDA}" destId="{1619901F-1A90-42A5-B1FB-ED246273D44E}" srcOrd="0" destOrd="0" presId="urn:microsoft.com/office/officeart/2018/2/layout/IconVerticalSolidList"/>
    <dgm:cxn modelId="{FD07A710-DDB2-4771-BA0A-255E6682FD05}" type="presParOf" srcId="{58B05EDA-77A8-442E-947D-0D9532C0FCDA}" destId="{E9940F3F-1F66-4E5B-8285-942877FC5352}" srcOrd="1" destOrd="0" presId="urn:microsoft.com/office/officeart/2018/2/layout/IconVerticalSolidList"/>
    <dgm:cxn modelId="{512367A0-0779-47F6-BB11-644B8541A475}" type="presParOf" srcId="{58B05EDA-77A8-442E-947D-0D9532C0FCDA}" destId="{17C96E3B-FA85-48E1-807F-A8AE2D41556D}" srcOrd="2" destOrd="0" presId="urn:microsoft.com/office/officeart/2018/2/layout/IconVerticalSolidList"/>
    <dgm:cxn modelId="{3711CBC0-CE42-427E-9F41-CCC80A9C860F}" type="presParOf" srcId="{58B05EDA-77A8-442E-947D-0D9532C0FCDA}" destId="{70C8F114-D46A-43A5-A1B8-259C453E244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A11B279-7989-4C48-9ACF-1AE383BDBF8E}" type="doc">
      <dgm:prSet loTypeId="urn:microsoft.com/office/officeart/2005/8/layout/cycle1" loCatId="cycle" qsTypeId="urn:microsoft.com/office/officeart/2005/8/quickstyle/simple1#1" qsCatId="simple" csTypeId="urn:microsoft.com/office/officeart/2005/8/colors/accent1_2#1" csCatId="accent1"/>
      <dgm:spPr/>
    </dgm:pt>
    <dgm:pt modelId="{EFE15FB4-E2CD-4447-9969-402A5CE3B05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STAGING</a:t>
          </a:r>
        </a:p>
      </dgm:t>
    </dgm:pt>
    <dgm:pt modelId="{54D8D6FB-83FA-4145-81E8-0D4B0E86B8B1}" type="parTrans" cxnId="{093ECC14-AD18-40D9-A30A-5D30531814A8}">
      <dgm:prSet/>
      <dgm:spPr/>
      <dgm:t>
        <a:bodyPr/>
        <a:lstStyle/>
        <a:p>
          <a:endParaRPr lang="it-IT"/>
        </a:p>
      </dgm:t>
    </dgm:pt>
    <dgm:pt modelId="{01EAD167-4C4A-474D-8C14-FCE0382E36C6}" type="sibTrans" cxnId="{093ECC14-AD18-40D9-A30A-5D30531814A8}">
      <dgm:prSet/>
      <dgm:spPr/>
      <dgm:t>
        <a:bodyPr/>
        <a:lstStyle/>
        <a:p>
          <a:endParaRPr lang="it-IT"/>
        </a:p>
      </dgm:t>
    </dgm:pt>
    <dgm:pt modelId="{CE27C7CA-C032-40C8-9ADD-CD1522C72CF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FUNZIONANTE/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NON FUNZIONANTE</a:t>
          </a:r>
        </a:p>
      </dgm:t>
    </dgm:pt>
    <dgm:pt modelId="{FF4D462D-E5B3-4528-A0D0-46216F5B83D7}" type="parTrans" cxnId="{419FC785-CCEB-400F-906F-A1A4C09ADA3B}">
      <dgm:prSet/>
      <dgm:spPr/>
      <dgm:t>
        <a:bodyPr/>
        <a:lstStyle/>
        <a:p>
          <a:endParaRPr lang="it-IT"/>
        </a:p>
      </dgm:t>
    </dgm:pt>
    <dgm:pt modelId="{473AE61B-F53F-42A3-987C-3A6A418821BA}" type="sibTrans" cxnId="{419FC785-CCEB-400F-906F-A1A4C09ADA3B}">
      <dgm:prSet/>
      <dgm:spPr/>
      <dgm:t>
        <a:bodyPr/>
        <a:lstStyle/>
        <a:p>
          <a:endParaRPr lang="it-IT"/>
        </a:p>
      </dgm:t>
    </dgm:pt>
    <dgm:pt modelId="{340BD1B4-02D3-4DF7-8512-015A12F5B3A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FAMILIARE/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SPORADICO</a:t>
          </a:r>
        </a:p>
      </dgm:t>
    </dgm:pt>
    <dgm:pt modelId="{5CC80501-4974-4458-87F5-0E44BCFA723C}" type="parTrans" cxnId="{43B9D7F5-2B14-4E57-8A59-46948FF36C55}">
      <dgm:prSet/>
      <dgm:spPr/>
      <dgm:t>
        <a:bodyPr/>
        <a:lstStyle/>
        <a:p>
          <a:endParaRPr lang="it-IT"/>
        </a:p>
      </dgm:t>
    </dgm:pt>
    <dgm:pt modelId="{C8DF7E22-929E-42B7-8AD1-7E3B52AEB95F}" type="sibTrans" cxnId="{43B9D7F5-2B14-4E57-8A59-46948FF36C55}">
      <dgm:prSet/>
      <dgm:spPr/>
      <dgm:t>
        <a:bodyPr/>
        <a:lstStyle/>
        <a:p>
          <a:endParaRPr lang="it-IT"/>
        </a:p>
      </dgm:t>
    </dgm:pt>
    <dgm:pt modelId="{D70171A8-DFF4-45FD-A314-4B6218CB74E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GRADING</a:t>
          </a:r>
        </a:p>
      </dgm:t>
    </dgm:pt>
    <dgm:pt modelId="{0C2BFD78-7F4F-4B86-A25D-5DD004524D0C}" type="parTrans" cxnId="{D387D8F6-FF7C-40CE-ADCC-B1739E22945C}">
      <dgm:prSet/>
      <dgm:spPr/>
      <dgm:t>
        <a:bodyPr/>
        <a:lstStyle/>
        <a:p>
          <a:endParaRPr lang="it-IT"/>
        </a:p>
      </dgm:t>
    </dgm:pt>
    <dgm:pt modelId="{0F718912-D880-4BD6-86BF-8004519C358E}" type="sibTrans" cxnId="{D387D8F6-FF7C-40CE-ADCC-B1739E22945C}">
      <dgm:prSet/>
      <dgm:spPr/>
      <dgm:t>
        <a:bodyPr/>
        <a:lstStyle/>
        <a:p>
          <a:endParaRPr lang="it-IT"/>
        </a:p>
      </dgm:t>
    </dgm:pt>
    <dgm:pt modelId="{529A5CA1-63E3-4347-8DB9-12A336BF85B6}" type="pres">
      <dgm:prSet presAssocID="{6A11B279-7989-4C48-9ACF-1AE383BDBF8E}" presName="cycle" presStyleCnt="0">
        <dgm:presLayoutVars>
          <dgm:dir/>
          <dgm:resizeHandles val="exact"/>
        </dgm:presLayoutVars>
      </dgm:prSet>
      <dgm:spPr/>
    </dgm:pt>
    <dgm:pt modelId="{6CA71BE8-052A-4D31-AE51-DE876D63DED1}" type="pres">
      <dgm:prSet presAssocID="{EFE15FB4-E2CD-4447-9969-402A5CE3B05A}" presName="dummy" presStyleCnt="0"/>
      <dgm:spPr/>
    </dgm:pt>
    <dgm:pt modelId="{186A4FC3-5DD3-4EC9-BEB9-7507D9290433}" type="pres">
      <dgm:prSet presAssocID="{EFE15FB4-E2CD-4447-9969-402A5CE3B05A}" presName="node" presStyleLbl="revTx" presStyleIdx="0" presStyleCnt="4">
        <dgm:presLayoutVars>
          <dgm:bulletEnabled val="1"/>
        </dgm:presLayoutVars>
      </dgm:prSet>
      <dgm:spPr/>
    </dgm:pt>
    <dgm:pt modelId="{EA4217CD-57EA-4C19-9B91-E0A5FD639C36}" type="pres">
      <dgm:prSet presAssocID="{01EAD167-4C4A-474D-8C14-FCE0382E36C6}" presName="sibTrans" presStyleLbl="node1" presStyleIdx="0" presStyleCnt="4"/>
      <dgm:spPr/>
    </dgm:pt>
    <dgm:pt modelId="{5A3B3C26-D96B-489B-B006-03F40A464120}" type="pres">
      <dgm:prSet presAssocID="{CE27C7CA-C032-40C8-9ADD-CD1522C72CFC}" presName="dummy" presStyleCnt="0"/>
      <dgm:spPr/>
    </dgm:pt>
    <dgm:pt modelId="{172F45D8-47EF-4C36-BC5E-8254137E256C}" type="pres">
      <dgm:prSet presAssocID="{CE27C7CA-C032-40C8-9ADD-CD1522C72CFC}" presName="node" presStyleLbl="revTx" presStyleIdx="1" presStyleCnt="4">
        <dgm:presLayoutVars>
          <dgm:bulletEnabled val="1"/>
        </dgm:presLayoutVars>
      </dgm:prSet>
      <dgm:spPr/>
    </dgm:pt>
    <dgm:pt modelId="{EA567EEE-9906-4BE1-B712-B0E5B8536C9E}" type="pres">
      <dgm:prSet presAssocID="{473AE61B-F53F-42A3-987C-3A6A418821BA}" presName="sibTrans" presStyleLbl="node1" presStyleIdx="1" presStyleCnt="4"/>
      <dgm:spPr/>
    </dgm:pt>
    <dgm:pt modelId="{5169B860-2957-47ED-AA70-DCCA7D0BD4A6}" type="pres">
      <dgm:prSet presAssocID="{340BD1B4-02D3-4DF7-8512-015A12F5B3A0}" presName="dummy" presStyleCnt="0"/>
      <dgm:spPr/>
    </dgm:pt>
    <dgm:pt modelId="{A9D0A610-DF27-406C-BD02-0AAEE25714C8}" type="pres">
      <dgm:prSet presAssocID="{340BD1B4-02D3-4DF7-8512-015A12F5B3A0}" presName="node" presStyleLbl="revTx" presStyleIdx="2" presStyleCnt="4">
        <dgm:presLayoutVars>
          <dgm:bulletEnabled val="1"/>
        </dgm:presLayoutVars>
      </dgm:prSet>
      <dgm:spPr/>
    </dgm:pt>
    <dgm:pt modelId="{DFE12637-B8BC-44E0-8154-3FF1E89399B8}" type="pres">
      <dgm:prSet presAssocID="{C8DF7E22-929E-42B7-8AD1-7E3B52AEB95F}" presName="sibTrans" presStyleLbl="node1" presStyleIdx="2" presStyleCnt="4"/>
      <dgm:spPr/>
    </dgm:pt>
    <dgm:pt modelId="{BCE2F933-B7C3-4625-A3D0-D8A7B64B70C2}" type="pres">
      <dgm:prSet presAssocID="{D70171A8-DFF4-45FD-A314-4B6218CB74EF}" presName="dummy" presStyleCnt="0"/>
      <dgm:spPr/>
    </dgm:pt>
    <dgm:pt modelId="{5E39B9C1-A3B4-4CBE-B702-5B203C50CCD7}" type="pres">
      <dgm:prSet presAssocID="{D70171A8-DFF4-45FD-A314-4B6218CB74EF}" presName="node" presStyleLbl="revTx" presStyleIdx="3" presStyleCnt="4">
        <dgm:presLayoutVars>
          <dgm:bulletEnabled val="1"/>
        </dgm:presLayoutVars>
      </dgm:prSet>
      <dgm:spPr/>
    </dgm:pt>
    <dgm:pt modelId="{AAD70F0B-5715-4852-A9C9-63A3A03AB5FD}" type="pres">
      <dgm:prSet presAssocID="{0F718912-D880-4BD6-86BF-8004519C358E}" presName="sibTrans" presStyleLbl="node1" presStyleIdx="3" presStyleCnt="4"/>
      <dgm:spPr/>
    </dgm:pt>
  </dgm:ptLst>
  <dgm:cxnLst>
    <dgm:cxn modelId="{3A1B0110-4E04-47D2-9BCC-E66685C738DA}" type="presOf" srcId="{0F718912-D880-4BD6-86BF-8004519C358E}" destId="{AAD70F0B-5715-4852-A9C9-63A3A03AB5FD}" srcOrd="0" destOrd="0" presId="urn:microsoft.com/office/officeart/2005/8/layout/cycle1"/>
    <dgm:cxn modelId="{093ECC14-AD18-40D9-A30A-5D30531814A8}" srcId="{6A11B279-7989-4C48-9ACF-1AE383BDBF8E}" destId="{EFE15FB4-E2CD-4447-9969-402A5CE3B05A}" srcOrd="0" destOrd="0" parTransId="{54D8D6FB-83FA-4145-81E8-0D4B0E86B8B1}" sibTransId="{01EAD167-4C4A-474D-8C14-FCE0382E36C6}"/>
    <dgm:cxn modelId="{1B01C020-B5A7-4909-AF96-2FCE1AE20D3D}" type="presOf" srcId="{EFE15FB4-E2CD-4447-9969-402A5CE3B05A}" destId="{186A4FC3-5DD3-4EC9-BEB9-7507D9290433}" srcOrd="0" destOrd="0" presId="urn:microsoft.com/office/officeart/2005/8/layout/cycle1"/>
    <dgm:cxn modelId="{54590063-1200-4202-B5C2-A32D1943AC4C}" type="presOf" srcId="{01EAD167-4C4A-474D-8C14-FCE0382E36C6}" destId="{EA4217CD-57EA-4C19-9B91-E0A5FD639C36}" srcOrd="0" destOrd="0" presId="urn:microsoft.com/office/officeart/2005/8/layout/cycle1"/>
    <dgm:cxn modelId="{7F831F4A-4063-41DB-9012-23755C6745AC}" type="presOf" srcId="{C8DF7E22-929E-42B7-8AD1-7E3B52AEB95F}" destId="{DFE12637-B8BC-44E0-8154-3FF1E89399B8}" srcOrd="0" destOrd="0" presId="urn:microsoft.com/office/officeart/2005/8/layout/cycle1"/>
    <dgm:cxn modelId="{CEB01371-2DD8-4406-8642-AE6FAC606619}" type="presOf" srcId="{6A11B279-7989-4C48-9ACF-1AE383BDBF8E}" destId="{529A5CA1-63E3-4347-8DB9-12A336BF85B6}" srcOrd="0" destOrd="0" presId="urn:microsoft.com/office/officeart/2005/8/layout/cycle1"/>
    <dgm:cxn modelId="{419FC785-CCEB-400F-906F-A1A4C09ADA3B}" srcId="{6A11B279-7989-4C48-9ACF-1AE383BDBF8E}" destId="{CE27C7CA-C032-40C8-9ADD-CD1522C72CFC}" srcOrd="1" destOrd="0" parTransId="{FF4D462D-E5B3-4528-A0D0-46216F5B83D7}" sibTransId="{473AE61B-F53F-42A3-987C-3A6A418821BA}"/>
    <dgm:cxn modelId="{A229C0AD-655F-443E-8231-890FD736EC18}" type="presOf" srcId="{473AE61B-F53F-42A3-987C-3A6A418821BA}" destId="{EA567EEE-9906-4BE1-B712-B0E5B8536C9E}" srcOrd="0" destOrd="0" presId="urn:microsoft.com/office/officeart/2005/8/layout/cycle1"/>
    <dgm:cxn modelId="{C20FD0C5-9942-4377-8679-5AEEE3E3A063}" type="presOf" srcId="{CE27C7CA-C032-40C8-9ADD-CD1522C72CFC}" destId="{172F45D8-47EF-4C36-BC5E-8254137E256C}" srcOrd="0" destOrd="0" presId="urn:microsoft.com/office/officeart/2005/8/layout/cycle1"/>
    <dgm:cxn modelId="{0FFD0ECA-1361-41B0-8922-EC0562324D06}" type="presOf" srcId="{D70171A8-DFF4-45FD-A314-4B6218CB74EF}" destId="{5E39B9C1-A3B4-4CBE-B702-5B203C50CCD7}" srcOrd="0" destOrd="0" presId="urn:microsoft.com/office/officeart/2005/8/layout/cycle1"/>
    <dgm:cxn modelId="{B6611FF3-3C19-41F9-A57E-80203B471C08}" type="presOf" srcId="{340BD1B4-02D3-4DF7-8512-015A12F5B3A0}" destId="{A9D0A610-DF27-406C-BD02-0AAEE25714C8}" srcOrd="0" destOrd="0" presId="urn:microsoft.com/office/officeart/2005/8/layout/cycle1"/>
    <dgm:cxn modelId="{43B9D7F5-2B14-4E57-8A59-46948FF36C55}" srcId="{6A11B279-7989-4C48-9ACF-1AE383BDBF8E}" destId="{340BD1B4-02D3-4DF7-8512-015A12F5B3A0}" srcOrd="2" destOrd="0" parTransId="{5CC80501-4974-4458-87F5-0E44BCFA723C}" sibTransId="{C8DF7E22-929E-42B7-8AD1-7E3B52AEB95F}"/>
    <dgm:cxn modelId="{D387D8F6-FF7C-40CE-ADCC-B1739E22945C}" srcId="{6A11B279-7989-4C48-9ACF-1AE383BDBF8E}" destId="{D70171A8-DFF4-45FD-A314-4B6218CB74EF}" srcOrd="3" destOrd="0" parTransId="{0C2BFD78-7F4F-4B86-A25D-5DD004524D0C}" sibTransId="{0F718912-D880-4BD6-86BF-8004519C358E}"/>
    <dgm:cxn modelId="{7300B175-EB74-4AC0-BC5C-C26D3BFC3041}" type="presParOf" srcId="{529A5CA1-63E3-4347-8DB9-12A336BF85B6}" destId="{6CA71BE8-052A-4D31-AE51-DE876D63DED1}" srcOrd="0" destOrd="0" presId="urn:microsoft.com/office/officeart/2005/8/layout/cycle1"/>
    <dgm:cxn modelId="{9345CC3B-F32B-4505-9536-6D861A80D55F}" type="presParOf" srcId="{529A5CA1-63E3-4347-8DB9-12A336BF85B6}" destId="{186A4FC3-5DD3-4EC9-BEB9-7507D9290433}" srcOrd="1" destOrd="0" presId="urn:microsoft.com/office/officeart/2005/8/layout/cycle1"/>
    <dgm:cxn modelId="{8A62538A-8D82-4A61-AAC8-D7B2CF359D22}" type="presParOf" srcId="{529A5CA1-63E3-4347-8DB9-12A336BF85B6}" destId="{EA4217CD-57EA-4C19-9B91-E0A5FD639C36}" srcOrd="2" destOrd="0" presId="urn:microsoft.com/office/officeart/2005/8/layout/cycle1"/>
    <dgm:cxn modelId="{F8DED7E4-B96D-46AD-B382-BBD18D86792F}" type="presParOf" srcId="{529A5CA1-63E3-4347-8DB9-12A336BF85B6}" destId="{5A3B3C26-D96B-489B-B006-03F40A464120}" srcOrd="3" destOrd="0" presId="urn:microsoft.com/office/officeart/2005/8/layout/cycle1"/>
    <dgm:cxn modelId="{2F98C02B-EEEB-4A96-BD87-122AC845E95C}" type="presParOf" srcId="{529A5CA1-63E3-4347-8DB9-12A336BF85B6}" destId="{172F45D8-47EF-4C36-BC5E-8254137E256C}" srcOrd="4" destOrd="0" presId="urn:microsoft.com/office/officeart/2005/8/layout/cycle1"/>
    <dgm:cxn modelId="{D01D432A-D87E-404E-B145-4BA07837EBDC}" type="presParOf" srcId="{529A5CA1-63E3-4347-8DB9-12A336BF85B6}" destId="{EA567EEE-9906-4BE1-B712-B0E5B8536C9E}" srcOrd="5" destOrd="0" presId="urn:microsoft.com/office/officeart/2005/8/layout/cycle1"/>
    <dgm:cxn modelId="{5FC9EA64-613A-4B0C-82E1-87885CA60539}" type="presParOf" srcId="{529A5CA1-63E3-4347-8DB9-12A336BF85B6}" destId="{5169B860-2957-47ED-AA70-DCCA7D0BD4A6}" srcOrd="6" destOrd="0" presId="urn:microsoft.com/office/officeart/2005/8/layout/cycle1"/>
    <dgm:cxn modelId="{DF6BB507-1481-4996-AD40-AB63A2A1A95B}" type="presParOf" srcId="{529A5CA1-63E3-4347-8DB9-12A336BF85B6}" destId="{A9D0A610-DF27-406C-BD02-0AAEE25714C8}" srcOrd="7" destOrd="0" presId="urn:microsoft.com/office/officeart/2005/8/layout/cycle1"/>
    <dgm:cxn modelId="{063B4260-10F4-4F59-A032-DB0C0593D3D3}" type="presParOf" srcId="{529A5CA1-63E3-4347-8DB9-12A336BF85B6}" destId="{DFE12637-B8BC-44E0-8154-3FF1E89399B8}" srcOrd="8" destOrd="0" presId="urn:microsoft.com/office/officeart/2005/8/layout/cycle1"/>
    <dgm:cxn modelId="{89EF4928-C214-45FB-8EDE-F69F5BC970B6}" type="presParOf" srcId="{529A5CA1-63E3-4347-8DB9-12A336BF85B6}" destId="{BCE2F933-B7C3-4625-A3D0-D8A7B64B70C2}" srcOrd="9" destOrd="0" presId="urn:microsoft.com/office/officeart/2005/8/layout/cycle1"/>
    <dgm:cxn modelId="{3BE5C1C0-A082-4AC0-9A69-C2D7872872C7}" type="presParOf" srcId="{529A5CA1-63E3-4347-8DB9-12A336BF85B6}" destId="{5E39B9C1-A3B4-4CBE-B702-5B203C50CCD7}" srcOrd="10" destOrd="0" presId="urn:microsoft.com/office/officeart/2005/8/layout/cycle1"/>
    <dgm:cxn modelId="{33E0FC2F-D680-4959-B2B8-140D5E55FF77}" type="presParOf" srcId="{529A5CA1-63E3-4347-8DB9-12A336BF85B6}" destId="{AAD70F0B-5715-4852-A9C9-63A3A03AB5FD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326923D-E312-4D66-98C6-FE876C9A11BF}" type="doc">
      <dgm:prSet loTypeId="urn:microsoft.com/office/officeart/2005/8/layout/cycle1" loCatId="cycle" qsTypeId="urn:microsoft.com/office/officeart/2005/8/quickstyle/simple1#2" qsCatId="simple" csTypeId="urn:microsoft.com/office/officeart/2005/8/colors/accent1_2#2" csCatId="accent1"/>
      <dgm:spPr/>
    </dgm:pt>
    <dgm:pt modelId="{B760AB9C-1330-40D1-A92C-9E0ECB060BA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STAGING</a:t>
          </a:r>
        </a:p>
      </dgm:t>
    </dgm:pt>
    <dgm:pt modelId="{DB6CF404-7603-4BD3-B945-988F18D54786}" type="parTrans" cxnId="{5D5CB29A-7B74-4F93-9B58-562556178BAD}">
      <dgm:prSet/>
      <dgm:spPr/>
      <dgm:t>
        <a:bodyPr/>
        <a:lstStyle/>
        <a:p>
          <a:endParaRPr lang="en-US"/>
        </a:p>
      </dgm:t>
    </dgm:pt>
    <dgm:pt modelId="{81287C5E-9F27-4188-8172-2F0786CDC7A2}" type="sibTrans" cxnId="{5D5CB29A-7B74-4F93-9B58-562556178BAD}">
      <dgm:prSet/>
      <dgm:spPr/>
      <dgm:t>
        <a:bodyPr/>
        <a:lstStyle/>
        <a:p>
          <a:endParaRPr lang="en-US"/>
        </a:p>
      </dgm:t>
    </dgm:pt>
    <dgm:pt modelId="{2F171B82-5F53-4633-97D6-8705E0E5330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FUNZIONANTE/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NON FUNZIONANTE</a:t>
          </a:r>
        </a:p>
      </dgm:t>
    </dgm:pt>
    <dgm:pt modelId="{4CED1130-99CC-4A96-9AA2-0608890BE74D}" type="parTrans" cxnId="{2EFB350D-8526-4AFD-AE42-770424D4F69A}">
      <dgm:prSet/>
      <dgm:spPr/>
      <dgm:t>
        <a:bodyPr/>
        <a:lstStyle/>
        <a:p>
          <a:endParaRPr lang="en-US"/>
        </a:p>
      </dgm:t>
    </dgm:pt>
    <dgm:pt modelId="{5F0CB105-EAA0-4EBB-8018-7610C1946D3B}" type="sibTrans" cxnId="{2EFB350D-8526-4AFD-AE42-770424D4F69A}">
      <dgm:prSet/>
      <dgm:spPr/>
      <dgm:t>
        <a:bodyPr/>
        <a:lstStyle/>
        <a:p>
          <a:endParaRPr lang="en-US"/>
        </a:p>
      </dgm:t>
    </dgm:pt>
    <dgm:pt modelId="{F5D1A50E-33FD-437E-B9E0-8BACBEFF36D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FAMILIARE/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SPORADICO</a:t>
          </a:r>
        </a:p>
      </dgm:t>
    </dgm:pt>
    <dgm:pt modelId="{A0309058-B155-4A3C-92CF-D3B357486A5D}" type="parTrans" cxnId="{245A040C-EF30-42B3-B872-9EC8E344AF1F}">
      <dgm:prSet/>
      <dgm:spPr/>
      <dgm:t>
        <a:bodyPr/>
        <a:lstStyle/>
        <a:p>
          <a:endParaRPr lang="en-US"/>
        </a:p>
      </dgm:t>
    </dgm:pt>
    <dgm:pt modelId="{85B7D073-8D7B-43BD-8184-27B2D6C668ED}" type="sibTrans" cxnId="{245A040C-EF30-42B3-B872-9EC8E344AF1F}">
      <dgm:prSet/>
      <dgm:spPr/>
      <dgm:t>
        <a:bodyPr/>
        <a:lstStyle/>
        <a:p>
          <a:endParaRPr lang="en-US"/>
        </a:p>
      </dgm:t>
    </dgm:pt>
    <dgm:pt modelId="{39ED886C-7347-4BB9-A806-C9FF6D7E27F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GRADING</a:t>
          </a:r>
        </a:p>
      </dgm:t>
    </dgm:pt>
    <dgm:pt modelId="{038FFC42-1E82-4248-A2C3-D03FA149ADE0}" type="parTrans" cxnId="{5CF3D01B-006A-4738-89CC-7CDCBE1BC3F6}">
      <dgm:prSet/>
      <dgm:spPr/>
      <dgm:t>
        <a:bodyPr/>
        <a:lstStyle/>
        <a:p>
          <a:endParaRPr lang="en-US"/>
        </a:p>
      </dgm:t>
    </dgm:pt>
    <dgm:pt modelId="{9F543FCC-C394-4FFD-BD28-99D4A484A43C}" type="sibTrans" cxnId="{5CF3D01B-006A-4738-89CC-7CDCBE1BC3F6}">
      <dgm:prSet/>
      <dgm:spPr/>
      <dgm:t>
        <a:bodyPr/>
        <a:lstStyle/>
        <a:p>
          <a:endParaRPr lang="en-US"/>
        </a:p>
      </dgm:t>
    </dgm:pt>
    <dgm:pt modelId="{70FE4674-988F-4441-B6B6-84BAD33169AC}" type="pres">
      <dgm:prSet presAssocID="{D326923D-E312-4D66-98C6-FE876C9A11BF}" presName="cycle" presStyleCnt="0">
        <dgm:presLayoutVars>
          <dgm:dir/>
          <dgm:resizeHandles val="exact"/>
        </dgm:presLayoutVars>
      </dgm:prSet>
      <dgm:spPr/>
    </dgm:pt>
    <dgm:pt modelId="{30276F48-E720-4ACF-BA57-984612158573}" type="pres">
      <dgm:prSet presAssocID="{B760AB9C-1330-40D1-A92C-9E0ECB060BA0}" presName="dummy" presStyleCnt="0"/>
      <dgm:spPr/>
    </dgm:pt>
    <dgm:pt modelId="{EE091DA5-7608-432F-8AB2-4634C3E55316}" type="pres">
      <dgm:prSet presAssocID="{B760AB9C-1330-40D1-A92C-9E0ECB060BA0}" presName="node" presStyleLbl="revTx" presStyleIdx="0" presStyleCnt="4">
        <dgm:presLayoutVars>
          <dgm:bulletEnabled val="1"/>
        </dgm:presLayoutVars>
      </dgm:prSet>
      <dgm:spPr/>
    </dgm:pt>
    <dgm:pt modelId="{1C8A195C-C884-404E-981D-00849D469CD0}" type="pres">
      <dgm:prSet presAssocID="{81287C5E-9F27-4188-8172-2F0786CDC7A2}" presName="sibTrans" presStyleLbl="node1" presStyleIdx="0" presStyleCnt="4"/>
      <dgm:spPr/>
    </dgm:pt>
    <dgm:pt modelId="{4B4B4A0E-B9BD-4666-9633-B0146A5E1D95}" type="pres">
      <dgm:prSet presAssocID="{2F171B82-5F53-4633-97D6-8705E0E53301}" presName="dummy" presStyleCnt="0"/>
      <dgm:spPr/>
    </dgm:pt>
    <dgm:pt modelId="{193FC3CF-B8D0-45DB-A90A-BC875633CC00}" type="pres">
      <dgm:prSet presAssocID="{2F171B82-5F53-4633-97D6-8705E0E53301}" presName="node" presStyleLbl="revTx" presStyleIdx="1" presStyleCnt="4">
        <dgm:presLayoutVars>
          <dgm:bulletEnabled val="1"/>
        </dgm:presLayoutVars>
      </dgm:prSet>
      <dgm:spPr/>
    </dgm:pt>
    <dgm:pt modelId="{DD0E4650-028E-4F7A-82DD-6156A95E40F1}" type="pres">
      <dgm:prSet presAssocID="{5F0CB105-EAA0-4EBB-8018-7610C1946D3B}" presName="sibTrans" presStyleLbl="node1" presStyleIdx="1" presStyleCnt="4"/>
      <dgm:spPr/>
    </dgm:pt>
    <dgm:pt modelId="{720B719F-7D87-4CE7-AEA9-F758CCA69A14}" type="pres">
      <dgm:prSet presAssocID="{F5D1A50E-33FD-437E-B9E0-8BACBEFF36D5}" presName="dummy" presStyleCnt="0"/>
      <dgm:spPr/>
    </dgm:pt>
    <dgm:pt modelId="{F2897F54-5E07-464B-9905-D8E3FFF13FFA}" type="pres">
      <dgm:prSet presAssocID="{F5D1A50E-33FD-437E-B9E0-8BACBEFF36D5}" presName="node" presStyleLbl="revTx" presStyleIdx="2" presStyleCnt="4">
        <dgm:presLayoutVars>
          <dgm:bulletEnabled val="1"/>
        </dgm:presLayoutVars>
      </dgm:prSet>
      <dgm:spPr/>
    </dgm:pt>
    <dgm:pt modelId="{4F1AEFAC-975E-42B8-A769-6F6232683B91}" type="pres">
      <dgm:prSet presAssocID="{85B7D073-8D7B-43BD-8184-27B2D6C668ED}" presName="sibTrans" presStyleLbl="node1" presStyleIdx="2" presStyleCnt="4"/>
      <dgm:spPr/>
    </dgm:pt>
    <dgm:pt modelId="{6F611B4D-0329-48D0-8B51-8044DD2705A3}" type="pres">
      <dgm:prSet presAssocID="{39ED886C-7347-4BB9-A806-C9FF6D7E27FF}" presName="dummy" presStyleCnt="0"/>
      <dgm:spPr/>
    </dgm:pt>
    <dgm:pt modelId="{E0B0311B-A817-4FC9-A523-321360C4CA80}" type="pres">
      <dgm:prSet presAssocID="{39ED886C-7347-4BB9-A806-C9FF6D7E27FF}" presName="node" presStyleLbl="revTx" presStyleIdx="3" presStyleCnt="4">
        <dgm:presLayoutVars>
          <dgm:bulletEnabled val="1"/>
        </dgm:presLayoutVars>
      </dgm:prSet>
      <dgm:spPr/>
    </dgm:pt>
    <dgm:pt modelId="{517670B7-C91C-447B-B3BF-87C7000A6E51}" type="pres">
      <dgm:prSet presAssocID="{9F543FCC-C394-4FFD-BD28-99D4A484A43C}" presName="sibTrans" presStyleLbl="node1" presStyleIdx="3" presStyleCnt="4"/>
      <dgm:spPr/>
    </dgm:pt>
  </dgm:ptLst>
  <dgm:cxnLst>
    <dgm:cxn modelId="{245A040C-EF30-42B3-B872-9EC8E344AF1F}" srcId="{D326923D-E312-4D66-98C6-FE876C9A11BF}" destId="{F5D1A50E-33FD-437E-B9E0-8BACBEFF36D5}" srcOrd="2" destOrd="0" parTransId="{A0309058-B155-4A3C-92CF-D3B357486A5D}" sibTransId="{85B7D073-8D7B-43BD-8184-27B2D6C668ED}"/>
    <dgm:cxn modelId="{2EFB350D-8526-4AFD-AE42-770424D4F69A}" srcId="{D326923D-E312-4D66-98C6-FE876C9A11BF}" destId="{2F171B82-5F53-4633-97D6-8705E0E53301}" srcOrd="1" destOrd="0" parTransId="{4CED1130-99CC-4A96-9AA2-0608890BE74D}" sibTransId="{5F0CB105-EAA0-4EBB-8018-7610C1946D3B}"/>
    <dgm:cxn modelId="{B8708312-0852-4CFB-A94F-2E1D869BE04C}" type="presOf" srcId="{85B7D073-8D7B-43BD-8184-27B2D6C668ED}" destId="{4F1AEFAC-975E-42B8-A769-6F6232683B91}" srcOrd="0" destOrd="0" presId="urn:microsoft.com/office/officeart/2005/8/layout/cycle1"/>
    <dgm:cxn modelId="{6FA35B1A-0A85-474F-B8FC-76A119014B57}" type="presOf" srcId="{81287C5E-9F27-4188-8172-2F0786CDC7A2}" destId="{1C8A195C-C884-404E-981D-00849D469CD0}" srcOrd="0" destOrd="0" presId="urn:microsoft.com/office/officeart/2005/8/layout/cycle1"/>
    <dgm:cxn modelId="{5CF3D01B-006A-4738-89CC-7CDCBE1BC3F6}" srcId="{D326923D-E312-4D66-98C6-FE876C9A11BF}" destId="{39ED886C-7347-4BB9-A806-C9FF6D7E27FF}" srcOrd="3" destOrd="0" parTransId="{038FFC42-1E82-4248-A2C3-D03FA149ADE0}" sibTransId="{9F543FCC-C394-4FFD-BD28-99D4A484A43C}"/>
    <dgm:cxn modelId="{BA606C21-A3AE-446A-8E04-1A72DC7D5324}" type="presOf" srcId="{D326923D-E312-4D66-98C6-FE876C9A11BF}" destId="{70FE4674-988F-4441-B6B6-84BAD33169AC}" srcOrd="0" destOrd="0" presId="urn:microsoft.com/office/officeart/2005/8/layout/cycle1"/>
    <dgm:cxn modelId="{EDF6BB3C-EF94-4299-AECD-FAED5ACC5CDE}" type="presOf" srcId="{9F543FCC-C394-4FFD-BD28-99D4A484A43C}" destId="{517670B7-C91C-447B-B3BF-87C7000A6E51}" srcOrd="0" destOrd="0" presId="urn:microsoft.com/office/officeart/2005/8/layout/cycle1"/>
    <dgm:cxn modelId="{D856AD5E-428C-40DC-A9C7-AD6D38523AA9}" type="presOf" srcId="{F5D1A50E-33FD-437E-B9E0-8BACBEFF36D5}" destId="{F2897F54-5E07-464B-9905-D8E3FFF13FFA}" srcOrd="0" destOrd="0" presId="urn:microsoft.com/office/officeart/2005/8/layout/cycle1"/>
    <dgm:cxn modelId="{1E3C3678-12D5-4123-961B-C30A53821DD6}" type="presOf" srcId="{5F0CB105-EAA0-4EBB-8018-7610C1946D3B}" destId="{DD0E4650-028E-4F7A-82DD-6156A95E40F1}" srcOrd="0" destOrd="0" presId="urn:microsoft.com/office/officeart/2005/8/layout/cycle1"/>
    <dgm:cxn modelId="{21E4FB8C-F950-4361-A2EE-7CA88AF6885D}" type="presOf" srcId="{B760AB9C-1330-40D1-A92C-9E0ECB060BA0}" destId="{EE091DA5-7608-432F-8AB2-4634C3E55316}" srcOrd="0" destOrd="0" presId="urn:microsoft.com/office/officeart/2005/8/layout/cycle1"/>
    <dgm:cxn modelId="{5D5CB29A-7B74-4F93-9B58-562556178BAD}" srcId="{D326923D-E312-4D66-98C6-FE876C9A11BF}" destId="{B760AB9C-1330-40D1-A92C-9E0ECB060BA0}" srcOrd="0" destOrd="0" parTransId="{DB6CF404-7603-4BD3-B945-988F18D54786}" sibTransId="{81287C5E-9F27-4188-8172-2F0786CDC7A2}"/>
    <dgm:cxn modelId="{B41F35BE-E627-4213-8EF7-CF1D502F271E}" type="presOf" srcId="{2F171B82-5F53-4633-97D6-8705E0E53301}" destId="{193FC3CF-B8D0-45DB-A90A-BC875633CC00}" srcOrd="0" destOrd="0" presId="urn:microsoft.com/office/officeart/2005/8/layout/cycle1"/>
    <dgm:cxn modelId="{8A7D71D6-37DC-4C9F-930F-C4D24C25929D}" type="presOf" srcId="{39ED886C-7347-4BB9-A806-C9FF6D7E27FF}" destId="{E0B0311B-A817-4FC9-A523-321360C4CA80}" srcOrd="0" destOrd="0" presId="urn:microsoft.com/office/officeart/2005/8/layout/cycle1"/>
    <dgm:cxn modelId="{F84EAE4C-70BC-43DE-AB6A-BF6F0F3BA663}" type="presParOf" srcId="{70FE4674-988F-4441-B6B6-84BAD33169AC}" destId="{30276F48-E720-4ACF-BA57-984612158573}" srcOrd="0" destOrd="0" presId="urn:microsoft.com/office/officeart/2005/8/layout/cycle1"/>
    <dgm:cxn modelId="{528E7176-4CC0-47C2-ABAC-59776BB539B8}" type="presParOf" srcId="{70FE4674-988F-4441-B6B6-84BAD33169AC}" destId="{EE091DA5-7608-432F-8AB2-4634C3E55316}" srcOrd="1" destOrd="0" presId="urn:microsoft.com/office/officeart/2005/8/layout/cycle1"/>
    <dgm:cxn modelId="{BE672DAC-084A-4417-AEA7-7F0B72BD0044}" type="presParOf" srcId="{70FE4674-988F-4441-B6B6-84BAD33169AC}" destId="{1C8A195C-C884-404E-981D-00849D469CD0}" srcOrd="2" destOrd="0" presId="urn:microsoft.com/office/officeart/2005/8/layout/cycle1"/>
    <dgm:cxn modelId="{4F92F31F-09DE-4DCE-99D9-AD05D2044777}" type="presParOf" srcId="{70FE4674-988F-4441-B6B6-84BAD33169AC}" destId="{4B4B4A0E-B9BD-4666-9633-B0146A5E1D95}" srcOrd="3" destOrd="0" presId="urn:microsoft.com/office/officeart/2005/8/layout/cycle1"/>
    <dgm:cxn modelId="{1B1BA2A5-D894-45B0-B3BC-FE1C5E30B2B8}" type="presParOf" srcId="{70FE4674-988F-4441-B6B6-84BAD33169AC}" destId="{193FC3CF-B8D0-45DB-A90A-BC875633CC00}" srcOrd="4" destOrd="0" presId="urn:microsoft.com/office/officeart/2005/8/layout/cycle1"/>
    <dgm:cxn modelId="{1877DF55-73CD-4B00-9510-3E83CB24CC5E}" type="presParOf" srcId="{70FE4674-988F-4441-B6B6-84BAD33169AC}" destId="{DD0E4650-028E-4F7A-82DD-6156A95E40F1}" srcOrd="5" destOrd="0" presId="urn:microsoft.com/office/officeart/2005/8/layout/cycle1"/>
    <dgm:cxn modelId="{0A3CBE5E-980D-4FE6-9634-F37C1A9EE82E}" type="presParOf" srcId="{70FE4674-988F-4441-B6B6-84BAD33169AC}" destId="{720B719F-7D87-4CE7-AEA9-F758CCA69A14}" srcOrd="6" destOrd="0" presId="urn:microsoft.com/office/officeart/2005/8/layout/cycle1"/>
    <dgm:cxn modelId="{F3C57C4D-16D5-413E-AF12-A83436798CA1}" type="presParOf" srcId="{70FE4674-988F-4441-B6B6-84BAD33169AC}" destId="{F2897F54-5E07-464B-9905-D8E3FFF13FFA}" srcOrd="7" destOrd="0" presId="urn:microsoft.com/office/officeart/2005/8/layout/cycle1"/>
    <dgm:cxn modelId="{840069F8-E68E-40DB-B723-4E2938CBE602}" type="presParOf" srcId="{70FE4674-988F-4441-B6B6-84BAD33169AC}" destId="{4F1AEFAC-975E-42B8-A769-6F6232683B91}" srcOrd="8" destOrd="0" presId="urn:microsoft.com/office/officeart/2005/8/layout/cycle1"/>
    <dgm:cxn modelId="{4CF5835E-FBC9-430B-B2D6-53CA409AAD7C}" type="presParOf" srcId="{70FE4674-988F-4441-B6B6-84BAD33169AC}" destId="{6F611B4D-0329-48D0-8B51-8044DD2705A3}" srcOrd="9" destOrd="0" presId="urn:microsoft.com/office/officeart/2005/8/layout/cycle1"/>
    <dgm:cxn modelId="{0A1E028F-4A30-425F-965D-AB8AA758C457}" type="presParOf" srcId="{70FE4674-988F-4441-B6B6-84BAD33169AC}" destId="{E0B0311B-A817-4FC9-A523-321360C4CA80}" srcOrd="10" destOrd="0" presId="urn:microsoft.com/office/officeart/2005/8/layout/cycle1"/>
    <dgm:cxn modelId="{2F498DC2-3724-4A47-ACC5-89306D7CE457}" type="presParOf" srcId="{70FE4674-988F-4441-B6B6-84BAD33169AC}" destId="{517670B7-C91C-447B-B3BF-87C7000A6E51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FDF7AC1-890C-4061-9612-499EFAE52234}" type="doc">
      <dgm:prSet loTypeId="urn:microsoft.com/office/officeart/2005/8/layout/cycle1" loCatId="cycle" qsTypeId="urn:microsoft.com/office/officeart/2005/8/quickstyle/simple1#3" qsCatId="simple" csTypeId="urn:microsoft.com/office/officeart/2005/8/colors/accent1_2#3" csCatId="accent1"/>
      <dgm:spPr/>
    </dgm:pt>
    <dgm:pt modelId="{A498F427-EC45-4FDB-9317-89708E7AE38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STAGING</a:t>
          </a:r>
        </a:p>
      </dgm:t>
    </dgm:pt>
    <dgm:pt modelId="{AFD9DB07-BCDA-41F5-BF0C-08AE15B06BF8}" type="parTrans" cxnId="{E1D9F94A-547A-43A3-8478-82D8DE820C54}">
      <dgm:prSet/>
      <dgm:spPr/>
      <dgm:t>
        <a:bodyPr/>
        <a:lstStyle/>
        <a:p>
          <a:endParaRPr lang="it-IT"/>
        </a:p>
      </dgm:t>
    </dgm:pt>
    <dgm:pt modelId="{6E892D1C-5119-4D6C-A351-545F670D9009}" type="sibTrans" cxnId="{E1D9F94A-547A-43A3-8478-82D8DE820C54}">
      <dgm:prSet/>
      <dgm:spPr/>
      <dgm:t>
        <a:bodyPr/>
        <a:lstStyle/>
        <a:p>
          <a:endParaRPr lang="it-IT"/>
        </a:p>
      </dgm:t>
    </dgm:pt>
    <dgm:pt modelId="{1496EF91-3A12-41D6-8B0C-CC688C68FA4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FUNZIONANTE/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NON FUNZIONANTE</a:t>
          </a:r>
        </a:p>
      </dgm:t>
    </dgm:pt>
    <dgm:pt modelId="{20DF9FAA-5B48-42FD-979C-756799C37564}" type="parTrans" cxnId="{705F4035-DBFD-494E-86A3-805F573A35A4}">
      <dgm:prSet/>
      <dgm:spPr/>
      <dgm:t>
        <a:bodyPr/>
        <a:lstStyle/>
        <a:p>
          <a:endParaRPr lang="it-IT"/>
        </a:p>
      </dgm:t>
    </dgm:pt>
    <dgm:pt modelId="{0AC7F8FF-F486-4FD3-8EDD-69D66549E3D9}" type="sibTrans" cxnId="{705F4035-DBFD-494E-86A3-805F573A35A4}">
      <dgm:prSet/>
      <dgm:spPr/>
      <dgm:t>
        <a:bodyPr/>
        <a:lstStyle/>
        <a:p>
          <a:endParaRPr lang="it-IT"/>
        </a:p>
      </dgm:t>
    </dgm:pt>
    <dgm:pt modelId="{9BB89167-91A9-4A8E-B30B-022535E4E6D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FAMILIARE/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SPORADICO</a:t>
          </a:r>
        </a:p>
      </dgm:t>
    </dgm:pt>
    <dgm:pt modelId="{4BF883B1-6392-458D-9F41-BEE79D309DC7}" type="parTrans" cxnId="{494905A5-FA2B-46AC-9EBE-0CD111D11AE6}">
      <dgm:prSet/>
      <dgm:spPr/>
      <dgm:t>
        <a:bodyPr/>
        <a:lstStyle/>
        <a:p>
          <a:endParaRPr lang="it-IT"/>
        </a:p>
      </dgm:t>
    </dgm:pt>
    <dgm:pt modelId="{90900F04-0A30-489E-BAA5-861AA45B8E5B}" type="sibTrans" cxnId="{494905A5-FA2B-46AC-9EBE-0CD111D11AE6}">
      <dgm:prSet/>
      <dgm:spPr/>
      <dgm:t>
        <a:bodyPr/>
        <a:lstStyle/>
        <a:p>
          <a:endParaRPr lang="it-IT"/>
        </a:p>
      </dgm:t>
    </dgm:pt>
    <dgm:pt modelId="{1A2D9381-93AE-496B-A8F8-D8B0B3EC3C3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GRADING</a:t>
          </a:r>
        </a:p>
      </dgm:t>
    </dgm:pt>
    <dgm:pt modelId="{71FAB2E4-94F9-4808-B4AF-E2919EE68EA4}" type="parTrans" cxnId="{933C6537-7BCA-46C9-A1E3-DA1BF9298ADC}">
      <dgm:prSet/>
      <dgm:spPr/>
      <dgm:t>
        <a:bodyPr/>
        <a:lstStyle/>
        <a:p>
          <a:endParaRPr lang="it-IT"/>
        </a:p>
      </dgm:t>
    </dgm:pt>
    <dgm:pt modelId="{3CBADB01-0C17-4D69-8433-F6619D51EBA1}" type="sibTrans" cxnId="{933C6537-7BCA-46C9-A1E3-DA1BF9298ADC}">
      <dgm:prSet/>
      <dgm:spPr/>
      <dgm:t>
        <a:bodyPr/>
        <a:lstStyle/>
        <a:p>
          <a:endParaRPr lang="it-IT"/>
        </a:p>
      </dgm:t>
    </dgm:pt>
    <dgm:pt modelId="{CF2C339E-8404-4CF5-9B8D-6AE7181C7F53}" type="pres">
      <dgm:prSet presAssocID="{BFDF7AC1-890C-4061-9612-499EFAE52234}" presName="cycle" presStyleCnt="0">
        <dgm:presLayoutVars>
          <dgm:dir/>
          <dgm:resizeHandles val="exact"/>
        </dgm:presLayoutVars>
      </dgm:prSet>
      <dgm:spPr/>
    </dgm:pt>
    <dgm:pt modelId="{6B88E83A-0E9A-4937-9B3C-80E198BADA08}" type="pres">
      <dgm:prSet presAssocID="{A498F427-EC45-4FDB-9317-89708E7AE387}" presName="dummy" presStyleCnt="0"/>
      <dgm:spPr/>
    </dgm:pt>
    <dgm:pt modelId="{CE8ADEC0-2E1F-40E4-8A72-644A29859C04}" type="pres">
      <dgm:prSet presAssocID="{A498F427-EC45-4FDB-9317-89708E7AE387}" presName="node" presStyleLbl="revTx" presStyleIdx="0" presStyleCnt="4">
        <dgm:presLayoutVars>
          <dgm:bulletEnabled val="1"/>
        </dgm:presLayoutVars>
      </dgm:prSet>
      <dgm:spPr/>
    </dgm:pt>
    <dgm:pt modelId="{8D888DC1-2C1D-4168-8D65-B4A19F691AD1}" type="pres">
      <dgm:prSet presAssocID="{6E892D1C-5119-4D6C-A351-545F670D9009}" presName="sibTrans" presStyleLbl="node1" presStyleIdx="0" presStyleCnt="4"/>
      <dgm:spPr/>
    </dgm:pt>
    <dgm:pt modelId="{2D2C6F10-3939-4DB3-AC71-480EC6DB3DFA}" type="pres">
      <dgm:prSet presAssocID="{1496EF91-3A12-41D6-8B0C-CC688C68FA47}" presName="dummy" presStyleCnt="0"/>
      <dgm:spPr/>
    </dgm:pt>
    <dgm:pt modelId="{079468D3-16DC-4A0A-9B00-A8459E3DD682}" type="pres">
      <dgm:prSet presAssocID="{1496EF91-3A12-41D6-8B0C-CC688C68FA47}" presName="node" presStyleLbl="revTx" presStyleIdx="1" presStyleCnt="4">
        <dgm:presLayoutVars>
          <dgm:bulletEnabled val="1"/>
        </dgm:presLayoutVars>
      </dgm:prSet>
      <dgm:spPr/>
    </dgm:pt>
    <dgm:pt modelId="{1537F4F4-64D7-4556-BE0E-1A77E1E36A6E}" type="pres">
      <dgm:prSet presAssocID="{0AC7F8FF-F486-4FD3-8EDD-69D66549E3D9}" presName="sibTrans" presStyleLbl="node1" presStyleIdx="1" presStyleCnt="4"/>
      <dgm:spPr/>
    </dgm:pt>
    <dgm:pt modelId="{161DE727-5565-454C-AD54-728FCAA21BCF}" type="pres">
      <dgm:prSet presAssocID="{9BB89167-91A9-4A8E-B30B-022535E4E6D8}" presName="dummy" presStyleCnt="0"/>
      <dgm:spPr/>
    </dgm:pt>
    <dgm:pt modelId="{2FC86D74-BFAE-4DEF-8647-B0C14F64100C}" type="pres">
      <dgm:prSet presAssocID="{9BB89167-91A9-4A8E-B30B-022535E4E6D8}" presName="node" presStyleLbl="revTx" presStyleIdx="2" presStyleCnt="4">
        <dgm:presLayoutVars>
          <dgm:bulletEnabled val="1"/>
        </dgm:presLayoutVars>
      </dgm:prSet>
      <dgm:spPr/>
    </dgm:pt>
    <dgm:pt modelId="{119C14D1-D39C-4FD4-85FD-F07F24B007DB}" type="pres">
      <dgm:prSet presAssocID="{90900F04-0A30-489E-BAA5-861AA45B8E5B}" presName="sibTrans" presStyleLbl="node1" presStyleIdx="2" presStyleCnt="4"/>
      <dgm:spPr/>
    </dgm:pt>
    <dgm:pt modelId="{C09A575D-2697-4773-98D3-0E914F2A4FF3}" type="pres">
      <dgm:prSet presAssocID="{1A2D9381-93AE-496B-A8F8-D8B0B3EC3C30}" presName="dummy" presStyleCnt="0"/>
      <dgm:spPr/>
    </dgm:pt>
    <dgm:pt modelId="{8FFDE1C0-52B0-41F7-B266-84BF8DE35456}" type="pres">
      <dgm:prSet presAssocID="{1A2D9381-93AE-496B-A8F8-D8B0B3EC3C30}" presName="node" presStyleLbl="revTx" presStyleIdx="3" presStyleCnt="4">
        <dgm:presLayoutVars>
          <dgm:bulletEnabled val="1"/>
        </dgm:presLayoutVars>
      </dgm:prSet>
      <dgm:spPr/>
    </dgm:pt>
    <dgm:pt modelId="{92A20912-ED5F-408C-9074-80C010D45C13}" type="pres">
      <dgm:prSet presAssocID="{3CBADB01-0C17-4D69-8433-F6619D51EBA1}" presName="sibTrans" presStyleLbl="node1" presStyleIdx="3" presStyleCnt="4"/>
      <dgm:spPr/>
    </dgm:pt>
  </dgm:ptLst>
  <dgm:cxnLst>
    <dgm:cxn modelId="{D137750D-D6EB-408B-AA73-4086D4D24B78}" type="presOf" srcId="{6E892D1C-5119-4D6C-A351-545F670D9009}" destId="{8D888DC1-2C1D-4168-8D65-B4A19F691AD1}" srcOrd="0" destOrd="0" presId="urn:microsoft.com/office/officeart/2005/8/layout/cycle1"/>
    <dgm:cxn modelId="{BCE5551B-1512-47F4-89E0-BC1D9193240D}" type="presOf" srcId="{9BB89167-91A9-4A8E-B30B-022535E4E6D8}" destId="{2FC86D74-BFAE-4DEF-8647-B0C14F64100C}" srcOrd="0" destOrd="0" presId="urn:microsoft.com/office/officeart/2005/8/layout/cycle1"/>
    <dgm:cxn modelId="{705F4035-DBFD-494E-86A3-805F573A35A4}" srcId="{BFDF7AC1-890C-4061-9612-499EFAE52234}" destId="{1496EF91-3A12-41D6-8B0C-CC688C68FA47}" srcOrd="1" destOrd="0" parTransId="{20DF9FAA-5B48-42FD-979C-756799C37564}" sibTransId="{0AC7F8FF-F486-4FD3-8EDD-69D66549E3D9}"/>
    <dgm:cxn modelId="{933C6537-7BCA-46C9-A1E3-DA1BF9298ADC}" srcId="{BFDF7AC1-890C-4061-9612-499EFAE52234}" destId="{1A2D9381-93AE-496B-A8F8-D8B0B3EC3C30}" srcOrd="3" destOrd="0" parTransId="{71FAB2E4-94F9-4808-B4AF-E2919EE68EA4}" sibTransId="{3CBADB01-0C17-4D69-8433-F6619D51EBA1}"/>
    <dgm:cxn modelId="{23A8F86A-D0FE-480C-AADC-28DAADB752A6}" type="presOf" srcId="{0AC7F8FF-F486-4FD3-8EDD-69D66549E3D9}" destId="{1537F4F4-64D7-4556-BE0E-1A77E1E36A6E}" srcOrd="0" destOrd="0" presId="urn:microsoft.com/office/officeart/2005/8/layout/cycle1"/>
    <dgm:cxn modelId="{E1D9F94A-547A-43A3-8478-82D8DE820C54}" srcId="{BFDF7AC1-890C-4061-9612-499EFAE52234}" destId="{A498F427-EC45-4FDB-9317-89708E7AE387}" srcOrd="0" destOrd="0" parTransId="{AFD9DB07-BCDA-41F5-BF0C-08AE15B06BF8}" sibTransId="{6E892D1C-5119-4D6C-A351-545F670D9009}"/>
    <dgm:cxn modelId="{C6C51B4D-96CB-40A4-9EDB-6231923A9AEF}" type="presOf" srcId="{90900F04-0A30-489E-BAA5-861AA45B8E5B}" destId="{119C14D1-D39C-4FD4-85FD-F07F24B007DB}" srcOrd="0" destOrd="0" presId="urn:microsoft.com/office/officeart/2005/8/layout/cycle1"/>
    <dgm:cxn modelId="{2A735970-EE68-4544-902B-1197203992F0}" type="presOf" srcId="{1496EF91-3A12-41D6-8B0C-CC688C68FA47}" destId="{079468D3-16DC-4A0A-9B00-A8459E3DD682}" srcOrd="0" destOrd="0" presId="urn:microsoft.com/office/officeart/2005/8/layout/cycle1"/>
    <dgm:cxn modelId="{E3A5CC77-D21A-4576-AA33-28379A9B3AFF}" type="presOf" srcId="{BFDF7AC1-890C-4061-9612-499EFAE52234}" destId="{CF2C339E-8404-4CF5-9B8D-6AE7181C7F53}" srcOrd="0" destOrd="0" presId="urn:microsoft.com/office/officeart/2005/8/layout/cycle1"/>
    <dgm:cxn modelId="{B8179A8D-9D31-4ADB-AE44-DCF7921C7020}" type="presOf" srcId="{A498F427-EC45-4FDB-9317-89708E7AE387}" destId="{CE8ADEC0-2E1F-40E4-8A72-644A29859C04}" srcOrd="0" destOrd="0" presId="urn:microsoft.com/office/officeart/2005/8/layout/cycle1"/>
    <dgm:cxn modelId="{F0A63797-74A9-4D89-9C2F-EE53638E95CE}" type="presOf" srcId="{1A2D9381-93AE-496B-A8F8-D8B0B3EC3C30}" destId="{8FFDE1C0-52B0-41F7-B266-84BF8DE35456}" srcOrd="0" destOrd="0" presId="urn:microsoft.com/office/officeart/2005/8/layout/cycle1"/>
    <dgm:cxn modelId="{75EA079C-0043-4BFD-9C86-A51B3D55C34C}" type="presOf" srcId="{3CBADB01-0C17-4D69-8433-F6619D51EBA1}" destId="{92A20912-ED5F-408C-9074-80C010D45C13}" srcOrd="0" destOrd="0" presId="urn:microsoft.com/office/officeart/2005/8/layout/cycle1"/>
    <dgm:cxn modelId="{494905A5-FA2B-46AC-9EBE-0CD111D11AE6}" srcId="{BFDF7AC1-890C-4061-9612-499EFAE52234}" destId="{9BB89167-91A9-4A8E-B30B-022535E4E6D8}" srcOrd="2" destOrd="0" parTransId="{4BF883B1-6392-458D-9F41-BEE79D309DC7}" sibTransId="{90900F04-0A30-489E-BAA5-861AA45B8E5B}"/>
    <dgm:cxn modelId="{FE76C6DA-7C06-434D-BFC4-921CFDB9D8FF}" type="presParOf" srcId="{CF2C339E-8404-4CF5-9B8D-6AE7181C7F53}" destId="{6B88E83A-0E9A-4937-9B3C-80E198BADA08}" srcOrd="0" destOrd="0" presId="urn:microsoft.com/office/officeart/2005/8/layout/cycle1"/>
    <dgm:cxn modelId="{F1700E83-49DF-47C9-BBE8-B27F63557E48}" type="presParOf" srcId="{CF2C339E-8404-4CF5-9B8D-6AE7181C7F53}" destId="{CE8ADEC0-2E1F-40E4-8A72-644A29859C04}" srcOrd="1" destOrd="0" presId="urn:microsoft.com/office/officeart/2005/8/layout/cycle1"/>
    <dgm:cxn modelId="{5FD89C03-DCC9-4278-B44C-E64212218015}" type="presParOf" srcId="{CF2C339E-8404-4CF5-9B8D-6AE7181C7F53}" destId="{8D888DC1-2C1D-4168-8D65-B4A19F691AD1}" srcOrd="2" destOrd="0" presId="urn:microsoft.com/office/officeart/2005/8/layout/cycle1"/>
    <dgm:cxn modelId="{7BA16A41-DE11-4E67-A2F5-DCA98E67A578}" type="presParOf" srcId="{CF2C339E-8404-4CF5-9B8D-6AE7181C7F53}" destId="{2D2C6F10-3939-4DB3-AC71-480EC6DB3DFA}" srcOrd="3" destOrd="0" presId="urn:microsoft.com/office/officeart/2005/8/layout/cycle1"/>
    <dgm:cxn modelId="{F9167B7B-D0FE-4A8C-AD2F-AEB3CE75CEFD}" type="presParOf" srcId="{CF2C339E-8404-4CF5-9B8D-6AE7181C7F53}" destId="{079468D3-16DC-4A0A-9B00-A8459E3DD682}" srcOrd="4" destOrd="0" presId="urn:microsoft.com/office/officeart/2005/8/layout/cycle1"/>
    <dgm:cxn modelId="{BE0418F3-8DFE-441F-BA4E-56FDA8B27F3F}" type="presParOf" srcId="{CF2C339E-8404-4CF5-9B8D-6AE7181C7F53}" destId="{1537F4F4-64D7-4556-BE0E-1A77E1E36A6E}" srcOrd="5" destOrd="0" presId="urn:microsoft.com/office/officeart/2005/8/layout/cycle1"/>
    <dgm:cxn modelId="{7E5002E9-FB6B-4FA1-A5A6-7F552ECC31AB}" type="presParOf" srcId="{CF2C339E-8404-4CF5-9B8D-6AE7181C7F53}" destId="{161DE727-5565-454C-AD54-728FCAA21BCF}" srcOrd="6" destOrd="0" presId="urn:microsoft.com/office/officeart/2005/8/layout/cycle1"/>
    <dgm:cxn modelId="{549C1FE6-D7DB-4C11-BEE1-98352FC5DB2A}" type="presParOf" srcId="{CF2C339E-8404-4CF5-9B8D-6AE7181C7F53}" destId="{2FC86D74-BFAE-4DEF-8647-B0C14F64100C}" srcOrd="7" destOrd="0" presId="urn:microsoft.com/office/officeart/2005/8/layout/cycle1"/>
    <dgm:cxn modelId="{268CA6FF-7468-4B24-A2DB-1E239D8EED77}" type="presParOf" srcId="{CF2C339E-8404-4CF5-9B8D-6AE7181C7F53}" destId="{119C14D1-D39C-4FD4-85FD-F07F24B007DB}" srcOrd="8" destOrd="0" presId="urn:microsoft.com/office/officeart/2005/8/layout/cycle1"/>
    <dgm:cxn modelId="{8D111FCE-91F5-43CD-8D82-4ED55A8B61CD}" type="presParOf" srcId="{CF2C339E-8404-4CF5-9B8D-6AE7181C7F53}" destId="{C09A575D-2697-4773-98D3-0E914F2A4FF3}" srcOrd="9" destOrd="0" presId="urn:microsoft.com/office/officeart/2005/8/layout/cycle1"/>
    <dgm:cxn modelId="{0AB25505-12B6-47EA-B5FD-3BDCF51DCFE0}" type="presParOf" srcId="{CF2C339E-8404-4CF5-9B8D-6AE7181C7F53}" destId="{8FFDE1C0-52B0-41F7-B266-84BF8DE35456}" srcOrd="10" destOrd="0" presId="urn:microsoft.com/office/officeart/2005/8/layout/cycle1"/>
    <dgm:cxn modelId="{2991F9BD-807C-4927-A924-5655A54D0536}" type="presParOf" srcId="{CF2C339E-8404-4CF5-9B8D-6AE7181C7F53}" destId="{92A20912-ED5F-408C-9074-80C010D45C13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E4F0D8A-8F9B-4B86-B299-0E2A886C20C3}" type="doc">
      <dgm:prSet loTypeId="urn:microsoft.com/office/officeart/2005/8/layout/cycle1" loCatId="cycle" qsTypeId="urn:microsoft.com/office/officeart/2005/8/quickstyle/simple1#4" qsCatId="simple" csTypeId="urn:microsoft.com/office/officeart/2005/8/colors/accent1_2#4" csCatId="accent1"/>
      <dgm:spPr/>
    </dgm:pt>
    <dgm:pt modelId="{2677B5EA-43A5-4498-BC1A-50AACC5976C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STAGING</a:t>
          </a:r>
        </a:p>
      </dgm:t>
    </dgm:pt>
    <dgm:pt modelId="{80AA636F-7690-4E6F-800D-F9DB1778C17A}" type="parTrans" cxnId="{7F3FEB34-644B-4B18-95A9-44A5FE68031C}">
      <dgm:prSet/>
      <dgm:spPr/>
      <dgm:t>
        <a:bodyPr/>
        <a:lstStyle/>
        <a:p>
          <a:endParaRPr lang="en-US"/>
        </a:p>
      </dgm:t>
    </dgm:pt>
    <dgm:pt modelId="{6EA1E587-3634-4EF9-9E1E-42682EE7F9E3}" type="sibTrans" cxnId="{7F3FEB34-644B-4B18-95A9-44A5FE68031C}">
      <dgm:prSet/>
      <dgm:spPr/>
      <dgm:t>
        <a:bodyPr/>
        <a:lstStyle/>
        <a:p>
          <a:endParaRPr lang="en-US"/>
        </a:p>
      </dgm:t>
    </dgm:pt>
    <dgm:pt modelId="{E9C6D666-FE31-4DE3-B7B8-0A562AEB9AF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FUNZIONANTE/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NON FUNZIONANTE</a:t>
          </a:r>
        </a:p>
      </dgm:t>
    </dgm:pt>
    <dgm:pt modelId="{02C84A1C-14C0-4980-8858-900BDE9DC79F}" type="parTrans" cxnId="{917BD344-93C9-4431-BDDA-919FC8182D3E}">
      <dgm:prSet/>
      <dgm:spPr/>
      <dgm:t>
        <a:bodyPr/>
        <a:lstStyle/>
        <a:p>
          <a:endParaRPr lang="en-US"/>
        </a:p>
      </dgm:t>
    </dgm:pt>
    <dgm:pt modelId="{739BA706-6C9C-43BC-A251-4EAA489220DA}" type="sibTrans" cxnId="{917BD344-93C9-4431-BDDA-919FC8182D3E}">
      <dgm:prSet/>
      <dgm:spPr/>
      <dgm:t>
        <a:bodyPr/>
        <a:lstStyle/>
        <a:p>
          <a:endParaRPr lang="en-US"/>
        </a:p>
      </dgm:t>
    </dgm:pt>
    <dgm:pt modelId="{CA1D1AEC-485B-435C-BD96-10F54DF8F4F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FAMILIARE/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SPORADICO</a:t>
          </a:r>
        </a:p>
      </dgm:t>
    </dgm:pt>
    <dgm:pt modelId="{CB4EE8D1-DBFB-4B8C-A036-EAF9548684A8}" type="parTrans" cxnId="{B73E0B74-BEEA-4D0E-88CE-D8D8F5C118BF}">
      <dgm:prSet/>
      <dgm:spPr/>
      <dgm:t>
        <a:bodyPr/>
        <a:lstStyle/>
        <a:p>
          <a:endParaRPr lang="en-US"/>
        </a:p>
      </dgm:t>
    </dgm:pt>
    <dgm:pt modelId="{10BE7179-A697-4055-8440-11C3FCEA96CD}" type="sibTrans" cxnId="{B73E0B74-BEEA-4D0E-88CE-D8D8F5C118BF}">
      <dgm:prSet/>
      <dgm:spPr/>
      <dgm:t>
        <a:bodyPr/>
        <a:lstStyle/>
        <a:p>
          <a:endParaRPr lang="en-US"/>
        </a:p>
      </dgm:t>
    </dgm:pt>
    <dgm:pt modelId="{63CB51AC-F85B-4F91-A6A6-0BD552BB46B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GRADING</a:t>
          </a:r>
        </a:p>
      </dgm:t>
    </dgm:pt>
    <dgm:pt modelId="{757CBBB0-7E9D-470D-8A73-0C89652B3146}" type="parTrans" cxnId="{B75EC553-E03A-4A87-A37C-095CFF15CE45}">
      <dgm:prSet/>
      <dgm:spPr/>
      <dgm:t>
        <a:bodyPr/>
        <a:lstStyle/>
        <a:p>
          <a:endParaRPr lang="en-US"/>
        </a:p>
      </dgm:t>
    </dgm:pt>
    <dgm:pt modelId="{CAF7B2E0-FEB3-4C5F-B7D5-DEDFDC7019B5}" type="sibTrans" cxnId="{B75EC553-E03A-4A87-A37C-095CFF15CE45}">
      <dgm:prSet/>
      <dgm:spPr/>
      <dgm:t>
        <a:bodyPr/>
        <a:lstStyle/>
        <a:p>
          <a:endParaRPr lang="en-US"/>
        </a:p>
      </dgm:t>
    </dgm:pt>
    <dgm:pt modelId="{4FB6795B-051C-46D3-8D61-DF1674980956}" type="pres">
      <dgm:prSet presAssocID="{DE4F0D8A-8F9B-4B86-B299-0E2A886C20C3}" presName="cycle" presStyleCnt="0">
        <dgm:presLayoutVars>
          <dgm:dir/>
          <dgm:resizeHandles val="exact"/>
        </dgm:presLayoutVars>
      </dgm:prSet>
      <dgm:spPr/>
    </dgm:pt>
    <dgm:pt modelId="{BA806054-4272-4A7A-9F9C-3D6A40D7B5A8}" type="pres">
      <dgm:prSet presAssocID="{2677B5EA-43A5-4498-BC1A-50AACC5976CA}" presName="dummy" presStyleCnt="0"/>
      <dgm:spPr/>
    </dgm:pt>
    <dgm:pt modelId="{ED437B86-895D-49BF-852D-4586E2E78394}" type="pres">
      <dgm:prSet presAssocID="{2677B5EA-43A5-4498-BC1A-50AACC5976CA}" presName="node" presStyleLbl="revTx" presStyleIdx="0" presStyleCnt="4">
        <dgm:presLayoutVars>
          <dgm:bulletEnabled val="1"/>
        </dgm:presLayoutVars>
      </dgm:prSet>
      <dgm:spPr/>
    </dgm:pt>
    <dgm:pt modelId="{5577778B-F6EA-451D-84D8-F164C885FE30}" type="pres">
      <dgm:prSet presAssocID="{6EA1E587-3634-4EF9-9E1E-42682EE7F9E3}" presName="sibTrans" presStyleLbl="node1" presStyleIdx="0" presStyleCnt="4"/>
      <dgm:spPr/>
    </dgm:pt>
    <dgm:pt modelId="{B135F6FE-E3A2-455E-9A9E-EB86042A8EDF}" type="pres">
      <dgm:prSet presAssocID="{E9C6D666-FE31-4DE3-B7B8-0A562AEB9AF3}" presName="dummy" presStyleCnt="0"/>
      <dgm:spPr/>
    </dgm:pt>
    <dgm:pt modelId="{36743F14-C8E3-4BF3-9A04-1C298FA15022}" type="pres">
      <dgm:prSet presAssocID="{E9C6D666-FE31-4DE3-B7B8-0A562AEB9AF3}" presName="node" presStyleLbl="revTx" presStyleIdx="1" presStyleCnt="4">
        <dgm:presLayoutVars>
          <dgm:bulletEnabled val="1"/>
        </dgm:presLayoutVars>
      </dgm:prSet>
      <dgm:spPr/>
    </dgm:pt>
    <dgm:pt modelId="{6E6AE8AD-4F51-4A50-A207-FD6FF49EC624}" type="pres">
      <dgm:prSet presAssocID="{739BA706-6C9C-43BC-A251-4EAA489220DA}" presName="sibTrans" presStyleLbl="node1" presStyleIdx="1" presStyleCnt="4"/>
      <dgm:spPr/>
    </dgm:pt>
    <dgm:pt modelId="{7E370A77-7B55-4F2D-8E03-923C1991211B}" type="pres">
      <dgm:prSet presAssocID="{CA1D1AEC-485B-435C-BD96-10F54DF8F4FF}" presName="dummy" presStyleCnt="0"/>
      <dgm:spPr/>
    </dgm:pt>
    <dgm:pt modelId="{CE6E47B8-B1E3-4F35-9F90-D34EE3F6133B}" type="pres">
      <dgm:prSet presAssocID="{CA1D1AEC-485B-435C-BD96-10F54DF8F4FF}" presName="node" presStyleLbl="revTx" presStyleIdx="2" presStyleCnt="4">
        <dgm:presLayoutVars>
          <dgm:bulletEnabled val="1"/>
        </dgm:presLayoutVars>
      </dgm:prSet>
      <dgm:spPr/>
    </dgm:pt>
    <dgm:pt modelId="{F7C76C76-E145-4467-A017-2F5635ACCABE}" type="pres">
      <dgm:prSet presAssocID="{10BE7179-A697-4055-8440-11C3FCEA96CD}" presName="sibTrans" presStyleLbl="node1" presStyleIdx="2" presStyleCnt="4"/>
      <dgm:spPr/>
    </dgm:pt>
    <dgm:pt modelId="{F40FF6FA-D36B-434C-AC81-01091F9091D3}" type="pres">
      <dgm:prSet presAssocID="{63CB51AC-F85B-4F91-A6A6-0BD552BB46B6}" presName="dummy" presStyleCnt="0"/>
      <dgm:spPr/>
    </dgm:pt>
    <dgm:pt modelId="{DD23BD84-E345-4A01-B773-F97958F00740}" type="pres">
      <dgm:prSet presAssocID="{63CB51AC-F85B-4F91-A6A6-0BD552BB46B6}" presName="node" presStyleLbl="revTx" presStyleIdx="3" presStyleCnt="4">
        <dgm:presLayoutVars>
          <dgm:bulletEnabled val="1"/>
        </dgm:presLayoutVars>
      </dgm:prSet>
      <dgm:spPr/>
    </dgm:pt>
    <dgm:pt modelId="{8CBB101F-B145-4C4B-96B7-F98AF2A99676}" type="pres">
      <dgm:prSet presAssocID="{CAF7B2E0-FEB3-4C5F-B7D5-DEDFDC7019B5}" presName="sibTrans" presStyleLbl="node1" presStyleIdx="3" presStyleCnt="4"/>
      <dgm:spPr/>
    </dgm:pt>
  </dgm:ptLst>
  <dgm:cxnLst>
    <dgm:cxn modelId="{9031E51B-5A95-4DA5-8660-04723322F7C7}" type="presOf" srcId="{6EA1E587-3634-4EF9-9E1E-42682EE7F9E3}" destId="{5577778B-F6EA-451D-84D8-F164C885FE30}" srcOrd="0" destOrd="0" presId="urn:microsoft.com/office/officeart/2005/8/layout/cycle1"/>
    <dgm:cxn modelId="{03C7392C-8A89-46A2-8334-704E55F8C4B1}" type="presOf" srcId="{CAF7B2E0-FEB3-4C5F-B7D5-DEDFDC7019B5}" destId="{8CBB101F-B145-4C4B-96B7-F98AF2A99676}" srcOrd="0" destOrd="0" presId="urn:microsoft.com/office/officeart/2005/8/layout/cycle1"/>
    <dgm:cxn modelId="{7F3FEB34-644B-4B18-95A9-44A5FE68031C}" srcId="{DE4F0D8A-8F9B-4B86-B299-0E2A886C20C3}" destId="{2677B5EA-43A5-4498-BC1A-50AACC5976CA}" srcOrd="0" destOrd="0" parTransId="{80AA636F-7690-4E6F-800D-F9DB1778C17A}" sibTransId="{6EA1E587-3634-4EF9-9E1E-42682EE7F9E3}"/>
    <dgm:cxn modelId="{125A7D5F-5485-4B5B-9ACF-2D7C91225772}" type="presOf" srcId="{E9C6D666-FE31-4DE3-B7B8-0A562AEB9AF3}" destId="{36743F14-C8E3-4BF3-9A04-1C298FA15022}" srcOrd="0" destOrd="0" presId="urn:microsoft.com/office/officeart/2005/8/layout/cycle1"/>
    <dgm:cxn modelId="{5E06AF64-7693-460A-BDEE-A6485E674AEE}" type="presOf" srcId="{10BE7179-A697-4055-8440-11C3FCEA96CD}" destId="{F7C76C76-E145-4467-A017-2F5635ACCABE}" srcOrd="0" destOrd="0" presId="urn:microsoft.com/office/officeart/2005/8/layout/cycle1"/>
    <dgm:cxn modelId="{917BD344-93C9-4431-BDDA-919FC8182D3E}" srcId="{DE4F0D8A-8F9B-4B86-B299-0E2A886C20C3}" destId="{E9C6D666-FE31-4DE3-B7B8-0A562AEB9AF3}" srcOrd="1" destOrd="0" parTransId="{02C84A1C-14C0-4980-8858-900BDE9DC79F}" sibTransId="{739BA706-6C9C-43BC-A251-4EAA489220DA}"/>
    <dgm:cxn modelId="{B75EC553-E03A-4A87-A37C-095CFF15CE45}" srcId="{DE4F0D8A-8F9B-4B86-B299-0E2A886C20C3}" destId="{63CB51AC-F85B-4F91-A6A6-0BD552BB46B6}" srcOrd="3" destOrd="0" parTransId="{757CBBB0-7E9D-470D-8A73-0C89652B3146}" sibTransId="{CAF7B2E0-FEB3-4C5F-B7D5-DEDFDC7019B5}"/>
    <dgm:cxn modelId="{B73E0B74-BEEA-4D0E-88CE-D8D8F5C118BF}" srcId="{DE4F0D8A-8F9B-4B86-B299-0E2A886C20C3}" destId="{CA1D1AEC-485B-435C-BD96-10F54DF8F4FF}" srcOrd="2" destOrd="0" parTransId="{CB4EE8D1-DBFB-4B8C-A036-EAF9548684A8}" sibTransId="{10BE7179-A697-4055-8440-11C3FCEA96CD}"/>
    <dgm:cxn modelId="{BBC945A1-5FA6-423D-873E-6CF7A0ABDBBA}" type="presOf" srcId="{CA1D1AEC-485B-435C-BD96-10F54DF8F4FF}" destId="{CE6E47B8-B1E3-4F35-9F90-D34EE3F6133B}" srcOrd="0" destOrd="0" presId="urn:microsoft.com/office/officeart/2005/8/layout/cycle1"/>
    <dgm:cxn modelId="{7A7B97A7-6E6C-4C4B-A178-93FC3599E5BC}" type="presOf" srcId="{2677B5EA-43A5-4498-BC1A-50AACC5976CA}" destId="{ED437B86-895D-49BF-852D-4586E2E78394}" srcOrd="0" destOrd="0" presId="urn:microsoft.com/office/officeart/2005/8/layout/cycle1"/>
    <dgm:cxn modelId="{18CB2DBC-30AF-4E2F-8965-1681EA73F0E8}" type="presOf" srcId="{63CB51AC-F85B-4F91-A6A6-0BD552BB46B6}" destId="{DD23BD84-E345-4A01-B773-F97958F00740}" srcOrd="0" destOrd="0" presId="urn:microsoft.com/office/officeart/2005/8/layout/cycle1"/>
    <dgm:cxn modelId="{2C8C88D8-F3A2-48C2-AB05-D03F5769CA51}" type="presOf" srcId="{739BA706-6C9C-43BC-A251-4EAA489220DA}" destId="{6E6AE8AD-4F51-4A50-A207-FD6FF49EC624}" srcOrd="0" destOrd="0" presId="urn:microsoft.com/office/officeart/2005/8/layout/cycle1"/>
    <dgm:cxn modelId="{41432AE0-E55A-446D-BE93-4BB0807712CE}" type="presOf" srcId="{DE4F0D8A-8F9B-4B86-B299-0E2A886C20C3}" destId="{4FB6795B-051C-46D3-8D61-DF1674980956}" srcOrd="0" destOrd="0" presId="urn:microsoft.com/office/officeart/2005/8/layout/cycle1"/>
    <dgm:cxn modelId="{AA90EB7E-DD8D-42D2-AACA-757B54EECC39}" type="presParOf" srcId="{4FB6795B-051C-46D3-8D61-DF1674980956}" destId="{BA806054-4272-4A7A-9F9C-3D6A40D7B5A8}" srcOrd="0" destOrd="0" presId="urn:microsoft.com/office/officeart/2005/8/layout/cycle1"/>
    <dgm:cxn modelId="{CF0C7E18-C931-4F55-A2C3-B45E86610351}" type="presParOf" srcId="{4FB6795B-051C-46D3-8D61-DF1674980956}" destId="{ED437B86-895D-49BF-852D-4586E2E78394}" srcOrd="1" destOrd="0" presId="urn:microsoft.com/office/officeart/2005/8/layout/cycle1"/>
    <dgm:cxn modelId="{F7E93089-CCA1-44F0-9380-8EAD9B0C8C63}" type="presParOf" srcId="{4FB6795B-051C-46D3-8D61-DF1674980956}" destId="{5577778B-F6EA-451D-84D8-F164C885FE30}" srcOrd="2" destOrd="0" presId="urn:microsoft.com/office/officeart/2005/8/layout/cycle1"/>
    <dgm:cxn modelId="{1E4FC3D0-6774-428B-A385-D6950587BFFD}" type="presParOf" srcId="{4FB6795B-051C-46D3-8D61-DF1674980956}" destId="{B135F6FE-E3A2-455E-9A9E-EB86042A8EDF}" srcOrd="3" destOrd="0" presId="urn:microsoft.com/office/officeart/2005/8/layout/cycle1"/>
    <dgm:cxn modelId="{C47E1604-CCEC-4C76-867B-D7D3D491F166}" type="presParOf" srcId="{4FB6795B-051C-46D3-8D61-DF1674980956}" destId="{36743F14-C8E3-4BF3-9A04-1C298FA15022}" srcOrd="4" destOrd="0" presId="urn:microsoft.com/office/officeart/2005/8/layout/cycle1"/>
    <dgm:cxn modelId="{3E71BAA7-20C0-410B-8847-B51054DB3B3B}" type="presParOf" srcId="{4FB6795B-051C-46D3-8D61-DF1674980956}" destId="{6E6AE8AD-4F51-4A50-A207-FD6FF49EC624}" srcOrd="5" destOrd="0" presId="urn:microsoft.com/office/officeart/2005/8/layout/cycle1"/>
    <dgm:cxn modelId="{9841C6AD-42DE-4765-B6B9-7C485304853A}" type="presParOf" srcId="{4FB6795B-051C-46D3-8D61-DF1674980956}" destId="{7E370A77-7B55-4F2D-8E03-923C1991211B}" srcOrd="6" destOrd="0" presId="urn:microsoft.com/office/officeart/2005/8/layout/cycle1"/>
    <dgm:cxn modelId="{4FB76C64-6CB2-4803-9CD6-6E00DB86513A}" type="presParOf" srcId="{4FB6795B-051C-46D3-8D61-DF1674980956}" destId="{CE6E47B8-B1E3-4F35-9F90-D34EE3F6133B}" srcOrd="7" destOrd="0" presId="urn:microsoft.com/office/officeart/2005/8/layout/cycle1"/>
    <dgm:cxn modelId="{C9508E33-07B5-4945-82A8-900C9204CD27}" type="presParOf" srcId="{4FB6795B-051C-46D3-8D61-DF1674980956}" destId="{F7C76C76-E145-4467-A017-2F5635ACCABE}" srcOrd="8" destOrd="0" presId="urn:microsoft.com/office/officeart/2005/8/layout/cycle1"/>
    <dgm:cxn modelId="{631FCC79-8013-407B-A024-76AED560F13F}" type="presParOf" srcId="{4FB6795B-051C-46D3-8D61-DF1674980956}" destId="{F40FF6FA-D36B-434C-AC81-01091F9091D3}" srcOrd="9" destOrd="0" presId="urn:microsoft.com/office/officeart/2005/8/layout/cycle1"/>
    <dgm:cxn modelId="{4DFEA80C-9389-4482-B501-21751CE3BD4A}" type="presParOf" srcId="{4FB6795B-051C-46D3-8D61-DF1674980956}" destId="{DD23BD84-E345-4A01-B773-F97958F00740}" srcOrd="10" destOrd="0" presId="urn:microsoft.com/office/officeart/2005/8/layout/cycle1"/>
    <dgm:cxn modelId="{4A8F2160-2664-4E51-B781-3649C69DFF15}" type="presParOf" srcId="{4FB6795B-051C-46D3-8D61-DF1674980956}" destId="{8CBB101F-B145-4C4B-96B7-F98AF2A99676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FC8256-7F59-42A6-B453-53E1C184E46C}">
      <dsp:nvSpPr>
        <dsp:cNvPr id="0" name=""/>
        <dsp:cNvSpPr/>
      </dsp:nvSpPr>
      <dsp:spPr>
        <a:xfrm>
          <a:off x="11374" y="-359510"/>
          <a:ext cx="649892" cy="623538"/>
        </a:xfrm>
        <a:prstGeom prst="rect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CFAB20-E541-4089-9AFB-D8CA61AF768A}">
      <dsp:nvSpPr>
        <dsp:cNvPr id="0" name=""/>
        <dsp:cNvSpPr/>
      </dsp:nvSpPr>
      <dsp:spPr>
        <a:xfrm>
          <a:off x="11374" y="-1206695"/>
          <a:ext cx="1856836" cy="7325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it-IT" sz="2400" b="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it-IT" sz="2400" b="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it-IT" sz="2400" b="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it-IT" sz="2400" b="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2400" b="0" kern="1200" dirty="0"/>
            <a:t>Fumo di sigaretta (aumenta il rischio di 2-3 volte), alcol, dieta ricca di grassi</a:t>
          </a:r>
          <a:endParaRPr lang="en-US" sz="2400" b="0" kern="1200" dirty="0"/>
        </a:p>
      </dsp:txBody>
      <dsp:txXfrm>
        <a:off x="11374" y="-1206695"/>
        <a:ext cx="1856836" cy="7325365"/>
      </dsp:txXfrm>
    </dsp:sp>
    <dsp:sp modelId="{14BDB68C-2479-4A27-B7BD-2621BDFBBF3A}">
      <dsp:nvSpPr>
        <dsp:cNvPr id="0" name=""/>
        <dsp:cNvSpPr/>
      </dsp:nvSpPr>
      <dsp:spPr>
        <a:xfrm>
          <a:off x="11374" y="4539657"/>
          <a:ext cx="1856836" cy="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D0C521-D732-4883-A689-58B8708DB407}">
      <dsp:nvSpPr>
        <dsp:cNvPr id="0" name=""/>
        <dsp:cNvSpPr/>
      </dsp:nvSpPr>
      <dsp:spPr>
        <a:xfrm>
          <a:off x="2193157" y="5996"/>
          <a:ext cx="649892" cy="623538"/>
        </a:xfrm>
        <a:prstGeom prst="rect">
          <a:avLst/>
        </a:prstGeom>
        <a:blipFill>
          <a:blip xmlns:r="http://schemas.openxmlformats.org/officeDocument/2006/relationships" r:embed="rId2"/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3F62BC-773D-4FCF-B981-BCF9C424E1E0}">
      <dsp:nvSpPr>
        <dsp:cNvPr id="0" name=""/>
        <dsp:cNvSpPr/>
      </dsp:nvSpPr>
      <dsp:spPr>
        <a:xfrm>
          <a:off x="1984839" y="932959"/>
          <a:ext cx="1856836" cy="3979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2800" b="0" kern="1200" dirty="0"/>
            <a:t>Pancreatite cronica</a:t>
          </a:r>
          <a:endParaRPr lang="en-US" sz="2800" b="0" kern="1200" dirty="0"/>
        </a:p>
      </dsp:txBody>
      <dsp:txXfrm>
        <a:off x="1984839" y="932959"/>
        <a:ext cx="1856836" cy="3979014"/>
      </dsp:txXfrm>
    </dsp:sp>
    <dsp:sp modelId="{ACE987FE-414A-4886-88E0-3E850A648719}">
      <dsp:nvSpPr>
        <dsp:cNvPr id="0" name=""/>
        <dsp:cNvSpPr/>
      </dsp:nvSpPr>
      <dsp:spPr>
        <a:xfrm>
          <a:off x="2193157" y="4905164"/>
          <a:ext cx="1856836" cy="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55F2AE-72B9-4409-BF89-F4D4BCFDD8B2}">
      <dsp:nvSpPr>
        <dsp:cNvPr id="0" name=""/>
        <dsp:cNvSpPr/>
      </dsp:nvSpPr>
      <dsp:spPr>
        <a:xfrm>
          <a:off x="4374941" y="5996"/>
          <a:ext cx="649892" cy="623538"/>
        </a:xfrm>
        <a:prstGeom prst="rect">
          <a:avLst/>
        </a:prstGeom>
        <a:blipFill>
          <a:blip xmlns:r="http://schemas.openxmlformats.org/officeDocument/2006/relationships" r:embed="rId3"/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CC9112-2263-40AE-A7A2-627E587FFAF4}">
      <dsp:nvSpPr>
        <dsp:cNvPr id="0" name=""/>
        <dsp:cNvSpPr/>
      </dsp:nvSpPr>
      <dsp:spPr>
        <a:xfrm>
          <a:off x="4135650" y="932959"/>
          <a:ext cx="1856836" cy="3979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2800" b="0" kern="1200" dirty="0"/>
            <a:t>Diabete mellito </a:t>
          </a:r>
          <a:endParaRPr lang="en-US" sz="2800" b="0" kern="1200" dirty="0"/>
        </a:p>
      </dsp:txBody>
      <dsp:txXfrm>
        <a:off x="4135650" y="932959"/>
        <a:ext cx="1856836" cy="3979014"/>
      </dsp:txXfrm>
    </dsp:sp>
    <dsp:sp modelId="{52F9AAC2-EF81-4D36-854D-2FD43EEEAC40}">
      <dsp:nvSpPr>
        <dsp:cNvPr id="0" name=""/>
        <dsp:cNvSpPr/>
      </dsp:nvSpPr>
      <dsp:spPr>
        <a:xfrm>
          <a:off x="4374941" y="4905164"/>
          <a:ext cx="1856836" cy="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D4F761-1820-4A3A-8B63-26F18D4F8DF8}">
      <dsp:nvSpPr>
        <dsp:cNvPr id="0" name=""/>
        <dsp:cNvSpPr/>
      </dsp:nvSpPr>
      <dsp:spPr>
        <a:xfrm>
          <a:off x="6556724" y="5996"/>
          <a:ext cx="649892" cy="623538"/>
        </a:xfrm>
        <a:prstGeom prst="rect">
          <a:avLst/>
        </a:prstGeom>
        <a:blipFill>
          <a:blip xmlns:r="http://schemas.openxmlformats.org/officeDocument/2006/relationships" r:embed="rId4"/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935AB2-48E6-45F8-BB50-425F6DF5A23A}">
      <dsp:nvSpPr>
        <dsp:cNvPr id="0" name=""/>
        <dsp:cNvSpPr/>
      </dsp:nvSpPr>
      <dsp:spPr>
        <a:xfrm>
          <a:off x="6556724" y="831986"/>
          <a:ext cx="1856836" cy="3979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2800" b="0" kern="1200" dirty="0"/>
            <a:t>Suscettibilità genetica: 5% dei casi è familiare.</a:t>
          </a:r>
          <a:endParaRPr lang="en-US" sz="2800" b="0" kern="1200" dirty="0"/>
        </a:p>
      </dsp:txBody>
      <dsp:txXfrm>
        <a:off x="6556724" y="831986"/>
        <a:ext cx="1856836" cy="3979014"/>
      </dsp:txXfrm>
    </dsp:sp>
    <dsp:sp modelId="{B96ED1A6-ABEB-43BA-A269-E17150F8EBA0}">
      <dsp:nvSpPr>
        <dsp:cNvPr id="0" name=""/>
        <dsp:cNvSpPr/>
      </dsp:nvSpPr>
      <dsp:spPr>
        <a:xfrm>
          <a:off x="6556724" y="4905164"/>
          <a:ext cx="1856836" cy="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6556724" y="4905164"/>
        <a:ext cx="1856836" cy="8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079E55-4FD8-42B4-A346-98BC65A8192B}">
      <dsp:nvSpPr>
        <dsp:cNvPr id="0" name=""/>
        <dsp:cNvSpPr/>
      </dsp:nvSpPr>
      <dsp:spPr>
        <a:xfrm>
          <a:off x="0" y="51825"/>
          <a:ext cx="5259278" cy="1492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Microscopicamente: Tumore bene-moderatamente-scarsamente differenziato. Reazione desmoplastica. Frequente infiltrazione peri-neurale.</a:t>
          </a:r>
          <a:endParaRPr lang="en-US" sz="2200" kern="1200"/>
        </a:p>
      </dsp:txBody>
      <dsp:txXfrm>
        <a:off x="72878" y="124703"/>
        <a:ext cx="5113522" cy="1347164"/>
      </dsp:txXfrm>
    </dsp:sp>
    <dsp:sp modelId="{9565744B-4B4E-4BED-AB7E-44FCCE981541}">
      <dsp:nvSpPr>
        <dsp:cNvPr id="0" name=""/>
        <dsp:cNvSpPr/>
      </dsp:nvSpPr>
      <dsp:spPr>
        <a:xfrm>
          <a:off x="0" y="1608105"/>
          <a:ext cx="5259278" cy="1492920"/>
        </a:xfrm>
        <a:prstGeom prst="roundRect">
          <a:avLst/>
        </a:prstGeom>
        <a:solidFill>
          <a:schemeClr val="accent2">
            <a:hueOff val="1871448"/>
            <a:satOff val="2654"/>
            <a:lumOff val="9118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Frequente infiltrazione dei tessuti molli periviscerali, del coledoco e del duodeno.</a:t>
          </a:r>
          <a:endParaRPr lang="en-US" sz="2200" kern="1200"/>
        </a:p>
      </dsp:txBody>
      <dsp:txXfrm>
        <a:off x="72878" y="1680983"/>
        <a:ext cx="5113522" cy="1347164"/>
      </dsp:txXfrm>
    </dsp:sp>
    <dsp:sp modelId="{CBF73CE1-2E0B-4472-9077-1DA47E3AECB1}">
      <dsp:nvSpPr>
        <dsp:cNvPr id="0" name=""/>
        <dsp:cNvSpPr/>
      </dsp:nvSpPr>
      <dsp:spPr>
        <a:xfrm>
          <a:off x="0" y="3164385"/>
          <a:ext cx="5259278" cy="1492920"/>
        </a:xfrm>
        <a:prstGeom prst="roundRect">
          <a:avLst/>
        </a:prstGeom>
        <a:solidFill>
          <a:schemeClr val="accent2">
            <a:hueOff val="3742897"/>
            <a:satOff val="5308"/>
            <a:lumOff val="18235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Metastasi frequenti a linfonodi, fegato, peritoneo.</a:t>
          </a:r>
          <a:endParaRPr lang="en-US" sz="2200" kern="1200"/>
        </a:p>
      </dsp:txBody>
      <dsp:txXfrm>
        <a:off x="72878" y="3237263"/>
        <a:ext cx="5113522" cy="13471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A1E84A-D4D7-44ED-9424-B5F926455E65}">
      <dsp:nvSpPr>
        <dsp:cNvPr id="0" name=""/>
        <dsp:cNvSpPr/>
      </dsp:nvSpPr>
      <dsp:spPr>
        <a:xfrm>
          <a:off x="0" y="2007"/>
          <a:ext cx="7886700" cy="101730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94693B-5DCE-4120-8A1A-3045D2BF2A8F}">
      <dsp:nvSpPr>
        <dsp:cNvPr id="0" name=""/>
        <dsp:cNvSpPr/>
      </dsp:nvSpPr>
      <dsp:spPr>
        <a:xfrm>
          <a:off x="307733" y="230899"/>
          <a:ext cx="559515" cy="559515"/>
        </a:xfrm>
        <a:prstGeom prst="rect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641C29-6FA5-4859-9375-1F492F549F03}">
      <dsp:nvSpPr>
        <dsp:cNvPr id="0" name=""/>
        <dsp:cNvSpPr/>
      </dsp:nvSpPr>
      <dsp:spPr>
        <a:xfrm>
          <a:off x="1174982" y="2007"/>
          <a:ext cx="6711717" cy="1017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664" tIns="107664" rIns="107664" bIns="1076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u="sng" kern="1200" dirty="0" err="1"/>
            <a:t>Diagnosi</a:t>
          </a:r>
          <a:r>
            <a:rPr lang="en-US" sz="2200" u="sng" kern="1200" dirty="0"/>
            <a:t>: </a:t>
          </a:r>
          <a:r>
            <a:rPr lang="en-US" sz="2200" kern="1200" dirty="0"/>
            <a:t>imaging + </a:t>
          </a:r>
          <a:r>
            <a:rPr lang="en-US" sz="2200" kern="1200" dirty="0" err="1"/>
            <a:t>ecoendoscopia</a:t>
          </a:r>
          <a:r>
            <a:rPr lang="en-US" sz="2200" kern="1200" dirty="0"/>
            <a:t> con FNA</a:t>
          </a:r>
        </a:p>
      </dsp:txBody>
      <dsp:txXfrm>
        <a:off x="1174982" y="2007"/>
        <a:ext cx="6711717" cy="1017301"/>
      </dsp:txXfrm>
    </dsp:sp>
    <dsp:sp modelId="{7AD6176B-F864-403C-A7B6-310D01DCCABF}">
      <dsp:nvSpPr>
        <dsp:cNvPr id="0" name=""/>
        <dsp:cNvSpPr/>
      </dsp:nvSpPr>
      <dsp:spPr>
        <a:xfrm>
          <a:off x="0" y="1273633"/>
          <a:ext cx="7886700" cy="101730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40BA72-AED1-43DA-A6CE-312E262F992B}">
      <dsp:nvSpPr>
        <dsp:cNvPr id="0" name=""/>
        <dsp:cNvSpPr/>
      </dsp:nvSpPr>
      <dsp:spPr>
        <a:xfrm>
          <a:off x="307733" y="1502526"/>
          <a:ext cx="559515" cy="559515"/>
        </a:xfrm>
        <a:prstGeom prst="rect">
          <a:avLst/>
        </a:prstGeom>
        <a:blipFill>
          <a:blip xmlns:r="http://schemas.openxmlformats.org/officeDocument/2006/relationships" r:embed="rId2"/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096755-92F4-45AD-8A98-372EB6BA61A1}">
      <dsp:nvSpPr>
        <dsp:cNvPr id="0" name=""/>
        <dsp:cNvSpPr/>
      </dsp:nvSpPr>
      <dsp:spPr>
        <a:xfrm>
          <a:off x="1174982" y="1273633"/>
          <a:ext cx="6711717" cy="1017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664" tIns="107664" rIns="107664" bIns="1076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ym typeface="Wingdings" panose="05000000000000000000" pitchFamily="2" charset="2"/>
            </a:rPr>
            <a:t></a:t>
          </a:r>
          <a:r>
            <a:rPr lang="en-US" sz="2200" kern="1200"/>
            <a:t> cellule mucinose cilindriche disposte in modo simil-papillare </a:t>
          </a:r>
        </a:p>
      </dsp:txBody>
      <dsp:txXfrm>
        <a:off x="1174982" y="1273633"/>
        <a:ext cx="6711717" cy="1017301"/>
      </dsp:txXfrm>
    </dsp:sp>
    <dsp:sp modelId="{69595817-B732-4275-B4DE-6F24CB96E3BB}">
      <dsp:nvSpPr>
        <dsp:cNvPr id="0" name=""/>
        <dsp:cNvSpPr/>
      </dsp:nvSpPr>
      <dsp:spPr>
        <a:xfrm>
          <a:off x="0" y="3818893"/>
          <a:ext cx="7886700" cy="101730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BA38A2-8B45-49BA-8D45-0012AF77A19F}">
      <dsp:nvSpPr>
        <dsp:cNvPr id="0" name=""/>
        <dsp:cNvSpPr/>
      </dsp:nvSpPr>
      <dsp:spPr>
        <a:xfrm>
          <a:off x="307733" y="4022919"/>
          <a:ext cx="559515" cy="559515"/>
        </a:xfrm>
        <a:prstGeom prst="rect">
          <a:avLst/>
        </a:prstGeom>
        <a:blipFill>
          <a:blip xmlns:r="http://schemas.openxmlformats.org/officeDocument/2006/relationships" r:embed="rId3"/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0BC89C-FF26-483B-82A0-8CD0D3C41304}">
      <dsp:nvSpPr>
        <dsp:cNvPr id="0" name=""/>
        <dsp:cNvSpPr/>
      </dsp:nvSpPr>
      <dsp:spPr>
        <a:xfrm>
          <a:off x="1174982" y="3818893"/>
          <a:ext cx="6711717" cy="1017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664" tIns="107664" rIns="107664" bIns="1076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Circa il 20-30% degli IPMN è multifocale e il 5-10% può coinvolgere l’intera ghiandola</a:t>
          </a:r>
          <a:endParaRPr lang="en-US" sz="2200" kern="1200" dirty="0"/>
        </a:p>
      </dsp:txBody>
      <dsp:txXfrm>
        <a:off x="1174982" y="3818893"/>
        <a:ext cx="6711717" cy="1017301"/>
      </dsp:txXfrm>
    </dsp:sp>
    <dsp:sp modelId="{1619901F-1A90-42A5-B1FB-ED246273D44E}">
      <dsp:nvSpPr>
        <dsp:cNvPr id="0" name=""/>
        <dsp:cNvSpPr/>
      </dsp:nvSpPr>
      <dsp:spPr>
        <a:xfrm>
          <a:off x="0" y="2582350"/>
          <a:ext cx="7886700" cy="101730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940F3F-1F66-4E5B-8285-942877FC5352}">
      <dsp:nvSpPr>
        <dsp:cNvPr id="0" name=""/>
        <dsp:cNvSpPr/>
      </dsp:nvSpPr>
      <dsp:spPr>
        <a:xfrm>
          <a:off x="307733" y="2822448"/>
          <a:ext cx="559515" cy="559515"/>
        </a:xfrm>
        <a:prstGeom prst="rect">
          <a:avLst/>
        </a:prstGeom>
        <a:blipFill>
          <a:blip xmlns:r="http://schemas.openxmlformats.org/officeDocument/2006/relationships" r:embed="rId4"/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C8F114-D46A-43A5-A1B8-259C453E2447}">
      <dsp:nvSpPr>
        <dsp:cNvPr id="0" name=""/>
        <dsp:cNvSpPr/>
      </dsp:nvSpPr>
      <dsp:spPr>
        <a:xfrm>
          <a:off x="1174982" y="2582350"/>
          <a:ext cx="6711717" cy="1017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664" tIns="107664" rIns="107664" bIns="1076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ym typeface="Wingdings" panose="05000000000000000000" pitchFamily="2" charset="2"/>
            </a:rPr>
            <a:t></a:t>
          </a:r>
          <a:r>
            <a:rPr lang="en-US" sz="2200" kern="1200" dirty="0"/>
            <a:t> </a:t>
          </a:r>
          <a:r>
            <a:rPr lang="en-US" sz="2200" kern="1200" dirty="0" err="1"/>
            <a:t>analisi</a:t>
          </a:r>
          <a:r>
            <a:rPr lang="en-US" sz="2200" kern="1200" dirty="0"/>
            <a:t> </a:t>
          </a:r>
          <a:r>
            <a:rPr lang="en-US" sz="2200" kern="1200" dirty="0" err="1"/>
            <a:t>liquido</a:t>
          </a:r>
          <a:r>
            <a:rPr lang="en-US" sz="2200" kern="1200" dirty="0"/>
            <a:t>: </a:t>
          </a:r>
          <a:r>
            <a:rPr lang="en-US" sz="2200" b="1" kern="1200" dirty="0"/>
            <a:t>CEA &gt; 190 ng/ml</a:t>
          </a:r>
          <a:r>
            <a:rPr lang="en-US" sz="2200" kern="1200" dirty="0"/>
            <a:t>; </a:t>
          </a:r>
          <a:r>
            <a:rPr lang="en-US" sz="2200" b="1" kern="1200" dirty="0" err="1"/>
            <a:t>amilasi</a:t>
          </a:r>
          <a:r>
            <a:rPr lang="en-US" sz="2200" b="1" kern="1200" dirty="0"/>
            <a:t> &gt; 5000 U/L</a:t>
          </a:r>
          <a:r>
            <a:rPr lang="en-US" sz="2200" kern="1200" dirty="0"/>
            <a:t> per </a:t>
          </a:r>
          <a:r>
            <a:rPr lang="en-US" sz="2200" kern="1200" dirty="0" err="1"/>
            <a:t>comunicazione</a:t>
          </a:r>
          <a:r>
            <a:rPr lang="en-US" sz="2200" kern="1200" dirty="0"/>
            <a:t> con </a:t>
          </a:r>
          <a:r>
            <a:rPr lang="en-US" sz="2200" kern="1200" dirty="0" err="1"/>
            <a:t>dotto</a:t>
          </a:r>
          <a:r>
            <a:rPr lang="en-US" sz="2200" kern="1200" dirty="0"/>
            <a:t> </a:t>
          </a:r>
          <a:r>
            <a:rPr lang="en-US" sz="2200" kern="1200" dirty="0" err="1"/>
            <a:t>pancreatico</a:t>
          </a:r>
          <a:r>
            <a:rPr lang="en-US" sz="2200" kern="1200" dirty="0"/>
            <a:t> </a:t>
          </a:r>
          <a:r>
            <a:rPr lang="en-US" sz="2200" kern="1200" dirty="0" err="1"/>
            <a:t>principale</a:t>
          </a:r>
          <a:endParaRPr lang="en-US" sz="2200" kern="1200" dirty="0"/>
        </a:p>
      </dsp:txBody>
      <dsp:txXfrm>
        <a:off x="1174982" y="2582350"/>
        <a:ext cx="6711717" cy="10173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6A4FC3-5DD3-4EC9-BEB9-7507D9290433}">
      <dsp:nvSpPr>
        <dsp:cNvPr id="0" name=""/>
        <dsp:cNvSpPr/>
      </dsp:nvSpPr>
      <dsp:spPr>
        <a:xfrm>
          <a:off x="4876544" y="112551"/>
          <a:ext cx="1796672" cy="1796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sz="18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STAGING</a:t>
          </a:r>
        </a:p>
      </dsp:txBody>
      <dsp:txXfrm>
        <a:off x="4876544" y="112551"/>
        <a:ext cx="1796672" cy="1796672"/>
      </dsp:txXfrm>
    </dsp:sp>
    <dsp:sp modelId="{EA4217CD-57EA-4C19-9B91-E0A5FD639C36}">
      <dsp:nvSpPr>
        <dsp:cNvPr id="0" name=""/>
        <dsp:cNvSpPr/>
      </dsp:nvSpPr>
      <dsp:spPr>
        <a:xfrm>
          <a:off x="1711396" y="-722"/>
          <a:ext cx="5075095" cy="5075095"/>
        </a:xfrm>
        <a:prstGeom prst="circularArrow">
          <a:avLst>
            <a:gd name="adj1" fmla="val 6903"/>
            <a:gd name="adj2" fmla="val 465454"/>
            <a:gd name="adj3" fmla="val 548988"/>
            <a:gd name="adj4" fmla="val 20585559"/>
            <a:gd name="adj5" fmla="val 805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2F45D8-47EF-4C36-BC5E-8254137E256C}">
      <dsp:nvSpPr>
        <dsp:cNvPr id="0" name=""/>
        <dsp:cNvSpPr/>
      </dsp:nvSpPr>
      <dsp:spPr>
        <a:xfrm>
          <a:off x="4876544" y="3164425"/>
          <a:ext cx="1796672" cy="1796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sz="18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FUNZIONANTE/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sz="18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NON FUNZIONANTE</a:t>
          </a:r>
        </a:p>
      </dsp:txBody>
      <dsp:txXfrm>
        <a:off x="4876544" y="3164425"/>
        <a:ext cx="1796672" cy="1796672"/>
      </dsp:txXfrm>
    </dsp:sp>
    <dsp:sp modelId="{EA567EEE-9906-4BE1-B712-B0E5B8536C9E}">
      <dsp:nvSpPr>
        <dsp:cNvPr id="0" name=""/>
        <dsp:cNvSpPr/>
      </dsp:nvSpPr>
      <dsp:spPr>
        <a:xfrm>
          <a:off x="1711396" y="-722"/>
          <a:ext cx="5075095" cy="5075095"/>
        </a:xfrm>
        <a:prstGeom prst="circularArrow">
          <a:avLst>
            <a:gd name="adj1" fmla="val 6903"/>
            <a:gd name="adj2" fmla="val 465454"/>
            <a:gd name="adj3" fmla="val 5948988"/>
            <a:gd name="adj4" fmla="val 4385559"/>
            <a:gd name="adj5" fmla="val 805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D0A610-DF27-406C-BD02-0AAEE25714C8}">
      <dsp:nvSpPr>
        <dsp:cNvPr id="0" name=""/>
        <dsp:cNvSpPr/>
      </dsp:nvSpPr>
      <dsp:spPr>
        <a:xfrm>
          <a:off x="1824670" y="3164425"/>
          <a:ext cx="1796672" cy="1796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sz="18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FAMILIARE/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sz="18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SPORADICO</a:t>
          </a:r>
        </a:p>
      </dsp:txBody>
      <dsp:txXfrm>
        <a:off x="1824670" y="3164425"/>
        <a:ext cx="1796672" cy="1796672"/>
      </dsp:txXfrm>
    </dsp:sp>
    <dsp:sp modelId="{DFE12637-B8BC-44E0-8154-3FF1E89399B8}">
      <dsp:nvSpPr>
        <dsp:cNvPr id="0" name=""/>
        <dsp:cNvSpPr/>
      </dsp:nvSpPr>
      <dsp:spPr>
        <a:xfrm>
          <a:off x="1711396" y="-722"/>
          <a:ext cx="5075095" cy="5075095"/>
        </a:xfrm>
        <a:prstGeom prst="circularArrow">
          <a:avLst>
            <a:gd name="adj1" fmla="val 6903"/>
            <a:gd name="adj2" fmla="val 465454"/>
            <a:gd name="adj3" fmla="val 11348988"/>
            <a:gd name="adj4" fmla="val 9785559"/>
            <a:gd name="adj5" fmla="val 805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39B9C1-A3B4-4CBE-B702-5B203C50CCD7}">
      <dsp:nvSpPr>
        <dsp:cNvPr id="0" name=""/>
        <dsp:cNvSpPr/>
      </dsp:nvSpPr>
      <dsp:spPr>
        <a:xfrm>
          <a:off x="1824670" y="112551"/>
          <a:ext cx="1796672" cy="1796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sz="18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GRADING</a:t>
          </a:r>
        </a:p>
      </dsp:txBody>
      <dsp:txXfrm>
        <a:off x="1824670" y="112551"/>
        <a:ext cx="1796672" cy="1796672"/>
      </dsp:txXfrm>
    </dsp:sp>
    <dsp:sp modelId="{AAD70F0B-5715-4852-A9C9-63A3A03AB5FD}">
      <dsp:nvSpPr>
        <dsp:cNvPr id="0" name=""/>
        <dsp:cNvSpPr/>
      </dsp:nvSpPr>
      <dsp:spPr>
        <a:xfrm>
          <a:off x="1711396" y="-722"/>
          <a:ext cx="5075095" cy="5075095"/>
        </a:xfrm>
        <a:prstGeom prst="circularArrow">
          <a:avLst>
            <a:gd name="adj1" fmla="val 6903"/>
            <a:gd name="adj2" fmla="val 465454"/>
            <a:gd name="adj3" fmla="val 16748988"/>
            <a:gd name="adj4" fmla="val 15185559"/>
            <a:gd name="adj5" fmla="val 805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091DA5-7608-432F-8AB2-4634C3E55316}">
      <dsp:nvSpPr>
        <dsp:cNvPr id="0" name=""/>
        <dsp:cNvSpPr/>
      </dsp:nvSpPr>
      <dsp:spPr>
        <a:xfrm>
          <a:off x="4876544" y="112551"/>
          <a:ext cx="1796672" cy="1796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sz="18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STAGING</a:t>
          </a:r>
        </a:p>
      </dsp:txBody>
      <dsp:txXfrm>
        <a:off x="4876544" y="112551"/>
        <a:ext cx="1796672" cy="1796672"/>
      </dsp:txXfrm>
    </dsp:sp>
    <dsp:sp modelId="{1C8A195C-C884-404E-981D-00849D469CD0}">
      <dsp:nvSpPr>
        <dsp:cNvPr id="0" name=""/>
        <dsp:cNvSpPr/>
      </dsp:nvSpPr>
      <dsp:spPr>
        <a:xfrm>
          <a:off x="1711396" y="-722"/>
          <a:ext cx="5075095" cy="5075095"/>
        </a:xfrm>
        <a:prstGeom prst="circularArrow">
          <a:avLst>
            <a:gd name="adj1" fmla="val 6903"/>
            <a:gd name="adj2" fmla="val 465454"/>
            <a:gd name="adj3" fmla="val 548988"/>
            <a:gd name="adj4" fmla="val 20585559"/>
            <a:gd name="adj5" fmla="val 805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3FC3CF-B8D0-45DB-A90A-BC875633CC00}">
      <dsp:nvSpPr>
        <dsp:cNvPr id="0" name=""/>
        <dsp:cNvSpPr/>
      </dsp:nvSpPr>
      <dsp:spPr>
        <a:xfrm>
          <a:off x="4876544" y="3164425"/>
          <a:ext cx="1796672" cy="1796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sz="18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FUNZIONANTE/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sz="18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NON FUNZIONANTE</a:t>
          </a:r>
        </a:p>
      </dsp:txBody>
      <dsp:txXfrm>
        <a:off x="4876544" y="3164425"/>
        <a:ext cx="1796672" cy="1796672"/>
      </dsp:txXfrm>
    </dsp:sp>
    <dsp:sp modelId="{DD0E4650-028E-4F7A-82DD-6156A95E40F1}">
      <dsp:nvSpPr>
        <dsp:cNvPr id="0" name=""/>
        <dsp:cNvSpPr/>
      </dsp:nvSpPr>
      <dsp:spPr>
        <a:xfrm>
          <a:off x="1711396" y="-722"/>
          <a:ext cx="5075095" cy="5075095"/>
        </a:xfrm>
        <a:prstGeom prst="circularArrow">
          <a:avLst>
            <a:gd name="adj1" fmla="val 6903"/>
            <a:gd name="adj2" fmla="val 465454"/>
            <a:gd name="adj3" fmla="val 5948988"/>
            <a:gd name="adj4" fmla="val 4385559"/>
            <a:gd name="adj5" fmla="val 805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897F54-5E07-464B-9905-D8E3FFF13FFA}">
      <dsp:nvSpPr>
        <dsp:cNvPr id="0" name=""/>
        <dsp:cNvSpPr/>
      </dsp:nvSpPr>
      <dsp:spPr>
        <a:xfrm>
          <a:off x="1824670" y="3164425"/>
          <a:ext cx="1796672" cy="1796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sz="18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FAMILIARE/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sz="18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SPORADICO</a:t>
          </a:r>
        </a:p>
      </dsp:txBody>
      <dsp:txXfrm>
        <a:off x="1824670" y="3164425"/>
        <a:ext cx="1796672" cy="1796672"/>
      </dsp:txXfrm>
    </dsp:sp>
    <dsp:sp modelId="{4F1AEFAC-975E-42B8-A769-6F6232683B91}">
      <dsp:nvSpPr>
        <dsp:cNvPr id="0" name=""/>
        <dsp:cNvSpPr/>
      </dsp:nvSpPr>
      <dsp:spPr>
        <a:xfrm>
          <a:off x="1711396" y="-722"/>
          <a:ext cx="5075095" cy="5075095"/>
        </a:xfrm>
        <a:prstGeom prst="circularArrow">
          <a:avLst>
            <a:gd name="adj1" fmla="val 6903"/>
            <a:gd name="adj2" fmla="val 465454"/>
            <a:gd name="adj3" fmla="val 11348988"/>
            <a:gd name="adj4" fmla="val 9785559"/>
            <a:gd name="adj5" fmla="val 805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B0311B-A817-4FC9-A523-321360C4CA80}">
      <dsp:nvSpPr>
        <dsp:cNvPr id="0" name=""/>
        <dsp:cNvSpPr/>
      </dsp:nvSpPr>
      <dsp:spPr>
        <a:xfrm>
          <a:off x="1824670" y="112551"/>
          <a:ext cx="1796672" cy="1796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sz="18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GRADING</a:t>
          </a:r>
        </a:p>
      </dsp:txBody>
      <dsp:txXfrm>
        <a:off x="1824670" y="112551"/>
        <a:ext cx="1796672" cy="1796672"/>
      </dsp:txXfrm>
    </dsp:sp>
    <dsp:sp modelId="{517670B7-C91C-447B-B3BF-87C7000A6E51}">
      <dsp:nvSpPr>
        <dsp:cNvPr id="0" name=""/>
        <dsp:cNvSpPr/>
      </dsp:nvSpPr>
      <dsp:spPr>
        <a:xfrm>
          <a:off x="1711396" y="-722"/>
          <a:ext cx="5075095" cy="5075095"/>
        </a:xfrm>
        <a:prstGeom prst="circularArrow">
          <a:avLst>
            <a:gd name="adj1" fmla="val 6903"/>
            <a:gd name="adj2" fmla="val 465454"/>
            <a:gd name="adj3" fmla="val 16748988"/>
            <a:gd name="adj4" fmla="val 15185559"/>
            <a:gd name="adj5" fmla="val 805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8ADEC0-2E1F-40E4-8A72-644A29859C04}">
      <dsp:nvSpPr>
        <dsp:cNvPr id="0" name=""/>
        <dsp:cNvSpPr/>
      </dsp:nvSpPr>
      <dsp:spPr>
        <a:xfrm>
          <a:off x="4876544" y="112551"/>
          <a:ext cx="1796672" cy="1796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sz="1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STAGING</a:t>
          </a:r>
        </a:p>
      </dsp:txBody>
      <dsp:txXfrm>
        <a:off x="4876544" y="112551"/>
        <a:ext cx="1796672" cy="1796672"/>
      </dsp:txXfrm>
    </dsp:sp>
    <dsp:sp modelId="{8D888DC1-2C1D-4168-8D65-B4A19F691AD1}">
      <dsp:nvSpPr>
        <dsp:cNvPr id="0" name=""/>
        <dsp:cNvSpPr/>
      </dsp:nvSpPr>
      <dsp:spPr>
        <a:xfrm>
          <a:off x="1711396" y="-722"/>
          <a:ext cx="5075095" cy="5075095"/>
        </a:xfrm>
        <a:prstGeom prst="circularArrow">
          <a:avLst>
            <a:gd name="adj1" fmla="val 6903"/>
            <a:gd name="adj2" fmla="val 465454"/>
            <a:gd name="adj3" fmla="val 548988"/>
            <a:gd name="adj4" fmla="val 20585559"/>
            <a:gd name="adj5" fmla="val 805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9468D3-16DC-4A0A-9B00-A8459E3DD682}">
      <dsp:nvSpPr>
        <dsp:cNvPr id="0" name=""/>
        <dsp:cNvSpPr/>
      </dsp:nvSpPr>
      <dsp:spPr>
        <a:xfrm>
          <a:off x="4876544" y="3164425"/>
          <a:ext cx="1796672" cy="1796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sz="1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FUNZIONANTE/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sz="1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NON FUNZIONANTE</a:t>
          </a:r>
        </a:p>
      </dsp:txBody>
      <dsp:txXfrm>
        <a:off x="4876544" y="3164425"/>
        <a:ext cx="1796672" cy="1796672"/>
      </dsp:txXfrm>
    </dsp:sp>
    <dsp:sp modelId="{1537F4F4-64D7-4556-BE0E-1A77E1E36A6E}">
      <dsp:nvSpPr>
        <dsp:cNvPr id="0" name=""/>
        <dsp:cNvSpPr/>
      </dsp:nvSpPr>
      <dsp:spPr>
        <a:xfrm>
          <a:off x="1711396" y="-722"/>
          <a:ext cx="5075095" cy="5075095"/>
        </a:xfrm>
        <a:prstGeom prst="circularArrow">
          <a:avLst>
            <a:gd name="adj1" fmla="val 6903"/>
            <a:gd name="adj2" fmla="val 465454"/>
            <a:gd name="adj3" fmla="val 5948988"/>
            <a:gd name="adj4" fmla="val 4385559"/>
            <a:gd name="adj5" fmla="val 805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C86D74-BFAE-4DEF-8647-B0C14F64100C}">
      <dsp:nvSpPr>
        <dsp:cNvPr id="0" name=""/>
        <dsp:cNvSpPr/>
      </dsp:nvSpPr>
      <dsp:spPr>
        <a:xfrm>
          <a:off x="1824670" y="3164425"/>
          <a:ext cx="1796672" cy="1796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sz="18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FAMILIARE/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sz="18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SPORADICO</a:t>
          </a:r>
        </a:p>
      </dsp:txBody>
      <dsp:txXfrm>
        <a:off x="1824670" y="3164425"/>
        <a:ext cx="1796672" cy="1796672"/>
      </dsp:txXfrm>
    </dsp:sp>
    <dsp:sp modelId="{119C14D1-D39C-4FD4-85FD-F07F24B007DB}">
      <dsp:nvSpPr>
        <dsp:cNvPr id="0" name=""/>
        <dsp:cNvSpPr/>
      </dsp:nvSpPr>
      <dsp:spPr>
        <a:xfrm>
          <a:off x="1711396" y="-722"/>
          <a:ext cx="5075095" cy="5075095"/>
        </a:xfrm>
        <a:prstGeom prst="circularArrow">
          <a:avLst>
            <a:gd name="adj1" fmla="val 6903"/>
            <a:gd name="adj2" fmla="val 465454"/>
            <a:gd name="adj3" fmla="val 11348988"/>
            <a:gd name="adj4" fmla="val 9785559"/>
            <a:gd name="adj5" fmla="val 805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FDE1C0-52B0-41F7-B266-84BF8DE35456}">
      <dsp:nvSpPr>
        <dsp:cNvPr id="0" name=""/>
        <dsp:cNvSpPr/>
      </dsp:nvSpPr>
      <dsp:spPr>
        <a:xfrm>
          <a:off x="1824670" y="112551"/>
          <a:ext cx="1796672" cy="1796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sz="18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GRADING</a:t>
          </a:r>
        </a:p>
      </dsp:txBody>
      <dsp:txXfrm>
        <a:off x="1824670" y="112551"/>
        <a:ext cx="1796672" cy="1796672"/>
      </dsp:txXfrm>
    </dsp:sp>
    <dsp:sp modelId="{92A20912-ED5F-408C-9074-80C010D45C13}">
      <dsp:nvSpPr>
        <dsp:cNvPr id="0" name=""/>
        <dsp:cNvSpPr/>
      </dsp:nvSpPr>
      <dsp:spPr>
        <a:xfrm>
          <a:off x="1711396" y="-722"/>
          <a:ext cx="5075095" cy="5075095"/>
        </a:xfrm>
        <a:prstGeom prst="circularArrow">
          <a:avLst>
            <a:gd name="adj1" fmla="val 6903"/>
            <a:gd name="adj2" fmla="val 465454"/>
            <a:gd name="adj3" fmla="val 16748988"/>
            <a:gd name="adj4" fmla="val 15185559"/>
            <a:gd name="adj5" fmla="val 805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437B86-895D-49BF-852D-4586E2E78394}">
      <dsp:nvSpPr>
        <dsp:cNvPr id="0" name=""/>
        <dsp:cNvSpPr/>
      </dsp:nvSpPr>
      <dsp:spPr>
        <a:xfrm>
          <a:off x="4876544" y="112551"/>
          <a:ext cx="1796672" cy="1796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sz="18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STAGING</a:t>
          </a:r>
        </a:p>
      </dsp:txBody>
      <dsp:txXfrm>
        <a:off x="4876544" y="112551"/>
        <a:ext cx="1796672" cy="1796672"/>
      </dsp:txXfrm>
    </dsp:sp>
    <dsp:sp modelId="{5577778B-F6EA-451D-84D8-F164C885FE30}">
      <dsp:nvSpPr>
        <dsp:cNvPr id="0" name=""/>
        <dsp:cNvSpPr/>
      </dsp:nvSpPr>
      <dsp:spPr>
        <a:xfrm>
          <a:off x="1711396" y="-722"/>
          <a:ext cx="5075095" cy="5075095"/>
        </a:xfrm>
        <a:prstGeom prst="circularArrow">
          <a:avLst>
            <a:gd name="adj1" fmla="val 6903"/>
            <a:gd name="adj2" fmla="val 465454"/>
            <a:gd name="adj3" fmla="val 548988"/>
            <a:gd name="adj4" fmla="val 20585559"/>
            <a:gd name="adj5" fmla="val 805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743F14-C8E3-4BF3-9A04-1C298FA15022}">
      <dsp:nvSpPr>
        <dsp:cNvPr id="0" name=""/>
        <dsp:cNvSpPr/>
      </dsp:nvSpPr>
      <dsp:spPr>
        <a:xfrm>
          <a:off x="4876544" y="3164425"/>
          <a:ext cx="1796672" cy="1796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sz="18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FUNZIONANTE/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sz="18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NON FUNZIONANTE</a:t>
          </a:r>
        </a:p>
      </dsp:txBody>
      <dsp:txXfrm>
        <a:off x="4876544" y="3164425"/>
        <a:ext cx="1796672" cy="1796672"/>
      </dsp:txXfrm>
    </dsp:sp>
    <dsp:sp modelId="{6E6AE8AD-4F51-4A50-A207-FD6FF49EC624}">
      <dsp:nvSpPr>
        <dsp:cNvPr id="0" name=""/>
        <dsp:cNvSpPr/>
      </dsp:nvSpPr>
      <dsp:spPr>
        <a:xfrm>
          <a:off x="1711396" y="-722"/>
          <a:ext cx="5075095" cy="5075095"/>
        </a:xfrm>
        <a:prstGeom prst="circularArrow">
          <a:avLst>
            <a:gd name="adj1" fmla="val 6903"/>
            <a:gd name="adj2" fmla="val 465454"/>
            <a:gd name="adj3" fmla="val 5948988"/>
            <a:gd name="adj4" fmla="val 4385559"/>
            <a:gd name="adj5" fmla="val 805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6E47B8-B1E3-4F35-9F90-D34EE3F6133B}">
      <dsp:nvSpPr>
        <dsp:cNvPr id="0" name=""/>
        <dsp:cNvSpPr/>
      </dsp:nvSpPr>
      <dsp:spPr>
        <a:xfrm>
          <a:off x="1824670" y="3164425"/>
          <a:ext cx="1796672" cy="1796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sz="18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FAMILIARE/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sz="18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SPORADICO</a:t>
          </a:r>
        </a:p>
      </dsp:txBody>
      <dsp:txXfrm>
        <a:off x="1824670" y="3164425"/>
        <a:ext cx="1796672" cy="1796672"/>
      </dsp:txXfrm>
    </dsp:sp>
    <dsp:sp modelId="{F7C76C76-E145-4467-A017-2F5635ACCABE}">
      <dsp:nvSpPr>
        <dsp:cNvPr id="0" name=""/>
        <dsp:cNvSpPr/>
      </dsp:nvSpPr>
      <dsp:spPr>
        <a:xfrm>
          <a:off x="1711396" y="-722"/>
          <a:ext cx="5075095" cy="5075095"/>
        </a:xfrm>
        <a:prstGeom prst="circularArrow">
          <a:avLst>
            <a:gd name="adj1" fmla="val 6903"/>
            <a:gd name="adj2" fmla="val 465454"/>
            <a:gd name="adj3" fmla="val 11348988"/>
            <a:gd name="adj4" fmla="val 9785559"/>
            <a:gd name="adj5" fmla="val 805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23BD84-E345-4A01-B773-F97958F00740}">
      <dsp:nvSpPr>
        <dsp:cNvPr id="0" name=""/>
        <dsp:cNvSpPr/>
      </dsp:nvSpPr>
      <dsp:spPr>
        <a:xfrm>
          <a:off x="1824670" y="112551"/>
          <a:ext cx="1796672" cy="1796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it-IT" sz="18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GRADING</a:t>
          </a:r>
        </a:p>
      </dsp:txBody>
      <dsp:txXfrm>
        <a:off x="1824670" y="112551"/>
        <a:ext cx="1796672" cy="1796672"/>
      </dsp:txXfrm>
    </dsp:sp>
    <dsp:sp modelId="{8CBB101F-B145-4C4B-96B7-F98AF2A99676}">
      <dsp:nvSpPr>
        <dsp:cNvPr id="0" name=""/>
        <dsp:cNvSpPr/>
      </dsp:nvSpPr>
      <dsp:spPr>
        <a:xfrm>
          <a:off x="1711396" y="-722"/>
          <a:ext cx="5075095" cy="5075095"/>
        </a:xfrm>
        <a:prstGeom prst="circularArrow">
          <a:avLst>
            <a:gd name="adj1" fmla="val 6903"/>
            <a:gd name="adj2" fmla="val 465454"/>
            <a:gd name="adj3" fmla="val 16748988"/>
            <a:gd name="adj4" fmla="val 15185559"/>
            <a:gd name="adj5" fmla="val 805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59C173C-2017-4A00-9960-43E5CE6E65DF}" type="datetimeFigureOut">
              <a:rPr lang="it-IT"/>
              <a:pPr>
                <a:defRPr/>
              </a:pPr>
              <a:t>01/04/2022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35F3877-0DDB-4A16-BF58-0CBED299962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7E79A2D-6653-4511-AC0B-5C4C1776B71F}" type="datetimeFigureOut">
              <a:rPr lang="it-IT"/>
              <a:pPr>
                <a:defRPr/>
              </a:pPr>
              <a:t>01/04/2022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8863109-8C76-424B-B5DE-CFFB603FEBE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6687FF-8546-4C93-B397-971B41CA1383}" type="slidenum">
              <a:rPr lang="it-IT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it-IT">
              <a:cs typeface="Arial" charset="0"/>
            </a:endParaRPr>
          </a:p>
        </p:txBody>
      </p:sp>
      <p:sp>
        <p:nvSpPr>
          <p:cNvPr id="32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95325"/>
            <a:ext cx="4575175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4813" cy="4116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3113" tIns="46557" rIns="93113" bIns="46557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2" name="Segnaposto note 1">
            <a:extLst>
              <a:ext uri="{FF2B5EF4-FFF2-40B4-BE49-F238E27FC236}">
                <a16:creationId xmlns:a16="http://schemas.microsoft.com/office/drawing/2014/main" id="{5BE7601A-A71A-43F1-B464-5CD9306587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3208FDE-3A5D-4DF3-A3D7-A99ECD266D82}" type="slidenum">
              <a:rPr lang="it-IT" altLang="it-IT" sz="1200">
                <a:solidFill>
                  <a:srgbClr val="000000"/>
                </a:solidFill>
                <a:ea typeface="Microsoft YaHei" pitchFamily="34" charset="-122"/>
                <a:cs typeface="Segoe UI" pitchFamily="34" charset="0"/>
              </a:rPr>
              <a:pPr algn="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11</a:t>
            </a:fld>
            <a:endParaRPr lang="it-IT" altLang="it-IT" sz="1200">
              <a:solidFill>
                <a:srgbClr val="000000"/>
              </a:solidFill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7988" cy="4116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>
              <a:solidFill>
                <a:schemeClr val="bg1"/>
              </a:solidFill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3BB17A1-9603-4A58-A07C-972789D99CBA}" type="slidenum">
              <a:rPr lang="it-IT" altLang="it-IT" sz="1200">
                <a:solidFill>
                  <a:srgbClr val="000000"/>
                </a:solidFill>
                <a:ea typeface="Microsoft YaHei" pitchFamily="34" charset="-122"/>
                <a:cs typeface="Segoe UI" pitchFamily="34" charset="0"/>
              </a:rPr>
              <a:pPr algn="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13</a:t>
            </a:fld>
            <a:endParaRPr lang="it-IT" altLang="it-IT" sz="1200">
              <a:solidFill>
                <a:srgbClr val="000000"/>
              </a:solidFill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7988" cy="4116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>
              <a:solidFill>
                <a:schemeClr val="bg1"/>
              </a:solidFill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C07F33E-7B1A-49B2-A648-3DD5602AC6F7}" type="slidenum">
              <a:rPr lang="it-IT" altLang="it-IT" sz="1200">
                <a:solidFill>
                  <a:srgbClr val="000000"/>
                </a:solidFill>
                <a:ea typeface="Microsoft YaHei" pitchFamily="34" charset="-122"/>
                <a:cs typeface="Segoe UI" pitchFamily="34" charset="0"/>
              </a:rPr>
              <a:pPr algn="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14</a:t>
            </a:fld>
            <a:endParaRPr lang="it-IT" altLang="it-IT" sz="1200">
              <a:solidFill>
                <a:srgbClr val="000000"/>
              </a:solidFill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849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7988" cy="4116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>
              <a:solidFill>
                <a:schemeClr val="bg1"/>
              </a:solidFill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FE58EA1-8270-4E79-A9F5-99AD7388C2AC}" type="slidenum">
              <a:rPr lang="it-IT" altLang="it-IT" sz="1200">
                <a:solidFill>
                  <a:srgbClr val="000000"/>
                </a:solidFill>
                <a:ea typeface="Microsoft YaHei" pitchFamily="34" charset="-122"/>
                <a:cs typeface="Segoe UI" pitchFamily="34" charset="0"/>
              </a:rPr>
              <a:pPr algn="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16</a:t>
            </a:fld>
            <a:endParaRPr lang="it-IT" altLang="it-IT" sz="1200">
              <a:solidFill>
                <a:srgbClr val="000000"/>
              </a:solidFill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880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7988" cy="4116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>
              <a:solidFill>
                <a:schemeClr val="bg1"/>
              </a:solidFill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16857C6-80BD-4CDE-8F3F-B5C13560061A}" type="slidenum">
              <a:rPr lang="it-IT" altLang="it-IT" sz="1200">
                <a:solidFill>
                  <a:srgbClr val="000000"/>
                </a:solidFill>
                <a:ea typeface="Microsoft YaHei" pitchFamily="34" charset="-122"/>
                <a:cs typeface="Segoe UI" pitchFamily="34" charset="0"/>
              </a:rPr>
              <a:pPr algn="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17</a:t>
            </a:fld>
            <a:endParaRPr lang="it-IT" altLang="it-IT" sz="1200">
              <a:solidFill>
                <a:srgbClr val="000000"/>
              </a:solidFill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7988" cy="4116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>
              <a:solidFill>
                <a:schemeClr val="bg1"/>
              </a:solidFill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5001209-5BB7-4E0B-99AB-622539E32DCF}" type="slidenum">
              <a:rPr lang="it-IT" altLang="it-IT" sz="1200">
                <a:solidFill>
                  <a:srgbClr val="000000"/>
                </a:solidFill>
                <a:ea typeface="Microsoft YaHei" pitchFamily="34" charset="-122"/>
                <a:cs typeface="Segoe UI" pitchFamily="34" charset="0"/>
              </a:rPr>
              <a:pPr algn="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18</a:t>
            </a:fld>
            <a:endParaRPr lang="it-IT" altLang="it-IT" sz="1200">
              <a:solidFill>
                <a:srgbClr val="000000"/>
              </a:solidFill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921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7988" cy="4116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>
              <a:solidFill>
                <a:schemeClr val="bg1"/>
              </a:solidFill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B20DDB8-2A7E-41AE-8FE8-44AC5E16A288}" type="slidenum">
              <a:rPr lang="it-IT" altLang="it-IT" sz="1200">
                <a:solidFill>
                  <a:srgbClr val="000000"/>
                </a:solidFill>
                <a:ea typeface="Microsoft YaHei" pitchFamily="34" charset="-122"/>
                <a:cs typeface="Segoe UI" pitchFamily="34" charset="0"/>
              </a:rPr>
              <a:pPr algn="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19</a:t>
            </a:fld>
            <a:endParaRPr lang="it-IT" altLang="it-IT" sz="1200">
              <a:solidFill>
                <a:srgbClr val="000000"/>
              </a:solidFill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942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7988" cy="4116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>
              <a:solidFill>
                <a:schemeClr val="bg1"/>
              </a:solidFill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270762A-E4D4-4672-A81E-9483961CEB11}" type="slidenum">
              <a:rPr lang="it-IT" altLang="it-IT" sz="1200">
                <a:solidFill>
                  <a:srgbClr val="000000"/>
                </a:solidFill>
                <a:ea typeface="Microsoft YaHei" pitchFamily="34" charset="-122"/>
                <a:cs typeface="Segoe UI" pitchFamily="34" charset="0"/>
              </a:rPr>
              <a:pPr algn="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21</a:t>
            </a:fld>
            <a:endParaRPr lang="it-IT" altLang="it-IT" sz="1200">
              <a:solidFill>
                <a:srgbClr val="000000"/>
              </a:solidFill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972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7988" cy="4116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>
              <a:solidFill>
                <a:schemeClr val="bg1"/>
              </a:solidFill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Segnaposto not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>
                <a:ea typeface="MS PGothic" pitchFamily="34" charset="-128"/>
              </a:rPr>
              <a:t>Tabella con sindromi</a:t>
            </a:r>
          </a:p>
        </p:txBody>
      </p:sp>
      <p:sp>
        <p:nvSpPr>
          <p:cNvPr id="34819" name="Segnaposto numero diapositiva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FB35F3E-9860-4FBA-A621-DCBDE2367A85}" type="slidenum">
              <a:rPr lang="it-IT" altLang="it-IT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48</a:t>
            </a:fld>
            <a:endParaRPr lang="it-IT" altLang="it-IT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5" name="Segnaposto not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>
                <a:ea typeface="MS PGothic" pitchFamily="34" charset="-128"/>
              </a:rPr>
              <a:t>Tabella con sindromi</a:t>
            </a:r>
          </a:p>
        </p:txBody>
      </p:sp>
      <p:sp>
        <p:nvSpPr>
          <p:cNvPr id="34819" name="Segnaposto numero diapositiva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B2A8B0B-99CD-4044-B243-D864406C9E28}" type="slidenum">
              <a:rPr lang="it-IT" altLang="it-IT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52</a:t>
            </a:fld>
            <a:endParaRPr lang="it-IT" altLang="it-IT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4260A8E-5A81-40B4-AF7E-20E055BDE709}" type="slidenum">
              <a:rPr lang="it-IT" altLang="it-IT" sz="1200">
                <a:solidFill>
                  <a:srgbClr val="000000"/>
                </a:solidFill>
                <a:ea typeface="Microsoft YaHei" pitchFamily="34" charset="-122"/>
                <a:cs typeface="Segoe UI" pitchFamily="34" charset="0"/>
              </a:rPr>
              <a:pPr algn="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</a:t>
            </a:fld>
            <a:endParaRPr lang="it-IT" altLang="it-IT" sz="1200">
              <a:solidFill>
                <a:srgbClr val="000000"/>
              </a:solidFill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7988" cy="4116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>
              <a:solidFill>
                <a:schemeClr val="bg1"/>
              </a:solidFill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2BE5186-125E-4677-A488-DFDCA7FDB2D9}" type="slidenum">
              <a:rPr lang="it-IT" altLang="it-IT" sz="1200">
                <a:solidFill>
                  <a:srgbClr val="000000"/>
                </a:solidFill>
                <a:ea typeface="Microsoft YaHei" pitchFamily="34" charset="-122"/>
                <a:cs typeface="Segoe UI" pitchFamily="34" charset="0"/>
              </a:rPr>
              <a:pPr algn="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59</a:t>
            </a:fld>
            <a:endParaRPr lang="it-IT" altLang="it-IT" sz="1200">
              <a:solidFill>
                <a:srgbClr val="000000"/>
              </a:solidFill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993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7988" cy="4116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>
              <a:solidFill>
                <a:schemeClr val="bg1"/>
              </a:solidFill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28384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863109-8C76-424B-B5DE-CFFB603FEBE9}" type="slidenum">
              <a:rPr lang="it-IT" smtClean="0"/>
              <a:pPr>
                <a:defRPr/>
              </a:pPr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52496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F61F50E-71AF-40CD-BB47-9DD84AEFA550}" type="slidenum">
              <a:rPr lang="it-IT" altLang="it-IT" sz="1200">
                <a:solidFill>
                  <a:srgbClr val="000000"/>
                </a:solidFill>
                <a:ea typeface="Microsoft YaHei" pitchFamily="34" charset="-122"/>
                <a:cs typeface="Segoe UI" pitchFamily="34" charset="0"/>
              </a:rPr>
              <a:pPr algn="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66</a:t>
            </a:fld>
            <a:endParaRPr lang="it-IT" altLang="it-IT" sz="1200">
              <a:solidFill>
                <a:srgbClr val="000000"/>
              </a:solidFill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1443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7988" cy="4116388"/>
          </a:xfrm>
          <a:noFill/>
        </p:spPr>
        <p:txBody>
          <a:bodyPr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70A013-AEB8-4675-BDC8-43BE2E822980}" type="slidenum">
              <a:rPr lang="it-IT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it-IT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Un tumore del </a:t>
            </a:r>
            <a:r>
              <a:rPr lang="it-IT" dirty="0" err="1"/>
              <a:t>pancrea</a:t>
            </a:r>
            <a:r>
              <a:rPr lang="it-IT" dirty="0"/>
              <a:t> può essere di diverso tipo perché il pancreas contiene diverse componenti strutturali…………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863109-8C76-424B-B5DE-CFFB603FEBE9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1630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 come per gli altri tumori anche nel pancreas abbiamo tumori benigni e maligni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863109-8C76-424B-B5DE-CFFB603FEBE9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0579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10186C3-FBDA-4A26-82CA-C70D8DEB875C}" type="slidenum">
              <a:rPr lang="it-IT" altLang="it-IT" sz="1200">
                <a:solidFill>
                  <a:srgbClr val="000000"/>
                </a:solidFill>
                <a:ea typeface="Microsoft YaHei" pitchFamily="34" charset="-122"/>
                <a:cs typeface="Segoe UI" pitchFamily="34" charset="0"/>
              </a:rPr>
              <a:pPr algn="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5</a:t>
            </a:fld>
            <a:endParaRPr lang="it-IT" altLang="it-IT" sz="1200">
              <a:solidFill>
                <a:srgbClr val="000000"/>
              </a:solidFill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7988" cy="4116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>
              <a:solidFill>
                <a:schemeClr val="bg1"/>
              </a:solidFill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BCBF6BA7-F16A-4FE2-AE88-48782134F347}" type="slidenum">
              <a:rPr lang="it-IT" altLang="it-IT" sz="1200">
                <a:solidFill>
                  <a:srgbClr val="000000"/>
                </a:solidFill>
                <a:ea typeface="Microsoft YaHei" pitchFamily="34" charset="-122"/>
                <a:cs typeface="Segoe UI" pitchFamily="34" charset="0"/>
              </a:rPr>
              <a:pPr algn="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6</a:t>
            </a:fld>
            <a:endParaRPr lang="it-IT" altLang="it-IT" sz="1200">
              <a:solidFill>
                <a:srgbClr val="000000"/>
              </a:solidFill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7988" cy="4116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>
              <a:solidFill>
                <a:schemeClr val="bg1"/>
              </a:solidFill>
              <a:ea typeface="Microsoft YaHei" pitchFamily="34" charset="-122"/>
            </a:endParaRPr>
          </a:p>
        </p:txBody>
      </p:sp>
      <p:sp>
        <p:nvSpPr>
          <p:cNvPr id="2" name="Segnaposto note 1">
            <a:extLst>
              <a:ext uri="{FF2B5EF4-FFF2-40B4-BE49-F238E27FC236}">
                <a16:creationId xmlns:a16="http://schemas.microsoft.com/office/drawing/2014/main" id="{AE55205D-3EC0-4DDD-8D3D-9CD14B278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PanIn</a:t>
            </a:r>
            <a:r>
              <a:rPr lang="it-IT" dirty="0"/>
              <a:t> =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pancreatic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intraepithelial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neoplasia . Lesioni che albergano diverso grado di displasia, quello maggiore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PanIn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3precursore dell’ adenocarcinoma invasivo</a:t>
            </a:r>
            <a:endParaRPr lang="it-IT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EC76A8F-181D-4271-9CB5-53F98B682AA2}" type="slidenum">
              <a:rPr lang="it-IT" altLang="it-IT" sz="1200">
                <a:solidFill>
                  <a:srgbClr val="000000"/>
                </a:solidFill>
                <a:ea typeface="Microsoft YaHei" pitchFamily="34" charset="-122"/>
                <a:cs typeface="Segoe UI" pitchFamily="34" charset="0"/>
              </a:rPr>
              <a:pPr algn="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7</a:t>
            </a:fld>
            <a:endParaRPr lang="it-IT" altLang="it-IT" sz="1200">
              <a:solidFill>
                <a:srgbClr val="000000"/>
              </a:solidFill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737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7988" cy="4116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>
              <a:solidFill>
                <a:schemeClr val="bg1"/>
              </a:solidFill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2BCEE8B-6EAC-42F3-91E3-877489315585}" type="slidenum">
              <a:rPr lang="it-IT" altLang="it-IT" sz="1200">
                <a:solidFill>
                  <a:srgbClr val="000000"/>
                </a:solidFill>
                <a:ea typeface="Microsoft YaHei" pitchFamily="34" charset="-122"/>
                <a:cs typeface="Segoe UI" pitchFamily="34" charset="0"/>
              </a:rPr>
              <a:pPr algn="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8</a:t>
            </a:fld>
            <a:endParaRPr lang="it-IT" altLang="it-IT" sz="1200">
              <a:solidFill>
                <a:srgbClr val="000000"/>
              </a:solidFill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75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7988" cy="4116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>
              <a:solidFill>
                <a:schemeClr val="bg1"/>
              </a:solidFill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481FE3F-6B6F-4E0B-94AA-D341308E3694}" type="slidenum">
              <a:rPr lang="it-IT" altLang="it-IT" sz="1200">
                <a:solidFill>
                  <a:srgbClr val="000000"/>
                </a:solidFill>
                <a:ea typeface="Microsoft YaHei" pitchFamily="34" charset="-122"/>
                <a:cs typeface="Segoe UI" pitchFamily="34" charset="0"/>
              </a:rPr>
              <a:pPr algn="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10</a:t>
            </a:fld>
            <a:endParaRPr lang="it-IT" altLang="it-IT" sz="1200">
              <a:solidFill>
                <a:srgbClr val="000000"/>
              </a:solidFill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79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7988" cy="4116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>
              <a:solidFill>
                <a:schemeClr val="bg1"/>
              </a:solidFill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22B0960-16D8-4D49-8173-75F97350024F}" type="datetimeFigureOut">
              <a:rPr lang="it-IT"/>
              <a:pPr>
                <a:defRPr/>
              </a:pPr>
              <a:t>01/04/2022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D6D5CE1-E05E-4B68-945E-C2F3BFEFC71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F3657E4-D6EF-443F-96F6-302FDB778B6E}" type="datetimeFigureOut">
              <a:rPr lang="it-IT"/>
              <a:pPr>
                <a:defRPr/>
              </a:pPr>
              <a:t>01/04/2022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2776A65-94E7-475E-A07B-A38F33BB080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D4801DD-1770-4CD7-A0F9-E911655875F8}" type="datetimeFigureOut">
              <a:rPr lang="it-IT"/>
              <a:pPr>
                <a:defRPr/>
              </a:pPr>
              <a:t>01/04/2022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FB4A196-907B-465E-8B0D-EE9C8D20219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0" y="3398914"/>
            <a:ext cx="9144000" cy="1140600"/>
          </a:xfrm>
          <a:solidFill>
            <a:schemeClr val="bg1">
              <a:alpha val="90000"/>
            </a:schemeClr>
          </a:solidFill>
          <a:ln w="9525" cap="flat">
            <a:noFill/>
            <a:round/>
            <a:headEnd/>
            <a:tailEnd/>
          </a:ln>
          <a:effectLst/>
        </p:spPr>
        <p:txBody>
          <a:bodyPr lIns="81615" tIns="68882" rIns="81615" bIns="40807"/>
          <a:lstStyle>
            <a:lvl1pPr marL="490895" indent="0" algn="l" defTabSz="407399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05960" algn="l"/>
                <a:tab pos="813359" algn="l"/>
                <a:tab pos="1220757" algn="l"/>
                <a:tab pos="1628157" algn="l"/>
                <a:tab pos="2035557" algn="l"/>
                <a:tab pos="2442955" algn="l"/>
                <a:tab pos="2850356" algn="l"/>
                <a:tab pos="3257755" algn="l"/>
                <a:tab pos="3665154" algn="l"/>
                <a:tab pos="4072555" algn="l"/>
                <a:tab pos="4479953" algn="l"/>
                <a:tab pos="4887352" algn="l"/>
                <a:tab pos="5294751" algn="l"/>
                <a:tab pos="5702152" algn="l"/>
                <a:tab pos="6109549" algn="l"/>
                <a:tab pos="6516949" algn="l"/>
                <a:tab pos="6924348" algn="l"/>
                <a:tab pos="7331748" algn="l"/>
                <a:tab pos="7739147" algn="l"/>
                <a:tab pos="8146547" algn="l"/>
              </a:tabLst>
              <a:defRPr lang="it-IT" sz="2200" b="1" kern="1200" dirty="0">
                <a:solidFill>
                  <a:srgbClr val="9D070D"/>
                </a:solidFill>
                <a:latin typeface="Arial-BoldMT" pitchFamily="32" charset="0"/>
                <a:ea typeface="Arial Unicode MS" pitchFamily="34" charset="-128"/>
                <a:cs typeface="Arial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515279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A48B-5E30-4041-BA67-A20D562A0E0F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1FBB-145C-BA4E-AEE2-225EF12009F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7833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A48B-5E30-4041-BA67-A20D562A0E0F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1FBB-145C-BA4E-AEE2-225EF12009F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0378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A48B-5E30-4041-BA67-A20D562A0E0F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1FBB-145C-BA4E-AEE2-225EF12009F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6608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A48B-5E30-4041-BA67-A20D562A0E0F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1FBB-145C-BA4E-AEE2-225EF12009F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9818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A48B-5E30-4041-BA67-A20D562A0E0F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1FBB-145C-BA4E-AEE2-225EF12009FD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427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A48B-5E30-4041-BA67-A20D562A0E0F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1FBB-145C-BA4E-AEE2-225EF12009FD}" type="slidenum">
              <a:rPr lang="it-IT" smtClean="0"/>
              <a:t>‹#›</a:t>
            </a:fld>
            <a:endParaRPr lang="it-IT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92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A48B-5E30-4041-BA67-A20D562A0E0F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1FBB-145C-BA4E-AEE2-225EF12009F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2283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B5B9EAA-26FE-40CB-92BB-142D4C3385AE}" type="datetimeFigureOut">
              <a:rPr lang="it-IT"/>
              <a:pPr>
                <a:defRPr/>
              </a:pPr>
              <a:t>01/04/2022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55AB2DC-E4A5-439B-ABDB-A6926A2E0FF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A48B-5E30-4041-BA67-A20D562A0E0F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1FBB-145C-BA4E-AEE2-225EF12009F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159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A48B-5E30-4041-BA67-A20D562A0E0F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1FBB-145C-BA4E-AEE2-225EF12009F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5361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A48B-5E30-4041-BA67-A20D562A0E0F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1FBB-145C-BA4E-AEE2-225EF12009F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1745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A48B-5E30-4041-BA67-A20D562A0E0F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1FBB-145C-BA4E-AEE2-225EF12009F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9025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0" y="3398914"/>
            <a:ext cx="9144000" cy="1140600"/>
          </a:xfrm>
          <a:solidFill>
            <a:schemeClr val="bg1">
              <a:alpha val="90000"/>
            </a:schemeClr>
          </a:solidFill>
          <a:ln w="9525" cap="flat">
            <a:noFill/>
            <a:round/>
            <a:headEnd/>
            <a:tailEnd/>
          </a:ln>
          <a:effectLst/>
        </p:spPr>
        <p:txBody>
          <a:bodyPr lIns="81615" tIns="68882" rIns="81615" bIns="40807"/>
          <a:lstStyle>
            <a:lvl1pPr marL="490895" indent="0" algn="l" defTabSz="407399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05960" algn="l"/>
                <a:tab pos="813359" algn="l"/>
                <a:tab pos="1220757" algn="l"/>
                <a:tab pos="1628157" algn="l"/>
                <a:tab pos="2035557" algn="l"/>
                <a:tab pos="2442955" algn="l"/>
                <a:tab pos="2850356" algn="l"/>
                <a:tab pos="3257755" algn="l"/>
                <a:tab pos="3665154" algn="l"/>
                <a:tab pos="4072555" algn="l"/>
                <a:tab pos="4479953" algn="l"/>
                <a:tab pos="4887352" algn="l"/>
                <a:tab pos="5294751" algn="l"/>
                <a:tab pos="5702152" algn="l"/>
                <a:tab pos="6109549" algn="l"/>
                <a:tab pos="6516949" algn="l"/>
                <a:tab pos="6924348" algn="l"/>
                <a:tab pos="7331748" algn="l"/>
                <a:tab pos="7739147" algn="l"/>
                <a:tab pos="8146547" algn="l"/>
              </a:tabLst>
              <a:defRPr lang="it-IT" sz="2200" b="1" kern="1200" dirty="0">
                <a:solidFill>
                  <a:srgbClr val="9D070D"/>
                </a:solidFill>
                <a:latin typeface="Arial-BoldMT" pitchFamily="32" charset="0"/>
                <a:ea typeface="Arial Unicode MS" pitchFamily="34" charset="-128"/>
                <a:cs typeface="Arial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785140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A48B-5E30-4041-BA67-A20D562A0E0F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1FBB-145C-BA4E-AEE2-225EF12009F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53028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A48B-5E30-4041-BA67-A20D562A0E0F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1FBB-145C-BA4E-AEE2-225EF12009F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6891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A48B-5E30-4041-BA67-A20D562A0E0F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1FBB-145C-BA4E-AEE2-225EF12009F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33177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A48B-5E30-4041-BA67-A20D562A0E0F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1FBB-145C-BA4E-AEE2-225EF12009F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35627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A48B-5E30-4041-BA67-A20D562A0E0F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1FBB-145C-BA4E-AEE2-225EF12009FD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93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5BF696C-434C-49BB-92BF-2BABE0C4948C}" type="datetimeFigureOut">
              <a:rPr lang="it-IT"/>
              <a:pPr>
                <a:defRPr/>
              </a:pPr>
              <a:t>01/04/2022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05E8D6A-CDBF-4CDA-A62C-D0AC25543DF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A48B-5E30-4041-BA67-A20D562A0E0F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1FBB-145C-BA4E-AEE2-225EF12009FD}" type="slidenum">
              <a:rPr lang="it-IT" smtClean="0"/>
              <a:t>‹#›</a:t>
            </a:fld>
            <a:endParaRPr lang="it-IT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1906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A48B-5E30-4041-BA67-A20D562A0E0F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1FBB-145C-BA4E-AEE2-225EF12009F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07979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A48B-5E30-4041-BA67-A20D562A0E0F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1FBB-145C-BA4E-AEE2-225EF12009F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91752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A48B-5E30-4041-BA67-A20D562A0E0F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1FBB-145C-BA4E-AEE2-225EF12009F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91411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A48B-5E30-4041-BA67-A20D562A0E0F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1FBB-145C-BA4E-AEE2-225EF12009F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70396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A48B-5E30-4041-BA67-A20D562A0E0F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1FBB-145C-BA4E-AEE2-225EF12009F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1558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0" y="3398914"/>
            <a:ext cx="9144000" cy="1140600"/>
          </a:xfrm>
          <a:solidFill>
            <a:schemeClr val="bg1">
              <a:alpha val="90000"/>
            </a:schemeClr>
          </a:solidFill>
          <a:ln w="9525" cap="flat">
            <a:noFill/>
            <a:round/>
            <a:headEnd/>
            <a:tailEnd/>
          </a:ln>
          <a:effectLst/>
        </p:spPr>
        <p:txBody>
          <a:bodyPr lIns="81615" tIns="68882" rIns="81615" bIns="40807"/>
          <a:lstStyle>
            <a:lvl1pPr marL="490895" indent="0" algn="l" defTabSz="407399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05960" algn="l"/>
                <a:tab pos="813359" algn="l"/>
                <a:tab pos="1220757" algn="l"/>
                <a:tab pos="1628157" algn="l"/>
                <a:tab pos="2035557" algn="l"/>
                <a:tab pos="2442955" algn="l"/>
                <a:tab pos="2850356" algn="l"/>
                <a:tab pos="3257755" algn="l"/>
                <a:tab pos="3665154" algn="l"/>
                <a:tab pos="4072555" algn="l"/>
                <a:tab pos="4479953" algn="l"/>
                <a:tab pos="4887352" algn="l"/>
                <a:tab pos="5294751" algn="l"/>
                <a:tab pos="5702152" algn="l"/>
                <a:tab pos="6109549" algn="l"/>
                <a:tab pos="6516949" algn="l"/>
                <a:tab pos="6924348" algn="l"/>
                <a:tab pos="7331748" algn="l"/>
                <a:tab pos="7739147" algn="l"/>
                <a:tab pos="8146547" algn="l"/>
              </a:tabLst>
              <a:defRPr lang="it-IT" sz="2200" b="1" kern="1200" dirty="0">
                <a:solidFill>
                  <a:srgbClr val="9D070D"/>
                </a:solidFill>
                <a:latin typeface="Arial-BoldMT" pitchFamily="32" charset="0"/>
                <a:ea typeface="Arial Unicode MS" pitchFamily="34" charset="-128"/>
                <a:cs typeface="Arial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4715929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90600"/>
            <a:ext cx="7989752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49544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27EA48B-5E30-4041-BA67-A20D562A0E0F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E821FBB-145C-BA4E-AEE2-225EF12009F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56829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3630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A48B-5E30-4041-BA67-A20D562A0E0F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1FBB-145C-BA4E-AEE2-225EF12009F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9268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27EA48B-5E30-4041-BA67-A20D562A0E0F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E821FBB-145C-BA4E-AEE2-225EF12009F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9327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7944356-78B1-4859-9754-61172B17FF52}" type="datetimeFigureOut">
              <a:rPr lang="it-IT"/>
              <a:pPr>
                <a:defRPr/>
              </a:pPr>
              <a:t>01/04/2022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8D4B8AC-0B57-4FE8-92F9-CD0C0FAADB0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A48B-5E30-4041-BA67-A20D562A0E0F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1FBB-145C-BA4E-AEE2-225EF12009F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63769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A48B-5E30-4041-BA67-A20D562A0E0F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1FBB-145C-BA4E-AEE2-225EF12009F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54844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A48B-5E30-4041-BA67-A20D562A0E0F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1FBB-145C-BA4E-AEE2-225EF12009F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25506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A48B-5E30-4041-BA67-A20D562A0E0F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1FBB-145C-BA4E-AEE2-225EF12009F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22674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27EA48B-5E30-4041-BA67-A20D562A0E0F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E821FBB-145C-BA4E-AEE2-225EF12009F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20418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A48B-5E30-4041-BA67-A20D562A0E0F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1FBB-145C-BA4E-AEE2-225EF12009F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2909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A48B-5E30-4041-BA67-A20D562A0E0F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1FBB-145C-BA4E-AEE2-225EF12009F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96772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27EA48B-5E30-4041-BA67-A20D562A0E0F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E821FBB-145C-BA4E-AEE2-225EF12009F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81425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0" y="3398914"/>
            <a:ext cx="9144000" cy="1140600"/>
          </a:xfrm>
          <a:solidFill>
            <a:schemeClr val="bg1">
              <a:alpha val="90000"/>
            </a:schemeClr>
          </a:solidFill>
          <a:ln w="9525" cap="flat">
            <a:noFill/>
            <a:round/>
            <a:headEnd/>
            <a:tailEnd/>
          </a:ln>
          <a:effectLst/>
        </p:spPr>
        <p:txBody>
          <a:bodyPr lIns="81615" tIns="68882" rIns="81615" bIns="40807"/>
          <a:lstStyle>
            <a:lvl1pPr marL="490895" indent="0" algn="l" defTabSz="407399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05960" algn="l"/>
                <a:tab pos="813359" algn="l"/>
                <a:tab pos="1220757" algn="l"/>
                <a:tab pos="1628157" algn="l"/>
                <a:tab pos="2035557" algn="l"/>
                <a:tab pos="2442955" algn="l"/>
                <a:tab pos="2850356" algn="l"/>
                <a:tab pos="3257755" algn="l"/>
                <a:tab pos="3665154" algn="l"/>
                <a:tab pos="4072555" algn="l"/>
                <a:tab pos="4479953" algn="l"/>
                <a:tab pos="4887352" algn="l"/>
                <a:tab pos="5294751" algn="l"/>
                <a:tab pos="5702152" algn="l"/>
                <a:tab pos="6109549" algn="l"/>
                <a:tab pos="6516949" algn="l"/>
                <a:tab pos="6924348" algn="l"/>
                <a:tab pos="7331748" algn="l"/>
                <a:tab pos="7739147" algn="l"/>
                <a:tab pos="8146547" algn="l"/>
              </a:tabLst>
              <a:defRPr lang="it-IT" sz="2200" b="1" kern="1200" dirty="0">
                <a:solidFill>
                  <a:srgbClr val="9D070D"/>
                </a:solidFill>
                <a:latin typeface="Arial-BoldMT" pitchFamily="32" charset="0"/>
                <a:ea typeface="Arial Unicode MS" pitchFamily="34" charset="-128"/>
                <a:cs typeface="Arial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267028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3ABD00F-0B1E-44F3-BAD5-B8715E7BD15B}" type="datetimeFigureOut">
              <a:rPr lang="it-IT"/>
              <a:pPr>
                <a:defRPr/>
              </a:pPr>
              <a:t>01/04/2022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6D5ED91-B806-4579-9E14-82A3A1E1C39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3FFBAD6-BE3E-46C6-980E-8B9965FAEA6C}" type="datetimeFigureOut">
              <a:rPr lang="it-IT"/>
              <a:pPr>
                <a:defRPr/>
              </a:pPr>
              <a:t>01/04/2022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00E2533-FB2B-4F20-9C84-01F999E56A4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1A438FE-97DC-45FA-B1B2-5B16A5E7BA64}" type="datetimeFigureOut">
              <a:rPr lang="it-IT"/>
              <a:pPr>
                <a:defRPr/>
              </a:pPr>
              <a:t>01/04/2022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51C4C35-3F8A-43B4-89E0-A1FBBB02F1B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7E651BF-32D6-45CC-82F7-128D7F4BA455}" type="datetimeFigureOut">
              <a:rPr lang="it-IT"/>
              <a:pPr>
                <a:defRPr/>
              </a:pPr>
              <a:t>01/04/2022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FB9BC76-F283-4443-9EAD-BE36429691A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7B15181-F29B-46C2-BC7D-5EBA89AB30F2}" type="datetimeFigureOut">
              <a:rPr lang="it-IT"/>
              <a:pPr>
                <a:defRPr/>
              </a:pPr>
              <a:t>01/04/2022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A51062E-827B-440E-B781-FC573D656D3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827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86B75A-687E-405C-8A0B-8D00578BA2C3}" type="datetime1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71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86B75A-687E-405C-8A0B-8D00578BA2C3}" type="datetime1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2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79115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4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package" Target="../embeddings/Microsoft_Word_Document.docx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2.w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468312" y="4551363"/>
            <a:ext cx="7416056" cy="1809750"/>
          </a:xfrm>
          <a:prstGeom prst="rect">
            <a:avLst/>
          </a:prstGeom>
          <a:solidFill>
            <a:srgbClr val="546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-19050" y="2852738"/>
            <a:ext cx="6103938" cy="1809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1747" name="Titolo 9"/>
          <p:cNvSpPr txBox="1">
            <a:spLocks/>
          </p:cNvSpPr>
          <p:nvPr/>
        </p:nvSpPr>
        <p:spPr bwMode="auto">
          <a:xfrm>
            <a:off x="3924300" y="2979738"/>
            <a:ext cx="2303463" cy="269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15" tIns="68882" rIns="81615" bIns="40807" anchor="ctr"/>
          <a:lstStyle/>
          <a:p>
            <a:pPr defTabSz="406400" eaLnBrk="0">
              <a:spcAft>
                <a:spcPts val="2100"/>
              </a:spcAft>
              <a:tabLst>
                <a:tab pos="0" algn="l"/>
                <a:tab pos="811213" algn="l"/>
                <a:tab pos="1219200" algn="l"/>
                <a:tab pos="1625600" algn="l"/>
                <a:tab pos="2033588" algn="l"/>
                <a:tab pos="2441575" algn="l"/>
                <a:tab pos="2849563" algn="l"/>
                <a:tab pos="3255963" algn="l"/>
                <a:tab pos="3663950" algn="l"/>
                <a:tab pos="4071938" algn="l"/>
                <a:tab pos="4478338" algn="l"/>
                <a:tab pos="4886325" algn="l"/>
                <a:tab pos="5292725" algn="l"/>
                <a:tab pos="5700713" algn="l"/>
                <a:tab pos="6107113" algn="l"/>
                <a:tab pos="6515100" algn="l"/>
                <a:tab pos="6923088" algn="l"/>
                <a:tab pos="7329488" algn="l"/>
                <a:tab pos="7737475" algn="l"/>
                <a:tab pos="8145463" algn="l"/>
              </a:tabLst>
            </a:pPr>
            <a:r>
              <a:rPr lang="it-IT" sz="1400" i="1" dirty="0">
                <a:solidFill>
                  <a:schemeClr val="bg1"/>
                </a:solidFill>
                <a:latin typeface="Arial-BoldMT"/>
              </a:rPr>
              <a:t>Monza, 01/04/2022</a:t>
            </a:r>
          </a:p>
        </p:txBody>
      </p:sp>
      <p:sp>
        <p:nvSpPr>
          <p:cNvPr id="31748" name="Titolo 9"/>
          <p:cNvSpPr>
            <a:spLocks noGrp="1"/>
          </p:cNvSpPr>
          <p:nvPr>
            <p:ph type="title"/>
          </p:nvPr>
        </p:nvSpPr>
        <p:spPr>
          <a:xfrm>
            <a:off x="0" y="3500438"/>
            <a:ext cx="9144000" cy="817562"/>
          </a:xfrm>
          <a:noFill/>
          <a:ln>
            <a:miter lim="800000"/>
          </a:ln>
        </p:spPr>
        <p:txBody>
          <a:bodyPr/>
          <a:lstStyle/>
          <a:p>
            <a:pPr marL="569913" defTabSz="406400" eaLnBrk="1">
              <a:lnSpc>
                <a:spcPct val="100000"/>
              </a:lnSpc>
              <a:spcBef>
                <a:spcPts val="2175"/>
              </a:spcBef>
              <a:spcAft>
                <a:spcPts val="2175"/>
              </a:spcAft>
              <a:buSzTx/>
              <a:tabLst>
                <a:tab pos="0" algn="l"/>
                <a:tab pos="404813" algn="l"/>
                <a:tab pos="812800" algn="l"/>
                <a:tab pos="1219200" algn="l"/>
                <a:tab pos="1627188" algn="l"/>
                <a:tab pos="2035175" algn="l"/>
                <a:tab pos="2441575" algn="l"/>
                <a:tab pos="2849563" algn="l"/>
                <a:tab pos="3257550" algn="l"/>
                <a:tab pos="3663950" algn="l"/>
                <a:tab pos="4071938" algn="l"/>
                <a:tab pos="4479925" algn="l"/>
                <a:tab pos="4886325" algn="l"/>
                <a:tab pos="5294313" algn="l"/>
                <a:tab pos="5700713" algn="l"/>
                <a:tab pos="6108700" algn="l"/>
                <a:tab pos="6516688" algn="l"/>
                <a:tab pos="6923088" algn="l"/>
                <a:tab pos="7331075" algn="l"/>
                <a:tab pos="7739063" algn="l"/>
                <a:tab pos="8145463" algn="l"/>
              </a:tabLst>
            </a:pPr>
            <a:r>
              <a:rPr altLang="it-IT" sz="32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NEOPLASIE PANCREATICHE</a:t>
            </a:r>
            <a:endParaRPr sz="32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1749" name="Rettangolo 5"/>
          <p:cNvSpPr>
            <a:spLocks noChangeArrowheads="1"/>
          </p:cNvSpPr>
          <p:nvPr/>
        </p:nvSpPr>
        <p:spPr bwMode="auto">
          <a:xfrm>
            <a:off x="468312" y="4654550"/>
            <a:ext cx="720003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Sara Massironi</a:t>
            </a:r>
          </a:p>
          <a:p>
            <a:pPr lvl="0"/>
            <a:r>
              <a:rPr lang="en-GB" dirty="0">
                <a:solidFill>
                  <a:schemeClr val="bg1"/>
                </a:solidFill>
              </a:rPr>
              <a:t>Division of Gastroenterology and </a:t>
            </a:r>
            <a:r>
              <a:rPr lang="en-GB" dirty="0" err="1">
                <a:solidFill>
                  <a:schemeClr val="bg1"/>
                </a:solidFill>
              </a:rPr>
              <a:t>Center</a:t>
            </a:r>
            <a:r>
              <a:rPr lang="en-GB" dirty="0">
                <a:solidFill>
                  <a:schemeClr val="bg1"/>
                </a:solidFill>
              </a:rPr>
              <a:t> for Autoimmune Liver Diseases, Department of Medicine and Surgery, University of Milano-Bicocca, and European Reference Network on Hepatological Diseases (ERN RARE-LIVER), San Gerardo Hospital, Monza, Italy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68610" name="Picture 2">
            <a:extLst>
              <a:ext uri="{FF2B5EF4-FFF2-40B4-BE49-F238E27FC236}">
                <a16:creationId xmlns:a16="http://schemas.microsoft.com/office/drawing/2014/main" id="{861957BB-9DFD-4974-AB9A-36B187A5A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6350"/>
            <a:ext cx="2117378" cy="99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8549" y="538956"/>
            <a:ext cx="8499475" cy="649288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algn="ctr" defTabSz="449263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b="1" dirty="0">
                <a:solidFill>
                  <a:srgbClr val="990033"/>
                </a:solidFill>
                <a:cs typeface="Arial" charset="0"/>
              </a:rPr>
              <a:t>CLINICA</a:t>
            </a:r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25412" y="1321318"/>
            <a:ext cx="8893175" cy="5013325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eaLnBrk="1" hangingPunct="1"/>
            <a:r>
              <a:rPr lang="it-IT" sz="2600" dirty="0">
                <a:solidFill>
                  <a:schemeClr val="tx1"/>
                </a:solidFill>
              </a:rPr>
              <a:t>Sintomatologia presente spesso solo nelle </a:t>
            </a:r>
            <a:r>
              <a:rPr lang="it-IT" sz="2600" b="1" dirty="0">
                <a:solidFill>
                  <a:schemeClr val="tx1"/>
                </a:solidFill>
              </a:rPr>
              <a:t>fasi tardive</a:t>
            </a:r>
            <a:r>
              <a:rPr lang="it-IT" sz="2600" dirty="0">
                <a:solidFill>
                  <a:schemeClr val="tx1"/>
                </a:solidFill>
              </a:rPr>
              <a:t> della malattia.</a:t>
            </a:r>
          </a:p>
          <a:p>
            <a:pPr eaLnBrk="1" hangingPunct="1"/>
            <a:r>
              <a:rPr lang="it-IT" sz="2600" dirty="0">
                <a:solidFill>
                  <a:schemeClr val="tx1"/>
                </a:solidFill>
              </a:rPr>
              <a:t>Dispepsia, </a:t>
            </a:r>
            <a:r>
              <a:rPr lang="it-IT" sz="2600" dirty="0" err="1">
                <a:solidFill>
                  <a:schemeClr val="tx1"/>
                </a:solidFill>
              </a:rPr>
              <a:t>iporessia</a:t>
            </a:r>
            <a:r>
              <a:rPr lang="it-IT" sz="2600" dirty="0">
                <a:solidFill>
                  <a:schemeClr val="tx1"/>
                </a:solidFill>
              </a:rPr>
              <a:t>, astenia</a:t>
            </a:r>
          </a:p>
          <a:p>
            <a:pPr eaLnBrk="1" hangingPunct="1"/>
            <a:r>
              <a:rPr lang="it-IT" sz="2600" dirty="0">
                <a:solidFill>
                  <a:schemeClr val="tx1"/>
                </a:solidFill>
              </a:rPr>
              <a:t>Calo ponderale </a:t>
            </a:r>
          </a:p>
          <a:p>
            <a:pPr eaLnBrk="1" hangingPunct="1"/>
            <a:r>
              <a:rPr lang="it-IT" sz="2600" dirty="0">
                <a:solidFill>
                  <a:schemeClr val="tx1"/>
                </a:solidFill>
              </a:rPr>
              <a:t>Dolore (soprattutto nel K di corpo-coda e nelle fasi avanzate) da infiltrazione delle strutture nervose peri-pancreatiche: </a:t>
            </a:r>
          </a:p>
          <a:p>
            <a:pPr eaLnBrk="1" hangingPunct="1">
              <a:buFont typeface="Arial" charset="0"/>
              <a:buNone/>
            </a:pPr>
            <a:r>
              <a:rPr lang="it-IT" sz="2600" dirty="0">
                <a:solidFill>
                  <a:schemeClr val="tx1"/>
                </a:solidFill>
                <a:sym typeface="Wingdings" pitchFamily="2" charset="2"/>
              </a:rPr>
              <a:t>	 </a:t>
            </a:r>
            <a:r>
              <a:rPr lang="it-IT" sz="2600" dirty="0">
                <a:solidFill>
                  <a:schemeClr val="tx1"/>
                </a:solidFill>
              </a:rPr>
              <a:t>epigastrico, irradiato posteriormente a sbarra, continuo, esacerbato dal cibo, anche notturno, posizione antalgica cane di fucile, spesso richiede oppiacei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83406"/>
            <a:ext cx="8499475" cy="649288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algn="ctr" defTabSz="449263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b="1" dirty="0">
                <a:solidFill>
                  <a:srgbClr val="990033"/>
                </a:solidFill>
                <a:cs typeface="Arial" charset="0"/>
              </a:rPr>
              <a:t>CLINICA</a:t>
            </a: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1217497"/>
            <a:ext cx="8893175" cy="5545138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it-IT" sz="2600" dirty="0">
                <a:solidFill>
                  <a:schemeClr val="tx1"/>
                </a:solidFill>
              </a:rPr>
              <a:t>Tumore localizzato alla </a:t>
            </a:r>
            <a:r>
              <a:rPr lang="it-IT" sz="2600" b="1" dirty="0">
                <a:solidFill>
                  <a:schemeClr val="tx1"/>
                </a:solidFill>
              </a:rPr>
              <a:t>testa del pancreas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it-IT" sz="2600" dirty="0">
                <a:solidFill>
                  <a:schemeClr val="tx1"/>
                </a:solidFill>
              </a:rPr>
              <a:t>Sintomatologia precoce per facile ostruzione delle vie biliari dando ittero ostruttivo </a:t>
            </a:r>
            <a:r>
              <a:rPr lang="it-IT" sz="2600" dirty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it-IT" sz="2600" dirty="0">
                <a:solidFill>
                  <a:schemeClr val="tx1"/>
                </a:solidFill>
              </a:rPr>
              <a:t> </a:t>
            </a:r>
            <a:r>
              <a:rPr lang="it-IT" sz="2600" b="1" dirty="0">
                <a:solidFill>
                  <a:schemeClr val="tx1"/>
                </a:solidFill>
              </a:rPr>
              <a:t>ittero + feci acoliche + urine ipercromiche</a:t>
            </a:r>
            <a:r>
              <a:rPr lang="it-IT" sz="2600" dirty="0">
                <a:solidFill>
                  <a:schemeClr val="tx1"/>
                </a:solidFill>
              </a:rPr>
              <a:t> + segno di </a:t>
            </a:r>
            <a:r>
              <a:rPr lang="it-IT" sz="2600" dirty="0" err="1">
                <a:solidFill>
                  <a:schemeClr val="tx1"/>
                </a:solidFill>
              </a:rPr>
              <a:t>courvoisier</a:t>
            </a:r>
            <a:r>
              <a:rPr lang="it-IT" sz="2600" dirty="0">
                <a:solidFill>
                  <a:schemeClr val="tx1"/>
                </a:solidFill>
              </a:rPr>
              <a:t> (dilatazione della colecisti che la rende palpabile) senza dolore.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it-IT" sz="2600" dirty="0">
                <a:solidFill>
                  <a:schemeClr val="tx1"/>
                </a:solidFill>
              </a:rPr>
              <a:t>Le localizzazioni nella </a:t>
            </a:r>
            <a:r>
              <a:rPr lang="it-IT" sz="2600" b="1" dirty="0">
                <a:solidFill>
                  <a:schemeClr val="tx1"/>
                </a:solidFill>
              </a:rPr>
              <a:t>coda e nel corpo</a:t>
            </a:r>
            <a:r>
              <a:rPr lang="it-IT" sz="2600" dirty="0">
                <a:solidFill>
                  <a:schemeClr val="tx1"/>
                </a:solidFill>
              </a:rPr>
              <a:t> danno una sintomatologia tardiva</a:t>
            </a:r>
            <a:r>
              <a:rPr lang="it-IT" sz="26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it-IT" sz="2600" b="1" dirty="0">
                <a:solidFill>
                  <a:schemeClr val="tx1"/>
                </a:solidFill>
                <a:sym typeface="Wingdings" pitchFamily="2" charset="2"/>
              </a:rPr>
              <a:t>dolore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it-IT" sz="2600" dirty="0">
                <a:solidFill>
                  <a:schemeClr val="tx1"/>
                </a:solidFill>
              </a:rPr>
              <a:t>Più raramente: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it-IT" sz="2600" dirty="0">
                <a:solidFill>
                  <a:schemeClr val="tx1"/>
                </a:solidFill>
              </a:rPr>
              <a:t>Diabete in assenza di familiarità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it-IT" sz="2600" dirty="0">
                <a:solidFill>
                  <a:schemeClr val="tx1"/>
                </a:solidFill>
              </a:rPr>
              <a:t>Pancreatite acuta in assenza di fattori di rischio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it-IT" sz="2600" dirty="0">
                <a:solidFill>
                  <a:schemeClr val="tx1"/>
                </a:solidFill>
              </a:rPr>
              <a:t>Trombosi migrante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it-IT" sz="2600" dirty="0">
                <a:solidFill>
                  <a:schemeClr val="tx1"/>
                </a:solidFill>
              </a:rPr>
              <a:t>Fase avanzata con infiltrazione locale e metastatica: ascite, vomito (infiltrazione duodeno)</a:t>
            </a:r>
            <a:endParaRPr lang="it-IT" altLang="it-IT" sz="26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5E4920-1279-41BE-B1AD-34960CB2E1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139" b="3"/>
          <a:stretch/>
        </p:blipFill>
        <p:spPr>
          <a:xfrm>
            <a:off x="7450484" y="620688"/>
            <a:ext cx="1131214" cy="1152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F3ACC9-51A8-435E-83DE-CD9DD6F4AA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12" r="5550" b="-2"/>
          <a:stretch/>
        </p:blipFill>
        <p:spPr>
          <a:xfrm>
            <a:off x="7450484" y="3592703"/>
            <a:ext cx="1325538" cy="135004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ChangeArrowheads="1"/>
          </p:cNvSpPr>
          <p:nvPr/>
        </p:nvSpPr>
        <p:spPr bwMode="auto">
          <a:xfrm>
            <a:off x="349755" y="650875"/>
            <a:ext cx="82121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it-IT" altLang="it-IT" sz="2600" b="1" dirty="0">
                <a:solidFill>
                  <a:srgbClr val="9D070D"/>
                </a:solidFill>
                <a:latin typeface="+mj-lt"/>
              </a:rPr>
              <a:t>SOSPETTO CLINICO DI ADENOCARCINOMA</a:t>
            </a:r>
            <a:endParaRPr lang="en-US" altLang="it-IT" sz="2600" b="1" dirty="0">
              <a:solidFill>
                <a:srgbClr val="9D070D"/>
              </a:solidFill>
              <a:latin typeface="+mj-lt"/>
            </a:endParaRPr>
          </a:p>
        </p:txBody>
      </p:sp>
      <p:sp>
        <p:nvSpPr>
          <p:cNvPr id="82946" name="Rectangle 3"/>
          <p:cNvSpPr>
            <a:spLocks noChangeArrowheads="1"/>
          </p:cNvSpPr>
          <p:nvPr/>
        </p:nvSpPr>
        <p:spPr bwMode="auto">
          <a:xfrm>
            <a:off x="2987675" y="1336675"/>
            <a:ext cx="381476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defTabSz="762000" eaLnBrk="0" hangingPunct="0">
              <a:spcBef>
                <a:spcPct val="20000"/>
              </a:spcBef>
              <a:buFontTx/>
              <a:buChar char="•"/>
            </a:pPr>
            <a:r>
              <a:rPr lang="it-IT" altLang="it-IT" sz="2000" dirty="0"/>
              <a:t>70% dei pazienti &gt; 60 anni</a:t>
            </a:r>
          </a:p>
          <a:p>
            <a:pPr marL="342900" indent="-342900" defTabSz="762000" eaLnBrk="0" hangingPunct="0">
              <a:spcBef>
                <a:spcPct val="20000"/>
              </a:spcBef>
              <a:buFontTx/>
              <a:buChar char="•"/>
            </a:pPr>
            <a:r>
              <a:rPr lang="it-IT" altLang="it-IT" sz="2000" dirty="0"/>
              <a:t>Presenza di astenia</a:t>
            </a:r>
          </a:p>
          <a:p>
            <a:pPr marL="342900" indent="-342900" defTabSz="762000" eaLnBrk="0" hangingPunct="0">
              <a:spcBef>
                <a:spcPct val="20000"/>
              </a:spcBef>
              <a:buFontTx/>
              <a:buChar char="•"/>
            </a:pPr>
            <a:r>
              <a:rPr lang="it-IT" altLang="it-IT" sz="2000" dirty="0"/>
              <a:t>Calo ponderale</a:t>
            </a:r>
            <a:endParaRPr lang="en-US" altLang="it-IT" sz="2000" dirty="0"/>
          </a:p>
        </p:txBody>
      </p:sp>
      <p:sp>
        <p:nvSpPr>
          <p:cNvPr id="82947" name="Rectangle 4"/>
          <p:cNvSpPr>
            <a:spLocks noChangeArrowheads="1"/>
          </p:cNvSpPr>
          <p:nvPr/>
        </p:nvSpPr>
        <p:spPr bwMode="auto">
          <a:xfrm>
            <a:off x="457200" y="2667000"/>
            <a:ext cx="358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184150" indent="-155575" algn="ctr" defTabSz="762000" eaLnBrk="0" hangingPunct="0">
              <a:spcBef>
                <a:spcPct val="20000"/>
              </a:spcBef>
            </a:pPr>
            <a:r>
              <a:rPr lang="it-IT" altLang="it-IT" sz="3200"/>
              <a:t>Testa</a:t>
            </a:r>
          </a:p>
          <a:p>
            <a:pPr marL="184150" indent="-155575" defTabSz="762000" eaLnBrk="0" hangingPunct="0">
              <a:spcBef>
                <a:spcPct val="20000"/>
              </a:spcBef>
              <a:buFontTx/>
              <a:buChar char="•"/>
            </a:pPr>
            <a:r>
              <a:rPr lang="it-IT" altLang="it-IT" sz="2800"/>
              <a:t> Ittero ostruttivo</a:t>
            </a:r>
          </a:p>
          <a:p>
            <a:pPr marL="184150" indent="-155575" defTabSz="762000" eaLnBrk="0" hangingPunct="0">
              <a:spcBef>
                <a:spcPct val="20000"/>
              </a:spcBef>
              <a:buFontTx/>
              <a:buChar char="•"/>
            </a:pPr>
            <a:r>
              <a:rPr lang="it-IT" altLang="it-IT" sz="2800"/>
              <a:t> Dolore</a:t>
            </a:r>
          </a:p>
          <a:p>
            <a:pPr marL="184150" indent="-155575" defTabSz="762000" eaLnBrk="0" hangingPunct="0">
              <a:spcBef>
                <a:spcPct val="20000"/>
              </a:spcBef>
              <a:buFontTx/>
              <a:buChar char="•"/>
            </a:pPr>
            <a:r>
              <a:rPr lang="it-IT" altLang="it-IT" sz="2800"/>
              <a:t> Diabete</a:t>
            </a:r>
          </a:p>
          <a:p>
            <a:pPr marL="184150" indent="-155575" defTabSz="762000" eaLnBrk="0" hangingPunct="0">
              <a:spcBef>
                <a:spcPct val="20000"/>
              </a:spcBef>
              <a:buFontTx/>
              <a:buChar char="•"/>
            </a:pPr>
            <a:r>
              <a:rPr lang="it-IT" altLang="it-IT" sz="2800"/>
              <a:t>Turbe del transito</a:t>
            </a:r>
            <a:endParaRPr lang="en-US" altLang="it-IT" sz="2800"/>
          </a:p>
        </p:txBody>
      </p:sp>
      <p:sp>
        <p:nvSpPr>
          <p:cNvPr id="82948" name="Text Box 5"/>
          <p:cNvSpPr txBox="1">
            <a:spLocks noChangeArrowheads="1"/>
          </p:cNvSpPr>
          <p:nvPr/>
        </p:nvSpPr>
        <p:spPr bwMode="auto">
          <a:xfrm>
            <a:off x="5583238" y="2719388"/>
            <a:ext cx="287655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3200"/>
              <a:t>Corpo</a:t>
            </a:r>
            <a:r>
              <a:rPr lang="it-IT" altLang="it-IT" sz="2800"/>
              <a:t> </a:t>
            </a:r>
            <a:r>
              <a:rPr lang="it-IT" altLang="it-IT" sz="3200"/>
              <a:t>coda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altLang="it-IT" sz="2800"/>
              <a:t> Dolore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altLang="it-IT" sz="2800"/>
              <a:t> Diabete</a:t>
            </a:r>
            <a:endParaRPr lang="en-US" altLang="it-IT" sz="2800"/>
          </a:p>
        </p:txBody>
      </p:sp>
      <p:sp>
        <p:nvSpPr>
          <p:cNvPr id="82949" name="Rectangle 8"/>
          <p:cNvSpPr>
            <a:spLocks noChangeArrowheads="1"/>
          </p:cNvSpPr>
          <p:nvPr/>
        </p:nvSpPr>
        <p:spPr bwMode="auto">
          <a:xfrm>
            <a:off x="381000" y="2667000"/>
            <a:ext cx="3975100" cy="2667000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 altLang="it-IT" sz="5400" b="1">
              <a:solidFill>
                <a:srgbClr val="FF33CC"/>
              </a:solidFill>
              <a:latin typeface="Comic Sans MS" pitchFamily="66" charset="0"/>
            </a:endParaRPr>
          </a:p>
        </p:txBody>
      </p:sp>
      <p:sp>
        <p:nvSpPr>
          <p:cNvPr id="82950" name="Rectangle 9"/>
          <p:cNvSpPr>
            <a:spLocks noChangeArrowheads="1"/>
          </p:cNvSpPr>
          <p:nvPr/>
        </p:nvSpPr>
        <p:spPr bwMode="auto">
          <a:xfrm>
            <a:off x="4932363" y="2667000"/>
            <a:ext cx="3678237" cy="2667000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 altLang="it-IT" sz="5400" b="1">
              <a:solidFill>
                <a:srgbClr val="FF33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18FD5326-9F0A-481B-8415-14B6BFB85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A268CD7-AFA8-49FF-8494-036157361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0897FCD-4816-4E4A-A524-078453D87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ED953D6-5A73-4461-BB18-1E759E7A6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614407"/>
            <a:ext cx="848200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F0EDA701-4C2B-4983-A61C-952E63C6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1363"/>
            <a:ext cx="9143999" cy="62566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BD094A0-0F03-4392-AAF0-F48FBDB63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723899"/>
            <a:ext cx="277749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68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277232" y="1037967"/>
            <a:ext cx="2290568" cy="4709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it-IT" sz="1800">
                <a:solidFill>
                  <a:srgbClr val="FFFEFF"/>
                </a:solidFill>
              </a:rPr>
              <a:t>CARATTERISTICHE MACRO E MICROSCOPICHE</a:t>
            </a:r>
          </a:p>
        </p:txBody>
      </p:sp>
      <p:graphicFrame>
        <p:nvGraphicFramePr>
          <p:cNvPr id="76804" name="Rectangle 2">
            <a:extLst>
              <a:ext uri="{FF2B5EF4-FFF2-40B4-BE49-F238E27FC236}">
                <a16:creationId xmlns:a16="http://schemas.microsoft.com/office/drawing/2014/main" id="{CEC9F0D8-2F81-A6BA-8AF6-FB1039FFCB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6382405"/>
              </p:ext>
            </p:extLst>
          </p:nvPr>
        </p:nvGraphicFramePr>
        <p:xfrm>
          <a:off x="364524" y="1037967"/>
          <a:ext cx="5259278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38932" y="618852"/>
            <a:ext cx="8499475" cy="649288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algn="ctr" defTabSz="449263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b="1" dirty="0">
                <a:solidFill>
                  <a:srgbClr val="990033"/>
                </a:solidFill>
                <a:cs typeface="Arial" charset="0"/>
              </a:rPr>
              <a:t>DIAGNOSI</a:t>
            </a:r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11669" y="282836"/>
            <a:ext cx="8820150" cy="4876800"/>
          </a:xfrm>
          <a:prstGeom prst="rect">
            <a:avLst/>
          </a:prstGeom>
        </p:spPr>
        <p:txBody>
          <a:bodyPr lIns="90000" tIns="46800" rIns="90000" bIns="46800"/>
          <a:lstStyle/>
          <a:p>
            <a:pPr indent="-341313" defTabSz="449263" eaLnBrk="1" hangingPunct="1">
              <a:spcBef>
                <a:spcPts val="1800"/>
              </a:spcBef>
              <a:buSzPct val="90000"/>
              <a:buFontTx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sz="2800" dirty="0">
                <a:solidFill>
                  <a:schemeClr val="tx1"/>
                </a:solidFill>
              </a:rPr>
              <a:t>Diagnosi RADIOLOGICA</a:t>
            </a:r>
          </a:p>
          <a:p>
            <a:pPr indent="-341313" defTabSz="449263" eaLnBrk="1" hangingPunct="1">
              <a:spcBef>
                <a:spcPts val="1800"/>
              </a:spcBef>
              <a:buSzPct val="90000"/>
              <a:buFontTx/>
              <a:buChar char="-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sz="2800" dirty="0">
                <a:solidFill>
                  <a:schemeClr val="tx1"/>
                </a:solidFill>
              </a:rPr>
              <a:t>Ecografia: VB dilatate, </a:t>
            </a:r>
            <a:r>
              <a:rPr lang="it-IT" altLang="it-IT" sz="2800" dirty="0" err="1">
                <a:solidFill>
                  <a:schemeClr val="tx1"/>
                </a:solidFill>
              </a:rPr>
              <a:t>Courvoisier</a:t>
            </a:r>
            <a:r>
              <a:rPr lang="it-IT" altLang="it-IT" sz="2800" dirty="0">
                <a:solidFill>
                  <a:schemeClr val="tx1"/>
                </a:solidFill>
              </a:rPr>
              <a:t>, </a:t>
            </a:r>
            <a:r>
              <a:rPr lang="it-IT" altLang="it-IT" sz="2800" dirty="0" err="1">
                <a:solidFill>
                  <a:schemeClr val="tx1"/>
                </a:solidFill>
              </a:rPr>
              <a:t>mtx</a:t>
            </a:r>
            <a:r>
              <a:rPr lang="it-IT" altLang="it-IT" sz="2800" dirty="0">
                <a:solidFill>
                  <a:schemeClr val="tx1"/>
                </a:solidFill>
              </a:rPr>
              <a:t> epatiche, ascite (accuratezza per visualizzazione pancreas 70%!)</a:t>
            </a:r>
          </a:p>
          <a:p>
            <a:pPr indent="-341313" defTabSz="449263" eaLnBrk="1" hangingPunct="1">
              <a:spcBef>
                <a:spcPts val="1800"/>
              </a:spcBef>
              <a:buSzPct val="90000"/>
              <a:buFontTx/>
              <a:buChar char="-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it-IT" altLang="it-IT" sz="2800" dirty="0">
              <a:solidFill>
                <a:schemeClr val="tx1"/>
              </a:solidFill>
            </a:endParaRPr>
          </a:p>
        </p:txBody>
      </p:sp>
      <p:pic>
        <p:nvPicPr>
          <p:cNvPr id="82947" name="Segnaposto contenuto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61906" y="4700513"/>
            <a:ext cx="233362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Immagine 1"/>
          <p:cNvPicPr>
            <a:picLocks noChangeAspect="1"/>
          </p:cNvPicPr>
          <p:nvPr/>
        </p:nvPicPr>
        <p:blipFill>
          <a:blip r:embed="rId4"/>
          <a:srcRect l="3932" t="9052" r="12201" b="5901"/>
          <a:stretch>
            <a:fillRect/>
          </a:stretch>
        </p:blipFill>
        <p:spPr bwMode="auto">
          <a:xfrm>
            <a:off x="252034" y="3960961"/>
            <a:ext cx="32766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Immagin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9032" y="3284984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Immagine 4"/>
          <p:cNvPicPr>
            <a:picLocks noChangeAspect="1"/>
          </p:cNvPicPr>
          <p:nvPr/>
        </p:nvPicPr>
        <p:blipFill>
          <a:blip r:embed="rId6"/>
          <a:srcRect l="18777" t="10956"/>
          <a:stretch>
            <a:fillRect/>
          </a:stretch>
        </p:blipFill>
        <p:spPr bwMode="auto">
          <a:xfrm>
            <a:off x="3565525" y="4054624"/>
            <a:ext cx="2619375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5F698591-AA39-4B7C-AAD7-89AD68C41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017" name="Titolo 1"/>
          <p:cNvSpPr>
            <a:spLocks noGrp="1"/>
          </p:cNvSpPr>
          <p:nvPr>
            <p:ph type="title"/>
          </p:nvPr>
        </p:nvSpPr>
        <p:spPr>
          <a:xfrm>
            <a:off x="438151" y="702156"/>
            <a:ext cx="5418806" cy="1013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solidFill>
                  <a:srgbClr val="990033"/>
                </a:solidFill>
              </a:rPr>
              <a:t>DIAGNOSI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1051D54-189B-477C-B05C-8E269C151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4900" y="453643"/>
            <a:ext cx="8474200" cy="98554"/>
            <a:chOff x="446534" y="453643"/>
            <a:chExt cx="11298933" cy="98554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F28451A-B48C-4BC6-8DD5-748B911C59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E40068D-4539-4D6D-8F94-A76E908ABE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9C7B478-BFE2-482E-831C-963BC1DAD3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6018" name="Rettangolo 5"/>
          <p:cNvSpPr>
            <a:spLocks noChangeArrowheads="1"/>
          </p:cNvSpPr>
          <p:nvPr/>
        </p:nvSpPr>
        <p:spPr bwMode="auto">
          <a:xfrm>
            <a:off x="438153" y="1896533"/>
            <a:ext cx="5418805" cy="3962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1313" defTabSz="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it-IT" sz="2400" b="1" dirty="0">
                <a:solidFill>
                  <a:schemeClr val="tx2"/>
                </a:solidFill>
                <a:latin typeface="+mn-lt"/>
                <a:cs typeface="+mn-cs"/>
              </a:rPr>
              <a:t>TAC mdc </a:t>
            </a:r>
            <a:r>
              <a:rPr lang="en-US" altLang="it-IT" sz="2400" dirty="0">
                <a:solidFill>
                  <a:schemeClr val="tx2"/>
                </a:solidFill>
                <a:latin typeface="+mn-lt"/>
                <a:cs typeface="+mn-cs"/>
              </a:rPr>
              <a:t>(GOLD STANDARD): &gt; Sn per </a:t>
            </a:r>
            <a:r>
              <a:rPr lang="en-US" altLang="it-IT" sz="2400" dirty="0" err="1">
                <a:solidFill>
                  <a:schemeClr val="tx2"/>
                </a:solidFill>
                <a:latin typeface="+mn-lt"/>
                <a:cs typeface="+mn-cs"/>
              </a:rPr>
              <a:t>lesioni</a:t>
            </a:r>
            <a:r>
              <a:rPr lang="en-US" altLang="it-IT" sz="2400" dirty="0">
                <a:solidFill>
                  <a:schemeClr val="tx2"/>
                </a:solidFill>
                <a:latin typeface="+mn-lt"/>
                <a:cs typeface="+mn-cs"/>
              </a:rPr>
              <a:t> &gt; 1 cm, </a:t>
            </a:r>
            <a:r>
              <a:rPr lang="en-US" altLang="it-IT" sz="2400" dirty="0" err="1">
                <a:solidFill>
                  <a:schemeClr val="tx2"/>
                </a:solidFill>
                <a:latin typeface="+mn-lt"/>
                <a:cs typeface="+mn-cs"/>
              </a:rPr>
              <a:t>studia</a:t>
            </a:r>
            <a:r>
              <a:rPr lang="en-US" altLang="it-IT" sz="24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en-US" altLang="it-IT" sz="2400" dirty="0" err="1">
                <a:solidFill>
                  <a:schemeClr val="tx2"/>
                </a:solidFill>
                <a:latin typeface="+mn-lt"/>
                <a:cs typeface="+mn-cs"/>
              </a:rPr>
              <a:t>rapporti</a:t>
            </a:r>
            <a:r>
              <a:rPr lang="en-US" altLang="it-IT" sz="2400" dirty="0">
                <a:solidFill>
                  <a:schemeClr val="tx2"/>
                </a:solidFill>
                <a:latin typeface="+mn-lt"/>
                <a:cs typeface="+mn-cs"/>
              </a:rPr>
              <a:t> con </a:t>
            </a:r>
            <a:r>
              <a:rPr lang="en-US" altLang="it-IT" sz="2400" dirty="0" err="1">
                <a:solidFill>
                  <a:schemeClr val="tx2"/>
                </a:solidFill>
                <a:latin typeface="+mn-lt"/>
                <a:cs typeface="+mn-cs"/>
              </a:rPr>
              <a:t>vasi</a:t>
            </a:r>
            <a:r>
              <a:rPr lang="en-US" altLang="it-IT" sz="2400" dirty="0">
                <a:solidFill>
                  <a:schemeClr val="tx2"/>
                </a:solidFill>
                <a:latin typeface="+mn-lt"/>
                <a:cs typeface="+mn-cs"/>
              </a:rPr>
              <a:t>. Utile per </a:t>
            </a:r>
            <a:r>
              <a:rPr lang="en-US" altLang="it-IT" sz="2400" dirty="0" err="1">
                <a:solidFill>
                  <a:schemeClr val="tx2"/>
                </a:solidFill>
                <a:latin typeface="+mn-lt"/>
                <a:cs typeface="+mn-cs"/>
              </a:rPr>
              <a:t>stadiazione</a:t>
            </a:r>
            <a:r>
              <a:rPr lang="en-US" altLang="it-IT" sz="2400" dirty="0">
                <a:solidFill>
                  <a:schemeClr val="tx2"/>
                </a:solidFill>
                <a:latin typeface="+mn-lt"/>
                <a:cs typeface="+mn-cs"/>
              </a:rPr>
              <a:t>!</a:t>
            </a:r>
          </a:p>
          <a:p>
            <a:pPr marL="342900" indent="-341313" defTabSz="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it-IT" sz="2400" b="1" dirty="0">
                <a:solidFill>
                  <a:schemeClr val="tx2"/>
                </a:solidFill>
                <a:latin typeface="+mn-lt"/>
                <a:cs typeface="+mn-cs"/>
              </a:rPr>
              <a:t>RMN </a:t>
            </a:r>
            <a:r>
              <a:rPr lang="en-US" altLang="it-IT" sz="2400" b="1" dirty="0" err="1">
                <a:solidFill>
                  <a:schemeClr val="tx2"/>
                </a:solidFill>
                <a:latin typeface="+mn-lt"/>
                <a:cs typeface="+mn-cs"/>
              </a:rPr>
              <a:t>addome</a:t>
            </a:r>
            <a:r>
              <a:rPr lang="en-US" altLang="it-IT" sz="2400" b="1" dirty="0">
                <a:solidFill>
                  <a:schemeClr val="tx2"/>
                </a:solidFill>
                <a:latin typeface="+mn-lt"/>
                <a:cs typeface="+mn-cs"/>
              </a:rPr>
              <a:t> mdc</a:t>
            </a:r>
            <a:r>
              <a:rPr lang="en-US" altLang="it-IT" sz="2400" dirty="0">
                <a:solidFill>
                  <a:schemeClr val="tx2"/>
                </a:solidFill>
                <a:latin typeface="+mn-lt"/>
                <a:cs typeface="+mn-cs"/>
              </a:rPr>
              <a:t> e </a:t>
            </a:r>
            <a:r>
              <a:rPr lang="en-US" altLang="it-IT" sz="2400" dirty="0" err="1">
                <a:solidFill>
                  <a:schemeClr val="tx2"/>
                </a:solidFill>
                <a:latin typeface="+mn-lt"/>
                <a:cs typeface="+mn-cs"/>
              </a:rPr>
              <a:t>colangioRMN</a:t>
            </a:r>
            <a:r>
              <a:rPr lang="en-US" altLang="it-IT" sz="2400" dirty="0">
                <a:solidFill>
                  <a:schemeClr val="tx2"/>
                </a:solidFill>
                <a:latin typeface="+mn-lt"/>
                <a:cs typeface="+mn-cs"/>
              </a:rPr>
              <a:t> per studio VB</a:t>
            </a:r>
          </a:p>
          <a:p>
            <a:pPr marL="342900" indent="-341313" defTabSz="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it-IT" sz="2400" dirty="0">
                <a:solidFill>
                  <a:schemeClr val="tx2"/>
                </a:solidFill>
                <a:latin typeface="+mn-lt"/>
                <a:cs typeface="+mn-cs"/>
                <a:sym typeface="Wingdings" pitchFamily="2" charset="2"/>
              </a:rPr>
              <a:t>PET-FDG per </a:t>
            </a:r>
            <a:r>
              <a:rPr lang="en-US" altLang="it-IT" sz="2400" dirty="0" err="1">
                <a:solidFill>
                  <a:schemeClr val="tx2"/>
                </a:solidFill>
                <a:latin typeface="+mn-lt"/>
                <a:cs typeface="+mn-cs"/>
                <a:sym typeface="Wingdings" pitchFamily="2" charset="2"/>
              </a:rPr>
              <a:t>stadiazione</a:t>
            </a:r>
            <a:endParaRPr lang="en-US" altLang="it-IT" sz="24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pic>
        <p:nvPicPr>
          <p:cNvPr id="86020" name="Immagine 8"/>
          <p:cNvPicPr>
            <a:picLocks noChangeAspect="1"/>
          </p:cNvPicPr>
          <p:nvPr/>
        </p:nvPicPr>
        <p:blipFill rotWithShape="1">
          <a:blip r:embed="rId2"/>
          <a:srcRect l="4523" r="12924" b="3"/>
          <a:stretch/>
        </p:blipFill>
        <p:spPr bwMode="auto">
          <a:xfrm>
            <a:off x="6031942" y="641102"/>
            <a:ext cx="2777158" cy="2828500"/>
          </a:xfrm>
          <a:prstGeom prst="rect">
            <a:avLst/>
          </a:prstGeom>
          <a:noFill/>
        </p:spPr>
      </p:pic>
      <p:pic>
        <p:nvPicPr>
          <p:cNvPr id="86019" name="Segnaposto contenuto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016" r="21310"/>
          <a:stretch/>
        </p:blipFill>
        <p:spPr>
          <a:xfrm>
            <a:off x="6031942" y="3562063"/>
            <a:ext cx="2777158" cy="282850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8549" y="438150"/>
            <a:ext cx="8499475" cy="649288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algn="ctr" defTabSz="449263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b="1" dirty="0">
                <a:solidFill>
                  <a:srgbClr val="990033"/>
                </a:solidFill>
                <a:cs typeface="Arial" charset="0"/>
              </a:rPr>
              <a:t>DIAGNOSI</a:t>
            </a:r>
          </a:p>
        </p:txBody>
      </p:sp>
      <p:pic>
        <p:nvPicPr>
          <p:cNvPr id="151556" name="Picture 4"/>
          <p:cNvPicPr>
            <a:picLocks noChangeAspect="1" noChangeArrowheads="1"/>
          </p:cNvPicPr>
          <p:nvPr/>
        </p:nvPicPr>
        <p:blipFill>
          <a:blip r:embed="rId3"/>
          <a:srcRect l="6888" t="14072" r="41849" b="52295"/>
          <a:stretch>
            <a:fillRect/>
          </a:stretch>
        </p:blipFill>
        <p:spPr bwMode="auto">
          <a:xfrm>
            <a:off x="468313" y="2132285"/>
            <a:ext cx="53276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1557" name="Group 11"/>
          <p:cNvGrpSpPr>
            <a:grpSpLocks/>
          </p:cNvGrpSpPr>
          <p:nvPr/>
        </p:nvGrpSpPr>
        <p:grpSpPr bwMode="auto">
          <a:xfrm>
            <a:off x="250825" y="3861073"/>
            <a:ext cx="3455988" cy="2808287"/>
            <a:chOff x="408" y="930"/>
            <a:chExt cx="2812" cy="2260"/>
          </a:xfrm>
        </p:grpSpPr>
        <p:pic>
          <p:nvPicPr>
            <p:cNvPr id="87052" name="Immagine 5"/>
            <p:cNvPicPr>
              <a:picLocks noChangeAspect="1"/>
            </p:cNvPicPr>
            <p:nvPr/>
          </p:nvPicPr>
          <p:blipFill>
            <a:blip r:embed="rId4"/>
            <a:srcRect l="38089" t="49837" r="30927" b="12816"/>
            <a:stretch>
              <a:fillRect/>
            </a:stretch>
          </p:blipFill>
          <p:spPr bwMode="auto">
            <a:xfrm>
              <a:off x="408" y="930"/>
              <a:ext cx="2812" cy="2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53" name="Rectangle 10"/>
            <p:cNvSpPr>
              <a:spLocks noChangeArrowheads="1"/>
            </p:cNvSpPr>
            <p:nvPr/>
          </p:nvSpPr>
          <p:spPr bwMode="auto">
            <a:xfrm>
              <a:off x="453" y="975"/>
              <a:ext cx="953" cy="22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 altLang="it-IT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pic>
        <p:nvPicPr>
          <p:cNvPr id="151560" name="Immagine 2"/>
          <p:cNvPicPr>
            <a:picLocks noChangeAspect="1"/>
          </p:cNvPicPr>
          <p:nvPr/>
        </p:nvPicPr>
        <p:blipFill>
          <a:blip r:embed="rId5"/>
          <a:srcRect l="16348" t="20474" r="51421" b="45946"/>
          <a:stretch>
            <a:fillRect/>
          </a:stretch>
        </p:blipFill>
        <p:spPr bwMode="auto">
          <a:xfrm>
            <a:off x="3059113" y="3861073"/>
            <a:ext cx="3160712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61" name="Immagine 1"/>
          <p:cNvPicPr>
            <a:picLocks noChangeAspect="1"/>
          </p:cNvPicPr>
          <p:nvPr/>
        </p:nvPicPr>
        <p:blipFill>
          <a:blip r:embed="rId6"/>
          <a:srcRect l="51459" t="51582" r="16309" b="6487"/>
          <a:stretch>
            <a:fillRect/>
          </a:stretch>
        </p:blipFill>
        <p:spPr bwMode="auto">
          <a:xfrm>
            <a:off x="5940425" y="3789635"/>
            <a:ext cx="3024188" cy="287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3"/>
          <p:cNvSpPr>
            <a:spLocks/>
          </p:cNvSpPr>
          <p:nvPr/>
        </p:nvSpPr>
        <p:spPr bwMode="auto">
          <a:xfrm>
            <a:off x="250825" y="3068910"/>
            <a:ext cx="2881313" cy="415925"/>
          </a:xfrm>
          <a:prstGeom prst="rect">
            <a:avLst/>
          </a:prstGeom>
          <a:noFill/>
          <a:ln>
            <a:noFill/>
          </a:ln>
        </p:spPr>
        <p:txBody>
          <a:bodyPr lIns="0" rIns="0"/>
          <a:lstStyle>
            <a:lvl1pPr marL="90488" indent="-90488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defTabSz="829544" fontAlgn="auto">
              <a:lnSpc>
                <a:spcPct val="93000"/>
              </a:lnSpc>
              <a:spcBef>
                <a:spcPts val="0"/>
              </a:spcBef>
              <a:spcAft>
                <a:spcPts val="1293"/>
              </a:spcAft>
              <a:buClr>
                <a:srgbClr val="000000"/>
              </a:buClr>
              <a:buSzPct val="100000"/>
              <a:defRPr/>
            </a:pPr>
            <a:r>
              <a:rPr lang="it-IT" altLang="it-IT" sz="2177">
                <a:solidFill>
                  <a:srgbClr val="000000"/>
                </a:solidFill>
                <a:cs typeface="+mn-cs"/>
              </a:rPr>
              <a:t>Caratterizzazione tissutale</a:t>
            </a:r>
          </a:p>
        </p:txBody>
      </p:sp>
      <p:sp>
        <p:nvSpPr>
          <p:cNvPr id="2" name="Rectangle 3"/>
          <p:cNvSpPr>
            <a:spLocks/>
          </p:cNvSpPr>
          <p:nvPr/>
        </p:nvSpPr>
        <p:spPr bwMode="auto">
          <a:xfrm>
            <a:off x="6156325" y="2508250"/>
            <a:ext cx="2736850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defTabSz="828675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</a:pPr>
            <a:r>
              <a:rPr lang="it-IT" altLang="it-IT" sz="21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Infiltrazione/distanza con DPP o di II ordine</a:t>
            </a:r>
          </a:p>
        </p:txBody>
      </p:sp>
      <p:sp>
        <p:nvSpPr>
          <p:cNvPr id="10" name="Rectangle 3"/>
          <p:cNvSpPr>
            <a:spLocks/>
          </p:cNvSpPr>
          <p:nvPr/>
        </p:nvSpPr>
        <p:spPr bwMode="auto">
          <a:xfrm>
            <a:off x="3203575" y="3068910"/>
            <a:ext cx="2592388" cy="1042988"/>
          </a:xfrm>
          <a:prstGeom prst="rect">
            <a:avLst/>
          </a:prstGeom>
          <a:noFill/>
          <a:ln>
            <a:noFill/>
          </a:ln>
        </p:spPr>
        <p:txBody>
          <a:bodyPr lIns="0" rIns="0"/>
          <a:lstStyle>
            <a:lvl1pPr marL="90488" indent="-90488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defTabSz="829544" fontAlgn="auto">
              <a:lnSpc>
                <a:spcPct val="93000"/>
              </a:lnSpc>
              <a:spcBef>
                <a:spcPts val="0"/>
              </a:spcBef>
              <a:spcAft>
                <a:spcPts val="1293"/>
              </a:spcAft>
              <a:buClr>
                <a:srgbClr val="000000"/>
              </a:buClr>
              <a:buSzPct val="100000"/>
              <a:defRPr/>
            </a:pPr>
            <a:r>
              <a:rPr lang="it-IT" altLang="it-IT" sz="2177" dirty="0">
                <a:solidFill>
                  <a:srgbClr val="000000"/>
                </a:solidFill>
                <a:cs typeface="+mn-cs"/>
              </a:rPr>
              <a:t>Infiltrazione vascolare </a:t>
            </a:r>
          </a:p>
        </p:txBody>
      </p:sp>
      <p:sp>
        <p:nvSpPr>
          <p:cNvPr id="87049" name="Rectangle 13"/>
          <p:cNvSpPr>
            <a:spLocks noChangeArrowheads="1"/>
          </p:cNvSpPr>
          <p:nvPr/>
        </p:nvSpPr>
        <p:spPr bwMode="auto">
          <a:xfrm>
            <a:off x="436563" y="1260607"/>
            <a:ext cx="4027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1800"/>
              </a:spcBef>
              <a:buSzPct val="90000"/>
              <a:buFont typeface="Arial" charset="0"/>
              <a:buNone/>
            </a:pPr>
            <a:r>
              <a:rPr lang="it-IT" altLang="it-IT" sz="2400" b="1">
                <a:sym typeface="Wingdings" pitchFamily="2" charset="2"/>
              </a:rPr>
              <a:t>ECOENDOCOPIA con FNA</a:t>
            </a:r>
            <a:endParaRPr lang="it-IT" sz="2400" b="1">
              <a:sym typeface="Wingdings" pitchFamily="2" charset="2"/>
            </a:endParaRPr>
          </a:p>
        </p:txBody>
      </p:sp>
      <p:pic>
        <p:nvPicPr>
          <p:cNvPr id="32776" name="Picture 8" descr="Image result for eus pancreas node"/>
          <p:cNvPicPr>
            <a:picLocks noChangeAspect="1" noChangeArrowheads="1"/>
          </p:cNvPicPr>
          <p:nvPr/>
        </p:nvPicPr>
        <p:blipFill>
          <a:blip r:embed="rId7"/>
          <a:srcRect l="5992" t="11412" r="7890" b="22772"/>
          <a:stretch>
            <a:fillRect/>
          </a:stretch>
        </p:blipFill>
        <p:spPr bwMode="auto">
          <a:xfrm>
            <a:off x="5795963" y="1702073"/>
            <a:ext cx="3240087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6" name="Text Box 14"/>
          <p:cNvSpPr txBox="1">
            <a:spLocks noChangeArrowheads="1"/>
          </p:cNvSpPr>
          <p:nvPr/>
        </p:nvSpPr>
        <p:spPr bwMode="auto">
          <a:xfrm>
            <a:off x="5962209" y="1048544"/>
            <a:ext cx="2305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000"/>
              <a:t>Linfonodi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1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1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85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2" grpId="0"/>
      <p:bldP spid="10" grpId="0"/>
      <p:bldP spid="8500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22262" y="620688"/>
            <a:ext cx="8499475" cy="649288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algn="ctr" defTabSz="449263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b="1" dirty="0">
                <a:solidFill>
                  <a:srgbClr val="990033"/>
                </a:solidFill>
                <a:cs typeface="Arial" charset="0"/>
              </a:rPr>
              <a:t>DIAGNOSI</a:t>
            </a:r>
          </a:p>
        </p:txBody>
      </p:sp>
      <p:sp>
        <p:nvSpPr>
          <p:cNvPr id="890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95536" y="1836737"/>
            <a:ext cx="8604250" cy="5021263"/>
          </a:xfrm>
          <a:prstGeom prst="rect">
            <a:avLst/>
          </a:prstGeom>
        </p:spPr>
        <p:txBody>
          <a:bodyPr lIns="90000" tIns="46800" rIns="90000" bIns="46800"/>
          <a:lstStyle/>
          <a:p>
            <a:pPr marL="0" indent="0" defTabSz="449263" eaLnBrk="1" hangingPunct="1">
              <a:spcBef>
                <a:spcPts val="1800"/>
              </a:spcBef>
              <a:buSzPct val="90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sym typeface="Wingdings" pitchFamily="2" charset="2"/>
              </a:rPr>
              <a:t>  ECOENDOCOPIA con FNA:</a:t>
            </a:r>
          </a:p>
          <a:p>
            <a:pPr marL="0" indent="0" defTabSz="449263" eaLnBrk="1" hangingPunct="1">
              <a:buFontTx/>
              <a:buChar char="-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sz="2400" dirty="0">
                <a:solidFill>
                  <a:schemeClr val="tx1"/>
                </a:solidFill>
              </a:rPr>
              <a:t>Conferma istologica su lesione primitiva </a:t>
            </a:r>
          </a:p>
          <a:p>
            <a:pPr marL="0" indent="0" defTabSz="449263" eaLnBrk="1" hangingPunct="1">
              <a:buFontTx/>
              <a:buChar char="-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sz="2400" dirty="0">
                <a:solidFill>
                  <a:schemeClr val="tx1"/>
                </a:solidFill>
              </a:rPr>
              <a:t> Conferma diagnosi di malignità. </a:t>
            </a:r>
          </a:p>
          <a:p>
            <a:pPr marL="0" indent="0" defTabSz="449263" eaLnBrk="1" hangingPunct="1">
              <a:buFontTx/>
              <a:buChar char="-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sz="2400" dirty="0">
                <a:solidFill>
                  <a:schemeClr val="tx1"/>
                </a:solidFill>
              </a:rPr>
              <a:t> Classificazione biologica</a:t>
            </a:r>
          </a:p>
          <a:p>
            <a:pPr marL="0" indent="0" defTabSz="449263" eaLnBrk="1" hangingPunct="1">
              <a:buFontTx/>
              <a:buChar char="-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sz="2400" dirty="0">
                <a:solidFill>
                  <a:schemeClr val="tx1"/>
                </a:solidFill>
              </a:rPr>
              <a:t> Indirizza l’approccio terapeutico</a:t>
            </a:r>
          </a:p>
          <a:p>
            <a:pPr marL="0" indent="0" defTabSz="449263" eaLnBrk="1" hangingPunct="1">
              <a:buFontTx/>
              <a:buChar char="-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sz="2400" dirty="0">
                <a:solidFill>
                  <a:schemeClr val="tx1"/>
                </a:solidFill>
              </a:rPr>
              <a:t> Suggerisce una prognosi</a:t>
            </a:r>
          </a:p>
          <a:p>
            <a:pPr marL="0" indent="0" defTabSz="449263" eaLnBrk="1" hangingPunct="1">
              <a:buFontTx/>
              <a:buChar char="-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sz="2400" dirty="0">
                <a:solidFill>
                  <a:schemeClr val="tx1"/>
                </a:solidFill>
              </a:rPr>
              <a:t> Studio rapporto con vasi e linfonodi</a:t>
            </a:r>
          </a:p>
          <a:p>
            <a:pPr marL="0" indent="0" defTabSz="449263" eaLnBrk="1" hangingPunct="1">
              <a:buFontTx/>
              <a:buChar char="-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sz="2400" dirty="0">
                <a:solidFill>
                  <a:schemeClr val="tx1"/>
                </a:solidFill>
              </a:rPr>
              <a:t> Studia il rapporto con il DPP</a:t>
            </a:r>
          </a:p>
          <a:p>
            <a:pPr lvl="1" defTabSz="449263"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it-IT" sz="4400" dirty="0">
              <a:solidFill>
                <a:schemeClr val="tx1"/>
              </a:solidFill>
            </a:endParaRPr>
          </a:p>
          <a:p>
            <a:pPr marL="0" indent="0" defTabSz="449263" eaLnBrk="1" hangingPunct="1">
              <a:spcBef>
                <a:spcPts val="1800"/>
              </a:spcBef>
              <a:buSzPct val="90000"/>
              <a:buFont typeface="Arial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it-IT" altLang="it-IT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76672"/>
            <a:ext cx="8499475" cy="649288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algn="ctr" defTabSz="449263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b="1" dirty="0">
                <a:solidFill>
                  <a:srgbClr val="990033"/>
                </a:solidFill>
                <a:cs typeface="Arial" charset="0"/>
              </a:rPr>
              <a:t>DIAGNOSI</a:t>
            </a:r>
          </a:p>
        </p:txBody>
      </p:sp>
      <p:sp>
        <p:nvSpPr>
          <p:cNvPr id="9113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22262" y="1456903"/>
            <a:ext cx="8499475" cy="4924425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eaLnBrk="1" hangingPunct="1"/>
            <a:r>
              <a:rPr lang="it-IT" sz="2600" b="1" dirty="0">
                <a:solidFill>
                  <a:schemeClr val="tx1"/>
                </a:solidFill>
              </a:rPr>
              <a:t>LABORATORIO</a:t>
            </a:r>
            <a:endParaRPr lang="it-IT" sz="2600" dirty="0">
              <a:solidFill>
                <a:schemeClr val="tx1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it-IT" sz="2600" dirty="0">
                <a:solidFill>
                  <a:schemeClr val="tx1"/>
                </a:solidFill>
              </a:rPr>
              <a:t>- Enzimi pancreatici: N o lievemente</a:t>
            </a:r>
            <a:r>
              <a:rPr lang="it-IT" sz="2600" b="1" dirty="0">
                <a:solidFill>
                  <a:schemeClr val="tx1"/>
                </a:solidFill>
              </a:rPr>
              <a:t> </a:t>
            </a:r>
            <a:r>
              <a:rPr lang="en-GB" sz="2600" dirty="0">
                <a:solidFill>
                  <a:schemeClr val="tx1"/>
                </a:solidFill>
                <a:sym typeface="Symbol" pitchFamily="18" charset="2"/>
              </a:rPr>
              <a:t></a:t>
            </a:r>
            <a:endParaRPr lang="it-IT" sz="2600" dirty="0">
              <a:solidFill>
                <a:schemeClr val="tx1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it-IT" sz="2600" dirty="0">
                <a:solidFill>
                  <a:schemeClr val="tx1"/>
                </a:solidFill>
              </a:rPr>
              <a:t>- Markers di colestasi  (FA, GGT, bilirubina tot/dir): </a:t>
            </a:r>
            <a:r>
              <a:rPr lang="en-GB" sz="2600" dirty="0">
                <a:solidFill>
                  <a:schemeClr val="tx1"/>
                </a:solidFill>
                <a:sym typeface="Symbol" pitchFamily="18" charset="2"/>
              </a:rPr>
              <a:t></a:t>
            </a:r>
            <a:endParaRPr lang="it-IT" sz="2600" dirty="0">
              <a:solidFill>
                <a:schemeClr val="tx1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it-IT" sz="2600" dirty="0">
                <a:solidFill>
                  <a:schemeClr val="tx1"/>
                </a:solidFill>
              </a:rPr>
              <a:t>- Markers tumorali: NON servono per la diagnosi, ma per il monitoraggio nel follow-up (ripresa di malattia).</a:t>
            </a:r>
          </a:p>
          <a:p>
            <a:pPr eaLnBrk="1" hangingPunct="1">
              <a:buFont typeface="Arial" charset="0"/>
              <a:buNone/>
            </a:pPr>
            <a:r>
              <a:rPr lang="it-IT" sz="2600" b="1" dirty="0">
                <a:solidFill>
                  <a:schemeClr val="tx1"/>
                </a:solidFill>
              </a:rPr>
              <a:t>- CEA: </a:t>
            </a:r>
            <a:r>
              <a:rPr lang="it-IT" sz="2600" dirty="0">
                <a:solidFill>
                  <a:schemeClr val="tx1"/>
                </a:solidFill>
              </a:rPr>
              <a:t>sensibile ma poco specifico</a:t>
            </a:r>
          </a:p>
          <a:p>
            <a:pPr eaLnBrk="1" hangingPunct="1">
              <a:buFontTx/>
              <a:buChar char="-"/>
            </a:pPr>
            <a:r>
              <a:rPr lang="it-IT" sz="2600" b="1" dirty="0">
                <a:solidFill>
                  <a:schemeClr val="tx1"/>
                </a:solidFill>
              </a:rPr>
              <a:t>CA19-9 </a:t>
            </a:r>
            <a:r>
              <a:rPr lang="it-IT" sz="2600" dirty="0">
                <a:solidFill>
                  <a:schemeClr val="tx1"/>
                </a:solidFill>
              </a:rPr>
              <a:t>(</a:t>
            </a:r>
            <a:r>
              <a:rPr lang="it-IT" sz="2600" dirty="0" err="1">
                <a:solidFill>
                  <a:schemeClr val="tx1"/>
                </a:solidFill>
              </a:rPr>
              <a:t>Carbohydrate</a:t>
            </a:r>
            <a:r>
              <a:rPr lang="it-IT" sz="2600" dirty="0">
                <a:solidFill>
                  <a:schemeClr val="tx1"/>
                </a:solidFill>
              </a:rPr>
              <a:t> </a:t>
            </a:r>
            <a:r>
              <a:rPr lang="it-IT" sz="2600" dirty="0" err="1">
                <a:solidFill>
                  <a:schemeClr val="tx1"/>
                </a:solidFill>
              </a:rPr>
              <a:t>Antigen</a:t>
            </a:r>
            <a:r>
              <a:rPr lang="it-IT" sz="2600" dirty="0">
                <a:solidFill>
                  <a:schemeClr val="tx1"/>
                </a:solidFill>
              </a:rPr>
              <a:t>): </a:t>
            </a:r>
          </a:p>
          <a:p>
            <a:pPr marL="0" indent="0" eaLnBrk="1" hangingPunct="1">
              <a:buNone/>
            </a:pPr>
            <a:r>
              <a:rPr lang="it-IT" sz="2600" dirty="0">
                <a:solidFill>
                  <a:schemeClr val="tx1"/>
                </a:solidFill>
              </a:rPr>
              <a:t>		sensibilità 80%-specificità 80-90%</a:t>
            </a:r>
          </a:p>
          <a:p>
            <a:pPr marL="0" indent="0">
              <a:buNone/>
            </a:pPr>
            <a:r>
              <a:rPr lang="it-IT" sz="2600" dirty="0">
                <a:solidFill>
                  <a:schemeClr val="tx1"/>
                </a:solidFill>
              </a:rPr>
              <a:t>		</a:t>
            </a:r>
            <a:r>
              <a:rPr lang="it-IT" altLang="it-IT" sz="2600" dirty="0"/>
              <a:t>(20% della popolazione non lo esprime)</a:t>
            </a:r>
            <a:endParaRPr lang="en-US" altLang="it-IT" sz="2600" dirty="0"/>
          </a:p>
          <a:p>
            <a:pPr marL="0" indent="0" eaLnBrk="1" hangingPunct="1">
              <a:buNone/>
            </a:pPr>
            <a:endParaRPr lang="it-IT" sz="2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4113" y="511969"/>
            <a:ext cx="8499475" cy="649288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algn="ctr" defTabSz="449263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b="1" dirty="0">
                <a:solidFill>
                  <a:srgbClr val="990033"/>
                </a:solidFill>
                <a:cs typeface="Arial" charset="0"/>
              </a:rPr>
              <a:t>TERAPIA</a:t>
            </a:r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25412" y="908720"/>
            <a:ext cx="8893175" cy="5832475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>
              <a:lnSpc>
                <a:spcPct val="80000"/>
              </a:lnSpc>
            </a:pPr>
            <a:r>
              <a:rPr lang="it-IT" sz="2600" dirty="0">
                <a:solidFill>
                  <a:schemeClr val="tx1"/>
                </a:solidFill>
              </a:rPr>
              <a:t>Gold standard: </a:t>
            </a:r>
            <a:r>
              <a:rPr lang="it-IT" sz="2600" b="1" dirty="0">
                <a:solidFill>
                  <a:schemeClr val="tx1"/>
                </a:solidFill>
              </a:rPr>
              <a:t>chirurgia radicale + chemioterapia adiuvante sistemica </a:t>
            </a:r>
            <a:r>
              <a:rPr lang="it-IT" sz="2600" dirty="0">
                <a:solidFill>
                  <a:schemeClr val="tx1"/>
                </a:solidFill>
              </a:rPr>
              <a:t>(</a:t>
            </a:r>
            <a:r>
              <a:rPr lang="it-IT" sz="2600" dirty="0" err="1">
                <a:solidFill>
                  <a:schemeClr val="tx1"/>
                </a:solidFill>
              </a:rPr>
              <a:t>gemcitabina</a:t>
            </a:r>
            <a:r>
              <a:rPr lang="it-IT" sz="2600" dirty="0">
                <a:solidFill>
                  <a:schemeClr val="tx1"/>
                </a:solidFill>
              </a:rPr>
              <a:t>): </a:t>
            </a:r>
            <a:endParaRPr lang="it-IT" sz="26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it-IT" sz="2600" dirty="0">
                <a:solidFill>
                  <a:schemeClr val="tx1"/>
                </a:solidFill>
              </a:rPr>
              <a:t>Resezione: DCP se tumore della testa; </a:t>
            </a:r>
            <a:r>
              <a:rPr lang="it-IT" sz="2600" dirty="0" err="1">
                <a:solidFill>
                  <a:schemeClr val="tx1"/>
                </a:solidFill>
              </a:rPr>
              <a:t>spleno</a:t>
            </a:r>
            <a:r>
              <a:rPr lang="it-IT" sz="2600" dirty="0">
                <a:solidFill>
                  <a:schemeClr val="tx1"/>
                </a:solidFill>
              </a:rPr>
              <a:t>-pancreasectomia distale se corpo-coda</a:t>
            </a:r>
          </a:p>
          <a:p>
            <a:pPr lvl="1" eaLnBrk="1" hangingPunct="1">
              <a:lnSpc>
                <a:spcPct val="80000"/>
              </a:lnSpc>
            </a:pPr>
            <a:r>
              <a:rPr lang="it-IT" sz="2600" dirty="0">
                <a:solidFill>
                  <a:schemeClr val="tx1"/>
                </a:solidFill>
              </a:rPr>
              <a:t>mortalità operatoria = 2-5%; </a:t>
            </a:r>
          </a:p>
          <a:p>
            <a:pPr lvl="1" eaLnBrk="1" hangingPunct="1">
              <a:lnSpc>
                <a:spcPct val="80000"/>
              </a:lnSpc>
            </a:pPr>
            <a:r>
              <a:rPr lang="it-IT" sz="2600" dirty="0">
                <a:solidFill>
                  <a:schemeClr val="tx1"/>
                </a:solidFill>
              </a:rPr>
              <a:t>morbilità 40% (fistola pancreatica, deiscenza anastomosi biliare e duodenodigiunostomia, ascessi intraddominali) </a:t>
            </a:r>
          </a:p>
          <a:p>
            <a:pPr eaLnBrk="1" hangingPunct="1">
              <a:lnSpc>
                <a:spcPct val="80000"/>
              </a:lnSpc>
            </a:pPr>
            <a:r>
              <a:rPr lang="it-IT" sz="2600" dirty="0">
                <a:solidFill>
                  <a:schemeClr val="tx1"/>
                </a:solidFill>
              </a:rPr>
              <a:t>Controindicazioni assolute: </a:t>
            </a:r>
            <a:r>
              <a:rPr lang="it-IT" sz="2600" dirty="0" err="1">
                <a:solidFill>
                  <a:schemeClr val="tx1"/>
                </a:solidFill>
              </a:rPr>
              <a:t>mtx,carcinosi</a:t>
            </a:r>
            <a:r>
              <a:rPr lang="it-IT" sz="2600" dirty="0">
                <a:solidFill>
                  <a:schemeClr val="tx1"/>
                </a:solidFill>
              </a:rPr>
              <a:t> peritoneale; relativa: infiltrazione arteria mesenterica </a:t>
            </a:r>
            <a:r>
              <a:rPr lang="it-IT" sz="2600" dirty="0" err="1">
                <a:solidFill>
                  <a:schemeClr val="tx1"/>
                </a:solidFill>
              </a:rPr>
              <a:t>sup</a:t>
            </a:r>
            <a:r>
              <a:rPr lang="it-IT" sz="2600" dirty="0">
                <a:solidFill>
                  <a:schemeClr val="tx1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it-IT" sz="2600" dirty="0" err="1">
                <a:solidFill>
                  <a:schemeClr val="tx1"/>
                </a:solidFill>
              </a:rPr>
              <a:t>Npl</a:t>
            </a:r>
            <a:r>
              <a:rPr lang="it-IT" sz="2600" dirty="0">
                <a:solidFill>
                  <a:schemeClr val="tx1"/>
                </a:solidFill>
              </a:rPr>
              <a:t> localmente avanzate </a:t>
            </a:r>
            <a:r>
              <a:rPr lang="it-IT" sz="26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it-IT" sz="2600" dirty="0" err="1">
                <a:solidFill>
                  <a:schemeClr val="tx1"/>
                </a:solidFill>
                <a:sym typeface="Wingdings" pitchFamily="2" charset="2"/>
              </a:rPr>
              <a:t>tp</a:t>
            </a:r>
            <a:r>
              <a:rPr lang="it-IT" sz="2600" dirty="0">
                <a:solidFill>
                  <a:schemeClr val="tx1"/>
                </a:solidFill>
              </a:rPr>
              <a:t> </a:t>
            </a:r>
            <a:r>
              <a:rPr lang="it-IT" sz="2600" dirty="0" err="1">
                <a:solidFill>
                  <a:schemeClr val="tx1"/>
                </a:solidFill>
              </a:rPr>
              <a:t>neoadiuvante</a:t>
            </a:r>
            <a:r>
              <a:rPr lang="it-IT" sz="2600" dirty="0">
                <a:solidFill>
                  <a:schemeClr val="tx1"/>
                </a:solidFill>
              </a:rPr>
              <a:t> chemio-radioterapica e poi chirurgia</a:t>
            </a:r>
          </a:p>
          <a:p>
            <a:pPr eaLnBrk="1" hangingPunct="1">
              <a:lnSpc>
                <a:spcPct val="80000"/>
              </a:lnSpc>
            </a:pPr>
            <a:r>
              <a:rPr lang="it-IT" sz="2600" dirty="0">
                <a:solidFill>
                  <a:schemeClr val="tx1"/>
                </a:solidFill>
              </a:rPr>
              <a:t>10% dei pz</a:t>
            </a:r>
            <a:endParaRPr lang="it-IT" altLang="it-IT" sz="2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7543800" cy="1006475"/>
          </a:xfrm>
          <a:prstGeom prst="rect">
            <a:avLst/>
          </a:prstGeom>
        </p:spPr>
        <p:txBody>
          <a:bodyPr lIns="90000" tIns="46800" rIns="90000" bIns="46800"/>
          <a:lstStyle/>
          <a:p>
            <a:pPr algn="ctr" defTabSz="449263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dirty="0">
                <a:solidFill>
                  <a:srgbClr val="990033"/>
                </a:solidFill>
                <a:latin typeface="Arial" charset="0"/>
                <a:cs typeface="Arial" charset="0"/>
              </a:rPr>
              <a:t>Sig. Giuseppe, 72 anni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12875"/>
            <a:ext cx="7632700" cy="4402138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0" indent="0" defTabSz="449263" eaLnBrk="1" hangingPunct="1">
              <a:spcBef>
                <a:spcPts val="1800"/>
              </a:spcBef>
              <a:buSzPct val="90000"/>
              <a:buFont typeface="Arial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sz="2400" dirty="0">
                <a:solidFill>
                  <a:schemeClr val="tx1"/>
                </a:solidFill>
              </a:rPr>
              <a:t>Si reca dal Medico Curante riferendo di non sentirsi molto bene da circa due mesi…</a:t>
            </a:r>
          </a:p>
          <a:p>
            <a:pPr marL="0" indent="0" defTabSz="449263" eaLnBrk="1" hangingPunct="1">
              <a:spcBef>
                <a:spcPts val="1800"/>
              </a:spcBef>
              <a:buSzPct val="90000"/>
              <a:buFont typeface="Arial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sz="2400" dirty="0">
                <a:solidFill>
                  <a:schemeClr val="tx1"/>
                </a:solidFill>
              </a:rPr>
              <a:t>- si vede giallo come un limone</a:t>
            </a:r>
          </a:p>
          <a:p>
            <a:pPr marL="0" indent="0" defTabSz="449263" eaLnBrk="1" hangingPunct="1">
              <a:spcBef>
                <a:spcPts val="1800"/>
              </a:spcBef>
              <a:buSzPct val="90000"/>
              <a:buFont typeface="Arial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sz="2400" dirty="0">
                <a:solidFill>
                  <a:schemeClr val="tx1"/>
                </a:solidFill>
              </a:rPr>
              <a:t>- le urine sono scure come coca cola</a:t>
            </a:r>
          </a:p>
          <a:p>
            <a:pPr marL="0" indent="0" defTabSz="449263" eaLnBrk="1" hangingPunct="1">
              <a:spcBef>
                <a:spcPts val="1800"/>
              </a:spcBef>
              <a:buSzPct val="90000"/>
              <a:buFont typeface="Arial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sz="2400" dirty="0">
                <a:solidFill>
                  <a:schemeClr val="tx1"/>
                </a:solidFill>
              </a:rPr>
              <a:t>- le feci sono chiare, quasi bianche</a:t>
            </a:r>
          </a:p>
          <a:p>
            <a:pPr marL="0" indent="0" defTabSz="449263" eaLnBrk="1" hangingPunct="1">
              <a:spcBef>
                <a:spcPts val="1800"/>
              </a:spcBef>
              <a:buSzPct val="90000"/>
              <a:buFontTx/>
              <a:buChar char="-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sz="2400" dirty="0">
                <a:solidFill>
                  <a:schemeClr val="tx1"/>
                </a:solidFill>
              </a:rPr>
              <a:t> i pantaloni sono diventati tutti larghi</a:t>
            </a:r>
          </a:p>
          <a:p>
            <a:pPr marL="0" indent="0" defTabSz="449263" eaLnBrk="1" hangingPunct="1">
              <a:spcBef>
                <a:spcPts val="1800"/>
              </a:spcBef>
              <a:buSzPct val="90000"/>
              <a:buFontTx/>
              <a:buChar char="-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sz="2400" dirty="0">
                <a:solidFill>
                  <a:schemeClr val="tx1"/>
                </a:solidFill>
              </a:rPr>
              <a:t> ecografia addome</a:t>
            </a:r>
            <a:r>
              <a:rPr lang="it-IT" altLang="it-IT" sz="2400" dirty="0">
                <a:solidFill>
                  <a:schemeClr val="tx1"/>
                </a:solidFill>
                <a:sym typeface="Wingdings" pitchFamily="2" charset="2"/>
              </a:rPr>
              <a:t> massa testa pancreatica</a:t>
            </a:r>
            <a:endParaRPr lang="it-IT" altLang="it-IT" sz="2400" dirty="0">
              <a:solidFill>
                <a:schemeClr val="tx1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8184" y="5010150"/>
            <a:ext cx="2466975" cy="173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Immagin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9813" y="1959769"/>
            <a:ext cx="2466975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Immagine 2"/>
          <p:cNvPicPr>
            <a:picLocks noChangeAspect="1"/>
          </p:cNvPicPr>
          <p:nvPr/>
        </p:nvPicPr>
        <p:blipFill>
          <a:blip r:embed="rId5"/>
          <a:srcRect t="13103" r="56956" b="12975"/>
          <a:stretch>
            <a:fillRect/>
          </a:stretch>
        </p:blipFill>
        <p:spPr bwMode="auto">
          <a:xfrm>
            <a:off x="6012160" y="3357854"/>
            <a:ext cx="1143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Immagine 4"/>
          <p:cNvPicPr>
            <a:picLocks noChangeAspect="1"/>
          </p:cNvPicPr>
          <p:nvPr/>
        </p:nvPicPr>
        <p:blipFill>
          <a:blip r:embed="rId6"/>
          <a:srcRect l="36966" t="54201" r="35661" b="20601"/>
          <a:stretch>
            <a:fillRect/>
          </a:stretch>
        </p:blipFill>
        <p:spPr bwMode="auto">
          <a:xfrm>
            <a:off x="7308304" y="3318961"/>
            <a:ext cx="1512888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/>
          </p:cNvSpPr>
          <p:nvPr>
            <p:ph type="title"/>
          </p:nvPr>
        </p:nvSpPr>
        <p:spPr>
          <a:xfrm>
            <a:off x="755576" y="-469682"/>
            <a:ext cx="7543800" cy="1450757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990033"/>
                </a:solidFill>
              </a:rPr>
              <a:t>CRITERI DI RESECABILITÀ</a:t>
            </a:r>
          </a:p>
        </p:txBody>
      </p:sp>
      <p:pic>
        <p:nvPicPr>
          <p:cNvPr id="9523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981075"/>
            <a:ext cx="5544988" cy="5316538"/>
          </a:xfr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22262" y="553296"/>
            <a:ext cx="8499475" cy="649288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algn="ctr" defTabSz="449263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b="1">
                <a:solidFill>
                  <a:srgbClr val="990033"/>
                </a:solidFill>
                <a:cs typeface="Arial" charset="0"/>
              </a:rPr>
              <a:t>TERAPIA</a:t>
            </a:r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7544" y="1268760"/>
            <a:ext cx="7848600" cy="48768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eaLnBrk="1" hangingPunct="1"/>
            <a:r>
              <a:rPr lang="it-IT" sz="2800" b="1" dirty="0">
                <a:solidFill>
                  <a:schemeClr val="tx1"/>
                </a:solidFill>
              </a:rPr>
              <a:t>Chemioterapia</a:t>
            </a:r>
          </a:p>
          <a:p>
            <a:pPr eaLnBrk="1" hangingPunct="1"/>
            <a:endParaRPr lang="it-IT" sz="2800" b="1" dirty="0">
              <a:solidFill>
                <a:schemeClr val="tx1"/>
              </a:solidFill>
            </a:endParaRPr>
          </a:p>
          <a:p>
            <a:pPr eaLnBrk="1" hangingPunct="1"/>
            <a:r>
              <a:rPr lang="it-IT" sz="2800" b="1" dirty="0">
                <a:solidFill>
                  <a:schemeClr val="tx1"/>
                </a:solidFill>
              </a:rPr>
              <a:t>Palliativa</a:t>
            </a:r>
          </a:p>
          <a:p>
            <a:pPr eaLnBrk="1" hangingPunct="1"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ERCP: drenaggio via biliare (posizionamento </a:t>
            </a:r>
            <a:r>
              <a:rPr lang="it-IT" sz="2800" dirty="0" err="1">
                <a:solidFill>
                  <a:schemeClr val="tx1"/>
                </a:solidFill>
              </a:rPr>
              <a:t>stent</a:t>
            </a:r>
            <a:r>
              <a:rPr lang="it-IT" sz="2800" dirty="0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Tx/>
              <a:buChar char="-"/>
            </a:pPr>
            <a:r>
              <a:rPr lang="it-IT" sz="2800" dirty="0" err="1">
                <a:solidFill>
                  <a:schemeClr val="tx1"/>
                </a:solidFill>
              </a:rPr>
              <a:t>Tp</a:t>
            </a:r>
            <a:r>
              <a:rPr lang="it-IT" sz="2800" dirty="0">
                <a:solidFill>
                  <a:schemeClr val="tx1"/>
                </a:solidFill>
              </a:rPr>
              <a:t> del dolore</a:t>
            </a:r>
          </a:p>
          <a:p>
            <a:pPr eaLnBrk="1" hangingPunct="1">
              <a:spcBef>
                <a:spcPts val="1800"/>
              </a:spcBef>
              <a:buSzPct val="90000"/>
              <a:buFontTx/>
              <a:buChar char="-"/>
            </a:pPr>
            <a:endParaRPr lang="it-IT" altLang="it-IT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 txBox="1">
            <a:spLocks noChangeArrowheads="1"/>
          </p:cNvSpPr>
          <p:nvPr/>
        </p:nvSpPr>
        <p:spPr bwMode="auto">
          <a:xfrm>
            <a:off x="430658" y="692696"/>
            <a:ext cx="804068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600" b="1" dirty="0">
                <a:solidFill>
                  <a:srgbClr val="990033"/>
                </a:solidFill>
              </a:rPr>
              <a:t>IL PARADOSSO ISTOGENETICO NEI TUMORI DEL PANCREAS: IL GOLPE DELLA MINORANZA</a:t>
            </a:r>
          </a:p>
        </p:txBody>
      </p:sp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250825" y="1628775"/>
          <a:ext cx="8400355" cy="51125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0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6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68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04471">
                <a:tc>
                  <a:txBody>
                    <a:bodyPr/>
                    <a:lstStyle/>
                    <a:p>
                      <a:r>
                        <a:rPr lang="it-IT" sz="2400" dirty="0"/>
                        <a:t>COMPONENTE STRUTTURALE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effectLst/>
                        </a:rPr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err="1">
                          <a:effectLst/>
                        </a:rPr>
                        <a:t>Istotipo</a:t>
                      </a:r>
                      <a:r>
                        <a:rPr lang="it-IT" sz="2400" dirty="0">
                          <a:effectLst/>
                        </a:rPr>
                        <a:t> tumorale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effectLst/>
                        </a:rPr>
                        <a:t>Incidenza tumore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3865">
                <a:tc>
                  <a:txBody>
                    <a:bodyPr/>
                    <a:lstStyle/>
                    <a:p>
                      <a:r>
                        <a:rPr lang="it-IT" sz="2400" dirty="0"/>
                        <a:t>Epitelio insulare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Tumore endocrino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7863">
                <a:tc>
                  <a:txBody>
                    <a:bodyPr/>
                    <a:lstStyle/>
                    <a:p>
                      <a:r>
                        <a:rPr lang="it-IT" sz="2400" dirty="0"/>
                        <a:t>Epitelio duttale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Adenocarcinoma duttale</a:t>
                      </a:r>
                    </a:p>
                    <a:p>
                      <a:r>
                        <a:rPr lang="it-IT" sz="2400" dirty="0"/>
                        <a:t>Tumori cistici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2504">
                <a:tc>
                  <a:txBody>
                    <a:bodyPr/>
                    <a:lstStyle/>
                    <a:p>
                      <a:r>
                        <a:rPr lang="it-IT" sz="2400" dirty="0"/>
                        <a:t>Epitelio acinare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Carcinoma acinare</a:t>
                      </a:r>
                    </a:p>
                    <a:p>
                      <a:r>
                        <a:rPr lang="it-IT" sz="2400" dirty="0" err="1"/>
                        <a:t>pancreatoblastoma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3865">
                <a:tc>
                  <a:txBody>
                    <a:bodyPr/>
                    <a:lstStyle/>
                    <a:p>
                      <a:r>
                        <a:rPr lang="it-IT" sz="2400" dirty="0"/>
                        <a:t>Tessuto adiposo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lipoma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4470F41D-DC0A-4062-BE02-C87710C8A286}"/>
              </a:ext>
            </a:extLst>
          </p:cNvPr>
          <p:cNvSpPr/>
          <p:nvPr/>
        </p:nvSpPr>
        <p:spPr>
          <a:xfrm>
            <a:off x="266413" y="4437112"/>
            <a:ext cx="8640960" cy="576064"/>
          </a:xfrm>
          <a:prstGeom prst="roundRect">
            <a:avLst/>
          </a:prstGeom>
          <a:noFill/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829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910371"/>
          </a:xfrm>
        </p:spPr>
        <p:txBody>
          <a:bodyPr>
            <a:normAutofit fontScale="90000"/>
          </a:bodyPr>
          <a:lstStyle/>
          <a:p>
            <a:pPr algn="ctr"/>
            <a:r>
              <a:rPr lang="it-IT" altLang="it-IT" sz="2800" b="1" dirty="0">
                <a:solidFill>
                  <a:srgbClr val="990033"/>
                </a:solidFill>
                <a:latin typeface="Arial" charset="0"/>
                <a:cs typeface="Arial" charset="0"/>
              </a:rPr>
              <a:t>LESIONI CISTICHE DEL PANCREAS ESOCRINO</a:t>
            </a:r>
            <a:endParaRPr lang="it-IT" sz="2800" b="1" dirty="0">
              <a:solidFill>
                <a:srgbClr val="990033"/>
              </a:solidFill>
              <a:latin typeface="Arial" charset="0"/>
              <a:cs typeface="Arial" charset="0"/>
            </a:endParaRPr>
          </a:p>
        </p:txBody>
      </p:sp>
      <p:sp>
        <p:nvSpPr>
          <p:cNvPr id="101378" name="Rectangle 3"/>
          <p:cNvSpPr>
            <a:spLocks noGrp="1"/>
          </p:cNvSpPr>
          <p:nvPr>
            <p:ph idx="1"/>
          </p:nvPr>
        </p:nvSpPr>
        <p:spPr>
          <a:xfrm>
            <a:off x="431799" y="1916906"/>
            <a:ext cx="7993063" cy="3024187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Ampio spettro di entità sia benigne che maligne.</a:t>
            </a:r>
          </a:p>
          <a:p>
            <a:pPr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Circa l’1.2% dei pazienti di medicina ha una cisti pancreatica che richiede un follow-up</a:t>
            </a:r>
          </a:p>
          <a:p>
            <a:pPr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In serie autoptiche o in studi di imaging: frequenza di lesioni cistiche pancreatiche è dal 2,4 al 24% (aumentano con l’età) </a:t>
            </a:r>
          </a:p>
        </p:txBody>
      </p:sp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1476375" y="5213350"/>
            <a:ext cx="223202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NEOPLASTICHE</a:t>
            </a:r>
          </a:p>
        </p:txBody>
      </p:sp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5292725" y="5213350"/>
            <a:ext cx="2592388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NON NEOPLASTICHE</a:t>
            </a:r>
          </a:p>
        </p:txBody>
      </p:sp>
      <p:sp>
        <p:nvSpPr>
          <p:cNvPr id="96263" name="AutoShape 7"/>
          <p:cNvSpPr>
            <a:spLocks noChangeArrowheads="1"/>
          </p:cNvSpPr>
          <p:nvPr/>
        </p:nvSpPr>
        <p:spPr bwMode="auto">
          <a:xfrm>
            <a:off x="3924300" y="5157788"/>
            <a:ext cx="1008063" cy="503237"/>
          </a:xfrm>
          <a:prstGeom prst="leftRightArrow">
            <a:avLst>
              <a:gd name="adj1" fmla="val 50000"/>
              <a:gd name="adj2" fmla="val 400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96265" name="Picture 9" descr="Image result for bolle di sapone"/>
          <p:cNvPicPr>
            <a:picLocks noChangeAspect="1" noChangeArrowheads="1"/>
          </p:cNvPicPr>
          <p:nvPr/>
        </p:nvPicPr>
        <p:blipFill>
          <a:blip r:embed="rId2"/>
          <a:srcRect l="13185"/>
          <a:stretch>
            <a:fillRect/>
          </a:stretch>
        </p:blipFill>
        <p:spPr bwMode="auto">
          <a:xfrm>
            <a:off x="5269604" y="4474354"/>
            <a:ext cx="3457079" cy="223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473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6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96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96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1" grpId="0" animBg="1"/>
      <p:bldP spid="96262" grpId="0" animBg="1"/>
      <p:bldP spid="9626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5"/>
          <p:cNvPicPr>
            <a:picLocks noChangeAspect="1" noChangeArrowheads="1"/>
          </p:cNvPicPr>
          <p:nvPr/>
        </p:nvPicPr>
        <p:blipFill>
          <a:blip r:embed="rId2"/>
          <a:srcRect t="7358"/>
          <a:stretch>
            <a:fillRect/>
          </a:stretch>
        </p:blipFill>
        <p:spPr bwMode="auto">
          <a:xfrm>
            <a:off x="1331913" y="620713"/>
            <a:ext cx="5938837" cy="531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6" name="Line 6"/>
          <p:cNvSpPr>
            <a:spLocks noChangeShapeType="1"/>
          </p:cNvSpPr>
          <p:nvPr/>
        </p:nvSpPr>
        <p:spPr bwMode="auto">
          <a:xfrm>
            <a:off x="4427538" y="188913"/>
            <a:ext cx="0" cy="6192837"/>
          </a:xfrm>
          <a:prstGeom prst="line">
            <a:avLst/>
          </a:prstGeom>
          <a:noFill/>
          <a:ln w="28575">
            <a:solidFill>
              <a:srgbClr val="9D070D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7292" name="AutoShape 12"/>
          <p:cNvSpPr>
            <a:spLocks noChangeArrowheads="1"/>
          </p:cNvSpPr>
          <p:nvPr/>
        </p:nvSpPr>
        <p:spPr bwMode="auto">
          <a:xfrm>
            <a:off x="7008813" y="5157788"/>
            <a:ext cx="1584325" cy="504825"/>
          </a:xfrm>
          <a:prstGeom prst="leftArrow">
            <a:avLst>
              <a:gd name="adj1" fmla="val 50000"/>
              <a:gd name="adj2" fmla="val 7845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97293" name="Line 13"/>
          <p:cNvSpPr>
            <a:spLocks noChangeShapeType="1"/>
          </p:cNvSpPr>
          <p:nvPr/>
        </p:nvSpPr>
        <p:spPr bwMode="auto">
          <a:xfrm>
            <a:off x="827088" y="4797425"/>
            <a:ext cx="7489825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" name="Fumetto: ovale 1"/>
          <p:cNvSpPr/>
          <p:nvPr/>
        </p:nvSpPr>
        <p:spPr>
          <a:xfrm>
            <a:off x="1042988" y="620713"/>
            <a:ext cx="3384550" cy="1439862"/>
          </a:xfrm>
          <a:prstGeom prst="wedgeEllipseCallout">
            <a:avLst/>
          </a:prstGeom>
          <a:noFill/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4643438" y="981075"/>
            <a:ext cx="2520950" cy="2676525"/>
          </a:xfrm>
          <a:prstGeom prst="rect">
            <a:avLst/>
          </a:prstGeom>
          <a:solidFill>
            <a:srgbClr val="D9D9D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 rot="-2210995">
            <a:off x="5003800" y="1628775"/>
            <a:ext cx="1655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RARE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1042988" y="4856163"/>
            <a:ext cx="3222625" cy="1452562"/>
          </a:xfrm>
          <a:prstGeom prst="rect">
            <a:avLst/>
          </a:prstGeom>
          <a:solidFill>
            <a:srgbClr val="D9D9D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" name="CasellaDiTesto 12"/>
          <p:cNvSpPr txBox="1">
            <a:spLocks noChangeArrowheads="1"/>
          </p:cNvSpPr>
          <p:nvPr/>
        </p:nvSpPr>
        <p:spPr bwMode="auto">
          <a:xfrm rot="-2210995">
            <a:off x="2276475" y="5329238"/>
            <a:ext cx="1104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RARE</a:t>
            </a:r>
          </a:p>
        </p:txBody>
      </p:sp>
      <p:sp>
        <p:nvSpPr>
          <p:cNvPr id="5" name="Fumetto: ovale 4"/>
          <p:cNvSpPr/>
          <p:nvPr/>
        </p:nvSpPr>
        <p:spPr>
          <a:xfrm>
            <a:off x="4427538" y="5084763"/>
            <a:ext cx="2808287" cy="936625"/>
          </a:xfrm>
          <a:prstGeom prst="wedgeEllipseCallout">
            <a:avLst>
              <a:gd name="adj1" fmla="val 44289"/>
              <a:gd name="adj2" fmla="val 5454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74129F-DF2E-46B2-8EEF-80865D7E3A9A}"/>
              </a:ext>
            </a:extLst>
          </p:cNvPr>
          <p:cNvSpPr txBox="1"/>
          <p:nvPr/>
        </p:nvSpPr>
        <p:spPr>
          <a:xfrm>
            <a:off x="179512" y="1844824"/>
            <a:ext cx="160518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it-IT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60-70%</a:t>
            </a:r>
            <a:endParaRPr lang="en-US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37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7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97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6" grpId="0" animBg="1"/>
      <p:bldP spid="97292" grpId="0" animBg="1"/>
      <p:bldP spid="97293" grpId="0" animBg="1"/>
      <p:bldP spid="2" grpId="0" animBg="1"/>
      <p:bldP spid="3" grpId="0" animBg="1"/>
      <p:bldP spid="4" grpId="0"/>
      <p:bldP spid="12" grpId="0" animBg="1"/>
      <p:bldP spid="13" grpId="0"/>
      <p:bldP spid="5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84375" y="333375"/>
            <a:ext cx="4675188" cy="6048375"/>
          </a:xfrm>
        </p:spPr>
      </p:pic>
      <p:pic>
        <p:nvPicPr>
          <p:cNvPr id="98309" name="Picture 3"/>
          <p:cNvPicPr>
            <a:picLocks noChangeAspect="1" noChangeArrowheads="1"/>
          </p:cNvPicPr>
          <p:nvPr/>
        </p:nvPicPr>
        <p:blipFill>
          <a:blip r:embed="rId2"/>
          <a:srcRect b="64305"/>
          <a:stretch>
            <a:fillRect/>
          </a:stretch>
        </p:blipFill>
        <p:spPr bwMode="auto">
          <a:xfrm>
            <a:off x="1979613" y="333375"/>
            <a:ext cx="4675187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824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983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/>
          </p:cNvSpPr>
          <p:nvPr>
            <p:ph type="title" idx="4294967295"/>
          </p:nvPr>
        </p:nvSpPr>
        <p:spPr>
          <a:xfrm>
            <a:off x="4006850" y="315913"/>
            <a:ext cx="4940300" cy="1287462"/>
          </a:xfrm>
          <a:prstGeom prst="rect">
            <a:avLst/>
          </a:prstGeom>
        </p:spPr>
        <p:txBody>
          <a:bodyPr rtlCol="0" anchor="b"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it-IT" sz="2400" b="1" dirty="0">
                <a:solidFill>
                  <a:srgbClr val="990033"/>
                </a:solidFill>
                <a:latin typeface="+mj-lt"/>
              </a:rPr>
              <a:t>NEOPLASIA INTRADUTTALE PAPILLARE MUCINOSA (IPMN)</a:t>
            </a:r>
            <a:endParaRPr lang="en-US" sz="2400" b="1" dirty="0">
              <a:solidFill>
                <a:srgbClr val="990033"/>
              </a:solidFill>
              <a:latin typeface="+mj-lt"/>
            </a:endParaRPr>
          </a:p>
        </p:txBody>
      </p:sp>
      <p:pic>
        <p:nvPicPr>
          <p:cNvPr id="104451" name="Immagine 3"/>
          <p:cNvPicPr>
            <a:picLocks noChangeAspect="1"/>
          </p:cNvPicPr>
          <p:nvPr/>
        </p:nvPicPr>
        <p:blipFill rotWithShape="1">
          <a:blip r:embed="rId2"/>
          <a:srcRect l="4206" r="15916"/>
          <a:stretch/>
        </p:blipFill>
        <p:spPr bwMode="auto">
          <a:xfrm>
            <a:off x="-108520" y="0"/>
            <a:ext cx="38884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4" name="Rectangle 3"/>
          <p:cNvSpPr>
            <a:spLocks noGrp="1"/>
          </p:cNvSpPr>
          <p:nvPr>
            <p:ph type="body" idx="4294967295"/>
          </p:nvPr>
        </p:nvSpPr>
        <p:spPr>
          <a:xfrm>
            <a:off x="3810000" y="1603375"/>
            <a:ext cx="5334000" cy="5065713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/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chemeClr val="tx1"/>
                </a:solidFill>
                <a:latin typeface="+mn-lt"/>
              </a:rPr>
              <a:t>Origina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da cellule muco-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secernenti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che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rivestono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dotti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pancreatici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	</a:t>
            </a:r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M≥F, 60-70 aa</a:t>
            </a:r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chemeClr val="tx1"/>
                </a:solidFill>
                <a:latin typeface="+mn-lt"/>
              </a:rPr>
              <a:t>L’eccessiva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produzione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di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muco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porta ad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ectasie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cistiche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del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dotto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principale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(MD),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dei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collaterali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(BD), o di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entrambi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misto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). </a:t>
            </a:r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chemeClr val="tx1"/>
                </a:solidFill>
                <a:latin typeface="+mn-lt"/>
              </a:rPr>
              <a:t>Talora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si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documenta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endoscopicamente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il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muco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mentre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fuoriesce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dalla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papilla di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Vater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che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presenta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un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orifizio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pancreatico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dilatato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. </a:t>
            </a:r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17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71" name="Straight Connector 7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3810000" y="2114550"/>
            <a:ext cx="4732338" cy="0"/>
          </a:xfrm>
          <a:prstGeom prst="line">
            <a:avLst/>
          </a:prstGeom>
          <a:ln w="19050">
            <a:solidFill>
              <a:srgbClr val="D886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658" name="Picture 2" descr="Image result for IPMN"/>
          <p:cNvPicPr>
            <a:picLocks noChangeAspect="1" noChangeArrowheads="1"/>
          </p:cNvPicPr>
          <p:nvPr/>
        </p:nvPicPr>
        <p:blipFill>
          <a:blip r:embed="rId3"/>
          <a:srcRect l="28705" t="57350" r="16402"/>
          <a:stretch>
            <a:fillRect/>
          </a:stretch>
        </p:blipFill>
        <p:spPr bwMode="auto">
          <a:xfrm>
            <a:off x="6011863" y="3794125"/>
            <a:ext cx="28241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306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/>
          </p:cNvSpPr>
          <p:nvPr>
            <p:ph type="title" idx="4294967295"/>
          </p:nvPr>
        </p:nvSpPr>
        <p:spPr>
          <a:xfrm>
            <a:off x="467544" y="548680"/>
            <a:ext cx="7886700" cy="68738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it-IT" sz="3600" b="1" dirty="0">
                <a:solidFill>
                  <a:srgbClr val="990033"/>
                </a:solidFill>
                <a:latin typeface="+mj-lt"/>
              </a:rPr>
              <a:t>IPMN</a:t>
            </a:r>
            <a:endParaRPr lang="en-US" sz="3600" b="1" dirty="0">
              <a:solidFill>
                <a:srgbClr val="990033"/>
              </a:solidFill>
              <a:latin typeface="+mj-lt"/>
            </a:endParaRPr>
          </a:p>
        </p:txBody>
      </p:sp>
      <p:graphicFrame>
        <p:nvGraphicFramePr>
          <p:cNvPr id="101380" name="Rectangle 3"/>
          <p:cNvGraphicFramePr/>
          <p:nvPr/>
        </p:nvGraphicFramePr>
        <p:xfrm>
          <a:off x="628650" y="1340768"/>
          <a:ext cx="7886700" cy="4836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85668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 idx="4294967295"/>
          </p:nvPr>
        </p:nvSpPr>
        <p:spPr>
          <a:xfrm>
            <a:off x="251520" y="548680"/>
            <a:ext cx="8497888" cy="6477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it-IT" altLang="it-IT" b="1" dirty="0">
                <a:solidFill>
                  <a:srgbClr val="990033"/>
                </a:solidFill>
                <a:cs typeface="Arial" charset="0"/>
              </a:rPr>
              <a:t>IPMN</a:t>
            </a:r>
            <a:endParaRPr lang="it-IT" b="1" dirty="0">
              <a:solidFill>
                <a:srgbClr val="990033"/>
              </a:solidFill>
              <a:cs typeface="Arial" charset="0"/>
            </a:endParaRPr>
          </a:p>
        </p:txBody>
      </p:sp>
      <p:sp>
        <p:nvSpPr>
          <p:cNvPr id="106498" name="Rectangle 3"/>
          <p:cNvSpPr>
            <a:spLocks noGrp="1"/>
          </p:cNvSpPr>
          <p:nvPr>
            <p:ph type="body" idx="4294967295"/>
          </p:nvPr>
        </p:nvSpPr>
        <p:spPr>
          <a:xfrm>
            <a:off x="0" y="1052513"/>
            <a:ext cx="7886700" cy="5073650"/>
          </a:xfrm>
          <a:prstGeom prst="rect">
            <a:avLst/>
          </a:prstGeom>
        </p:spPr>
        <p:txBody>
          <a:bodyPr/>
          <a:lstStyle/>
          <a:p>
            <a:pPr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Spettro di aggressività biologica molto ampio </a:t>
            </a:r>
          </a:p>
        </p:txBody>
      </p:sp>
      <p:pic>
        <p:nvPicPr>
          <p:cNvPr id="106499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738" y="1674813"/>
            <a:ext cx="3760787" cy="44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5120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/>
          </p:cNvSpPr>
          <p:nvPr>
            <p:ph type="title" idx="4294967295"/>
          </p:nvPr>
        </p:nvSpPr>
        <p:spPr>
          <a:xfrm>
            <a:off x="179512" y="548680"/>
            <a:ext cx="8497888" cy="6477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it-IT" altLang="it-IT" b="1">
                <a:solidFill>
                  <a:srgbClr val="990033"/>
                </a:solidFill>
                <a:cs typeface="Arial" charset="0"/>
              </a:rPr>
              <a:t>IPMN</a:t>
            </a:r>
            <a:endParaRPr lang="it-IT" b="1">
              <a:solidFill>
                <a:srgbClr val="990033"/>
              </a:solidFill>
              <a:cs typeface="Arial" charset="0"/>
            </a:endParaRPr>
          </a:p>
        </p:txBody>
      </p:sp>
      <p:sp>
        <p:nvSpPr>
          <p:cNvPr id="107522" name="Rectangle 3"/>
          <p:cNvSpPr>
            <a:spLocks noGrp="1"/>
          </p:cNvSpPr>
          <p:nvPr>
            <p:ph type="body" idx="4294967295"/>
          </p:nvPr>
        </p:nvSpPr>
        <p:spPr>
          <a:xfrm>
            <a:off x="504031" y="1498718"/>
            <a:ext cx="7489825" cy="50736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sz="2800" dirty="0">
                <a:solidFill>
                  <a:schemeClr val="tx1"/>
                </a:solidFill>
              </a:rPr>
              <a:t>High risk:</a:t>
            </a:r>
          </a:p>
          <a:p>
            <a:pPr>
              <a:buFont typeface="Arial" charset="0"/>
              <a:buNone/>
            </a:pPr>
            <a:r>
              <a:rPr lang="it-IT" sz="2800" dirty="0">
                <a:solidFill>
                  <a:schemeClr val="tx1"/>
                </a:solidFill>
                <a:sym typeface="Wingdings" pitchFamily="2" charset="2"/>
              </a:rPr>
              <a:t>- cisti &gt; </a:t>
            </a:r>
            <a:r>
              <a:rPr lang="it-IT" sz="2800" b="1" dirty="0">
                <a:solidFill>
                  <a:schemeClr val="tx1"/>
                </a:solidFill>
                <a:sym typeface="Wingdings" pitchFamily="2" charset="2"/>
              </a:rPr>
              <a:t>3 cm</a:t>
            </a:r>
          </a:p>
          <a:p>
            <a:pPr>
              <a:buFont typeface="Arial" charset="0"/>
              <a:buNone/>
            </a:pPr>
            <a:r>
              <a:rPr lang="it-IT" sz="2800" dirty="0">
                <a:solidFill>
                  <a:schemeClr val="tx1"/>
                </a:solidFill>
                <a:sym typeface="Wingdings" pitchFamily="2" charset="2"/>
              </a:rPr>
              <a:t>- </a:t>
            </a:r>
            <a:r>
              <a:rPr lang="it-IT" sz="2800" b="1" dirty="0">
                <a:solidFill>
                  <a:schemeClr val="tx1"/>
                </a:solidFill>
                <a:sym typeface="Wingdings" pitchFamily="2" charset="2"/>
              </a:rPr>
              <a:t>ispessimento</a:t>
            </a:r>
            <a:r>
              <a:rPr lang="it-IT" sz="2800" dirty="0">
                <a:solidFill>
                  <a:schemeClr val="tx1"/>
                </a:solidFill>
                <a:sym typeface="Wingdings" pitchFamily="2" charset="2"/>
              </a:rPr>
              <a:t> di parete</a:t>
            </a:r>
          </a:p>
          <a:p>
            <a:pPr>
              <a:buFont typeface="Arial" charset="0"/>
              <a:buNone/>
            </a:pPr>
            <a:r>
              <a:rPr lang="it-IT" sz="2800" dirty="0">
                <a:solidFill>
                  <a:schemeClr val="tx1"/>
                </a:solidFill>
                <a:sym typeface="Wingdings" pitchFamily="2" charset="2"/>
              </a:rPr>
              <a:t>- dotto pancreatico principale </a:t>
            </a:r>
            <a:r>
              <a:rPr lang="it-IT" sz="2800" b="1" dirty="0">
                <a:solidFill>
                  <a:schemeClr val="tx1"/>
                </a:solidFill>
                <a:sym typeface="Wingdings" pitchFamily="2" charset="2"/>
              </a:rPr>
              <a:t>&gt; 9 mm</a:t>
            </a:r>
          </a:p>
          <a:p>
            <a:pPr>
              <a:buFont typeface="Arial" charset="0"/>
              <a:buNone/>
            </a:pPr>
            <a:r>
              <a:rPr lang="it-IT" sz="2800" dirty="0">
                <a:solidFill>
                  <a:schemeClr val="tx1"/>
                </a:solidFill>
                <a:sym typeface="Wingdings" pitchFamily="2" charset="2"/>
              </a:rPr>
              <a:t>- </a:t>
            </a:r>
            <a:r>
              <a:rPr lang="it-IT" sz="2800" b="1" dirty="0">
                <a:solidFill>
                  <a:schemeClr val="tx1"/>
                </a:solidFill>
                <a:sym typeface="Wingdings" pitchFamily="2" charset="2"/>
              </a:rPr>
              <a:t>noduli</a:t>
            </a:r>
            <a:r>
              <a:rPr lang="it-IT" sz="2800" dirty="0">
                <a:solidFill>
                  <a:schemeClr val="tx1"/>
                </a:solidFill>
                <a:sym typeface="Wingdings" pitchFamily="2" charset="2"/>
              </a:rPr>
              <a:t> di parete</a:t>
            </a:r>
          </a:p>
          <a:p>
            <a:pPr>
              <a:buFont typeface="Arial" charset="0"/>
              <a:buNone/>
            </a:pPr>
            <a:r>
              <a:rPr lang="it-IT" sz="2800" dirty="0">
                <a:solidFill>
                  <a:schemeClr val="tx1"/>
                </a:solidFill>
                <a:sym typeface="Wingdings" pitchFamily="2" charset="2"/>
              </a:rPr>
              <a:t>- sintomi (</a:t>
            </a:r>
            <a:r>
              <a:rPr lang="it-IT" sz="2800" b="1" dirty="0">
                <a:solidFill>
                  <a:schemeClr val="tx1"/>
                </a:solidFill>
                <a:sym typeface="Wingdings" pitchFamily="2" charset="2"/>
              </a:rPr>
              <a:t>ittero</a:t>
            </a:r>
            <a:r>
              <a:rPr lang="it-IT" sz="2800" dirty="0">
                <a:solidFill>
                  <a:schemeClr val="tx1"/>
                </a:solidFill>
                <a:sym typeface="Wingdings" pitchFamily="2" charset="2"/>
              </a:rPr>
              <a:t>)</a:t>
            </a:r>
          </a:p>
          <a:p>
            <a:pPr>
              <a:buFont typeface="Arial" charset="0"/>
              <a:buNone/>
            </a:pPr>
            <a:r>
              <a:rPr lang="it-IT" sz="2800" dirty="0">
                <a:solidFill>
                  <a:schemeClr val="tx1"/>
                </a:solidFill>
                <a:sym typeface="Wingdings" pitchFamily="2" charset="2"/>
              </a:rPr>
              <a:t>- </a:t>
            </a:r>
            <a:r>
              <a:rPr lang="it-IT" sz="2800" b="1" dirty="0" err="1">
                <a:solidFill>
                  <a:schemeClr val="tx1"/>
                </a:solidFill>
                <a:sym typeface="Wingdings" pitchFamily="2" charset="2"/>
              </a:rPr>
              <a:t>linfo</a:t>
            </a:r>
            <a:r>
              <a:rPr lang="it-IT" sz="2800" b="1" dirty="0">
                <a:solidFill>
                  <a:schemeClr val="tx1"/>
                </a:solidFill>
                <a:sym typeface="Wingdings" pitchFamily="2" charset="2"/>
              </a:rPr>
              <a:t>-adenopatie</a:t>
            </a:r>
          </a:p>
          <a:p>
            <a:pPr>
              <a:buFont typeface="Arial" charset="0"/>
              <a:buNone/>
            </a:pPr>
            <a:r>
              <a:rPr lang="it-IT" sz="2800" dirty="0">
                <a:solidFill>
                  <a:schemeClr val="tx1"/>
                </a:solidFill>
                <a:sym typeface="Wingdings" pitchFamily="2" charset="2"/>
              </a:rPr>
              <a:t>- aumento </a:t>
            </a:r>
            <a:r>
              <a:rPr lang="it-IT" sz="2800" b="1" dirty="0">
                <a:solidFill>
                  <a:schemeClr val="tx1"/>
                </a:solidFill>
                <a:sym typeface="Wingdings" pitchFamily="2" charset="2"/>
              </a:rPr>
              <a:t>CA 19.9</a:t>
            </a:r>
          </a:p>
          <a:p>
            <a:pPr>
              <a:buFont typeface="Wingdings" pitchFamily="2" charset="2"/>
              <a:buChar char="à"/>
            </a:pPr>
            <a:endParaRPr lang="it-IT" sz="2800" b="1" dirty="0">
              <a:solidFill>
                <a:schemeClr val="tx1"/>
              </a:solidFill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endParaRPr lang="it-IT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519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 txBox="1">
            <a:spLocks noChangeArrowheads="1"/>
          </p:cNvSpPr>
          <p:nvPr/>
        </p:nvSpPr>
        <p:spPr bwMode="auto">
          <a:xfrm>
            <a:off x="467544" y="549274"/>
            <a:ext cx="8184331" cy="93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600" b="1" dirty="0">
                <a:solidFill>
                  <a:srgbClr val="990033"/>
                </a:solidFill>
              </a:rPr>
              <a:t>IL PARADOSSO ISTOGENETICO NEI TUMORI DEL PANCREAS: IL GOLPE DELLA MINORANZA</a:t>
            </a:r>
          </a:p>
        </p:txBody>
      </p:sp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250825" y="1628775"/>
          <a:ext cx="8400355" cy="51125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0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6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68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04471">
                <a:tc>
                  <a:txBody>
                    <a:bodyPr/>
                    <a:lstStyle/>
                    <a:p>
                      <a:r>
                        <a:rPr lang="it-IT" sz="2400" dirty="0"/>
                        <a:t>COMPONENTE STRUTTURALE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effectLst/>
                        </a:rPr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err="1">
                          <a:effectLst/>
                        </a:rPr>
                        <a:t>Istotipo</a:t>
                      </a:r>
                      <a:r>
                        <a:rPr lang="it-IT" sz="2400" dirty="0">
                          <a:effectLst/>
                        </a:rPr>
                        <a:t> tumorale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effectLst/>
                        </a:rPr>
                        <a:t>Incidenza tumore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3865">
                <a:tc>
                  <a:txBody>
                    <a:bodyPr/>
                    <a:lstStyle/>
                    <a:p>
                      <a:r>
                        <a:rPr lang="it-IT" sz="2400" dirty="0"/>
                        <a:t>Epitelio insulare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Tumore endocrino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7863">
                <a:tc>
                  <a:txBody>
                    <a:bodyPr/>
                    <a:lstStyle/>
                    <a:p>
                      <a:r>
                        <a:rPr lang="it-IT" sz="2400" dirty="0"/>
                        <a:t>Epitelio duttale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Adenocarcinoma duttale</a:t>
                      </a:r>
                    </a:p>
                    <a:p>
                      <a:r>
                        <a:rPr lang="it-IT" sz="2400" dirty="0"/>
                        <a:t>Tumori cistici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2504">
                <a:tc>
                  <a:txBody>
                    <a:bodyPr/>
                    <a:lstStyle/>
                    <a:p>
                      <a:r>
                        <a:rPr lang="it-IT" sz="2400" dirty="0"/>
                        <a:t>Epitelio acinare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Carcinoma acinare</a:t>
                      </a:r>
                    </a:p>
                    <a:p>
                      <a:r>
                        <a:rPr lang="it-IT" sz="2400" dirty="0" err="1"/>
                        <a:t>pancreatoblastoma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3865">
                <a:tc>
                  <a:txBody>
                    <a:bodyPr/>
                    <a:lstStyle/>
                    <a:p>
                      <a:r>
                        <a:rPr lang="it-IT" sz="2400" dirty="0"/>
                        <a:t>Tessuto adiposo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lipoma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5888" name="Rectangle 48"/>
          <p:cNvSpPr>
            <a:spLocks noChangeArrowheads="1"/>
          </p:cNvSpPr>
          <p:nvPr/>
        </p:nvSpPr>
        <p:spPr bwMode="auto">
          <a:xfrm>
            <a:off x="2976563" y="1552575"/>
            <a:ext cx="5688012" cy="5260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1" name="Rectangle 48"/>
          <p:cNvSpPr>
            <a:spLocks noChangeArrowheads="1"/>
          </p:cNvSpPr>
          <p:nvPr/>
        </p:nvSpPr>
        <p:spPr bwMode="auto">
          <a:xfrm>
            <a:off x="4157663" y="1552575"/>
            <a:ext cx="4319587" cy="5260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5889" name="Rectangle 49"/>
          <p:cNvSpPr>
            <a:spLocks noChangeArrowheads="1"/>
          </p:cNvSpPr>
          <p:nvPr/>
        </p:nvSpPr>
        <p:spPr bwMode="auto">
          <a:xfrm>
            <a:off x="7132638" y="1628775"/>
            <a:ext cx="1728787" cy="5183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58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58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88" grpId="0" animBg="1"/>
      <p:bldP spid="51" grpId="0" animBg="1"/>
      <p:bldP spid="3588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316038"/>
            <a:ext cx="6850063" cy="4295775"/>
          </a:xfrm>
          <a:prstGeom prst="rect">
            <a:avLst/>
          </a:prstGeom>
        </p:spPr>
      </p:pic>
      <p:sp>
        <p:nvSpPr>
          <p:cNvPr id="108546" name="Text Box 4"/>
          <p:cNvSpPr txBox="1">
            <a:spLocks noChangeArrowheads="1"/>
          </p:cNvSpPr>
          <p:nvPr/>
        </p:nvSpPr>
        <p:spPr bwMode="auto">
          <a:xfrm>
            <a:off x="4859338" y="6021388"/>
            <a:ext cx="3384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>
                <a:ea typeface="Microsoft YaHei" pitchFamily="34" charset="-122"/>
              </a:rPr>
              <a:t>Buscarini et al. DLD 2014</a:t>
            </a: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68CC5E8F-15A0-4374-8283-4987E96AC064}"/>
              </a:ext>
            </a:extLst>
          </p:cNvPr>
          <p:cNvSpPr/>
          <p:nvPr/>
        </p:nvSpPr>
        <p:spPr>
          <a:xfrm>
            <a:off x="1043608" y="3140968"/>
            <a:ext cx="6778005" cy="792088"/>
          </a:xfrm>
          <a:prstGeom prst="roundRect">
            <a:avLst/>
          </a:prstGeom>
          <a:noFill/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373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054164"/>
          </a:xfrm>
        </p:spPr>
        <p:txBody>
          <a:bodyPr>
            <a:normAutofit/>
          </a:bodyPr>
          <a:lstStyle/>
          <a:p>
            <a:pPr algn="ctr"/>
            <a:r>
              <a:rPr lang="it-IT" altLang="it-IT" sz="4000" b="1" dirty="0">
                <a:latin typeface="Arial" charset="0"/>
                <a:cs typeface="Arial" charset="0"/>
              </a:rPr>
              <a:t>CISTOADENOMA MUCINOSO</a:t>
            </a:r>
            <a:endParaRPr lang="it-IT" sz="4000" b="1" dirty="0">
              <a:latin typeface="Arial" charset="0"/>
              <a:cs typeface="Arial" charset="0"/>
            </a:endParaRPr>
          </a:p>
        </p:txBody>
      </p:sp>
      <p:sp>
        <p:nvSpPr>
          <p:cNvPr id="109570" name="Rectangle 3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90% donne, 40 anni età media </a:t>
            </a:r>
          </a:p>
          <a:p>
            <a:pPr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Corpo-coda (85%) </a:t>
            </a:r>
          </a:p>
          <a:p>
            <a:pPr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Cellule epiteliali neoplastiche delimitano una o più cisti contenenti materiale gelatinoso mucoide, tipicamente non comunicanti con il dotto pancreatico principale. </a:t>
            </a:r>
          </a:p>
          <a:p>
            <a:pPr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Uni- o multi-</a:t>
            </a:r>
            <a:r>
              <a:rPr lang="it-IT" sz="2800" dirty="0" err="1">
                <a:solidFill>
                  <a:schemeClr val="tx1"/>
                </a:solidFill>
              </a:rPr>
              <a:t>loculari</a:t>
            </a:r>
            <a:endParaRPr lang="it-IT" sz="2800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Setti e pareti</a:t>
            </a:r>
          </a:p>
        </p:txBody>
      </p:sp>
    </p:spTree>
    <p:extLst>
      <p:ext uri="{BB962C8B-B14F-4D97-AF65-F5344CB8AC3E}">
        <p14:creationId xmlns:p14="http://schemas.microsoft.com/office/powerpoint/2010/main" val="7603622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4" descr="CAMtipico_eco_tac"/>
          <p:cNvPicPr>
            <a:picLocks noChangeAspect="1" noChangeArrowheads="1"/>
          </p:cNvPicPr>
          <p:nvPr/>
        </p:nvPicPr>
        <p:blipFill>
          <a:blip r:embed="rId2"/>
          <a:srcRect r="8" b="11"/>
          <a:stretch>
            <a:fillRect/>
          </a:stretch>
        </p:blipFill>
        <p:spPr bwMode="auto">
          <a:xfrm>
            <a:off x="323850" y="2272060"/>
            <a:ext cx="4945063" cy="360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2272060"/>
            <a:ext cx="3394075" cy="2792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0595" name="Rectangle 2"/>
          <p:cNvSpPr>
            <a:spLocks noGrp="1"/>
          </p:cNvSpPr>
          <p:nvPr>
            <p:ph type="title"/>
          </p:nvPr>
        </p:nvSpPr>
        <p:spPr>
          <a:xfrm>
            <a:off x="581192" y="687475"/>
            <a:ext cx="7989752" cy="725302"/>
          </a:xfrm>
        </p:spPr>
        <p:txBody>
          <a:bodyPr/>
          <a:lstStyle/>
          <a:p>
            <a:pPr algn="ctr"/>
            <a:r>
              <a:rPr lang="it-IT" altLang="it-IT" dirty="0"/>
              <a:t>CISTOADENOMA MUCINOSO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56541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/>
          </p:cNvSpPr>
          <p:nvPr>
            <p:ph type="title"/>
          </p:nvPr>
        </p:nvSpPr>
        <p:spPr>
          <a:xfrm>
            <a:off x="822960" y="430620"/>
            <a:ext cx="7543800" cy="982156"/>
          </a:xfrm>
        </p:spPr>
        <p:txBody>
          <a:bodyPr>
            <a:normAutofit/>
          </a:bodyPr>
          <a:lstStyle/>
          <a:p>
            <a:pPr algn="ctr"/>
            <a:r>
              <a:rPr lang="it-IT" altLang="it-IT" sz="3200" b="1" dirty="0">
                <a:cs typeface="Arial" charset="0"/>
              </a:rPr>
              <a:t>CISTOADENOMA MUCINOSO</a:t>
            </a:r>
            <a:endParaRPr lang="it-IT" sz="3200" b="1" dirty="0">
              <a:cs typeface="Arial" charset="0"/>
            </a:endParaRPr>
          </a:p>
        </p:txBody>
      </p:sp>
      <p:sp>
        <p:nvSpPr>
          <p:cNvPr id="111618" name="Rectangle 3"/>
          <p:cNvSpPr>
            <a:spLocks noGrp="1"/>
          </p:cNvSpPr>
          <p:nvPr>
            <p:ph idx="1"/>
          </p:nvPr>
        </p:nvSpPr>
        <p:spPr>
          <a:xfrm>
            <a:off x="395288" y="1916832"/>
            <a:ext cx="8497887" cy="4320456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 Benigna, o vari gradi di displasia (lieve e moderata sino severa e carcinoma invasivo)</a:t>
            </a:r>
          </a:p>
          <a:p>
            <a:pPr>
              <a:buFontTx/>
              <a:buChar char="-"/>
            </a:pPr>
            <a:endParaRPr lang="it-IT" sz="2800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 Calcificazioni periferiche, parete spessa, vegetazioni intramurali </a:t>
            </a:r>
            <a:r>
              <a:rPr lang="it-IT" sz="2800" dirty="0" err="1">
                <a:solidFill>
                  <a:schemeClr val="tx1"/>
                </a:solidFill>
              </a:rPr>
              <a:t>ipervascolarizzate</a:t>
            </a:r>
            <a:r>
              <a:rPr lang="it-IT" sz="28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it-IT" sz="2800" dirty="0">
                <a:solidFill>
                  <a:schemeClr val="tx1"/>
                </a:solidFill>
              </a:rPr>
              <a:t> suggestive di malignità</a:t>
            </a:r>
          </a:p>
          <a:p>
            <a:pPr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 Mutazione dell’oncogene k-ras2 localizzato sul cromosoma 12p:  20% degli adenomi, 89% dei carcinoma in situ</a:t>
            </a:r>
          </a:p>
        </p:txBody>
      </p:sp>
      <p:grpSp>
        <p:nvGrpSpPr>
          <p:cNvPr id="111619" name="Group 4"/>
          <p:cNvGrpSpPr>
            <a:grpSpLocks/>
          </p:cNvGrpSpPr>
          <p:nvPr/>
        </p:nvGrpSpPr>
        <p:grpSpPr bwMode="auto">
          <a:xfrm>
            <a:off x="2459038" y="3065586"/>
            <a:ext cx="3849687" cy="579438"/>
            <a:chOff x="1691" y="1623"/>
            <a:chExt cx="2425" cy="365"/>
          </a:xfrm>
        </p:grpSpPr>
        <p:sp>
          <p:nvSpPr>
            <p:cNvPr id="111620" name="Line 5"/>
            <p:cNvSpPr>
              <a:spLocks noChangeShapeType="1"/>
            </p:cNvSpPr>
            <p:nvPr/>
          </p:nvSpPr>
          <p:spPr bwMode="auto">
            <a:xfrm>
              <a:off x="2399" y="1806"/>
              <a:ext cx="1008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11621" name="Rectangle 6"/>
            <p:cNvSpPr>
              <a:spLocks noChangeArrowheads="1"/>
            </p:cNvSpPr>
            <p:nvPr/>
          </p:nvSpPr>
          <p:spPr bwMode="auto">
            <a:xfrm>
              <a:off x="1691" y="1623"/>
              <a:ext cx="242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3200" b="1" dirty="0">
                  <a:latin typeface="Verdana" pitchFamily="34" charset="0"/>
                </a:rPr>
                <a:t>CAM 		CAK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63069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MCTunil"/>
          <p:cNvPicPr>
            <a:picLocks noChangeAspect="1" noChangeArrowheads="1"/>
          </p:cNvPicPr>
          <p:nvPr/>
        </p:nvPicPr>
        <p:blipFill>
          <a:blip r:embed="rId2">
            <a:lum bright="-30000" contrast="36000"/>
          </a:blip>
          <a:srcRect/>
          <a:stretch>
            <a:fillRect/>
          </a:stretch>
        </p:blipFill>
        <p:spPr bwMode="auto">
          <a:xfrm>
            <a:off x="2667000" y="3459163"/>
            <a:ext cx="3733800" cy="3246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pic>
        <p:nvPicPr>
          <p:cNvPr id="112642" name="Picture 3" descr="5 tumore cistico TC"/>
          <p:cNvPicPr>
            <a:picLocks noChangeAspect="1" noChangeArrowheads="1"/>
          </p:cNvPicPr>
          <p:nvPr/>
        </p:nvPicPr>
        <p:blipFill>
          <a:blip r:embed="rId3">
            <a:lum bright="-12000"/>
          </a:blip>
          <a:srcRect r="-47" b="49"/>
          <a:stretch>
            <a:fillRect/>
          </a:stretch>
        </p:blipFill>
        <p:spPr bwMode="auto">
          <a:xfrm>
            <a:off x="474663" y="1497509"/>
            <a:ext cx="2844800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643" name="Group 4"/>
          <p:cNvGrpSpPr>
            <a:grpSpLocks/>
          </p:cNvGrpSpPr>
          <p:nvPr/>
        </p:nvGrpSpPr>
        <p:grpSpPr bwMode="auto">
          <a:xfrm>
            <a:off x="5554663" y="1473696"/>
            <a:ext cx="3114675" cy="2743200"/>
            <a:chOff x="3072" y="96"/>
            <a:chExt cx="2304" cy="2160"/>
          </a:xfrm>
        </p:grpSpPr>
        <p:pic>
          <p:nvPicPr>
            <p:cNvPr id="171013" name="Picture 5"/>
            <p:cNvPicPr>
              <a:picLocks noChangeAspect="1" noChangeArrowheads="1"/>
            </p:cNvPicPr>
            <p:nvPr/>
          </p:nvPicPr>
          <p:blipFill>
            <a:blip r:embed="rId4"/>
            <a:srcRect r="56" b="-15"/>
            <a:stretch>
              <a:fillRect/>
            </a:stretch>
          </p:blipFill>
          <p:spPr bwMode="auto">
            <a:xfrm>
              <a:off x="3072" y="96"/>
              <a:ext cx="2304" cy="2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</p:pic>
        <p:grpSp>
          <p:nvGrpSpPr>
            <p:cNvPr id="112646" name="Group 6"/>
            <p:cNvGrpSpPr>
              <a:grpSpLocks/>
            </p:cNvGrpSpPr>
            <p:nvPr/>
          </p:nvGrpSpPr>
          <p:grpSpPr bwMode="auto">
            <a:xfrm>
              <a:off x="3712" y="440"/>
              <a:ext cx="88" cy="264"/>
              <a:chOff x="690" y="522"/>
              <a:chExt cx="66" cy="216"/>
            </a:xfrm>
          </p:grpSpPr>
          <p:sp>
            <p:nvSpPr>
              <p:cNvPr id="171015" name="Line 7"/>
              <p:cNvSpPr>
                <a:spLocks noChangeShapeType="1"/>
              </p:cNvSpPr>
              <p:nvPr/>
            </p:nvSpPr>
            <p:spPr bwMode="auto">
              <a:xfrm flipV="1">
                <a:off x="720" y="576"/>
                <a:ext cx="1" cy="162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171016" name="Freeform 8"/>
              <p:cNvSpPr>
                <a:spLocks/>
              </p:cNvSpPr>
              <p:nvPr/>
            </p:nvSpPr>
            <p:spPr bwMode="auto">
              <a:xfrm>
                <a:off x="690" y="522"/>
                <a:ext cx="66" cy="64"/>
              </a:xfrm>
              <a:custGeom>
                <a:avLst/>
                <a:gdLst/>
                <a:ahLst/>
                <a:cxnLst>
                  <a:cxn ang="0">
                    <a:pos x="66" y="66"/>
                  </a:cxn>
                  <a:cxn ang="0">
                    <a:pos x="30" y="0"/>
                  </a:cxn>
                  <a:cxn ang="0">
                    <a:pos x="0" y="66"/>
                  </a:cxn>
                  <a:cxn ang="0">
                    <a:pos x="66" y="66"/>
                  </a:cxn>
                </a:cxnLst>
                <a:rect l="0" t="0" r="r" b="b"/>
                <a:pathLst>
                  <a:path w="66" h="66">
                    <a:moveTo>
                      <a:pt x="66" y="66"/>
                    </a:moveTo>
                    <a:lnTo>
                      <a:pt x="30" y="0"/>
                    </a:lnTo>
                    <a:lnTo>
                      <a:pt x="0" y="66"/>
                    </a:lnTo>
                    <a:lnTo>
                      <a:pt x="66" y="6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</p:grpSp>
        <p:grpSp>
          <p:nvGrpSpPr>
            <p:cNvPr id="112647" name="Group 9"/>
            <p:cNvGrpSpPr>
              <a:grpSpLocks/>
            </p:cNvGrpSpPr>
            <p:nvPr/>
          </p:nvGrpSpPr>
          <p:grpSpPr bwMode="auto">
            <a:xfrm>
              <a:off x="4495" y="1933"/>
              <a:ext cx="207" cy="191"/>
              <a:chOff x="1278" y="1746"/>
              <a:chExt cx="156" cy="156"/>
            </a:xfrm>
          </p:grpSpPr>
          <p:sp>
            <p:nvSpPr>
              <p:cNvPr id="171018" name="Line 10"/>
              <p:cNvSpPr>
                <a:spLocks noChangeShapeType="1"/>
              </p:cNvSpPr>
              <p:nvPr/>
            </p:nvSpPr>
            <p:spPr bwMode="auto">
              <a:xfrm flipV="1">
                <a:off x="1278" y="1782"/>
                <a:ext cx="119" cy="11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171019" name="Freeform 11"/>
              <p:cNvSpPr>
                <a:spLocks/>
              </p:cNvSpPr>
              <p:nvPr/>
            </p:nvSpPr>
            <p:spPr bwMode="auto">
              <a:xfrm>
                <a:off x="1368" y="1746"/>
                <a:ext cx="65" cy="65"/>
              </a:xfrm>
              <a:custGeom>
                <a:avLst/>
                <a:gdLst/>
                <a:ahLst/>
                <a:cxnLst>
                  <a:cxn ang="0">
                    <a:pos x="42" y="72"/>
                  </a:cxn>
                  <a:cxn ang="0">
                    <a:pos x="66" y="0"/>
                  </a:cxn>
                  <a:cxn ang="0">
                    <a:pos x="0" y="24"/>
                  </a:cxn>
                  <a:cxn ang="0">
                    <a:pos x="42" y="72"/>
                  </a:cxn>
                </a:cxnLst>
                <a:rect l="0" t="0" r="r" b="b"/>
                <a:pathLst>
                  <a:path w="66" h="72">
                    <a:moveTo>
                      <a:pt x="42" y="72"/>
                    </a:moveTo>
                    <a:lnTo>
                      <a:pt x="66" y="0"/>
                    </a:lnTo>
                    <a:lnTo>
                      <a:pt x="0" y="24"/>
                    </a:lnTo>
                    <a:lnTo>
                      <a:pt x="42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</p:grpSp>
      </p:grpSp>
      <p:sp>
        <p:nvSpPr>
          <p:cNvPr id="112644" name="Rectangle 12"/>
          <p:cNvSpPr>
            <a:spLocks noChangeArrowheads="1"/>
          </p:cNvSpPr>
          <p:nvPr/>
        </p:nvSpPr>
        <p:spPr bwMode="auto">
          <a:xfrm>
            <a:off x="847594" y="669469"/>
            <a:ext cx="69088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/>
          <a:lstStyle/>
          <a:p>
            <a:pPr algn="ctr" defTabSz="762000" eaLnBrk="0" hangingPunct="0">
              <a:spcBef>
                <a:spcPct val="50000"/>
              </a:spcBef>
            </a:pPr>
            <a:r>
              <a:rPr lang="it-IT" sz="3600" b="1" dirty="0">
                <a:solidFill>
                  <a:srgbClr val="990033"/>
                </a:solidFill>
                <a:latin typeface="+mj-lt"/>
              </a:rPr>
              <a:t>I SEGNI DI MALIGNITÀ</a:t>
            </a:r>
            <a:endParaRPr lang="it-IT" sz="4000" b="1" dirty="0">
              <a:solidFill>
                <a:srgbClr val="9900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38208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/>
          </p:cNvSpPr>
          <p:nvPr>
            <p:ph type="title"/>
          </p:nvPr>
        </p:nvSpPr>
        <p:spPr>
          <a:xfrm>
            <a:off x="822960" y="574636"/>
            <a:ext cx="7543800" cy="910148"/>
          </a:xfrm>
        </p:spPr>
        <p:txBody>
          <a:bodyPr>
            <a:normAutofit fontScale="90000"/>
          </a:bodyPr>
          <a:lstStyle/>
          <a:p>
            <a:pPr algn="ctr"/>
            <a:r>
              <a:rPr lang="it-IT" altLang="it-IT" sz="4000" b="1" dirty="0">
                <a:cs typeface="Arial" charset="0"/>
              </a:rPr>
              <a:t>CISTOADENOMA MUCINOSO</a:t>
            </a:r>
            <a:endParaRPr lang="it-IT" sz="4000" b="1" dirty="0">
              <a:cs typeface="Arial" charset="0"/>
            </a:endParaRPr>
          </a:p>
        </p:txBody>
      </p:sp>
      <p:sp useBgFill="1">
        <p:nvSpPr>
          <p:cNvPr id="113666" name="Rectangle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it-IT" sz="2400" u="sng" dirty="0">
                <a:solidFill>
                  <a:schemeClr val="tx1"/>
                </a:solidFill>
              </a:rPr>
              <a:t>Diagnosi</a:t>
            </a:r>
            <a:r>
              <a:rPr lang="it-IT" sz="2400" dirty="0">
                <a:solidFill>
                  <a:schemeClr val="tx1"/>
                </a:solidFill>
              </a:rPr>
              <a:t>: imaging + ecoendoscopia con FNA</a:t>
            </a:r>
          </a:p>
          <a:p>
            <a:pPr>
              <a:buFont typeface="Arial" charset="0"/>
              <a:buNone/>
            </a:pPr>
            <a:r>
              <a:rPr lang="it-IT" sz="2400" dirty="0">
                <a:solidFill>
                  <a:schemeClr val="tx1"/>
                </a:solidFill>
                <a:sym typeface="Wingdings" pitchFamily="2" charset="2"/>
              </a:rPr>
              <a:t> cellule </a:t>
            </a:r>
            <a:r>
              <a:rPr lang="it-IT" sz="2400" dirty="0" err="1">
                <a:solidFill>
                  <a:schemeClr val="tx1"/>
                </a:solidFill>
                <a:sym typeface="Wingdings" pitchFamily="2" charset="2"/>
              </a:rPr>
              <a:t>mucinose</a:t>
            </a:r>
            <a:r>
              <a:rPr lang="it-IT" sz="2400" dirty="0">
                <a:solidFill>
                  <a:schemeClr val="tx1"/>
                </a:solidFill>
                <a:sym typeface="Wingdings" pitchFamily="2" charset="2"/>
              </a:rPr>
              <a:t> cilindriche con vario grado di atipia</a:t>
            </a:r>
            <a:r>
              <a:rPr lang="it-IT" sz="2400" dirty="0">
                <a:solidFill>
                  <a:schemeClr val="tx1"/>
                </a:solidFill>
              </a:rPr>
              <a:t> </a:t>
            </a:r>
          </a:p>
          <a:p>
            <a:pPr>
              <a:buFont typeface="Wingdings" pitchFamily="2" charset="2"/>
              <a:buChar char="à"/>
            </a:pPr>
            <a:r>
              <a:rPr lang="it-IT" sz="2400" dirty="0">
                <a:solidFill>
                  <a:schemeClr val="tx1"/>
                </a:solidFill>
                <a:sym typeface="Wingdings" pitchFamily="2" charset="2"/>
              </a:rPr>
              <a:t>analisi liquido: </a:t>
            </a:r>
            <a:r>
              <a:rPr lang="it-IT" sz="2400" b="1" dirty="0">
                <a:solidFill>
                  <a:schemeClr val="tx1"/>
                </a:solidFill>
              </a:rPr>
              <a:t>CEA &gt; 190 </a:t>
            </a:r>
            <a:r>
              <a:rPr lang="it-IT" sz="2400" b="1" dirty="0" err="1">
                <a:solidFill>
                  <a:schemeClr val="tx1"/>
                </a:solidFill>
              </a:rPr>
              <a:t>ng</a:t>
            </a:r>
            <a:r>
              <a:rPr lang="it-IT" sz="2400" b="1" dirty="0">
                <a:solidFill>
                  <a:schemeClr val="tx1"/>
                </a:solidFill>
              </a:rPr>
              <a:t>/ml</a:t>
            </a:r>
            <a:r>
              <a:rPr lang="it-IT" sz="2400" dirty="0">
                <a:solidFill>
                  <a:schemeClr val="tx1"/>
                </a:solidFill>
              </a:rPr>
              <a:t>; amilasi variabili da basse &lt; 250 U/L a valori simili IPMN per micro-comunicazione con dotto pancreatico principale</a:t>
            </a:r>
          </a:p>
          <a:p>
            <a:pPr>
              <a:buFont typeface="Arial" charset="0"/>
              <a:buNone/>
            </a:pPr>
            <a:r>
              <a:rPr lang="it-IT" sz="2400" dirty="0">
                <a:solidFill>
                  <a:schemeClr val="tx1"/>
                </a:solidFill>
              </a:rPr>
              <a:t>Resezione chirurgica spesso curativa</a:t>
            </a:r>
          </a:p>
          <a:p>
            <a:pPr>
              <a:buFont typeface="Arial" charset="0"/>
              <a:buNone/>
            </a:pPr>
            <a:r>
              <a:rPr lang="it-IT" sz="2400" dirty="0">
                <a:solidFill>
                  <a:schemeClr val="tx1"/>
                </a:solidFill>
              </a:rPr>
              <a:t>Non specifiche indicazioni di follow-up</a:t>
            </a:r>
          </a:p>
        </p:txBody>
      </p:sp>
    </p:spTree>
    <p:extLst>
      <p:ext uri="{BB962C8B-B14F-4D97-AF65-F5344CB8AC3E}">
        <p14:creationId xmlns:p14="http://schemas.microsoft.com/office/powerpoint/2010/main" val="36828396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/>
          </p:cNvSpPr>
          <p:nvPr>
            <p:ph type="title" idx="4294967295"/>
          </p:nvPr>
        </p:nvSpPr>
        <p:spPr>
          <a:xfrm>
            <a:off x="179512" y="721925"/>
            <a:ext cx="8497888" cy="6477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it-IT" altLang="it-IT" b="1" dirty="0">
                <a:solidFill>
                  <a:srgbClr val="990033"/>
                </a:solidFill>
                <a:cs typeface="Arial" charset="0"/>
              </a:rPr>
              <a:t>CISTOADENOMA SIEROSO</a:t>
            </a:r>
            <a:endParaRPr lang="it-IT" b="1" dirty="0">
              <a:solidFill>
                <a:srgbClr val="990033"/>
              </a:solidFill>
              <a:cs typeface="Arial" charset="0"/>
            </a:endParaRPr>
          </a:p>
        </p:txBody>
      </p:sp>
      <p:sp>
        <p:nvSpPr>
          <p:cNvPr id="114690" name="Rectangle 3"/>
          <p:cNvSpPr>
            <a:spLocks noGrp="1"/>
          </p:cNvSpPr>
          <p:nvPr>
            <p:ph type="body" idx="4294967295"/>
          </p:nvPr>
        </p:nvSpPr>
        <p:spPr>
          <a:xfrm>
            <a:off x="360040" y="1452587"/>
            <a:ext cx="8172400" cy="478472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Neoplasia epiteliale, &gt; sesso femminile, età media</a:t>
            </a:r>
          </a:p>
          <a:p>
            <a:pPr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&gt;  nella testa pancreatica</a:t>
            </a:r>
          </a:p>
          <a:p>
            <a:pPr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Dimensioni variabili da pochi cm a 25 cm</a:t>
            </a:r>
          </a:p>
          <a:p>
            <a:pPr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Rivestimento costituito da cellule uniformi, cuboidali, ricche di glicogeno (reazione PAS positiva) </a:t>
            </a:r>
          </a:p>
          <a:p>
            <a:pPr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Variante </a:t>
            </a:r>
            <a:r>
              <a:rPr lang="it-IT" sz="2800" dirty="0" err="1">
                <a:solidFill>
                  <a:schemeClr val="tx1"/>
                </a:solidFill>
              </a:rPr>
              <a:t>microcistica</a:t>
            </a:r>
            <a:r>
              <a:rPr lang="it-IT" sz="2800" dirty="0">
                <a:solidFill>
                  <a:schemeClr val="tx1"/>
                </a:solidFill>
              </a:rPr>
              <a:t>: numerose piccole cisti con aspetto a “nido d’ape” vs </a:t>
            </a:r>
            <a:r>
              <a:rPr lang="it-IT" sz="2800" dirty="0" err="1">
                <a:solidFill>
                  <a:schemeClr val="tx1"/>
                </a:solidFill>
              </a:rPr>
              <a:t>macrocistica</a:t>
            </a:r>
            <a:endParaRPr lang="it-IT" sz="2800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it-IT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0303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53798" t="42398" r="14706" b="25050"/>
          <a:stretch>
            <a:fillRect/>
          </a:stretch>
        </p:blipFill>
        <p:spPr bwMode="auto">
          <a:xfrm>
            <a:off x="2608263" y="1974700"/>
            <a:ext cx="2303462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4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37917" r="69162" b="19331"/>
          <a:stretch>
            <a:fillRect/>
          </a:stretch>
        </p:blipFill>
        <p:spPr bwMode="auto">
          <a:xfrm>
            <a:off x="303213" y="1917550"/>
            <a:ext cx="2376487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Text Box 6"/>
          <p:cNvSpPr txBox="1">
            <a:spLocks noChangeArrowheads="1"/>
          </p:cNvSpPr>
          <p:nvPr/>
        </p:nvSpPr>
        <p:spPr bwMode="auto">
          <a:xfrm>
            <a:off x="468313" y="4078138"/>
            <a:ext cx="1079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57%</a:t>
            </a:r>
          </a:p>
        </p:txBody>
      </p:sp>
      <p:sp>
        <p:nvSpPr>
          <p:cNvPr id="115716" name="Text Box 8"/>
          <p:cNvSpPr txBox="1">
            <a:spLocks noChangeArrowheads="1"/>
          </p:cNvSpPr>
          <p:nvPr/>
        </p:nvSpPr>
        <p:spPr bwMode="auto">
          <a:xfrm>
            <a:off x="2700338" y="4078138"/>
            <a:ext cx="1079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20%</a:t>
            </a:r>
          </a:p>
        </p:txBody>
      </p:sp>
      <p:pic>
        <p:nvPicPr>
          <p:cNvPr id="115717" name="Picture 9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601" t="36308" r="68147" b="21259"/>
          <a:stretch>
            <a:fillRect/>
          </a:stretch>
        </p:blipFill>
        <p:spPr bwMode="auto">
          <a:xfrm>
            <a:off x="4964113" y="1955650"/>
            <a:ext cx="18557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8" name="Picture 10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56940" t="35201" r="11932" b="18921"/>
          <a:stretch>
            <a:fillRect/>
          </a:stretch>
        </p:blipFill>
        <p:spPr bwMode="auto">
          <a:xfrm>
            <a:off x="6856413" y="1917550"/>
            <a:ext cx="18923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9" name="Text Box 12"/>
          <p:cNvSpPr txBox="1">
            <a:spLocks noChangeArrowheads="1"/>
          </p:cNvSpPr>
          <p:nvPr/>
        </p:nvSpPr>
        <p:spPr bwMode="auto">
          <a:xfrm>
            <a:off x="5148263" y="4078138"/>
            <a:ext cx="1079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14%</a:t>
            </a:r>
          </a:p>
        </p:txBody>
      </p:sp>
      <p:sp>
        <p:nvSpPr>
          <p:cNvPr id="115720" name="Text Box 13"/>
          <p:cNvSpPr txBox="1">
            <a:spLocks noChangeArrowheads="1"/>
          </p:cNvSpPr>
          <p:nvPr/>
        </p:nvSpPr>
        <p:spPr bwMode="auto">
          <a:xfrm>
            <a:off x="7019925" y="4078138"/>
            <a:ext cx="1079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9%</a:t>
            </a:r>
          </a:p>
        </p:txBody>
      </p:sp>
      <p:sp>
        <p:nvSpPr>
          <p:cNvPr id="115721" name="AutoShape 14"/>
          <p:cNvSpPr>
            <a:spLocks/>
          </p:cNvSpPr>
          <p:nvPr/>
        </p:nvSpPr>
        <p:spPr bwMode="auto">
          <a:xfrm rot="5400000">
            <a:off x="6661150" y="3141513"/>
            <a:ext cx="358775" cy="3384550"/>
          </a:xfrm>
          <a:prstGeom prst="rightBrace">
            <a:avLst>
              <a:gd name="adj1" fmla="val 786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15722" name="AutoShape 15"/>
          <p:cNvSpPr>
            <a:spLocks/>
          </p:cNvSpPr>
          <p:nvPr/>
        </p:nvSpPr>
        <p:spPr bwMode="auto">
          <a:xfrm rot="5400000">
            <a:off x="1260475" y="3789212"/>
            <a:ext cx="358775" cy="2089150"/>
          </a:xfrm>
          <a:prstGeom prst="rightBrace">
            <a:avLst>
              <a:gd name="adj1" fmla="val 4852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15723" name="AutoShape 16"/>
          <p:cNvSpPr>
            <a:spLocks/>
          </p:cNvSpPr>
          <p:nvPr/>
        </p:nvSpPr>
        <p:spPr bwMode="auto">
          <a:xfrm rot="5400000">
            <a:off x="3636962" y="3789212"/>
            <a:ext cx="358775" cy="2089150"/>
          </a:xfrm>
          <a:prstGeom prst="rightBrace">
            <a:avLst>
              <a:gd name="adj1" fmla="val 4852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15724" name="Text Box 17"/>
          <p:cNvSpPr txBox="1">
            <a:spLocks noChangeArrowheads="1"/>
          </p:cNvSpPr>
          <p:nvPr/>
        </p:nvSpPr>
        <p:spPr bwMode="auto">
          <a:xfrm>
            <a:off x="5724525" y="5438551"/>
            <a:ext cx="2592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/>
              <a:t>Macrocistico</a:t>
            </a:r>
          </a:p>
        </p:txBody>
      </p:sp>
      <p:sp>
        <p:nvSpPr>
          <p:cNvPr id="115725" name="Text Box 18"/>
          <p:cNvSpPr txBox="1">
            <a:spLocks noChangeArrowheads="1"/>
          </p:cNvSpPr>
          <p:nvPr/>
        </p:nvSpPr>
        <p:spPr bwMode="auto">
          <a:xfrm>
            <a:off x="395288" y="5438551"/>
            <a:ext cx="2016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dirty="0" err="1"/>
              <a:t>Microcistico</a:t>
            </a:r>
            <a:endParaRPr lang="it-IT" dirty="0"/>
          </a:p>
        </p:txBody>
      </p:sp>
      <p:sp>
        <p:nvSpPr>
          <p:cNvPr id="115726" name="Text Box 19"/>
          <p:cNvSpPr txBox="1">
            <a:spLocks noChangeArrowheads="1"/>
          </p:cNvSpPr>
          <p:nvPr/>
        </p:nvSpPr>
        <p:spPr bwMode="auto">
          <a:xfrm>
            <a:off x="2843213" y="5438551"/>
            <a:ext cx="21605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/>
              <a:t>Micro/macrocistico</a:t>
            </a:r>
          </a:p>
        </p:txBody>
      </p:sp>
      <p:sp>
        <p:nvSpPr>
          <p:cNvPr id="115727" name="Rectangle 2"/>
          <p:cNvSpPr>
            <a:spLocks noGrp="1"/>
          </p:cNvSpPr>
          <p:nvPr>
            <p:ph type="title"/>
          </p:nvPr>
        </p:nvSpPr>
        <p:spPr>
          <a:xfrm>
            <a:off x="822960" y="502628"/>
            <a:ext cx="7543800" cy="838140"/>
          </a:xfrm>
        </p:spPr>
        <p:txBody>
          <a:bodyPr>
            <a:normAutofit/>
          </a:bodyPr>
          <a:lstStyle/>
          <a:p>
            <a:pPr algn="ctr"/>
            <a:r>
              <a:rPr lang="it-IT" altLang="it-IT" b="1" dirty="0"/>
              <a:t>CISTOADENOMA SIEROSO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6863122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/>
          </p:cNvSpPr>
          <p:nvPr>
            <p:ph type="title" idx="4294967295"/>
          </p:nvPr>
        </p:nvSpPr>
        <p:spPr>
          <a:xfrm>
            <a:off x="250576" y="620688"/>
            <a:ext cx="8497888" cy="6477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it-IT" altLang="it-IT" b="1" dirty="0">
                <a:solidFill>
                  <a:srgbClr val="990033"/>
                </a:solidFill>
                <a:cs typeface="Arial" charset="0"/>
              </a:rPr>
              <a:t>CISTOADENOMA SIEROSO</a:t>
            </a:r>
            <a:endParaRPr lang="it-IT" b="1" dirty="0">
              <a:solidFill>
                <a:srgbClr val="990033"/>
              </a:solidFill>
              <a:cs typeface="Arial" charset="0"/>
            </a:endParaRPr>
          </a:p>
        </p:txBody>
      </p:sp>
      <p:sp>
        <p:nvSpPr>
          <p:cNvPr id="116738" name="Rectangle 3"/>
          <p:cNvSpPr>
            <a:spLocks noGrp="1"/>
          </p:cNvSpPr>
          <p:nvPr>
            <p:ph type="body" idx="4294967295"/>
          </p:nvPr>
        </p:nvSpPr>
        <p:spPr>
          <a:xfrm>
            <a:off x="429840" y="1268760"/>
            <a:ext cx="8102600" cy="507365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Quasi sempre benigno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Descritta associazione con la sindrome di von </a:t>
            </a:r>
            <a:r>
              <a:rPr lang="it-IT" sz="2800" i="1" dirty="0" err="1">
                <a:solidFill>
                  <a:schemeClr val="tx1"/>
                </a:solidFill>
              </a:rPr>
              <a:t>Hippel</a:t>
            </a:r>
            <a:r>
              <a:rPr lang="it-IT" sz="2800" i="1" dirty="0">
                <a:solidFill>
                  <a:schemeClr val="tx1"/>
                </a:solidFill>
              </a:rPr>
              <a:t>- </a:t>
            </a:r>
            <a:r>
              <a:rPr lang="it-IT" sz="2800" i="1" dirty="0" err="1">
                <a:solidFill>
                  <a:schemeClr val="tx1"/>
                </a:solidFill>
              </a:rPr>
              <a:t>Lindau</a:t>
            </a:r>
            <a:endParaRPr lang="it-IT" sz="2800" i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2800" u="sng" dirty="0">
                <a:solidFill>
                  <a:schemeClr val="tx1"/>
                </a:solidFill>
              </a:rPr>
              <a:t>Diagnosi</a:t>
            </a:r>
            <a:r>
              <a:rPr lang="it-IT" sz="2800" dirty="0">
                <a:solidFill>
                  <a:schemeClr val="tx1"/>
                </a:solidFill>
              </a:rPr>
              <a:t>: imaging (US/RMN/TAC) + ecoendoscopia con FNA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it-IT" sz="2800" dirty="0">
                <a:solidFill>
                  <a:schemeClr val="tx1"/>
                </a:solidFill>
                <a:sym typeface="Wingdings" pitchFamily="2" charset="2"/>
              </a:rPr>
              <a:t>	 </a:t>
            </a:r>
            <a:r>
              <a:rPr lang="it-IT" sz="2800" dirty="0">
                <a:solidFill>
                  <a:schemeClr val="tx1"/>
                </a:solidFill>
              </a:rPr>
              <a:t>pavimento di cellule cuboidali, uniformi, PAS+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it-IT" sz="2800" dirty="0">
                <a:solidFill>
                  <a:schemeClr val="tx1"/>
                </a:solidFill>
                <a:sym typeface="Wingdings" pitchFamily="2" charset="2"/>
              </a:rPr>
              <a:t>	 analisi liquido: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it-IT" sz="2800" b="1" dirty="0">
                <a:solidFill>
                  <a:schemeClr val="tx1"/>
                </a:solidFill>
              </a:rPr>
              <a:t>	CEA</a:t>
            </a:r>
            <a:r>
              <a:rPr lang="it-IT" sz="2800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it-IT" sz="2800" b="1" dirty="0">
                <a:solidFill>
                  <a:schemeClr val="tx1"/>
                </a:solidFill>
              </a:rPr>
              <a:t>	Amilasi</a:t>
            </a:r>
            <a:endParaRPr lang="it-IT" sz="2800" dirty="0">
              <a:solidFill>
                <a:schemeClr val="tx1"/>
              </a:solidFill>
            </a:endParaRPr>
          </a:p>
        </p:txBody>
      </p:sp>
      <p:sp>
        <p:nvSpPr>
          <p:cNvPr id="156676" name="Rectangle 4"/>
          <p:cNvSpPr>
            <a:spLocks noChangeArrowheads="1"/>
          </p:cNvSpPr>
          <p:nvPr/>
        </p:nvSpPr>
        <p:spPr bwMode="auto">
          <a:xfrm>
            <a:off x="3419475" y="5085184"/>
            <a:ext cx="3359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dirty="0"/>
              <a:t>molto basso </a:t>
            </a:r>
            <a:r>
              <a:rPr lang="it-IT" sz="2400" b="1" dirty="0"/>
              <a:t>(&lt;5 </a:t>
            </a:r>
            <a:r>
              <a:rPr lang="it-IT" sz="2400" b="1" dirty="0" err="1"/>
              <a:t>ng</a:t>
            </a:r>
            <a:r>
              <a:rPr lang="it-IT" sz="2400" b="1" dirty="0"/>
              <a:t>/ml</a:t>
            </a:r>
            <a:r>
              <a:rPr lang="it-IT" sz="2400" dirty="0"/>
              <a:t>)</a:t>
            </a:r>
          </a:p>
        </p:txBody>
      </p:sp>
      <p:sp>
        <p:nvSpPr>
          <p:cNvPr id="156677" name="Rectangle 5"/>
          <p:cNvSpPr>
            <a:spLocks noChangeArrowheads="1"/>
          </p:cNvSpPr>
          <p:nvPr/>
        </p:nvSpPr>
        <p:spPr bwMode="auto">
          <a:xfrm>
            <a:off x="3419474" y="5591597"/>
            <a:ext cx="532898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400" dirty="0"/>
              <a:t>basse </a:t>
            </a:r>
            <a:r>
              <a:rPr lang="it-IT" sz="2400" b="1" dirty="0"/>
              <a:t>&lt; 250 U/L</a:t>
            </a:r>
            <a:r>
              <a:rPr lang="it-IT" sz="2400" dirty="0"/>
              <a:t> per assenza comunicazione fra CS e dotto pancreatico principale</a:t>
            </a:r>
          </a:p>
        </p:txBody>
      </p:sp>
    </p:spTree>
    <p:extLst>
      <p:ext uri="{BB962C8B-B14F-4D97-AF65-F5344CB8AC3E}">
        <p14:creationId xmlns:p14="http://schemas.microsoft.com/office/powerpoint/2010/main" val="103782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6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6" grpId="0"/>
      <p:bldP spid="15667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/>
          </p:cNvSpPr>
          <p:nvPr>
            <p:ph type="title" idx="4294967295"/>
          </p:nvPr>
        </p:nvSpPr>
        <p:spPr>
          <a:xfrm>
            <a:off x="250576" y="621060"/>
            <a:ext cx="8497888" cy="6477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it-IT" altLang="it-IT" b="1" dirty="0">
                <a:solidFill>
                  <a:srgbClr val="990033"/>
                </a:solidFill>
                <a:cs typeface="Arial" charset="0"/>
              </a:rPr>
              <a:t>CISTOADENOMA SIEROSO</a:t>
            </a:r>
            <a:endParaRPr lang="it-IT" b="1" dirty="0">
              <a:solidFill>
                <a:srgbClr val="990033"/>
              </a:solidFill>
              <a:cs typeface="Arial" charset="0"/>
            </a:endParaRPr>
          </a:p>
        </p:txBody>
      </p:sp>
      <p:sp>
        <p:nvSpPr>
          <p:cNvPr id="117762" name="Rectangle 3"/>
          <p:cNvSpPr>
            <a:spLocks noGrp="1"/>
          </p:cNvSpPr>
          <p:nvPr>
            <p:ph type="body" idx="4294967295"/>
          </p:nvPr>
        </p:nvSpPr>
        <p:spPr>
          <a:xfrm>
            <a:off x="288032" y="1052513"/>
            <a:ext cx="9036496" cy="374463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Asintomatico; se sintomi per compressione strutture adiacenti da valutare chirurgia</a:t>
            </a:r>
          </a:p>
          <a:p>
            <a:pPr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Si mantiene in follow-up radiologico annuale: US; se aumento di dimensioni utile RMN/TAC; se dimensioni stabili per tre anni, valutare stop follow-up</a:t>
            </a:r>
          </a:p>
        </p:txBody>
      </p:sp>
      <p:pic>
        <p:nvPicPr>
          <p:cNvPr id="117763" name="Picture 2" descr="Image result for tumore pancre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6979" y="4365104"/>
            <a:ext cx="3119437" cy="220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9247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09" name="Titolo 1"/>
          <p:cNvSpPr>
            <a:spLocks noGrp="1"/>
          </p:cNvSpPr>
          <p:nvPr>
            <p:ph type="title" idx="4294967295"/>
          </p:nvPr>
        </p:nvSpPr>
        <p:spPr>
          <a:xfrm>
            <a:off x="369185" y="692696"/>
            <a:ext cx="8497887" cy="6477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eaLnBrk="1" hangingPunct="1"/>
            <a:r>
              <a:rPr lang="it-IT" b="1" dirty="0">
                <a:solidFill>
                  <a:srgbClr val="990033"/>
                </a:solidFill>
              </a:rPr>
              <a:t>TUMORI PANCREAS ESOCRINO</a:t>
            </a:r>
          </a:p>
        </p:txBody>
      </p:sp>
      <p:graphicFrame>
        <p:nvGraphicFramePr>
          <p:cNvPr id="67608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9754773"/>
              </p:ext>
            </p:extLst>
          </p:nvPr>
        </p:nvGraphicFramePr>
        <p:xfrm>
          <a:off x="539749" y="1557338"/>
          <a:ext cx="8156761" cy="2591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32" name="Document" r:id="rId4" imgW="5612275" imgH="1441497" progId="">
                  <p:embed/>
                </p:oleObj>
              </mc:Choice>
              <mc:Fallback>
                <p:oleObj name="Document" r:id="rId4" imgW="5612275" imgH="1441497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49" y="1557338"/>
                        <a:ext cx="8156761" cy="25917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610" name="CasellaDiTesto 5"/>
          <p:cNvSpPr txBox="1">
            <a:spLocks noChangeArrowheads="1"/>
          </p:cNvSpPr>
          <p:nvPr/>
        </p:nvSpPr>
        <p:spPr bwMode="auto">
          <a:xfrm>
            <a:off x="1042988" y="4943475"/>
            <a:ext cx="6913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>
                <a:ea typeface="Microsoft YaHei" pitchFamily="34" charset="-122"/>
              </a:rPr>
              <a:t>AdenoCa duttale</a:t>
            </a:r>
            <a:r>
              <a:rPr lang="it-IT">
                <a:ea typeface="Microsoft YaHei" pitchFamily="34" charset="-122"/>
                <a:sym typeface="Wingdings" pitchFamily="2" charset="2"/>
              </a:rPr>
              <a:t> </a:t>
            </a:r>
            <a:r>
              <a:rPr lang="it-IT">
                <a:ea typeface="Microsoft YaHei" pitchFamily="34" charset="-122"/>
              </a:rPr>
              <a:t> 90% delle neoplasie maligne del pancreas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olo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20880" cy="982156"/>
          </a:xfrm>
        </p:spPr>
        <p:txBody>
          <a:bodyPr>
            <a:noAutofit/>
          </a:bodyPr>
          <a:lstStyle/>
          <a:p>
            <a:r>
              <a:rPr lang="it-IT" sz="3200" b="1" dirty="0"/>
              <a:t>LESIONI CISTICHE PANCREATICHE</a:t>
            </a:r>
          </a:p>
        </p:txBody>
      </p:sp>
      <p:pic>
        <p:nvPicPr>
          <p:cNvPr id="118786" name="Picture 2" descr="R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0338" y="2227263"/>
            <a:ext cx="4951262" cy="3632200"/>
          </a:xfrm>
        </p:spPr>
      </p:pic>
    </p:spTree>
    <p:extLst>
      <p:ext uri="{BB962C8B-B14F-4D97-AF65-F5344CB8AC3E}">
        <p14:creationId xmlns:p14="http://schemas.microsoft.com/office/powerpoint/2010/main" val="35984559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8418" name="Rectangle 2"/>
          <p:cNvSpPr>
            <a:spLocks noGrp="1"/>
          </p:cNvSpPr>
          <p:nvPr>
            <p:ph type="title"/>
          </p:nvPr>
        </p:nvSpPr>
        <p:spPr>
          <a:xfrm>
            <a:off x="466725" y="404813"/>
            <a:ext cx="8497888" cy="647700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990033"/>
                </a:solidFill>
              </a:rPr>
              <a:t>LESIONI CISTICHE PANCREATICHE</a:t>
            </a:r>
          </a:p>
        </p:txBody>
      </p:sp>
      <p:pic>
        <p:nvPicPr>
          <p:cNvPr id="1884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2541"/>
          <a:stretch>
            <a:fillRect/>
          </a:stretch>
        </p:blipFill>
        <p:spPr>
          <a:xfrm>
            <a:off x="466725" y="1700213"/>
            <a:ext cx="8426450" cy="3816350"/>
          </a:xfrm>
        </p:spPr>
      </p:pic>
    </p:spTree>
    <p:extLst>
      <p:ext uri="{BB962C8B-B14F-4D97-AF65-F5344CB8AC3E}">
        <p14:creationId xmlns:p14="http://schemas.microsoft.com/office/powerpoint/2010/main" val="21023021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 txBox="1">
            <a:spLocks noChangeArrowheads="1"/>
          </p:cNvSpPr>
          <p:nvPr/>
        </p:nvSpPr>
        <p:spPr bwMode="auto">
          <a:xfrm>
            <a:off x="323528" y="476672"/>
            <a:ext cx="8569647" cy="1223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 b="1" dirty="0">
                <a:solidFill>
                  <a:srgbClr val="990033"/>
                </a:solidFill>
              </a:rPr>
              <a:t>IL PARADOSSO ISTOGENETICO NEI TUMORI DEL PANCREAS: IL GOLPE DELLA MINORANZA</a:t>
            </a:r>
          </a:p>
        </p:txBody>
      </p:sp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250825" y="1628775"/>
          <a:ext cx="8400355" cy="51125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0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6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68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04471">
                <a:tc>
                  <a:txBody>
                    <a:bodyPr/>
                    <a:lstStyle/>
                    <a:p>
                      <a:r>
                        <a:rPr lang="it-IT" sz="2400" dirty="0"/>
                        <a:t>COMPONENTE STRUTTURALE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effectLst/>
                        </a:rPr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err="1">
                          <a:effectLst/>
                        </a:rPr>
                        <a:t>Istotipo</a:t>
                      </a:r>
                      <a:r>
                        <a:rPr lang="it-IT" sz="2400" dirty="0">
                          <a:effectLst/>
                        </a:rPr>
                        <a:t> tumorale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effectLst/>
                        </a:rPr>
                        <a:t>Incidenza tumore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3865">
                <a:tc>
                  <a:txBody>
                    <a:bodyPr/>
                    <a:lstStyle/>
                    <a:p>
                      <a:r>
                        <a:rPr lang="it-IT" sz="2400" dirty="0"/>
                        <a:t>Epitelio insulare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Tumore endocrino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7863">
                <a:tc>
                  <a:txBody>
                    <a:bodyPr/>
                    <a:lstStyle/>
                    <a:p>
                      <a:r>
                        <a:rPr lang="it-IT" sz="2400" dirty="0"/>
                        <a:t>Epitelio duttale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Adenocarcinoma duttale</a:t>
                      </a:r>
                    </a:p>
                    <a:p>
                      <a:r>
                        <a:rPr lang="it-IT" sz="2400" dirty="0"/>
                        <a:t>Tumori cistici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2504">
                <a:tc>
                  <a:txBody>
                    <a:bodyPr/>
                    <a:lstStyle/>
                    <a:p>
                      <a:r>
                        <a:rPr lang="it-IT" sz="2400" dirty="0"/>
                        <a:t>Epitelio acinare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Carcinoma acinare</a:t>
                      </a:r>
                    </a:p>
                    <a:p>
                      <a:r>
                        <a:rPr lang="it-IT" sz="2400" dirty="0" err="1"/>
                        <a:t>pancreatoblastoma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3865">
                <a:tc>
                  <a:txBody>
                    <a:bodyPr/>
                    <a:lstStyle/>
                    <a:p>
                      <a:r>
                        <a:rPr lang="it-IT" sz="2400" dirty="0"/>
                        <a:t>Tessuto adiposo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lipoma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4470F41D-DC0A-4062-BE02-C87710C8A286}"/>
              </a:ext>
            </a:extLst>
          </p:cNvPr>
          <p:cNvSpPr/>
          <p:nvPr/>
        </p:nvSpPr>
        <p:spPr>
          <a:xfrm>
            <a:off x="179513" y="2852936"/>
            <a:ext cx="8640960" cy="720080"/>
          </a:xfrm>
          <a:prstGeom prst="roundRect">
            <a:avLst/>
          </a:prstGeom>
          <a:noFill/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620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/>
          </p:cNvSpPr>
          <p:nvPr>
            <p:ph type="title" idx="4294967295"/>
          </p:nvPr>
        </p:nvSpPr>
        <p:spPr>
          <a:xfrm>
            <a:off x="251520" y="872902"/>
            <a:ext cx="8497888" cy="6477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it-IT" sz="2800" b="1" dirty="0">
                <a:solidFill>
                  <a:srgbClr val="990033"/>
                </a:solidFill>
                <a:latin typeface="Arial" charset="0"/>
                <a:cs typeface="Arial" charset="0"/>
              </a:rPr>
              <a:t>TUMORI NEUROENDOCRINI PANCREATICI (PAN NEN)</a:t>
            </a:r>
          </a:p>
        </p:txBody>
      </p:sp>
      <p:sp>
        <p:nvSpPr>
          <p:cNvPr id="108547" name="Rectangle 3"/>
          <p:cNvSpPr>
            <a:spLocks noGrp="1"/>
          </p:cNvSpPr>
          <p:nvPr>
            <p:ph type="body" idx="4294967295"/>
          </p:nvPr>
        </p:nvSpPr>
        <p:spPr>
          <a:xfrm>
            <a:off x="215031" y="1989534"/>
            <a:ext cx="7453313" cy="489585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eaLnBrk="1" hangingPunct="1">
              <a:spcBef>
                <a:spcPct val="0"/>
              </a:spcBef>
              <a:buFontTx/>
              <a:buChar char="-"/>
              <a:defRPr/>
            </a:pPr>
            <a:endParaRPr lang="it-IT" sz="2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r>
              <a:rPr lang="it-IT" sz="2800" dirty="0">
                <a:solidFill>
                  <a:schemeClr val="tx1"/>
                </a:solidFill>
              </a:rPr>
              <a:t>Tumori che originano da 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it-IT" sz="2800" dirty="0">
                <a:solidFill>
                  <a:schemeClr val="tx1"/>
                </a:solidFill>
              </a:rPr>
              <a:t>popolazioni di cellule del 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it-IT" sz="2800" dirty="0">
                <a:solidFill>
                  <a:schemeClr val="tx1"/>
                </a:solidFill>
              </a:rPr>
              <a:t>sistema endocrino diffuso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it-IT" sz="2800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it-IT" sz="2800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it-IT" sz="2800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it-IT" sz="2800" dirty="0">
                <a:solidFill>
                  <a:schemeClr val="tx1"/>
                </a:solidFill>
              </a:rPr>
              <a:t>-    Rappresentano </a:t>
            </a:r>
            <a:r>
              <a:rPr lang="it-IT" sz="2800" b="1" dirty="0">
                <a:solidFill>
                  <a:schemeClr val="tx1"/>
                </a:solidFill>
              </a:rPr>
              <a:t>1-2%</a:t>
            </a:r>
            <a:r>
              <a:rPr lang="it-IT" sz="2800" dirty="0">
                <a:solidFill>
                  <a:schemeClr val="tx1"/>
                </a:solidFill>
              </a:rPr>
              <a:t> dei tumori pancreatici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it-IT" sz="2800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it-IT" sz="2800" dirty="0">
                <a:solidFill>
                  <a:schemeClr val="tx1"/>
                </a:solidFill>
              </a:rPr>
              <a:t>-    Incidenza 	clinica            0.4-1.5/100.000 a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it-IT" sz="2800" dirty="0">
                <a:solidFill>
                  <a:schemeClr val="tx1"/>
                </a:solidFill>
              </a:rPr>
              <a:t>     Prevalenza clinica		1- 2/100.000					autoptica 	1.5-10 %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it-IT" sz="2800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it-IT" sz="2800" dirty="0">
              <a:solidFill>
                <a:schemeClr val="tx1"/>
              </a:solidFill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  <a:defRPr/>
            </a:pPr>
            <a:endParaRPr lang="it-IT" sz="2800" dirty="0">
              <a:solidFill>
                <a:schemeClr val="tx1"/>
              </a:solidFill>
              <a:sym typeface="Wingdings" pitchFamily="2" charset="2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à"/>
              <a:defRPr/>
            </a:pPr>
            <a:endParaRPr lang="it-IT" sz="2800" dirty="0">
              <a:solidFill>
                <a:schemeClr val="tx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35DACF8-DF32-4559-8860-8B9C961F4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2080" y="1196752"/>
            <a:ext cx="3763119" cy="2833237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egnaposto contenuto 2"/>
          <p:cNvSpPr>
            <a:spLocks noGrp="1"/>
          </p:cNvSpPr>
          <p:nvPr>
            <p:ph idx="4294967295"/>
          </p:nvPr>
        </p:nvSpPr>
        <p:spPr>
          <a:xfrm>
            <a:off x="288552" y="1341586"/>
            <a:ext cx="7958138" cy="2232025"/>
          </a:xfrm>
          <a:prstGeom prst="rect">
            <a:avLst/>
          </a:prstGeom>
        </p:spPr>
        <p:txBody>
          <a:bodyPr/>
          <a:lstStyle/>
          <a:p>
            <a:pPr>
              <a:buFontTx/>
              <a:buChar char="-"/>
            </a:pPr>
            <a:r>
              <a:rPr lang="it-IT" altLang="it-IT" sz="2400" dirty="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rPr>
              <a:t>dal 1973 al 2012 aumento di incidenza dei NET </a:t>
            </a:r>
          </a:p>
          <a:p>
            <a:pPr>
              <a:buFontTx/>
              <a:buChar char="-"/>
            </a:pPr>
            <a:r>
              <a:rPr lang="it-IT" altLang="it-IT" sz="2400" dirty="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rPr>
              <a:t>Aumento di incidenza si è verificato in tutti i siti, gli stadi e i gradi</a:t>
            </a:r>
          </a:p>
          <a:p>
            <a:endParaRPr lang="it-IT" dirty="0">
              <a:ea typeface="MS PGothic" pitchFamily="34" charset="-128"/>
              <a:cs typeface="Arial" charset="0"/>
            </a:endParaRPr>
          </a:p>
        </p:txBody>
      </p:sp>
      <p:pic>
        <p:nvPicPr>
          <p:cNvPr id="2" name="Immagine 12"/>
          <p:cNvPicPr>
            <a:picLocks noChangeAspect="1" noChangeArrowheads="1"/>
          </p:cNvPicPr>
          <p:nvPr/>
        </p:nvPicPr>
        <p:blipFill>
          <a:blip r:embed="rId2"/>
          <a:srcRect b="68307"/>
          <a:stretch>
            <a:fillRect/>
          </a:stretch>
        </p:blipFill>
        <p:spPr bwMode="auto">
          <a:xfrm>
            <a:off x="1258888" y="3004840"/>
            <a:ext cx="7129462" cy="359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13"/>
          <p:cNvPicPr>
            <a:picLocks noChangeAspect="1" noChangeArrowheads="1"/>
          </p:cNvPicPr>
          <p:nvPr/>
        </p:nvPicPr>
        <p:blipFill>
          <a:blip r:embed="rId2"/>
          <a:srcRect t="32278" b="33466"/>
          <a:stretch>
            <a:fillRect/>
          </a:stretch>
        </p:blipFill>
        <p:spPr bwMode="auto">
          <a:xfrm>
            <a:off x="1347415" y="2952452"/>
            <a:ext cx="7185025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0A216173-11FD-4A7A-B246-876AEF98766D}"/>
              </a:ext>
            </a:extLst>
          </p:cNvPr>
          <p:cNvSpPr txBox="1">
            <a:spLocks/>
          </p:cNvSpPr>
          <p:nvPr/>
        </p:nvSpPr>
        <p:spPr>
          <a:xfrm>
            <a:off x="107504" y="837084"/>
            <a:ext cx="8497888" cy="6477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it-IT" sz="2800" b="1" dirty="0">
                <a:solidFill>
                  <a:srgbClr val="990033"/>
                </a:solidFill>
                <a:latin typeface="Arial" charset="0"/>
                <a:cs typeface="Arial" charset="0"/>
              </a:rPr>
              <a:t>TUMORI NEUROENDOCRINI PANCREATICI (PAN NEN)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40"/>
          <p:cNvSpPr>
            <a:spLocks noChangeArrowheads="1"/>
          </p:cNvSpPr>
          <p:nvPr/>
        </p:nvSpPr>
        <p:spPr bwMode="auto">
          <a:xfrm>
            <a:off x="395288" y="1700213"/>
            <a:ext cx="8353425" cy="4537075"/>
          </a:xfrm>
          <a:prstGeom prst="rect">
            <a:avLst/>
          </a:prstGeom>
          <a:solidFill>
            <a:srgbClr val="4F81BD">
              <a:alpha val="4313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73059" name="Segnaposto contenuto 2"/>
          <p:cNvSpPr>
            <a:spLocks noGrp="1"/>
          </p:cNvSpPr>
          <p:nvPr>
            <p:ph idx="4294967295"/>
          </p:nvPr>
        </p:nvSpPr>
        <p:spPr>
          <a:xfrm>
            <a:off x="646113" y="1058863"/>
            <a:ext cx="8497887" cy="2232025"/>
          </a:xfrm>
          <a:prstGeom prst="rect">
            <a:avLst/>
          </a:prstGeom>
        </p:spPr>
        <p:txBody>
          <a:bodyPr/>
          <a:lstStyle/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rPr>
              <a:t>Prevalenza è stata stimata 35/100.000</a:t>
            </a:r>
          </a:p>
        </p:txBody>
      </p:sp>
      <p:sp>
        <p:nvSpPr>
          <p:cNvPr id="173060" name="Rectangle 2"/>
          <p:cNvSpPr>
            <a:spLocks noGrp="1"/>
          </p:cNvSpPr>
          <p:nvPr>
            <p:ph type="title" idx="4294967295"/>
          </p:nvPr>
        </p:nvSpPr>
        <p:spPr>
          <a:xfrm>
            <a:off x="323528" y="621060"/>
            <a:ext cx="8497888" cy="6477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sz="2800" b="1">
                <a:solidFill>
                  <a:srgbClr val="990033"/>
                </a:solidFill>
                <a:latin typeface="Arial" charset="0"/>
                <a:cs typeface="Arial" charset="0"/>
              </a:rPr>
              <a:t>TUMORI NEUROENDOCRINI (NEN)</a:t>
            </a:r>
          </a:p>
        </p:txBody>
      </p:sp>
      <p:sp>
        <p:nvSpPr>
          <p:cNvPr id="173061" name="Line 6"/>
          <p:cNvSpPr>
            <a:spLocks noChangeShapeType="1"/>
          </p:cNvSpPr>
          <p:nvPr/>
        </p:nvSpPr>
        <p:spPr bwMode="auto">
          <a:xfrm flipH="1">
            <a:off x="3109913" y="3733800"/>
            <a:ext cx="334962" cy="4587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73062" name="Line 9"/>
          <p:cNvSpPr>
            <a:spLocks noChangeShapeType="1"/>
          </p:cNvSpPr>
          <p:nvPr/>
        </p:nvSpPr>
        <p:spPr bwMode="auto">
          <a:xfrm>
            <a:off x="1489075" y="3803650"/>
            <a:ext cx="0" cy="160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73063" name="Line 10"/>
          <p:cNvSpPr>
            <a:spLocks noChangeShapeType="1"/>
          </p:cNvSpPr>
          <p:nvPr/>
        </p:nvSpPr>
        <p:spPr bwMode="auto">
          <a:xfrm>
            <a:off x="1500188" y="5413375"/>
            <a:ext cx="63896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73064" name="Rectangle 11"/>
          <p:cNvSpPr>
            <a:spLocks noChangeArrowheads="1"/>
          </p:cNvSpPr>
          <p:nvPr/>
        </p:nvSpPr>
        <p:spPr bwMode="auto">
          <a:xfrm>
            <a:off x="1839913" y="3819525"/>
            <a:ext cx="249237" cy="1593850"/>
          </a:xfrm>
          <a:prstGeom prst="rect">
            <a:avLst/>
          </a:prstGeom>
          <a:solidFill>
            <a:srgbClr val="00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endParaRPr lang="de-DE" altLang="it-IT" sz="20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3065" name="Rectangle 12"/>
          <p:cNvSpPr>
            <a:spLocks noChangeArrowheads="1"/>
          </p:cNvSpPr>
          <p:nvPr/>
        </p:nvSpPr>
        <p:spPr bwMode="auto">
          <a:xfrm>
            <a:off x="2989263" y="4319588"/>
            <a:ext cx="223837" cy="1093787"/>
          </a:xfrm>
          <a:prstGeom prst="rect">
            <a:avLst/>
          </a:prstGeom>
          <a:solidFill>
            <a:srgbClr val="00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endParaRPr lang="de-DE" altLang="it-IT" sz="20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3066" name="Rectangle 13"/>
          <p:cNvSpPr>
            <a:spLocks noChangeArrowheads="1"/>
          </p:cNvSpPr>
          <p:nvPr/>
        </p:nvSpPr>
        <p:spPr bwMode="auto">
          <a:xfrm>
            <a:off x="4175125" y="4716463"/>
            <a:ext cx="223838" cy="696912"/>
          </a:xfrm>
          <a:prstGeom prst="rect">
            <a:avLst/>
          </a:prstGeom>
          <a:solidFill>
            <a:srgbClr val="00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endParaRPr lang="de-DE" altLang="it-IT" sz="20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3067" name="Rectangle 14"/>
          <p:cNvSpPr>
            <a:spLocks noChangeArrowheads="1"/>
          </p:cNvSpPr>
          <p:nvPr/>
        </p:nvSpPr>
        <p:spPr bwMode="auto">
          <a:xfrm>
            <a:off x="5295900" y="5080000"/>
            <a:ext cx="223838" cy="333375"/>
          </a:xfrm>
          <a:prstGeom prst="rect">
            <a:avLst/>
          </a:prstGeom>
          <a:solidFill>
            <a:srgbClr val="00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endParaRPr lang="de-DE" altLang="it-IT" sz="20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3068" name="Rectangle 15"/>
          <p:cNvSpPr>
            <a:spLocks noChangeArrowheads="1"/>
          </p:cNvSpPr>
          <p:nvPr/>
        </p:nvSpPr>
        <p:spPr bwMode="auto">
          <a:xfrm>
            <a:off x="6416675" y="5110163"/>
            <a:ext cx="223838" cy="303212"/>
          </a:xfrm>
          <a:prstGeom prst="rect">
            <a:avLst/>
          </a:prstGeom>
          <a:solidFill>
            <a:srgbClr val="00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endParaRPr lang="de-DE" altLang="it-IT" sz="20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3069" name="Rectangle 16"/>
          <p:cNvSpPr>
            <a:spLocks noChangeArrowheads="1"/>
          </p:cNvSpPr>
          <p:nvPr/>
        </p:nvSpPr>
        <p:spPr bwMode="auto">
          <a:xfrm>
            <a:off x="7537450" y="5194300"/>
            <a:ext cx="223838" cy="219075"/>
          </a:xfrm>
          <a:prstGeom prst="rect">
            <a:avLst/>
          </a:prstGeom>
          <a:solidFill>
            <a:srgbClr val="00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endParaRPr lang="de-DE" altLang="it-IT" sz="20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3070" name="Rectangle 17"/>
          <p:cNvSpPr>
            <a:spLocks noChangeArrowheads="1"/>
          </p:cNvSpPr>
          <p:nvPr/>
        </p:nvSpPr>
        <p:spPr bwMode="auto">
          <a:xfrm>
            <a:off x="1839913" y="2974975"/>
            <a:ext cx="249237" cy="695325"/>
          </a:xfrm>
          <a:prstGeom prst="rect">
            <a:avLst/>
          </a:prstGeom>
          <a:solidFill>
            <a:srgbClr val="00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endParaRPr lang="de-DE" altLang="it-IT" sz="20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3071" name="Text Box 18"/>
          <p:cNvSpPr txBox="1">
            <a:spLocks noChangeArrowheads="1"/>
          </p:cNvSpPr>
          <p:nvPr/>
        </p:nvSpPr>
        <p:spPr bwMode="auto">
          <a:xfrm>
            <a:off x="1401763" y="5499100"/>
            <a:ext cx="10985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algn="ctr" eaLnBrk="0" hangingPunct="0">
              <a:spcBef>
                <a:spcPct val="50000"/>
              </a:spcBef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en-US" altLang="it-IT" sz="1600">
                <a:ea typeface="Arial Unicode MS" pitchFamily="34" charset="-128"/>
                <a:cs typeface="Arial Unicode MS" pitchFamily="34" charset="-128"/>
              </a:rPr>
              <a:t>Colon</a:t>
            </a:r>
          </a:p>
        </p:txBody>
      </p:sp>
      <p:sp>
        <p:nvSpPr>
          <p:cNvPr id="173072" name="Text Box 19"/>
          <p:cNvSpPr txBox="1">
            <a:spLocks noChangeArrowheads="1"/>
          </p:cNvSpPr>
          <p:nvPr/>
        </p:nvSpPr>
        <p:spPr bwMode="auto">
          <a:xfrm>
            <a:off x="2268538" y="5499100"/>
            <a:ext cx="16573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algn="ctr" eaLnBrk="0" hangingPunct="0">
              <a:spcBef>
                <a:spcPct val="50000"/>
              </a:spcBef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en-US" altLang="it-IT" sz="1600">
                <a:ea typeface="Arial Unicode MS" pitchFamily="34" charset="-128"/>
                <a:cs typeface="Arial Unicode MS" pitchFamily="34" charset="-128"/>
              </a:rPr>
              <a:t>Neuroendocrine</a:t>
            </a:r>
          </a:p>
        </p:txBody>
      </p:sp>
      <p:sp>
        <p:nvSpPr>
          <p:cNvPr id="173073" name="Text Box 20"/>
          <p:cNvSpPr txBox="1">
            <a:spLocks noChangeArrowheads="1"/>
          </p:cNvSpPr>
          <p:nvPr/>
        </p:nvSpPr>
        <p:spPr bwMode="auto">
          <a:xfrm>
            <a:off x="3760788" y="5499100"/>
            <a:ext cx="10668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algn="ctr" eaLnBrk="0" hangingPunct="0">
              <a:spcBef>
                <a:spcPct val="50000"/>
              </a:spcBef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en-US" altLang="it-IT" sz="1600">
                <a:ea typeface="Arial Unicode MS" pitchFamily="34" charset="-128"/>
                <a:cs typeface="Arial Unicode MS" pitchFamily="34" charset="-128"/>
              </a:rPr>
              <a:t>Stomach</a:t>
            </a:r>
          </a:p>
        </p:txBody>
      </p:sp>
      <p:sp>
        <p:nvSpPr>
          <p:cNvPr id="173074" name="Text Box 21"/>
          <p:cNvSpPr txBox="1">
            <a:spLocks noChangeArrowheads="1"/>
          </p:cNvSpPr>
          <p:nvPr/>
        </p:nvSpPr>
        <p:spPr bwMode="auto">
          <a:xfrm>
            <a:off x="4872038" y="5499100"/>
            <a:ext cx="1068387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algn="ctr" eaLnBrk="0" hangingPunct="0">
              <a:spcBef>
                <a:spcPct val="50000"/>
              </a:spcBef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en-US" altLang="it-IT" sz="1600">
                <a:ea typeface="Arial Unicode MS" pitchFamily="34" charset="-128"/>
                <a:cs typeface="Arial Unicode MS" pitchFamily="34" charset="-128"/>
              </a:rPr>
              <a:t>Pancreas</a:t>
            </a:r>
          </a:p>
        </p:txBody>
      </p:sp>
      <p:sp>
        <p:nvSpPr>
          <p:cNvPr id="173075" name="Text Box 22"/>
          <p:cNvSpPr txBox="1">
            <a:spLocks noChangeArrowheads="1"/>
          </p:cNvSpPr>
          <p:nvPr/>
        </p:nvSpPr>
        <p:spPr bwMode="auto">
          <a:xfrm>
            <a:off x="5867400" y="5499100"/>
            <a:ext cx="13017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algn="ctr" eaLnBrk="0" hangingPunct="0">
              <a:spcBef>
                <a:spcPct val="50000"/>
              </a:spcBef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en-US" altLang="it-IT" sz="1600">
                <a:ea typeface="Arial Unicode MS" pitchFamily="34" charset="-128"/>
                <a:cs typeface="Arial Unicode MS" pitchFamily="34" charset="-128"/>
              </a:rPr>
              <a:t>Esophagus</a:t>
            </a:r>
          </a:p>
        </p:txBody>
      </p:sp>
      <p:sp>
        <p:nvSpPr>
          <p:cNvPr id="173076" name="Text Box 23"/>
          <p:cNvSpPr txBox="1">
            <a:spLocks noChangeArrowheads="1"/>
          </p:cNvSpPr>
          <p:nvPr/>
        </p:nvSpPr>
        <p:spPr bwMode="auto">
          <a:xfrm>
            <a:off x="7089775" y="5500688"/>
            <a:ext cx="14414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algn="ctr" eaLnBrk="0" hangingPunct="0">
              <a:spcBef>
                <a:spcPct val="50000"/>
              </a:spcBef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en-US" altLang="it-IT" sz="1600">
                <a:ea typeface="Arial Unicode MS" pitchFamily="34" charset="-128"/>
                <a:cs typeface="Arial Unicode MS" pitchFamily="34" charset="-128"/>
              </a:rPr>
              <a:t>Hepatobiliary</a:t>
            </a:r>
          </a:p>
        </p:txBody>
      </p:sp>
      <p:sp>
        <p:nvSpPr>
          <p:cNvPr id="173077" name="Text Box 25"/>
          <p:cNvSpPr txBox="1">
            <a:spLocks noChangeArrowheads="1"/>
          </p:cNvSpPr>
          <p:nvPr/>
        </p:nvSpPr>
        <p:spPr bwMode="auto">
          <a:xfrm>
            <a:off x="820738" y="4200525"/>
            <a:ext cx="61277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algn="r" eaLnBrk="0" hangingPunct="0">
              <a:spcBef>
                <a:spcPct val="50000"/>
              </a:spcBef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en-US" altLang="it-IT" sz="1600" b="1">
                <a:ea typeface="Arial Unicode MS" pitchFamily="34" charset="-128"/>
                <a:cs typeface="Arial Unicode MS" pitchFamily="34" charset="-128"/>
              </a:rPr>
              <a:t>100</a:t>
            </a:r>
          </a:p>
        </p:txBody>
      </p:sp>
      <p:sp>
        <p:nvSpPr>
          <p:cNvPr id="173078" name="Text Box 26"/>
          <p:cNvSpPr txBox="1">
            <a:spLocks noChangeArrowheads="1"/>
          </p:cNvSpPr>
          <p:nvPr/>
        </p:nvSpPr>
        <p:spPr bwMode="auto">
          <a:xfrm>
            <a:off x="614363" y="3267075"/>
            <a:ext cx="7493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algn="r" eaLnBrk="0" hangingPunct="0">
              <a:spcBef>
                <a:spcPct val="50000"/>
              </a:spcBef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en-US" altLang="it-IT" sz="1600" b="1">
                <a:ea typeface="Arial Unicode MS" pitchFamily="34" charset="-128"/>
                <a:cs typeface="Arial Unicode MS" pitchFamily="34" charset="-128"/>
              </a:rPr>
              <a:t>1100</a:t>
            </a:r>
          </a:p>
        </p:txBody>
      </p:sp>
      <p:sp>
        <p:nvSpPr>
          <p:cNvPr id="173079" name="Text Box 27"/>
          <p:cNvSpPr txBox="1">
            <a:spLocks noChangeArrowheads="1"/>
          </p:cNvSpPr>
          <p:nvPr/>
        </p:nvSpPr>
        <p:spPr bwMode="auto">
          <a:xfrm>
            <a:off x="685800" y="2208213"/>
            <a:ext cx="747713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algn="r" eaLnBrk="0" hangingPunct="0">
              <a:spcBef>
                <a:spcPct val="50000"/>
              </a:spcBef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en-US" altLang="it-IT" sz="1600" b="1">
                <a:ea typeface="Arial Unicode MS" pitchFamily="34" charset="-128"/>
                <a:cs typeface="Arial Unicode MS" pitchFamily="34" charset="-128"/>
              </a:rPr>
              <a:t>1200</a:t>
            </a:r>
          </a:p>
        </p:txBody>
      </p:sp>
      <p:sp>
        <p:nvSpPr>
          <p:cNvPr id="173080" name="Line 28"/>
          <p:cNvSpPr>
            <a:spLocks noChangeShapeType="1"/>
          </p:cNvSpPr>
          <p:nvPr/>
        </p:nvSpPr>
        <p:spPr bwMode="auto">
          <a:xfrm>
            <a:off x="1422400" y="4354513"/>
            <a:ext cx="66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73081" name="Line 29"/>
          <p:cNvSpPr>
            <a:spLocks noChangeShapeType="1"/>
          </p:cNvSpPr>
          <p:nvPr/>
        </p:nvSpPr>
        <p:spPr bwMode="auto">
          <a:xfrm>
            <a:off x="1422400" y="3408363"/>
            <a:ext cx="66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73082" name="Line 30"/>
          <p:cNvSpPr>
            <a:spLocks noChangeShapeType="1"/>
          </p:cNvSpPr>
          <p:nvPr/>
        </p:nvSpPr>
        <p:spPr bwMode="auto">
          <a:xfrm>
            <a:off x="1422400" y="2351088"/>
            <a:ext cx="66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73083" name="Line 32"/>
          <p:cNvSpPr>
            <a:spLocks noChangeShapeType="1"/>
          </p:cNvSpPr>
          <p:nvPr/>
        </p:nvSpPr>
        <p:spPr bwMode="auto">
          <a:xfrm>
            <a:off x="2509838" y="5413375"/>
            <a:ext cx="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73084" name="Line 33"/>
          <p:cNvSpPr>
            <a:spLocks noChangeShapeType="1"/>
          </p:cNvSpPr>
          <p:nvPr/>
        </p:nvSpPr>
        <p:spPr bwMode="auto">
          <a:xfrm>
            <a:off x="3727450" y="5413375"/>
            <a:ext cx="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73085" name="Line 34"/>
          <p:cNvSpPr>
            <a:spLocks noChangeShapeType="1"/>
          </p:cNvSpPr>
          <p:nvPr/>
        </p:nvSpPr>
        <p:spPr bwMode="auto">
          <a:xfrm>
            <a:off x="4848225" y="5413375"/>
            <a:ext cx="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73086" name="Line 35"/>
          <p:cNvSpPr>
            <a:spLocks noChangeShapeType="1"/>
          </p:cNvSpPr>
          <p:nvPr/>
        </p:nvSpPr>
        <p:spPr bwMode="auto">
          <a:xfrm>
            <a:off x="5967413" y="5413375"/>
            <a:ext cx="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73087" name="Line 36"/>
          <p:cNvSpPr>
            <a:spLocks noChangeShapeType="1"/>
          </p:cNvSpPr>
          <p:nvPr/>
        </p:nvSpPr>
        <p:spPr bwMode="auto">
          <a:xfrm>
            <a:off x="7088188" y="5413375"/>
            <a:ext cx="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73088" name="Text Box 37"/>
          <p:cNvSpPr txBox="1">
            <a:spLocks noChangeArrowheads="1"/>
          </p:cNvSpPr>
          <p:nvPr/>
        </p:nvSpPr>
        <p:spPr bwMode="auto">
          <a:xfrm>
            <a:off x="3132138" y="2636838"/>
            <a:ext cx="1643062" cy="92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algn="ctr" eaLnBrk="0" hangingPunct="0">
              <a:spcBef>
                <a:spcPct val="50000"/>
              </a:spcBef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en-US" altLang="it-IT" b="1">
                <a:ea typeface="Arial Unicode MS" pitchFamily="34" charset="-128"/>
                <a:cs typeface="Arial Unicode MS" pitchFamily="34" charset="-128"/>
              </a:rPr>
              <a:t>103,312 cases</a:t>
            </a:r>
            <a:br>
              <a:rPr lang="en-US" altLang="it-IT" b="1">
                <a:ea typeface="Arial Unicode MS" pitchFamily="34" charset="-128"/>
                <a:cs typeface="Arial Unicode MS" pitchFamily="34" charset="-128"/>
              </a:rPr>
            </a:br>
            <a:r>
              <a:rPr lang="en-US" altLang="it-IT" b="1">
                <a:ea typeface="Arial Unicode MS" pitchFamily="34" charset="-128"/>
                <a:cs typeface="Arial Unicode MS" pitchFamily="34" charset="-128"/>
              </a:rPr>
              <a:t>(35/100,000)</a:t>
            </a:r>
          </a:p>
        </p:txBody>
      </p:sp>
      <p:sp>
        <p:nvSpPr>
          <p:cNvPr id="173089" name="Line 39"/>
          <p:cNvSpPr>
            <a:spLocks noChangeShapeType="1"/>
          </p:cNvSpPr>
          <p:nvPr/>
        </p:nvSpPr>
        <p:spPr bwMode="auto">
          <a:xfrm>
            <a:off x="1489075" y="2271713"/>
            <a:ext cx="3175" cy="139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73090" name="Text Box 199"/>
          <p:cNvSpPr txBox="1">
            <a:spLocks noChangeArrowheads="1"/>
          </p:cNvSpPr>
          <p:nvPr/>
        </p:nvSpPr>
        <p:spPr bwMode="auto">
          <a:xfrm rot="-5400000">
            <a:off x="-751681" y="3280569"/>
            <a:ext cx="27606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en-US" altLang="it-IT" sz="2400">
                <a:ea typeface="MS PGothic" pitchFamily="34" charset="-128"/>
              </a:rPr>
              <a:t>Cases (thousands)</a:t>
            </a:r>
          </a:p>
        </p:txBody>
      </p:sp>
      <p:cxnSp>
        <p:nvCxnSpPr>
          <p:cNvPr id="173091" name="Connecteur droit 38"/>
          <p:cNvCxnSpPr>
            <a:cxnSpLocks noChangeShapeType="1"/>
          </p:cNvCxnSpPr>
          <p:nvPr/>
        </p:nvCxnSpPr>
        <p:spPr bwMode="auto">
          <a:xfrm flipV="1">
            <a:off x="1320800" y="3584575"/>
            <a:ext cx="311150" cy="195263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3092" name="Connecteur droit 40"/>
          <p:cNvCxnSpPr>
            <a:cxnSpLocks noChangeShapeType="1"/>
          </p:cNvCxnSpPr>
          <p:nvPr/>
        </p:nvCxnSpPr>
        <p:spPr bwMode="auto">
          <a:xfrm flipV="1">
            <a:off x="1349375" y="3700463"/>
            <a:ext cx="311150" cy="193675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73093" name="Rectangle 41"/>
          <p:cNvSpPr>
            <a:spLocks noChangeArrowheads="1"/>
          </p:cNvSpPr>
          <p:nvPr/>
        </p:nvSpPr>
        <p:spPr bwMode="auto">
          <a:xfrm>
            <a:off x="619125" y="1700213"/>
            <a:ext cx="2000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2F4D71"/>
            </a:prstShdw>
          </a:effectLst>
        </p:spPr>
        <p:txBody>
          <a:bodyPr wrap="none" lIns="100794" tIns="50397" rIns="100794" bIns="50397">
            <a:spAutoFit/>
          </a:bodyPr>
          <a:lstStyle/>
          <a:p>
            <a:pPr defTabSz="1008063"/>
            <a:endParaRPr lang="it-IT" altLang="it-IT" sz="2600"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/>
          </p:cNvSpPr>
          <p:nvPr>
            <p:ph type="title" idx="4294967295"/>
          </p:nvPr>
        </p:nvSpPr>
        <p:spPr>
          <a:xfrm>
            <a:off x="539552" y="477044"/>
            <a:ext cx="8497887" cy="6477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990033"/>
                </a:solidFill>
              </a:rPr>
              <a:t>I neuroendocrini: una strana famiglia</a:t>
            </a:r>
          </a:p>
        </p:txBody>
      </p:sp>
      <p:pic>
        <p:nvPicPr>
          <p:cNvPr id="117762" name="Picture 6" descr="Screenshot_20181115-063154_Facebook (2)"/>
          <p:cNvPicPr>
            <a:picLocks noChangeAspect="1" noChangeArrowheads="1"/>
          </p:cNvPicPr>
          <p:nvPr/>
        </p:nvPicPr>
        <p:blipFill>
          <a:blip r:embed="rId2"/>
          <a:srcRect t="1991" b="4437"/>
          <a:stretch>
            <a:fillRect/>
          </a:stretch>
        </p:blipFill>
        <p:spPr bwMode="auto">
          <a:xfrm>
            <a:off x="814388" y="3159968"/>
            <a:ext cx="74295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uppo 12"/>
          <p:cNvGrpSpPr>
            <a:grpSpLocks/>
          </p:cNvGrpSpPr>
          <p:nvPr/>
        </p:nvGrpSpPr>
        <p:grpSpPr bwMode="auto">
          <a:xfrm>
            <a:off x="1042988" y="1289074"/>
            <a:ext cx="6408737" cy="1871663"/>
            <a:chOff x="250825" y="1773238"/>
            <a:chExt cx="8880475" cy="3240087"/>
          </a:xfrm>
        </p:grpSpPr>
        <p:pic>
          <p:nvPicPr>
            <p:cNvPr id="174085" name="Immagine 1"/>
            <p:cNvPicPr>
              <a:picLocks noChangeAspect="1"/>
            </p:cNvPicPr>
            <p:nvPr/>
          </p:nvPicPr>
          <p:blipFill>
            <a:blip r:embed="rId3"/>
            <a:srcRect r="63837"/>
            <a:stretch>
              <a:fillRect/>
            </a:stretch>
          </p:blipFill>
          <p:spPr bwMode="auto">
            <a:xfrm>
              <a:off x="250825" y="1773238"/>
              <a:ext cx="3168650" cy="324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086" name="Immagine 1"/>
            <p:cNvPicPr>
              <a:picLocks noChangeAspect="1"/>
            </p:cNvPicPr>
            <p:nvPr/>
          </p:nvPicPr>
          <p:blipFill>
            <a:blip r:embed="rId3"/>
            <a:srcRect l="35246" r="33528"/>
            <a:stretch>
              <a:fillRect/>
            </a:stretch>
          </p:blipFill>
          <p:spPr bwMode="auto">
            <a:xfrm>
              <a:off x="3419475" y="1773238"/>
              <a:ext cx="2736850" cy="324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087" name="Immagine 1"/>
            <p:cNvPicPr>
              <a:picLocks noChangeAspect="1"/>
            </p:cNvPicPr>
            <p:nvPr/>
          </p:nvPicPr>
          <p:blipFill>
            <a:blip r:embed="rId3"/>
            <a:srcRect l="64732"/>
            <a:stretch>
              <a:fillRect/>
            </a:stretch>
          </p:blipFill>
          <p:spPr bwMode="auto">
            <a:xfrm>
              <a:off x="6040438" y="1773238"/>
              <a:ext cx="3090862" cy="324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/>
          </p:cNvSpPr>
          <p:nvPr>
            <p:ph type="title" idx="4294967295"/>
          </p:nvPr>
        </p:nvSpPr>
        <p:spPr>
          <a:xfrm>
            <a:off x="322584" y="620688"/>
            <a:ext cx="8497888" cy="6477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b="1">
                <a:solidFill>
                  <a:srgbClr val="990033"/>
                </a:solidFill>
              </a:rPr>
              <a:t>I neuroendocrini: inquadramento</a:t>
            </a:r>
          </a:p>
        </p:txBody>
      </p:sp>
      <p:graphicFrame>
        <p:nvGraphicFramePr>
          <p:cNvPr id="2" name="Diagramma 1"/>
          <p:cNvGraphicFramePr/>
          <p:nvPr>
            <p:extLst>
              <p:ext uri="{D42A27DB-BD31-4B8C-83A1-F6EECF244321}">
                <p14:modId xmlns:p14="http://schemas.microsoft.com/office/powerpoint/2010/main" val="2340285131"/>
              </p:ext>
            </p:extLst>
          </p:nvPr>
        </p:nvGraphicFramePr>
        <p:xfrm>
          <a:off x="250825" y="1451694"/>
          <a:ext cx="8497888" cy="5073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7712" name="Rectangle 16"/>
          <p:cNvSpPr>
            <a:spLocks noChangeArrowheads="1"/>
          </p:cNvSpPr>
          <p:nvPr/>
        </p:nvSpPr>
        <p:spPr bwMode="auto">
          <a:xfrm>
            <a:off x="2195513" y="2060203"/>
            <a:ext cx="1439862" cy="7207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7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ottotitolo 2"/>
          <p:cNvSpPr>
            <a:spLocks/>
          </p:cNvSpPr>
          <p:nvPr/>
        </p:nvSpPr>
        <p:spPr bwMode="auto">
          <a:xfrm>
            <a:off x="358775" y="857250"/>
            <a:ext cx="8785225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C00000"/>
              </a:buClr>
              <a:buFont typeface="Arial" charset="0"/>
              <a:buNone/>
            </a:pPr>
            <a:endParaRPr lang="it-IT" altLang="it-IT" sz="32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>
              <a:spcBef>
                <a:spcPct val="20000"/>
              </a:spcBef>
              <a:buClr>
                <a:srgbClr val="C00000"/>
              </a:buClr>
              <a:buFont typeface="Arial" charset="0"/>
              <a:buNone/>
            </a:pPr>
            <a:endParaRPr lang="it-IT" altLang="it-IT" sz="32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76131" name="Rectangle 2"/>
          <p:cNvSpPr>
            <a:spLocks noGrp="1"/>
          </p:cNvSpPr>
          <p:nvPr>
            <p:ph type="title" idx="4294967295"/>
          </p:nvPr>
        </p:nvSpPr>
        <p:spPr>
          <a:xfrm>
            <a:off x="394592" y="549051"/>
            <a:ext cx="8497888" cy="97177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it-IT" b="1" dirty="0">
                <a:solidFill>
                  <a:srgbClr val="990033"/>
                </a:solidFill>
                <a:cs typeface="Arial" charset="0"/>
              </a:rPr>
              <a:t>TUMORI NEUROENDOCRINI PANCREATICI - </a:t>
            </a:r>
            <a:r>
              <a:rPr lang="it-IT" b="1" dirty="0" err="1">
                <a:solidFill>
                  <a:srgbClr val="990033"/>
                </a:solidFill>
                <a:cs typeface="Arial" charset="0"/>
              </a:rPr>
              <a:t>Grading</a:t>
            </a:r>
            <a:endParaRPr lang="it-IT" b="1" dirty="0">
              <a:solidFill>
                <a:srgbClr val="990033"/>
              </a:solidFill>
              <a:cs typeface="Arial" charset="0"/>
            </a:endParaRPr>
          </a:p>
        </p:txBody>
      </p:sp>
      <p:sp>
        <p:nvSpPr>
          <p:cNvPr id="176132" name="CasellaDiTesto 5"/>
          <p:cNvSpPr txBox="1">
            <a:spLocks noChangeArrowheads="1"/>
          </p:cNvSpPr>
          <p:nvPr/>
        </p:nvSpPr>
        <p:spPr bwMode="auto">
          <a:xfrm>
            <a:off x="5292725" y="6237288"/>
            <a:ext cx="3400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1400">
                <a:solidFill>
                  <a:srgbClr val="5F5F5F"/>
                </a:solidFill>
                <a:latin typeface="Calibri" pitchFamily="34" charset="0"/>
              </a:rPr>
              <a:t>Rindi et al., J Natl Cancer Inst 2012; 104:746</a:t>
            </a:r>
          </a:p>
        </p:txBody>
      </p:sp>
      <p:pic>
        <p:nvPicPr>
          <p:cNvPr id="176133" name="Immagine 1"/>
          <p:cNvPicPr>
            <a:picLocks noChangeAspect="1"/>
          </p:cNvPicPr>
          <p:nvPr/>
        </p:nvPicPr>
        <p:blipFill>
          <a:blip r:embed="rId3"/>
          <a:srcRect t="21591"/>
          <a:stretch>
            <a:fillRect/>
          </a:stretch>
        </p:blipFill>
        <p:spPr bwMode="auto">
          <a:xfrm>
            <a:off x="333126" y="1464270"/>
            <a:ext cx="5292725" cy="311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4" name="Immagine 4"/>
          <p:cNvPicPr>
            <a:picLocks noChangeAspect="1" noChangeArrowheads="1"/>
          </p:cNvPicPr>
          <p:nvPr/>
        </p:nvPicPr>
        <p:blipFill>
          <a:blip r:embed="rId4"/>
          <a:srcRect l="21378" t="36443" r="23085" b="13763"/>
          <a:stretch>
            <a:fillRect/>
          </a:stretch>
        </p:blipFill>
        <p:spPr bwMode="auto">
          <a:xfrm>
            <a:off x="3860551" y="3508970"/>
            <a:ext cx="4887913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/>
          </p:cNvSpPr>
          <p:nvPr>
            <p:ph type="title" idx="4294967295"/>
          </p:nvPr>
        </p:nvSpPr>
        <p:spPr>
          <a:xfrm>
            <a:off x="538608" y="621060"/>
            <a:ext cx="8497888" cy="6477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b="1">
                <a:solidFill>
                  <a:srgbClr val="990033"/>
                </a:solidFill>
              </a:rPr>
              <a:t>I neuroendocrini: inquadramento</a:t>
            </a:r>
          </a:p>
        </p:txBody>
      </p:sp>
      <p:graphicFrame>
        <p:nvGraphicFramePr>
          <p:cNvPr id="2" name="Diagramma 1"/>
          <p:cNvGraphicFramePr/>
          <p:nvPr>
            <p:extLst>
              <p:ext uri="{D42A27DB-BD31-4B8C-83A1-F6EECF244321}">
                <p14:modId xmlns:p14="http://schemas.microsoft.com/office/powerpoint/2010/main" val="6071772"/>
              </p:ext>
            </p:extLst>
          </p:nvPr>
        </p:nvGraphicFramePr>
        <p:xfrm>
          <a:off x="250825" y="1379686"/>
          <a:ext cx="8497888" cy="5073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3853" name="Rectangle 13"/>
          <p:cNvSpPr>
            <a:spLocks noChangeArrowheads="1"/>
          </p:cNvSpPr>
          <p:nvPr/>
        </p:nvSpPr>
        <p:spPr bwMode="auto">
          <a:xfrm>
            <a:off x="5364163" y="2027386"/>
            <a:ext cx="1439862" cy="7207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uppo 4"/>
          <p:cNvGrpSpPr>
            <a:grpSpLocks/>
          </p:cNvGrpSpPr>
          <p:nvPr/>
        </p:nvGrpSpPr>
        <p:grpSpPr bwMode="auto">
          <a:xfrm>
            <a:off x="4333875" y="-9525"/>
            <a:ext cx="4795838" cy="5143500"/>
            <a:chOff x="4334433" y="-9686"/>
            <a:chExt cx="4795614" cy="5143490"/>
          </a:xfrm>
        </p:grpSpPr>
        <p:pic>
          <p:nvPicPr>
            <p:cNvPr id="68616" name="Picture 2" descr="Image result for killer invisibile"/>
            <p:cNvPicPr>
              <a:picLocks noChangeAspect="1" noChangeArrowheads="1"/>
            </p:cNvPicPr>
            <p:nvPr/>
          </p:nvPicPr>
          <p:blipFill>
            <a:blip r:embed="rId3"/>
            <a:srcRect l="22542" r="7532"/>
            <a:stretch>
              <a:fillRect/>
            </a:stretch>
          </p:blipFill>
          <p:spPr bwMode="auto">
            <a:xfrm>
              <a:off x="4334433" y="-9686"/>
              <a:ext cx="4795614" cy="5143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17" name="CasellaDiTesto 3"/>
            <p:cNvSpPr txBox="1">
              <a:spLocks noChangeArrowheads="1"/>
            </p:cNvSpPr>
            <p:nvPr/>
          </p:nvSpPr>
          <p:spPr bwMode="auto">
            <a:xfrm>
              <a:off x="6156176" y="836712"/>
              <a:ext cx="230425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/>
                <a:t>Il killer silenzioso</a:t>
              </a:r>
            </a:p>
          </p:txBody>
        </p:sp>
      </p:grpSp>
      <p:pic>
        <p:nvPicPr>
          <p:cNvPr id="68611" name="Picture 13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6988"/>
            <a:ext cx="5113338" cy="142240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eaLnBrk="1" hangingPunct="1">
              <a:lnSpc>
                <a:spcPct val="9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it-IT" sz="3100" dirty="0">
                <a:latin typeface="+mj-lt"/>
              </a:rPr>
              <a:t>                                          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15900"/>
            <a:ext cx="5486400" cy="14224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it-IT" sz="2800" dirty="0">
                <a:solidFill>
                  <a:srgbClr val="99003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ADENOCARCINOMA DUTTALE DEL PANCREAS (PDAC)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68413"/>
            <a:ext cx="4572000" cy="5761037"/>
          </a:xfrm>
          <a:prstGeom prst="rect">
            <a:avLst/>
          </a:prstGeom>
        </p:spPr>
        <p:txBody>
          <a:bodyPr rtlCol="0" anchor="ctr">
            <a:noAutofit/>
          </a:bodyPr>
          <a:lstStyle/>
          <a:p>
            <a:pPr marL="1587" indent="-228600" eaLnBrk="1" hangingPunct="1">
              <a:lnSpc>
                <a:spcPct val="90000"/>
              </a:lnSpc>
              <a:spcBef>
                <a:spcPts val="1800"/>
              </a:spcBef>
              <a:buSzPct val="90000"/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altLang="it-IT" sz="2400" dirty="0" err="1">
                <a:solidFill>
                  <a:srgbClr val="000000"/>
                </a:solidFill>
                <a:latin typeface="+mn-lt"/>
              </a:rPr>
              <a:t>Quarta</a:t>
            </a: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causa di </a:t>
            </a:r>
            <a:r>
              <a:rPr lang="en-US" altLang="it-IT" sz="2400" dirty="0" err="1">
                <a:solidFill>
                  <a:srgbClr val="000000"/>
                </a:solidFill>
                <a:latin typeface="+mn-lt"/>
              </a:rPr>
              <a:t>morte</a:t>
            </a: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per neoplasia </a:t>
            </a:r>
          </a:p>
          <a:p>
            <a:pPr marL="1587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dirty="0" err="1">
                <a:solidFill>
                  <a:srgbClr val="000000"/>
                </a:solidFill>
                <a:latin typeface="+mn-lt"/>
              </a:rPr>
              <a:t>Incidenza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annua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: 10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casi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/100.000 </a:t>
            </a:r>
          </a:p>
          <a:p>
            <a:pPr marL="1587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dirty="0" err="1">
                <a:solidFill>
                  <a:srgbClr val="000000"/>
                </a:solidFill>
                <a:latin typeface="+mn-lt"/>
              </a:rPr>
              <a:t>uomo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/donna = 1.3/1 (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incidenza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in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aumento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tra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le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donne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)</a:t>
            </a:r>
          </a:p>
          <a:p>
            <a:pPr marL="1587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dirty="0" err="1">
                <a:solidFill>
                  <a:srgbClr val="000000"/>
                </a:solidFill>
                <a:latin typeface="+mn-lt"/>
              </a:rPr>
              <a:t>Età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&gt; 50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anni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(50-70 aa)</a:t>
            </a:r>
          </a:p>
          <a:p>
            <a:pPr marL="1587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dirty="0" err="1">
                <a:solidFill>
                  <a:srgbClr val="000000"/>
                </a:solidFill>
                <a:latin typeface="+mn-lt"/>
              </a:rPr>
              <a:t>Sopravvivenza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a 5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anni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0.5-3%</a:t>
            </a:r>
          </a:p>
          <a:p>
            <a:pPr marL="1587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dirty="0" err="1">
                <a:solidFill>
                  <a:srgbClr val="000000"/>
                </a:solidFill>
                <a:latin typeface="+mn-lt"/>
              </a:rPr>
              <a:t>Sopravvivenza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media: 6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mesi</a:t>
            </a:r>
            <a:endParaRPr lang="en-US" sz="2400" dirty="0">
              <a:solidFill>
                <a:srgbClr val="000000"/>
              </a:solidFill>
              <a:latin typeface="+mn-lt"/>
            </a:endParaRPr>
          </a:p>
          <a:p>
            <a:pPr marL="1587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n-US" altLang="it-IT" sz="2400" dirty="0">
              <a:solidFill>
                <a:srgbClr val="000000"/>
              </a:solidFill>
              <a:latin typeface="+mn-lt"/>
            </a:endParaRPr>
          </a:p>
          <a:p>
            <a:pPr marL="1587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n-US" altLang="it-IT" sz="2400" dirty="0">
              <a:solidFill>
                <a:srgbClr val="000000"/>
              </a:solidFill>
              <a:latin typeface="+mn-lt"/>
            </a:endParaRPr>
          </a:p>
          <a:p>
            <a:pPr marL="1587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n-US" altLang="it-IT" sz="2400" dirty="0">
              <a:solidFill>
                <a:srgbClr val="000000"/>
              </a:solidFill>
              <a:latin typeface="+mn-lt"/>
            </a:endParaRP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n-US" altLang="it-IT" sz="2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9399" y="5175659"/>
            <a:ext cx="8568952" cy="1366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" indent="-228600">
              <a:lnSpc>
                <a:spcPct val="90000"/>
              </a:lnSpc>
              <a:spcBef>
                <a:spcPts val="1800"/>
              </a:spcBef>
              <a:buSzPct val="90000"/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altLang="it-IT" sz="2400" dirty="0">
                <a:solidFill>
                  <a:srgbClr val="000000"/>
                </a:solidFill>
                <a:latin typeface="Calibri"/>
                <a:cs typeface="+mn-cs"/>
              </a:rPr>
              <a:t>Solo </a:t>
            </a:r>
            <a:r>
              <a:rPr lang="en-US" altLang="it-IT" sz="2400" b="1" dirty="0">
                <a:solidFill>
                  <a:srgbClr val="000000"/>
                </a:solidFill>
                <a:latin typeface="Calibri"/>
                <a:cs typeface="+mn-cs"/>
              </a:rPr>
              <a:t>10-20%</a:t>
            </a:r>
            <a:r>
              <a:rPr lang="en-US" altLang="it-IT" sz="2400" dirty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en-US" altLang="it-IT" sz="2400" dirty="0" err="1">
                <a:solidFill>
                  <a:srgbClr val="000000"/>
                </a:solidFill>
                <a:latin typeface="Calibri"/>
                <a:cs typeface="+mn-cs"/>
              </a:rPr>
              <a:t>candidabile</a:t>
            </a:r>
            <a:r>
              <a:rPr lang="en-US" altLang="it-IT" sz="2400" dirty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en-US" altLang="it-IT" sz="2400" dirty="0" err="1">
                <a:solidFill>
                  <a:srgbClr val="000000"/>
                </a:solidFill>
                <a:latin typeface="Calibri"/>
                <a:cs typeface="+mn-cs"/>
              </a:rPr>
              <a:t>all’intervento</a:t>
            </a:r>
            <a:r>
              <a:rPr lang="en-US" altLang="it-IT" sz="2400" dirty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en-US" altLang="it-IT" sz="2400" dirty="0" err="1">
                <a:solidFill>
                  <a:srgbClr val="000000"/>
                </a:solidFill>
                <a:latin typeface="Calibri"/>
                <a:cs typeface="+mn-cs"/>
              </a:rPr>
              <a:t>chirurgico</a:t>
            </a:r>
            <a:r>
              <a:rPr lang="en-US" altLang="it-IT" sz="2400" dirty="0">
                <a:solidFill>
                  <a:srgbClr val="000000"/>
                </a:solidFill>
                <a:latin typeface="Calibri"/>
                <a:cs typeface="+mn-cs"/>
              </a:rPr>
              <a:t> con </a:t>
            </a:r>
            <a:r>
              <a:rPr lang="en-US" altLang="it-IT" sz="2400" dirty="0" err="1">
                <a:solidFill>
                  <a:srgbClr val="000000"/>
                </a:solidFill>
                <a:latin typeface="Calibri"/>
                <a:cs typeface="+mn-cs"/>
              </a:rPr>
              <a:t>intento</a:t>
            </a:r>
            <a:r>
              <a:rPr lang="en-US" altLang="it-IT" sz="2400" dirty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en-US" altLang="it-IT" sz="2400" dirty="0" err="1">
                <a:solidFill>
                  <a:srgbClr val="000000"/>
                </a:solidFill>
                <a:latin typeface="Calibri"/>
                <a:cs typeface="+mn-cs"/>
              </a:rPr>
              <a:t>resettivo</a:t>
            </a:r>
            <a:r>
              <a:rPr lang="en-US" altLang="it-IT" sz="2400" dirty="0">
                <a:solidFill>
                  <a:srgbClr val="000000"/>
                </a:solidFill>
                <a:latin typeface="Calibri"/>
                <a:cs typeface="+mn-cs"/>
              </a:rPr>
              <a:t> al </a:t>
            </a:r>
            <a:r>
              <a:rPr lang="en-US" altLang="it-IT" sz="2400" dirty="0" err="1">
                <a:solidFill>
                  <a:srgbClr val="000000"/>
                </a:solidFill>
                <a:latin typeface="Calibri"/>
                <a:cs typeface="+mn-cs"/>
              </a:rPr>
              <a:t>momento</a:t>
            </a:r>
            <a:r>
              <a:rPr lang="en-US" altLang="it-IT" sz="2400" dirty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en-US" altLang="it-IT" sz="2400" dirty="0" err="1">
                <a:solidFill>
                  <a:srgbClr val="000000"/>
                </a:solidFill>
                <a:latin typeface="Calibri"/>
                <a:cs typeface="+mn-cs"/>
              </a:rPr>
              <a:t>della</a:t>
            </a:r>
            <a:r>
              <a:rPr lang="en-US" altLang="it-IT" sz="2400" dirty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en-US" altLang="it-IT" sz="2400" dirty="0" err="1">
                <a:solidFill>
                  <a:srgbClr val="000000"/>
                </a:solidFill>
                <a:latin typeface="Calibri"/>
                <a:cs typeface="+mn-cs"/>
              </a:rPr>
              <a:t>diagnosi</a:t>
            </a:r>
            <a:r>
              <a:rPr lang="en-US" altLang="it-IT" sz="2400" dirty="0">
                <a:solidFill>
                  <a:srgbClr val="000000"/>
                </a:solidFill>
                <a:latin typeface="Calibri"/>
                <a:cs typeface="+mn-cs"/>
              </a:rPr>
              <a:t> vs </a:t>
            </a:r>
            <a:r>
              <a:rPr lang="en-US" altLang="it-IT" sz="2400" b="1" dirty="0">
                <a:solidFill>
                  <a:srgbClr val="000000"/>
                </a:solidFill>
                <a:latin typeface="Calibri"/>
                <a:cs typeface="+mn-cs"/>
              </a:rPr>
              <a:t>80%</a:t>
            </a:r>
            <a:r>
              <a:rPr lang="en-US" altLang="it-IT" sz="2400" dirty="0">
                <a:solidFill>
                  <a:srgbClr val="000000"/>
                </a:solidFill>
                <a:latin typeface="Calibri"/>
                <a:cs typeface="+mn-cs"/>
              </a:rPr>
              <a:t>  </a:t>
            </a:r>
            <a:r>
              <a:rPr lang="en-US" altLang="it-IT" sz="2400" dirty="0" err="1">
                <a:solidFill>
                  <a:srgbClr val="000000"/>
                </a:solidFill>
                <a:latin typeface="Calibri"/>
                <a:cs typeface="+mn-cs"/>
              </a:rPr>
              <a:t>malattia</a:t>
            </a:r>
            <a:r>
              <a:rPr lang="en-US" altLang="it-IT" sz="2400" dirty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en-US" altLang="it-IT" sz="2400" dirty="0" err="1">
                <a:solidFill>
                  <a:srgbClr val="000000"/>
                </a:solidFill>
                <a:latin typeface="Calibri"/>
                <a:cs typeface="+mn-cs"/>
              </a:rPr>
              <a:t>metastatica</a:t>
            </a:r>
            <a:r>
              <a:rPr lang="en-US" altLang="it-IT" sz="2400" dirty="0">
                <a:solidFill>
                  <a:srgbClr val="000000"/>
                </a:solidFill>
                <a:latin typeface="Calibri"/>
                <a:cs typeface="+mn-cs"/>
              </a:rPr>
              <a:t> o </a:t>
            </a:r>
            <a:r>
              <a:rPr lang="en-US" altLang="it-IT" sz="2400" dirty="0" err="1">
                <a:solidFill>
                  <a:srgbClr val="000000"/>
                </a:solidFill>
                <a:latin typeface="Calibri"/>
                <a:cs typeface="+mn-cs"/>
              </a:rPr>
              <a:t>localmente</a:t>
            </a:r>
            <a:r>
              <a:rPr lang="en-US" altLang="it-IT" sz="2400" dirty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en-US" altLang="it-IT" sz="2400" dirty="0" err="1">
                <a:solidFill>
                  <a:srgbClr val="000000"/>
                </a:solidFill>
                <a:latin typeface="Calibri"/>
                <a:cs typeface="+mn-cs"/>
              </a:rPr>
              <a:t>avanzata</a:t>
            </a:r>
            <a:endParaRPr lang="en-US" altLang="it-IT" sz="2400" dirty="0">
              <a:solidFill>
                <a:srgbClr val="000000"/>
              </a:solidFill>
              <a:latin typeface="Calibri"/>
              <a:cs typeface="+mn-cs"/>
            </a:endParaRPr>
          </a:p>
          <a:p>
            <a:pPr>
              <a:defRPr/>
            </a:pPr>
            <a:endParaRPr lang="it-IT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8497888" cy="6477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/>
              <a:t>STAGING</a:t>
            </a:r>
          </a:p>
        </p:txBody>
      </p:sp>
      <p:pic>
        <p:nvPicPr>
          <p:cNvPr id="179203" name="Immagine 3"/>
          <p:cNvPicPr>
            <a:picLocks noChangeAspect="1"/>
          </p:cNvPicPr>
          <p:nvPr/>
        </p:nvPicPr>
        <p:blipFill>
          <a:blip r:embed="rId2"/>
          <a:srcRect l="27956" t="21808" r="45663" b="28035"/>
          <a:stretch>
            <a:fillRect/>
          </a:stretch>
        </p:blipFill>
        <p:spPr bwMode="auto">
          <a:xfrm>
            <a:off x="276225" y="765175"/>
            <a:ext cx="5794375" cy="596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4" name="Immagine 5"/>
          <p:cNvPicPr>
            <a:picLocks noChangeAspect="1"/>
          </p:cNvPicPr>
          <p:nvPr/>
        </p:nvPicPr>
        <p:blipFill>
          <a:blip r:embed="rId2"/>
          <a:srcRect l="27562" t="71967" r="58656" b="11809"/>
          <a:stretch>
            <a:fillRect/>
          </a:stretch>
        </p:blipFill>
        <p:spPr bwMode="auto">
          <a:xfrm>
            <a:off x="6300788" y="4797425"/>
            <a:ext cx="254635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5" name="Text Box 10"/>
          <p:cNvSpPr txBox="1">
            <a:spLocks noChangeArrowheads="1"/>
          </p:cNvSpPr>
          <p:nvPr/>
        </p:nvSpPr>
        <p:spPr bwMode="auto">
          <a:xfrm>
            <a:off x="6300788" y="836613"/>
            <a:ext cx="244792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T</a:t>
            </a:r>
            <a:r>
              <a:rPr lang="it-IT">
                <a:sym typeface="Wingdings" pitchFamily="2" charset="2"/>
              </a:rPr>
              <a:t>tumore</a:t>
            </a:r>
          </a:p>
          <a:p>
            <a:pPr>
              <a:spcBef>
                <a:spcPct val="50000"/>
              </a:spcBef>
            </a:pPr>
            <a:r>
              <a:rPr lang="it-IT">
                <a:sym typeface="Wingdings" pitchFamily="2" charset="2"/>
              </a:rPr>
              <a:t>Nlinfonodi</a:t>
            </a:r>
          </a:p>
          <a:p>
            <a:pPr>
              <a:spcBef>
                <a:spcPct val="50000"/>
              </a:spcBef>
            </a:pPr>
            <a:r>
              <a:rPr lang="it-IT">
                <a:sym typeface="Wingdings" pitchFamily="2" charset="2"/>
              </a:rPr>
              <a:t>M metastasi a distanza</a:t>
            </a:r>
            <a:endParaRPr lang="it-IT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/>
          </p:cNvSpPr>
          <p:nvPr>
            <p:ph type="title" idx="4294967295"/>
          </p:nvPr>
        </p:nvSpPr>
        <p:spPr>
          <a:xfrm>
            <a:off x="394592" y="621060"/>
            <a:ext cx="8497888" cy="6477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b="1">
                <a:solidFill>
                  <a:srgbClr val="990033"/>
                </a:solidFill>
              </a:rPr>
              <a:t>I neuroendocrini: inquadramento</a:t>
            </a:r>
          </a:p>
        </p:txBody>
      </p:sp>
      <p:graphicFrame>
        <p:nvGraphicFramePr>
          <p:cNvPr id="2" name="Diagramma 1"/>
          <p:cNvGraphicFramePr/>
          <p:nvPr>
            <p:extLst>
              <p:ext uri="{D42A27DB-BD31-4B8C-83A1-F6EECF244321}">
                <p14:modId xmlns:p14="http://schemas.microsoft.com/office/powerpoint/2010/main" val="1364627668"/>
              </p:ext>
            </p:extLst>
          </p:nvPr>
        </p:nvGraphicFramePr>
        <p:xfrm>
          <a:off x="322584" y="1451694"/>
          <a:ext cx="8497888" cy="5073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4878" name="Rectangle 14"/>
          <p:cNvSpPr>
            <a:spLocks noChangeArrowheads="1"/>
          </p:cNvSpPr>
          <p:nvPr/>
        </p:nvSpPr>
        <p:spPr bwMode="auto">
          <a:xfrm>
            <a:off x="5148584" y="4691781"/>
            <a:ext cx="1943100" cy="14398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4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7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ottotitolo 2"/>
          <p:cNvSpPr>
            <a:spLocks/>
          </p:cNvSpPr>
          <p:nvPr/>
        </p:nvSpPr>
        <p:spPr bwMode="auto">
          <a:xfrm>
            <a:off x="358775" y="857250"/>
            <a:ext cx="8785225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C00000"/>
              </a:buClr>
              <a:buFont typeface="Arial" charset="0"/>
              <a:buNone/>
            </a:pPr>
            <a:endParaRPr lang="it-IT" altLang="it-IT" sz="32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>
              <a:spcBef>
                <a:spcPct val="20000"/>
              </a:spcBef>
              <a:buClr>
                <a:srgbClr val="C00000"/>
              </a:buClr>
              <a:buFont typeface="Arial" charset="0"/>
              <a:buNone/>
            </a:pPr>
            <a:endParaRPr lang="it-IT" altLang="it-IT" sz="32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81251" name="CasellaDiTesto 5"/>
          <p:cNvSpPr txBox="1">
            <a:spLocks noChangeArrowheads="1"/>
          </p:cNvSpPr>
          <p:nvPr/>
        </p:nvSpPr>
        <p:spPr bwMode="auto">
          <a:xfrm>
            <a:off x="467246" y="1758652"/>
            <a:ext cx="7777162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2400" dirty="0">
                <a:ea typeface="MS PGothic" pitchFamily="34" charset="-128"/>
              </a:rPr>
              <a:t>Funzionante/ non funzionante NON secernente/non secernente</a:t>
            </a:r>
          </a:p>
          <a:p>
            <a:endParaRPr lang="it-IT" sz="2400" dirty="0">
              <a:ea typeface="MS PGothic" pitchFamily="34" charset="-128"/>
            </a:endParaRPr>
          </a:p>
          <a:p>
            <a:pPr>
              <a:buFont typeface="Arial" charset="0"/>
              <a:buChar char="•"/>
            </a:pPr>
            <a:r>
              <a:rPr lang="it-IT" sz="2400" dirty="0">
                <a:ea typeface="MS PGothic" pitchFamily="34" charset="-128"/>
              </a:rPr>
              <a:t> Funzionante = associato a sindrome specifica</a:t>
            </a:r>
          </a:p>
          <a:p>
            <a:pPr>
              <a:buFont typeface="Arial" charset="0"/>
              <a:buNone/>
            </a:pPr>
            <a:r>
              <a:rPr lang="it-IT" sz="2400" dirty="0">
                <a:ea typeface="MS PGothic" pitchFamily="34" charset="-128"/>
              </a:rPr>
              <a:t>Il tumore secerne sostanze che causano una sindrome specifica</a:t>
            </a:r>
          </a:p>
          <a:p>
            <a:pPr>
              <a:buFont typeface="Arial" charset="0"/>
              <a:buNone/>
            </a:pPr>
            <a:endParaRPr lang="it-IT" sz="2400" dirty="0">
              <a:ea typeface="MS PGothic" pitchFamily="34" charset="-128"/>
            </a:endParaRPr>
          </a:p>
          <a:p>
            <a:pPr>
              <a:buFont typeface="Arial" charset="0"/>
              <a:buChar char="•"/>
            </a:pPr>
            <a:r>
              <a:rPr lang="it-IT" sz="2400" dirty="0">
                <a:ea typeface="MS PGothic" pitchFamily="34" charset="-128"/>
              </a:rPr>
              <a:t> Può essere secernente ma non funzionante:</a:t>
            </a:r>
          </a:p>
          <a:p>
            <a:pPr>
              <a:buFontTx/>
              <a:buChar char="-"/>
            </a:pPr>
            <a:r>
              <a:rPr lang="it-IT" altLang="it-IT" sz="2400" dirty="0">
                <a:ea typeface="MS PGothic" pitchFamily="34" charset="-128"/>
              </a:rPr>
              <a:t>quantità di peptidi insufficiente</a:t>
            </a:r>
          </a:p>
          <a:p>
            <a:pPr>
              <a:buFontTx/>
              <a:buChar char="-"/>
            </a:pPr>
            <a:r>
              <a:rPr lang="it-IT" altLang="it-IT" sz="2400" dirty="0">
                <a:ea typeface="MS PGothic" pitchFamily="34" charset="-128"/>
              </a:rPr>
              <a:t>peptidi biologicamente inattivi</a:t>
            </a:r>
          </a:p>
          <a:p>
            <a:pPr>
              <a:buFontTx/>
              <a:buChar char="-"/>
            </a:pPr>
            <a:r>
              <a:rPr lang="it-IT" altLang="it-IT" sz="2400" dirty="0">
                <a:ea typeface="MS PGothic" pitchFamily="34" charset="-128"/>
              </a:rPr>
              <a:t>co-secrezione di peptidi ad azione antagonista</a:t>
            </a:r>
          </a:p>
          <a:p>
            <a:pPr>
              <a:buFont typeface="Arial" charset="0"/>
              <a:buNone/>
            </a:pPr>
            <a:r>
              <a:rPr lang="it-IT" sz="2400" dirty="0">
                <a:ea typeface="MS PGothic" pitchFamily="34" charset="-128"/>
              </a:rPr>
              <a:t> </a:t>
            </a:r>
          </a:p>
          <a:p>
            <a:endParaRPr lang="it-IT" altLang="it-IT" sz="2400" dirty="0">
              <a:ea typeface="MS PGothic" pitchFamily="34" charset="-128"/>
            </a:endParaRPr>
          </a:p>
        </p:txBody>
      </p:sp>
      <p:sp>
        <p:nvSpPr>
          <p:cNvPr id="181252" name="Rectangle 2"/>
          <p:cNvSpPr>
            <a:spLocks noGrp="1"/>
          </p:cNvSpPr>
          <p:nvPr>
            <p:ph type="title" idx="4294967295"/>
          </p:nvPr>
        </p:nvSpPr>
        <p:spPr>
          <a:xfrm>
            <a:off x="0" y="765076"/>
            <a:ext cx="8497888" cy="6477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it-IT" sz="2800" b="1" dirty="0">
                <a:solidFill>
                  <a:srgbClr val="990033"/>
                </a:solidFill>
                <a:cs typeface="Arial" charset="0"/>
              </a:rPr>
              <a:t>TUMORI NEUROENDOCRINI PANCREATICI </a:t>
            </a:r>
            <a:br>
              <a:rPr lang="it-IT" sz="2800" b="1" dirty="0">
                <a:solidFill>
                  <a:srgbClr val="990033"/>
                </a:solidFill>
                <a:cs typeface="Arial" charset="0"/>
              </a:rPr>
            </a:br>
            <a:r>
              <a:rPr lang="it-IT" sz="2800" b="1" dirty="0">
                <a:solidFill>
                  <a:srgbClr val="990033"/>
                </a:solidFill>
                <a:cs typeface="Arial" charset="0"/>
              </a:rPr>
              <a:t>(PAN NEN)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/>
          </p:cNvSpPr>
          <p:nvPr>
            <p:ph type="title" idx="4294967295"/>
          </p:nvPr>
        </p:nvSpPr>
        <p:spPr>
          <a:xfrm>
            <a:off x="-1" y="333028"/>
            <a:ext cx="8982075" cy="6477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it-IT" sz="2800" b="1" dirty="0">
                <a:solidFill>
                  <a:srgbClr val="990033"/>
                </a:solidFill>
                <a:latin typeface="Arial" charset="0"/>
                <a:cs typeface="Arial" charset="0"/>
              </a:rPr>
              <a:t>TUMORI NEUROENDOCRINI Funzionanti</a:t>
            </a:r>
          </a:p>
        </p:txBody>
      </p:sp>
      <p:grpSp>
        <p:nvGrpSpPr>
          <p:cNvPr id="183299" name="Gruppo 3"/>
          <p:cNvGrpSpPr>
            <a:grpSpLocks/>
          </p:cNvGrpSpPr>
          <p:nvPr/>
        </p:nvGrpSpPr>
        <p:grpSpPr bwMode="auto">
          <a:xfrm>
            <a:off x="4781550" y="1284288"/>
            <a:ext cx="1446213" cy="4953000"/>
            <a:chOff x="1947" y="0"/>
            <a:chExt cx="1910841" cy="3657600"/>
          </a:xfrm>
          <a:solidFill>
            <a:srgbClr val="92D050"/>
          </a:solidFill>
        </p:grpSpPr>
        <p:sp>
          <p:nvSpPr>
            <p:cNvPr id="183300" name="Rettangolo arrotondato 31"/>
            <p:cNvSpPr>
              <a:spLocks noChangeArrowheads="1"/>
            </p:cNvSpPr>
            <p:nvPr/>
          </p:nvSpPr>
          <p:spPr bwMode="auto">
            <a:xfrm>
              <a:off x="1947" y="0"/>
              <a:ext cx="1910841" cy="3657600"/>
            </a:xfrm>
            <a:prstGeom prst="roundRect">
              <a:avLst/>
            </a:prstGeom>
            <a:grp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lIns="100794" tIns="50397" rIns="100794" bIns="50397"/>
            <a:lstStyle/>
            <a:p>
              <a:pPr>
                <a:spcAft>
                  <a:spcPts val="1425"/>
                </a:spcAft>
                <a:buClr>
                  <a:srgbClr val="000000"/>
                </a:buClr>
                <a:buSzPct val="100000"/>
              </a:pPr>
              <a:endParaRPr lang="it-IT" altLang="it-IT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83301" name="Rettangolo 32"/>
            <p:cNvSpPr>
              <a:spLocks noChangeArrowheads="1"/>
            </p:cNvSpPr>
            <p:nvPr/>
          </p:nvSpPr>
          <p:spPr bwMode="auto">
            <a:xfrm>
              <a:off x="1947" y="0"/>
              <a:ext cx="1910841" cy="999978"/>
            </a:xfrm>
            <a:prstGeom prst="roundRect">
              <a:avLst/>
            </a:prstGeom>
            <a:grpFill/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lIns="96595" tIns="96595" rIns="96595" bIns="96595" anchor="ctr"/>
            <a:lstStyle/>
            <a:p>
              <a:pPr algn="ctr" defTabSz="1022350">
                <a:lnSpc>
                  <a:spcPct val="93000"/>
                </a:lnSpc>
                <a:spcAft>
                  <a:spcPct val="35000"/>
                </a:spcAft>
                <a:buClr>
                  <a:srgbClr val="000000"/>
                </a:buClr>
                <a:buSzPct val="100000"/>
              </a:pPr>
              <a:r>
                <a:rPr lang="en-US" altLang="it-IT" sz="2000" b="1">
                  <a:solidFill>
                    <a:srgbClr val="FFFFFF"/>
                  </a:solidFill>
                  <a:ea typeface="Arial Unicode MS" pitchFamily="34" charset="-128"/>
                  <a:cs typeface="Arial Unicode MS" pitchFamily="34" charset="-128"/>
                </a:rPr>
                <a:t>Gastrinoma</a:t>
              </a:r>
            </a:p>
          </p:txBody>
        </p:sp>
      </p:grpSp>
      <p:sp>
        <p:nvSpPr>
          <p:cNvPr id="183302" name="Rettangolo arrotondato 29"/>
          <p:cNvSpPr>
            <a:spLocks noChangeArrowheads="1"/>
          </p:cNvSpPr>
          <p:nvPr/>
        </p:nvSpPr>
        <p:spPr bwMode="auto">
          <a:xfrm>
            <a:off x="4905226" y="2924175"/>
            <a:ext cx="1250950" cy="3027363"/>
          </a:xfrm>
          <a:prstGeom prst="roundRect">
            <a:avLst>
              <a:gd name="adj" fmla="val 10000"/>
            </a:avLst>
          </a:prstGeom>
          <a:solidFill>
            <a:srgbClr val="3F3F3F"/>
          </a:solidFill>
          <a:ln w="19050" algn="ctr">
            <a:solidFill>
              <a:srgbClr val="E7DEC9"/>
            </a:solidFill>
            <a:round/>
            <a:headEnd/>
            <a:tailEnd/>
          </a:ln>
        </p:spPr>
        <p:txBody>
          <a:bodyPr lIns="100794" tIns="50397" rIns="100794" bIns="50397"/>
          <a:lstStyle/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endParaRPr lang="it-IT" altLang="it-IT">
              <a:solidFill>
                <a:srgbClr val="000000"/>
              </a:solidFill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3303" name="Rettangolo 30"/>
          <p:cNvSpPr>
            <a:spLocks noChangeArrowheads="1"/>
          </p:cNvSpPr>
          <p:nvPr/>
        </p:nvSpPr>
        <p:spPr bwMode="auto">
          <a:xfrm>
            <a:off x="4881563" y="3182938"/>
            <a:ext cx="1223962" cy="265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196" tIns="50397" rIns="67196" bIns="50397"/>
          <a:lstStyle/>
          <a:p>
            <a:pPr>
              <a:spcBef>
                <a:spcPct val="20000"/>
              </a:spcBef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it-IT" altLang="it-IT" sz="1600">
                <a:solidFill>
                  <a:schemeClr val="bg2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Ulcere peptiche</a:t>
            </a:r>
          </a:p>
          <a:p>
            <a:pPr>
              <a:spcBef>
                <a:spcPct val="20000"/>
              </a:spcBef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it-IT" altLang="it-IT" sz="16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Diarrea</a:t>
            </a:r>
          </a:p>
          <a:p>
            <a:pPr>
              <a:spcBef>
                <a:spcPct val="20000"/>
              </a:spcBef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it-IT" altLang="it-IT" sz="1600">
                <a:solidFill>
                  <a:schemeClr val="bg2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GERD</a:t>
            </a:r>
            <a:endParaRPr lang="it-IT" altLang="it-IT" sz="1600">
              <a:solidFill>
                <a:schemeClr val="bg2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183304" name="Gruppo 7"/>
          <p:cNvGrpSpPr>
            <a:grpSpLocks/>
          </p:cNvGrpSpPr>
          <p:nvPr/>
        </p:nvGrpSpPr>
        <p:grpSpPr bwMode="auto">
          <a:xfrm>
            <a:off x="1771650" y="1284288"/>
            <a:ext cx="1423988" cy="4953000"/>
            <a:chOff x="4110256" y="0"/>
            <a:chExt cx="1910841" cy="3657600"/>
          </a:xfrm>
          <a:solidFill>
            <a:srgbClr val="92D050"/>
          </a:solidFill>
        </p:grpSpPr>
        <p:sp>
          <p:nvSpPr>
            <p:cNvPr id="183305" name="Rettangolo arrotondato 23"/>
            <p:cNvSpPr>
              <a:spLocks noChangeArrowheads="1"/>
            </p:cNvSpPr>
            <p:nvPr/>
          </p:nvSpPr>
          <p:spPr bwMode="auto">
            <a:xfrm>
              <a:off x="4110256" y="0"/>
              <a:ext cx="1910841" cy="3657600"/>
            </a:xfrm>
            <a:prstGeom prst="roundRect">
              <a:avLst/>
            </a:prstGeom>
            <a:grp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lIns="100794" tIns="50397" rIns="100794" bIns="50397"/>
            <a:lstStyle/>
            <a:p>
              <a:pPr>
                <a:spcAft>
                  <a:spcPts val="1425"/>
                </a:spcAft>
                <a:buClr>
                  <a:srgbClr val="000000"/>
                </a:buClr>
                <a:buSzPct val="100000"/>
              </a:pPr>
              <a:endParaRPr lang="it-IT" altLang="it-IT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83306" name="Rettangolo 24"/>
            <p:cNvSpPr>
              <a:spLocks noChangeArrowheads="1"/>
            </p:cNvSpPr>
            <p:nvPr/>
          </p:nvSpPr>
          <p:spPr bwMode="auto">
            <a:xfrm>
              <a:off x="4110256" y="0"/>
              <a:ext cx="1910841" cy="875963"/>
            </a:xfrm>
            <a:prstGeom prst="roundRect">
              <a:avLst/>
            </a:prstGeom>
            <a:grpFill/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lIns="96595" tIns="96595" rIns="96595" bIns="96595" anchor="ctr"/>
            <a:lstStyle/>
            <a:p>
              <a:pPr algn="ctr" defTabSz="1022350">
                <a:lnSpc>
                  <a:spcPct val="93000"/>
                </a:lnSpc>
                <a:spcAft>
                  <a:spcPct val="35000"/>
                </a:spcAft>
                <a:buClr>
                  <a:srgbClr val="000000"/>
                </a:buClr>
                <a:buSzPct val="100000"/>
              </a:pPr>
              <a:r>
                <a:rPr lang="en-US" altLang="it-IT" sz="2000" b="1">
                  <a:solidFill>
                    <a:srgbClr val="FFFFFF"/>
                  </a:solidFill>
                  <a:ea typeface="Arial Unicode MS" pitchFamily="34" charset="-128"/>
                  <a:cs typeface="Arial Unicode MS" pitchFamily="34" charset="-128"/>
                </a:rPr>
                <a:t>Sms-oma</a:t>
              </a:r>
            </a:p>
          </p:txBody>
        </p:sp>
      </p:grpSp>
      <p:grpSp>
        <p:nvGrpSpPr>
          <p:cNvPr id="183307" name="Gruppo 8"/>
          <p:cNvGrpSpPr>
            <a:grpSpLocks/>
          </p:cNvGrpSpPr>
          <p:nvPr/>
        </p:nvGrpSpPr>
        <p:grpSpPr bwMode="auto">
          <a:xfrm>
            <a:off x="1797050" y="2941638"/>
            <a:ext cx="1327150" cy="2962275"/>
            <a:chOff x="4301340" y="1097592"/>
            <a:chExt cx="1528673" cy="718571"/>
          </a:xfrm>
        </p:grpSpPr>
        <p:sp>
          <p:nvSpPr>
            <p:cNvPr id="183308" name="Rettangolo arrotondato 21"/>
            <p:cNvSpPr>
              <a:spLocks noChangeArrowheads="1"/>
            </p:cNvSpPr>
            <p:nvPr/>
          </p:nvSpPr>
          <p:spPr bwMode="auto">
            <a:xfrm>
              <a:off x="4301340" y="1097592"/>
              <a:ext cx="1528673" cy="718571"/>
            </a:xfrm>
            <a:prstGeom prst="roundRect">
              <a:avLst>
                <a:gd name="adj" fmla="val 10000"/>
              </a:avLst>
            </a:prstGeom>
            <a:solidFill>
              <a:srgbClr val="3F3F3F"/>
            </a:solidFill>
            <a:ln w="19050" algn="ctr">
              <a:solidFill>
                <a:srgbClr val="E7DEC9"/>
              </a:solidFill>
              <a:round/>
              <a:headEnd/>
              <a:tailEnd/>
            </a:ln>
          </p:spPr>
          <p:txBody>
            <a:bodyPr lIns="100794" tIns="50397" rIns="100794" bIns="50397"/>
            <a:lstStyle/>
            <a:p>
              <a:pPr>
                <a:spcAft>
                  <a:spcPts val="1425"/>
                </a:spcAft>
                <a:buClr>
                  <a:srgbClr val="000000"/>
                </a:buClr>
                <a:buSzPct val="100000"/>
              </a:pPr>
              <a:endParaRPr lang="it-IT" altLang="it-IT" sz="200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83309" name="Rettangolo 22"/>
            <p:cNvSpPr>
              <a:spLocks noChangeArrowheads="1"/>
            </p:cNvSpPr>
            <p:nvPr/>
          </p:nvSpPr>
          <p:spPr bwMode="auto">
            <a:xfrm>
              <a:off x="4322386" y="1118638"/>
              <a:ext cx="1486581" cy="676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7196" tIns="50397" rIns="67196" bIns="50397" anchor="ctr"/>
            <a:lstStyle/>
            <a:p>
              <a:pPr algn="ctr" defTabSz="1066800">
                <a:lnSpc>
                  <a:spcPct val="93000"/>
                </a:lnSpc>
                <a:spcAft>
                  <a:spcPct val="35000"/>
                </a:spcAft>
                <a:buClr>
                  <a:srgbClr val="000000"/>
                </a:buClr>
                <a:buSzPct val="100000"/>
              </a:pPr>
              <a:endParaRPr lang="en-US" altLang="it-IT" sz="2000" b="1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183310" name="Gruppo 33"/>
          <p:cNvGrpSpPr>
            <a:grpSpLocks/>
          </p:cNvGrpSpPr>
          <p:nvPr/>
        </p:nvGrpSpPr>
        <p:grpSpPr bwMode="auto">
          <a:xfrm>
            <a:off x="179388" y="1316062"/>
            <a:ext cx="1512887" cy="4921250"/>
            <a:chOff x="1947" y="0"/>
            <a:chExt cx="1910841" cy="3286543"/>
          </a:xfrm>
          <a:solidFill>
            <a:srgbClr val="92D050"/>
          </a:solidFill>
        </p:grpSpPr>
        <p:sp>
          <p:nvSpPr>
            <p:cNvPr id="183311" name="Rettangolo arrotondato 34"/>
            <p:cNvSpPr>
              <a:spLocks noChangeArrowheads="1"/>
            </p:cNvSpPr>
            <p:nvPr/>
          </p:nvSpPr>
          <p:spPr bwMode="auto">
            <a:xfrm>
              <a:off x="1947" y="1"/>
              <a:ext cx="1910841" cy="3286542"/>
            </a:xfrm>
            <a:prstGeom prst="roundRect">
              <a:avLst/>
            </a:prstGeom>
            <a:grp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lIns="100794" tIns="50397" rIns="100794" bIns="50397"/>
            <a:lstStyle/>
            <a:p>
              <a:pPr>
                <a:spcAft>
                  <a:spcPts val="1425"/>
                </a:spcAft>
                <a:buClr>
                  <a:srgbClr val="000000"/>
                </a:buClr>
                <a:buSzPct val="100000"/>
              </a:pPr>
              <a:endParaRPr lang="it-IT" altLang="it-IT" sz="240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83312" name="Rettangolo 35"/>
            <p:cNvSpPr>
              <a:spLocks noChangeArrowheads="1"/>
            </p:cNvSpPr>
            <p:nvPr/>
          </p:nvSpPr>
          <p:spPr bwMode="auto">
            <a:xfrm>
              <a:off x="1947" y="0"/>
              <a:ext cx="1910841" cy="759085"/>
            </a:xfrm>
            <a:prstGeom prst="roundRect">
              <a:avLst/>
            </a:prstGeom>
            <a:grpFill/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lIns="96595" tIns="96595" rIns="96595" bIns="96595" anchor="ctr"/>
            <a:lstStyle/>
            <a:p>
              <a:pPr algn="ctr" defTabSz="1022350">
                <a:lnSpc>
                  <a:spcPct val="93000"/>
                </a:lnSpc>
                <a:spcAft>
                  <a:spcPct val="35000"/>
                </a:spcAft>
                <a:buClr>
                  <a:srgbClr val="000000"/>
                </a:buClr>
                <a:buSzPct val="100000"/>
              </a:pPr>
              <a:r>
                <a:rPr lang="en-US" altLang="it-IT" sz="2000" b="1">
                  <a:solidFill>
                    <a:srgbClr val="FFFFFF"/>
                  </a:solidFill>
                  <a:ea typeface="Arial Unicode MS" pitchFamily="34" charset="-128"/>
                  <a:cs typeface="Arial Unicode MS" pitchFamily="34" charset="-128"/>
                </a:rPr>
                <a:t>SI (Carcinoide)</a:t>
              </a:r>
            </a:p>
          </p:txBody>
        </p:sp>
      </p:grpSp>
      <p:sp>
        <p:nvSpPr>
          <p:cNvPr id="183313" name="Rettangolo arrotondato 38"/>
          <p:cNvSpPr>
            <a:spLocks noChangeArrowheads="1"/>
          </p:cNvSpPr>
          <p:nvPr/>
        </p:nvSpPr>
        <p:spPr bwMode="auto">
          <a:xfrm>
            <a:off x="311150" y="2924175"/>
            <a:ext cx="1273175" cy="2952750"/>
          </a:xfrm>
          <a:prstGeom prst="roundRect">
            <a:avLst>
              <a:gd name="adj" fmla="val 10000"/>
            </a:avLst>
          </a:prstGeom>
          <a:solidFill>
            <a:srgbClr val="3F3F3F"/>
          </a:solidFill>
          <a:ln w="19050" algn="ctr">
            <a:solidFill>
              <a:srgbClr val="E7DEC9"/>
            </a:solidFill>
            <a:round/>
            <a:headEnd/>
            <a:tailEnd/>
          </a:ln>
        </p:spPr>
        <p:txBody>
          <a:bodyPr lIns="100794" tIns="50397" rIns="100794" bIns="50397"/>
          <a:lstStyle/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endParaRPr lang="it-IT" altLang="it-IT">
              <a:solidFill>
                <a:srgbClr val="000000"/>
              </a:solidFill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3314" name="Rettangolo arrotondato 27"/>
          <p:cNvSpPr>
            <a:spLocks noChangeArrowheads="1"/>
          </p:cNvSpPr>
          <p:nvPr/>
        </p:nvSpPr>
        <p:spPr bwMode="auto">
          <a:xfrm>
            <a:off x="6256338" y="1268413"/>
            <a:ext cx="1304925" cy="4968875"/>
          </a:xfrm>
          <a:prstGeom prst="round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100794" tIns="50397" rIns="100794" bIns="50397"/>
          <a:lstStyle/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endParaRPr lang="it-IT" altLang="it-IT">
              <a:solidFill>
                <a:srgbClr val="000000"/>
              </a:solidFill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3315" name="Rettangolo 28"/>
          <p:cNvSpPr>
            <a:spLocks noChangeArrowheads="1"/>
          </p:cNvSpPr>
          <p:nvPr/>
        </p:nvSpPr>
        <p:spPr bwMode="auto">
          <a:xfrm>
            <a:off x="6261100" y="1495425"/>
            <a:ext cx="12954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95" tIns="96595" rIns="96595" bIns="96595" anchor="ctr"/>
          <a:lstStyle/>
          <a:p>
            <a:pPr algn="ctr" defTabSz="1022350">
              <a:lnSpc>
                <a:spcPct val="93000"/>
              </a:lnSpc>
              <a:spcAft>
                <a:spcPct val="35000"/>
              </a:spcAft>
              <a:buClr>
                <a:srgbClr val="000000"/>
              </a:buClr>
              <a:buSzPct val="100000"/>
            </a:pPr>
            <a:r>
              <a:rPr lang="en-US" altLang="it-IT" sz="2000" b="1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t>Glucagonoma</a:t>
            </a:r>
          </a:p>
        </p:txBody>
      </p:sp>
      <p:sp>
        <p:nvSpPr>
          <p:cNvPr id="183316" name="Rettangolo arrotondato 25"/>
          <p:cNvSpPr>
            <a:spLocks noChangeArrowheads="1"/>
          </p:cNvSpPr>
          <p:nvPr/>
        </p:nvSpPr>
        <p:spPr bwMode="auto">
          <a:xfrm>
            <a:off x="6356350" y="2924175"/>
            <a:ext cx="1160464" cy="2930525"/>
          </a:xfrm>
          <a:prstGeom prst="roundRect">
            <a:avLst>
              <a:gd name="adj" fmla="val 10000"/>
            </a:avLst>
          </a:prstGeom>
          <a:solidFill>
            <a:srgbClr val="3F3F3F"/>
          </a:solidFill>
          <a:ln w="19050" algn="ctr">
            <a:solidFill>
              <a:srgbClr val="E7DEC9"/>
            </a:solidFill>
            <a:round/>
            <a:headEnd/>
            <a:tailEnd/>
          </a:ln>
        </p:spPr>
        <p:txBody>
          <a:bodyPr lIns="100794" tIns="50397" rIns="100794" bIns="50397"/>
          <a:lstStyle/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endParaRPr lang="it-IT" altLang="it-IT">
              <a:solidFill>
                <a:srgbClr val="000000"/>
              </a:solidFill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3317" name="Rettangolo 26"/>
          <p:cNvSpPr>
            <a:spLocks noChangeArrowheads="1"/>
          </p:cNvSpPr>
          <p:nvPr/>
        </p:nvSpPr>
        <p:spPr bwMode="auto">
          <a:xfrm>
            <a:off x="6354763" y="3135313"/>
            <a:ext cx="1133475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196" tIns="50397" rIns="67196" bIns="50397"/>
          <a:lstStyle/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it-IT" altLang="it-IT" sz="1600" dirty="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Dermatite</a:t>
            </a:r>
          </a:p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it-IT" altLang="it-IT" sz="1600" dirty="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Diabete</a:t>
            </a:r>
          </a:p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it-IT" altLang="it-IT" sz="1600" dirty="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Deep </a:t>
            </a:r>
            <a:r>
              <a:rPr lang="it-IT" altLang="it-IT" sz="1600" dirty="0" err="1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vein</a:t>
            </a:r>
            <a:r>
              <a:rPr lang="it-IT" altLang="it-IT" sz="1600" dirty="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it-IT" altLang="it-IT" sz="1600" dirty="0" err="1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thrombosis</a:t>
            </a:r>
            <a:r>
              <a:rPr lang="it-IT" altLang="it-IT" sz="1600" dirty="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it-IT" altLang="it-IT" sz="1600" dirty="0" err="1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Depression</a:t>
            </a:r>
            <a:endParaRPr lang="it-IT" altLang="it-IT" sz="1600" dirty="0">
              <a:solidFill>
                <a:schemeClr val="bg1"/>
              </a:solidFill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183318" name="Gruppo 11"/>
          <p:cNvGrpSpPr>
            <a:grpSpLocks/>
          </p:cNvGrpSpPr>
          <p:nvPr/>
        </p:nvGrpSpPr>
        <p:grpSpPr bwMode="auto">
          <a:xfrm>
            <a:off x="7596188" y="1284288"/>
            <a:ext cx="1385887" cy="4953000"/>
            <a:chOff x="6164411" y="0"/>
            <a:chExt cx="1935226" cy="3657600"/>
          </a:xfrm>
          <a:solidFill>
            <a:srgbClr val="92D050"/>
          </a:solidFill>
        </p:grpSpPr>
        <p:sp>
          <p:nvSpPr>
            <p:cNvPr id="183319" name="Rettangolo arrotondato 15"/>
            <p:cNvSpPr>
              <a:spLocks noChangeArrowheads="1"/>
            </p:cNvSpPr>
            <p:nvPr/>
          </p:nvSpPr>
          <p:spPr bwMode="auto">
            <a:xfrm>
              <a:off x="6188796" y="0"/>
              <a:ext cx="1910841" cy="3657600"/>
            </a:xfrm>
            <a:prstGeom prst="roundRect">
              <a:avLst/>
            </a:prstGeom>
            <a:grp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lIns="100794" tIns="50397" rIns="100794" bIns="50397"/>
            <a:lstStyle/>
            <a:p>
              <a:pPr>
                <a:spcAft>
                  <a:spcPts val="1425"/>
                </a:spcAft>
                <a:buClr>
                  <a:srgbClr val="000000"/>
                </a:buClr>
                <a:buSzPct val="100000"/>
              </a:pPr>
              <a:endParaRPr lang="it-IT" altLang="it-IT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83320" name="Rettangolo 16"/>
            <p:cNvSpPr>
              <a:spLocks noChangeArrowheads="1"/>
            </p:cNvSpPr>
            <p:nvPr/>
          </p:nvSpPr>
          <p:spPr bwMode="auto">
            <a:xfrm>
              <a:off x="6164411" y="0"/>
              <a:ext cx="1910841" cy="847662"/>
            </a:xfrm>
            <a:prstGeom prst="roundRect">
              <a:avLst/>
            </a:prstGeom>
            <a:grpFill/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lIns="96595" tIns="96595" rIns="96595" bIns="96595" anchor="ctr"/>
            <a:lstStyle/>
            <a:p>
              <a:pPr algn="ctr" defTabSz="1022350">
                <a:lnSpc>
                  <a:spcPct val="93000"/>
                </a:lnSpc>
                <a:spcAft>
                  <a:spcPct val="35000"/>
                </a:spcAft>
                <a:buClr>
                  <a:srgbClr val="000000"/>
                </a:buClr>
                <a:buSzPct val="100000"/>
              </a:pPr>
              <a:r>
                <a:rPr lang="en-US" altLang="it-IT" sz="2000" b="1">
                  <a:solidFill>
                    <a:srgbClr val="FFFFFF"/>
                  </a:solidFill>
                  <a:ea typeface="Arial Unicode MS" pitchFamily="34" charset="-128"/>
                  <a:cs typeface="Arial Unicode MS" pitchFamily="34" charset="-128"/>
                </a:rPr>
                <a:t>VIPoma</a:t>
              </a:r>
            </a:p>
          </p:txBody>
        </p:sp>
      </p:grpSp>
      <p:grpSp>
        <p:nvGrpSpPr>
          <p:cNvPr id="183321" name="Gruppo 12"/>
          <p:cNvGrpSpPr>
            <a:grpSpLocks/>
          </p:cNvGrpSpPr>
          <p:nvPr/>
        </p:nvGrpSpPr>
        <p:grpSpPr bwMode="auto">
          <a:xfrm>
            <a:off x="7648575" y="2924175"/>
            <a:ext cx="1285875" cy="2952750"/>
            <a:chOff x="6309707" y="1097280"/>
            <a:chExt cx="1710959" cy="2377440"/>
          </a:xfrm>
        </p:grpSpPr>
        <p:sp>
          <p:nvSpPr>
            <p:cNvPr id="183322" name="Rettangolo arrotondato 13"/>
            <p:cNvSpPr>
              <a:spLocks noChangeArrowheads="1"/>
            </p:cNvSpPr>
            <p:nvPr/>
          </p:nvSpPr>
          <p:spPr bwMode="auto">
            <a:xfrm>
              <a:off x="6355495" y="1097280"/>
              <a:ext cx="1665171" cy="2377440"/>
            </a:xfrm>
            <a:prstGeom prst="roundRect">
              <a:avLst>
                <a:gd name="adj" fmla="val 10000"/>
              </a:avLst>
            </a:prstGeom>
            <a:solidFill>
              <a:srgbClr val="3F3F3F"/>
            </a:solidFill>
            <a:ln w="19050" algn="ctr">
              <a:solidFill>
                <a:srgbClr val="E7DEC9"/>
              </a:solidFill>
              <a:round/>
              <a:headEnd/>
              <a:tailEnd/>
            </a:ln>
          </p:spPr>
          <p:txBody>
            <a:bodyPr lIns="100794" tIns="50397" rIns="100794" bIns="50397"/>
            <a:lstStyle/>
            <a:p>
              <a:pPr>
                <a:spcAft>
                  <a:spcPts val="1425"/>
                </a:spcAft>
                <a:buClr>
                  <a:srgbClr val="000000"/>
                </a:buClr>
                <a:buSzPct val="100000"/>
              </a:pPr>
              <a:endParaRPr lang="it-IT" altLang="it-IT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83323" name="Rettangolo 14"/>
            <p:cNvSpPr>
              <a:spLocks noChangeArrowheads="1"/>
            </p:cNvSpPr>
            <p:nvPr/>
          </p:nvSpPr>
          <p:spPr bwMode="auto">
            <a:xfrm>
              <a:off x="6309707" y="1142053"/>
              <a:ext cx="1710959" cy="2287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1597" tIns="46197" rIns="61597" bIns="46197" anchor="ctr"/>
            <a:lstStyle/>
            <a:p>
              <a:pPr algn="ctr" defTabSz="977900">
                <a:lnSpc>
                  <a:spcPct val="93000"/>
                </a:lnSpc>
                <a:spcAft>
                  <a:spcPct val="35000"/>
                </a:spcAft>
                <a:buClr>
                  <a:srgbClr val="000000"/>
                </a:buClr>
                <a:buSzPct val="100000"/>
              </a:pPr>
              <a:endParaRPr lang="en-US" altLang="it-IT" sz="2400" b="1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183324" name="Rettangolo 42"/>
          <p:cNvSpPr>
            <a:spLocks noChangeArrowheads="1"/>
          </p:cNvSpPr>
          <p:nvPr/>
        </p:nvSpPr>
        <p:spPr bwMode="auto">
          <a:xfrm>
            <a:off x="7739063" y="3490913"/>
            <a:ext cx="1176337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>
              <a:spcBef>
                <a:spcPct val="20000"/>
              </a:spcBef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it-IT" altLang="it-IT" sz="16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Ipo-kaliemia</a:t>
            </a:r>
          </a:p>
          <a:p>
            <a:pPr>
              <a:spcBef>
                <a:spcPct val="20000"/>
              </a:spcBef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it-IT" altLang="it-IT" sz="16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Ipo-acloridria</a:t>
            </a:r>
            <a:endParaRPr lang="it-IT" altLang="it-IT" sz="16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3325" name="Rettangolo 46"/>
          <p:cNvSpPr>
            <a:spLocks noChangeArrowheads="1"/>
          </p:cNvSpPr>
          <p:nvPr/>
        </p:nvSpPr>
        <p:spPr bwMode="auto">
          <a:xfrm>
            <a:off x="7739063" y="3141663"/>
            <a:ext cx="1585912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it-IT" altLang="it-IT" sz="16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Diarrea</a:t>
            </a:r>
            <a:endParaRPr lang="it-IT" altLang="it-IT" sz="1600">
              <a:solidFill>
                <a:srgbClr val="000000"/>
              </a:solidFill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3326" name="Rettangolo 39"/>
          <p:cNvSpPr>
            <a:spLocks noChangeArrowheads="1"/>
          </p:cNvSpPr>
          <p:nvPr/>
        </p:nvSpPr>
        <p:spPr bwMode="auto">
          <a:xfrm>
            <a:off x="396875" y="2974975"/>
            <a:ext cx="1209675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196" tIns="50397" rIns="67196" bIns="50397"/>
          <a:lstStyle/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it-IT" altLang="it-IT" sz="16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Flushing </a:t>
            </a:r>
          </a:p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it-IT" altLang="it-IT" sz="16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Lacrimazione</a:t>
            </a:r>
          </a:p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it-IT" altLang="it-IT" sz="16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Broncocostrizione </a:t>
            </a:r>
          </a:p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it-IT" altLang="it-IT" sz="16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Cardiopatia</a:t>
            </a:r>
          </a:p>
        </p:txBody>
      </p:sp>
      <p:sp>
        <p:nvSpPr>
          <p:cNvPr id="183327" name="Rettangolo 47"/>
          <p:cNvSpPr>
            <a:spLocks noChangeArrowheads="1"/>
          </p:cNvSpPr>
          <p:nvPr/>
        </p:nvSpPr>
        <p:spPr bwMode="auto">
          <a:xfrm>
            <a:off x="431800" y="5084763"/>
            <a:ext cx="158750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it-IT" altLang="it-IT" sz="16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Diarrea</a:t>
            </a:r>
            <a:endParaRPr lang="it-IT" altLang="it-IT" sz="1600">
              <a:solidFill>
                <a:srgbClr val="000000"/>
              </a:solidFill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3328" name="Rettangolo 41"/>
          <p:cNvSpPr>
            <a:spLocks noChangeArrowheads="1"/>
          </p:cNvSpPr>
          <p:nvPr/>
        </p:nvSpPr>
        <p:spPr bwMode="auto">
          <a:xfrm>
            <a:off x="1831975" y="3506788"/>
            <a:ext cx="1397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>
              <a:spcBef>
                <a:spcPct val="20000"/>
              </a:spcBef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it-IT" altLang="it-IT" sz="16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Diabete</a:t>
            </a:r>
          </a:p>
          <a:p>
            <a:pPr>
              <a:spcBef>
                <a:spcPct val="20000"/>
              </a:spcBef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it-IT" altLang="it-IT" sz="16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Colelitiasi</a:t>
            </a:r>
          </a:p>
        </p:txBody>
      </p:sp>
      <p:sp>
        <p:nvSpPr>
          <p:cNvPr id="183329" name="Rettangolo 45"/>
          <p:cNvSpPr>
            <a:spLocks noChangeArrowheads="1"/>
          </p:cNvSpPr>
          <p:nvPr/>
        </p:nvSpPr>
        <p:spPr bwMode="auto">
          <a:xfrm>
            <a:off x="1833563" y="2994025"/>
            <a:ext cx="1585912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it-IT" altLang="it-IT" sz="16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Diarrea</a:t>
            </a:r>
            <a:endParaRPr lang="it-IT" altLang="it-IT" sz="1600">
              <a:solidFill>
                <a:srgbClr val="000000"/>
              </a:solidFill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3330" name="AutoShape 35"/>
          <p:cNvSpPr>
            <a:spLocks noChangeArrowheads="1"/>
          </p:cNvSpPr>
          <p:nvPr/>
        </p:nvSpPr>
        <p:spPr bwMode="auto">
          <a:xfrm>
            <a:off x="338138" y="2420938"/>
            <a:ext cx="1209675" cy="43180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/>
              <a:t>Serotonina</a:t>
            </a:r>
          </a:p>
        </p:txBody>
      </p:sp>
      <p:sp>
        <p:nvSpPr>
          <p:cNvPr id="183331" name="AutoShape 36"/>
          <p:cNvSpPr>
            <a:spLocks noChangeArrowheads="1"/>
          </p:cNvSpPr>
          <p:nvPr/>
        </p:nvSpPr>
        <p:spPr bwMode="auto">
          <a:xfrm>
            <a:off x="1743075" y="2432050"/>
            <a:ext cx="1458913" cy="420688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/>
              <a:t>Somatostatina</a:t>
            </a:r>
          </a:p>
        </p:txBody>
      </p:sp>
      <p:sp>
        <p:nvSpPr>
          <p:cNvPr id="183332" name="AutoShape 37"/>
          <p:cNvSpPr>
            <a:spLocks noChangeArrowheads="1"/>
          </p:cNvSpPr>
          <p:nvPr/>
        </p:nvSpPr>
        <p:spPr bwMode="auto">
          <a:xfrm>
            <a:off x="4897288" y="2420938"/>
            <a:ext cx="1258888" cy="43180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/>
              <a:t>Gastrina</a:t>
            </a:r>
          </a:p>
        </p:txBody>
      </p:sp>
      <p:sp>
        <p:nvSpPr>
          <p:cNvPr id="183333" name="AutoShape 38"/>
          <p:cNvSpPr>
            <a:spLocks noChangeArrowheads="1"/>
          </p:cNvSpPr>
          <p:nvPr/>
        </p:nvSpPr>
        <p:spPr bwMode="auto">
          <a:xfrm>
            <a:off x="6354763" y="2420938"/>
            <a:ext cx="1133475" cy="43180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/>
              <a:t>Glucagone</a:t>
            </a:r>
          </a:p>
        </p:txBody>
      </p:sp>
      <p:sp>
        <p:nvSpPr>
          <p:cNvPr id="183334" name="AutoShape 39"/>
          <p:cNvSpPr>
            <a:spLocks noChangeArrowheads="1"/>
          </p:cNvSpPr>
          <p:nvPr/>
        </p:nvSpPr>
        <p:spPr bwMode="auto">
          <a:xfrm>
            <a:off x="7700963" y="2420938"/>
            <a:ext cx="1119187" cy="43180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/>
              <a:t>VIP</a:t>
            </a:r>
          </a:p>
        </p:txBody>
      </p:sp>
      <p:grpSp>
        <p:nvGrpSpPr>
          <p:cNvPr id="183335" name="Gruppo 3"/>
          <p:cNvGrpSpPr>
            <a:grpSpLocks/>
          </p:cNvGrpSpPr>
          <p:nvPr/>
        </p:nvGrpSpPr>
        <p:grpSpPr bwMode="auto">
          <a:xfrm>
            <a:off x="3276600" y="1284288"/>
            <a:ext cx="1446213" cy="4953000"/>
            <a:chOff x="1947" y="0"/>
            <a:chExt cx="1910841" cy="3657600"/>
          </a:xfrm>
          <a:solidFill>
            <a:srgbClr val="92D050"/>
          </a:solidFill>
        </p:grpSpPr>
        <p:sp>
          <p:nvSpPr>
            <p:cNvPr id="183336" name="Rettangolo arrotondato 31"/>
            <p:cNvSpPr>
              <a:spLocks noChangeArrowheads="1"/>
            </p:cNvSpPr>
            <p:nvPr/>
          </p:nvSpPr>
          <p:spPr bwMode="auto">
            <a:xfrm>
              <a:off x="1947" y="0"/>
              <a:ext cx="1910841" cy="3657600"/>
            </a:xfrm>
            <a:prstGeom prst="roundRect">
              <a:avLst/>
            </a:prstGeom>
            <a:grp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lIns="100794" tIns="50397" rIns="100794" bIns="50397"/>
            <a:lstStyle/>
            <a:p>
              <a:pPr>
                <a:spcAft>
                  <a:spcPts val="1425"/>
                </a:spcAft>
                <a:buClr>
                  <a:srgbClr val="000000"/>
                </a:buClr>
                <a:buSzPct val="100000"/>
              </a:pPr>
              <a:endParaRPr lang="it-IT" altLang="it-IT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83337" name="Rettangolo 32"/>
            <p:cNvSpPr>
              <a:spLocks noChangeArrowheads="1"/>
            </p:cNvSpPr>
            <p:nvPr/>
          </p:nvSpPr>
          <p:spPr bwMode="auto">
            <a:xfrm>
              <a:off x="1947" y="0"/>
              <a:ext cx="1910841" cy="1052018"/>
            </a:xfrm>
            <a:prstGeom prst="roundRect">
              <a:avLst/>
            </a:prstGeom>
            <a:grpFill/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lIns="96595" tIns="96595" rIns="96595" bIns="96595" anchor="ctr"/>
            <a:lstStyle/>
            <a:p>
              <a:pPr algn="ctr" defTabSz="1022350">
                <a:lnSpc>
                  <a:spcPct val="93000"/>
                </a:lnSpc>
                <a:spcAft>
                  <a:spcPct val="35000"/>
                </a:spcAft>
                <a:buClr>
                  <a:srgbClr val="000000"/>
                </a:buClr>
                <a:buSzPct val="100000"/>
              </a:pPr>
              <a:r>
                <a:rPr lang="en-US" altLang="it-IT" sz="2000" b="1">
                  <a:solidFill>
                    <a:srgbClr val="FFFFFF"/>
                  </a:solidFill>
                  <a:ea typeface="Arial Unicode MS" pitchFamily="34" charset="-128"/>
                  <a:cs typeface="Arial Unicode MS" pitchFamily="34" charset="-128"/>
                </a:rPr>
                <a:t>Insulinoma</a:t>
              </a:r>
            </a:p>
          </p:txBody>
        </p:sp>
      </p:grpSp>
      <p:sp>
        <p:nvSpPr>
          <p:cNvPr id="183338" name="Rettangolo arrotondato 29"/>
          <p:cNvSpPr>
            <a:spLocks noChangeArrowheads="1"/>
          </p:cNvSpPr>
          <p:nvPr/>
        </p:nvSpPr>
        <p:spPr bwMode="auto">
          <a:xfrm>
            <a:off x="3327399" y="2924175"/>
            <a:ext cx="1311275" cy="3097113"/>
          </a:xfrm>
          <a:prstGeom prst="roundRect">
            <a:avLst>
              <a:gd name="adj" fmla="val 10000"/>
            </a:avLst>
          </a:prstGeom>
          <a:solidFill>
            <a:srgbClr val="3F3F3F"/>
          </a:solidFill>
          <a:ln w="19050" algn="ctr">
            <a:solidFill>
              <a:srgbClr val="E7DEC9"/>
            </a:solidFill>
            <a:round/>
            <a:headEnd/>
            <a:tailEnd/>
          </a:ln>
        </p:spPr>
        <p:txBody>
          <a:bodyPr lIns="100794" tIns="50397" rIns="100794" bIns="50397"/>
          <a:lstStyle/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it-IT" altLang="it-IT" sz="1600" dirty="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Triade di </a:t>
            </a:r>
            <a:r>
              <a:rPr lang="it-IT" altLang="it-IT" sz="1600" dirty="0" err="1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Whipple</a:t>
            </a:r>
            <a:endParaRPr lang="it-IT" altLang="it-IT" sz="1600" dirty="0">
              <a:solidFill>
                <a:schemeClr val="bg1"/>
              </a:solidFill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it-IT" altLang="it-IT" sz="1600" dirty="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Sintomi  Ipoglicemia</a:t>
            </a:r>
          </a:p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it-IT" altLang="it-IT" sz="1600" dirty="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Ipoglicemia </a:t>
            </a:r>
          </a:p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it-IT" altLang="it-IT" sz="1600" dirty="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Scomparsa con glucosio</a:t>
            </a:r>
          </a:p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endParaRPr lang="it-IT" altLang="it-IT" dirty="0">
              <a:solidFill>
                <a:srgbClr val="000000"/>
              </a:solidFill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3339" name="AutoShape 37"/>
          <p:cNvSpPr>
            <a:spLocks noChangeArrowheads="1"/>
          </p:cNvSpPr>
          <p:nvPr/>
        </p:nvSpPr>
        <p:spPr bwMode="auto">
          <a:xfrm>
            <a:off x="3379788" y="2349500"/>
            <a:ext cx="1258887" cy="503238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/>
              <a:t>Insulina</a:t>
            </a:r>
          </a:p>
          <a:p>
            <a:pPr algn="ctr"/>
            <a:r>
              <a:rPr lang="it-IT"/>
              <a:t>C-peptide</a:t>
            </a:r>
          </a:p>
        </p:txBody>
      </p:sp>
      <p:sp>
        <p:nvSpPr>
          <p:cNvPr id="5" name="Rettangolo 4"/>
          <p:cNvSpPr/>
          <p:nvPr/>
        </p:nvSpPr>
        <p:spPr>
          <a:xfrm>
            <a:off x="1692275" y="1052513"/>
            <a:ext cx="7289800" cy="54721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115292" y="981075"/>
            <a:ext cx="1576388" cy="55435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/>
          </p:cNvSpPr>
          <p:nvPr>
            <p:ph type="title" idx="4294967295"/>
          </p:nvPr>
        </p:nvSpPr>
        <p:spPr>
          <a:xfrm>
            <a:off x="394592" y="620688"/>
            <a:ext cx="8497888" cy="6477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b="1">
                <a:solidFill>
                  <a:srgbClr val="990033"/>
                </a:solidFill>
              </a:rPr>
              <a:t>I neuroendocrini: inquadramento</a:t>
            </a:r>
          </a:p>
        </p:txBody>
      </p:sp>
      <p:graphicFrame>
        <p:nvGraphicFramePr>
          <p:cNvPr id="2" name="Diagramma 1"/>
          <p:cNvGraphicFramePr/>
          <p:nvPr>
            <p:extLst>
              <p:ext uri="{D42A27DB-BD31-4B8C-83A1-F6EECF244321}">
                <p14:modId xmlns:p14="http://schemas.microsoft.com/office/powerpoint/2010/main" val="2958855503"/>
              </p:ext>
            </p:extLst>
          </p:nvPr>
        </p:nvGraphicFramePr>
        <p:xfrm>
          <a:off x="250825" y="1235670"/>
          <a:ext cx="8497888" cy="5073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5901" name="Rectangle 13"/>
          <p:cNvSpPr>
            <a:spLocks noChangeArrowheads="1"/>
          </p:cNvSpPr>
          <p:nvPr/>
        </p:nvSpPr>
        <p:spPr bwMode="auto">
          <a:xfrm>
            <a:off x="1979613" y="4581525"/>
            <a:ext cx="1800225" cy="10080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5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0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itolo 1"/>
          <p:cNvSpPr>
            <a:spLocks noGrp="1"/>
          </p:cNvSpPr>
          <p:nvPr>
            <p:ph type="title" idx="4294967295"/>
          </p:nvPr>
        </p:nvSpPr>
        <p:spPr>
          <a:xfrm>
            <a:off x="322584" y="548680"/>
            <a:ext cx="8497888" cy="6477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rgbClr val="990033"/>
                </a:solidFill>
              </a:rPr>
              <a:t>NEN</a:t>
            </a:r>
          </a:p>
        </p:txBody>
      </p:sp>
      <p:sp>
        <p:nvSpPr>
          <p:cNvPr id="185347" name="Rettangolo 1"/>
          <p:cNvSpPr>
            <a:spLocks noChangeArrowheads="1"/>
          </p:cNvSpPr>
          <p:nvPr/>
        </p:nvSpPr>
        <p:spPr bwMode="auto">
          <a:xfrm>
            <a:off x="250825" y="1154657"/>
            <a:ext cx="8497888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altLang="it-IT" sz="2400"/>
              <a:t>Possono manifestarsi nell’ambito di sindromi genetiche</a:t>
            </a:r>
          </a:p>
          <a:p>
            <a:pPr eaLnBrk="0" hangingPunct="0">
              <a:lnSpc>
                <a:spcPct val="90000"/>
              </a:lnSpc>
              <a:buClr>
                <a:schemeClr val="accent1"/>
              </a:buClr>
            </a:pPr>
            <a:r>
              <a:rPr lang="it-IT" altLang="it-IT" sz="2400" u="sng"/>
              <a:t>MEN-1</a:t>
            </a:r>
            <a:r>
              <a:rPr lang="it-IT" altLang="it-IT" sz="2400"/>
              <a:t>		</a:t>
            </a: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274638" y="4618880"/>
            <a:ext cx="8424862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it-IT" altLang="it-IT" sz="2400" u="sng" dirty="0"/>
              <a:t>VHL</a:t>
            </a:r>
            <a:r>
              <a:rPr lang="it-IT" altLang="it-IT" sz="2400" dirty="0"/>
              <a:t>		</a:t>
            </a:r>
          </a:p>
          <a:p>
            <a:pPr eaLnBrk="0" hangingPunct="0">
              <a:lnSpc>
                <a:spcPct val="90000"/>
              </a:lnSpc>
            </a:pPr>
            <a:r>
              <a:rPr lang="it-IT" altLang="it-IT" sz="2400" dirty="0"/>
              <a:t>- Nel 12-17% delle VHL è presente un NET</a:t>
            </a:r>
          </a:p>
          <a:p>
            <a:pPr eaLnBrk="0" hangingPunct="0">
              <a:lnSpc>
                <a:spcPct val="90000"/>
              </a:lnSpc>
              <a:buFont typeface="Wingdings" pitchFamily="2" charset="2"/>
              <a:buNone/>
            </a:pPr>
            <a:r>
              <a:rPr lang="it-IT" altLang="it-IT" sz="2400" dirty="0"/>
              <a:t>	</a:t>
            </a:r>
          </a:p>
          <a:p>
            <a:pPr eaLnBrk="0" hangingPunct="0">
              <a:lnSpc>
                <a:spcPct val="90000"/>
              </a:lnSpc>
            </a:pPr>
            <a:r>
              <a:rPr lang="it-IT" altLang="it-IT" sz="2400" u="sng" dirty="0"/>
              <a:t>NF-1</a:t>
            </a:r>
          </a:p>
          <a:p>
            <a:pPr eaLnBrk="0" hangingPunct="0">
              <a:lnSpc>
                <a:spcPct val="90000"/>
              </a:lnSpc>
            </a:pPr>
            <a:r>
              <a:rPr lang="it-IT" altLang="it-IT" sz="2400" dirty="0"/>
              <a:t>- Si associa il somatostatinoma</a:t>
            </a:r>
          </a:p>
          <a:p>
            <a:pPr eaLnBrk="0" hangingPunct="0"/>
            <a:endParaRPr lang="it-IT" altLang="it-IT" sz="2400" dirty="0"/>
          </a:p>
        </p:txBody>
      </p:sp>
      <p:graphicFrame>
        <p:nvGraphicFramePr>
          <p:cNvPr id="6" name="Tabella 5"/>
          <p:cNvGraphicFramePr>
            <a:graphicFrameLocks noGrp="1"/>
          </p:cNvGraphicFramePr>
          <p:nvPr/>
        </p:nvGraphicFramePr>
        <p:xfrm>
          <a:off x="6300788" y="4581525"/>
          <a:ext cx="2720231" cy="1304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3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66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0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6189">
                <a:tc>
                  <a:txBody>
                    <a:bodyPr/>
                    <a:lstStyle/>
                    <a:p>
                      <a:r>
                        <a:rPr lang="en-US" altLang="it-IT" sz="1100" u="sng" dirty="0"/>
                        <a:t>Age (</a:t>
                      </a:r>
                      <a:r>
                        <a:rPr lang="en-US" altLang="it-IT" sz="1100" u="sng" dirty="0" err="1"/>
                        <a:t>yr</a:t>
                      </a:r>
                      <a:r>
                        <a:rPr lang="en-US" altLang="it-IT" sz="1100" u="sng" dirty="0"/>
                        <a:t>)</a:t>
                      </a:r>
                      <a:endParaRPr lang="it-IT" sz="1100" dirty="0"/>
                    </a:p>
                  </a:txBody>
                  <a:tcPr marL="91476" marR="91476" marT="45698" marB="45698"/>
                </a:tc>
                <a:tc>
                  <a:txBody>
                    <a:bodyPr/>
                    <a:lstStyle/>
                    <a:p>
                      <a:r>
                        <a:rPr lang="en-US" altLang="it-IT" sz="1100" u="sng" dirty="0" err="1"/>
                        <a:t>pNET</a:t>
                      </a:r>
                      <a:endParaRPr lang="it-IT" sz="1100" dirty="0"/>
                    </a:p>
                  </a:txBody>
                  <a:tcPr marL="91476" marR="91476" marT="45698" marB="45698"/>
                </a:tc>
                <a:tc>
                  <a:txBody>
                    <a:bodyPr/>
                    <a:lstStyle/>
                    <a:p>
                      <a:r>
                        <a:rPr lang="en-US" altLang="it-IT" sz="1100" u="sng" dirty="0"/>
                        <a:t>NF-</a:t>
                      </a:r>
                      <a:r>
                        <a:rPr lang="en-US" altLang="it-IT" sz="1100" u="sng" dirty="0" err="1"/>
                        <a:t>pNET</a:t>
                      </a:r>
                      <a:endParaRPr lang="it-IT" sz="1100" dirty="0"/>
                    </a:p>
                  </a:txBody>
                  <a:tcPr marL="91476" marR="91476" marT="45698" marB="4569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189">
                <a:tc>
                  <a:txBody>
                    <a:bodyPr/>
                    <a:lstStyle/>
                    <a:p>
                      <a:r>
                        <a:rPr lang="it-IT" sz="1100" dirty="0"/>
                        <a:t>20</a:t>
                      </a:r>
                    </a:p>
                  </a:txBody>
                  <a:tcPr marL="91476" marR="91476" marT="45698" marB="45698"/>
                </a:tc>
                <a:tc>
                  <a:txBody>
                    <a:bodyPr/>
                    <a:lstStyle/>
                    <a:p>
                      <a:r>
                        <a:rPr lang="it-IT" sz="1100" dirty="0"/>
                        <a:t>9%</a:t>
                      </a:r>
                    </a:p>
                  </a:txBody>
                  <a:tcPr marL="91476" marR="91476" marT="45698" marB="45698"/>
                </a:tc>
                <a:tc>
                  <a:txBody>
                    <a:bodyPr/>
                    <a:lstStyle/>
                    <a:p>
                      <a:r>
                        <a:rPr lang="it-IT" sz="1100" dirty="0"/>
                        <a:t>3%</a:t>
                      </a:r>
                    </a:p>
                  </a:txBody>
                  <a:tcPr marL="91476" marR="91476" marT="45698" marB="4569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189">
                <a:tc>
                  <a:txBody>
                    <a:bodyPr/>
                    <a:lstStyle/>
                    <a:p>
                      <a:r>
                        <a:rPr lang="it-IT" sz="1100" dirty="0"/>
                        <a:t>50</a:t>
                      </a:r>
                    </a:p>
                  </a:txBody>
                  <a:tcPr marL="91476" marR="91476" marT="45698" marB="45698"/>
                </a:tc>
                <a:tc>
                  <a:txBody>
                    <a:bodyPr/>
                    <a:lstStyle/>
                    <a:p>
                      <a:r>
                        <a:rPr lang="it-IT" sz="1100" dirty="0"/>
                        <a:t>53%</a:t>
                      </a:r>
                    </a:p>
                  </a:txBody>
                  <a:tcPr marL="91476" marR="91476" marT="45698" marB="45698"/>
                </a:tc>
                <a:tc>
                  <a:txBody>
                    <a:bodyPr/>
                    <a:lstStyle/>
                    <a:p>
                      <a:r>
                        <a:rPr lang="it-IT" sz="1100" dirty="0"/>
                        <a:t>34%</a:t>
                      </a:r>
                    </a:p>
                  </a:txBody>
                  <a:tcPr marL="91476" marR="91476" marT="45698" marB="4569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89">
                <a:tc>
                  <a:txBody>
                    <a:bodyPr/>
                    <a:lstStyle/>
                    <a:p>
                      <a:r>
                        <a:rPr lang="it-IT" sz="1100" dirty="0"/>
                        <a:t>80</a:t>
                      </a:r>
                    </a:p>
                  </a:txBody>
                  <a:tcPr marL="91476" marR="91476" marT="45698" marB="45698"/>
                </a:tc>
                <a:tc>
                  <a:txBody>
                    <a:bodyPr/>
                    <a:lstStyle/>
                    <a:p>
                      <a:r>
                        <a:rPr lang="it-IT" sz="1100" dirty="0"/>
                        <a:t>84%</a:t>
                      </a:r>
                    </a:p>
                  </a:txBody>
                  <a:tcPr marL="91476" marR="91476" marT="45698" marB="45698"/>
                </a:tc>
                <a:tc>
                  <a:txBody>
                    <a:bodyPr/>
                    <a:lstStyle/>
                    <a:p>
                      <a:r>
                        <a:rPr lang="it-IT" sz="1100" dirty="0"/>
                        <a:t>54%</a:t>
                      </a:r>
                    </a:p>
                  </a:txBody>
                  <a:tcPr marL="91476" marR="91476" marT="45698" marB="4569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242888" y="1953468"/>
            <a:ext cx="5345112" cy="2687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0" hangingPunct="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Tx/>
              <a:buChar char="-"/>
              <a:defRPr/>
            </a:pPr>
            <a:r>
              <a:rPr lang="it-IT" altLang="it-IT" sz="2400" dirty="0">
                <a:latin typeface="Arial" panose="020B0604020202020204" pitchFamily="34" charset="0"/>
                <a:cs typeface="+mn-cs"/>
              </a:rPr>
              <a:t>80% delle MEN1 sviluppa NEN</a:t>
            </a:r>
          </a:p>
          <a:p>
            <a:pPr marL="285750" indent="-285750" eaLnBrk="0" hangingPunct="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Tx/>
              <a:buChar char="-"/>
              <a:defRPr/>
            </a:pPr>
            <a:r>
              <a:rPr lang="it-IT" altLang="it-IT" sz="2400" dirty="0">
                <a:latin typeface="Arial" panose="020B0604020202020204" pitchFamily="34" charset="0"/>
                <a:cs typeface="+mn-cs"/>
              </a:rPr>
              <a:t>50-55% NF-</a:t>
            </a:r>
            <a:r>
              <a:rPr lang="it-IT" altLang="it-IT" sz="2400" dirty="0" err="1">
                <a:latin typeface="Arial" panose="020B0604020202020204" pitchFamily="34" charset="0"/>
                <a:cs typeface="+mn-cs"/>
              </a:rPr>
              <a:t>pNEN</a:t>
            </a:r>
            <a:endParaRPr lang="it-IT" altLang="it-IT" sz="2400" dirty="0">
              <a:latin typeface="Arial" panose="020B0604020202020204" pitchFamily="34" charset="0"/>
              <a:cs typeface="+mn-cs"/>
            </a:endParaRPr>
          </a:p>
          <a:p>
            <a:pPr marL="285750" indent="-285750" eaLnBrk="0" hangingPunct="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Tx/>
              <a:buChar char="-"/>
              <a:defRPr/>
            </a:pPr>
            <a:r>
              <a:rPr lang="it-IT" altLang="it-IT" sz="2400" dirty="0">
                <a:latin typeface="Arial" panose="020B0604020202020204" pitchFamily="34" charset="0"/>
                <a:cs typeface="+mn-cs"/>
              </a:rPr>
              <a:t>47% sviluppa ZES (20-30% delle ZES ha MEN1)</a:t>
            </a:r>
          </a:p>
          <a:p>
            <a:pPr marL="285750" indent="-285750" eaLnBrk="0" hangingPunct="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Tx/>
              <a:buChar char="-"/>
              <a:defRPr/>
            </a:pPr>
            <a:r>
              <a:rPr lang="it-IT" altLang="it-IT" sz="2400" dirty="0">
                <a:latin typeface="Arial" panose="020B0604020202020204" pitchFamily="34" charset="0"/>
                <a:cs typeface="+mn-cs"/>
              </a:rPr>
              <a:t>5-15% ha insulinoma (4-6% degli insulinomi ha MEN1)</a:t>
            </a:r>
          </a:p>
          <a:p>
            <a:pPr eaLnBrk="0" hangingPunct="0">
              <a:defRPr/>
            </a:pPr>
            <a:endParaRPr lang="it-IT" sz="2400" dirty="0"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Immagine 7"/>
          <p:cNvPicPr>
            <a:picLocks noChangeAspect="1" noChangeArrowheads="1"/>
          </p:cNvPicPr>
          <p:nvPr/>
        </p:nvPicPr>
        <p:blipFill>
          <a:blip r:embed="rId2"/>
          <a:srcRect l="50000" t="29382" r="7962" b="20601"/>
          <a:stretch>
            <a:fillRect/>
          </a:stretch>
        </p:blipFill>
        <p:spPr bwMode="auto">
          <a:xfrm>
            <a:off x="5308600" y="1562100"/>
            <a:ext cx="3711575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uppo 8"/>
          <p:cNvGrpSpPr>
            <a:grpSpLocks/>
          </p:cNvGrpSpPr>
          <p:nvPr/>
        </p:nvGrpSpPr>
        <p:grpSpPr bwMode="auto">
          <a:xfrm>
            <a:off x="5795963" y="1700213"/>
            <a:ext cx="3055937" cy="1944687"/>
            <a:chOff x="5508104" y="2067694"/>
            <a:chExt cx="3296215" cy="2016322"/>
          </a:xfrm>
        </p:grpSpPr>
        <p:sp>
          <p:nvSpPr>
            <p:cNvPr id="10" name="Fumetto: ovale 9"/>
            <p:cNvSpPr/>
            <p:nvPr/>
          </p:nvSpPr>
          <p:spPr>
            <a:xfrm>
              <a:off x="5508104" y="2067694"/>
              <a:ext cx="3167792" cy="2016322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rgbClr val="A80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it-IT"/>
                <a:t>Pz giovani/ NEN pancreatiche/iperparatiroidismo</a:t>
              </a:r>
            </a:p>
          </p:txBody>
        </p:sp>
        <p:sp>
          <p:nvSpPr>
            <p:cNvPr id="11" name="CasellaDiTesto 3"/>
            <p:cNvSpPr txBox="1">
              <a:spLocks noChangeArrowheads="1"/>
            </p:cNvSpPr>
            <p:nvPr/>
          </p:nvSpPr>
          <p:spPr bwMode="auto">
            <a:xfrm>
              <a:off x="5996115" y="2256981"/>
              <a:ext cx="2808204" cy="181880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285750" indent="-285750" eaLnBrk="0" hangingPunct="0">
                <a:spcBef>
                  <a:spcPct val="0"/>
                </a:spcBef>
                <a:buClrTx/>
                <a:buFontTx/>
                <a:buChar char="-"/>
                <a:defRPr/>
              </a:pPr>
              <a:r>
                <a:rPr lang="it-IT" altLang="it-IT" sz="1800" dirty="0"/>
                <a:t>Pz giovani</a:t>
              </a:r>
            </a:p>
            <a:p>
              <a:pPr marL="285750" indent="-285750" eaLnBrk="0" hangingPunct="0">
                <a:spcBef>
                  <a:spcPct val="0"/>
                </a:spcBef>
                <a:buClrTx/>
                <a:buFontTx/>
                <a:buChar char="-"/>
                <a:defRPr/>
              </a:pPr>
              <a:r>
                <a:rPr lang="it-IT" altLang="it-IT" sz="1800" dirty="0" err="1"/>
                <a:t>Gastrinomi</a:t>
              </a:r>
              <a:endParaRPr lang="it-IT" altLang="it-IT" sz="1800" dirty="0"/>
            </a:p>
            <a:p>
              <a:pPr marL="285750" indent="-285750" eaLnBrk="0" hangingPunct="0">
                <a:spcBef>
                  <a:spcPct val="0"/>
                </a:spcBef>
                <a:buClrTx/>
                <a:buFontTx/>
                <a:buChar char="-"/>
                <a:defRPr/>
              </a:pPr>
              <a:r>
                <a:rPr lang="it-IT" altLang="it-IT" sz="1800" dirty="0"/>
                <a:t>Iperparatiroidismo</a:t>
              </a:r>
            </a:p>
            <a:p>
              <a:pPr marL="285750" indent="-285750" eaLnBrk="0" hangingPunct="0">
                <a:spcBef>
                  <a:spcPct val="0"/>
                </a:spcBef>
                <a:buClrTx/>
                <a:buFontTx/>
                <a:buChar char="-"/>
                <a:defRPr/>
              </a:pPr>
              <a:r>
                <a:rPr lang="it-IT" altLang="it-IT" sz="1800" dirty="0"/>
                <a:t>Altra neoplasia MEN1</a:t>
              </a:r>
            </a:p>
            <a:p>
              <a:pPr eaLnBrk="0" hangingPunct="0">
                <a:spcBef>
                  <a:spcPct val="0"/>
                </a:spcBef>
                <a:buClrTx/>
                <a:buFontTx/>
                <a:buNone/>
                <a:defRPr/>
              </a:pPr>
              <a:endParaRPr lang="it-IT" altLang="it-IT" sz="1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3"/>
          <p:cNvSpPr>
            <a:spLocks noGrp="1"/>
          </p:cNvSpPr>
          <p:nvPr>
            <p:ph type="body" idx="4294967295"/>
          </p:nvPr>
        </p:nvSpPr>
        <p:spPr>
          <a:xfrm>
            <a:off x="356815" y="1668040"/>
            <a:ext cx="8175625" cy="471328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400" dirty="0">
                <a:solidFill>
                  <a:schemeClr val="tx1"/>
                </a:solidFill>
              </a:rPr>
              <a:t>Terapia </a:t>
            </a:r>
            <a:r>
              <a:rPr lang="it-IT" sz="2400" b="1" dirty="0">
                <a:solidFill>
                  <a:schemeClr val="tx1"/>
                </a:solidFill>
              </a:rPr>
              <a:t>chirurgica</a:t>
            </a:r>
            <a:r>
              <a:rPr lang="it-IT" sz="2400" dirty="0">
                <a:solidFill>
                  <a:schemeClr val="tx1"/>
                </a:solidFill>
              </a:rPr>
              <a:t> sul primitivo: unica terapia curativa</a:t>
            </a:r>
          </a:p>
          <a:p>
            <a:pPr>
              <a:lnSpc>
                <a:spcPct val="90000"/>
              </a:lnSpc>
            </a:pPr>
            <a:r>
              <a:rPr lang="it-IT" sz="2400" dirty="0">
                <a:solidFill>
                  <a:schemeClr val="tx1"/>
                </a:solidFill>
                <a:sym typeface="Wingdings" pitchFamily="2" charset="2"/>
              </a:rPr>
              <a:t>Chirurgia aggressiva classica DCP/pancreasectomia distale.  Indicata in tumori di Ø &gt;2 cm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it-IT" sz="2400" dirty="0">
                <a:solidFill>
                  <a:schemeClr val="tx1"/>
                </a:solidFill>
              </a:rPr>
              <a:t>Diverse controversie:</a:t>
            </a:r>
          </a:p>
          <a:p>
            <a:pPr>
              <a:lnSpc>
                <a:spcPct val="90000"/>
              </a:lnSpc>
            </a:pPr>
            <a:r>
              <a:rPr lang="it-IT" sz="2400" dirty="0" err="1">
                <a:solidFill>
                  <a:schemeClr val="tx1"/>
                </a:solidFill>
                <a:sym typeface="Wingdings" pitchFamily="2" charset="2"/>
              </a:rPr>
              <a:t>Wait</a:t>
            </a:r>
            <a:r>
              <a:rPr lang="it-IT" sz="2400" dirty="0">
                <a:solidFill>
                  <a:schemeClr val="tx1"/>
                </a:solidFill>
                <a:sym typeface="Wingdings" pitchFamily="2" charset="2"/>
              </a:rPr>
              <a:t> and </a:t>
            </a:r>
            <a:r>
              <a:rPr lang="it-IT" sz="2400" dirty="0" err="1">
                <a:solidFill>
                  <a:schemeClr val="tx1"/>
                </a:solidFill>
                <a:sym typeface="Wingdings" pitchFamily="2" charset="2"/>
              </a:rPr>
              <a:t>see</a:t>
            </a:r>
            <a:r>
              <a:rPr lang="it-IT" sz="2400" dirty="0">
                <a:solidFill>
                  <a:schemeClr val="tx1"/>
                </a:solidFill>
                <a:sym typeface="Wingdings" pitchFamily="2" charset="2"/>
              </a:rPr>
              <a:t> in gruppi selezionati, Ø &lt; 2 cm? </a:t>
            </a:r>
          </a:p>
          <a:p>
            <a:pPr>
              <a:lnSpc>
                <a:spcPct val="90000"/>
              </a:lnSpc>
            </a:pPr>
            <a:r>
              <a:rPr lang="it-IT" sz="2400" dirty="0">
                <a:solidFill>
                  <a:schemeClr val="tx1"/>
                </a:solidFill>
              </a:rPr>
              <a:t>Pazienti con MEN 1?</a:t>
            </a:r>
          </a:p>
          <a:p>
            <a:pPr>
              <a:lnSpc>
                <a:spcPct val="90000"/>
              </a:lnSpc>
            </a:pPr>
            <a:r>
              <a:rPr lang="it-IT" sz="2400" dirty="0">
                <a:solidFill>
                  <a:schemeClr val="tx1"/>
                </a:solidFill>
              </a:rPr>
              <a:t>Pz metastatici: chirurgia primitivo e </a:t>
            </a:r>
            <a:r>
              <a:rPr lang="it-IT" sz="2400" dirty="0" err="1">
                <a:solidFill>
                  <a:schemeClr val="tx1"/>
                </a:solidFill>
              </a:rPr>
              <a:t>mtx</a:t>
            </a:r>
            <a:r>
              <a:rPr lang="it-IT" sz="2400" dirty="0">
                <a:solidFill>
                  <a:schemeClr val="tx1"/>
                </a:solidFill>
              </a:rPr>
              <a:t>; analoghi della somatostatina; </a:t>
            </a:r>
            <a:r>
              <a:rPr lang="it-IT" sz="2400" dirty="0" err="1">
                <a:solidFill>
                  <a:schemeClr val="tx1"/>
                </a:solidFill>
              </a:rPr>
              <a:t>everolimus</a:t>
            </a:r>
            <a:r>
              <a:rPr lang="it-IT" sz="2400" dirty="0">
                <a:solidFill>
                  <a:schemeClr val="tx1"/>
                </a:solidFill>
              </a:rPr>
              <a:t>; </a:t>
            </a:r>
            <a:r>
              <a:rPr lang="it-IT" sz="2400" dirty="0" err="1">
                <a:solidFill>
                  <a:schemeClr val="tx1"/>
                </a:solidFill>
              </a:rPr>
              <a:t>tp</a:t>
            </a:r>
            <a:r>
              <a:rPr lang="it-IT" sz="2400" dirty="0">
                <a:solidFill>
                  <a:schemeClr val="tx1"/>
                </a:solidFill>
              </a:rPr>
              <a:t> </a:t>
            </a:r>
            <a:r>
              <a:rPr lang="it-IT" sz="2400" dirty="0" err="1">
                <a:solidFill>
                  <a:schemeClr val="tx1"/>
                </a:solidFill>
              </a:rPr>
              <a:t>radiorecettoriale</a:t>
            </a:r>
            <a:r>
              <a:rPr lang="it-IT" sz="2400" dirty="0">
                <a:solidFill>
                  <a:schemeClr val="tx1"/>
                </a:solidFill>
              </a:rPr>
              <a:t>; chemioterapia per G3</a:t>
            </a:r>
          </a:p>
          <a:p>
            <a:pPr>
              <a:lnSpc>
                <a:spcPct val="90000"/>
              </a:lnSpc>
            </a:pP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186371" name="Rectangle 2"/>
          <p:cNvSpPr txBox="1">
            <a:spLocks/>
          </p:cNvSpPr>
          <p:nvPr/>
        </p:nvSpPr>
        <p:spPr bwMode="auto">
          <a:xfrm>
            <a:off x="251520" y="837084"/>
            <a:ext cx="84994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it-IT" sz="2800" b="1" dirty="0">
                <a:solidFill>
                  <a:srgbClr val="990033"/>
                </a:solidFill>
              </a:rPr>
              <a:t>TUMORI NEUROENDOCRINI PANCREATICI </a:t>
            </a:r>
            <a:br>
              <a:rPr lang="it-IT" sz="2800" b="1" dirty="0">
                <a:solidFill>
                  <a:srgbClr val="990033"/>
                </a:solidFill>
              </a:rPr>
            </a:br>
            <a:r>
              <a:rPr lang="it-IT" sz="2800" b="1" dirty="0">
                <a:solidFill>
                  <a:srgbClr val="990033"/>
                </a:solidFill>
              </a:rPr>
              <a:t>(PAN NEN)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/>
          </p:cNvSpPr>
          <p:nvPr>
            <p:ph type="title" idx="4294967295"/>
          </p:nvPr>
        </p:nvSpPr>
        <p:spPr>
          <a:xfrm>
            <a:off x="322584" y="621060"/>
            <a:ext cx="8497888" cy="6477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it-IT" b="1">
                <a:solidFill>
                  <a:srgbClr val="990033"/>
                </a:solidFill>
              </a:rPr>
              <a:t>TERAPIA</a:t>
            </a:r>
          </a:p>
        </p:txBody>
      </p:sp>
      <p:pic>
        <p:nvPicPr>
          <p:cNvPr id="187395" name="Picture 6" descr="BD06539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2313" y="1547589"/>
            <a:ext cx="2478088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6" name="Picture 2" descr="C:\Documents and Settings\paola.tomassetti\Impostazioni locali\Temporary Internet Files\Content.IE5\3EVO8KLB\MCj0281066000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9513" y="4139976"/>
            <a:ext cx="2836863" cy="162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7" name="Picture 5" descr="j023788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9926" y="3924076"/>
            <a:ext cx="2362200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 txBox="1">
            <a:spLocks noChangeArrowheads="1"/>
          </p:cNvSpPr>
          <p:nvPr/>
        </p:nvSpPr>
        <p:spPr bwMode="auto">
          <a:xfrm>
            <a:off x="323528" y="692696"/>
            <a:ext cx="844795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b="1" dirty="0">
                <a:solidFill>
                  <a:srgbClr val="990033"/>
                </a:solidFill>
                <a:latin typeface="+mj-lt"/>
              </a:rPr>
              <a:t>IL PARADOSSO ISTOGENETICO NEI TUMORI DEL PANCREAS</a:t>
            </a:r>
          </a:p>
        </p:txBody>
      </p:sp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250825" y="1628775"/>
          <a:ext cx="8400355" cy="51125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0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6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68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04471">
                <a:tc>
                  <a:txBody>
                    <a:bodyPr/>
                    <a:lstStyle/>
                    <a:p>
                      <a:r>
                        <a:rPr lang="it-IT" sz="2400" dirty="0"/>
                        <a:t>COMPONENTE STRUTTURALE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effectLst/>
                        </a:rPr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err="1">
                          <a:effectLst/>
                        </a:rPr>
                        <a:t>Istotipo</a:t>
                      </a:r>
                      <a:r>
                        <a:rPr lang="it-IT" sz="2400" dirty="0">
                          <a:effectLst/>
                        </a:rPr>
                        <a:t> tumorale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effectLst/>
                        </a:rPr>
                        <a:t>Incidenza tumore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3865">
                <a:tc>
                  <a:txBody>
                    <a:bodyPr/>
                    <a:lstStyle/>
                    <a:p>
                      <a:r>
                        <a:rPr lang="it-IT" sz="2400" dirty="0"/>
                        <a:t>Epitelio insulare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Tumore endocrino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7863">
                <a:tc>
                  <a:txBody>
                    <a:bodyPr/>
                    <a:lstStyle/>
                    <a:p>
                      <a:r>
                        <a:rPr lang="it-IT" sz="2400" dirty="0"/>
                        <a:t>Epitelio duttale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Adenocarcinoma duttale</a:t>
                      </a:r>
                    </a:p>
                    <a:p>
                      <a:r>
                        <a:rPr lang="it-IT" sz="2400" dirty="0"/>
                        <a:t>Tumori cistici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2504">
                <a:tc>
                  <a:txBody>
                    <a:bodyPr/>
                    <a:lstStyle/>
                    <a:p>
                      <a:r>
                        <a:rPr lang="it-IT" sz="2400" dirty="0"/>
                        <a:t>Epitelio acinare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Carcinoma acinare</a:t>
                      </a:r>
                    </a:p>
                    <a:p>
                      <a:r>
                        <a:rPr lang="it-IT" sz="2400" dirty="0" err="1"/>
                        <a:t>pancreatoblastoma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3865">
                <a:tc>
                  <a:txBody>
                    <a:bodyPr/>
                    <a:lstStyle/>
                    <a:p>
                      <a:r>
                        <a:rPr lang="it-IT" sz="2400" dirty="0"/>
                        <a:t>Tessuto adiposo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lipoma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4470F41D-DC0A-4062-BE02-C87710C8A286}"/>
              </a:ext>
            </a:extLst>
          </p:cNvPr>
          <p:cNvSpPr/>
          <p:nvPr/>
        </p:nvSpPr>
        <p:spPr>
          <a:xfrm>
            <a:off x="130522" y="5085184"/>
            <a:ext cx="8640960" cy="720080"/>
          </a:xfrm>
          <a:prstGeom prst="roundRect">
            <a:avLst/>
          </a:prstGeom>
          <a:noFill/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200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Immagine 1" descr="Immagine che contiene cibo, tavolo, interni&#10;&#10;Descrizione generata automaticamente"/>
          <p:cNvPicPr>
            <a:picLocks noChangeAspect="1"/>
          </p:cNvPicPr>
          <p:nvPr/>
        </p:nvPicPr>
        <p:blipFill>
          <a:blip r:embed="rId3"/>
          <a:srcRect l="13344" r="19060" b="-2"/>
          <a:stretch>
            <a:fillRect/>
          </a:stretch>
        </p:blipFill>
        <p:spPr bwMode="auto">
          <a:xfrm>
            <a:off x="4348163" y="0"/>
            <a:ext cx="479583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7" name="Picture 13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79958" y="44450"/>
            <a:ext cx="4464050" cy="16335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eaLnBrk="1" hangingPunct="1">
              <a:lnSpc>
                <a:spcPct val="9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it-IT" sz="4000" b="1" dirty="0">
                <a:solidFill>
                  <a:srgbClr val="990033"/>
                </a:solidFill>
                <a:latin typeface="+mj-lt"/>
              </a:rPr>
              <a:t>ALTRI TUMORI EPITELIALI</a:t>
            </a:r>
          </a:p>
        </p:txBody>
      </p:sp>
      <p:sp>
        <p:nvSpPr>
          <p:cNvPr id="9830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4016" y="1916113"/>
            <a:ext cx="4932040" cy="4321175"/>
          </a:xfrm>
          <a:prstGeom prst="rect">
            <a:avLst/>
          </a:prstGeom>
        </p:spPr>
        <p:txBody>
          <a:bodyPr anchor="ctr"/>
          <a:lstStyle/>
          <a:p>
            <a:pPr marL="0" indent="-228600" eaLnBrk="1" hangingPunct="1">
              <a:lnSpc>
                <a:spcPct val="90000"/>
              </a:lnSpc>
              <a:spcBef>
                <a:spcPts val="1800"/>
              </a:spcBef>
              <a:buSzPct val="90000"/>
            </a:pP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Origine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dalla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cellula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acinare</a:t>
            </a:r>
            <a:endParaRPr lang="en-US" sz="2400" dirty="0">
              <a:solidFill>
                <a:srgbClr val="000000"/>
              </a:solidFill>
            </a:endParaRPr>
          </a:p>
          <a:p>
            <a:pPr marL="0" indent="-228600" eaLnBrk="1" hangingPunct="1">
              <a:lnSpc>
                <a:spcPct val="90000"/>
              </a:lnSpc>
              <a:spcBef>
                <a:spcPts val="1800"/>
              </a:spcBef>
              <a:buSzPct val="90000"/>
              <a:buFont typeface="Arial" charset="0"/>
              <a:buNone/>
            </a:pPr>
            <a:r>
              <a:rPr lang="en-US" sz="2400" dirty="0">
                <a:solidFill>
                  <a:srgbClr val="000000"/>
                </a:solidFill>
              </a:rPr>
              <a:t> - </a:t>
            </a:r>
            <a:r>
              <a:rPr lang="en-US" sz="2400" dirty="0" err="1">
                <a:solidFill>
                  <a:srgbClr val="000000"/>
                </a:solidFill>
              </a:rPr>
              <a:t>pancreatoblastoma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</a:p>
          <a:p>
            <a:pPr marL="0" indent="-228600" eaLnBrk="1" hangingPunct="1">
              <a:lnSpc>
                <a:spcPct val="90000"/>
              </a:lnSpc>
              <a:spcBef>
                <a:spcPts val="1800"/>
              </a:spcBef>
              <a:buSzPct val="90000"/>
              <a:buFont typeface="Arial" charset="0"/>
              <a:buNone/>
            </a:pPr>
            <a:r>
              <a:rPr lang="en-US" sz="2400" dirty="0">
                <a:solidFill>
                  <a:srgbClr val="000000"/>
                </a:solidFill>
              </a:rPr>
              <a:t> - carcinoma a cellule </a:t>
            </a:r>
            <a:r>
              <a:rPr lang="en-US" sz="2400" dirty="0" err="1">
                <a:solidFill>
                  <a:srgbClr val="000000"/>
                </a:solidFill>
              </a:rPr>
              <a:t>acinari</a:t>
            </a:r>
            <a:endParaRPr lang="en-US" sz="2400" dirty="0">
              <a:solidFill>
                <a:srgbClr val="000000"/>
              </a:solidFill>
            </a:endParaRPr>
          </a:p>
          <a:p>
            <a:pPr marL="0" indent="-228600" eaLnBrk="1" hangingPunct="1">
              <a:lnSpc>
                <a:spcPct val="90000"/>
              </a:lnSpc>
              <a:spcBef>
                <a:spcPts val="1800"/>
              </a:spcBef>
              <a:buSzPct val="90000"/>
            </a:pPr>
            <a:endParaRPr lang="en-US" altLang="it-IT" sz="2400" dirty="0">
              <a:solidFill>
                <a:srgbClr val="000000"/>
              </a:solidFill>
            </a:endParaRPr>
          </a:p>
          <a:p>
            <a:pPr marL="0" indent="-228600" eaLnBrk="1" hangingPunct="1">
              <a:lnSpc>
                <a:spcPct val="90000"/>
              </a:lnSpc>
              <a:spcBef>
                <a:spcPts val="1800"/>
              </a:spcBef>
              <a:buSzPct val="90000"/>
            </a:pP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Origine</a:t>
            </a:r>
            <a:r>
              <a:rPr lang="en-US" sz="2400" dirty="0">
                <a:solidFill>
                  <a:srgbClr val="000000"/>
                </a:solidFill>
              </a:rPr>
              <a:t> incerta</a:t>
            </a:r>
          </a:p>
          <a:p>
            <a:pPr marL="0" indent="-228600" eaLnBrk="1" hangingPunct="1">
              <a:lnSpc>
                <a:spcPct val="90000"/>
              </a:lnSpc>
              <a:spcBef>
                <a:spcPts val="1800"/>
              </a:spcBef>
              <a:buSzPct val="90000"/>
              <a:buFont typeface="Arial" charset="0"/>
              <a:buNone/>
            </a:pPr>
            <a:r>
              <a:rPr lang="en-US" sz="2400" dirty="0">
                <a:solidFill>
                  <a:srgbClr val="000000"/>
                </a:solidFill>
              </a:rPr>
              <a:t> - </a:t>
            </a:r>
            <a:r>
              <a:rPr lang="en-US" sz="2400" dirty="0" err="1">
                <a:solidFill>
                  <a:srgbClr val="000000"/>
                </a:solidFill>
              </a:rPr>
              <a:t>tumore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solido-pseudopapillare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671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773488" y="1122363"/>
            <a:ext cx="5370512" cy="5735637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70659" name="Picture 13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10326"/>
          <a:stretch>
            <a:fillRect/>
          </a:stretch>
        </p:blipFill>
        <p:spPr bwMode="auto">
          <a:xfrm>
            <a:off x="0" y="1122363"/>
            <a:ext cx="9144000" cy="574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48953" y="620712"/>
            <a:ext cx="6480175" cy="973138"/>
          </a:xfrm>
          <a:prstGeom prst="rect">
            <a:avLst/>
          </a:prstGeom>
        </p:spPr>
        <p:txBody>
          <a:bodyPr rtlCol="0" anchor="t">
            <a:noAutofit/>
          </a:bodyPr>
          <a:lstStyle/>
          <a:p>
            <a:pPr eaLnBrk="1" hangingPunct="1">
              <a:lnSpc>
                <a:spcPct val="9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it-IT" sz="2600" b="1" dirty="0">
                <a:solidFill>
                  <a:srgbClr val="990033"/>
                </a:solidFill>
                <a:latin typeface="+mj-lt"/>
              </a:rPr>
              <a:t>LESIONI </a:t>
            </a:r>
            <a:r>
              <a:rPr lang="en-US" altLang="it-IT" b="1" dirty="0">
                <a:solidFill>
                  <a:srgbClr val="990033"/>
                </a:solidFill>
                <a:latin typeface="+mj-lt"/>
              </a:rPr>
              <a:t>PRE-CANCEROSE</a:t>
            </a:r>
          </a:p>
        </p:txBody>
      </p:sp>
      <p:sp>
        <p:nvSpPr>
          <p:cNvPr id="138" name="Freeform 5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73441" y="1608355"/>
            <a:ext cx="4570559" cy="5249645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70664" name="Picture 2" descr="Image result for panin ipm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1268413"/>
            <a:ext cx="3816350" cy="517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5" name="Immagin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0" y="1474788"/>
            <a:ext cx="4205288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Immagine 3" descr="Immagine che contiene cibo, sedendo&#10;&#10;Descrizione generata automaticamente"/>
          <p:cNvPicPr>
            <a:picLocks noChangeAspect="1"/>
          </p:cNvPicPr>
          <p:nvPr/>
        </p:nvPicPr>
        <p:blipFill>
          <a:blip r:embed="rId3"/>
          <a:srcRect l="7808" r="22266"/>
          <a:stretch>
            <a:fillRect/>
          </a:stretch>
        </p:blipFill>
        <p:spPr bwMode="auto">
          <a:xfrm>
            <a:off x="4348163" y="0"/>
            <a:ext cx="479583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5" name="Picture 13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6" name="Rectangle 2"/>
          <p:cNvSpPr>
            <a:spLocks noGrp="1"/>
          </p:cNvSpPr>
          <p:nvPr>
            <p:ph type="title"/>
          </p:nvPr>
        </p:nvSpPr>
        <p:spPr>
          <a:xfrm>
            <a:off x="179512" y="44624"/>
            <a:ext cx="5184775" cy="1151732"/>
          </a:xfrm>
        </p:spPr>
        <p:txBody>
          <a:bodyPr/>
          <a:lstStyle/>
          <a:p>
            <a:r>
              <a:rPr lang="it-IT" altLang="it-IT" sz="2700" b="1" dirty="0">
                <a:solidFill>
                  <a:srgbClr val="990033"/>
                </a:solidFill>
                <a:cs typeface="Arial" charset="0"/>
              </a:rPr>
              <a:t>TUMORE PSEUDOPAPILLARE SOLIDO</a:t>
            </a:r>
            <a:endParaRPr lang="it-IT" sz="2700" b="1" dirty="0">
              <a:solidFill>
                <a:srgbClr val="990033"/>
              </a:solidFill>
              <a:cs typeface="Arial" charset="0"/>
            </a:endParaRPr>
          </a:p>
        </p:txBody>
      </p:sp>
      <p:sp>
        <p:nvSpPr>
          <p:cNvPr id="100357" name="Rectangle 3"/>
          <p:cNvSpPr>
            <a:spLocks noGrp="1"/>
          </p:cNvSpPr>
          <p:nvPr>
            <p:ph idx="1"/>
          </p:nvPr>
        </p:nvSpPr>
        <p:spPr>
          <a:xfrm>
            <a:off x="179513" y="1557039"/>
            <a:ext cx="5544616" cy="5040313"/>
          </a:xfrm>
        </p:spPr>
        <p:txBody>
          <a:bodyPr anchor="ctr">
            <a:normAutofit lnSpcReduction="10000"/>
          </a:bodyPr>
          <a:lstStyle/>
          <a:p>
            <a:pPr>
              <a:buFontTx/>
              <a:buChar char="-"/>
            </a:pPr>
            <a:r>
              <a:rPr lang="it-IT" sz="2400" dirty="0">
                <a:solidFill>
                  <a:srgbClr val="000000"/>
                </a:solidFill>
              </a:rPr>
              <a:t>Raro</a:t>
            </a:r>
          </a:p>
          <a:p>
            <a:pPr>
              <a:buFontTx/>
              <a:buChar char="-"/>
            </a:pPr>
            <a:r>
              <a:rPr lang="it-IT" sz="2400" dirty="0">
                <a:solidFill>
                  <a:srgbClr val="000000"/>
                </a:solidFill>
              </a:rPr>
              <a:t>Giovani donne (20-30 aa)</a:t>
            </a:r>
          </a:p>
          <a:p>
            <a:pPr>
              <a:buFontTx/>
              <a:buChar char="-"/>
            </a:pPr>
            <a:r>
              <a:rPr lang="it-IT" sz="2400" dirty="0">
                <a:solidFill>
                  <a:srgbClr val="000000"/>
                </a:solidFill>
                <a:sym typeface="Wingdings" pitchFamily="2" charset="2"/>
              </a:rPr>
              <a:t>Bassa aggressività biologica</a:t>
            </a:r>
          </a:p>
          <a:p>
            <a:pPr>
              <a:buFontTx/>
              <a:buChar char="-"/>
            </a:pPr>
            <a:r>
              <a:rPr lang="it-IT" sz="2400" dirty="0">
                <a:solidFill>
                  <a:srgbClr val="000000"/>
                </a:solidFill>
                <a:sym typeface="Wingdings" pitchFamily="2" charset="2"/>
              </a:rPr>
              <a:t>Diagnosi:  imaging e EUS grande massa ben capsulata con diverse componenti solide e cistiche, queste ultime a volte a contenuto corpuscolato a causa di fenomeni emorragici. Calcificazioni e masse solide dotate di </a:t>
            </a:r>
            <a:r>
              <a:rPr lang="it-IT" sz="2400" dirty="0" err="1">
                <a:solidFill>
                  <a:srgbClr val="000000"/>
                </a:solidFill>
                <a:sym typeface="Wingdings" pitchFamily="2" charset="2"/>
              </a:rPr>
              <a:t>enhancement</a:t>
            </a:r>
            <a:r>
              <a:rPr lang="it-IT" sz="2400" dirty="0">
                <a:solidFill>
                  <a:srgbClr val="000000"/>
                </a:solidFill>
                <a:sym typeface="Wingdings" pitchFamily="2" charset="2"/>
              </a:rPr>
              <a:t>  alla periferia della massa. </a:t>
            </a:r>
          </a:p>
          <a:p>
            <a:pPr>
              <a:buFontTx/>
              <a:buChar char="-"/>
            </a:pPr>
            <a:r>
              <a:rPr lang="it-IT" sz="2400" dirty="0">
                <a:solidFill>
                  <a:srgbClr val="000000"/>
                </a:solidFill>
                <a:sym typeface="Wingdings" pitchFamily="2" charset="2"/>
              </a:rPr>
              <a:t>Trattamento di scelta: resezione pancreatica con asportazione radicale della neoplasia.</a:t>
            </a:r>
            <a:endParaRPr lang="it-IT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5527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olo 1"/>
          <p:cNvSpPr>
            <a:spLocks noGrp="1"/>
          </p:cNvSpPr>
          <p:nvPr>
            <p:ph type="title" idx="4294967295"/>
          </p:nvPr>
        </p:nvSpPr>
        <p:spPr>
          <a:xfrm>
            <a:off x="0" y="357188"/>
            <a:ext cx="8499475" cy="6477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rgbClr val="990033"/>
                </a:solidFill>
              </a:rPr>
              <a:t>METASTASI PANCREATICHE</a:t>
            </a:r>
          </a:p>
        </p:txBody>
      </p:sp>
      <p:sp>
        <p:nvSpPr>
          <p:cNvPr id="138242" name="Segnaposto contenuto 2"/>
          <p:cNvSpPr>
            <a:spLocks noGrp="1"/>
          </p:cNvSpPr>
          <p:nvPr>
            <p:ph idx="4294967295"/>
          </p:nvPr>
        </p:nvSpPr>
        <p:spPr>
          <a:xfrm>
            <a:off x="395536" y="1196752"/>
            <a:ext cx="8102600" cy="258392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sz="2800" dirty="0">
                <a:solidFill>
                  <a:schemeClr val="tx1"/>
                </a:solidFill>
              </a:rPr>
              <a:t>Rare</a:t>
            </a:r>
          </a:p>
          <a:p>
            <a:r>
              <a:rPr lang="it-IT" sz="2800" dirty="0">
                <a:solidFill>
                  <a:schemeClr val="tx1"/>
                </a:solidFill>
              </a:rPr>
              <a:t>Tumore a cellule chiare renale</a:t>
            </a:r>
          </a:p>
          <a:p>
            <a:r>
              <a:rPr lang="it-IT" sz="2800" dirty="0">
                <a:solidFill>
                  <a:schemeClr val="tx1"/>
                </a:solidFill>
              </a:rPr>
              <a:t>&gt; 10 anni dalla diagnosi del primitivo</a:t>
            </a:r>
          </a:p>
          <a:p>
            <a:r>
              <a:rPr lang="it-IT" sz="2800" dirty="0">
                <a:solidFill>
                  <a:schemeClr val="tx1"/>
                </a:solidFill>
              </a:rPr>
              <a:t>Suscettibili di terapia chirurgica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3869407"/>
            <a:ext cx="3883362" cy="258392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Grp="1"/>
          </p:cNvSpPr>
          <p:nvPr>
            <p:ph type="title"/>
          </p:nvPr>
        </p:nvSpPr>
        <p:spPr>
          <a:xfrm>
            <a:off x="581192" y="687475"/>
            <a:ext cx="7989752" cy="797310"/>
          </a:xfrm>
        </p:spPr>
        <p:txBody>
          <a:bodyPr/>
          <a:lstStyle/>
          <a:p>
            <a:pPr algn="ctr"/>
            <a:r>
              <a:rPr lang="it-IT" altLang="it-IT" dirty="0">
                <a:cs typeface="Arial" charset="0"/>
              </a:rPr>
              <a:t>E IL NOSTRO GIUSEPPE???</a:t>
            </a:r>
            <a:endParaRPr lang="it-IT" dirty="0">
              <a:cs typeface="Arial" charset="0"/>
            </a:endParaRPr>
          </a:p>
        </p:txBody>
      </p:sp>
      <p:sp>
        <p:nvSpPr>
          <p:cNvPr id="139266" name="Rectangle 3"/>
          <p:cNvSpPr>
            <a:spLocks noGrp="1"/>
          </p:cNvSpPr>
          <p:nvPr>
            <p:ph idx="1"/>
          </p:nvPr>
        </p:nvSpPr>
        <p:spPr>
          <a:xfrm>
            <a:off x="581192" y="2246477"/>
            <a:ext cx="7989752" cy="3630795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Grp="1"/>
          </p:cNvSpPr>
          <p:nvPr>
            <p:ph type="title"/>
          </p:nvPr>
        </p:nvSpPr>
        <p:spPr>
          <a:xfrm>
            <a:off x="581192" y="687475"/>
            <a:ext cx="7989752" cy="797310"/>
          </a:xfrm>
        </p:spPr>
        <p:txBody>
          <a:bodyPr/>
          <a:lstStyle/>
          <a:p>
            <a:pPr algn="ctr"/>
            <a:r>
              <a:rPr lang="it-IT" altLang="it-IT" dirty="0">
                <a:latin typeface="Arial" charset="0"/>
                <a:cs typeface="Arial" charset="0"/>
              </a:rPr>
              <a:t>E IL NOSTRO GIUSEPPE???</a:t>
            </a:r>
            <a:endParaRPr lang="it-IT" dirty="0">
              <a:latin typeface="Arial" charset="0"/>
              <a:cs typeface="Arial" charset="0"/>
            </a:endParaRPr>
          </a:p>
        </p:txBody>
      </p:sp>
      <p:sp>
        <p:nvSpPr>
          <p:cNvPr id="140290" name="Rectangle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800" dirty="0">
                <a:solidFill>
                  <a:schemeClr val="tx1"/>
                </a:solidFill>
              </a:rPr>
              <a:t>Anamnesi:</a:t>
            </a:r>
          </a:p>
          <a:p>
            <a:r>
              <a:rPr lang="it-IT" sz="2800" dirty="0">
                <a:solidFill>
                  <a:schemeClr val="tx1"/>
                </a:solidFill>
              </a:rPr>
              <a:t>Calo di 6 Kg in due mesi</a:t>
            </a:r>
          </a:p>
          <a:p>
            <a:r>
              <a:rPr lang="it-IT" sz="2800" dirty="0">
                <a:solidFill>
                  <a:schemeClr val="tx1"/>
                </a:solidFill>
              </a:rPr>
              <a:t>Dolore in epigastrio irradiato posteriormente a barra</a:t>
            </a:r>
          </a:p>
          <a:p>
            <a:r>
              <a:rPr lang="it-IT" sz="2800" dirty="0">
                <a:solidFill>
                  <a:schemeClr val="tx1"/>
                </a:solidFill>
              </a:rPr>
              <a:t>Forte fumatore 1 pacchetto al giorno da 40 anni</a:t>
            </a:r>
          </a:p>
          <a:p>
            <a:endParaRPr lang="it-IT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Grp="1"/>
          </p:cNvSpPr>
          <p:nvPr>
            <p:ph type="title"/>
          </p:nvPr>
        </p:nvSpPr>
        <p:spPr>
          <a:xfrm>
            <a:off x="581192" y="759482"/>
            <a:ext cx="7989752" cy="869318"/>
          </a:xfrm>
        </p:spPr>
        <p:txBody>
          <a:bodyPr/>
          <a:lstStyle/>
          <a:p>
            <a:pPr algn="ctr"/>
            <a:r>
              <a:rPr lang="it-IT" altLang="it-IT" dirty="0">
                <a:latin typeface="Arial" charset="0"/>
                <a:cs typeface="Arial" charset="0"/>
              </a:rPr>
              <a:t>E il nostro Giuseppe???</a:t>
            </a:r>
            <a:endParaRPr lang="it-IT" dirty="0">
              <a:latin typeface="Arial" charset="0"/>
              <a:cs typeface="Arial" charset="0"/>
            </a:endParaRPr>
          </a:p>
        </p:txBody>
      </p:sp>
      <p:sp>
        <p:nvSpPr>
          <p:cNvPr id="128002" name="Rectangle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Esami di laboratorio: bilirubina 6 (diretta 4,8); elevati GGT, ALP</a:t>
            </a:r>
          </a:p>
          <a:p>
            <a:pPr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TAC torace-addome mdc: lesione solida di 3 cm alla testa del pancreas con dilatazione della VBP e delle VBI. Non metastasi a distanza.</a:t>
            </a:r>
          </a:p>
          <a:p>
            <a:pPr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sym typeface="Wingdings" pitchFamily="2" charset="2"/>
              </a:rPr>
              <a:t> EUS con FNA: adenocarcinoma duttale del pancreas moderatamente differenziato senza invasione vascolare, non </a:t>
            </a:r>
            <a:r>
              <a:rPr lang="it-IT" sz="2800" dirty="0" err="1">
                <a:solidFill>
                  <a:schemeClr val="tx1"/>
                </a:solidFill>
                <a:sym typeface="Wingdings" pitchFamily="2" charset="2"/>
              </a:rPr>
              <a:t>linfo</a:t>
            </a:r>
            <a:r>
              <a:rPr lang="it-IT" sz="2800" dirty="0">
                <a:solidFill>
                  <a:schemeClr val="tx1"/>
                </a:solidFill>
                <a:sym typeface="Wingdings" pitchFamily="2" charset="2"/>
              </a:rPr>
              <a:t>-adenopatie</a:t>
            </a:r>
            <a:endParaRPr lang="it-IT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2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/>
          </p:cNvSpPr>
          <p:nvPr>
            <p:ph type="title"/>
          </p:nvPr>
        </p:nvSpPr>
        <p:spPr>
          <a:xfrm>
            <a:off x="581192" y="687475"/>
            <a:ext cx="7989752" cy="797310"/>
          </a:xfrm>
        </p:spPr>
        <p:txBody>
          <a:bodyPr/>
          <a:lstStyle/>
          <a:p>
            <a:pPr algn="ctr"/>
            <a:r>
              <a:rPr lang="it-IT" altLang="it-IT" dirty="0">
                <a:latin typeface="Arial" charset="0"/>
                <a:cs typeface="Arial" charset="0"/>
              </a:rPr>
              <a:t>E IL NOSTRO GIUSEPPE???</a:t>
            </a:r>
            <a:endParaRPr lang="it-IT" dirty="0">
              <a:latin typeface="Arial" charset="0"/>
              <a:cs typeface="Arial" charset="0"/>
            </a:endParaRPr>
          </a:p>
        </p:txBody>
      </p:sp>
      <p:sp>
        <p:nvSpPr>
          <p:cNvPr id="142338" name="Rectangle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it-IT" sz="2800" dirty="0">
              <a:solidFill>
                <a:schemeClr val="tx1"/>
              </a:solidFill>
            </a:endParaRPr>
          </a:p>
          <a:p>
            <a:r>
              <a:rPr lang="it-IT" sz="2800" dirty="0" err="1">
                <a:solidFill>
                  <a:schemeClr val="tx1"/>
                </a:solidFill>
              </a:rPr>
              <a:t>Duodenocefalopancreasectomia</a:t>
            </a:r>
            <a:r>
              <a:rPr lang="it-IT" sz="2800" dirty="0">
                <a:solidFill>
                  <a:schemeClr val="tx1"/>
                </a:solidFill>
              </a:rPr>
              <a:t> con </a:t>
            </a:r>
            <a:r>
              <a:rPr lang="it-IT" sz="2800" dirty="0" err="1">
                <a:solidFill>
                  <a:schemeClr val="tx1"/>
                </a:solidFill>
              </a:rPr>
              <a:t>linfo</a:t>
            </a:r>
            <a:r>
              <a:rPr lang="it-IT" sz="2800" dirty="0">
                <a:solidFill>
                  <a:schemeClr val="tx1"/>
                </a:solidFill>
              </a:rPr>
              <a:t>- </a:t>
            </a:r>
            <a:r>
              <a:rPr lang="it-IT" sz="2800" dirty="0" err="1">
                <a:solidFill>
                  <a:schemeClr val="tx1"/>
                </a:solidFill>
              </a:rPr>
              <a:t>adenoctomia</a:t>
            </a:r>
            <a:r>
              <a:rPr lang="it-IT" sz="2800" dirty="0">
                <a:solidFill>
                  <a:schemeClr val="tx1"/>
                </a:solidFill>
              </a:rPr>
              <a:t> + CHT adiuvante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727869"/>
            <a:ext cx="8499475" cy="649288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defTabSz="449263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dirty="0">
                <a:solidFill>
                  <a:srgbClr val="990033"/>
                </a:solidFill>
                <a:cs typeface="Arial" charset="0"/>
              </a:rPr>
              <a:t>REFERENCES</a:t>
            </a:r>
          </a:p>
        </p:txBody>
      </p:sp>
      <p:sp>
        <p:nvSpPr>
          <p:cNvPr id="1433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52513"/>
            <a:ext cx="8499475" cy="5075237"/>
          </a:xfrm>
          <a:prstGeom prst="rect">
            <a:avLst/>
          </a:prstGeom>
        </p:spPr>
        <p:txBody>
          <a:bodyPr lIns="90000" tIns="46800" rIns="90000" bIns="46800"/>
          <a:lstStyle/>
          <a:p>
            <a:pPr marL="533400" indent="-533400" defTabSz="449263" eaLnBrk="1" hangingPunct="1">
              <a:lnSpc>
                <a:spcPct val="80000"/>
              </a:lnSpc>
              <a:spcBef>
                <a:spcPts val="400"/>
              </a:spcBef>
              <a:buClr>
                <a:srgbClr val="B2B2B2"/>
              </a:buClr>
              <a:buSzPct val="90000"/>
              <a:tabLst>
                <a:tab pos="1101725" algn="l"/>
                <a:tab pos="2016125" algn="l"/>
                <a:tab pos="2930525" algn="l"/>
                <a:tab pos="3844925" algn="l"/>
                <a:tab pos="4759325" algn="l"/>
                <a:tab pos="5673725" algn="l"/>
                <a:tab pos="6588125" algn="l"/>
                <a:tab pos="7502525" algn="l"/>
                <a:tab pos="8416925" algn="l"/>
                <a:tab pos="9331325" algn="l"/>
                <a:tab pos="10245725" algn="l"/>
              </a:tabLst>
            </a:pPr>
            <a:endParaRPr lang="it-IT" altLang="it-IT" sz="2000">
              <a:solidFill>
                <a:schemeClr val="tx1"/>
              </a:solidFill>
            </a:endParaRPr>
          </a:p>
          <a:p>
            <a:pPr marL="533400" indent="-533400" defTabSz="449263">
              <a:lnSpc>
                <a:spcPct val="80000"/>
              </a:lnSpc>
              <a:buFontTx/>
              <a:buChar char="-"/>
              <a:tabLst>
                <a:tab pos="1101725" algn="l"/>
                <a:tab pos="2016125" algn="l"/>
                <a:tab pos="2930525" algn="l"/>
                <a:tab pos="3844925" algn="l"/>
                <a:tab pos="4759325" algn="l"/>
                <a:tab pos="5673725" algn="l"/>
                <a:tab pos="6588125" algn="l"/>
                <a:tab pos="7502525" algn="l"/>
                <a:tab pos="8416925" algn="l"/>
                <a:tab pos="9331325" algn="l"/>
                <a:tab pos="10245725" algn="l"/>
              </a:tabLst>
            </a:pPr>
            <a:r>
              <a:rPr lang="it-IT" altLang="it-IT" sz="2000">
                <a:solidFill>
                  <a:schemeClr val="tx1"/>
                </a:solidFill>
              </a:rPr>
              <a:t>Ryan DP, Hong TS, Bardeesy N. </a:t>
            </a:r>
            <a:r>
              <a:rPr lang="it-IT" altLang="it-IT" sz="2000" b="1">
                <a:solidFill>
                  <a:schemeClr val="tx1"/>
                </a:solidFill>
              </a:rPr>
              <a:t>Pancreatic adenocarcinoma</a:t>
            </a:r>
            <a:r>
              <a:rPr lang="it-IT" altLang="it-IT" sz="2000">
                <a:solidFill>
                  <a:schemeClr val="tx1"/>
                </a:solidFill>
              </a:rPr>
              <a:t>. N Engl J Med. 2014</a:t>
            </a:r>
          </a:p>
          <a:p>
            <a:pPr marL="533400" indent="-533400" defTabSz="449263">
              <a:lnSpc>
                <a:spcPct val="80000"/>
              </a:lnSpc>
              <a:buFontTx/>
              <a:buChar char="-"/>
              <a:tabLst>
                <a:tab pos="1101725" algn="l"/>
                <a:tab pos="2016125" algn="l"/>
                <a:tab pos="2930525" algn="l"/>
                <a:tab pos="3844925" algn="l"/>
                <a:tab pos="4759325" algn="l"/>
                <a:tab pos="5673725" algn="l"/>
                <a:tab pos="6588125" algn="l"/>
                <a:tab pos="7502525" algn="l"/>
                <a:tab pos="8416925" algn="l"/>
                <a:tab pos="9331325" algn="l"/>
                <a:tab pos="10245725" algn="l"/>
              </a:tabLst>
            </a:pPr>
            <a:r>
              <a:rPr lang="it-IT" altLang="it-IT" sz="2000">
                <a:solidFill>
                  <a:schemeClr val="tx1"/>
                </a:solidFill>
              </a:rPr>
              <a:t>Buscarini et al. </a:t>
            </a:r>
            <a:r>
              <a:rPr lang="it-IT" altLang="it-IT" sz="2000" b="1">
                <a:solidFill>
                  <a:schemeClr val="tx1"/>
                </a:solidFill>
              </a:rPr>
              <a:t>Italian consensus guidelines for the diagnostic work-up and follow-up of cystic pancreatic neoplasms</a:t>
            </a:r>
            <a:r>
              <a:rPr lang="it-IT" altLang="it-IT" sz="2000">
                <a:solidFill>
                  <a:schemeClr val="tx1"/>
                </a:solidFill>
              </a:rPr>
              <a:t>. Dig Liver Dis. 2014 </a:t>
            </a:r>
          </a:p>
          <a:p>
            <a:pPr marL="533400" indent="-533400" defTabSz="449263">
              <a:lnSpc>
                <a:spcPct val="80000"/>
              </a:lnSpc>
              <a:buFontTx/>
              <a:buChar char="-"/>
              <a:tabLst>
                <a:tab pos="1101725" algn="l"/>
                <a:tab pos="2016125" algn="l"/>
                <a:tab pos="2930525" algn="l"/>
                <a:tab pos="3844925" algn="l"/>
                <a:tab pos="4759325" algn="l"/>
                <a:tab pos="5673725" algn="l"/>
                <a:tab pos="6588125" algn="l"/>
                <a:tab pos="7502525" algn="l"/>
                <a:tab pos="8416925" algn="l"/>
                <a:tab pos="9331325" algn="l"/>
                <a:tab pos="10245725" algn="l"/>
              </a:tabLst>
            </a:pPr>
            <a:r>
              <a:rPr lang="it-IT" altLang="it-IT" sz="2000">
                <a:solidFill>
                  <a:schemeClr val="tx1"/>
                </a:solidFill>
              </a:rPr>
              <a:t>Carrara S and Arcidiacono PG. </a:t>
            </a:r>
            <a:r>
              <a:rPr lang="it-IT" altLang="it-IT" sz="2000" b="1">
                <a:solidFill>
                  <a:schemeClr val="tx1"/>
                </a:solidFill>
              </a:rPr>
              <a:t>Lesioni cistiche del pancreas</a:t>
            </a:r>
            <a:r>
              <a:rPr lang="it-IT" altLang="it-IT" sz="2000">
                <a:solidFill>
                  <a:schemeClr val="tx1"/>
                </a:solidFill>
              </a:rPr>
              <a:t>. GIED 2011</a:t>
            </a:r>
          </a:p>
          <a:p>
            <a:pPr marL="533400" indent="-533400" defTabSz="449263">
              <a:lnSpc>
                <a:spcPct val="80000"/>
              </a:lnSpc>
              <a:buFontTx/>
              <a:buChar char="-"/>
              <a:tabLst>
                <a:tab pos="1101725" algn="l"/>
                <a:tab pos="2016125" algn="l"/>
                <a:tab pos="2930525" algn="l"/>
                <a:tab pos="3844925" algn="l"/>
                <a:tab pos="4759325" algn="l"/>
                <a:tab pos="5673725" algn="l"/>
                <a:tab pos="6588125" algn="l"/>
                <a:tab pos="7502525" algn="l"/>
                <a:tab pos="8416925" algn="l"/>
                <a:tab pos="9331325" algn="l"/>
                <a:tab pos="10245725" algn="l"/>
              </a:tabLst>
            </a:pPr>
            <a:r>
              <a:rPr lang="it-IT" altLang="it-IT" sz="2000">
                <a:solidFill>
                  <a:schemeClr val="tx1"/>
                </a:solidFill>
              </a:rPr>
              <a:t>Tanaka M, Chari S, Adsay V et al. </a:t>
            </a:r>
            <a:r>
              <a:rPr lang="it-IT" altLang="it-IT" sz="2000" b="1">
                <a:solidFill>
                  <a:schemeClr val="tx1"/>
                </a:solidFill>
              </a:rPr>
              <a:t>International consensus guidelines for management of intraductal papillary mucinous neoplasms and mucinous cystic neoplasms of the pancreas</a:t>
            </a:r>
            <a:r>
              <a:rPr lang="it-IT" altLang="it-IT" sz="2000">
                <a:solidFill>
                  <a:schemeClr val="tx1"/>
                </a:solidFill>
              </a:rPr>
              <a:t>. Pancreatology 2006</a:t>
            </a:r>
          </a:p>
          <a:p>
            <a:pPr marL="533400" indent="-533400" defTabSz="449263">
              <a:lnSpc>
                <a:spcPct val="80000"/>
              </a:lnSpc>
              <a:buFontTx/>
              <a:buChar char="-"/>
              <a:tabLst>
                <a:tab pos="1101725" algn="l"/>
                <a:tab pos="2016125" algn="l"/>
                <a:tab pos="2930525" algn="l"/>
                <a:tab pos="3844925" algn="l"/>
                <a:tab pos="4759325" algn="l"/>
                <a:tab pos="5673725" algn="l"/>
                <a:tab pos="6588125" algn="l"/>
                <a:tab pos="7502525" algn="l"/>
                <a:tab pos="8416925" algn="l"/>
                <a:tab pos="9331325" algn="l"/>
                <a:tab pos="10245725" algn="l"/>
              </a:tabLst>
            </a:pPr>
            <a:r>
              <a:rPr lang="it-IT" altLang="it-IT" sz="2000">
                <a:solidFill>
                  <a:schemeClr val="tx1"/>
                </a:solidFill>
              </a:rPr>
              <a:t>Falconi M, Erksson B, Kaltsas G et al.</a:t>
            </a:r>
            <a:r>
              <a:rPr lang="it-IT" altLang="it-IT" sz="2000" b="1">
                <a:solidFill>
                  <a:schemeClr val="tx1"/>
                </a:solidFill>
              </a:rPr>
              <a:t> ENETS Consensus Guidelines Update for the management of Patients with Functional Pancreatic Neuroendocrine Tumors and Non-Functional PancreaticNeuroendocrine Tumors. </a:t>
            </a:r>
            <a:r>
              <a:rPr lang="it-IT" altLang="it-IT" sz="2000">
                <a:solidFill>
                  <a:schemeClr val="tx1"/>
                </a:solidFill>
              </a:rPr>
              <a:t>Neuroendocrinology 2016.</a:t>
            </a:r>
          </a:p>
          <a:p>
            <a:pPr marL="533400" indent="-533400" defTabSz="449263">
              <a:lnSpc>
                <a:spcPct val="80000"/>
              </a:lnSpc>
              <a:buFontTx/>
              <a:buChar char="-"/>
              <a:tabLst>
                <a:tab pos="1101725" algn="l"/>
                <a:tab pos="2016125" algn="l"/>
                <a:tab pos="2930525" algn="l"/>
                <a:tab pos="3844925" algn="l"/>
                <a:tab pos="4759325" algn="l"/>
                <a:tab pos="5673725" algn="l"/>
                <a:tab pos="6588125" algn="l"/>
                <a:tab pos="7502525" algn="l"/>
                <a:tab pos="8416925" algn="l"/>
                <a:tab pos="9331325" algn="l"/>
                <a:tab pos="10245725" algn="l"/>
              </a:tabLst>
            </a:pPr>
            <a:endParaRPr lang="it-IT" altLang="it-IT" sz="2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6" name="CasellaDiTesto 1"/>
          <p:cNvSpPr txBox="1">
            <a:spLocks noChangeArrowheads="1"/>
          </p:cNvSpPr>
          <p:nvPr/>
        </p:nvSpPr>
        <p:spPr bwMode="auto">
          <a:xfrm>
            <a:off x="3276600" y="2997200"/>
            <a:ext cx="39100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 dirty="0"/>
              <a:t>Grazie per l’attenzione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268551"/>
            <a:ext cx="7886700" cy="865187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eaLnBrk="1" hangingPunct="1">
              <a:lnSpc>
                <a:spcPct val="9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it-IT" b="1" dirty="0">
                <a:solidFill>
                  <a:srgbClr val="990033"/>
                </a:solidFill>
                <a:latin typeface="+mj-lt"/>
              </a:rPr>
              <a:t>FATTORI DI RISCHIO</a:t>
            </a:r>
          </a:p>
        </p:txBody>
      </p:sp>
      <p:graphicFrame>
        <p:nvGraphicFramePr>
          <p:cNvPr id="70660" name="Rectangle 2"/>
          <p:cNvGraphicFramePr/>
          <p:nvPr>
            <p:extLst>
              <p:ext uri="{D42A27DB-BD31-4B8C-83A1-F6EECF244321}">
                <p14:modId xmlns:p14="http://schemas.microsoft.com/office/powerpoint/2010/main" val="62117915"/>
              </p:ext>
            </p:extLst>
          </p:nvPr>
        </p:nvGraphicFramePr>
        <p:xfrm>
          <a:off x="395536" y="1484784"/>
          <a:ext cx="8424936" cy="4911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2708" name="CasellaDiTesto 1"/>
          <p:cNvSpPr txBox="1">
            <a:spLocks noChangeArrowheads="1"/>
          </p:cNvSpPr>
          <p:nvPr/>
        </p:nvSpPr>
        <p:spPr bwMode="auto">
          <a:xfrm>
            <a:off x="5035553" y="4156918"/>
            <a:ext cx="4103686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/>
              <a:t>Sindromi genetiche familiari predisponenti: pancreatite ereditaria, </a:t>
            </a:r>
            <a:r>
              <a:rPr lang="it-IT" dirty="0" err="1"/>
              <a:t>familiar</a:t>
            </a:r>
            <a:r>
              <a:rPr lang="it-IT" dirty="0"/>
              <a:t> </a:t>
            </a:r>
            <a:r>
              <a:rPr lang="it-IT" dirty="0" err="1"/>
              <a:t>breast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 (BRCA2), FAMMM (</a:t>
            </a:r>
            <a:r>
              <a:rPr lang="it-IT" dirty="0" err="1"/>
              <a:t>familial</a:t>
            </a:r>
            <a:r>
              <a:rPr lang="it-IT" dirty="0"/>
              <a:t> </a:t>
            </a:r>
            <a:r>
              <a:rPr lang="it-IT" dirty="0" err="1"/>
              <a:t>atypical</a:t>
            </a:r>
            <a:r>
              <a:rPr lang="it-IT" dirty="0"/>
              <a:t> multiple mole melanoma), </a:t>
            </a:r>
            <a:r>
              <a:rPr lang="it-IT" dirty="0" err="1"/>
              <a:t>Peutz-Jeghers</a:t>
            </a:r>
            <a:r>
              <a:rPr lang="it-IT" dirty="0"/>
              <a:t> (STK11/LKB1), HNPCC (MSH2/MLH1), poliposi familiare adenomatosa</a:t>
            </a:r>
            <a:endParaRPr lang="en-US" dirty="0"/>
          </a:p>
          <a:p>
            <a:endParaRPr lang="it-IT" dirty="0"/>
          </a:p>
        </p:txBody>
      </p:sp>
      <p:sp>
        <p:nvSpPr>
          <p:cNvPr id="3" name="Fumetto: rettangolo 2"/>
          <p:cNvSpPr/>
          <p:nvPr/>
        </p:nvSpPr>
        <p:spPr>
          <a:xfrm rot="10800000">
            <a:off x="4932362" y="4077072"/>
            <a:ext cx="4103687" cy="2535958"/>
          </a:xfrm>
          <a:prstGeom prst="wedge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D58F7CE-BE5C-4A5F-8774-1394E7354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21DC772-4806-4243-98CE-AE752720B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260B780-B270-4D48-8D26-52BD6BA47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EC0C32C-D86F-40B4-8062-0211366BA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614407"/>
            <a:ext cx="848200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F46756A0-169E-4009-8AC9-409A0BCD1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7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287043" y="702156"/>
            <a:ext cx="541880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it-IT" b="1" dirty="0">
                <a:solidFill>
                  <a:srgbClr val="990033"/>
                </a:solidFill>
              </a:rPr>
              <a:t>CARATTERISTICHE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DA5272E-356E-4D7D-B886-BEE51A490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4900" y="453643"/>
            <a:ext cx="8474200" cy="98554"/>
            <a:chOff x="446534" y="453643"/>
            <a:chExt cx="11298933" cy="98554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FE49D30A-2351-477E-A23D-629AAD5E2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33534C71-C386-468E-A2C6-1516BD815A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923AC6D-8A92-433A-A789-92BA2F847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66F534A-7D9B-4A90-BED0-9DD31A736F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12" r="5550" b="-2"/>
          <a:stretch/>
        </p:blipFill>
        <p:spPr>
          <a:xfrm>
            <a:off x="438150" y="3621045"/>
            <a:ext cx="2777158" cy="2828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F13776-BB81-4B18-969F-F6E3AEEA12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139" b="3"/>
          <a:stretch/>
        </p:blipFill>
        <p:spPr>
          <a:xfrm>
            <a:off x="263042" y="702156"/>
            <a:ext cx="2777158" cy="2828501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287044" y="1896533"/>
            <a:ext cx="5418806" cy="3962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2" panose="05020102010507070707" pitchFamily="18" charset="2"/>
              <a:buChar char=""/>
            </a:pPr>
            <a:r>
              <a:rPr lang="en-US" sz="2400" dirty="0" err="1"/>
              <a:t>Colpisce</a:t>
            </a:r>
            <a:r>
              <a:rPr lang="en-US" sz="2400" dirty="0"/>
              <a:t> </a:t>
            </a:r>
            <a:r>
              <a:rPr lang="en-US" sz="2400" dirty="0" err="1"/>
              <a:t>più</a:t>
            </a:r>
            <a:r>
              <a:rPr lang="en-US" sz="2400" dirty="0"/>
              <a:t> </a:t>
            </a:r>
            <a:r>
              <a:rPr lang="en-US" sz="2400" dirty="0" err="1"/>
              <a:t>spesso</a:t>
            </a:r>
            <a:r>
              <a:rPr lang="en-US" sz="2400" dirty="0"/>
              <a:t> la testa (60-70%)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corpo</a:t>
            </a:r>
            <a:r>
              <a:rPr lang="en-US" sz="2400" dirty="0"/>
              <a:t> e coda (30-40%).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2400" dirty="0" err="1"/>
              <a:t>Dimensione</a:t>
            </a:r>
            <a:r>
              <a:rPr lang="en-US" sz="2400" dirty="0"/>
              <a:t> media </a:t>
            </a:r>
            <a:r>
              <a:rPr lang="en-US" sz="2400" dirty="0" err="1"/>
              <a:t>alla</a:t>
            </a:r>
            <a:r>
              <a:rPr lang="en-US" sz="2400" dirty="0"/>
              <a:t> </a:t>
            </a:r>
            <a:r>
              <a:rPr lang="en-US" sz="2400" dirty="0" err="1"/>
              <a:t>diagnosi</a:t>
            </a:r>
            <a:r>
              <a:rPr lang="en-US" sz="2400" dirty="0"/>
              <a:t>:</a:t>
            </a:r>
          </a:p>
          <a:p>
            <a:pPr marL="324000" lvl="1" indent="0">
              <a:buFont typeface="Wingdings 2" panose="05020102010507070707" pitchFamily="18" charset="2"/>
              <a:buChar char=""/>
            </a:pPr>
            <a:r>
              <a:rPr lang="en-US" sz="2400" dirty="0"/>
              <a:t> 2,5 – 3,5 cm </a:t>
            </a:r>
            <a:r>
              <a:rPr lang="en-US" sz="2400" dirty="0" err="1"/>
              <a:t>nei</a:t>
            </a:r>
            <a:r>
              <a:rPr lang="en-US" sz="2400" dirty="0"/>
              <a:t> </a:t>
            </a:r>
            <a:r>
              <a:rPr lang="en-US" sz="2400" dirty="0" err="1"/>
              <a:t>tumori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b="1" dirty="0"/>
              <a:t>testa</a:t>
            </a:r>
            <a:r>
              <a:rPr lang="en-US" sz="2400" dirty="0"/>
              <a:t>,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ostruiscono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dotti</a:t>
            </a:r>
            <a:r>
              <a:rPr lang="en-US" sz="2400" dirty="0"/>
              <a:t> </a:t>
            </a:r>
            <a:r>
              <a:rPr lang="en-US" sz="2400" dirty="0" err="1"/>
              <a:t>biliare</a:t>
            </a:r>
            <a:r>
              <a:rPr lang="en-US" sz="2400" dirty="0"/>
              <a:t> e </a:t>
            </a:r>
            <a:r>
              <a:rPr lang="en-US" sz="2400" dirty="0" err="1"/>
              <a:t>pancreatico</a:t>
            </a:r>
            <a:endParaRPr lang="en-US" sz="2400" dirty="0"/>
          </a:p>
          <a:p>
            <a:pPr marL="324000" lvl="1" indent="0">
              <a:buFont typeface="Wingdings 2" panose="05020102010507070707" pitchFamily="18" charset="2"/>
              <a:buChar char=""/>
            </a:pPr>
            <a:r>
              <a:rPr lang="en-US" sz="2400" dirty="0"/>
              <a:t> 5-7 cm </a:t>
            </a:r>
            <a:r>
              <a:rPr lang="en-US" sz="2400" dirty="0" err="1"/>
              <a:t>nel</a:t>
            </a:r>
            <a:r>
              <a:rPr lang="en-US" sz="2400" dirty="0"/>
              <a:t> K di </a:t>
            </a:r>
            <a:r>
              <a:rPr lang="en-US" sz="2400" b="1" dirty="0" err="1"/>
              <a:t>corpo</a:t>
            </a:r>
            <a:r>
              <a:rPr lang="en-US" sz="2400" b="1" dirty="0"/>
              <a:t> e coda</a:t>
            </a:r>
            <a:r>
              <a:rPr lang="en-US" sz="2400" dirty="0"/>
              <a:t>, con </a:t>
            </a:r>
            <a:r>
              <a:rPr lang="en-US" sz="2400" dirty="0" err="1"/>
              <a:t>manifestazioni</a:t>
            </a:r>
            <a:r>
              <a:rPr lang="en-US" sz="2400" dirty="0"/>
              <a:t> </a:t>
            </a:r>
            <a:r>
              <a:rPr lang="en-US" sz="2400" dirty="0" err="1"/>
              <a:t>più</a:t>
            </a:r>
            <a:r>
              <a:rPr lang="en-US" sz="2400" dirty="0"/>
              <a:t> tardive</a:t>
            </a:r>
          </a:p>
          <a:p>
            <a:pPr>
              <a:buFont typeface="Wingdings 2" panose="05020102010507070707" pitchFamily="18" charset="2"/>
              <a:buChar char=""/>
            </a:pPr>
            <a:endParaRPr lang="en-US" altLang="it-IT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C266B9D-DC87-430A-8D3A-2E83639A1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282F36-261B-49B3-8CA9-FB857C475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5422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7215C3-3B83-4BE7-9213-26E084BD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3255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A105D4-2907-419E-8223-4C266BA1E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433B16-E612-485E-89EF-CF164B88A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856" y="599724"/>
            <a:ext cx="3133192" cy="52003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EEE7F17-8E08-4C69-8E22-661908E6D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899" y="5873675"/>
            <a:ext cx="8472550" cy="5168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C760CA-AC53-4896-843F-8694CEE4EEF4}"/>
              </a:ext>
            </a:extLst>
          </p:cNvPr>
          <p:cNvSpPr txBox="1"/>
          <p:nvPr/>
        </p:nvSpPr>
        <p:spPr>
          <a:xfrm>
            <a:off x="5456224" y="1670611"/>
            <a:ext cx="77196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000" dirty="0"/>
              <a:t>Ittero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7283626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66658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2507</Words>
  <Application>Microsoft Office PowerPoint</Application>
  <PresentationFormat>On-screen Show (4:3)</PresentationFormat>
  <Paragraphs>507</Paragraphs>
  <Slides>67</Slides>
  <Notes>23</Notes>
  <HiddenSlides>2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84" baseType="lpstr">
      <vt:lpstr>Aharoni</vt:lpstr>
      <vt:lpstr>Arial</vt:lpstr>
      <vt:lpstr>Arial-BoldMT</vt:lpstr>
      <vt:lpstr>Calibri</vt:lpstr>
      <vt:lpstr>Calibri Light</vt:lpstr>
      <vt:lpstr>Comic Sans MS</vt:lpstr>
      <vt:lpstr>Gill Sans MT</vt:lpstr>
      <vt:lpstr>Tahoma</vt:lpstr>
      <vt:lpstr>Times New Roman</vt:lpstr>
      <vt:lpstr>Verdana</vt:lpstr>
      <vt:lpstr>Wingdings</vt:lpstr>
      <vt:lpstr>Wingdings 2</vt:lpstr>
      <vt:lpstr>Custom Design</vt:lpstr>
      <vt:lpstr>HDOfficeLightV0</vt:lpstr>
      <vt:lpstr>1_HDOfficeLightV0</vt:lpstr>
      <vt:lpstr>Dividend</vt:lpstr>
      <vt:lpstr>Document</vt:lpstr>
      <vt:lpstr>NEOPLASIE PANCREATICHE</vt:lpstr>
      <vt:lpstr>Sig. Giuseppe, 72 anni</vt:lpstr>
      <vt:lpstr>PowerPoint Presentation</vt:lpstr>
      <vt:lpstr>TUMORI PANCREAS ESOCRINO</vt:lpstr>
      <vt:lpstr>                                          </vt:lpstr>
      <vt:lpstr>LESIONI PRE-CANCEROSE</vt:lpstr>
      <vt:lpstr>FATTORI DI RISCHIO</vt:lpstr>
      <vt:lpstr>CARATTERISTICHE</vt:lpstr>
      <vt:lpstr>PowerPoint Presentation</vt:lpstr>
      <vt:lpstr>CLINICA</vt:lpstr>
      <vt:lpstr>CLINICA</vt:lpstr>
      <vt:lpstr>PowerPoint Presentation</vt:lpstr>
      <vt:lpstr>CARATTERISTICHE MACRO E MICROSCOPICHE</vt:lpstr>
      <vt:lpstr>DIAGNOSI</vt:lpstr>
      <vt:lpstr>DIAGNOSI</vt:lpstr>
      <vt:lpstr>DIAGNOSI</vt:lpstr>
      <vt:lpstr>DIAGNOSI</vt:lpstr>
      <vt:lpstr>DIAGNOSI</vt:lpstr>
      <vt:lpstr>TERAPIA</vt:lpstr>
      <vt:lpstr>CRITERI DI RESECABILITÀ</vt:lpstr>
      <vt:lpstr>TERAPIA</vt:lpstr>
      <vt:lpstr>PowerPoint Presentation</vt:lpstr>
      <vt:lpstr>LESIONI CISTICHE DEL PANCREAS ESOCRINO</vt:lpstr>
      <vt:lpstr>PowerPoint Presentation</vt:lpstr>
      <vt:lpstr>PowerPoint Presentation</vt:lpstr>
      <vt:lpstr>NEOPLASIA INTRADUTTALE PAPILLARE MUCINOSA (IPMN)</vt:lpstr>
      <vt:lpstr>IPMN</vt:lpstr>
      <vt:lpstr>IPMN</vt:lpstr>
      <vt:lpstr>IPMN</vt:lpstr>
      <vt:lpstr>PowerPoint Presentation</vt:lpstr>
      <vt:lpstr>CISTOADENOMA MUCINOSO</vt:lpstr>
      <vt:lpstr>CISTOADENOMA MUCINOSO</vt:lpstr>
      <vt:lpstr>CISTOADENOMA MUCINOSO</vt:lpstr>
      <vt:lpstr>PowerPoint Presentation</vt:lpstr>
      <vt:lpstr>CISTOADENOMA MUCINOSO</vt:lpstr>
      <vt:lpstr>CISTOADENOMA SIEROSO</vt:lpstr>
      <vt:lpstr>CISTOADENOMA SIEROSO</vt:lpstr>
      <vt:lpstr>CISTOADENOMA SIEROSO</vt:lpstr>
      <vt:lpstr>CISTOADENOMA SIEROSO</vt:lpstr>
      <vt:lpstr>LESIONI CISTICHE PANCREATICHE</vt:lpstr>
      <vt:lpstr>LESIONI CISTICHE PANCREATICHE</vt:lpstr>
      <vt:lpstr>PowerPoint Presentation</vt:lpstr>
      <vt:lpstr>TUMORI NEUROENDOCRINI PANCREATICI (PAN NEN)</vt:lpstr>
      <vt:lpstr>PowerPoint Presentation</vt:lpstr>
      <vt:lpstr>TUMORI NEUROENDOCRINI (NEN)</vt:lpstr>
      <vt:lpstr>I neuroendocrini: una strana famiglia</vt:lpstr>
      <vt:lpstr>I neuroendocrini: inquadramento</vt:lpstr>
      <vt:lpstr>TUMORI NEUROENDOCRINI PANCREATICI - Grading</vt:lpstr>
      <vt:lpstr>I neuroendocrini: inquadramento</vt:lpstr>
      <vt:lpstr>STAGING</vt:lpstr>
      <vt:lpstr>I neuroendocrini: inquadramento</vt:lpstr>
      <vt:lpstr>TUMORI NEUROENDOCRINI PANCREATICI  (PAN NEN)</vt:lpstr>
      <vt:lpstr>TUMORI NEUROENDOCRINI Funzionanti</vt:lpstr>
      <vt:lpstr>I neuroendocrini: inquadramento</vt:lpstr>
      <vt:lpstr>NEN</vt:lpstr>
      <vt:lpstr>PowerPoint Presentation</vt:lpstr>
      <vt:lpstr>TERAPIA</vt:lpstr>
      <vt:lpstr>PowerPoint Presentation</vt:lpstr>
      <vt:lpstr>ALTRI TUMORI EPITELIALI</vt:lpstr>
      <vt:lpstr>TUMORE PSEUDOPAPILLARE SOLIDO</vt:lpstr>
      <vt:lpstr>METASTASI PANCREATICHE</vt:lpstr>
      <vt:lpstr>E IL NOSTRO GIUSEPPE???</vt:lpstr>
      <vt:lpstr>E IL NOSTRO GIUSEPPE???</vt:lpstr>
      <vt:lpstr>E il nostro Giuseppe???</vt:lpstr>
      <vt:lpstr>E IL NOSTRO GIUSEPPE???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NEOPLASIE PANCREATICHE</dc:title>
  <dc:creator>Sara Massironi</dc:creator>
  <cp:lastModifiedBy>Sara</cp:lastModifiedBy>
  <cp:revision>28</cp:revision>
  <dcterms:created xsi:type="dcterms:W3CDTF">2019-04-03T11:15:03Z</dcterms:created>
  <dcterms:modified xsi:type="dcterms:W3CDTF">2022-04-01T12:18:15Z</dcterms:modified>
</cp:coreProperties>
</file>