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94" r:id="rId1"/>
  </p:sldMasterIdLst>
  <p:notesMasterIdLst>
    <p:notesMasterId r:id="rId143"/>
  </p:notesMasterIdLst>
  <p:sldIdLst>
    <p:sldId id="256" r:id="rId2"/>
    <p:sldId id="373" r:id="rId3"/>
    <p:sldId id="258" r:id="rId4"/>
    <p:sldId id="548" r:id="rId5"/>
    <p:sldId id="550" r:id="rId6"/>
    <p:sldId id="699" r:id="rId7"/>
    <p:sldId id="551" r:id="rId8"/>
    <p:sldId id="552" r:id="rId9"/>
    <p:sldId id="553" r:id="rId10"/>
    <p:sldId id="554" r:id="rId11"/>
    <p:sldId id="555" r:id="rId12"/>
    <p:sldId id="701" r:id="rId13"/>
    <p:sldId id="556" r:id="rId14"/>
    <p:sldId id="581" r:id="rId15"/>
    <p:sldId id="702" r:id="rId16"/>
    <p:sldId id="391" r:id="rId17"/>
    <p:sldId id="566" r:id="rId18"/>
    <p:sldId id="582" r:id="rId19"/>
    <p:sldId id="583" r:id="rId20"/>
    <p:sldId id="584" r:id="rId21"/>
    <p:sldId id="585" r:id="rId22"/>
    <p:sldId id="703" r:id="rId23"/>
    <p:sldId id="736" r:id="rId24"/>
    <p:sldId id="592" r:id="rId25"/>
    <p:sldId id="700" r:id="rId26"/>
    <p:sldId id="704" r:id="rId27"/>
    <p:sldId id="706" r:id="rId28"/>
    <p:sldId id="707" r:id="rId29"/>
    <p:sldId id="392" r:id="rId30"/>
    <p:sldId id="708" r:id="rId31"/>
    <p:sldId id="710" r:id="rId32"/>
    <p:sldId id="711" r:id="rId33"/>
    <p:sldId id="589" r:id="rId34"/>
    <p:sldId id="714" r:id="rId35"/>
    <p:sldId id="723" r:id="rId36"/>
    <p:sldId id="363" r:id="rId37"/>
    <p:sldId id="722" r:id="rId38"/>
    <p:sldId id="721" r:id="rId39"/>
    <p:sldId id="358" r:id="rId40"/>
    <p:sldId id="359" r:id="rId41"/>
    <p:sldId id="360" r:id="rId42"/>
    <p:sldId id="361" r:id="rId43"/>
    <p:sldId id="364" r:id="rId44"/>
    <p:sldId id="386" r:id="rId45"/>
    <p:sldId id="387" r:id="rId46"/>
    <p:sldId id="365" r:id="rId47"/>
    <p:sldId id="712" r:id="rId48"/>
    <p:sldId id="716" r:id="rId49"/>
    <p:sldId id="590" r:id="rId50"/>
    <p:sldId id="597" r:id="rId51"/>
    <p:sldId id="598" r:id="rId52"/>
    <p:sldId id="599" r:id="rId53"/>
    <p:sldId id="605" r:id="rId54"/>
    <p:sldId id="609" r:id="rId55"/>
    <p:sldId id="608" r:id="rId56"/>
    <p:sldId id="717" r:id="rId57"/>
    <p:sldId id="718" r:id="rId58"/>
    <p:sldId id="725" r:id="rId59"/>
    <p:sldId id="719" r:id="rId60"/>
    <p:sldId id="720" r:id="rId61"/>
    <p:sldId id="681" r:id="rId62"/>
    <p:sldId id="735" r:id="rId63"/>
    <p:sldId id="606" r:id="rId64"/>
    <p:sldId id="614" r:id="rId65"/>
    <p:sldId id="615" r:id="rId66"/>
    <p:sldId id="616" r:id="rId67"/>
    <p:sldId id="603" r:id="rId68"/>
    <p:sldId id="682" r:id="rId69"/>
    <p:sldId id="621" r:id="rId70"/>
    <p:sldId id="680" r:id="rId71"/>
    <p:sldId id="677" r:id="rId72"/>
    <p:sldId id="622" r:id="rId73"/>
    <p:sldId id="724" r:id="rId74"/>
    <p:sldId id="623" r:id="rId75"/>
    <p:sldId id="624" r:id="rId76"/>
    <p:sldId id="684" r:id="rId77"/>
    <p:sldId id="625" r:id="rId78"/>
    <p:sldId id="685" r:id="rId79"/>
    <p:sldId id="564" r:id="rId80"/>
    <p:sldId id="726" r:id="rId81"/>
    <p:sldId id="627" r:id="rId82"/>
    <p:sldId id="629" r:id="rId83"/>
    <p:sldId id="630" r:id="rId84"/>
    <p:sldId id="628" r:id="rId85"/>
    <p:sldId id="692" r:id="rId86"/>
    <p:sldId id="631" r:id="rId87"/>
    <p:sldId id="632" r:id="rId88"/>
    <p:sldId id="727" r:id="rId89"/>
    <p:sldId id="642" r:id="rId90"/>
    <p:sldId id="633" r:id="rId91"/>
    <p:sldId id="512" r:id="rId92"/>
    <p:sldId id="478" r:id="rId93"/>
    <p:sldId id="728" r:id="rId94"/>
    <p:sldId id="729" r:id="rId95"/>
    <p:sldId id="730" r:id="rId96"/>
    <p:sldId id="731" r:id="rId97"/>
    <p:sldId id="732" r:id="rId98"/>
    <p:sldId id="733" r:id="rId99"/>
    <p:sldId id="734" r:id="rId100"/>
    <p:sldId id="634" r:id="rId101"/>
    <p:sldId id="635" r:id="rId102"/>
    <p:sldId id="636" r:id="rId103"/>
    <p:sldId id="675" r:id="rId104"/>
    <p:sldId id="638" r:id="rId105"/>
    <p:sldId id="484" r:id="rId106"/>
    <p:sldId id="637" r:id="rId107"/>
    <p:sldId id="639" r:id="rId108"/>
    <p:sldId id="694" r:id="rId109"/>
    <p:sldId id="301" r:id="rId110"/>
    <p:sldId id="643" r:id="rId111"/>
    <p:sldId id="644" r:id="rId112"/>
    <p:sldId id="646" r:id="rId113"/>
    <p:sldId id="647" r:id="rId114"/>
    <p:sldId id="645" r:id="rId115"/>
    <p:sldId id="648" r:id="rId116"/>
    <p:sldId id="650" r:id="rId117"/>
    <p:sldId id="651" r:id="rId118"/>
    <p:sldId id="652" r:id="rId119"/>
    <p:sldId id="653" r:id="rId120"/>
    <p:sldId id="688" r:id="rId121"/>
    <p:sldId id="689" r:id="rId122"/>
    <p:sldId id="690" r:id="rId123"/>
    <p:sldId id="649" r:id="rId124"/>
    <p:sldId id="654" r:id="rId125"/>
    <p:sldId id="655" r:id="rId126"/>
    <p:sldId id="658" r:id="rId127"/>
    <p:sldId id="676" r:id="rId128"/>
    <p:sldId id="656" r:id="rId129"/>
    <p:sldId id="662" r:id="rId130"/>
    <p:sldId id="663" r:id="rId131"/>
    <p:sldId id="664" r:id="rId132"/>
    <p:sldId id="665" r:id="rId133"/>
    <p:sldId id="666" r:id="rId134"/>
    <p:sldId id="529" r:id="rId135"/>
    <p:sldId id="530" r:id="rId136"/>
    <p:sldId id="532" r:id="rId137"/>
    <p:sldId id="533" r:id="rId138"/>
    <p:sldId id="667" r:id="rId139"/>
    <p:sldId id="669" r:id="rId140"/>
    <p:sldId id="671" r:id="rId141"/>
    <p:sldId id="673" r:id="rId142"/>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1pPr>
    <a:lvl2pPr marL="742950" indent="-28575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2pPr>
    <a:lvl3pPr marL="11430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3pPr>
    <a:lvl4pPr marL="16002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4pPr>
    <a:lvl5pPr marL="2057400" indent="-228600" algn="l" defTabSz="449263" rtl="0" fontAlgn="base">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icrosoft YaHei" pitchFamily="34" charset="-122"/>
        <a:cs typeface="+mn-cs"/>
      </a:defRPr>
    </a:lvl5pPr>
    <a:lvl6pPr marL="2286000" algn="l" defTabSz="914400" rtl="0" eaLnBrk="1" latinLnBrk="0" hangingPunct="1">
      <a:defRPr sz="2400" kern="1200">
        <a:solidFill>
          <a:schemeClr val="bg1"/>
        </a:solidFill>
        <a:latin typeface="Times New Roman" pitchFamily="18" charset="0"/>
        <a:ea typeface="Microsoft YaHei" pitchFamily="34" charset="-122"/>
        <a:cs typeface="+mn-cs"/>
      </a:defRPr>
    </a:lvl6pPr>
    <a:lvl7pPr marL="2743200" algn="l" defTabSz="914400" rtl="0" eaLnBrk="1" latinLnBrk="0" hangingPunct="1">
      <a:defRPr sz="2400" kern="1200">
        <a:solidFill>
          <a:schemeClr val="bg1"/>
        </a:solidFill>
        <a:latin typeface="Times New Roman" pitchFamily="18" charset="0"/>
        <a:ea typeface="Microsoft YaHei" pitchFamily="34" charset="-122"/>
        <a:cs typeface="+mn-cs"/>
      </a:defRPr>
    </a:lvl7pPr>
    <a:lvl8pPr marL="3200400" algn="l" defTabSz="914400" rtl="0" eaLnBrk="1" latinLnBrk="0" hangingPunct="1">
      <a:defRPr sz="2400" kern="1200">
        <a:solidFill>
          <a:schemeClr val="bg1"/>
        </a:solidFill>
        <a:latin typeface="Times New Roman" pitchFamily="18" charset="0"/>
        <a:ea typeface="Microsoft YaHei" pitchFamily="34" charset="-122"/>
        <a:cs typeface="+mn-cs"/>
      </a:defRPr>
    </a:lvl8pPr>
    <a:lvl9pPr marL="3657600" algn="l" defTabSz="914400" rtl="0" eaLnBrk="1" latinLnBrk="0" hangingPunct="1">
      <a:defRPr sz="2400" kern="1200">
        <a:solidFill>
          <a:schemeClr val="bg1"/>
        </a:solidFill>
        <a:latin typeface="Times New Roman" pitchFamily="18" charset="0"/>
        <a:ea typeface="Microsoft YaHei"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6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7" autoAdjust="0"/>
    <p:restoredTop sz="78816" autoAdjust="0"/>
  </p:normalViewPr>
  <p:slideViewPr>
    <p:cSldViewPr>
      <p:cViewPr varScale="1">
        <p:scale>
          <a:sx n="61" d="100"/>
          <a:sy n="61" d="100"/>
        </p:scale>
        <p:origin x="1968" y="48"/>
      </p:cViewPr>
      <p:guideLst>
        <p:guide orient="horz" pos="2160"/>
        <p:guide pos="2880"/>
      </p:guideLst>
    </p:cSldViewPr>
  </p:slideViewPr>
  <p:outlineViewPr>
    <p:cViewPr varScale="1">
      <p:scale>
        <a:sx n="170" d="200"/>
        <a:sy n="170" d="200"/>
      </p:scale>
      <p:origin x="0" y="19674"/>
    </p:cViewPr>
  </p:outlineViewPr>
  <p:notesTextViewPr>
    <p:cViewPr>
      <p:scale>
        <a:sx n="75" d="100"/>
        <a:sy n="75" d="100"/>
      </p:scale>
      <p:origin x="0" y="0"/>
    </p:cViewPr>
  </p:notesTextViewPr>
  <p:sorterViewPr>
    <p:cViewPr>
      <p:scale>
        <a:sx n="66" d="100"/>
        <a:sy n="66" d="100"/>
      </p:scale>
      <p:origin x="0" y="0"/>
    </p:cViewPr>
  </p:sorterViewPr>
  <p:notesViewPr>
    <p:cSldViewPr>
      <p:cViewPr varScale="1">
        <p:scale>
          <a:sx n="69" d="100"/>
          <a:sy n="69" d="100"/>
        </p:scale>
        <p:origin x="-32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w="9525" cap="flat">
            <a:noFill/>
            <a:round/>
            <a:headEnd/>
            <a:tailEnd/>
          </a:ln>
          <a:effectLst/>
        </p:spPr>
        <p:txBody>
          <a:bodyPr wrap="none" anchor="ctr"/>
          <a:lstStyle/>
          <a:p>
            <a:pPr>
              <a:buFont typeface="Times New Roman" pitchFamily="16" charset="0"/>
              <a:buNone/>
              <a:defRPr/>
            </a:pPr>
            <a:endParaRPr lang="it-IT">
              <a:latin typeface="Times New Roman" pitchFamily="16" charset="0"/>
              <a:ea typeface="Microsoft YaHei" charset="-122"/>
            </a:endParaRPr>
          </a:p>
        </p:txBody>
      </p:sp>
      <p:sp>
        <p:nvSpPr>
          <p:cNvPr id="2050" name="Rectangle 2"/>
          <p:cNvSpPr>
            <a:spLocks noGrp="1" noChangeArrowheads="1"/>
          </p:cNvSpPr>
          <p:nvPr>
            <p:ph type="hdr"/>
          </p:nvPr>
        </p:nvSpPr>
        <p:spPr bwMode="auto">
          <a:xfrm>
            <a:off x="0" y="0"/>
            <a:ext cx="29702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endParaRPr lang="it-IT"/>
          </a:p>
        </p:txBody>
      </p:sp>
      <p:sp>
        <p:nvSpPr>
          <p:cNvPr id="2051" name="Rectangle 3"/>
          <p:cNvSpPr>
            <a:spLocks noGrp="1" noChangeArrowheads="1"/>
          </p:cNvSpPr>
          <p:nvPr>
            <p:ph type="dt"/>
          </p:nvPr>
        </p:nvSpPr>
        <p:spPr bwMode="auto">
          <a:xfrm>
            <a:off x="3886200" y="0"/>
            <a:ext cx="2970213" cy="4556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endParaRPr lang="it-IT"/>
          </a:p>
        </p:txBody>
      </p:sp>
      <p:sp>
        <p:nvSpPr>
          <p:cNvPr id="115717"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cap="sq">
            <a:solidFill>
              <a:srgbClr val="000000"/>
            </a:solidFill>
            <a:miter lim="800000"/>
            <a:headEnd/>
            <a:tailEnd/>
          </a:ln>
        </p:spPr>
      </p:sp>
      <p:sp>
        <p:nvSpPr>
          <p:cNvPr id="2053" name="Rectangle 5"/>
          <p:cNvSpPr>
            <a:spLocks noGrp="1" noChangeArrowheads="1"/>
          </p:cNvSpPr>
          <p:nvPr>
            <p:ph type="body"/>
          </p:nvPr>
        </p:nvSpPr>
        <p:spPr bwMode="auto">
          <a:xfrm>
            <a:off x="914400" y="4343400"/>
            <a:ext cx="5027613" cy="4113213"/>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p>
            <a:pPr lvl="0"/>
            <a:endParaRPr lang="it-IT" noProof="0"/>
          </a:p>
        </p:txBody>
      </p:sp>
      <p:sp>
        <p:nvSpPr>
          <p:cNvPr id="2054" name="Rectangle 6"/>
          <p:cNvSpPr>
            <a:spLocks noGrp="1" noChangeArrowheads="1"/>
          </p:cNvSpPr>
          <p:nvPr>
            <p:ph type="ftr"/>
          </p:nvPr>
        </p:nvSpPr>
        <p:spPr bwMode="auto">
          <a:xfrm>
            <a:off x="0" y="8686800"/>
            <a:ext cx="2970213" cy="45561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endParaRPr lang="it-IT"/>
          </a:p>
        </p:txBody>
      </p:sp>
      <p:sp>
        <p:nvSpPr>
          <p:cNvPr id="2055" name="Rectangle 7"/>
          <p:cNvSpPr>
            <a:spLocks noGrp="1" noChangeArrowheads="1"/>
          </p:cNvSpPr>
          <p:nvPr>
            <p:ph type="sldNum"/>
          </p:nvPr>
        </p:nvSpPr>
        <p:spPr bwMode="auto">
          <a:xfrm>
            <a:off x="3886200" y="8686800"/>
            <a:ext cx="2970213" cy="455613"/>
          </a:xfrm>
          <a:prstGeom prst="rect">
            <a:avLst/>
          </a:prstGeom>
          <a:noFill/>
          <a:ln w="9525" cap="flat">
            <a:noFill/>
            <a:round/>
            <a:headEnd/>
            <a:tailEnd/>
          </a:ln>
          <a:effec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itchFamily="16" charset="0"/>
                <a:ea typeface="Microsoft YaHei" charset="-122"/>
                <a:cs typeface="Segoe UI" charset="0"/>
              </a:defRPr>
            </a:lvl1pPr>
          </a:lstStyle>
          <a:p>
            <a:pPr>
              <a:defRPr/>
            </a:pPr>
            <a:fld id="{82552D43-10CB-4677-86CF-2737EC64AEB0}"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ln/>
        </p:spPr>
        <p:txBody>
          <a:bodyPr/>
          <a:lstStyle/>
          <a:p>
            <a:fld id="{F8A6D0FD-FAA2-479A-B901-6C88A26011CF}" type="slidenum">
              <a:rPr lang="it-IT" smtClean="0">
                <a:latin typeface="Times New Roman" pitchFamily="18" charset="0"/>
                <a:ea typeface="Microsoft YaHei" pitchFamily="34" charset="-122"/>
                <a:cs typeface="Segoe UI" pitchFamily="34" charset="0"/>
              </a:rPr>
              <a:pPr/>
              <a:t>1</a:t>
            </a:fld>
            <a:endParaRPr lang="it-IT">
              <a:latin typeface="Times New Roman" pitchFamily="18" charset="0"/>
              <a:ea typeface="Microsoft YaHei" pitchFamily="34" charset="-122"/>
              <a:cs typeface="Segoe UI" pitchFamily="34" charset="0"/>
            </a:endParaRPr>
          </a:p>
        </p:txBody>
      </p:sp>
      <p:sp>
        <p:nvSpPr>
          <p:cNvPr id="116739" name="Rectangle 1"/>
          <p:cNvSpPr>
            <a:spLocks noGrp="1" noRot="1" noChangeAspect="1" noChangeArrowheads="1" noTextEdit="1"/>
          </p:cNvSpPr>
          <p:nvPr>
            <p:ph type="sldImg"/>
          </p:nvPr>
        </p:nvSpPr>
        <p:spPr>
          <a:xfrm>
            <a:off x="1143000" y="685800"/>
            <a:ext cx="4572000" cy="3429000"/>
          </a:xfrm>
          <a:ln/>
        </p:spPr>
      </p:sp>
      <p:sp>
        <p:nvSpPr>
          <p:cNvPr id="116740"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ln/>
        </p:spPr>
        <p:txBody>
          <a:bodyPr/>
          <a:lstStyle/>
          <a:p>
            <a:fld id="{E3BA6856-EBA7-4D6C-8159-262A1B0A4F5F}" type="slidenum">
              <a:rPr lang="it-IT" smtClean="0">
                <a:latin typeface="Times New Roman" pitchFamily="18" charset="0"/>
                <a:ea typeface="Microsoft YaHei" pitchFamily="34" charset="-122"/>
                <a:cs typeface="Segoe UI" pitchFamily="34" charset="0"/>
              </a:rPr>
              <a:pPr/>
              <a:t>10</a:t>
            </a:fld>
            <a:endParaRPr lang="it-IT">
              <a:latin typeface="Times New Roman" pitchFamily="18" charset="0"/>
              <a:ea typeface="Microsoft YaHei" pitchFamily="34" charset="-122"/>
              <a:cs typeface="Segoe UI" pitchFamily="34" charset="0"/>
            </a:endParaRPr>
          </a:p>
        </p:txBody>
      </p:sp>
      <p:sp>
        <p:nvSpPr>
          <p:cNvPr id="123907" name="Rectangle 1"/>
          <p:cNvSpPr>
            <a:spLocks noGrp="1" noRot="1" noChangeAspect="1" noChangeArrowheads="1" noTextEdit="1"/>
          </p:cNvSpPr>
          <p:nvPr>
            <p:ph type="sldImg"/>
          </p:nvPr>
        </p:nvSpPr>
        <p:spPr>
          <a:xfrm>
            <a:off x="1143000" y="685800"/>
            <a:ext cx="4572000" cy="3429000"/>
          </a:xfrm>
          <a:ln/>
        </p:spPr>
      </p:sp>
      <p:sp>
        <p:nvSpPr>
          <p:cNvPr id="123908"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p:nvPr>
        </p:nvSpPr>
        <p:spPr>
          <a:noFill/>
          <a:ln/>
        </p:spPr>
        <p:txBody>
          <a:bodyPr/>
          <a:lstStyle/>
          <a:p>
            <a:fld id="{5AD985D1-5ECF-4D2E-8CB3-5199F33270D1}" type="slidenum">
              <a:rPr lang="it-IT" smtClean="0">
                <a:latin typeface="Times New Roman" pitchFamily="18" charset="0"/>
                <a:ea typeface="Microsoft YaHei" pitchFamily="34" charset="-122"/>
                <a:cs typeface="Segoe UI" pitchFamily="34" charset="0"/>
              </a:rPr>
              <a:pPr/>
              <a:t>129</a:t>
            </a:fld>
            <a:endParaRPr lang="it-IT">
              <a:latin typeface="Times New Roman" pitchFamily="18" charset="0"/>
              <a:ea typeface="Microsoft YaHei" pitchFamily="34" charset="-122"/>
              <a:cs typeface="Segoe UI" pitchFamily="34" charset="0"/>
            </a:endParaRPr>
          </a:p>
        </p:txBody>
      </p:sp>
      <p:sp>
        <p:nvSpPr>
          <p:cNvPr id="167939" name="Rectangle 1"/>
          <p:cNvSpPr>
            <a:spLocks noGrp="1" noRot="1" noChangeAspect="1" noChangeArrowheads="1" noTextEdit="1"/>
          </p:cNvSpPr>
          <p:nvPr>
            <p:ph type="sldImg"/>
          </p:nvPr>
        </p:nvSpPr>
        <p:spPr>
          <a:xfrm>
            <a:off x="1143000" y="685800"/>
            <a:ext cx="4572000" cy="3429000"/>
          </a:xfrm>
          <a:ln/>
        </p:spPr>
      </p:sp>
      <p:sp>
        <p:nvSpPr>
          <p:cNvPr id="167940"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p:nvPr>
        </p:nvSpPr>
        <p:spPr>
          <a:noFill/>
          <a:ln/>
        </p:spPr>
        <p:txBody>
          <a:bodyPr/>
          <a:lstStyle/>
          <a:p>
            <a:fld id="{183079C3-1FBA-409A-B6F5-E7C9038CCD8D}" type="slidenum">
              <a:rPr lang="it-IT" smtClean="0">
                <a:latin typeface="Times New Roman" pitchFamily="18" charset="0"/>
                <a:ea typeface="Microsoft YaHei" pitchFamily="34" charset="-122"/>
                <a:cs typeface="Segoe UI" pitchFamily="34" charset="0"/>
              </a:rPr>
              <a:pPr/>
              <a:t>130</a:t>
            </a:fld>
            <a:endParaRPr lang="it-IT">
              <a:latin typeface="Times New Roman" pitchFamily="18" charset="0"/>
              <a:ea typeface="Microsoft YaHei" pitchFamily="34" charset="-122"/>
              <a:cs typeface="Segoe UI" pitchFamily="34" charset="0"/>
            </a:endParaRPr>
          </a:p>
        </p:txBody>
      </p:sp>
      <p:sp>
        <p:nvSpPr>
          <p:cNvPr id="168963" name="Rectangle 1"/>
          <p:cNvSpPr>
            <a:spLocks noGrp="1" noRot="1" noChangeAspect="1" noChangeArrowheads="1" noTextEdit="1"/>
          </p:cNvSpPr>
          <p:nvPr>
            <p:ph type="sldImg"/>
          </p:nvPr>
        </p:nvSpPr>
        <p:spPr>
          <a:xfrm>
            <a:off x="1143000" y="685800"/>
            <a:ext cx="4572000" cy="3429000"/>
          </a:xfrm>
          <a:ln/>
        </p:spPr>
      </p:sp>
      <p:sp>
        <p:nvSpPr>
          <p:cNvPr id="168964"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a:ln/>
        </p:spPr>
        <p:txBody>
          <a:bodyPr/>
          <a:lstStyle/>
          <a:p>
            <a:fld id="{F1976659-BF7D-4E2A-A622-E6BDC8594F68}" type="slidenum">
              <a:rPr lang="it-IT" smtClean="0">
                <a:latin typeface="Times New Roman" pitchFamily="18" charset="0"/>
                <a:ea typeface="Microsoft YaHei" pitchFamily="34" charset="-122"/>
                <a:cs typeface="Segoe UI" pitchFamily="34" charset="0"/>
              </a:rPr>
              <a:pPr/>
              <a:t>131</a:t>
            </a:fld>
            <a:endParaRPr lang="it-IT">
              <a:latin typeface="Times New Roman" pitchFamily="18" charset="0"/>
              <a:ea typeface="Microsoft YaHei" pitchFamily="34" charset="-122"/>
              <a:cs typeface="Segoe UI" pitchFamily="34" charset="0"/>
            </a:endParaRPr>
          </a:p>
        </p:txBody>
      </p:sp>
      <p:sp>
        <p:nvSpPr>
          <p:cNvPr id="169987" name="Rectangle 1"/>
          <p:cNvSpPr>
            <a:spLocks noGrp="1" noRot="1" noChangeAspect="1" noChangeArrowheads="1" noTextEdit="1"/>
          </p:cNvSpPr>
          <p:nvPr>
            <p:ph type="sldImg"/>
          </p:nvPr>
        </p:nvSpPr>
        <p:spPr>
          <a:xfrm>
            <a:off x="1143000" y="685800"/>
            <a:ext cx="4572000" cy="3429000"/>
          </a:xfrm>
          <a:ln/>
        </p:spPr>
      </p:sp>
      <p:sp>
        <p:nvSpPr>
          <p:cNvPr id="169988"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p:cNvSpPr>
            <a:spLocks noGrp="1" noChangeArrowheads="1"/>
          </p:cNvSpPr>
          <p:nvPr>
            <p:ph type="sldNum" sz="quarter"/>
          </p:nvPr>
        </p:nvSpPr>
        <p:spPr>
          <a:noFill/>
          <a:ln/>
        </p:spPr>
        <p:txBody>
          <a:bodyPr/>
          <a:lstStyle/>
          <a:p>
            <a:fld id="{C9CFEC59-5E4F-44E1-A73D-01789B681346}" type="slidenum">
              <a:rPr lang="it-IT" smtClean="0">
                <a:latin typeface="Times New Roman" pitchFamily="18" charset="0"/>
                <a:ea typeface="Microsoft YaHei" pitchFamily="34" charset="-122"/>
                <a:cs typeface="Segoe UI" pitchFamily="34" charset="0"/>
              </a:rPr>
              <a:pPr/>
              <a:t>132</a:t>
            </a:fld>
            <a:endParaRPr lang="it-IT">
              <a:latin typeface="Times New Roman" pitchFamily="18" charset="0"/>
              <a:ea typeface="Microsoft YaHei" pitchFamily="34" charset="-122"/>
              <a:cs typeface="Segoe UI" pitchFamily="34" charset="0"/>
            </a:endParaRPr>
          </a:p>
        </p:txBody>
      </p:sp>
      <p:sp>
        <p:nvSpPr>
          <p:cNvPr id="171011" name="Rectangle 1"/>
          <p:cNvSpPr>
            <a:spLocks noGrp="1" noRot="1" noChangeAspect="1" noChangeArrowheads="1" noTextEdit="1"/>
          </p:cNvSpPr>
          <p:nvPr>
            <p:ph type="sldImg"/>
          </p:nvPr>
        </p:nvSpPr>
        <p:spPr>
          <a:xfrm>
            <a:off x="1143000" y="685800"/>
            <a:ext cx="4572000" cy="3429000"/>
          </a:xfrm>
          <a:ln/>
        </p:spPr>
      </p:sp>
      <p:sp>
        <p:nvSpPr>
          <p:cNvPr id="17101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p:nvPr>
        </p:nvSpPr>
        <p:spPr>
          <a:noFill/>
          <a:ln/>
        </p:spPr>
        <p:txBody>
          <a:bodyPr/>
          <a:lstStyle/>
          <a:p>
            <a:fld id="{01D7DAB1-3FEF-49BF-BE5B-8B4D715B74A4}" type="slidenum">
              <a:rPr lang="it-IT" smtClean="0">
                <a:latin typeface="Times New Roman" pitchFamily="18" charset="0"/>
                <a:ea typeface="Microsoft YaHei" pitchFamily="34" charset="-122"/>
                <a:cs typeface="Segoe UI" pitchFamily="34" charset="0"/>
              </a:rPr>
              <a:pPr/>
              <a:t>133</a:t>
            </a:fld>
            <a:endParaRPr lang="it-IT">
              <a:latin typeface="Times New Roman" pitchFamily="18" charset="0"/>
              <a:ea typeface="Microsoft YaHei" pitchFamily="34" charset="-122"/>
              <a:cs typeface="Segoe UI" pitchFamily="34" charset="0"/>
            </a:endParaRPr>
          </a:p>
        </p:txBody>
      </p:sp>
      <p:sp>
        <p:nvSpPr>
          <p:cNvPr id="172035" name="Rectangle 1"/>
          <p:cNvSpPr>
            <a:spLocks noGrp="1" noRot="1" noChangeAspect="1" noChangeArrowheads="1" noTextEdit="1"/>
          </p:cNvSpPr>
          <p:nvPr>
            <p:ph type="sldImg"/>
          </p:nvPr>
        </p:nvSpPr>
        <p:spPr>
          <a:xfrm>
            <a:off x="1143000" y="685800"/>
            <a:ext cx="4572000" cy="3429000"/>
          </a:xfrm>
          <a:ln/>
        </p:spPr>
      </p:sp>
      <p:sp>
        <p:nvSpPr>
          <p:cNvPr id="172036"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9"/>
          <p:cNvSpPr>
            <a:spLocks noGrp="1" noChangeArrowheads="1"/>
          </p:cNvSpPr>
          <p:nvPr>
            <p:ph type="sldNum" sz="quarter"/>
          </p:nvPr>
        </p:nvSpPr>
        <p:spPr>
          <a:noFill/>
          <a:ln/>
        </p:spPr>
        <p:txBody>
          <a:bodyPr/>
          <a:lstStyle/>
          <a:p>
            <a:fld id="{7C7ADEE7-52DD-4C5D-BFA3-DB9F636F2AFB}" type="slidenum">
              <a:rPr lang="it-IT" smtClean="0">
                <a:latin typeface="Times New Roman" pitchFamily="18" charset="0"/>
                <a:ea typeface="Microsoft YaHei" pitchFamily="34" charset="-122"/>
                <a:cs typeface="Segoe UI" pitchFamily="34" charset="0"/>
              </a:rPr>
              <a:pPr/>
              <a:t>134</a:t>
            </a:fld>
            <a:endParaRPr lang="it-IT">
              <a:latin typeface="Times New Roman" pitchFamily="18" charset="0"/>
              <a:ea typeface="Microsoft YaHei" pitchFamily="34" charset="-122"/>
              <a:cs typeface="Segoe UI" pitchFamily="34" charset="0"/>
            </a:endParaRPr>
          </a:p>
        </p:txBody>
      </p:sp>
      <p:sp>
        <p:nvSpPr>
          <p:cNvPr id="173059" name="Rectangle 1"/>
          <p:cNvSpPr>
            <a:spLocks noGrp="1" noRot="1" noChangeAspect="1" noChangeArrowheads="1" noTextEdit="1"/>
          </p:cNvSpPr>
          <p:nvPr>
            <p:ph type="sldImg"/>
          </p:nvPr>
        </p:nvSpPr>
        <p:spPr>
          <a:xfrm>
            <a:off x="1143000" y="685800"/>
            <a:ext cx="4572000" cy="3429000"/>
          </a:xfrm>
          <a:ln/>
        </p:spPr>
      </p:sp>
      <p:sp>
        <p:nvSpPr>
          <p:cNvPr id="173060"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9"/>
          <p:cNvSpPr>
            <a:spLocks noGrp="1" noChangeArrowheads="1"/>
          </p:cNvSpPr>
          <p:nvPr>
            <p:ph type="sldNum" sz="quarter"/>
          </p:nvPr>
        </p:nvSpPr>
        <p:spPr>
          <a:noFill/>
          <a:ln/>
        </p:spPr>
        <p:txBody>
          <a:bodyPr/>
          <a:lstStyle/>
          <a:p>
            <a:fld id="{730A5EEF-C706-495F-854A-5143F8671FFB}" type="slidenum">
              <a:rPr lang="it-IT" smtClean="0">
                <a:latin typeface="Times New Roman" pitchFamily="18" charset="0"/>
                <a:ea typeface="Microsoft YaHei" pitchFamily="34" charset="-122"/>
                <a:cs typeface="Segoe UI" pitchFamily="34" charset="0"/>
              </a:rPr>
              <a:pPr/>
              <a:t>135</a:t>
            </a:fld>
            <a:endParaRPr lang="it-IT">
              <a:latin typeface="Times New Roman" pitchFamily="18" charset="0"/>
              <a:ea typeface="Microsoft YaHei" pitchFamily="34" charset="-122"/>
              <a:cs typeface="Segoe UI" pitchFamily="34" charset="0"/>
            </a:endParaRPr>
          </a:p>
        </p:txBody>
      </p:sp>
      <p:sp>
        <p:nvSpPr>
          <p:cNvPr id="174083" name="Rectangle 1"/>
          <p:cNvSpPr>
            <a:spLocks noGrp="1" noRot="1" noChangeAspect="1" noChangeArrowheads="1" noTextEdit="1"/>
          </p:cNvSpPr>
          <p:nvPr>
            <p:ph type="sldImg"/>
          </p:nvPr>
        </p:nvSpPr>
        <p:spPr>
          <a:xfrm>
            <a:off x="1143000" y="685800"/>
            <a:ext cx="4572000" cy="3429000"/>
          </a:xfrm>
          <a:ln/>
        </p:spPr>
      </p:sp>
      <p:sp>
        <p:nvSpPr>
          <p:cNvPr id="174084"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9"/>
          <p:cNvSpPr>
            <a:spLocks noGrp="1" noChangeArrowheads="1"/>
          </p:cNvSpPr>
          <p:nvPr>
            <p:ph type="sldNum" sz="quarter"/>
          </p:nvPr>
        </p:nvSpPr>
        <p:spPr>
          <a:noFill/>
          <a:ln/>
        </p:spPr>
        <p:txBody>
          <a:bodyPr/>
          <a:lstStyle/>
          <a:p>
            <a:fld id="{33A8D97E-98B0-4FD0-87F8-A8CD2E3A669F}" type="slidenum">
              <a:rPr lang="it-IT" smtClean="0">
                <a:latin typeface="Times New Roman" pitchFamily="18" charset="0"/>
                <a:ea typeface="Microsoft YaHei" pitchFamily="34" charset="-122"/>
                <a:cs typeface="Segoe UI" pitchFamily="34" charset="0"/>
              </a:rPr>
              <a:pPr/>
              <a:t>136</a:t>
            </a:fld>
            <a:endParaRPr lang="it-IT">
              <a:latin typeface="Times New Roman" pitchFamily="18" charset="0"/>
              <a:ea typeface="Microsoft YaHei" pitchFamily="34" charset="-122"/>
              <a:cs typeface="Segoe UI" pitchFamily="34" charset="0"/>
            </a:endParaRPr>
          </a:p>
        </p:txBody>
      </p:sp>
      <p:sp>
        <p:nvSpPr>
          <p:cNvPr id="175107" name="Rectangle 1"/>
          <p:cNvSpPr>
            <a:spLocks noGrp="1" noRot="1" noChangeAspect="1" noChangeArrowheads="1" noTextEdit="1"/>
          </p:cNvSpPr>
          <p:nvPr>
            <p:ph type="sldImg"/>
          </p:nvPr>
        </p:nvSpPr>
        <p:spPr>
          <a:xfrm>
            <a:off x="1143000" y="685800"/>
            <a:ext cx="4572000" cy="3429000"/>
          </a:xfrm>
          <a:ln/>
        </p:spPr>
      </p:sp>
      <p:sp>
        <p:nvSpPr>
          <p:cNvPr id="175108"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Rectangle 9"/>
          <p:cNvSpPr>
            <a:spLocks noGrp="1" noChangeArrowheads="1"/>
          </p:cNvSpPr>
          <p:nvPr>
            <p:ph type="sldNum" sz="quarter"/>
          </p:nvPr>
        </p:nvSpPr>
        <p:spPr>
          <a:noFill/>
          <a:ln/>
        </p:spPr>
        <p:txBody>
          <a:bodyPr/>
          <a:lstStyle/>
          <a:p>
            <a:fld id="{A61AADD8-0853-4BD8-B445-E8324999EEF0}" type="slidenum">
              <a:rPr lang="it-IT" smtClean="0">
                <a:latin typeface="Times New Roman" pitchFamily="18" charset="0"/>
                <a:ea typeface="Microsoft YaHei" pitchFamily="34" charset="-122"/>
                <a:cs typeface="Segoe UI" pitchFamily="34" charset="0"/>
              </a:rPr>
              <a:pPr/>
              <a:t>137</a:t>
            </a:fld>
            <a:endParaRPr lang="it-IT">
              <a:latin typeface="Times New Roman" pitchFamily="18" charset="0"/>
              <a:ea typeface="Microsoft YaHei" pitchFamily="34" charset="-122"/>
              <a:cs typeface="Segoe UI" pitchFamily="34" charset="0"/>
            </a:endParaRPr>
          </a:p>
        </p:txBody>
      </p:sp>
      <p:sp>
        <p:nvSpPr>
          <p:cNvPr id="176131" name="Rectangle 1"/>
          <p:cNvSpPr>
            <a:spLocks noGrp="1" noRot="1" noChangeAspect="1" noChangeArrowheads="1" noTextEdit="1"/>
          </p:cNvSpPr>
          <p:nvPr>
            <p:ph type="sldImg"/>
          </p:nvPr>
        </p:nvSpPr>
        <p:spPr>
          <a:xfrm>
            <a:off x="1143000" y="685800"/>
            <a:ext cx="4572000" cy="3429000"/>
          </a:xfrm>
          <a:ln/>
        </p:spPr>
      </p:sp>
      <p:sp>
        <p:nvSpPr>
          <p:cNvPr id="176132"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9"/>
          <p:cNvSpPr>
            <a:spLocks noGrp="1" noChangeArrowheads="1"/>
          </p:cNvSpPr>
          <p:nvPr>
            <p:ph type="sldNum" sz="quarter"/>
          </p:nvPr>
        </p:nvSpPr>
        <p:spPr>
          <a:noFill/>
          <a:ln/>
        </p:spPr>
        <p:txBody>
          <a:bodyPr/>
          <a:lstStyle/>
          <a:p>
            <a:fld id="{443D23A3-3D10-4228-A0A7-BBBB36AA63D1}" type="slidenum">
              <a:rPr lang="it-IT" smtClean="0">
                <a:latin typeface="Times New Roman" pitchFamily="18" charset="0"/>
                <a:ea typeface="Microsoft YaHei" pitchFamily="34" charset="-122"/>
                <a:cs typeface="Segoe UI" pitchFamily="34" charset="0"/>
              </a:rPr>
              <a:pPr/>
              <a:t>138</a:t>
            </a:fld>
            <a:endParaRPr lang="it-IT">
              <a:latin typeface="Times New Roman" pitchFamily="18" charset="0"/>
              <a:ea typeface="Microsoft YaHei" pitchFamily="34" charset="-122"/>
              <a:cs typeface="Segoe UI" pitchFamily="34" charset="0"/>
            </a:endParaRPr>
          </a:p>
        </p:txBody>
      </p:sp>
      <p:sp>
        <p:nvSpPr>
          <p:cNvPr id="177155" name="Rectangle 1"/>
          <p:cNvSpPr>
            <a:spLocks noGrp="1" noRot="1" noChangeAspect="1" noChangeArrowheads="1" noTextEdit="1"/>
          </p:cNvSpPr>
          <p:nvPr>
            <p:ph type="sldImg"/>
          </p:nvPr>
        </p:nvSpPr>
        <p:spPr>
          <a:xfrm>
            <a:off x="1143000" y="685800"/>
            <a:ext cx="4572000" cy="3429000"/>
          </a:xfrm>
          <a:ln/>
        </p:spPr>
      </p:sp>
      <p:sp>
        <p:nvSpPr>
          <p:cNvPr id="177156"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p:spPr>
        <p:txBody>
          <a:bodyPr/>
          <a:lstStyle/>
          <a:p>
            <a:fld id="{9882E031-CD8B-4D47-9DAF-73CFD302E472}" type="slidenum">
              <a:rPr lang="it-IT" smtClean="0">
                <a:latin typeface="Times New Roman" pitchFamily="18" charset="0"/>
                <a:ea typeface="Microsoft YaHei" pitchFamily="34" charset="-122"/>
                <a:cs typeface="Segoe UI" pitchFamily="34" charset="0"/>
              </a:rPr>
              <a:pPr/>
              <a:t>11</a:t>
            </a:fld>
            <a:endParaRPr lang="it-IT">
              <a:latin typeface="Times New Roman" pitchFamily="18" charset="0"/>
              <a:ea typeface="Microsoft YaHei" pitchFamily="34" charset="-122"/>
              <a:cs typeface="Segoe UI"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p:spPr>
      </p:sp>
      <p:sp>
        <p:nvSpPr>
          <p:cNvPr id="124932"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9"/>
          <p:cNvSpPr>
            <a:spLocks noGrp="1" noChangeArrowheads="1"/>
          </p:cNvSpPr>
          <p:nvPr>
            <p:ph type="sldNum" sz="quarter"/>
          </p:nvPr>
        </p:nvSpPr>
        <p:spPr>
          <a:noFill/>
          <a:ln/>
        </p:spPr>
        <p:txBody>
          <a:bodyPr/>
          <a:lstStyle/>
          <a:p>
            <a:fld id="{1A421620-289A-4D36-95BA-E6165D454038}" type="slidenum">
              <a:rPr lang="it-IT" smtClean="0">
                <a:latin typeface="Times New Roman" pitchFamily="18" charset="0"/>
                <a:ea typeface="Microsoft YaHei" pitchFamily="34" charset="-122"/>
                <a:cs typeface="Segoe UI" pitchFamily="34" charset="0"/>
              </a:rPr>
              <a:pPr/>
              <a:t>139</a:t>
            </a:fld>
            <a:endParaRPr lang="it-IT">
              <a:latin typeface="Times New Roman" pitchFamily="18" charset="0"/>
              <a:ea typeface="Microsoft YaHei" pitchFamily="34" charset="-122"/>
              <a:cs typeface="Segoe UI" pitchFamily="34" charset="0"/>
            </a:endParaRPr>
          </a:p>
        </p:txBody>
      </p:sp>
      <p:sp>
        <p:nvSpPr>
          <p:cNvPr id="178179" name="Rectangle 1"/>
          <p:cNvSpPr>
            <a:spLocks noGrp="1" noRot="1" noChangeAspect="1" noChangeArrowheads="1" noTextEdit="1"/>
          </p:cNvSpPr>
          <p:nvPr>
            <p:ph type="sldImg"/>
          </p:nvPr>
        </p:nvSpPr>
        <p:spPr>
          <a:xfrm>
            <a:off x="1143000" y="685800"/>
            <a:ext cx="4572000" cy="3429000"/>
          </a:xfrm>
          <a:ln/>
        </p:spPr>
      </p:sp>
      <p:sp>
        <p:nvSpPr>
          <p:cNvPr id="178180"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9"/>
          <p:cNvSpPr>
            <a:spLocks noGrp="1" noChangeArrowheads="1"/>
          </p:cNvSpPr>
          <p:nvPr>
            <p:ph type="sldNum" sz="quarter"/>
          </p:nvPr>
        </p:nvSpPr>
        <p:spPr>
          <a:noFill/>
          <a:ln/>
        </p:spPr>
        <p:txBody>
          <a:bodyPr/>
          <a:lstStyle/>
          <a:p>
            <a:fld id="{0FCB92E7-2EA1-45B7-934C-640C795FDF15}" type="slidenum">
              <a:rPr lang="it-IT" smtClean="0">
                <a:latin typeface="Times New Roman" pitchFamily="18" charset="0"/>
                <a:ea typeface="Microsoft YaHei" pitchFamily="34" charset="-122"/>
                <a:cs typeface="Segoe UI" pitchFamily="34" charset="0"/>
              </a:rPr>
              <a:pPr/>
              <a:t>140</a:t>
            </a:fld>
            <a:endParaRPr lang="it-IT">
              <a:latin typeface="Times New Roman" pitchFamily="18" charset="0"/>
              <a:ea typeface="Microsoft YaHei" pitchFamily="34" charset="-122"/>
              <a:cs typeface="Segoe UI" pitchFamily="34" charset="0"/>
            </a:endParaRPr>
          </a:p>
        </p:txBody>
      </p:sp>
      <p:sp>
        <p:nvSpPr>
          <p:cNvPr id="179203" name="Rectangle 1"/>
          <p:cNvSpPr>
            <a:spLocks noGrp="1" noRot="1" noChangeAspect="1" noChangeArrowheads="1" noTextEdit="1"/>
          </p:cNvSpPr>
          <p:nvPr>
            <p:ph type="sldImg"/>
          </p:nvPr>
        </p:nvSpPr>
        <p:spPr>
          <a:xfrm>
            <a:off x="1143000" y="685800"/>
            <a:ext cx="4572000" cy="3429000"/>
          </a:xfrm>
          <a:ln/>
        </p:spPr>
      </p:sp>
      <p:sp>
        <p:nvSpPr>
          <p:cNvPr id="179204"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p:spPr>
        <p:txBody>
          <a:bodyPr/>
          <a:lstStyle/>
          <a:p>
            <a:fld id="{9882E031-CD8B-4D47-9DAF-73CFD302E472}" type="slidenum">
              <a:rPr lang="it-IT" smtClean="0">
                <a:latin typeface="Times New Roman" pitchFamily="18" charset="0"/>
                <a:ea typeface="Microsoft YaHei" pitchFamily="34" charset="-122"/>
                <a:cs typeface="Segoe UI" pitchFamily="34" charset="0"/>
              </a:rPr>
              <a:pPr/>
              <a:t>12</a:t>
            </a:fld>
            <a:endParaRPr lang="it-IT">
              <a:latin typeface="Times New Roman" pitchFamily="18" charset="0"/>
              <a:ea typeface="Microsoft YaHei" pitchFamily="34" charset="-122"/>
              <a:cs typeface="Segoe UI"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p:spPr>
      </p:sp>
      <p:sp>
        <p:nvSpPr>
          <p:cNvPr id="124932"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extLst>
      <p:ext uri="{BB962C8B-B14F-4D97-AF65-F5344CB8AC3E}">
        <p14:creationId xmlns:p14="http://schemas.microsoft.com/office/powerpoint/2010/main" val="2199658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ln/>
        </p:spPr>
        <p:txBody>
          <a:bodyPr/>
          <a:lstStyle/>
          <a:p>
            <a:fld id="{7D45719C-33B3-4D7D-90B2-263F01FB20DA}" type="slidenum">
              <a:rPr lang="it-IT" smtClean="0">
                <a:latin typeface="Times New Roman" pitchFamily="18" charset="0"/>
                <a:ea typeface="Microsoft YaHei" pitchFamily="34" charset="-122"/>
                <a:cs typeface="Segoe UI" pitchFamily="34" charset="0"/>
              </a:rPr>
              <a:pPr/>
              <a:t>13</a:t>
            </a:fld>
            <a:endParaRPr lang="it-IT">
              <a:latin typeface="Times New Roman" pitchFamily="18" charset="0"/>
              <a:ea typeface="Microsoft YaHei" pitchFamily="34" charset="-122"/>
              <a:cs typeface="Segoe UI" pitchFamily="34" charset="0"/>
            </a:endParaRPr>
          </a:p>
        </p:txBody>
      </p:sp>
      <p:sp>
        <p:nvSpPr>
          <p:cNvPr id="125955" name="Rectangle 1"/>
          <p:cNvSpPr>
            <a:spLocks noGrp="1" noRot="1" noChangeAspect="1" noChangeArrowheads="1" noTextEdit="1"/>
          </p:cNvSpPr>
          <p:nvPr>
            <p:ph type="sldImg"/>
          </p:nvPr>
        </p:nvSpPr>
        <p:spPr>
          <a:xfrm>
            <a:off x="1143000" y="685800"/>
            <a:ext cx="4572000" cy="3429000"/>
          </a:xfrm>
          <a:ln/>
        </p:spPr>
      </p:sp>
      <p:sp>
        <p:nvSpPr>
          <p:cNvPr id="125956"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p:spPr>
        <p:txBody>
          <a:bodyPr/>
          <a:lstStyle/>
          <a:p>
            <a:fld id="{BB6A835D-6549-4623-AAF0-0CB86E79C41B}" type="slidenum">
              <a:rPr lang="it-IT" smtClean="0">
                <a:latin typeface="Times New Roman" pitchFamily="18" charset="0"/>
                <a:ea typeface="Microsoft YaHei" pitchFamily="34" charset="-122"/>
                <a:cs typeface="Segoe UI" pitchFamily="34" charset="0"/>
              </a:rPr>
              <a:pPr/>
              <a:t>14</a:t>
            </a:fld>
            <a:endParaRPr lang="it-IT">
              <a:latin typeface="Times New Roman" pitchFamily="18" charset="0"/>
              <a:ea typeface="Microsoft YaHei" pitchFamily="34" charset="-122"/>
              <a:cs typeface="Segoe UI" pitchFamily="34" charset="0"/>
            </a:endParaRPr>
          </a:p>
        </p:txBody>
      </p:sp>
      <p:sp>
        <p:nvSpPr>
          <p:cNvPr id="126979" name="Rectangle 1"/>
          <p:cNvSpPr>
            <a:spLocks noGrp="1" noRot="1" noChangeAspect="1" noChangeArrowheads="1" noTextEdit="1"/>
          </p:cNvSpPr>
          <p:nvPr>
            <p:ph type="sldImg"/>
          </p:nvPr>
        </p:nvSpPr>
        <p:spPr>
          <a:xfrm>
            <a:off x="1143000" y="685800"/>
            <a:ext cx="4572000" cy="3429000"/>
          </a:xfrm>
          <a:ln/>
        </p:spPr>
      </p:sp>
      <p:sp>
        <p:nvSpPr>
          <p:cNvPr id="126980"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p:spPr>
        <p:txBody>
          <a:bodyPr/>
          <a:lstStyle/>
          <a:p>
            <a:fld id="{5C35E80D-3BC5-4D9A-A8EE-6751C5785FB0}" type="slidenum">
              <a:rPr lang="it-IT" smtClean="0">
                <a:latin typeface="Times New Roman" pitchFamily="18" charset="0"/>
                <a:ea typeface="Microsoft YaHei" pitchFamily="34" charset="-122"/>
                <a:cs typeface="Segoe UI" pitchFamily="34" charset="0"/>
              </a:rPr>
              <a:pPr/>
              <a:t>15</a:t>
            </a:fld>
            <a:endParaRPr lang="it-IT">
              <a:latin typeface="Times New Roman" pitchFamily="18" charset="0"/>
              <a:ea typeface="Microsoft YaHei" pitchFamily="34" charset="-122"/>
              <a:cs typeface="Segoe UI" pitchFamily="34" charset="0"/>
            </a:endParaRPr>
          </a:p>
        </p:txBody>
      </p:sp>
      <p:sp>
        <p:nvSpPr>
          <p:cNvPr id="128003" name="Rectangle 1"/>
          <p:cNvSpPr>
            <a:spLocks noGrp="1" noRot="1" noChangeAspect="1" noChangeArrowheads="1" noTextEdit="1"/>
          </p:cNvSpPr>
          <p:nvPr>
            <p:ph type="sldImg"/>
          </p:nvPr>
        </p:nvSpPr>
        <p:spPr>
          <a:xfrm>
            <a:off x="1143000" y="685800"/>
            <a:ext cx="4572000" cy="3429000"/>
          </a:xfrm>
          <a:ln/>
        </p:spPr>
      </p:sp>
      <p:sp>
        <p:nvSpPr>
          <p:cNvPr id="128004"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extLst>
      <p:ext uri="{BB962C8B-B14F-4D97-AF65-F5344CB8AC3E}">
        <p14:creationId xmlns:p14="http://schemas.microsoft.com/office/powerpoint/2010/main" val="245175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98CD7DE2-E7CB-0544-9780-308A3BF55868}" type="slidenum">
              <a:rPr lang="it-IT"/>
              <a:pPr/>
              <a:t>16</a:t>
            </a:fld>
            <a:endParaRPr lang="it-IT"/>
          </a:p>
        </p:txBody>
      </p:sp>
      <p:sp>
        <p:nvSpPr>
          <p:cNvPr id="154625"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4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ln/>
        </p:spPr>
        <p:txBody>
          <a:bodyPr/>
          <a:lstStyle/>
          <a:p>
            <a:fld id="{40B15DB0-553F-469D-BE15-77BDAB293244}" type="slidenum">
              <a:rPr lang="it-IT" smtClean="0">
                <a:latin typeface="Times New Roman" pitchFamily="18" charset="0"/>
                <a:ea typeface="Microsoft YaHei" pitchFamily="34" charset="-122"/>
                <a:cs typeface="Segoe UI" pitchFamily="34" charset="0"/>
              </a:rPr>
              <a:pPr/>
              <a:t>17</a:t>
            </a:fld>
            <a:endParaRPr lang="it-IT">
              <a:latin typeface="Times New Roman" pitchFamily="18" charset="0"/>
              <a:ea typeface="Microsoft YaHei" pitchFamily="34" charset="-122"/>
              <a:cs typeface="Segoe UI" pitchFamily="34" charset="0"/>
            </a:endParaRPr>
          </a:p>
        </p:txBody>
      </p:sp>
      <p:sp>
        <p:nvSpPr>
          <p:cNvPr id="130051" name="Rectangle 1"/>
          <p:cNvSpPr>
            <a:spLocks noGrp="1" noRot="1" noChangeAspect="1" noChangeArrowheads="1" noTextEdit="1"/>
          </p:cNvSpPr>
          <p:nvPr>
            <p:ph type="sldImg"/>
          </p:nvPr>
        </p:nvSpPr>
        <p:spPr>
          <a:xfrm>
            <a:off x="1143000" y="685800"/>
            <a:ext cx="4572000" cy="3429000"/>
          </a:xfrm>
          <a:ln/>
        </p:spPr>
      </p:sp>
      <p:sp>
        <p:nvSpPr>
          <p:cNvPr id="130052"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p:spPr>
        <p:txBody>
          <a:bodyPr/>
          <a:lstStyle/>
          <a:p>
            <a:fld id="{5C35E80D-3BC5-4D9A-A8EE-6751C5785FB0}" type="slidenum">
              <a:rPr lang="it-IT" smtClean="0">
                <a:latin typeface="Times New Roman" pitchFamily="18" charset="0"/>
                <a:ea typeface="Microsoft YaHei" pitchFamily="34" charset="-122"/>
                <a:cs typeface="Segoe UI" pitchFamily="34" charset="0"/>
              </a:rPr>
              <a:pPr/>
              <a:t>18</a:t>
            </a:fld>
            <a:endParaRPr lang="it-IT">
              <a:latin typeface="Times New Roman" pitchFamily="18" charset="0"/>
              <a:ea typeface="Microsoft YaHei" pitchFamily="34" charset="-122"/>
              <a:cs typeface="Segoe UI" pitchFamily="34" charset="0"/>
            </a:endParaRPr>
          </a:p>
        </p:txBody>
      </p:sp>
      <p:sp>
        <p:nvSpPr>
          <p:cNvPr id="128003" name="Rectangle 1"/>
          <p:cNvSpPr>
            <a:spLocks noGrp="1" noRot="1" noChangeAspect="1" noChangeArrowheads="1" noTextEdit="1"/>
          </p:cNvSpPr>
          <p:nvPr>
            <p:ph type="sldImg"/>
          </p:nvPr>
        </p:nvSpPr>
        <p:spPr>
          <a:xfrm>
            <a:off x="1143000" y="685800"/>
            <a:ext cx="4572000" cy="3429000"/>
          </a:xfrm>
          <a:ln/>
        </p:spPr>
      </p:sp>
      <p:sp>
        <p:nvSpPr>
          <p:cNvPr id="128004"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a:ln/>
        </p:spPr>
        <p:txBody>
          <a:bodyPr/>
          <a:lstStyle/>
          <a:p>
            <a:fld id="{BA46279A-BCF9-4248-9C87-A4D468F0AC34}" type="slidenum">
              <a:rPr lang="it-IT" smtClean="0">
                <a:latin typeface="Times New Roman" pitchFamily="18" charset="0"/>
                <a:ea typeface="Microsoft YaHei" pitchFamily="34" charset="-122"/>
                <a:cs typeface="Segoe UI" pitchFamily="34" charset="0"/>
              </a:rPr>
              <a:pPr/>
              <a:t>19</a:t>
            </a:fld>
            <a:endParaRPr lang="it-IT">
              <a:latin typeface="Times New Roman" pitchFamily="18" charset="0"/>
              <a:ea typeface="Microsoft YaHei" pitchFamily="34" charset="-122"/>
              <a:cs typeface="Segoe UI" pitchFamily="34" charset="0"/>
            </a:endParaRPr>
          </a:p>
        </p:txBody>
      </p:sp>
      <p:sp>
        <p:nvSpPr>
          <p:cNvPr id="129027" name="Rectangle 1"/>
          <p:cNvSpPr>
            <a:spLocks noGrp="1" noRot="1" noChangeAspect="1" noChangeArrowheads="1" noTextEdit="1"/>
          </p:cNvSpPr>
          <p:nvPr>
            <p:ph type="sldImg"/>
          </p:nvPr>
        </p:nvSpPr>
        <p:spPr>
          <a:xfrm>
            <a:off x="1143000" y="685800"/>
            <a:ext cx="4572000" cy="3429000"/>
          </a:xfrm>
          <a:ln/>
        </p:spPr>
      </p:sp>
      <p:sp>
        <p:nvSpPr>
          <p:cNvPr id="129028"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p:cNvSpPr>
            <a:spLocks noGrp="1" noRot="1" noChangeAspect="1" noTextEdit="1"/>
          </p:cNvSpPr>
          <p:nvPr>
            <p:ph type="sldImg"/>
          </p:nvPr>
        </p:nvSpPr>
        <p:spPr>
          <a:ln/>
        </p:spPr>
      </p:sp>
      <p:sp>
        <p:nvSpPr>
          <p:cNvPr id="117763" name="Segnaposto note 2"/>
          <p:cNvSpPr>
            <a:spLocks noGrp="1"/>
          </p:cNvSpPr>
          <p:nvPr>
            <p:ph type="body" idx="1"/>
          </p:nvPr>
        </p:nvSpPr>
        <p:spPr>
          <a:noFill/>
          <a:ln/>
        </p:spPr>
        <p:txBody>
          <a:bodyPr/>
          <a:lstStyle/>
          <a:p>
            <a:endParaRPr lang="it-IT" dirty="0">
              <a:latin typeface="Times New Roman" pitchFamily="18" charset="0"/>
            </a:endParaRPr>
          </a:p>
        </p:txBody>
      </p:sp>
      <p:sp>
        <p:nvSpPr>
          <p:cNvPr id="117764" name="Segnaposto numero diapositiva 3"/>
          <p:cNvSpPr>
            <a:spLocks noGrp="1"/>
          </p:cNvSpPr>
          <p:nvPr>
            <p:ph type="sldNum" sz="quarter"/>
          </p:nvPr>
        </p:nvSpPr>
        <p:spPr>
          <a:noFill/>
          <a:ln/>
        </p:spPr>
        <p:txBody>
          <a:bodyPr/>
          <a:lstStyle/>
          <a:p>
            <a:fld id="{84D91196-CE90-4D35-AE60-C647B46F10E9}" type="slidenum">
              <a:rPr lang="it-IT" smtClean="0">
                <a:latin typeface="Times New Roman" pitchFamily="18" charset="0"/>
                <a:ea typeface="Microsoft YaHei" pitchFamily="34" charset="-122"/>
                <a:cs typeface="Segoe UI" pitchFamily="34" charset="0"/>
              </a:rPr>
              <a:pPr/>
              <a:t>2</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22</a:t>
            </a:fld>
            <a:endParaRPr lang="it-IT"/>
          </a:p>
        </p:txBody>
      </p:sp>
    </p:spTree>
    <p:extLst>
      <p:ext uri="{BB962C8B-B14F-4D97-AF65-F5344CB8AC3E}">
        <p14:creationId xmlns:p14="http://schemas.microsoft.com/office/powerpoint/2010/main" val="917714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23</a:t>
            </a:fld>
            <a:endParaRPr lang="it-IT"/>
          </a:p>
        </p:txBody>
      </p:sp>
    </p:spTree>
    <p:extLst>
      <p:ext uri="{BB962C8B-B14F-4D97-AF65-F5344CB8AC3E}">
        <p14:creationId xmlns:p14="http://schemas.microsoft.com/office/powerpoint/2010/main" val="3924355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24</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25</a:t>
            </a:fld>
            <a:endParaRPr lang="it-IT"/>
          </a:p>
        </p:txBody>
      </p:sp>
    </p:spTree>
    <p:extLst>
      <p:ext uri="{BB962C8B-B14F-4D97-AF65-F5344CB8AC3E}">
        <p14:creationId xmlns:p14="http://schemas.microsoft.com/office/powerpoint/2010/main" val="3031136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26</a:t>
            </a:fld>
            <a:endParaRPr lang="it-IT"/>
          </a:p>
        </p:txBody>
      </p:sp>
    </p:spTree>
    <p:extLst>
      <p:ext uri="{BB962C8B-B14F-4D97-AF65-F5344CB8AC3E}">
        <p14:creationId xmlns:p14="http://schemas.microsoft.com/office/powerpoint/2010/main" val="3333591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28</a:t>
            </a:fld>
            <a:endParaRPr lang="it-IT"/>
          </a:p>
        </p:txBody>
      </p:sp>
    </p:spTree>
    <p:extLst>
      <p:ext uri="{BB962C8B-B14F-4D97-AF65-F5344CB8AC3E}">
        <p14:creationId xmlns:p14="http://schemas.microsoft.com/office/powerpoint/2010/main" val="3308147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p:nvPr>
        </p:nvSpPr>
        <p:spPr>
          <a:ln/>
        </p:spPr>
        <p:txBody>
          <a:bodyPr/>
          <a:lstStyle/>
          <a:p>
            <a:fld id="{DAA63163-5308-994A-9DDD-25E98137679C}" type="slidenum">
              <a:rPr lang="it-IT"/>
              <a:pPr/>
              <a:t>29</a:t>
            </a:fld>
            <a:endParaRPr lang="it-IT"/>
          </a:p>
        </p:txBody>
      </p:sp>
      <p:sp>
        <p:nvSpPr>
          <p:cNvPr id="155649" name="Text Box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55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dirty="0"/>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30</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3842329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dirty="0"/>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31</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357544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p:spPr>
        <p:txBody>
          <a:bodyPr/>
          <a:lstStyle/>
          <a:p>
            <a:fld id="{9EABE2DC-1149-4B91-AADD-3234123C3E13}" type="slidenum">
              <a:rPr lang="it-IT" smtClean="0">
                <a:latin typeface="Times New Roman" pitchFamily="18" charset="0"/>
                <a:ea typeface="Microsoft YaHei" pitchFamily="34" charset="-122"/>
                <a:cs typeface="Segoe UI" pitchFamily="34" charset="0"/>
              </a:rPr>
              <a:pPr/>
              <a:t>3</a:t>
            </a:fld>
            <a:endParaRPr lang="it-IT">
              <a:latin typeface="Times New Roman" pitchFamily="18" charset="0"/>
              <a:ea typeface="Microsoft YaHei" pitchFamily="34" charset="-122"/>
              <a:cs typeface="Segoe UI" pitchFamily="34" charset="0"/>
            </a:endParaRPr>
          </a:p>
        </p:txBody>
      </p:sp>
      <p:sp>
        <p:nvSpPr>
          <p:cNvPr id="118787" name="Rectangle 1"/>
          <p:cNvSpPr>
            <a:spLocks noGrp="1" noRot="1" noChangeAspect="1" noChangeArrowheads="1" noTextEdit="1"/>
          </p:cNvSpPr>
          <p:nvPr>
            <p:ph type="sldImg"/>
          </p:nvPr>
        </p:nvSpPr>
        <p:spPr>
          <a:xfrm>
            <a:off x="1143000" y="685800"/>
            <a:ext cx="4572000" cy="3429000"/>
          </a:xfrm>
          <a:ln/>
        </p:spPr>
      </p:sp>
      <p:sp>
        <p:nvSpPr>
          <p:cNvPr id="118788"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dirty="0"/>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32</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25439661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a:latin typeface="Times New Roman" pitchFamily="18" charset="0"/>
            </a:endParaRP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33</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a:latin typeface="Times New Roman" pitchFamily="18" charset="0"/>
            </a:endParaRP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34</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936502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36</a:t>
            </a:fld>
            <a:endParaRPr lang="it-IT"/>
          </a:p>
        </p:txBody>
      </p:sp>
    </p:spTree>
    <p:extLst>
      <p:ext uri="{BB962C8B-B14F-4D97-AF65-F5344CB8AC3E}">
        <p14:creationId xmlns:p14="http://schemas.microsoft.com/office/powerpoint/2010/main" val="244690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37</a:t>
            </a:fld>
            <a:endParaRPr lang="it-IT"/>
          </a:p>
        </p:txBody>
      </p:sp>
    </p:spTree>
    <p:extLst>
      <p:ext uri="{BB962C8B-B14F-4D97-AF65-F5344CB8AC3E}">
        <p14:creationId xmlns:p14="http://schemas.microsoft.com/office/powerpoint/2010/main" val="2542602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38</a:t>
            </a:fld>
            <a:endParaRPr lang="it-IT"/>
          </a:p>
        </p:txBody>
      </p:sp>
    </p:spTree>
    <p:extLst>
      <p:ext uri="{BB962C8B-B14F-4D97-AF65-F5344CB8AC3E}">
        <p14:creationId xmlns:p14="http://schemas.microsoft.com/office/powerpoint/2010/main" val="3380857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p:cNvSpPr>
            <a:spLocks noGrp="1" noRot="1" noChangeAspect="1" noTextEdit="1"/>
          </p:cNvSpPr>
          <p:nvPr>
            <p:ph type="sldImg"/>
          </p:nvPr>
        </p:nvSpPr>
        <p:spPr>
          <a:ln/>
        </p:spPr>
      </p:sp>
      <p:sp>
        <p:nvSpPr>
          <p:cNvPr id="131075" name="Segnaposto note 2"/>
          <p:cNvSpPr>
            <a:spLocks noGrp="1"/>
          </p:cNvSpPr>
          <p:nvPr>
            <p:ph type="body" idx="1"/>
          </p:nvPr>
        </p:nvSpPr>
        <p:spPr>
          <a:noFill/>
          <a:ln/>
        </p:spPr>
        <p:txBody>
          <a:bodyPr/>
          <a:lstStyle/>
          <a:p>
            <a:endParaRPr lang="it-IT">
              <a:latin typeface="Times New Roman" pitchFamily="18" charset="0"/>
            </a:endParaRPr>
          </a:p>
        </p:txBody>
      </p:sp>
      <p:sp>
        <p:nvSpPr>
          <p:cNvPr id="131076" name="Segnaposto numero diapositiva 3"/>
          <p:cNvSpPr>
            <a:spLocks noGrp="1"/>
          </p:cNvSpPr>
          <p:nvPr>
            <p:ph type="sldNum" sz="quarter"/>
          </p:nvPr>
        </p:nvSpPr>
        <p:spPr>
          <a:noFill/>
          <a:ln/>
        </p:spPr>
        <p:txBody>
          <a:bodyPr/>
          <a:lstStyle/>
          <a:p>
            <a:fld id="{36177E33-3D06-4723-95DF-22DF5B7C7DA6}" type="slidenum">
              <a:rPr lang="it-IT" smtClean="0">
                <a:latin typeface="Times New Roman" pitchFamily="18" charset="0"/>
                <a:ea typeface="Microsoft YaHei" pitchFamily="34" charset="-122"/>
                <a:cs typeface="Segoe UI" pitchFamily="34" charset="0"/>
              </a:rPr>
              <a:pPr/>
              <a:t>47</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3397705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p:spPr>
        <p:txBody>
          <a:bodyPr/>
          <a:lstStyle/>
          <a:p>
            <a:fld id="{70A653C6-5526-4C31-9770-6B69503AFF2C}" type="slidenum">
              <a:rPr lang="it-IT" smtClean="0">
                <a:latin typeface="Times New Roman" pitchFamily="18" charset="0"/>
                <a:ea typeface="Microsoft YaHei" pitchFamily="34" charset="-122"/>
                <a:cs typeface="Segoe UI" pitchFamily="34" charset="0"/>
              </a:rPr>
              <a:pPr/>
              <a:t>48</a:t>
            </a:fld>
            <a:endParaRPr lang="it-IT">
              <a:latin typeface="Times New Roman" pitchFamily="18" charset="0"/>
              <a:ea typeface="Microsoft YaHei" pitchFamily="34" charset="-122"/>
              <a:cs typeface="Segoe UI" pitchFamily="34" charset="0"/>
            </a:endParaRPr>
          </a:p>
        </p:txBody>
      </p:sp>
      <p:sp>
        <p:nvSpPr>
          <p:cNvPr id="119811" name="Rectangle 1"/>
          <p:cNvSpPr>
            <a:spLocks noGrp="1" noRot="1" noChangeAspect="1" noChangeArrowheads="1" noTextEdit="1"/>
          </p:cNvSpPr>
          <p:nvPr>
            <p:ph type="sldImg"/>
          </p:nvPr>
        </p:nvSpPr>
        <p:spPr>
          <a:xfrm>
            <a:off x="1143000" y="685800"/>
            <a:ext cx="4572000" cy="3429000"/>
          </a:xfrm>
          <a:ln/>
        </p:spPr>
      </p:sp>
      <p:sp>
        <p:nvSpPr>
          <p:cNvPr id="11981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extLst>
      <p:ext uri="{BB962C8B-B14F-4D97-AF65-F5344CB8AC3E}">
        <p14:creationId xmlns:p14="http://schemas.microsoft.com/office/powerpoint/2010/main" val="259971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p:cNvSpPr>
            <a:spLocks noGrp="1" noRot="1" noChangeAspect="1" noTextEdit="1"/>
          </p:cNvSpPr>
          <p:nvPr>
            <p:ph type="sldImg"/>
          </p:nvPr>
        </p:nvSpPr>
        <p:spPr>
          <a:ln/>
        </p:spPr>
      </p:sp>
      <p:sp>
        <p:nvSpPr>
          <p:cNvPr id="132099" name="Segnaposto note 2"/>
          <p:cNvSpPr>
            <a:spLocks noGrp="1"/>
          </p:cNvSpPr>
          <p:nvPr>
            <p:ph type="body" idx="1"/>
          </p:nvPr>
        </p:nvSpPr>
        <p:spPr>
          <a:noFill/>
          <a:ln/>
        </p:spPr>
        <p:txBody>
          <a:bodyPr/>
          <a:lstStyle/>
          <a:p>
            <a:endParaRPr lang="it-IT" dirty="0"/>
          </a:p>
        </p:txBody>
      </p:sp>
      <p:sp>
        <p:nvSpPr>
          <p:cNvPr id="132100" name="Segnaposto numero diapositiva 3"/>
          <p:cNvSpPr>
            <a:spLocks noGrp="1"/>
          </p:cNvSpPr>
          <p:nvPr>
            <p:ph type="sldNum" sz="quarter"/>
          </p:nvPr>
        </p:nvSpPr>
        <p:spPr>
          <a:noFill/>
          <a:ln/>
        </p:spPr>
        <p:txBody>
          <a:bodyPr/>
          <a:lstStyle/>
          <a:p>
            <a:fld id="{78A0163E-23EC-42E8-9DDC-1F30AC2CA3C6}" type="slidenum">
              <a:rPr lang="it-IT" smtClean="0">
                <a:latin typeface="Times New Roman" pitchFamily="18" charset="0"/>
                <a:ea typeface="Microsoft YaHei" pitchFamily="34" charset="-122"/>
                <a:cs typeface="Segoe UI" pitchFamily="34" charset="0"/>
              </a:rPr>
              <a:pPr/>
              <a:t>49</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egnaposto immagine diapositiva 1"/>
          <p:cNvSpPr>
            <a:spLocks noGrp="1" noRot="1" noChangeAspect="1" noTextEdit="1"/>
          </p:cNvSpPr>
          <p:nvPr>
            <p:ph type="sldImg"/>
          </p:nvPr>
        </p:nvSpPr>
        <p:spPr>
          <a:ln/>
        </p:spPr>
      </p:sp>
      <p:sp>
        <p:nvSpPr>
          <p:cNvPr id="133123" name="Segnaposto note 2"/>
          <p:cNvSpPr>
            <a:spLocks noGrp="1"/>
          </p:cNvSpPr>
          <p:nvPr>
            <p:ph type="body" idx="1"/>
          </p:nvPr>
        </p:nvSpPr>
        <p:spPr>
          <a:noFill/>
          <a:ln/>
        </p:spPr>
        <p:txBody>
          <a:bodyPr/>
          <a:lstStyle/>
          <a:p>
            <a:endParaRPr lang="it-IT">
              <a:latin typeface="Times New Roman" pitchFamily="18" charset="0"/>
            </a:endParaRPr>
          </a:p>
        </p:txBody>
      </p:sp>
      <p:sp>
        <p:nvSpPr>
          <p:cNvPr id="133124" name="Segnaposto numero diapositiva 3"/>
          <p:cNvSpPr>
            <a:spLocks noGrp="1"/>
          </p:cNvSpPr>
          <p:nvPr>
            <p:ph type="sldNum" sz="quarter"/>
          </p:nvPr>
        </p:nvSpPr>
        <p:spPr>
          <a:noFill/>
          <a:ln/>
        </p:spPr>
        <p:txBody>
          <a:bodyPr/>
          <a:lstStyle/>
          <a:p>
            <a:fld id="{83FE2190-D387-477F-9913-94F25E7AB723}" type="slidenum">
              <a:rPr lang="it-IT" smtClean="0">
                <a:latin typeface="Times New Roman" pitchFamily="18" charset="0"/>
                <a:ea typeface="Microsoft YaHei" pitchFamily="34" charset="-122"/>
                <a:cs typeface="Segoe UI" pitchFamily="34" charset="0"/>
              </a:rPr>
              <a:pPr/>
              <a:t>50</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p:spPr>
        <p:txBody>
          <a:bodyPr/>
          <a:lstStyle/>
          <a:p>
            <a:fld id="{70A653C6-5526-4C31-9770-6B69503AFF2C}" type="slidenum">
              <a:rPr lang="it-IT" smtClean="0">
                <a:latin typeface="Times New Roman" pitchFamily="18" charset="0"/>
                <a:ea typeface="Microsoft YaHei" pitchFamily="34" charset="-122"/>
                <a:cs typeface="Segoe UI" pitchFamily="34" charset="0"/>
              </a:rPr>
              <a:pPr/>
              <a:t>4</a:t>
            </a:fld>
            <a:endParaRPr lang="it-IT">
              <a:latin typeface="Times New Roman" pitchFamily="18" charset="0"/>
              <a:ea typeface="Microsoft YaHei" pitchFamily="34" charset="-122"/>
              <a:cs typeface="Segoe UI" pitchFamily="34" charset="0"/>
            </a:endParaRPr>
          </a:p>
        </p:txBody>
      </p:sp>
      <p:sp>
        <p:nvSpPr>
          <p:cNvPr id="119811" name="Rectangle 1"/>
          <p:cNvSpPr>
            <a:spLocks noGrp="1" noRot="1" noChangeAspect="1" noChangeArrowheads="1" noTextEdit="1"/>
          </p:cNvSpPr>
          <p:nvPr>
            <p:ph type="sldImg"/>
          </p:nvPr>
        </p:nvSpPr>
        <p:spPr>
          <a:xfrm>
            <a:off x="1143000" y="685800"/>
            <a:ext cx="4572000" cy="3429000"/>
          </a:xfrm>
          <a:ln/>
        </p:spPr>
      </p:sp>
      <p:sp>
        <p:nvSpPr>
          <p:cNvPr id="11981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p:cNvSpPr>
            <a:spLocks noGrp="1" noRot="1" noChangeAspect="1" noTextEdit="1"/>
          </p:cNvSpPr>
          <p:nvPr>
            <p:ph type="sldImg"/>
          </p:nvPr>
        </p:nvSpPr>
        <p:spPr>
          <a:ln/>
        </p:spPr>
      </p:sp>
      <p:sp>
        <p:nvSpPr>
          <p:cNvPr id="134147" name="Segnaposto note 2"/>
          <p:cNvSpPr>
            <a:spLocks noGrp="1"/>
          </p:cNvSpPr>
          <p:nvPr>
            <p:ph type="body" idx="1"/>
          </p:nvPr>
        </p:nvSpPr>
        <p:spPr>
          <a:noFill/>
          <a:ln/>
        </p:spPr>
        <p:txBody>
          <a:bodyPr/>
          <a:lstStyle/>
          <a:p>
            <a:endParaRPr lang="it-IT">
              <a:latin typeface="Times New Roman" pitchFamily="18" charset="0"/>
            </a:endParaRPr>
          </a:p>
        </p:txBody>
      </p:sp>
      <p:sp>
        <p:nvSpPr>
          <p:cNvPr id="134148" name="Segnaposto numero diapositiva 3"/>
          <p:cNvSpPr>
            <a:spLocks noGrp="1"/>
          </p:cNvSpPr>
          <p:nvPr>
            <p:ph type="sldNum" sz="quarter"/>
          </p:nvPr>
        </p:nvSpPr>
        <p:spPr>
          <a:noFill/>
          <a:ln/>
        </p:spPr>
        <p:txBody>
          <a:bodyPr/>
          <a:lstStyle/>
          <a:p>
            <a:fld id="{87CA0957-0DA1-4F0A-AC17-6F9AE2619243}" type="slidenum">
              <a:rPr lang="it-IT" smtClean="0">
                <a:latin typeface="Times New Roman" pitchFamily="18" charset="0"/>
                <a:ea typeface="Microsoft YaHei" pitchFamily="34" charset="-122"/>
                <a:cs typeface="Segoe UI" pitchFamily="34" charset="0"/>
              </a:rPr>
              <a:pPr/>
              <a:t>51</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52</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54</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60</a:t>
            </a:fld>
            <a:endParaRPr lang="it-IT"/>
          </a:p>
        </p:txBody>
      </p:sp>
    </p:spTree>
    <p:extLst>
      <p:ext uri="{BB962C8B-B14F-4D97-AF65-F5344CB8AC3E}">
        <p14:creationId xmlns:p14="http://schemas.microsoft.com/office/powerpoint/2010/main" val="301067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61</a:t>
            </a:fld>
            <a:endParaRPr 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62</a:t>
            </a:fld>
            <a:endParaRPr lang="it-IT"/>
          </a:p>
        </p:txBody>
      </p:sp>
    </p:spTree>
    <p:extLst>
      <p:ext uri="{BB962C8B-B14F-4D97-AF65-F5344CB8AC3E}">
        <p14:creationId xmlns:p14="http://schemas.microsoft.com/office/powerpoint/2010/main" val="11902766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63</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68</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69</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70</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ln/>
        </p:spPr>
        <p:txBody>
          <a:bodyPr/>
          <a:lstStyle/>
          <a:p>
            <a:fld id="{B82374F9-E023-4202-85D6-211966FAB483}" type="slidenum">
              <a:rPr lang="it-IT" smtClean="0">
                <a:latin typeface="Times New Roman" pitchFamily="18" charset="0"/>
                <a:ea typeface="Microsoft YaHei" pitchFamily="34" charset="-122"/>
                <a:cs typeface="Segoe UI" pitchFamily="34" charset="0"/>
              </a:rPr>
              <a:pPr/>
              <a:t>5</a:t>
            </a:fld>
            <a:endParaRPr lang="it-IT">
              <a:latin typeface="Times New Roman" pitchFamily="18" charset="0"/>
              <a:ea typeface="Microsoft YaHei" pitchFamily="34" charset="-122"/>
              <a:cs typeface="Segoe UI"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p:spPr>
      </p:sp>
      <p:sp>
        <p:nvSpPr>
          <p:cNvPr id="120836"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72</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73</a:t>
            </a:fld>
            <a:endParaRPr lang="it-IT"/>
          </a:p>
        </p:txBody>
      </p:sp>
    </p:spTree>
    <p:extLst>
      <p:ext uri="{BB962C8B-B14F-4D97-AF65-F5344CB8AC3E}">
        <p14:creationId xmlns:p14="http://schemas.microsoft.com/office/powerpoint/2010/main" val="11643888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75</a:t>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76</a:t>
            </a:fld>
            <a:endParaRPr lang="it-IT"/>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p:cNvSpPr>
            <a:spLocks noGrp="1" noRot="1" noChangeAspect="1" noTextEdit="1"/>
          </p:cNvSpPr>
          <p:nvPr>
            <p:ph type="sldImg"/>
          </p:nvPr>
        </p:nvSpPr>
        <p:spPr>
          <a:ln/>
        </p:spPr>
      </p:sp>
      <p:sp>
        <p:nvSpPr>
          <p:cNvPr id="135171" name="Segnaposto note 2"/>
          <p:cNvSpPr>
            <a:spLocks noGrp="1"/>
          </p:cNvSpPr>
          <p:nvPr>
            <p:ph type="body" idx="1"/>
          </p:nvPr>
        </p:nvSpPr>
        <p:spPr>
          <a:noFill/>
          <a:ln/>
        </p:spPr>
        <p:txBody>
          <a:bodyPr/>
          <a:lstStyle/>
          <a:p>
            <a:endParaRPr lang="it-IT" dirty="0"/>
          </a:p>
        </p:txBody>
      </p:sp>
      <p:sp>
        <p:nvSpPr>
          <p:cNvPr id="135172" name="Segnaposto numero diapositiva 3"/>
          <p:cNvSpPr>
            <a:spLocks noGrp="1"/>
          </p:cNvSpPr>
          <p:nvPr>
            <p:ph type="sldNum" sz="quarter"/>
          </p:nvPr>
        </p:nvSpPr>
        <p:spPr>
          <a:noFill/>
          <a:ln/>
        </p:spPr>
        <p:txBody>
          <a:bodyPr/>
          <a:lstStyle/>
          <a:p>
            <a:fld id="{9FE7AB54-F19A-44FC-85A6-2A2A1BD44110}" type="slidenum">
              <a:rPr lang="it-IT" smtClean="0">
                <a:latin typeface="Times New Roman" pitchFamily="18" charset="0"/>
                <a:ea typeface="Microsoft YaHei" pitchFamily="34" charset="-122"/>
                <a:cs typeface="Segoe UI" pitchFamily="34" charset="0"/>
              </a:rPr>
              <a:pPr/>
              <a:t>77</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p:cNvSpPr>
            <a:spLocks noGrp="1" noRot="1" noChangeAspect="1" noTextEdit="1"/>
          </p:cNvSpPr>
          <p:nvPr>
            <p:ph type="sldImg"/>
          </p:nvPr>
        </p:nvSpPr>
        <p:spPr>
          <a:ln/>
        </p:spPr>
      </p:sp>
      <p:sp>
        <p:nvSpPr>
          <p:cNvPr id="135171" name="Segnaposto note 2"/>
          <p:cNvSpPr>
            <a:spLocks noGrp="1"/>
          </p:cNvSpPr>
          <p:nvPr>
            <p:ph type="body" idx="1"/>
          </p:nvPr>
        </p:nvSpPr>
        <p:spPr>
          <a:noFill/>
          <a:ln/>
        </p:spPr>
        <p:txBody>
          <a:bodyPr/>
          <a:lstStyle/>
          <a:p>
            <a:endParaRPr lang="it-IT" dirty="0">
              <a:latin typeface="Times New Roman" pitchFamily="18" charset="0"/>
            </a:endParaRPr>
          </a:p>
        </p:txBody>
      </p:sp>
      <p:sp>
        <p:nvSpPr>
          <p:cNvPr id="135172" name="Segnaposto numero diapositiva 3"/>
          <p:cNvSpPr>
            <a:spLocks noGrp="1"/>
          </p:cNvSpPr>
          <p:nvPr>
            <p:ph type="sldNum" sz="quarter"/>
          </p:nvPr>
        </p:nvSpPr>
        <p:spPr>
          <a:noFill/>
          <a:ln/>
        </p:spPr>
        <p:txBody>
          <a:bodyPr/>
          <a:lstStyle/>
          <a:p>
            <a:fld id="{9FE7AB54-F19A-44FC-85A6-2A2A1BD44110}" type="slidenum">
              <a:rPr lang="it-IT" smtClean="0">
                <a:latin typeface="Times New Roman" pitchFamily="18" charset="0"/>
                <a:ea typeface="Microsoft YaHei" pitchFamily="34" charset="-122"/>
                <a:cs typeface="Segoe UI" pitchFamily="34" charset="0"/>
              </a:rPr>
              <a:pPr/>
              <a:t>78</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860BD9-51FE-4774-AB09-4C6AFBEFBA0C}" type="slidenum">
              <a:rPr lang="en-GB" altLang="de-DE" smtClean="0"/>
              <a:pPr/>
              <a:t>79</a:t>
            </a:fld>
            <a:endParaRPr lang="en-GB" altLang="de-DE" dirty="0"/>
          </a:p>
        </p:txBody>
      </p:sp>
    </p:spTree>
    <p:extLst>
      <p:ext uri="{BB962C8B-B14F-4D97-AF65-F5344CB8AC3E}">
        <p14:creationId xmlns:p14="http://schemas.microsoft.com/office/powerpoint/2010/main" val="10349928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860BD9-51FE-4774-AB09-4C6AFBEFBA0C}" type="slidenum">
              <a:rPr lang="en-GB" altLang="de-DE" smtClean="0"/>
              <a:pPr/>
              <a:t>80</a:t>
            </a:fld>
            <a:endParaRPr lang="en-GB" altLang="de-DE" dirty="0"/>
          </a:p>
        </p:txBody>
      </p:sp>
    </p:spTree>
    <p:extLst>
      <p:ext uri="{BB962C8B-B14F-4D97-AF65-F5344CB8AC3E}">
        <p14:creationId xmlns:p14="http://schemas.microsoft.com/office/powerpoint/2010/main" val="3746756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egnaposto immagine diapositiva 1"/>
          <p:cNvSpPr>
            <a:spLocks noGrp="1" noRot="1" noChangeAspect="1" noTextEdit="1"/>
          </p:cNvSpPr>
          <p:nvPr>
            <p:ph type="sldImg"/>
          </p:nvPr>
        </p:nvSpPr>
        <p:spPr>
          <a:ln/>
        </p:spPr>
      </p:sp>
      <p:sp>
        <p:nvSpPr>
          <p:cNvPr id="137219" name="Segnaposto note 2"/>
          <p:cNvSpPr>
            <a:spLocks noGrp="1"/>
          </p:cNvSpPr>
          <p:nvPr>
            <p:ph type="body" idx="1"/>
          </p:nvPr>
        </p:nvSpPr>
        <p:spPr>
          <a:noFill/>
          <a:ln/>
        </p:spPr>
        <p:txBody>
          <a:bodyPr/>
          <a:lstStyle/>
          <a:p>
            <a:endParaRPr lang="it-IT" dirty="0"/>
          </a:p>
        </p:txBody>
      </p:sp>
      <p:sp>
        <p:nvSpPr>
          <p:cNvPr id="137220" name="Segnaposto numero diapositiva 3"/>
          <p:cNvSpPr>
            <a:spLocks noGrp="1"/>
          </p:cNvSpPr>
          <p:nvPr>
            <p:ph type="sldNum" sz="quarter"/>
          </p:nvPr>
        </p:nvSpPr>
        <p:spPr>
          <a:noFill/>
          <a:ln/>
        </p:spPr>
        <p:txBody>
          <a:bodyPr/>
          <a:lstStyle/>
          <a:p>
            <a:fld id="{46A10CFD-AA1D-4926-A580-E4589E3132C3}" type="slidenum">
              <a:rPr lang="it-IT" smtClean="0">
                <a:latin typeface="Times New Roman" pitchFamily="18" charset="0"/>
                <a:ea typeface="Microsoft YaHei" pitchFamily="34" charset="-122"/>
                <a:cs typeface="Segoe UI" pitchFamily="34" charset="0"/>
              </a:rPr>
              <a:pPr/>
              <a:t>81</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p:cNvSpPr>
            <a:spLocks noGrp="1" noRot="1" noChangeAspect="1" noTextEdit="1"/>
          </p:cNvSpPr>
          <p:nvPr>
            <p:ph type="sldImg"/>
          </p:nvPr>
        </p:nvSpPr>
        <p:spPr>
          <a:ln/>
        </p:spPr>
      </p:sp>
      <p:sp>
        <p:nvSpPr>
          <p:cNvPr id="138243" name="Segnaposto note 2"/>
          <p:cNvSpPr>
            <a:spLocks noGrp="1"/>
          </p:cNvSpPr>
          <p:nvPr>
            <p:ph type="body" idx="1"/>
          </p:nvPr>
        </p:nvSpPr>
        <p:spPr>
          <a:noFill/>
          <a:ln/>
        </p:spPr>
        <p:txBody>
          <a:bodyPr/>
          <a:lstStyle/>
          <a:p>
            <a:endParaRPr lang="it-IT">
              <a:latin typeface="Times New Roman" pitchFamily="18" charset="0"/>
            </a:endParaRPr>
          </a:p>
        </p:txBody>
      </p:sp>
      <p:sp>
        <p:nvSpPr>
          <p:cNvPr id="138244" name="Segnaposto numero diapositiva 3"/>
          <p:cNvSpPr>
            <a:spLocks noGrp="1"/>
          </p:cNvSpPr>
          <p:nvPr>
            <p:ph type="sldNum" sz="quarter"/>
          </p:nvPr>
        </p:nvSpPr>
        <p:spPr>
          <a:noFill/>
          <a:ln/>
        </p:spPr>
        <p:txBody>
          <a:bodyPr/>
          <a:lstStyle/>
          <a:p>
            <a:fld id="{2EA2E259-A220-45E5-A941-C64CA40B330B}" type="slidenum">
              <a:rPr lang="it-IT" smtClean="0">
                <a:latin typeface="Times New Roman" pitchFamily="18" charset="0"/>
                <a:ea typeface="Microsoft YaHei" pitchFamily="34" charset="-122"/>
                <a:cs typeface="Segoe UI" pitchFamily="34" charset="0"/>
              </a:rPr>
              <a:pPr/>
              <a:t>82</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ln/>
        </p:spPr>
        <p:txBody>
          <a:bodyPr/>
          <a:lstStyle/>
          <a:p>
            <a:fld id="{B82374F9-E023-4202-85D6-211966FAB483}" type="slidenum">
              <a:rPr lang="it-IT" smtClean="0">
                <a:latin typeface="Times New Roman" pitchFamily="18" charset="0"/>
                <a:ea typeface="Microsoft YaHei" pitchFamily="34" charset="-122"/>
                <a:cs typeface="Segoe UI" pitchFamily="34" charset="0"/>
              </a:rPr>
              <a:pPr/>
              <a:t>6</a:t>
            </a:fld>
            <a:endParaRPr lang="it-IT">
              <a:latin typeface="Times New Roman" pitchFamily="18" charset="0"/>
              <a:ea typeface="Microsoft YaHei" pitchFamily="34" charset="-122"/>
              <a:cs typeface="Segoe UI"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p:spPr>
      </p:sp>
      <p:sp>
        <p:nvSpPr>
          <p:cNvPr id="120836"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extLst>
      <p:ext uri="{BB962C8B-B14F-4D97-AF65-F5344CB8AC3E}">
        <p14:creationId xmlns:p14="http://schemas.microsoft.com/office/powerpoint/2010/main" val="13605552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immagine diapositiva 1"/>
          <p:cNvSpPr>
            <a:spLocks noGrp="1" noRot="1" noChangeAspect="1" noTextEdit="1"/>
          </p:cNvSpPr>
          <p:nvPr>
            <p:ph type="sldImg"/>
          </p:nvPr>
        </p:nvSpPr>
        <p:spPr>
          <a:ln/>
        </p:spPr>
      </p:sp>
      <p:sp>
        <p:nvSpPr>
          <p:cNvPr id="139267" name="Segnaposto note 2"/>
          <p:cNvSpPr>
            <a:spLocks noGrp="1"/>
          </p:cNvSpPr>
          <p:nvPr>
            <p:ph type="body" idx="1"/>
          </p:nvPr>
        </p:nvSpPr>
        <p:spPr>
          <a:noFill/>
          <a:ln/>
        </p:spPr>
        <p:txBody>
          <a:bodyPr/>
          <a:lstStyle/>
          <a:p>
            <a:endParaRPr lang="it-IT" dirty="0"/>
          </a:p>
        </p:txBody>
      </p:sp>
      <p:sp>
        <p:nvSpPr>
          <p:cNvPr id="139268" name="Segnaposto numero diapositiva 3"/>
          <p:cNvSpPr>
            <a:spLocks noGrp="1"/>
          </p:cNvSpPr>
          <p:nvPr>
            <p:ph type="sldNum" sz="quarter"/>
          </p:nvPr>
        </p:nvSpPr>
        <p:spPr>
          <a:noFill/>
          <a:ln/>
        </p:spPr>
        <p:txBody>
          <a:bodyPr/>
          <a:lstStyle/>
          <a:p>
            <a:fld id="{D0C30285-662F-4842-9CCF-D553D882D027}" type="slidenum">
              <a:rPr lang="it-IT" smtClean="0">
                <a:latin typeface="Times New Roman" pitchFamily="18" charset="0"/>
                <a:ea typeface="Microsoft YaHei" pitchFamily="34" charset="-122"/>
                <a:cs typeface="Segoe UI" pitchFamily="34" charset="0"/>
              </a:rPr>
              <a:pPr/>
              <a:t>83</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p:cNvSpPr>
            <a:spLocks noGrp="1" noRot="1" noChangeAspect="1" noTextEdit="1"/>
          </p:cNvSpPr>
          <p:nvPr>
            <p:ph type="sldImg"/>
          </p:nvPr>
        </p:nvSpPr>
        <p:spPr>
          <a:ln/>
        </p:spPr>
      </p:sp>
      <p:sp>
        <p:nvSpPr>
          <p:cNvPr id="140291" name="Segnaposto note 2"/>
          <p:cNvSpPr>
            <a:spLocks noGrp="1"/>
          </p:cNvSpPr>
          <p:nvPr>
            <p:ph type="body" idx="1"/>
          </p:nvPr>
        </p:nvSpPr>
        <p:spPr>
          <a:noFill/>
          <a:ln/>
        </p:spPr>
        <p:txBody>
          <a:bodyPr/>
          <a:lstStyle/>
          <a:p>
            <a:endParaRPr lang="it-IT" dirty="0"/>
          </a:p>
        </p:txBody>
      </p:sp>
      <p:sp>
        <p:nvSpPr>
          <p:cNvPr id="140292" name="Segnaposto numero diapositiva 3"/>
          <p:cNvSpPr>
            <a:spLocks noGrp="1"/>
          </p:cNvSpPr>
          <p:nvPr>
            <p:ph type="sldNum" sz="quarter"/>
          </p:nvPr>
        </p:nvSpPr>
        <p:spPr>
          <a:noFill/>
          <a:ln/>
        </p:spPr>
        <p:txBody>
          <a:bodyPr/>
          <a:lstStyle/>
          <a:p>
            <a:fld id="{47158498-495E-4C78-88B9-EB951261AC52}" type="slidenum">
              <a:rPr lang="it-IT" smtClean="0">
                <a:latin typeface="Times New Roman" pitchFamily="18" charset="0"/>
                <a:ea typeface="Microsoft YaHei" pitchFamily="34" charset="-122"/>
                <a:cs typeface="Segoe UI" pitchFamily="34" charset="0"/>
              </a:rPr>
              <a:pPr/>
              <a:t>84</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p:cNvSpPr>
            <a:spLocks noGrp="1" noRot="1" noChangeAspect="1" noTextEdit="1"/>
          </p:cNvSpPr>
          <p:nvPr>
            <p:ph type="sldImg"/>
          </p:nvPr>
        </p:nvSpPr>
        <p:spPr>
          <a:ln/>
        </p:spPr>
      </p:sp>
      <p:sp>
        <p:nvSpPr>
          <p:cNvPr id="140291" name="Segnaposto note 2"/>
          <p:cNvSpPr>
            <a:spLocks noGrp="1"/>
          </p:cNvSpPr>
          <p:nvPr>
            <p:ph type="body" idx="1"/>
          </p:nvPr>
        </p:nvSpPr>
        <p:spPr>
          <a:noFill/>
          <a:ln/>
        </p:spPr>
        <p:txBody>
          <a:bodyPr/>
          <a:lstStyle/>
          <a:p>
            <a:endParaRPr lang="it-IT" dirty="0"/>
          </a:p>
        </p:txBody>
      </p:sp>
      <p:sp>
        <p:nvSpPr>
          <p:cNvPr id="140292" name="Segnaposto numero diapositiva 3"/>
          <p:cNvSpPr>
            <a:spLocks noGrp="1"/>
          </p:cNvSpPr>
          <p:nvPr>
            <p:ph type="sldNum" sz="quarter"/>
          </p:nvPr>
        </p:nvSpPr>
        <p:spPr>
          <a:noFill/>
          <a:ln/>
        </p:spPr>
        <p:txBody>
          <a:bodyPr/>
          <a:lstStyle/>
          <a:p>
            <a:fld id="{47158498-495E-4C78-88B9-EB951261AC52}" type="slidenum">
              <a:rPr lang="it-IT" smtClean="0">
                <a:latin typeface="Times New Roman" pitchFamily="18" charset="0"/>
                <a:ea typeface="Microsoft YaHei" pitchFamily="34" charset="-122"/>
                <a:cs typeface="Segoe UI" pitchFamily="34" charset="0"/>
              </a:rPr>
              <a:pPr/>
              <a:t>85</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immagine diapositiva 1"/>
          <p:cNvSpPr>
            <a:spLocks noGrp="1" noRot="1" noChangeAspect="1" noTextEdit="1"/>
          </p:cNvSpPr>
          <p:nvPr>
            <p:ph type="sldImg"/>
          </p:nvPr>
        </p:nvSpPr>
        <p:spPr>
          <a:ln/>
        </p:spPr>
      </p:sp>
      <p:sp>
        <p:nvSpPr>
          <p:cNvPr id="141315" name="Segnaposto note 2"/>
          <p:cNvSpPr>
            <a:spLocks noGrp="1"/>
          </p:cNvSpPr>
          <p:nvPr>
            <p:ph type="body" idx="1"/>
          </p:nvPr>
        </p:nvSpPr>
        <p:spPr>
          <a:noFill/>
          <a:ln/>
        </p:spPr>
        <p:txBody>
          <a:bodyPr/>
          <a:lstStyle/>
          <a:p>
            <a:endParaRPr lang="it-IT" dirty="0"/>
          </a:p>
        </p:txBody>
      </p:sp>
      <p:sp>
        <p:nvSpPr>
          <p:cNvPr id="141316" name="Segnaposto numero diapositiva 3"/>
          <p:cNvSpPr>
            <a:spLocks noGrp="1"/>
          </p:cNvSpPr>
          <p:nvPr>
            <p:ph type="sldNum" sz="quarter"/>
          </p:nvPr>
        </p:nvSpPr>
        <p:spPr>
          <a:noFill/>
          <a:ln/>
        </p:spPr>
        <p:txBody>
          <a:bodyPr/>
          <a:lstStyle/>
          <a:p>
            <a:fld id="{C0D9EF0C-8C44-475D-8CE8-12AC4C0F3498}" type="slidenum">
              <a:rPr lang="it-IT" smtClean="0">
                <a:latin typeface="Times New Roman" pitchFamily="18" charset="0"/>
                <a:ea typeface="Microsoft YaHei" pitchFamily="34" charset="-122"/>
                <a:cs typeface="Segoe UI" pitchFamily="34" charset="0"/>
              </a:rPr>
              <a:pPr/>
              <a:t>86</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p:cNvSpPr>
            <a:spLocks noGrp="1" noRot="1" noChangeAspect="1" noTextEdit="1"/>
          </p:cNvSpPr>
          <p:nvPr>
            <p:ph type="sldImg"/>
          </p:nvPr>
        </p:nvSpPr>
        <p:spPr>
          <a:ln/>
        </p:spPr>
      </p:sp>
      <p:sp>
        <p:nvSpPr>
          <p:cNvPr id="142339" name="Segnaposto note 2"/>
          <p:cNvSpPr>
            <a:spLocks noGrp="1"/>
          </p:cNvSpPr>
          <p:nvPr>
            <p:ph type="body" idx="1"/>
          </p:nvPr>
        </p:nvSpPr>
        <p:spPr>
          <a:noFill/>
          <a:ln/>
        </p:spPr>
        <p:txBody>
          <a:bodyPr/>
          <a:lstStyle/>
          <a:p>
            <a:endParaRPr lang="it-IT" dirty="0"/>
          </a:p>
        </p:txBody>
      </p:sp>
      <p:sp>
        <p:nvSpPr>
          <p:cNvPr id="142340" name="Segnaposto numero diapositiva 3"/>
          <p:cNvSpPr>
            <a:spLocks noGrp="1"/>
          </p:cNvSpPr>
          <p:nvPr>
            <p:ph type="sldNum" sz="quarter"/>
          </p:nvPr>
        </p:nvSpPr>
        <p:spPr>
          <a:noFill/>
          <a:ln/>
        </p:spPr>
        <p:txBody>
          <a:bodyPr/>
          <a:lstStyle/>
          <a:p>
            <a:fld id="{644AE5B7-C843-40EC-91E1-EE6F8A0B5001}" type="slidenum">
              <a:rPr lang="it-IT" smtClean="0">
                <a:latin typeface="Times New Roman" pitchFamily="18" charset="0"/>
                <a:ea typeface="Microsoft YaHei" pitchFamily="34" charset="-122"/>
                <a:cs typeface="Segoe UI" pitchFamily="34" charset="0"/>
              </a:rPr>
              <a:pPr/>
              <a:t>87</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immagine diapositiva 1"/>
          <p:cNvSpPr>
            <a:spLocks noGrp="1" noRot="1" noChangeAspect="1" noTextEdit="1"/>
          </p:cNvSpPr>
          <p:nvPr>
            <p:ph type="sldImg"/>
          </p:nvPr>
        </p:nvSpPr>
        <p:spPr>
          <a:ln/>
        </p:spPr>
      </p:sp>
      <p:sp>
        <p:nvSpPr>
          <p:cNvPr id="141315" name="Segnaposto note 2"/>
          <p:cNvSpPr>
            <a:spLocks noGrp="1"/>
          </p:cNvSpPr>
          <p:nvPr>
            <p:ph type="body" idx="1"/>
          </p:nvPr>
        </p:nvSpPr>
        <p:spPr>
          <a:noFill/>
          <a:ln/>
        </p:spPr>
        <p:txBody>
          <a:bodyPr/>
          <a:lstStyle/>
          <a:p>
            <a:endParaRPr lang="it-IT" dirty="0"/>
          </a:p>
        </p:txBody>
      </p:sp>
      <p:sp>
        <p:nvSpPr>
          <p:cNvPr id="141316" name="Segnaposto numero diapositiva 3"/>
          <p:cNvSpPr>
            <a:spLocks noGrp="1"/>
          </p:cNvSpPr>
          <p:nvPr>
            <p:ph type="sldNum" sz="quarter"/>
          </p:nvPr>
        </p:nvSpPr>
        <p:spPr>
          <a:noFill/>
          <a:ln/>
        </p:spPr>
        <p:txBody>
          <a:bodyPr/>
          <a:lstStyle/>
          <a:p>
            <a:fld id="{C0D9EF0C-8C44-475D-8CE8-12AC4C0F3498}" type="slidenum">
              <a:rPr lang="it-IT" smtClean="0">
                <a:latin typeface="Times New Roman" pitchFamily="18" charset="0"/>
                <a:ea typeface="Microsoft YaHei" pitchFamily="34" charset="-122"/>
                <a:cs typeface="Segoe UI" pitchFamily="34" charset="0"/>
              </a:rPr>
              <a:pPr/>
              <a:t>88</a:t>
            </a:fld>
            <a:endParaRPr lang="it-IT">
              <a:latin typeface="Times New Roman" pitchFamily="18" charset="0"/>
              <a:ea typeface="Microsoft YaHei" pitchFamily="34" charset="-122"/>
              <a:cs typeface="Segoe UI" pitchFamily="34" charset="0"/>
            </a:endParaRPr>
          </a:p>
        </p:txBody>
      </p:sp>
    </p:spTree>
    <p:extLst>
      <p:ext uri="{BB962C8B-B14F-4D97-AF65-F5344CB8AC3E}">
        <p14:creationId xmlns:p14="http://schemas.microsoft.com/office/powerpoint/2010/main" val="22724757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egnaposto immagine diapositiva 1"/>
          <p:cNvSpPr>
            <a:spLocks noGrp="1" noRot="1" noChangeAspect="1" noTextEdit="1"/>
          </p:cNvSpPr>
          <p:nvPr>
            <p:ph type="sldImg"/>
          </p:nvPr>
        </p:nvSpPr>
        <p:spPr>
          <a:ln/>
        </p:spPr>
      </p:sp>
      <p:sp>
        <p:nvSpPr>
          <p:cNvPr id="143363" name="Segnaposto note 2"/>
          <p:cNvSpPr>
            <a:spLocks noGrp="1"/>
          </p:cNvSpPr>
          <p:nvPr>
            <p:ph type="body" idx="1"/>
          </p:nvPr>
        </p:nvSpPr>
        <p:spPr>
          <a:noFill/>
          <a:ln/>
        </p:spPr>
        <p:txBody>
          <a:bodyPr/>
          <a:lstStyle/>
          <a:p>
            <a:endParaRPr lang="it-IT" dirty="0"/>
          </a:p>
        </p:txBody>
      </p:sp>
      <p:sp>
        <p:nvSpPr>
          <p:cNvPr id="143364" name="Segnaposto numero diapositiva 3"/>
          <p:cNvSpPr>
            <a:spLocks noGrp="1"/>
          </p:cNvSpPr>
          <p:nvPr>
            <p:ph type="sldNum" sz="quarter"/>
          </p:nvPr>
        </p:nvSpPr>
        <p:spPr>
          <a:noFill/>
          <a:ln/>
        </p:spPr>
        <p:txBody>
          <a:bodyPr/>
          <a:lstStyle/>
          <a:p>
            <a:fld id="{0660F15C-7F43-40EE-887F-297E8DD3C01D}" type="slidenum">
              <a:rPr lang="it-IT" smtClean="0">
                <a:latin typeface="Times New Roman" pitchFamily="18" charset="0"/>
                <a:ea typeface="Microsoft YaHei" pitchFamily="34" charset="-122"/>
                <a:cs typeface="Segoe UI" pitchFamily="34" charset="0"/>
              </a:rPr>
              <a:pPr/>
              <a:t>89</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p:cNvSpPr>
            <a:spLocks noGrp="1" noRot="1" noChangeAspect="1" noTextEdit="1"/>
          </p:cNvSpPr>
          <p:nvPr>
            <p:ph type="sldImg"/>
          </p:nvPr>
        </p:nvSpPr>
        <p:spPr>
          <a:ln/>
        </p:spPr>
      </p:sp>
      <p:sp>
        <p:nvSpPr>
          <p:cNvPr id="144387" name="Segnaposto note 2"/>
          <p:cNvSpPr>
            <a:spLocks noGrp="1"/>
          </p:cNvSpPr>
          <p:nvPr>
            <p:ph type="body" idx="1"/>
          </p:nvPr>
        </p:nvSpPr>
        <p:spPr>
          <a:noFill/>
          <a:ln/>
        </p:spPr>
        <p:txBody>
          <a:bodyPr/>
          <a:lstStyle/>
          <a:p>
            <a:endParaRPr lang="it-IT">
              <a:latin typeface="Times New Roman" pitchFamily="18" charset="0"/>
            </a:endParaRPr>
          </a:p>
        </p:txBody>
      </p:sp>
      <p:sp>
        <p:nvSpPr>
          <p:cNvPr id="144388" name="Segnaposto numero diapositiva 3"/>
          <p:cNvSpPr>
            <a:spLocks noGrp="1"/>
          </p:cNvSpPr>
          <p:nvPr>
            <p:ph type="sldNum" sz="quarter"/>
          </p:nvPr>
        </p:nvSpPr>
        <p:spPr>
          <a:noFill/>
          <a:ln/>
        </p:spPr>
        <p:txBody>
          <a:bodyPr/>
          <a:lstStyle/>
          <a:p>
            <a:fld id="{8BA0D157-ECED-4EE2-9A67-F72DF19709C3}" type="slidenum">
              <a:rPr lang="it-IT" smtClean="0">
                <a:latin typeface="Times New Roman" pitchFamily="18" charset="0"/>
                <a:ea typeface="Microsoft YaHei" pitchFamily="34" charset="-122"/>
                <a:cs typeface="Segoe UI" pitchFamily="34" charset="0"/>
              </a:rPr>
              <a:pPr/>
              <a:t>90</a:t>
            </a:fld>
            <a:endParaRPr lang="it-IT">
              <a:latin typeface="Times New Roman" pitchFamily="18" charset="0"/>
              <a:ea typeface="Microsoft YaHei" pitchFamily="34" charset="-122"/>
              <a:cs typeface="Segoe U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9"/>
          <p:cNvSpPr>
            <a:spLocks noGrp="1" noChangeArrowheads="1"/>
          </p:cNvSpPr>
          <p:nvPr>
            <p:ph type="sldNum" sz="quarter"/>
          </p:nvPr>
        </p:nvSpPr>
        <p:spPr>
          <a:noFill/>
          <a:ln/>
        </p:spPr>
        <p:txBody>
          <a:bodyPr/>
          <a:lstStyle/>
          <a:p>
            <a:fld id="{0A6A07BE-4CFA-4E1A-8794-C06D94F2CFD2}" type="slidenum">
              <a:rPr lang="it-IT" smtClean="0">
                <a:latin typeface="Times New Roman" pitchFamily="18" charset="0"/>
                <a:ea typeface="Microsoft YaHei" pitchFamily="34" charset="-122"/>
                <a:cs typeface="Segoe UI" pitchFamily="34" charset="0"/>
              </a:rPr>
              <a:pPr/>
              <a:t>92</a:t>
            </a:fld>
            <a:endParaRPr lang="it-IT">
              <a:latin typeface="Times New Roman" pitchFamily="18" charset="0"/>
              <a:ea typeface="Microsoft YaHei" pitchFamily="34" charset="-122"/>
              <a:cs typeface="Segoe UI" pitchFamily="34" charset="0"/>
            </a:endParaRPr>
          </a:p>
        </p:txBody>
      </p:sp>
      <p:sp>
        <p:nvSpPr>
          <p:cNvPr id="145411" name="Rectangle 1"/>
          <p:cNvSpPr>
            <a:spLocks noGrp="1" noRot="1" noChangeAspect="1" noChangeArrowheads="1" noTextEdit="1"/>
          </p:cNvSpPr>
          <p:nvPr>
            <p:ph type="sldImg"/>
          </p:nvPr>
        </p:nvSpPr>
        <p:spPr>
          <a:xfrm>
            <a:off x="1143000" y="685800"/>
            <a:ext cx="4572000" cy="3429000"/>
          </a:xfrm>
          <a:ln/>
        </p:spPr>
      </p:sp>
      <p:sp>
        <p:nvSpPr>
          <p:cNvPr id="145412"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93</a:t>
            </a:fld>
            <a:endParaRPr lang="it-IT"/>
          </a:p>
        </p:txBody>
      </p:sp>
    </p:spTree>
    <p:extLst>
      <p:ext uri="{BB962C8B-B14F-4D97-AF65-F5344CB8AC3E}">
        <p14:creationId xmlns:p14="http://schemas.microsoft.com/office/powerpoint/2010/main" val="167615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ln/>
        </p:spPr>
        <p:txBody>
          <a:bodyPr/>
          <a:lstStyle/>
          <a:p>
            <a:fld id="{80C69BAF-FCB0-4C78-9C28-205E3C0F60A1}" type="slidenum">
              <a:rPr lang="it-IT" smtClean="0">
                <a:latin typeface="Times New Roman" pitchFamily="18" charset="0"/>
                <a:ea typeface="Microsoft YaHei" pitchFamily="34" charset="-122"/>
                <a:cs typeface="Segoe UI" pitchFamily="34" charset="0"/>
              </a:rPr>
              <a:pPr/>
              <a:t>7</a:t>
            </a:fld>
            <a:endParaRPr lang="it-IT">
              <a:latin typeface="Times New Roman" pitchFamily="18" charset="0"/>
              <a:ea typeface="Microsoft YaHei" pitchFamily="34" charset="-122"/>
              <a:cs typeface="Segoe UI" pitchFamily="34" charset="0"/>
            </a:endParaRPr>
          </a:p>
        </p:txBody>
      </p:sp>
      <p:sp>
        <p:nvSpPr>
          <p:cNvPr id="121859" name="Rectangle 1"/>
          <p:cNvSpPr>
            <a:spLocks noGrp="1" noRot="1" noChangeAspect="1" noChangeArrowheads="1" noTextEdit="1"/>
          </p:cNvSpPr>
          <p:nvPr>
            <p:ph type="sldImg"/>
          </p:nvPr>
        </p:nvSpPr>
        <p:spPr>
          <a:xfrm>
            <a:off x="1143000" y="685800"/>
            <a:ext cx="4572000" cy="3429000"/>
          </a:xfrm>
          <a:ln/>
        </p:spPr>
      </p:sp>
      <p:sp>
        <p:nvSpPr>
          <p:cNvPr id="121860"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94</a:t>
            </a:fld>
            <a:endParaRPr lang="it-IT"/>
          </a:p>
        </p:txBody>
      </p:sp>
    </p:spTree>
    <p:extLst>
      <p:ext uri="{BB962C8B-B14F-4D97-AF65-F5344CB8AC3E}">
        <p14:creationId xmlns:p14="http://schemas.microsoft.com/office/powerpoint/2010/main" val="29906993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95</a:t>
            </a:fld>
            <a:endParaRPr lang="it-IT"/>
          </a:p>
        </p:txBody>
      </p:sp>
    </p:spTree>
    <p:extLst>
      <p:ext uri="{BB962C8B-B14F-4D97-AF65-F5344CB8AC3E}">
        <p14:creationId xmlns:p14="http://schemas.microsoft.com/office/powerpoint/2010/main" val="42923978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96</a:t>
            </a:fld>
            <a:endParaRPr lang="it-IT"/>
          </a:p>
        </p:txBody>
      </p:sp>
    </p:spTree>
    <p:extLst>
      <p:ext uri="{BB962C8B-B14F-4D97-AF65-F5344CB8AC3E}">
        <p14:creationId xmlns:p14="http://schemas.microsoft.com/office/powerpoint/2010/main" val="23199819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97</a:t>
            </a:fld>
            <a:endParaRPr lang="it-IT"/>
          </a:p>
        </p:txBody>
      </p:sp>
    </p:spTree>
    <p:extLst>
      <p:ext uri="{BB962C8B-B14F-4D97-AF65-F5344CB8AC3E}">
        <p14:creationId xmlns:p14="http://schemas.microsoft.com/office/powerpoint/2010/main" val="4184416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98</a:t>
            </a:fld>
            <a:endParaRPr lang="it-IT"/>
          </a:p>
        </p:txBody>
      </p:sp>
    </p:spTree>
    <p:extLst>
      <p:ext uri="{BB962C8B-B14F-4D97-AF65-F5344CB8AC3E}">
        <p14:creationId xmlns:p14="http://schemas.microsoft.com/office/powerpoint/2010/main" val="5918412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99</a:t>
            </a:fld>
            <a:endParaRPr lang="it-IT"/>
          </a:p>
        </p:txBody>
      </p:sp>
    </p:spTree>
    <p:extLst>
      <p:ext uri="{BB962C8B-B14F-4D97-AF65-F5344CB8AC3E}">
        <p14:creationId xmlns:p14="http://schemas.microsoft.com/office/powerpoint/2010/main" val="2947468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defRPr/>
            </a:pPr>
            <a:fld id="{82552D43-10CB-4677-86CF-2737EC64AEB0}" type="slidenum">
              <a:rPr lang="it-IT" smtClean="0"/>
              <a:pPr>
                <a:defRPr/>
              </a:pPr>
              <a:t>100</a:t>
            </a:fld>
            <a:endParaRPr lang="it-IT"/>
          </a:p>
        </p:txBody>
      </p:sp>
    </p:spTree>
    <p:extLst>
      <p:ext uri="{BB962C8B-B14F-4D97-AF65-F5344CB8AC3E}">
        <p14:creationId xmlns:p14="http://schemas.microsoft.com/office/powerpoint/2010/main" val="35457722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9"/>
          <p:cNvSpPr>
            <a:spLocks noGrp="1" noChangeArrowheads="1"/>
          </p:cNvSpPr>
          <p:nvPr>
            <p:ph type="sldNum" sz="quarter"/>
          </p:nvPr>
        </p:nvSpPr>
        <p:spPr>
          <a:noFill/>
          <a:ln/>
        </p:spPr>
        <p:txBody>
          <a:bodyPr/>
          <a:lstStyle/>
          <a:p>
            <a:fld id="{D028BBEE-2072-4F8C-85BC-A7A75578647F}" type="slidenum">
              <a:rPr lang="it-IT" smtClean="0">
                <a:latin typeface="Times New Roman" pitchFamily="18" charset="0"/>
                <a:ea typeface="Microsoft YaHei" pitchFamily="34" charset="-122"/>
                <a:cs typeface="Segoe UI" pitchFamily="34" charset="0"/>
              </a:rPr>
              <a:pPr/>
              <a:t>105</a:t>
            </a:fld>
            <a:endParaRPr lang="it-IT">
              <a:latin typeface="Times New Roman" pitchFamily="18" charset="0"/>
              <a:ea typeface="Microsoft YaHei" pitchFamily="34" charset="-122"/>
              <a:cs typeface="Segoe UI" pitchFamily="34" charset="0"/>
            </a:endParaRPr>
          </a:p>
        </p:txBody>
      </p:sp>
      <p:sp>
        <p:nvSpPr>
          <p:cNvPr id="146435" name="Rectangle 1"/>
          <p:cNvSpPr>
            <a:spLocks noGrp="1" noRot="1" noChangeAspect="1" noChangeArrowheads="1" noTextEdit="1"/>
          </p:cNvSpPr>
          <p:nvPr>
            <p:ph type="sldImg"/>
          </p:nvPr>
        </p:nvSpPr>
        <p:spPr>
          <a:xfrm>
            <a:off x="1143000" y="685800"/>
            <a:ext cx="4572000" cy="3429000"/>
          </a:xfrm>
          <a:ln/>
        </p:spPr>
      </p:sp>
      <p:sp>
        <p:nvSpPr>
          <p:cNvPr id="146436" name="Text Box 2"/>
          <p:cNvSpPr txBox="1">
            <a:spLocks noChangeArrowheads="1"/>
          </p:cNvSpPr>
          <p:nvPr/>
        </p:nvSpPr>
        <p:spPr bwMode="auto">
          <a:xfrm>
            <a:off x="914400" y="4343400"/>
            <a:ext cx="5029200" cy="4114800"/>
          </a:xfrm>
          <a:prstGeom prst="rect">
            <a:avLst/>
          </a:prstGeom>
          <a:noFill/>
          <a:ln w="9525">
            <a:noFill/>
            <a:round/>
            <a:headEnd/>
            <a:tailEnd/>
          </a:ln>
        </p:spPr>
        <p:txBody>
          <a:bodyPr wrap="none" anchor="ctr"/>
          <a:lstStyle/>
          <a:p>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106</a:t>
            </a:fld>
            <a:endParaRPr lang="it-IT"/>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108</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idx="10"/>
          </p:nvPr>
        </p:nvSpPr>
        <p:spPr/>
        <p:txBody>
          <a:bodyPr/>
          <a:lstStyle/>
          <a:p>
            <a:pPr>
              <a:defRPr/>
            </a:pPr>
            <a:fld id="{82552D43-10CB-4677-86CF-2737EC64AEB0}" type="slidenum">
              <a:rPr lang="it-IT" smtClean="0"/>
              <a:pPr>
                <a:defRPr/>
              </a:pPr>
              <a:t>8</a:t>
            </a:fld>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a:ln/>
        </p:spPr>
        <p:txBody>
          <a:bodyPr/>
          <a:lstStyle/>
          <a:p>
            <a:fld id="{6113E92E-00F6-4AC5-9756-B4C59F52B339}" type="slidenum">
              <a:rPr lang="it-IT" smtClean="0">
                <a:latin typeface="Times New Roman" pitchFamily="18" charset="0"/>
                <a:ea typeface="Microsoft YaHei" pitchFamily="34" charset="-122"/>
                <a:cs typeface="Segoe UI" pitchFamily="34" charset="0"/>
              </a:rPr>
              <a:pPr/>
              <a:t>109</a:t>
            </a:fld>
            <a:endParaRPr lang="it-IT">
              <a:latin typeface="Times New Roman" pitchFamily="18" charset="0"/>
              <a:ea typeface="Microsoft YaHei" pitchFamily="34" charset="-122"/>
              <a:cs typeface="Segoe UI" pitchFamily="34" charset="0"/>
            </a:endParaRPr>
          </a:p>
        </p:txBody>
      </p:sp>
      <p:sp>
        <p:nvSpPr>
          <p:cNvPr id="147459" name="Rectangle 1"/>
          <p:cNvSpPr>
            <a:spLocks noGrp="1" noRot="1" noChangeAspect="1" noChangeArrowheads="1" noTextEdit="1"/>
          </p:cNvSpPr>
          <p:nvPr>
            <p:ph type="sldImg"/>
          </p:nvPr>
        </p:nvSpPr>
        <p:spPr>
          <a:xfrm>
            <a:off x="1143000" y="685800"/>
            <a:ext cx="4572000" cy="3429000"/>
          </a:xfrm>
          <a:ln/>
        </p:spPr>
      </p:sp>
      <p:sp>
        <p:nvSpPr>
          <p:cNvPr id="147460"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a:ln/>
        </p:spPr>
        <p:txBody>
          <a:bodyPr/>
          <a:lstStyle/>
          <a:p>
            <a:fld id="{AA12C38D-621D-461A-8BA5-E2BCA8F099F9}" type="slidenum">
              <a:rPr lang="it-IT" smtClean="0">
                <a:latin typeface="Times New Roman" pitchFamily="18" charset="0"/>
                <a:ea typeface="Microsoft YaHei" pitchFamily="34" charset="-122"/>
                <a:cs typeface="Segoe UI" pitchFamily="34" charset="0"/>
              </a:rPr>
              <a:pPr/>
              <a:t>110</a:t>
            </a:fld>
            <a:endParaRPr lang="it-IT">
              <a:latin typeface="Times New Roman" pitchFamily="18" charset="0"/>
              <a:ea typeface="Microsoft YaHei" pitchFamily="34" charset="-122"/>
              <a:cs typeface="Segoe UI" pitchFamily="34" charset="0"/>
            </a:endParaRPr>
          </a:p>
        </p:txBody>
      </p:sp>
      <p:sp>
        <p:nvSpPr>
          <p:cNvPr id="148483" name="Rectangle 1"/>
          <p:cNvSpPr>
            <a:spLocks noGrp="1" noRot="1" noChangeAspect="1" noChangeArrowheads="1" noTextEdit="1"/>
          </p:cNvSpPr>
          <p:nvPr>
            <p:ph type="sldImg"/>
          </p:nvPr>
        </p:nvSpPr>
        <p:spPr>
          <a:xfrm>
            <a:off x="1143000" y="685800"/>
            <a:ext cx="4572000" cy="3429000"/>
          </a:xfrm>
          <a:ln/>
        </p:spPr>
      </p:sp>
      <p:sp>
        <p:nvSpPr>
          <p:cNvPr id="148484"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a:ln/>
        </p:spPr>
        <p:txBody>
          <a:bodyPr/>
          <a:lstStyle/>
          <a:p>
            <a:fld id="{C6F87BAA-54A0-4500-8D92-CFA96669A473}" type="slidenum">
              <a:rPr lang="it-IT" smtClean="0">
                <a:latin typeface="Times New Roman" pitchFamily="18" charset="0"/>
                <a:ea typeface="Microsoft YaHei" pitchFamily="34" charset="-122"/>
                <a:cs typeface="Segoe UI" pitchFamily="34" charset="0"/>
              </a:rPr>
              <a:pPr/>
              <a:t>111</a:t>
            </a:fld>
            <a:endParaRPr lang="it-IT">
              <a:latin typeface="Times New Roman" pitchFamily="18" charset="0"/>
              <a:ea typeface="Microsoft YaHei" pitchFamily="34" charset="-122"/>
              <a:cs typeface="Segoe UI" pitchFamily="34" charset="0"/>
            </a:endParaRPr>
          </a:p>
        </p:txBody>
      </p:sp>
      <p:sp>
        <p:nvSpPr>
          <p:cNvPr id="149507" name="Rectangle 1"/>
          <p:cNvSpPr>
            <a:spLocks noGrp="1" noRot="1" noChangeAspect="1" noChangeArrowheads="1" noTextEdit="1"/>
          </p:cNvSpPr>
          <p:nvPr>
            <p:ph type="sldImg"/>
          </p:nvPr>
        </p:nvSpPr>
        <p:spPr>
          <a:xfrm>
            <a:off x="1143000" y="685800"/>
            <a:ext cx="4572000" cy="3429000"/>
          </a:xfrm>
          <a:ln/>
        </p:spPr>
      </p:sp>
      <p:sp>
        <p:nvSpPr>
          <p:cNvPr id="149508"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a:ln/>
        </p:spPr>
        <p:txBody>
          <a:bodyPr/>
          <a:lstStyle/>
          <a:p>
            <a:fld id="{741AD8E9-7E48-458F-AB18-DDCD1181DA2D}" type="slidenum">
              <a:rPr lang="it-IT" smtClean="0">
                <a:latin typeface="Times New Roman" pitchFamily="18" charset="0"/>
                <a:ea typeface="Microsoft YaHei" pitchFamily="34" charset="-122"/>
                <a:cs typeface="Segoe UI" pitchFamily="34" charset="0"/>
              </a:rPr>
              <a:pPr/>
              <a:t>112</a:t>
            </a:fld>
            <a:endParaRPr lang="it-IT">
              <a:latin typeface="Times New Roman" pitchFamily="18" charset="0"/>
              <a:ea typeface="Microsoft YaHei" pitchFamily="34" charset="-122"/>
              <a:cs typeface="Segoe UI" pitchFamily="34" charset="0"/>
            </a:endParaRPr>
          </a:p>
        </p:txBody>
      </p:sp>
      <p:sp>
        <p:nvSpPr>
          <p:cNvPr id="150531" name="Rectangle 1"/>
          <p:cNvSpPr>
            <a:spLocks noGrp="1" noRot="1" noChangeAspect="1" noChangeArrowheads="1" noTextEdit="1"/>
          </p:cNvSpPr>
          <p:nvPr>
            <p:ph type="sldImg"/>
          </p:nvPr>
        </p:nvSpPr>
        <p:spPr>
          <a:xfrm>
            <a:off x="1143000" y="685800"/>
            <a:ext cx="4572000" cy="3429000"/>
          </a:xfrm>
          <a:ln/>
        </p:spPr>
      </p:sp>
      <p:sp>
        <p:nvSpPr>
          <p:cNvPr id="15053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a:ln/>
        </p:spPr>
        <p:txBody>
          <a:bodyPr/>
          <a:lstStyle/>
          <a:p>
            <a:fld id="{BAEEA560-AE3C-4BF7-A837-E4447333FDEA}" type="slidenum">
              <a:rPr lang="it-IT" smtClean="0">
                <a:latin typeface="Times New Roman" pitchFamily="18" charset="0"/>
                <a:ea typeface="Microsoft YaHei" pitchFamily="34" charset="-122"/>
                <a:cs typeface="Segoe UI" pitchFamily="34" charset="0"/>
              </a:rPr>
              <a:pPr/>
              <a:t>113</a:t>
            </a:fld>
            <a:endParaRPr lang="it-IT">
              <a:latin typeface="Times New Roman" pitchFamily="18" charset="0"/>
              <a:ea typeface="Microsoft YaHei" pitchFamily="34" charset="-122"/>
              <a:cs typeface="Segoe UI" pitchFamily="34" charset="0"/>
            </a:endParaRPr>
          </a:p>
        </p:txBody>
      </p:sp>
      <p:sp>
        <p:nvSpPr>
          <p:cNvPr id="151555" name="Rectangle 1"/>
          <p:cNvSpPr>
            <a:spLocks noGrp="1" noRot="1" noChangeAspect="1" noChangeArrowheads="1" noTextEdit="1"/>
          </p:cNvSpPr>
          <p:nvPr>
            <p:ph type="sldImg"/>
          </p:nvPr>
        </p:nvSpPr>
        <p:spPr>
          <a:xfrm>
            <a:off x="1143000" y="685800"/>
            <a:ext cx="4572000" cy="3429000"/>
          </a:xfrm>
          <a:ln/>
        </p:spPr>
      </p:sp>
      <p:sp>
        <p:nvSpPr>
          <p:cNvPr id="151556"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p:cNvSpPr>
            <a:spLocks noGrp="1" noChangeArrowheads="1"/>
          </p:cNvSpPr>
          <p:nvPr>
            <p:ph type="sldNum" sz="quarter"/>
          </p:nvPr>
        </p:nvSpPr>
        <p:spPr>
          <a:noFill/>
          <a:ln/>
        </p:spPr>
        <p:txBody>
          <a:bodyPr/>
          <a:lstStyle/>
          <a:p>
            <a:fld id="{C1119CB2-F16D-435C-B281-C2E741A11967}" type="slidenum">
              <a:rPr lang="it-IT" smtClean="0">
                <a:latin typeface="Times New Roman" pitchFamily="18" charset="0"/>
                <a:ea typeface="Microsoft YaHei" pitchFamily="34" charset="-122"/>
                <a:cs typeface="Segoe UI" pitchFamily="34" charset="0"/>
              </a:rPr>
              <a:pPr/>
              <a:t>114</a:t>
            </a:fld>
            <a:endParaRPr lang="it-IT">
              <a:latin typeface="Times New Roman" pitchFamily="18" charset="0"/>
              <a:ea typeface="Microsoft YaHei" pitchFamily="34" charset="-122"/>
              <a:cs typeface="Segoe UI" pitchFamily="34" charset="0"/>
            </a:endParaRPr>
          </a:p>
        </p:txBody>
      </p:sp>
      <p:sp>
        <p:nvSpPr>
          <p:cNvPr id="152579" name="Rectangle 1"/>
          <p:cNvSpPr>
            <a:spLocks noGrp="1" noRot="1" noChangeAspect="1" noChangeArrowheads="1" noTextEdit="1"/>
          </p:cNvSpPr>
          <p:nvPr>
            <p:ph type="sldImg"/>
          </p:nvPr>
        </p:nvSpPr>
        <p:spPr>
          <a:xfrm>
            <a:off x="1143000" y="685800"/>
            <a:ext cx="4572000" cy="3429000"/>
          </a:xfrm>
          <a:ln/>
        </p:spPr>
      </p:sp>
      <p:sp>
        <p:nvSpPr>
          <p:cNvPr id="152580"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p:nvPr>
        </p:nvSpPr>
        <p:spPr>
          <a:noFill/>
          <a:ln/>
        </p:spPr>
        <p:txBody>
          <a:bodyPr/>
          <a:lstStyle/>
          <a:p>
            <a:fld id="{25BB6C9D-42DA-4576-AB5C-72AB02944BDC}" type="slidenum">
              <a:rPr lang="it-IT" smtClean="0">
                <a:latin typeface="Times New Roman" pitchFamily="18" charset="0"/>
                <a:ea typeface="Microsoft YaHei" pitchFamily="34" charset="-122"/>
                <a:cs typeface="Segoe UI" pitchFamily="34" charset="0"/>
              </a:rPr>
              <a:pPr/>
              <a:t>115</a:t>
            </a:fld>
            <a:endParaRPr lang="it-IT">
              <a:latin typeface="Times New Roman" pitchFamily="18" charset="0"/>
              <a:ea typeface="Microsoft YaHei" pitchFamily="34" charset="-122"/>
              <a:cs typeface="Segoe UI" pitchFamily="34" charset="0"/>
            </a:endParaRPr>
          </a:p>
        </p:txBody>
      </p:sp>
      <p:sp>
        <p:nvSpPr>
          <p:cNvPr id="153603" name="Rectangle 1"/>
          <p:cNvSpPr>
            <a:spLocks noGrp="1" noRot="1" noChangeAspect="1" noChangeArrowheads="1" noTextEdit="1"/>
          </p:cNvSpPr>
          <p:nvPr>
            <p:ph type="sldImg"/>
          </p:nvPr>
        </p:nvSpPr>
        <p:spPr>
          <a:xfrm>
            <a:off x="1143000" y="685800"/>
            <a:ext cx="4572000" cy="3429000"/>
          </a:xfrm>
          <a:ln/>
        </p:spPr>
      </p:sp>
      <p:sp>
        <p:nvSpPr>
          <p:cNvPr id="153604"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a:ln/>
        </p:spPr>
        <p:txBody>
          <a:bodyPr/>
          <a:lstStyle/>
          <a:p>
            <a:fld id="{010D2984-09E3-49D6-BC81-46FFD9AFB1A6}" type="slidenum">
              <a:rPr lang="it-IT" smtClean="0">
                <a:latin typeface="Times New Roman" pitchFamily="18" charset="0"/>
                <a:ea typeface="Microsoft YaHei" pitchFamily="34" charset="-122"/>
                <a:cs typeface="Segoe UI" pitchFamily="34" charset="0"/>
              </a:rPr>
              <a:pPr/>
              <a:t>116</a:t>
            </a:fld>
            <a:endParaRPr lang="it-IT">
              <a:latin typeface="Times New Roman" pitchFamily="18" charset="0"/>
              <a:ea typeface="Microsoft YaHei" pitchFamily="34" charset="-122"/>
              <a:cs typeface="Segoe UI" pitchFamily="34" charset="0"/>
            </a:endParaRPr>
          </a:p>
        </p:txBody>
      </p:sp>
      <p:sp>
        <p:nvSpPr>
          <p:cNvPr id="154627" name="Rectangle 1"/>
          <p:cNvSpPr>
            <a:spLocks noGrp="1" noRot="1" noChangeAspect="1" noChangeArrowheads="1" noTextEdit="1"/>
          </p:cNvSpPr>
          <p:nvPr>
            <p:ph type="sldImg"/>
          </p:nvPr>
        </p:nvSpPr>
        <p:spPr>
          <a:xfrm>
            <a:off x="1143000" y="685800"/>
            <a:ext cx="4572000" cy="3429000"/>
          </a:xfrm>
          <a:ln/>
        </p:spPr>
      </p:sp>
      <p:sp>
        <p:nvSpPr>
          <p:cNvPr id="154628"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a:ln/>
        </p:spPr>
        <p:txBody>
          <a:bodyPr/>
          <a:lstStyle/>
          <a:p>
            <a:fld id="{354D8B69-3C1C-4419-8B4C-A4673359D79C}" type="slidenum">
              <a:rPr lang="it-IT" smtClean="0">
                <a:latin typeface="Times New Roman" pitchFamily="18" charset="0"/>
                <a:ea typeface="Microsoft YaHei" pitchFamily="34" charset="-122"/>
                <a:cs typeface="Segoe UI" pitchFamily="34" charset="0"/>
              </a:rPr>
              <a:pPr/>
              <a:t>117</a:t>
            </a:fld>
            <a:endParaRPr lang="it-IT">
              <a:latin typeface="Times New Roman" pitchFamily="18" charset="0"/>
              <a:ea typeface="Microsoft YaHei" pitchFamily="34" charset="-122"/>
              <a:cs typeface="Segoe UI" pitchFamily="34" charset="0"/>
            </a:endParaRPr>
          </a:p>
        </p:txBody>
      </p:sp>
      <p:sp>
        <p:nvSpPr>
          <p:cNvPr id="155651" name="Rectangle 1"/>
          <p:cNvSpPr>
            <a:spLocks noGrp="1" noRot="1" noChangeAspect="1" noChangeArrowheads="1" noTextEdit="1"/>
          </p:cNvSpPr>
          <p:nvPr>
            <p:ph type="sldImg"/>
          </p:nvPr>
        </p:nvSpPr>
        <p:spPr>
          <a:xfrm>
            <a:off x="1143000" y="685800"/>
            <a:ext cx="4572000" cy="3429000"/>
          </a:xfrm>
          <a:ln/>
        </p:spPr>
      </p:sp>
      <p:sp>
        <p:nvSpPr>
          <p:cNvPr id="15565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118</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it-IT"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ln/>
        </p:spPr>
        <p:txBody>
          <a:bodyPr/>
          <a:lstStyle/>
          <a:p>
            <a:fld id="{18ABE57D-2725-426F-93A7-85E69450C46C}" type="slidenum">
              <a:rPr lang="it-IT" smtClean="0">
                <a:latin typeface="Times New Roman" pitchFamily="18" charset="0"/>
                <a:ea typeface="Microsoft YaHei" pitchFamily="34" charset="-122"/>
                <a:cs typeface="Segoe UI" pitchFamily="34" charset="0"/>
              </a:rPr>
              <a:pPr/>
              <a:t>9</a:t>
            </a:fld>
            <a:endParaRPr lang="it-IT">
              <a:latin typeface="Times New Roman" pitchFamily="18" charset="0"/>
              <a:ea typeface="Microsoft YaHei" pitchFamily="34" charset="-122"/>
              <a:cs typeface="Segoe UI" pitchFamily="34" charset="0"/>
            </a:endParaRPr>
          </a:p>
        </p:txBody>
      </p:sp>
      <p:sp>
        <p:nvSpPr>
          <p:cNvPr id="122883" name="Rectangle 1"/>
          <p:cNvSpPr>
            <a:spLocks noGrp="1" noRot="1" noChangeAspect="1" noChangeArrowheads="1" noTextEdit="1"/>
          </p:cNvSpPr>
          <p:nvPr>
            <p:ph type="sldImg"/>
          </p:nvPr>
        </p:nvSpPr>
        <p:spPr>
          <a:xfrm>
            <a:off x="1143000" y="685800"/>
            <a:ext cx="4572000" cy="3429000"/>
          </a:xfrm>
          <a:ln/>
        </p:spPr>
      </p:sp>
      <p:sp>
        <p:nvSpPr>
          <p:cNvPr id="122884"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a:ln/>
        </p:spPr>
        <p:txBody>
          <a:bodyPr/>
          <a:lstStyle/>
          <a:p>
            <a:fld id="{B6DC5398-D909-4E1C-95BA-2B8CD165402C}" type="slidenum">
              <a:rPr lang="it-IT" smtClean="0">
                <a:latin typeface="Times New Roman" pitchFamily="18" charset="0"/>
                <a:ea typeface="Microsoft YaHei" pitchFamily="34" charset="-122"/>
                <a:cs typeface="Segoe UI" pitchFamily="34" charset="0"/>
              </a:rPr>
              <a:pPr/>
              <a:t>119</a:t>
            </a:fld>
            <a:endParaRPr lang="it-IT">
              <a:latin typeface="Times New Roman" pitchFamily="18" charset="0"/>
              <a:ea typeface="Microsoft YaHei" pitchFamily="34" charset="-122"/>
              <a:cs typeface="Segoe UI" pitchFamily="34" charset="0"/>
            </a:endParaRPr>
          </a:p>
        </p:txBody>
      </p:sp>
      <p:sp>
        <p:nvSpPr>
          <p:cNvPr id="157699" name="Rectangle 1"/>
          <p:cNvSpPr>
            <a:spLocks noGrp="1" noRot="1" noChangeAspect="1" noChangeArrowheads="1" noTextEdit="1"/>
          </p:cNvSpPr>
          <p:nvPr>
            <p:ph type="sldImg"/>
          </p:nvPr>
        </p:nvSpPr>
        <p:spPr>
          <a:xfrm>
            <a:off x="1143000" y="685800"/>
            <a:ext cx="4572000" cy="3429000"/>
          </a:xfrm>
          <a:ln/>
        </p:spPr>
      </p:sp>
      <p:sp>
        <p:nvSpPr>
          <p:cNvPr id="157700"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120</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it-IT"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121</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it-IT"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a:ln/>
        </p:spPr>
        <p:txBody>
          <a:bodyPr/>
          <a:lstStyle/>
          <a:p>
            <a:fld id="{E1D4AA52-B13E-45E8-BCED-BD9E300A3B38}" type="slidenum">
              <a:rPr lang="it-IT" smtClean="0">
                <a:latin typeface="Times New Roman" pitchFamily="18" charset="0"/>
                <a:ea typeface="Microsoft YaHei" pitchFamily="34" charset="-122"/>
                <a:cs typeface="Segoe UI" pitchFamily="34" charset="0"/>
              </a:rPr>
              <a:pPr/>
              <a:t>122</a:t>
            </a:fld>
            <a:endParaRPr lang="it-IT">
              <a:latin typeface="Times New Roman" pitchFamily="18" charset="0"/>
              <a:ea typeface="Microsoft YaHei" pitchFamily="34" charset="-122"/>
              <a:cs typeface="Segoe UI" pitchFamily="34" charset="0"/>
            </a:endParaRPr>
          </a:p>
        </p:txBody>
      </p:sp>
      <p:sp>
        <p:nvSpPr>
          <p:cNvPr id="156675" name="Rectangle 1"/>
          <p:cNvSpPr>
            <a:spLocks noGrp="1" noRot="1" noChangeAspect="1" noChangeArrowheads="1" noTextEdit="1"/>
          </p:cNvSpPr>
          <p:nvPr>
            <p:ph type="sldImg"/>
          </p:nvPr>
        </p:nvSpPr>
        <p:spPr>
          <a:xfrm>
            <a:off x="1143000" y="685800"/>
            <a:ext cx="4572000" cy="3429000"/>
          </a:xfrm>
          <a:ln/>
        </p:spPr>
      </p:sp>
      <p:sp>
        <p:nvSpPr>
          <p:cNvPr id="156676" name="Rectangle 2"/>
          <p:cNvSpPr>
            <a:spLocks noGrp="1" noChangeArrowheads="1"/>
          </p:cNvSpPr>
          <p:nvPr>
            <p:ph type="body" idx="1"/>
          </p:nvPr>
        </p:nvSpPr>
        <p:spPr>
          <a:xfrm>
            <a:off x="914400" y="4343400"/>
            <a:ext cx="5029200" cy="4114800"/>
          </a:xfrm>
          <a:noFill/>
          <a:ln/>
        </p:spPr>
        <p:txBody>
          <a:bodyPr wrap="none" anchor="ctr"/>
          <a:lstStyle/>
          <a:p>
            <a:pPr marL="0" marR="0"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endParaRPr lang="it-IT" baseline="0" dirty="0">
              <a:latin typeface="Times New Roman" pitchFamily="18"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a:ln/>
        </p:spPr>
        <p:txBody>
          <a:bodyPr/>
          <a:lstStyle/>
          <a:p>
            <a:fld id="{4F0A1AC3-5044-41D5-94A7-F87C299099C4}" type="slidenum">
              <a:rPr lang="it-IT" smtClean="0">
                <a:latin typeface="Times New Roman" pitchFamily="18" charset="0"/>
                <a:ea typeface="Microsoft YaHei" pitchFamily="34" charset="-122"/>
                <a:cs typeface="Segoe UI" pitchFamily="34" charset="0"/>
              </a:rPr>
              <a:pPr/>
              <a:t>123</a:t>
            </a:fld>
            <a:endParaRPr lang="it-IT">
              <a:latin typeface="Times New Roman" pitchFamily="18" charset="0"/>
              <a:ea typeface="Microsoft YaHei" pitchFamily="34" charset="-122"/>
              <a:cs typeface="Segoe UI" pitchFamily="34" charset="0"/>
            </a:endParaRPr>
          </a:p>
        </p:txBody>
      </p:sp>
      <p:sp>
        <p:nvSpPr>
          <p:cNvPr id="158723" name="Rectangle 1"/>
          <p:cNvSpPr>
            <a:spLocks noGrp="1" noRot="1" noChangeAspect="1" noChangeArrowheads="1" noTextEdit="1"/>
          </p:cNvSpPr>
          <p:nvPr>
            <p:ph type="sldImg"/>
          </p:nvPr>
        </p:nvSpPr>
        <p:spPr>
          <a:xfrm>
            <a:off x="1143000" y="685800"/>
            <a:ext cx="4572000" cy="3429000"/>
          </a:xfrm>
          <a:ln/>
        </p:spPr>
      </p:sp>
      <p:sp>
        <p:nvSpPr>
          <p:cNvPr id="158724"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a:ln/>
        </p:spPr>
        <p:txBody>
          <a:bodyPr/>
          <a:lstStyle/>
          <a:p>
            <a:fld id="{33F2802A-484C-4255-822E-021C1E1DB7AA}" type="slidenum">
              <a:rPr lang="it-IT" smtClean="0">
                <a:latin typeface="Times New Roman" pitchFamily="18" charset="0"/>
                <a:ea typeface="Microsoft YaHei" pitchFamily="34" charset="-122"/>
                <a:cs typeface="Segoe UI" pitchFamily="34" charset="0"/>
              </a:rPr>
              <a:pPr/>
              <a:t>124</a:t>
            </a:fld>
            <a:endParaRPr lang="it-IT">
              <a:latin typeface="Times New Roman" pitchFamily="18" charset="0"/>
              <a:ea typeface="Microsoft YaHei" pitchFamily="34" charset="-122"/>
              <a:cs typeface="Segoe UI" pitchFamily="34" charset="0"/>
            </a:endParaRPr>
          </a:p>
        </p:txBody>
      </p:sp>
      <p:sp>
        <p:nvSpPr>
          <p:cNvPr id="159747" name="Rectangle 1"/>
          <p:cNvSpPr>
            <a:spLocks noGrp="1" noRot="1" noChangeAspect="1" noChangeArrowheads="1" noTextEdit="1"/>
          </p:cNvSpPr>
          <p:nvPr>
            <p:ph type="sldImg"/>
          </p:nvPr>
        </p:nvSpPr>
        <p:spPr>
          <a:xfrm>
            <a:off x="1143000" y="685800"/>
            <a:ext cx="4572000" cy="3429000"/>
          </a:xfrm>
          <a:ln/>
        </p:spPr>
      </p:sp>
      <p:sp>
        <p:nvSpPr>
          <p:cNvPr id="159748"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a:ln/>
        </p:spPr>
        <p:txBody>
          <a:bodyPr/>
          <a:lstStyle/>
          <a:p>
            <a:fld id="{24B2C502-FE78-4AC1-B712-42C5AE14E329}" type="slidenum">
              <a:rPr lang="it-IT" smtClean="0">
                <a:latin typeface="Times New Roman" pitchFamily="18" charset="0"/>
                <a:ea typeface="Microsoft YaHei" pitchFamily="34" charset="-122"/>
                <a:cs typeface="Segoe UI" pitchFamily="34" charset="0"/>
              </a:rPr>
              <a:pPr/>
              <a:t>125</a:t>
            </a:fld>
            <a:endParaRPr lang="it-IT">
              <a:latin typeface="Times New Roman" pitchFamily="18" charset="0"/>
              <a:ea typeface="Microsoft YaHei" pitchFamily="34" charset="-122"/>
              <a:cs typeface="Segoe UI" pitchFamily="34" charset="0"/>
            </a:endParaRPr>
          </a:p>
        </p:txBody>
      </p:sp>
      <p:sp>
        <p:nvSpPr>
          <p:cNvPr id="160771" name="Rectangle 1"/>
          <p:cNvSpPr>
            <a:spLocks noGrp="1" noRot="1" noChangeAspect="1" noChangeArrowheads="1" noTextEdit="1"/>
          </p:cNvSpPr>
          <p:nvPr>
            <p:ph type="sldImg"/>
          </p:nvPr>
        </p:nvSpPr>
        <p:spPr>
          <a:xfrm>
            <a:off x="1143000" y="685800"/>
            <a:ext cx="4572000" cy="3429000"/>
          </a:xfrm>
          <a:ln/>
        </p:spPr>
      </p:sp>
      <p:sp>
        <p:nvSpPr>
          <p:cNvPr id="160772" name="Rectangle 2"/>
          <p:cNvSpPr>
            <a:spLocks noGrp="1" noChangeArrowheads="1"/>
          </p:cNvSpPr>
          <p:nvPr>
            <p:ph type="body" idx="1"/>
          </p:nvPr>
        </p:nvSpPr>
        <p:spPr>
          <a:xfrm>
            <a:off x="914400" y="4343400"/>
            <a:ext cx="5029200" cy="4114800"/>
          </a:xfrm>
          <a:noFill/>
          <a:ln/>
        </p:spPr>
        <p:txBody>
          <a:bodyPr wrap="none" anchor="ctr"/>
          <a:lstStyle/>
          <a:p>
            <a:endParaRPr lang="it-IT">
              <a:latin typeface="Times New Roman" pitchFamily="18"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a:ln/>
        </p:spPr>
        <p:txBody>
          <a:bodyPr/>
          <a:lstStyle/>
          <a:p>
            <a:fld id="{061F2074-3527-4D7A-88D7-6E4F07067388}" type="slidenum">
              <a:rPr lang="it-IT" smtClean="0">
                <a:latin typeface="Times New Roman" pitchFamily="18" charset="0"/>
                <a:ea typeface="Microsoft YaHei" pitchFamily="34" charset="-122"/>
                <a:cs typeface="Segoe UI" pitchFamily="34" charset="0"/>
              </a:rPr>
              <a:pPr/>
              <a:t>126</a:t>
            </a:fld>
            <a:endParaRPr lang="it-IT">
              <a:latin typeface="Times New Roman" pitchFamily="18" charset="0"/>
              <a:ea typeface="Microsoft YaHei" pitchFamily="34" charset="-122"/>
              <a:cs typeface="Segoe UI" pitchFamily="34" charset="0"/>
            </a:endParaRPr>
          </a:p>
        </p:txBody>
      </p:sp>
      <p:sp>
        <p:nvSpPr>
          <p:cNvPr id="161795" name="Rectangle 1"/>
          <p:cNvSpPr>
            <a:spLocks noGrp="1" noRot="1" noChangeAspect="1" noChangeArrowheads="1" noTextEdit="1"/>
          </p:cNvSpPr>
          <p:nvPr>
            <p:ph type="sldImg"/>
          </p:nvPr>
        </p:nvSpPr>
        <p:spPr>
          <a:xfrm>
            <a:off x="1143000" y="685800"/>
            <a:ext cx="4572000" cy="3429000"/>
          </a:xfrm>
          <a:ln/>
        </p:spPr>
      </p:sp>
      <p:sp>
        <p:nvSpPr>
          <p:cNvPr id="161796"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a:ln/>
        </p:spPr>
        <p:txBody>
          <a:bodyPr/>
          <a:lstStyle/>
          <a:p>
            <a:fld id="{171F30A2-5C89-431C-9F73-C4537FA8BBCB}" type="slidenum">
              <a:rPr lang="it-IT" smtClean="0">
                <a:latin typeface="Times New Roman" pitchFamily="18" charset="0"/>
                <a:ea typeface="Microsoft YaHei" pitchFamily="34" charset="-122"/>
                <a:cs typeface="Segoe UI" pitchFamily="34" charset="0"/>
              </a:rPr>
              <a:pPr/>
              <a:t>127</a:t>
            </a:fld>
            <a:endParaRPr lang="it-IT">
              <a:latin typeface="Times New Roman" pitchFamily="18" charset="0"/>
              <a:ea typeface="Microsoft YaHei" pitchFamily="34" charset="-122"/>
              <a:cs typeface="Segoe UI" pitchFamily="34" charset="0"/>
            </a:endParaRPr>
          </a:p>
        </p:txBody>
      </p:sp>
      <p:sp>
        <p:nvSpPr>
          <p:cNvPr id="162819" name="Rectangle 1"/>
          <p:cNvSpPr>
            <a:spLocks noGrp="1" noRot="1" noChangeAspect="1" noChangeArrowheads="1" noTextEdit="1"/>
          </p:cNvSpPr>
          <p:nvPr>
            <p:ph type="sldImg"/>
          </p:nvPr>
        </p:nvSpPr>
        <p:spPr>
          <a:xfrm>
            <a:off x="1143000" y="685800"/>
            <a:ext cx="4572000" cy="3429000"/>
          </a:xfrm>
          <a:ln/>
        </p:spPr>
      </p:sp>
      <p:sp>
        <p:nvSpPr>
          <p:cNvPr id="162820" name="Rectangle 2"/>
          <p:cNvSpPr>
            <a:spLocks noGrp="1" noChangeArrowheads="1"/>
          </p:cNvSpPr>
          <p:nvPr>
            <p:ph type="body" idx="1"/>
          </p:nvPr>
        </p:nvSpPr>
        <p:spPr>
          <a:xfrm>
            <a:off x="914400" y="4343400"/>
            <a:ext cx="5029200" cy="4114800"/>
          </a:xfrm>
          <a:noFill/>
          <a:ln/>
        </p:spPr>
        <p:txBody>
          <a:bodyPr wrap="none" anchor="ctr"/>
          <a:lstStyle/>
          <a:p>
            <a:endParaRPr lang="it-IT" dirty="0">
              <a:latin typeface="Times New Roman" pitchFamily="18"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a:ln/>
        </p:spPr>
        <p:txBody>
          <a:bodyPr/>
          <a:lstStyle/>
          <a:p>
            <a:fld id="{BD32D2C1-4DF5-410B-B018-89DEA775669C}" type="slidenum">
              <a:rPr lang="it-IT" smtClean="0">
                <a:latin typeface="Times New Roman" pitchFamily="18" charset="0"/>
                <a:ea typeface="Microsoft YaHei" pitchFamily="34" charset="-122"/>
                <a:cs typeface="Segoe UI" pitchFamily="34" charset="0"/>
              </a:rPr>
              <a:pPr/>
              <a:t>128</a:t>
            </a:fld>
            <a:endParaRPr lang="it-IT">
              <a:latin typeface="Times New Roman" pitchFamily="18" charset="0"/>
              <a:ea typeface="Microsoft YaHei" pitchFamily="34" charset="-122"/>
              <a:cs typeface="Segoe UI" pitchFamily="34" charset="0"/>
            </a:endParaRPr>
          </a:p>
        </p:txBody>
      </p:sp>
      <p:sp>
        <p:nvSpPr>
          <p:cNvPr id="163843" name="Rectangle 1"/>
          <p:cNvSpPr>
            <a:spLocks noGrp="1" noRot="1" noChangeAspect="1" noChangeArrowheads="1" noTextEdit="1"/>
          </p:cNvSpPr>
          <p:nvPr>
            <p:ph type="sldImg"/>
          </p:nvPr>
        </p:nvSpPr>
        <p:spPr>
          <a:xfrm>
            <a:off x="1143000" y="685800"/>
            <a:ext cx="4572000" cy="3429000"/>
          </a:xfrm>
          <a:ln/>
        </p:spPr>
      </p:sp>
      <p:sp>
        <p:nvSpPr>
          <p:cNvPr id="163844" name="Rectangle 2"/>
          <p:cNvSpPr>
            <a:spLocks noGrp="1" noChangeArrowheads="1"/>
          </p:cNvSpPr>
          <p:nvPr>
            <p:ph type="body" idx="1"/>
          </p:nvPr>
        </p:nvSpPr>
        <p:spPr>
          <a:xfrm>
            <a:off x="914400" y="4343400"/>
            <a:ext cx="5029200" cy="4114800"/>
          </a:xfrm>
          <a:noFill/>
          <a:ln/>
        </p:spPr>
        <p:txBody>
          <a:bodyPr wrap="none" anchor="ctr"/>
          <a:lstStyle/>
          <a:p>
            <a:endParaRPr 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Connettore 1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Connettore 1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Connettore 1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Connettore 1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Connettore 1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Connettore 1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Rettangolo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e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e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ale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ale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ale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olo 7"/>
          <p:cNvSpPr>
            <a:spLocks noGrp="1"/>
          </p:cNvSpPr>
          <p:nvPr>
            <p:ph type="ctrTitle"/>
          </p:nvPr>
        </p:nvSpPr>
        <p:spPr>
          <a:xfrm>
            <a:off x="2286000" y="3124200"/>
            <a:ext cx="6172200" cy="1894362"/>
          </a:xfrm>
        </p:spPr>
        <p:txBody>
          <a:bodyPr/>
          <a:lstStyle>
            <a:lvl1pPr>
              <a:defRPr b="1"/>
            </a:lvl1pPr>
          </a:lstStyle>
          <a:p>
            <a:r>
              <a:rPr lang="it-IT"/>
              <a:t>Fare clic per modificare lo stile del titolo</a:t>
            </a:r>
            <a:endParaRPr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a:p>
        </p:txBody>
      </p:sp>
      <p:sp>
        <p:nvSpPr>
          <p:cNvPr id="22" name="Segnaposto data 27"/>
          <p:cNvSpPr>
            <a:spLocks noGrp="1"/>
          </p:cNvSpPr>
          <p:nvPr>
            <p:ph type="dt" sz="half" idx="10"/>
          </p:nvPr>
        </p:nvSpPr>
        <p:spPr bwMode="auto">
          <a:xfrm rot="5400000">
            <a:off x="7764463" y="1174750"/>
            <a:ext cx="2286000" cy="381000"/>
          </a:xfrm>
        </p:spPr>
        <p:txBody>
          <a:bodyPr/>
          <a:lstStyle>
            <a:lvl1pPr>
              <a:defRPr/>
            </a:lvl1pPr>
          </a:lstStyle>
          <a:p>
            <a:pPr>
              <a:defRPr/>
            </a:pPr>
            <a:endParaRPr lang="it-IT"/>
          </a:p>
        </p:txBody>
      </p:sp>
      <p:sp>
        <p:nvSpPr>
          <p:cNvPr id="23" name="Segnaposto piè di pagina 16"/>
          <p:cNvSpPr>
            <a:spLocks noGrp="1"/>
          </p:cNvSpPr>
          <p:nvPr>
            <p:ph type="ftr" sz="quarter" idx="11"/>
          </p:nvPr>
        </p:nvSpPr>
        <p:spPr bwMode="auto">
          <a:xfrm rot="5400000">
            <a:off x="7077076" y="4181475"/>
            <a:ext cx="3657600" cy="384175"/>
          </a:xfrm>
        </p:spPr>
        <p:txBody>
          <a:bodyPr/>
          <a:lstStyle>
            <a:lvl1pPr>
              <a:defRPr/>
            </a:lvl1pPr>
          </a:lstStyle>
          <a:p>
            <a:pPr>
              <a:defRPr/>
            </a:pPr>
            <a:endParaRPr lang="it-IT"/>
          </a:p>
        </p:txBody>
      </p:sp>
      <p:sp>
        <p:nvSpPr>
          <p:cNvPr id="24" name="Segnaposto numero diapositiva 28"/>
          <p:cNvSpPr>
            <a:spLocks noGrp="1"/>
          </p:cNvSpPr>
          <p:nvPr>
            <p:ph type="sldNum" sz="quarter" idx="12"/>
          </p:nvPr>
        </p:nvSpPr>
        <p:spPr bwMode="auto">
          <a:xfrm>
            <a:off x="1325563" y="4929188"/>
            <a:ext cx="609600" cy="517525"/>
          </a:xfrm>
        </p:spPr>
        <p:txBody>
          <a:bodyPr/>
          <a:lstStyle>
            <a:lvl1pPr>
              <a:defRPr/>
            </a:lvl1pPr>
          </a:lstStyle>
          <a:p>
            <a:pPr>
              <a:defRPr/>
            </a:pPr>
            <a:fld id="{144C4079-FEAD-47AD-88C4-E14D845573F8}" type="slidenum">
              <a:rPr lang="it-IT"/>
              <a:pPr>
                <a:defRPr/>
              </a:pPr>
              <a:t>‹N›</a:t>
            </a:fld>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D767FC49-B560-453D-BEAE-E663D0407BB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EF8C282D-67F6-4B95-ADB7-D55AC8C0AA71}"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0813" cy="1141413"/>
          </a:xfrm>
        </p:spPr>
        <p:txBody>
          <a:bodyPr/>
          <a:lstStyle/>
          <a:p>
            <a:r>
              <a:rPr lang="it-IT"/>
              <a:t>Fare clic per modificare lo stile del titolo</a:t>
            </a:r>
          </a:p>
        </p:txBody>
      </p:sp>
      <p:sp>
        <p:nvSpPr>
          <p:cNvPr id="3" name="Segnaposto data 13"/>
          <p:cNvSpPr>
            <a:spLocks noGrp="1"/>
          </p:cNvSpPr>
          <p:nvPr>
            <p:ph type="dt" sz="half" idx="10"/>
          </p:nvPr>
        </p:nvSpPr>
        <p:spPr/>
        <p:txBody>
          <a:bodyPr/>
          <a:lstStyle>
            <a:lvl1pPr>
              <a:defRPr/>
            </a:lvl1pPr>
          </a:lstStyle>
          <a:p>
            <a:pPr>
              <a:defRPr/>
            </a:pPr>
            <a:endParaRPr lang="it-IT"/>
          </a:p>
        </p:txBody>
      </p:sp>
      <p:sp>
        <p:nvSpPr>
          <p:cNvPr id="4" name="Segnaposto piè di pagina 2"/>
          <p:cNvSpPr>
            <a:spLocks noGrp="1"/>
          </p:cNvSpPr>
          <p:nvPr>
            <p:ph type="ftr" sz="quarter" idx="11"/>
          </p:nvPr>
        </p:nvSpPr>
        <p:spPr/>
        <p:txBody>
          <a:bodyPr/>
          <a:lstStyle>
            <a:lvl1pPr>
              <a:defRPr/>
            </a:lvl1pPr>
          </a:lstStyle>
          <a:p>
            <a:pPr>
              <a:defRPr/>
            </a:pPr>
            <a:endParaRPr lang="it-IT"/>
          </a:p>
        </p:txBody>
      </p:sp>
      <p:sp>
        <p:nvSpPr>
          <p:cNvPr id="5" name="Segnaposto numero diapositiva 22"/>
          <p:cNvSpPr>
            <a:spLocks noGrp="1"/>
          </p:cNvSpPr>
          <p:nvPr>
            <p:ph type="sldNum" sz="quarter" idx="12"/>
          </p:nvPr>
        </p:nvSpPr>
        <p:spPr/>
        <p:txBody>
          <a:bodyPr/>
          <a:lstStyle>
            <a:lvl1pPr>
              <a:defRPr/>
            </a:lvl1pPr>
          </a:lstStyle>
          <a:p>
            <a:pPr>
              <a:defRPr/>
            </a:pPr>
            <a:fld id="{A2A8C9F9-6057-40E9-B35A-3A1211215697}"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sz="half" idx="10"/>
          </p:nvPr>
        </p:nvSpPr>
        <p:spPr>
          <a:xfrm>
            <a:off x="457200" y="6245225"/>
            <a:ext cx="2133600" cy="476250"/>
          </a:xfrm>
        </p:spPr>
        <p:txBody>
          <a:bodyPr/>
          <a:lstStyle>
            <a:lvl1pPr>
              <a:defRPr/>
            </a:lvl1pPr>
          </a:lstStyle>
          <a:p>
            <a:endParaRPr lang="it-IT"/>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it-IT"/>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94DA1053-1219-2448-8087-1AF4CEEBA8B3}" type="slidenum">
              <a:rPr lang="it-IT"/>
              <a:pPr/>
              <a:t>‹N›</a:t>
            </a:fld>
            <a:endParaRPr lang="it-IT"/>
          </a:p>
        </p:txBody>
      </p:sp>
    </p:spTree>
    <p:extLst>
      <p:ext uri="{BB962C8B-B14F-4D97-AF65-F5344CB8AC3E}">
        <p14:creationId xmlns:p14="http://schemas.microsoft.com/office/powerpoint/2010/main" val="744514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testo 2"/>
          <p:cNvSpPr>
            <a:spLocks noGrp="1"/>
          </p:cNvSpPr>
          <p:nvPr>
            <p:ph type="body"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BC48B7B5-A46F-5C43-9409-BFE519B1BA6A}" type="slidenum">
              <a:rPr lang="it-IT"/>
              <a:pPr/>
              <a:t>‹N›</a:t>
            </a:fld>
            <a:endParaRPr lang="it-IT"/>
          </a:p>
        </p:txBody>
      </p:sp>
    </p:spTree>
    <p:extLst>
      <p:ext uri="{BB962C8B-B14F-4D97-AF65-F5344CB8AC3E}">
        <p14:creationId xmlns:p14="http://schemas.microsoft.com/office/powerpoint/2010/main" val="1360779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0"/>
          </p:nvPr>
        </p:nvSpPr>
        <p:spPr>
          <a:xfrm>
            <a:off x="4926" y="6479931"/>
            <a:ext cx="7519403" cy="376990"/>
          </a:xfrm>
        </p:spPr>
        <p:txBody>
          <a:bodyPr lIns="144000" tIns="72000" rIns="144000" bIns="72000" anchor="b">
            <a:noAutofit/>
          </a:bodyPr>
          <a:lstStyle>
            <a:lvl1pPr marL="0" indent="0">
              <a:spcBef>
                <a:spcPts val="0"/>
              </a:spcBef>
              <a:buNone/>
              <a:defRPr sz="750" baseline="0"/>
            </a:lvl1pPr>
          </a:lstStyle>
          <a:p>
            <a:pPr lvl="0"/>
            <a:endParaRPr lang="en-GB" dirty="0"/>
          </a:p>
          <a:p>
            <a:pPr lvl="0"/>
            <a:r>
              <a:rPr lang="en-GB" dirty="0"/>
              <a:t>References to go here</a:t>
            </a:r>
          </a:p>
        </p:txBody>
      </p:sp>
      <p:sp>
        <p:nvSpPr>
          <p:cNvPr id="5" name="Content Placeholder 2">
            <a:extLst>
              <a:ext uri="{FF2B5EF4-FFF2-40B4-BE49-F238E27FC236}">
                <a16:creationId xmlns:a16="http://schemas.microsoft.com/office/drawing/2014/main" id="{E1079D38-636B-4E58-A328-5261F6DD0BE6}"/>
              </a:ext>
            </a:extLst>
          </p:cNvPr>
          <p:cNvSpPr>
            <a:spLocks noGrp="1"/>
          </p:cNvSpPr>
          <p:nvPr>
            <p:ph sz="half" idx="1"/>
          </p:nvPr>
        </p:nvSpPr>
        <p:spPr>
          <a:xfrm>
            <a:off x="319314" y="1340768"/>
            <a:ext cx="8506800" cy="4622400"/>
          </a:xfrm>
        </p:spPr>
        <p:txBody>
          <a:bodyPr>
            <a:normAutofit/>
          </a:bodyPr>
          <a:lstStyle>
            <a:lvl1pPr>
              <a:buClr>
                <a:schemeClr val="tx2"/>
              </a:buClr>
              <a:defRPr sz="1500"/>
            </a:lvl1pPr>
            <a:lvl2pPr>
              <a:buClr>
                <a:schemeClr val="tx2"/>
              </a:buClr>
              <a:defRPr sz="1350"/>
            </a:lvl2pPr>
            <a:lvl3pPr marL="857250" indent="-171450">
              <a:buClr>
                <a:schemeClr val="tx2"/>
              </a:buClr>
              <a:buFont typeface="Arial" panose="020B0604020202020204" pitchFamily="34" charset="0"/>
              <a:buChar char="•"/>
              <a:defRPr sz="1200"/>
            </a:lvl3pPr>
            <a:lvl4pPr>
              <a:buClr>
                <a:schemeClr val="tx2"/>
              </a:buClr>
              <a:defRPr sz="1050"/>
            </a:lvl4pPr>
            <a:lvl5pPr>
              <a:buClr>
                <a:schemeClr val="tx2"/>
              </a:buCl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10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8" name="Segnaposto contenuto 7"/>
          <p:cNvSpPr>
            <a:spLocks noGrp="1"/>
          </p:cNvSpPr>
          <p:nvPr>
            <p:ph sz="quarter" idx="1"/>
          </p:nvPr>
        </p:nvSpPr>
        <p:spPr>
          <a:xfrm>
            <a:off x="457200" y="1600200"/>
            <a:ext cx="7467600" cy="487375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6"/>
          <p:cNvSpPr>
            <a:spLocks noGrp="1"/>
          </p:cNvSpPr>
          <p:nvPr>
            <p:ph type="dt" sz="half" idx="10"/>
          </p:nvPr>
        </p:nvSpPr>
        <p:spPr/>
        <p:txBody>
          <a:bodyPr rtlCol="0"/>
          <a:lstStyle>
            <a:lvl1pPr>
              <a:defRPr/>
            </a:lvl1pPr>
          </a:lstStyle>
          <a:p>
            <a:pPr>
              <a:defRPr/>
            </a:pPr>
            <a:endParaRPr lang="it-IT"/>
          </a:p>
        </p:txBody>
      </p:sp>
      <p:sp>
        <p:nvSpPr>
          <p:cNvPr id="5" name="Segnaposto numero diapositiva 8"/>
          <p:cNvSpPr>
            <a:spLocks noGrp="1"/>
          </p:cNvSpPr>
          <p:nvPr>
            <p:ph type="sldNum" sz="quarter" idx="11"/>
          </p:nvPr>
        </p:nvSpPr>
        <p:spPr/>
        <p:txBody>
          <a:bodyPr rtlCol="0"/>
          <a:lstStyle>
            <a:lvl1pPr>
              <a:defRPr/>
            </a:lvl1pPr>
          </a:lstStyle>
          <a:p>
            <a:pPr>
              <a:defRPr/>
            </a:pPr>
            <a:fld id="{8B565589-CBB5-44E7-8C70-C3C96BA48866}" type="slidenum">
              <a:rPr lang="it-IT"/>
              <a:pPr>
                <a:defRPr/>
              </a:pPr>
              <a:t>‹N›</a:t>
            </a:fld>
            <a:endParaRPr lang="it-IT"/>
          </a:p>
        </p:txBody>
      </p:sp>
      <p:sp>
        <p:nvSpPr>
          <p:cNvPr id="6" name="Segnaposto piè di pagina 9"/>
          <p:cNvSpPr>
            <a:spLocks noGrp="1"/>
          </p:cNvSpPr>
          <p:nvPr>
            <p:ph type="ftr" sz="quarter" idx="12"/>
          </p:nvPr>
        </p:nvSpPr>
        <p:spPr/>
        <p:txBody>
          <a:bodyPr rtlCol="0"/>
          <a:lstStyle>
            <a:lvl1pPr>
              <a:defRPr/>
            </a:lvl1pPr>
          </a:lstStyle>
          <a:p>
            <a:pPr>
              <a:defRPr/>
            </a:pPr>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4" name="Rettango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ttango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ttango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ttango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Connettore 1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Connettore 1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Connettore 1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Connettore 1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Connettore 1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Rettango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al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al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al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Connettore 1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lang="it-IT"/>
              <a:t>Fare clic per modificare lo stile del titolo</a:t>
            </a:r>
            <a:endParaRPr lang="en-US"/>
          </a:p>
        </p:txBody>
      </p:sp>
      <p:sp>
        <p:nvSpPr>
          <p:cNvPr id="3" name="Segnaposto tes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20" name="Segnaposto data 3"/>
          <p:cNvSpPr>
            <a:spLocks noGrp="1"/>
          </p:cNvSpPr>
          <p:nvPr>
            <p:ph type="dt" sz="half" idx="10"/>
          </p:nvPr>
        </p:nvSpPr>
        <p:spPr bwMode="auto">
          <a:xfrm rot="5400000">
            <a:off x="7762875" y="1169988"/>
            <a:ext cx="2286000" cy="381000"/>
          </a:xfrm>
        </p:spPr>
        <p:txBody>
          <a:bodyPr/>
          <a:lstStyle>
            <a:lvl1pPr>
              <a:defRPr/>
            </a:lvl1pPr>
          </a:lstStyle>
          <a:p>
            <a:pPr>
              <a:defRPr/>
            </a:pPr>
            <a:endParaRPr lang="it-IT"/>
          </a:p>
        </p:txBody>
      </p:sp>
      <p:sp>
        <p:nvSpPr>
          <p:cNvPr id="21" name="Segnaposto piè di pagina 4"/>
          <p:cNvSpPr>
            <a:spLocks noGrp="1"/>
          </p:cNvSpPr>
          <p:nvPr>
            <p:ph type="ftr" sz="quarter" idx="11"/>
          </p:nvPr>
        </p:nvSpPr>
        <p:spPr bwMode="auto">
          <a:xfrm rot="5400000">
            <a:off x="7077076" y="4178300"/>
            <a:ext cx="3657600" cy="384175"/>
          </a:xfrm>
        </p:spPr>
        <p:txBody>
          <a:bodyPr/>
          <a:lstStyle>
            <a:lvl1pPr>
              <a:defRPr/>
            </a:lvl1pPr>
          </a:lstStyle>
          <a:p>
            <a:pPr>
              <a:defRPr/>
            </a:pPr>
            <a:endParaRPr lang="it-IT"/>
          </a:p>
        </p:txBody>
      </p:sp>
      <p:sp>
        <p:nvSpPr>
          <p:cNvPr id="22" name="Segnaposto numero diapositiva 5"/>
          <p:cNvSpPr>
            <a:spLocks noGrp="1"/>
          </p:cNvSpPr>
          <p:nvPr>
            <p:ph type="sldNum" sz="quarter" idx="12"/>
          </p:nvPr>
        </p:nvSpPr>
        <p:spPr bwMode="auto">
          <a:xfrm>
            <a:off x="1339850" y="4929188"/>
            <a:ext cx="609600" cy="517525"/>
          </a:xfrm>
        </p:spPr>
        <p:txBody>
          <a:bodyPr/>
          <a:lstStyle>
            <a:lvl1pPr>
              <a:defRPr/>
            </a:lvl1pPr>
          </a:lstStyle>
          <a:p>
            <a:pPr>
              <a:defRPr/>
            </a:pPr>
            <a:fld id="{D51E6729-C529-4EA1-9DF2-4AEC2EDB2A3F}"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9" name="Segnaposto contenuto 8"/>
          <p:cNvSpPr>
            <a:spLocks noGrp="1"/>
          </p:cNvSpPr>
          <p:nvPr>
            <p:ph sz="quarter" idx="1"/>
          </p:nvPr>
        </p:nvSpPr>
        <p:spPr>
          <a:xfrm>
            <a:off x="457200"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Segnaposto contenuto 10"/>
          <p:cNvSpPr>
            <a:spLocks noGrp="1"/>
          </p:cNvSpPr>
          <p:nvPr>
            <p:ph sz="quarter" idx="2"/>
          </p:nvPr>
        </p:nvSpPr>
        <p:spPr>
          <a:xfrm>
            <a:off x="4270248" y="1600200"/>
            <a:ext cx="3657600" cy="4572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A77A93C2-A9FE-48F1-B2E6-5789E0DBBB85}"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lstStyle>
            <a:lvl1pPr>
              <a:defRPr/>
            </a:lvl1pPr>
          </a:lstStyle>
          <a:p>
            <a:r>
              <a:rPr lang="it-IT"/>
              <a:t>Fare clic per modificare lo stile del titolo</a:t>
            </a:r>
            <a:endParaRPr lang="en-US"/>
          </a:p>
        </p:txBody>
      </p:sp>
      <p:sp>
        <p:nvSpPr>
          <p:cNvPr id="11" name="Segnaposto contenuto 10"/>
          <p:cNvSpPr>
            <a:spLocks noGrp="1"/>
          </p:cNvSpPr>
          <p:nvPr>
            <p:ph sz="quarter" idx="2"/>
          </p:nvPr>
        </p:nvSpPr>
        <p:spPr>
          <a:xfrm>
            <a:off x="457200"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3" name="Segnaposto contenuto 12"/>
          <p:cNvSpPr>
            <a:spLocks noGrp="1"/>
          </p:cNvSpPr>
          <p:nvPr>
            <p:ph sz="quarter" idx="4"/>
          </p:nvPr>
        </p:nvSpPr>
        <p:spPr>
          <a:xfrm>
            <a:off x="4371975" y="2362200"/>
            <a:ext cx="3657600" cy="3886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it-IT"/>
              <a:t>Fare clic per modificare stili del testo dello schema</a:t>
            </a:r>
          </a:p>
        </p:txBody>
      </p:sp>
      <p:sp>
        <p:nvSpPr>
          <p:cNvPr id="7" name="Segnaposto data 13"/>
          <p:cNvSpPr>
            <a:spLocks noGrp="1"/>
          </p:cNvSpPr>
          <p:nvPr>
            <p:ph type="dt" sz="half" idx="10"/>
          </p:nvPr>
        </p:nvSpPr>
        <p:spPr/>
        <p:txBody>
          <a:bodyPr/>
          <a:lstStyle>
            <a:lvl1pPr>
              <a:defRPr/>
            </a:lvl1pPr>
          </a:lstStyle>
          <a:p>
            <a:pPr>
              <a:defRPr/>
            </a:pPr>
            <a:endParaRPr lang="it-IT"/>
          </a:p>
        </p:txBody>
      </p:sp>
      <p:sp>
        <p:nvSpPr>
          <p:cNvPr id="8" name="Segnaposto piè di pagina 2"/>
          <p:cNvSpPr>
            <a:spLocks noGrp="1"/>
          </p:cNvSpPr>
          <p:nvPr>
            <p:ph type="ftr" sz="quarter" idx="11"/>
          </p:nvPr>
        </p:nvSpPr>
        <p:spPr/>
        <p:txBody>
          <a:bodyPr/>
          <a:lstStyle>
            <a:lvl1pPr>
              <a:defRPr/>
            </a:lvl1pPr>
          </a:lstStyle>
          <a:p>
            <a:pPr>
              <a:defRPr/>
            </a:pPr>
            <a:endParaRPr lang="it-IT"/>
          </a:p>
        </p:txBody>
      </p:sp>
      <p:sp>
        <p:nvSpPr>
          <p:cNvPr id="9" name="Segnaposto numero diapositiva 22"/>
          <p:cNvSpPr>
            <a:spLocks noGrp="1"/>
          </p:cNvSpPr>
          <p:nvPr>
            <p:ph type="sldNum" sz="quarter" idx="12"/>
          </p:nvPr>
        </p:nvSpPr>
        <p:spPr/>
        <p:txBody>
          <a:bodyPr/>
          <a:lstStyle>
            <a:lvl1pPr>
              <a:defRPr/>
            </a:lvl1pPr>
          </a:lstStyle>
          <a:p>
            <a:pPr>
              <a:defRPr/>
            </a:pPr>
            <a:fld id="{7BC51911-E5DB-47D3-852E-9118B2DB6001}"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5"/>
          <p:cNvSpPr>
            <a:spLocks noGrp="1"/>
          </p:cNvSpPr>
          <p:nvPr>
            <p:ph type="dt" sz="half" idx="10"/>
          </p:nvPr>
        </p:nvSpPr>
        <p:spPr/>
        <p:txBody>
          <a:bodyPr rtlCol="0"/>
          <a:lstStyle>
            <a:lvl1pPr>
              <a:defRPr/>
            </a:lvl1pPr>
          </a:lstStyle>
          <a:p>
            <a:pPr>
              <a:defRPr/>
            </a:pPr>
            <a:endParaRPr lang="it-IT"/>
          </a:p>
        </p:txBody>
      </p:sp>
      <p:sp>
        <p:nvSpPr>
          <p:cNvPr id="4" name="Segnaposto numero diapositiva 6"/>
          <p:cNvSpPr>
            <a:spLocks noGrp="1"/>
          </p:cNvSpPr>
          <p:nvPr>
            <p:ph type="sldNum" sz="quarter" idx="11"/>
          </p:nvPr>
        </p:nvSpPr>
        <p:spPr/>
        <p:txBody>
          <a:bodyPr rtlCol="0"/>
          <a:lstStyle>
            <a:lvl1pPr>
              <a:defRPr/>
            </a:lvl1pPr>
          </a:lstStyle>
          <a:p>
            <a:pPr>
              <a:defRPr/>
            </a:pPr>
            <a:fld id="{38E4CF93-C405-45C9-80BB-9DABD93F0180}" type="slidenum">
              <a:rPr lang="it-IT"/>
              <a:pPr>
                <a:defRPr/>
              </a:pPr>
              <a:t>‹N›</a:t>
            </a:fld>
            <a:endParaRPr lang="it-IT"/>
          </a:p>
        </p:txBody>
      </p:sp>
      <p:sp>
        <p:nvSpPr>
          <p:cNvPr id="5" name="Segnaposto piè di pagina 7"/>
          <p:cNvSpPr>
            <a:spLocks noGrp="1"/>
          </p:cNvSpPr>
          <p:nvPr>
            <p:ph type="ftr" sz="quarter" idx="12"/>
          </p:nvPr>
        </p:nvSpPr>
        <p:spPr/>
        <p:txBody>
          <a:bodyPr rtlCol="0"/>
          <a:lstStyle>
            <a:lvl1pPr>
              <a:defRPr/>
            </a:lvl1pPr>
          </a:lstStyle>
          <a:p>
            <a:pPr>
              <a:defRPr/>
            </a:pPr>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3"/>
          <p:cNvSpPr>
            <a:spLocks noGrp="1"/>
          </p:cNvSpPr>
          <p:nvPr>
            <p:ph type="dt" sz="half" idx="10"/>
          </p:nvPr>
        </p:nvSpPr>
        <p:spPr/>
        <p:txBody>
          <a:bodyPr/>
          <a:lstStyle>
            <a:lvl1pPr>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22"/>
          <p:cNvSpPr>
            <a:spLocks noGrp="1"/>
          </p:cNvSpPr>
          <p:nvPr>
            <p:ph type="sldNum" sz="quarter" idx="12"/>
          </p:nvPr>
        </p:nvSpPr>
        <p:spPr/>
        <p:txBody>
          <a:bodyPr/>
          <a:lstStyle>
            <a:lvl1pPr>
              <a:defRPr/>
            </a:lvl1pPr>
          </a:lstStyle>
          <a:p>
            <a:pPr>
              <a:defRPr/>
            </a:pPr>
            <a:fld id="{1897A9F0-670C-4316-AA15-2B2BDFBA1419}"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Connettore 1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Connettore 1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Connettore 1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Connettore 1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Rettango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Connettore 1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Oval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olo 1"/>
          <p:cNvSpPr>
            <a:spLocks noGrp="1"/>
          </p:cNvSpPr>
          <p:nvPr>
            <p:ph type="title"/>
          </p:nvPr>
        </p:nvSpPr>
        <p:spPr>
          <a:xfrm rot="5400000">
            <a:off x="3371850" y="3200400"/>
            <a:ext cx="6309360" cy="457200"/>
          </a:xfrm>
        </p:spPr>
        <p:txBody>
          <a:bodyPr/>
          <a:lstStyle>
            <a:lvl1pPr algn="l">
              <a:buNone/>
              <a:defRPr sz="2000" b="1" cap="small" baseline="0"/>
            </a:lvl1pPr>
          </a:lstStyle>
          <a:p>
            <a:r>
              <a:rPr lang="it-IT"/>
              <a:t>Fare clic per modificare lo stile del titolo</a:t>
            </a:r>
            <a:endParaRPr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18" name="Segnaposto contenuto 17"/>
          <p:cNvSpPr>
            <a:spLocks noGrp="1"/>
          </p:cNvSpPr>
          <p:nvPr>
            <p:ph sz="quarter" idx="1"/>
          </p:nvPr>
        </p:nvSpPr>
        <p:spPr>
          <a:xfrm>
            <a:off x="304800" y="274320"/>
            <a:ext cx="5638800" cy="632764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2" name="Segnaposto data 20"/>
          <p:cNvSpPr>
            <a:spLocks noGrp="1"/>
          </p:cNvSpPr>
          <p:nvPr>
            <p:ph type="dt" sz="half" idx="10"/>
          </p:nvPr>
        </p:nvSpPr>
        <p:spPr/>
        <p:txBody>
          <a:bodyPr rtlCol="0"/>
          <a:lstStyle>
            <a:lvl1pPr>
              <a:defRPr/>
            </a:lvl1pPr>
          </a:lstStyle>
          <a:p>
            <a:pPr>
              <a:defRPr/>
            </a:pPr>
            <a:endParaRPr lang="it-IT"/>
          </a:p>
        </p:txBody>
      </p:sp>
      <p:sp>
        <p:nvSpPr>
          <p:cNvPr id="13" name="Segnaposto numero diapositiva 21"/>
          <p:cNvSpPr>
            <a:spLocks noGrp="1"/>
          </p:cNvSpPr>
          <p:nvPr>
            <p:ph type="sldNum" sz="quarter" idx="11"/>
          </p:nvPr>
        </p:nvSpPr>
        <p:spPr/>
        <p:txBody>
          <a:bodyPr rtlCol="0"/>
          <a:lstStyle>
            <a:lvl1pPr>
              <a:defRPr/>
            </a:lvl1pPr>
          </a:lstStyle>
          <a:p>
            <a:pPr>
              <a:defRPr/>
            </a:pPr>
            <a:fld id="{E79E65AD-BA03-4726-9773-F4DB8CD355DF}" type="slidenum">
              <a:rPr lang="it-IT"/>
              <a:pPr>
                <a:defRPr/>
              </a:pPr>
              <a:t>‹N›</a:t>
            </a:fld>
            <a:endParaRPr lang="it-IT"/>
          </a:p>
        </p:txBody>
      </p:sp>
      <p:sp>
        <p:nvSpPr>
          <p:cNvPr id="14" name="Segnaposto piè di pagina 22"/>
          <p:cNvSpPr>
            <a:spLocks noGrp="1"/>
          </p:cNvSpPr>
          <p:nvPr>
            <p:ph type="ftr" sz="quarter" idx="12"/>
          </p:nvPr>
        </p:nvSpPr>
        <p:spPr/>
        <p:txBody>
          <a:bodyPr rtlCol="0"/>
          <a:lstStyle>
            <a:lvl1pPr>
              <a:defRPr/>
            </a:lvl1pPr>
          </a:lstStyle>
          <a:p>
            <a:pPr>
              <a:defRPr/>
            </a:pPr>
            <a:endParaRPr lang="it-IT"/>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Connettore 1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Oval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Connettore 1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Rettango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Connettore 1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Connettore 1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Connettore 1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Titolo 1"/>
          <p:cNvSpPr>
            <a:spLocks noGrp="1"/>
          </p:cNvSpPr>
          <p:nvPr>
            <p:ph type="title"/>
          </p:nvPr>
        </p:nvSpPr>
        <p:spPr>
          <a:xfrm rot="5400000">
            <a:off x="3350133" y="3200400"/>
            <a:ext cx="6309360" cy="457200"/>
          </a:xfrm>
        </p:spPr>
        <p:txBody>
          <a:bodyPr/>
          <a:lstStyle>
            <a:lvl1pPr algn="l">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it-IT"/>
              <a:t>Fare clic per modificare stili del testo dello schema</a:t>
            </a:r>
          </a:p>
        </p:txBody>
      </p:sp>
      <p:sp>
        <p:nvSpPr>
          <p:cNvPr id="12" name="Segnaposto data 16"/>
          <p:cNvSpPr>
            <a:spLocks noGrp="1"/>
          </p:cNvSpPr>
          <p:nvPr>
            <p:ph type="dt" sz="half" idx="10"/>
          </p:nvPr>
        </p:nvSpPr>
        <p:spPr/>
        <p:txBody>
          <a:bodyPr rtlCol="0"/>
          <a:lstStyle>
            <a:lvl1pPr>
              <a:defRPr/>
            </a:lvl1pPr>
          </a:lstStyle>
          <a:p>
            <a:pPr>
              <a:defRPr/>
            </a:pPr>
            <a:endParaRPr lang="it-IT"/>
          </a:p>
        </p:txBody>
      </p:sp>
      <p:sp>
        <p:nvSpPr>
          <p:cNvPr id="13" name="Segnaposto numero diapositiva 17"/>
          <p:cNvSpPr>
            <a:spLocks noGrp="1"/>
          </p:cNvSpPr>
          <p:nvPr>
            <p:ph type="sldNum" sz="quarter" idx="11"/>
          </p:nvPr>
        </p:nvSpPr>
        <p:spPr/>
        <p:txBody>
          <a:bodyPr rtlCol="0"/>
          <a:lstStyle>
            <a:lvl1pPr>
              <a:defRPr/>
            </a:lvl1pPr>
          </a:lstStyle>
          <a:p>
            <a:pPr>
              <a:defRPr/>
            </a:pPr>
            <a:fld id="{9D8BFB27-7AA0-4F69-9C3F-2F9A8C40F097}" type="slidenum">
              <a:rPr lang="it-IT"/>
              <a:pPr>
                <a:defRPr/>
              </a:pPr>
              <a:t>‹N›</a:t>
            </a:fld>
            <a:endParaRPr lang="it-IT"/>
          </a:p>
        </p:txBody>
      </p:sp>
      <p:sp>
        <p:nvSpPr>
          <p:cNvPr id="14" name="Segnaposto piè di pagina 20"/>
          <p:cNvSpPr>
            <a:spLocks noGrp="1"/>
          </p:cNvSpPr>
          <p:nvPr>
            <p:ph type="ftr" sz="quarter" idx="12"/>
          </p:nvPr>
        </p:nvSpPr>
        <p:spPr/>
        <p:txBody>
          <a:bodyPr rtlCol="0"/>
          <a:lstStyle>
            <a:lvl1pPr>
              <a:defRPr/>
            </a:lvl1pPr>
          </a:lstStyle>
          <a:p>
            <a:pPr>
              <a:defRPr/>
            </a:pPr>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lang="it-IT"/>
              <a:t>Fare clic per modificare lo stile del titolo</a:t>
            </a:r>
            <a:endParaRPr lang="en-US"/>
          </a:p>
        </p:txBody>
      </p:sp>
      <p:sp>
        <p:nvSpPr>
          <p:cNvPr id="3076" name="Segnaposto testo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4" name="Segnaposto data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it-IT"/>
          </a:p>
        </p:txBody>
      </p:sp>
      <p:sp>
        <p:nvSpPr>
          <p:cNvPr id="3" name="Segnaposto piè di pagina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it-IT"/>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Oval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egnaposto numero diapositiva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defRPr>
            </a:lvl1pPr>
          </a:lstStyle>
          <a:p>
            <a:pPr>
              <a:defRPr/>
            </a:pPr>
            <a:fld id="{191DC63B-9AE8-4AD2-847D-93F896B43E6F}"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0" r:id="rId4"/>
    <p:sldLayoutId id="2147484341" r:id="rId5"/>
    <p:sldLayoutId id="2147484349" r:id="rId6"/>
    <p:sldLayoutId id="2147484342" r:id="rId7"/>
    <p:sldLayoutId id="2147484350" r:id="rId8"/>
    <p:sldLayoutId id="2147484351" r:id="rId9"/>
    <p:sldLayoutId id="2147484343" r:id="rId10"/>
    <p:sldLayoutId id="2147484344" r:id="rId11"/>
    <p:sldLayoutId id="2147484345" r:id="rId12"/>
    <p:sldLayoutId id="2147484352" r:id="rId13"/>
    <p:sldLayoutId id="2147484353" r:id="rId14"/>
    <p:sldLayoutId id="2147484354" r:id="rId15"/>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ideo" Target="file:///C:\Users\Utente\Desktop\SPECIALITA'\LEZIONI\RPReplay_Final1586896918%20(1).mov"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video" Target="file:///C:\Users\Utente\Desktop\SPECIALITA'\RPReplay_Final1586903738.mov" TargetMode="External"/><Relationship Id="rId4" Type="http://schemas.openxmlformats.org/officeDocument/2006/relationships/image" Target="../media/image75.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6.png"/><Relationship Id="rId4" Type="http://schemas.openxmlformats.org/officeDocument/2006/relationships/image" Target="../media/image98.png"/></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467544" y="1484784"/>
            <a:ext cx="8305800" cy="1630363"/>
          </a:xfrm>
          <a:prstGeom prst="rect">
            <a:avLst/>
          </a:prstGeom>
          <a:noFill/>
          <a:ln w="9525">
            <a:noFill/>
            <a:round/>
            <a:headEnd/>
            <a:tailEnd/>
          </a:ln>
        </p:spPr>
        <p:txBody>
          <a:bodyPr lIns="90000" tIns="46800" rIns="90000" bIns="46800">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LA GESTIONE DELLA CIRROSI EPATICA </a:t>
            </a:r>
          </a:p>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4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 DELLE SUE COMPLICANZE</a:t>
            </a:r>
          </a:p>
        </p:txBody>
      </p:sp>
      <p:sp>
        <p:nvSpPr>
          <p:cNvPr id="56323" name="Text Box 2"/>
          <p:cNvSpPr txBox="1">
            <a:spLocks noChangeArrowheads="1"/>
          </p:cNvSpPr>
          <p:nvPr/>
        </p:nvSpPr>
        <p:spPr bwMode="auto">
          <a:xfrm>
            <a:off x="533400" y="3657600"/>
            <a:ext cx="8001000" cy="2128838"/>
          </a:xfrm>
          <a:prstGeom prst="rect">
            <a:avLst/>
          </a:prstGeom>
          <a:noFill/>
          <a:ln w="9525">
            <a:noFill/>
            <a:round/>
            <a:headEnd/>
            <a:tailEnd/>
          </a:ln>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i="1" dirty="0">
                <a:solidFill>
                  <a:schemeClr val="tx1">
                    <a:lumMod val="95000"/>
                    <a:lumOff val="5000"/>
                  </a:schemeClr>
                </a:solidFill>
                <a:latin typeface="Calibri" pitchFamily="34" charset="0"/>
                <a:cs typeface="Calibri" pitchFamily="34" charset="0"/>
              </a:rPr>
              <a:t>Dr.ssa Laura Cristoferi</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i="1" dirty="0">
                <a:solidFill>
                  <a:schemeClr val="tx1">
                    <a:lumMod val="95000"/>
                    <a:lumOff val="5000"/>
                  </a:schemeClr>
                </a:solidFill>
                <a:latin typeface="Calibri" pitchFamily="34" charset="0"/>
                <a:cs typeface="Calibri" pitchFamily="34" charset="0"/>
              </a:rPr>
              <a:t>U.O.C. Gastroenterologia</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i="1" dirty="0">
                <a:solidFill>
                  <a:schemeClr val="tx1">
                    <a:lumMod val="95000"/>
                    <a:lumOff val="5000"/>
                  </a:schemeClr>
                </a:solidFill>
                <a:latin typeface="Calibri" pitchFamily="34" charset="0"/>
                <a:cs typeface="Calibri" pitchFamily="34" charset="0"/>
              </a:rPr>
              <a:t>Ospedale San Gerardo Monza, Università di </a:t>
            </a:r>
            <a:r>
              <a:rPr lang="it-IT" i="1" dirty="0" err="1">
                <a:solidFill>
                  <a:schemeClr val="tx1">
                    <a:lumMod val="95000"/>
                    <a:lumOff val="5000"/>
                  </a:schemeClr>
                </a:solidFill>
                <a:latin typeface="Calibri" pitchFamily="34" charset="0"/>
                <a:cs typeface="Calibri" pitchFamily="34" charset="0"/>
              </a:rPr>
              <a:t>Milano-Bicocca</a:t>
            </a:r>
            <a:endParaRPr lang="it-IT" i="1" dirty="0">
              <a:solidFill>
                <a:schemeClr val="tx1">
                  <a:lumMod val="95000"/>
                  <a:lumOff val="5000"/>
                </a:schemeClr>
              </a:solidFill>
              <a:latin typeface="Calibri" pitchFamily="34" charset="0"/>
              <a:cs typeface="Calibri" pitchFamily="34" charset="0"/>
            </a:endParaRP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dirty="0">
              <a:solidFill>
                <a:schemeClr val="tx1">
                  <a:lumMod val="65000"/>
                  <a:lumOff val="35000"/>
                </a:schemeClr>
              </a:solidFill>
              <a:latin typeface="Calibri" pitchFamily="34" charset="0"/>
              <a:cs typeface="Calibri" pitchFamily="34" charset="0"/>
            </a:endParaRPr>
          </a:p>
        </p:txBody>
      </p:sp>
      <p:pic>
        <p:nvPicPr>
          <p:cNvPr id="56324" name="Picture 4"/>
          <p:cNvPicPr>
            <a:picLocks noChangeAspect="1" noChangeArrowheads="1"/>
          </p:cNvPicPr>
          <p:nvPr/>
        </p:nvPicPr>
        <p:blipFill>
          <a:blip r:embed="rId3" cstate="print"/>
          <a:srcRect/>
          <a:stretch>
            <a:fillRect/>
          </a:stretch>
        </p:blipFill>
        <p:spPr bwMode="auto">
          <a:xfrm>
            <a:off x="107950" y="0"/>
            <a:ext cx="2232025" cy="1152525"/>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56325" name="Picture 5"/>
          <p:cNvPicPr>
            <a:picLocks noChangeAspect="1" noChangeArrowheads="1"/>
          </p:cNvPicPr>
          <p:nvPr/>
        </p:nvPicPr>
        <p:blipFill>
          <a:blip r:embed="rId4" cstate="print"/>
          <a:srcRect/>
          <a:stretch>
            <a:fillRect/>
          </a:stretch>
        </p:blipFill>
        <p:spPr bwMode="auto">
          <a:xfrm>
            <a:off x="7812088" y="0"/>
            <a:ext cx="914400" cy="1038225"/>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2" name="Segnaposto numero diapositiva 1">
            <a:extLst>
              <a:ext uri="{FF2B5EF4-FFF2-40B4-BE49-F238E27FC236}">
                <a16:creationId xmlns:a16="http://schemas.microsoft.com/office/drawing/2014/main" id="{493F9318-BB4B-4689-9990-02427A914326}"/>
              </a:ext>
            </a:extLst>
          </p:cNvPr>
          <p:cNvSpPr>
            <a:spLocks noGrp="1"/>
          </p:cNvSpPr>
          <p:nvPr>
            <p:ph type="sldNum" sz="quarter" idx="12"/>
          </p:nvPr>
        </p:nvSpPr>
        <p:spPr/>
        <p:txBody>
          <a:bodyPr/>
          <a:lstStyle/>
          <a:p>
            <a:pPr>
              <a:defRPr/>
            </a:pPr>
            <a:fld id="{1897A9F0-670C-4316-AA15-2B2BDFBA1419}" type="slidenum">
              <a:rPr lang="it-IT" smtClean="0"/>
              <a:pPr>
                <a:defRPr/>
              </a:pPr>
              <a:t>1</a:t>
            </a:fld>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18435" name="Rectangle 2"/>
          <p:cNvSpPr>
            <a:spLocks noChangeArrowheads="1"/>
          </p:cNvSpPr>
          <p:nvPr/>
        </p:nvSpPr>
        <p:spPr bwMode="auto">
          <a:xfrm>
            <a:off x="250825" y="3213100"/>
            <a:ext cx="4284663" cy="1987550"/>
          </a:xfrm>
          <a:prstGeom prst="rect">
            <a:avLst/>
          </a:prstGeom>
          <a:noFill/>
          <a:ln w="9525">
            <a:noFill/>
            <a:round/>
            <a:headEnd/>
            <a:tailEnd/>
          </a:ln>
        </p:spPr>
        <p:txBody>
          <a:bodyPr lIns="90000" tIns="46800" rIns="90000" bIns="46800">
            <a:spAutoFit/>
          </a:bodyPr>
          <a:lstStyle/>
          <a:p>
            <a:pPr marL="457200" indent="-455613" algn="ctr">
              <a:spcBef>
                <a:spcPts val="125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rgbClr val="FFFFFF"/>
              </a:solidFill>
            </a:endParaRPr>
          </a:p>
          <a:p>
            <a:pPr marL="457200" indent="-455613" algn="ctr">
              <a:spcBef>
                <a:spcPts val="15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sz="1800" dirty="0">
                <a:solidFill>
                  <a:schemeClr val="tx1"/>
                </a:solidFill>
                <a:latin typeface="Calibri" pitchFamily="34" charset="0"/>
                <a:cs typeface="Calibri" pitchFamily="34" charset="0"/>
              </a:rPr>
              <a:t>Alterazione del microcircolo </a:t>
            </a:r>
            <a:r>
              <a:rPr lang="it-IT" sz="1800" dirty="0" err="1">
                <a:solidFill>
                  <a:schemeClr val="tx1"/>
                </a:solidFill>
                <a:latin typeface="Calibri" pitchFamily="34" charset="0"/>
                <a:cs typeface="Calibri" pitchFamily="34" charset="0"/>
              </a:rPr>
              <a:t>intraepatico</a:t>
            </a:r>
            <a:r>
              <a:rPr lang="it-IT" sz="1800" dirty="0">
                <a:solidFill>
                  <a:schemeClr val="tx1"/>
                </a:solidFill>
                <a:latin typeface="Calibri" pitchFamily="34" charset="0"/>
                <a:cs typeface="Calibri" pitchFamily="34" charset="0"/>
              </a:rPr>
              <a:t> per deposizione di collagene formazione di noduli di cicatrizzazione</a:t>
            </a:r>
          </a:p>
          <a:p>
            <a:pPr marL="457200" indent="-455613" algn="ctr">
              <a:spcBef>
                <a:spcPts val="15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dirty="0">
              <a:solidFill>
                <a:schemeClr val="tx1"/>
              </a:solidFill>
            </a:endParaRPr>
          </a:p>
        </p:txBody>
      </p:sp>
      <p:sp>
        <p:nvSpPr>
          <p:cNvPr id="77828" name="Text Box 3"/>
          <p:cNvSpPr txBox="1">
            <a:spLocks noChangeArrowheads="1"/>
          </p:cNvSpPr>
          <p:nvPr/>
        </p:nvSpPr>
        <p:spPr bwMode="auto">
          <a:xfrm>
            <a:off x="1258888" y="1484313"/>
            <a:ext cx="2305050" cy="1017587"/>
          </a:xfrm>
          <a:prstGeom prst="rect">
            <a:avLst/>
          </a:prstGeom>
          <a:ln w="28575">
            <a:headEnd/>
            <a:tailEnd/>
          </a:ln>
        </p:spPr>
        <p:style>
          <a:lnRef idx="2">
            <a:schemeClr val="accent3"/>
          </a:lnRef>
          <a:fillRef idx="1">
            <a:schemeClr val="lt1"/>
          </a:fillRef>
          <a:effectRef idx="0">
            <a:schemeClr val="accent3"/>
          </a:effectRef>
          <a:fontRef idx="minor">
            <a:schemeClr val="dk1"/>
          </a:fontRef>
        </p:style>
        <p:txBody>
          <a:bodyPr lIns="90000" tIns="46800" rIns="90000" bIns="46800">
            <a:spAutoFit/>
          </a:bodyPr>
          <a:lstStyle/>
          <a:p>
            <a:pPr algn="ctr">
              <a:spcBef>
                <a:spcPts val="1500"/>
              </a:spcBef>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chemeClr val="tx1"/>
                </a:solidFill>
                <a:latin typeface="Calibri" pitchFamily="34" charset="0"/>
                <a:cs typeface="Calibri" pitchFamily="34" charset="0"/>
              </a:rPr>
              <a:t>Componente                                Strutturale                          (70%)</a:t>
            </a:r>
          </a:p>
        </p:txBody>
      </p:sp>
      <p:sp>
        <p:nvSpPr>
          <p:cNvPr id="77830" name="Text Box 5"/>
          <p:cNvSpPr txBox="1">
            <a:spLocks noChangeArrowheads="1"/>
          </p:cNvSpPr>
          <p:nvPr/>
        </p:nvSpPr>
        <p:spPr bwMode="auto">
          <a:xfrm>
            <a:off x="5435600" y="1412875"/>
            <a:ext cx="2592388" cy="1017588"/>
          </a:xfrm>
          <a:prstGeom prst="rect">
            <a:avLst/>
          </a:prstGeom>
          <a:ln w="28575">
            <a:headEnd/>
            <a:tailEnd/>
          </a:ln>
        </p:spPr>
        <p:style>
          <a:lnRef idx="2">
            <a:schemeClr val="accent3"/>
          </a:lnRef>
          <a:fillRef idx="1">
            <a:schemeClr val="lt1"/>
          </a:fillRef>
          <a:effectRef idx="0">
            <a:schemeClr val="accent3"/>
          </a:effectRef>
          <a:fontRef idx="minor">
            <a:schemeClr val="dk1"/>
          </a:fontRef>
        </p:style>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chemeClr val="tx1"/>
                </a:solidFill>
                <a:latin typeface="Calibri" pitchFamily="34" charset="0"/>
                <a:cs typeface="Calibri" pitchFamily="34" charset="0"/>
              </a:rPr>
              <a:t>Componente  Dinamica  Funzionale    (30%)</a:t>
            </a:r>
          </a:p>
        </p:txBody>
      </p:sp>
      <p:sp>
        <p:nvSpPr>
          <p:cNvPr id="18438" name="Text Box 6"/>
          <p:cNvSpPr txBox="1">
            <a:spLocks noChangeArrowheads="1"/>
          </p:cNvSpPr>
          <p:nvPr/>
        </p:nvSpPr>
        <p:spPr bwMode="auto">
          <a:xfrm>
            <a:off x="4953000" y="3657600"/>
            <a:ext cx="3657600" cy="2141538"/>
          </a:xfrm>
          <a:prstGeom prst="rect">
            <a:avLst/>
          </a:prstGeom>
          <a:noFill/>
          <a:ln w="9525">
            <a:noFill/>
            <a:round/>
            <a:headEnd/>
            <a:tailEnd/>
          </a:ln>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800">
                <a:solidFill>
                  <a:schemeClr val="tx1"/>
                </a:solidFill>
                <a:latin typeface="Calibri" pitchFamily="34" charset="0"/>
                <a:cs typeface="Calibri" pitchFamily="34" charset="0"/>
              </a:rPr>
              <a:t>Contrazione attiva di elementi contrattili (miofibroblasti, cellule muscolari lisce vascolari, cellule stellate) mediata da:</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800" u="sng">
                <a:solidFill>
                  <a:schemeClr val="tx1"/>
                </a:solidFill>
                <a:latin typeface="Calibri" pitchFamily="34" charset="0"/>
                <a:cs typeface="Calibri" pitchFamily="34" charset="0"/>
              </a:rPr>
              <a:t>Produzione vasocostrittori</a:t>
            </a:r>
          </a:p>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800" u="sng">
                <a:solidFill>
                  <a:schemeClr val="tx1"/>
                </a:solidFill>
                <a:latin typeface="Calibri" pitchFamily="34" charset="0"/>
                <a:cs typeface="Calibri" pitchFamily="34" charset="0"/>
              </a:rPr>
              <a:t>Produzione vasodilatatori</a:t>
            </a:r>
          </a:p>
        </p:txBody>
      </p:sp>
      <p:sp>
        <p:nvSpPr>
          <p:cNvPr id="18439" name="Line 8"/>
          <p:cNvSpPr>
            <a:spLocks noChangeShapeType="1"/>
          </p:cNvSpPr>
          <p:nvPr/>
        </p:nvSpPr>
        <p:spPr bwMode="auto">
          <a:xfrm flipV="1">
            <a:off x="4953000" y="5713413"/>
            <a:ext cx="1588" cy="307975"/>
          </a:xfrm>
          <a:prstGeom prst="line">
            <a:avLst/>
          </a:prstGeom>
          <a:noFill/>
          <a:ln w="25560" cap="sq">
            <a:solidFill>
              <a:srgbClr val="FFFFFF"/>
            </a:solidFill>
            <a:miter lim="800000"/>
            <a:headEnd/>
            <a:tailEnd type="triangle" w="med" len="med"/>
          </a:ln>
        </p:spPr>
        <p:txBody>
          <a:bodyPr/>
          <a:lstStyle/>
          <a:p>
            <a:endParaRPr lang="it-IT"/>
          </a:p>
        </p:txBody>
      </p:sp>
      <p:sp>
        <p:nvSpPr>
          <p:cNvPr id="18440" name="Line 9"/>
          <p:cNvSpPr>
            <a:spLocks noChangeShapeType="1"/>
          </p:cNvSpPr>
          <p:nvPr/>
        </p:nvSpPr>
        <p:spPr bwMode="auto">
          <a:xfrm>
            <a:off x="4953000" y="6248400"/>
            <a:ext cx="1588" cy="304800"/>
          </a:xfrm>
          <a:prstGeom prst="line">
            <a:avLst/>
          </a:prstGeom>
          <a:noFill/>
          <a:ln w="25560" cap="sq">
            <a:solidFill>
              <a:srgbClr val="FFFFFF"/>
            </a:solidFill>
            <a:miter lim="800000"/>
            <a:headEnd/>
            <a:tailEnd type="triangle" w="med" len="med"/>
          </a:ln>
        </p:spPr>
        <p:txBody>
          <a:bodyPr/>
          <a:lstStyle/>
          <a:p>
            <a:endParaRPr lang="it-IT"/>
          </a:p>
        </p:txBody>
      </p:sp>
      <p:sp>
        <p:nvSpPr>
          <p:cNvPr id="18441" name="Segnaposto numero diapositiva 1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BE02EAC-324D-47A3-9617-B5CC288D22DA}" type="slidenum">
              <a:rPr lang="it-IT" smtClean="0"/>
              <a:pPr/>
              <a:t>10</a:t>
            </a:fld>
            <a:endParaRPr lang="it-IT"/>
          </a:p>
        </p:txBody>
      </p:sp>
      <p:sp>
        <p:nvSpPr>
          <p:cNvPr id="15" name="Rettangolo 14"/>
          <p:cNvSpPr/>
          <p:nvPr/>
        </p:nvSpPr>
        <p:spPr>
          <a:xfrm>
            <a:off x="1403350" y="260350"/>
            <a:ext cx="6462713" cy="4619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
        <p:nvSpPr>
          <p:cNvPr id="16" name="Freccia in giù 15"/>
          <p:cNvSpPr/>
          <p:nvPr/>
        </p:nvSpPr>
        <p:spPr>
          <a:xfrm>
            <a:off x="2195736" y="2852936"/>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7" name="Freccia in giù 16"/>
          <p:cNvSpPr/>
          <p:nvPr/>
        </p:nvSpPr>
        <p:spPr>
          <a:xfrm>
            <a:off x="6516216" y="2852936"/>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9" name="Freccia in giù 18"/>
          <p:cNvSpPr/>
          <p:nvPr/>
        </p:nvSpPr>
        <p:spPr>
          <a:xfrm rot="13314399">
            <a:off x="4278519" y="2165486"/>
            <a:ext cx="526245" cy="4497576"/>
          </a:xfrm>
          <a:prstGeom prst="downArrow">
            <a:avLst>
              <a:gd name="adj1" fmla="val 13803"/>
              <a:gd name="adj2" fmla="val 50000"/>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8452" name="CasellaDiTesto 19"/>
          <p:cNvSpPr txBox="1">
            <a:spLocks noChangeArrowheads="1"/>
          </p:cNvSpPr>
          <p:nvPr/>
        </p:nvSpPr>
        <p:spPr bwMode="auto">
          <a:xfrm>
            <a:off x="755650" y="6092825"/>
            <a:ext cx="4241800" cy="400050"/>
          </a:xfrm>
          <a:prstGeom prst="rect">
            <a:avLst/>
          </a:prstGeom>
          <a:noFill/>
          <a:ln w="9525">
            <a:noFill/>
            <a:miter lim="800000"/>
            <a:headEnd/>
            <a:tailEnd/>
          </a:ln>
        </p:spPr>
        <p:txBody>
          <a:bodyPr wrap="none">
            <a:spAutoFit/>
          </a:bodyPr>
          <a:lstStyle/>
          <a:p>
            <a:r>
              <a:rPr lang="it-IT" sz="2000">
                <a:solidFill>
                  <a:schemeClr val="tx1"/>
                </a:solidFill>
                <a:latin typeface="Calibri" pitchFamily="34" charset="0"/>
                <a:cs typeface="Calibri" pitchFamily="34" charset="0"/>
              </a:rPr>
              <a:t>AGGREDIBILE FARMACOLOGICAMENTE</a:t>
            </a:r>
          </a:p>
        </p:txBody>
      </p:sp>
      <p:pic>
        <p:nvPicPr>
          <p:cNvPr id="21" name="Picture 2"/>
          <p:cNvPicPr>
            <a:picLocks noChangeAspect="1" noChangeArrowheads="1"/>
          </p:cNvPicPr>
          <p:nvPr/>
        </p:nvPicPr>
        <p:blipFill>
          <a:blip r:embed="rId3" cstate="print"/>
          <a:srcRect/>
          <a:stretch>
            <a:fillRect/>
          </a:stretch>
        </p:blipFill>
        <p:spPr bwMode="auto">
          <a:xfrm>
            <a:off x="3995738" y="5229225"/>
            <a:ext cx="1277937" cy="793750"/>
          </a:xfrm>
          <a:prstGeom prst="rect">
            <a:avLst/>
          </a:prstGeom>
          <a:noFill/>
          <a:ln w="12700">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452"/>
                                        </p:tgtEl>
                                        <p:attrNameLst>
                                          <p:attrName>style.visibility</p:attrName>
                                        </p:attrNameLst>
                                      </p:cBhvr>
                                      <p:to>
                                        <p:strVal val="visible"/>
                                      </p:to>
                                    </p:set>
                                    <p:anim calcmode="lin" valueType="num">
                                      <p:cBhvr additive="base">
                                        <p:cTn id="15" dur="500" fill="hold"/>
                                        <p:tgtEl>
                                          <p:spTgt spid="18452"/>
                                        </p:tgtEl>
                                        <p:attrNameLst>
                                          <p:attrName>ppt_x</p:attrName>
                                        </p:attrNameLst>
                                      </p:cBhvr>
                                      <p:tavLst>
                                        <p:tav tm="0">
                                          <p:val>
                                            <p:strVal val="0-#ppt_w/2"/>
                                          </p:val>
                                        </p:tav>
                                        <p:tav tm="100000">
                                          <p:val>
                                            <p:strVal val="#ppt_x"/>
                                          </p:val>
                                        </p:tav>
                                      </p:tavLst>
                                    </p:anim>
                                    <p:anim calcmode="lin" valueType="num">
                                      <p:cBhvr additive="base">
                                        <p:cTn id="16" dur="500" fill="hold"/>
                                        <p:tgtEl>
                                          <p:spTgt spid="18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100</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pic>
        <p:nvPicPr>
          <p:cNvPr id="3" name="Immagine 2">
            <a:extLst>
              <a:ext uri="{FF2B5EF4-FFF2-40B4-BE49-F238E27FC236}">
                <a16:creationId xmlns:a16="http://schemas.microsoft.com/office/drawing/2014/main" id="{1E7921FF-1734-4552-8611-D17789D0F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722313"/>
            <a:ext cx="6942422" cy="5784081"/>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222D794-8231-48C2-8B63-E9B1240CEDB5}" type="slidenum">
              <a:rPr lang="it-IT" smtClean="0"/>
              <a:pPr/>
              <a:t>101</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Classificazione</a:t>
            </a:r>
          </a:p>
        </p:txBody>
      </p:sp>
      <p:pic>
        <p:nvPicPr>
          <p:cNvPr id="71684" name="Picture 4"/>
          <p:cNvPicPr>
            <a:picLocks noChangeAspect="1" noChangeArrowheads="1"/>
          </p:cNvPicPr>
          <p:nvPr/>
        </p:nvPicPr>
        <p:blipFill>
          <a:blip r:embed="rId2" cstate="print"/>
          <a:srcRect/>
          <a:stretch>
            <a:fillRect/>
          </a:stretch>
        </p:blipFill>
        <p:spPr bwMode="auto">
          <a:xfrm>
            <a:off x="323850" y="1196975"/>
            <a:ext cx="8243888" cy="4248150"/>
          </a:xfrm>
          <a:prstGeom prst="rect">
            <a:avLst/>
          </a:prstGeom>
          <a:noFill/>
          <a:ln w="9525">
            <a:noFill/>
            <a:miter lim="800000"/>
            <a:headEnd/>
            <a:tailEnd/>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D79562A-9027-4952-90ED-A8A19AF0643C}" type="slidenum">
              <a:rPr lang="it-IT" smtClean="0"/>
              <a:pPr/>
              <a:t>102</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Manifestazioni Cliniche (1)</a:t>
            </a:r>
          </a:p>
        </p:txBody>
      </p:sp>
      <p:sp>
        <p:nvSpPr>
          <p:cNvPr id="72708" name="Rettangolo 5"/>
          <p:cNvSpPr>
            <a:spLocks noChangeArrowheads="1"/>
          </p:cNvSpPr>
          <p:nvPr/>
        </p:nvSpPr>
        <p:spPr bwMode="auto">
          <a:xfrm>
            <a:off x="323850" y="765175"/>
            <a:ext cx="5184775" cy="2308225"/>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chemeClr val="tx1"/>
                </a:solidFill>
                <a:latin typeface="Calibri" pitchFamily="34" charset="0"/>
                <a:cs typeface="Calibri" pitchFamily="34" charset="0"/>
              </a:rPr>
              <a:t>Alterazioni iniziali dello stato mentale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cambiamenti del carattere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riduzione dell’attenzione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errori comportamentali</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disinibizione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inversione del ritmo sonno-veglia</a:t>
            </a:r>
          </a:p>
        </p:txBody>
      </p:sp>
      <p:sp>
        <p:nvSpPr>
          <p:cNvPr id="72709" name="Rettangolo 6"/>
          <p:cNvSpPr>
            <a:spLocks noChangeArrowheads="1"/>
          </p:cNvSpPr>
          <p:nvPr/>
        </p:nvSpPr>
        <p:spPr bwMode="auto">
          <a:xfrm>
            <a:off x="395288" y="3357563"/>
            <a:ext cx="5689600" cy="1568450"/>
          </a:xfrm>
          <a:prstGeom prst="rect">
            <a:avLst/>
          </a:prstGeom>
          <a:noFill/>
          <a:ln w="9525">
            <a:noFill/>
            <a:miter lim="800000"/>
            <a:headEnd/>
            <a:tailEnd/>
          </a:ln>
        </p:spPr>
        <p:txBody>
          <a:bodyPr>
            <a:spAutoFit/>
          </a:bodyPr>
          <a:lstStyle/>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chemeClr val="tx1"/>
                </a:solidFill>
                <a:latin typeface="Calibri" pitchFamily="34" charset="0"/>
                <a:cs typeface="Calibri" pitchFamily="34" charset="0"/>
              </a:rPr>
              <a:t>Presenza  di asterixis (flapping tremor): </a:t>
            </a:r>
            <a:r>
              <a:rPr lang="it-IT">
                <a:solidFill>
                  <a:schemeClr val="tx1"/>
                </a:solidFill>
                <a:latin typeface="Calibri" pitchFamily="34" charset="0"/>
                <a:cs typeface="Calibri" pitchFamily="34" charset="0"/>
              </a:rPr>
              <a:t>oscillazioni ripetute della mano evidenziabili a braccio e avambraccio estesi con polso in dorsiflessione , per 30 secondi</a:t>
            </a:r>
          </a:p>
        </p:txBody>
      </p:sp>
      <p:sp>
        <p:nvSpPr>
          <p:cNvPr id="72710" name="Rettangolo 8"/>
          <p:cNvSpPr>
            <a:spLocks noChangeArrowheads="1"/>
          </p:cNvSpPr>
          <p:nvPr/>
        </p:nvSpPr>
        <p:spPr bwMode="auto">
          <a:xfrm>
            <a:off x="395288" y="5300663"/>
            <a:ext cx="4895850" cy="461962"/>
          </a:xfrm>
          <a:prstGeom prst="rect">
            <a:avLst/>
          </a:prstGeom>
          <a:noFill/>
          <a:ln w="9525">
            <a:noFill/>
            <a:miter lim="800000"/>
            <a:headEnd/>
            <a:tailEnd/>
          </a:ln>
        </p:spPr>
        <p:txBody>
          <a:bodyPr>
            <a:spAutoFit/>
          </a:bodyPr>
          <a:lstStyle/>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a:solidFill>
                  <a:schemeClr val="tx1"/>
                </a:solidFill>
                <a:latin typeface="Calibri" pitchFamily="34" charset="0"/>
                <a:cs typeface="Calibri" pitchFamily="34" charset="0"/>
              </a:rPr>
              <a:t>Anormalità dei tests psicometrici</a:t>
            </a:r>
          </a:p>
        </p:txBody>
      </p:sp>
      <p:pic>
        <p:nvPicPr>
          <p:cNvPr id="72711" name="Picture 1"/>
          <p:cNvPicPr>
            <a:picLocks noChangeAspect="1" noChangeArrowheads="1"/>
          </p:cNvPicPr>
          <p:nvPr/>
        </p:nvPicPr>
        <p:blipFill>
          <a:blip r:embed="rId2" cstate="print"/>
          <a:srcRect/>
          <a:stretch>
            <a:fillRect/>
          </a:stretch>
        </p:blipFill>
        <p:spPr bwMode="auto">
          <a:xfrm>
            <a:off x="6084888" y="2349500"/>
            <a:ext cx="2590800" cy="2921000"/>
          </a:xfrm>
          <a:prstGeom prst="rect">
            <a:avLst/>
          </a:prstGeom>
          <a:noFill/>
          <a:ln w="9525">
            <a:noFill/>
            <a:round/>
            <a:headEnd/>
            <a:tailEnd/>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numero diapositiva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C9C4FC95-F9AE-49C5-BE64-E340DE56EEA3}" type="slidenum">
              <a:rPr lang="it-IT" smtClean="0"/>
              <a:pPr/>
              <a:t>103</a:t>
            </a:fld>
            <a:endParaRPr lang="it-IT"/>
          </a:p>
        </p:txBody>
      </p:sp>
      <p:pic>
        <p:nvPicPr>
          <p:cNvPr id="7" name="RPReplay_Final1586896918 (1).mov">
            <a:hlinkClick r:id="" action="ppaction://media"/>
          </p:cNvPr>
          <p:cNvPicPr>
            <a:picLocks noRot="1" noChangeAspect="1"/>
          </p:cNvPicPr>
          <p:nvPr>
            <a:videoFile r:link="rId1"/>
          </p:nvPr>
        </p:nvPicPr>
        <p:blipFill>
          <a:blip r:embed="rId3" cstate="print"/>
          <a:srcRect/>
          <a:stretch>
            <a:fillRect/>
          </a:stretch>
        </p:blipFill>
        <p:spPr bwMode="auto">
          <a:xfrm>
            <a:off x="971550" y="1412875"/>
            <a:ext cx="7129463" cy="4284663"/>
          </a:xfrm>
          <a:prstGeom prst="rect">
            <a:avLst/>
          </a:prstGeom>
          <a:noFill/>
          <a:ln w="9525">
            <a:noFill/>
            <a:miter lim="800000"/>
            <a:headEnd/>
            <a:tailEnd/>
          </a:ln>
        </p:spPr>
      </p:pic>
      <p:sp>
        <p:nvSpPr>
          <p:cNvPr id="8" name="Rettangolo 7"/>
          <p:cNvSpPr/>
          <p:nvPr/>
        </p:nvSpPr>
        <p:spPr>
          <a:xfrm>
            <a:off x="2484438" y="476250"/>
            <a:ext cx="3692525" cy="461963"/>
          </a:xfrm>
          <a:prstGeom prst="rect">
            <a:avLst/>
          </a:prstGeom>
        </p:spPr>
        <p:txBody>
          <a:bodyPr wrap="none">
            <a:spAutoFit/>
          </a:bodyPr>
          <a:lstStyle/>
          <a:p>
            <a:pPr>
              <a:defRPr/>
            </a:pP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Asterixis</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flapping</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tremor)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CF0CBC8-42DD-48AF-93C1-E07DD5CE794E}" type="slidenum">
              <a:rPr lang="it-IT" smtClean="0"/>
              <a:pPr/>
              <a:t>104</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Manifestazioni Cliniche (2)</a:t>
            </a:r>
          </a:p>
        </p:txBody>
      </p:sp>
      <p:sp>
        <p:nvSpPr>
          <p:cNvPr id="74756" name="Rettangolo 5"/>
          <p:cNvSpPr>
            <a:spLocks noChangeArrowheads="1"/>
          </p:cNvSpPr>
          <p:nvPr/>
        </p:nvSpPr>
        <p:spPr bwMode="auto">
          <a:xfrm>
            <a:off x="323850" y="765175"/>
            <a:ext cx="5184775" cy="1568450"/>
          </a:xfrm>
          <a:prstGeom prst="rect">
            <a:avLst/>
          </a:prstGeom>
          <a:noFill/>
          <a:ln w="9525">
            <a:noFill/>
            <a:miter lim="800000"/>
            <a:headEnd/>
            <a:tailEnd/>
          </a:ln>
        </p:spPr>
        <p:txBody>
          <a:bodyPr>
            <a:spAutoFit/>
          </a:bodyPr>
          <a:lstStyle/>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chemeClr val="tx1"/>
                </a:solidFill>
                <a:latin typeface="Calibri" pitchFamily="34" charset="0"/>
                <a:cs typeface="Calibri" pitchFamily="34" charset="0"/>
              </a:rPr>
              <a:t>Forma episodica:</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manifestazioni isolate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lunghi intervalli di benessere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indotta da causa scatenante</a:t>
            </a:r>
          </a:p>
        </p:txBody>
      </p:sp>
      <p:sp>
        <p:nvSpPr>
          <p:cNvPr id="74757" name="Rettangolo 6"/>
          <p:cNvSpPr>
            <a:spLocks noChangeArrowheads="1"/>
          </p:cNvSpPr>
          <p:nvPr/>
        </p:nvSpPr>
        <p:spPr bwMode="auto">
          <a:xfrm>
            <a:off x="395288" y="2420938"/>
            <a:ext cx="5689600" cy="1200150"/>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chemeClr val="tx1"/>
                </a:solidFill>
                <a:latin typeface="Calibri" pitchFamily="34" charset="0"/>
                <a:cs typeface="Calibri" pitchFamily="34" charset="0"/>
              </a:rPr>
              <a:t>Forma ricorrente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numerosi episodi ravvicinati nel tempo</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causa precipitante non apparente</a:t>
            </a:r>
          </a:p>
        </p:txBody>
      </p:sp>
      <p:sp>
        <p:nvSpPr>
          <p:cNvPr id="74758" name="Rettangolo 7"/>
          <p:cNvSpPr>
            <a:spLocks noChangeArrowheads="1"/>
          </p:cNvSpPr>
          <p:nvPr/>
        </p:nvSpPr>
        <p:spPr bwMode="auto">
          <a:xfrm>
            <a:off x="395288" y="3644900"/>
            <a:ext cx="4572000" cy="2308225"/>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a:solidFill>
                  <a:schemeClr val="tx1"/>
                </a:solidFill>
                <a:latin typeface="Calibri" pitchFamily="34" charset="0"/>
                <a:cs typeface="Calibri" pitchFamily="34" charset="0"/>
              </a:rPr>
              <a:t>Forma permanente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rara</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atrofia cerebrale</a:t>
            </a:r>
          </a:p>
          <a:p>
            <a:pPr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 prevalenza di alterazioni extrapiramidali</a:t>
            </a:r>
          </a:p>
          <a:p>
            <a: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solidFill>
                <a:srgbClr val="00CC99"/>
              </a:solidFill>
              <a:latin typeface="Arial" charset="0"/>
            </a:endParaRPr>
          </a:p>
        </p:txBody>
      </p:sp>
      <p:sp>
        <p:nvSpPr>
          <p:cNvPr id="74759" name="Rettangolo 10"/>
          <p:cNvSpPr>
            <a:spLocks noChangeArrowheads="1"/>
          </p:cNvSpPr>
          <p:nvPr/>
        </p:nvSpPr>
        <p:spPr bwMode="auto">
          <a:xfrm>
            <a:off x="395536" y="5661248"/>
            <a:ext cx="2641600" cy="461963"/>
          </a:xfrm>
          <a:prstGeom prst="rect">
            <a:avLst/>
          </a:prstGeom>
          <a:noFill/>
          <a:ln w="9525">
            <a:noFill/>
            <a:miter lim="800000"/>
            <a:headEnd/>
            <a:tailEnd/>
          </a:ln>
        </p:spPr>
        <p:txBody>
          <a:bodyPr>
            <a:spAutoFit/>
          </a:bodyPr>
          <a:lstStyle/>
          <a:p>
            <a:pPr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u="sng" dirty="0">
                <a:solidFill>
                  <a:schemeClr val="tx1"/>
                </a:solidFill>
                <a:latin typeface="Calibri" pitchFamily="34" charset="0"/>
                <a:cs typeface="Calibri" pitchFamily="34" charset="0"/>
              </a:rPr>
              <a:t>Forma latente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cstate="print"/>
          <a:srcRect/>
          <a:stretch>
            <a:fillRect/>
          </a:stretch>
        </p:blipFill>
        <p:spPr bwMode="auto">
          <a:xfrm>
            <a:off x="1476375" y="1484313"/>
            <a:ext cx="5194300" cy="4740275"/>
          </a:xfrm>
          <a:prstGeom prst="rect">
            <a:avLst/>
          </a:prstGeom>
          <a:noFill/>
          <a:ln w="9525">
            <a:noFill/>
            <a:round/>
            <a:headEnd/>
            <a:tailEnd/>
          </a:ln>
        </p:spPr>
      </p:pic>
      <p:sp>
        <p:nvSpPr>
          <p:cNvPr id="75779"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606CDCA-E605-4F28-8532-7A9708A4D176}" type="slidenum">
              <a:rPr lang="it-IT" smtClean="0"/>
              <a:pPr/>
              <a:t>105</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Fattori scatenanti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F49B5D5-A156-4B32-9F7E-E2D286ED81C4}" type="slidenum">
              <a:rPr lang="it-IT" smtClean="0"/>
              <a:pPr/>
              <a:t>106</a:t>
            </a:fld>
            <a:endParaRPr lang="it-IT"/>
          </a:p>
        </p:txBody>
      </p:sp>
      <p:sp>
        <p:nvSpPr>
          <p:cNvPr id="3" name="Rettangolo 2"/>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Trattamento (1)</a:t>
            </a:r>
          </a:p>
        </p:txBody>
      </p:sp>
      <p:sp>
        <p:nvSpPr>
          <p:cNvPr id="76804" name="Rectangle 4"/>
          <p:cNvSpPr>
            <a:spLocks noChangeArrowheads="1"/>
          </p:cNvSpPr>
          <p:nvPr/>
        </p:nvSpPr>
        <p:spPr bwMode="auto">
          <a:xfrm>
            <a:off x="250825" y="765175"/>
            <a:ext cx="8642350" cy="2028417"/>
          </a:xfrm>
          <a:prstGeom prst="rect">
            <a:avLst/>
          </a:prstGeom>
          <a:noFill/>
          <a:ln w="9525">
            <a:noFill/>
            <a:round/>
            <a:headEnd/>
            <a:tailEnd/>
          </a:ln>
        </p:spPr>
        <p:txBody>
          <a:bodyPr lIns="90360" tIns="44280" rIns="90360" bIns="44280">
            <a:spAutoFit/>
          </a:bodyPr>
          <a:lstStyle/>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Trattare la causa precipitante</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Somministrare </a:t>
            </a:r>
            <a:r>
              <a:rPr lang="it-IT" sz="1800" dirty="0" err="1">
                <a:solidFill>
                  <a:schemeClr val="tx1"/>
                </a:solidFill>
                <a:latin typeface="Calibri" pitchFamily="34" charset="0"/>
                <a:cs typeface="Calibri" pitchFamily="34" charset="0"/>
              </a:rPr>
              <a:t>lattulosio</a:t>
            </a:r>
            <a:r>
              <a:rPr lang="it-IT" sz="1800" dirty="0">
                <a:solidFill>
                  <a:schemeClr val="tx1"/>
                </a:solidFill>
                <a:latin typeface="Calibri" pitchFamily="34" charset="0"/>
                <a:cs typeface="Calibri" pitchFamily="34" charset="0"/>
              </a:rPr>
              <a:t> o </a:t>
            </a:r>
            <a:r>
              <a:rPr lang="it-IT" sz="1800" dirty="0" err="1">
                <a:solidFill>
                  <a:schemeClr val="tx1"/>
                </a:solidFill>
                <a:latin typeface="Calibri" pitchFamily="34" charset="0"/>
                <a:cs typeface="Calibri" pitchFamily="34" charset="0"/>
              </a:rPr>
              <a:t>lattitolo</a:t>
            </a:r>
            <a:r>
              <a:rPr lang="it-IT" sz="1800" dirty="0">
                <a:solidFill>
                  <a:schemeClr val="tx1"/>
                </a:solidFill>
                <a:latin typeface="Calibri" pitchFamily="34" charset="0"/>
                <a:cs typeface="Calibri" pitchFamily="34" charset="0"/>
              </a:rPr>
              <a:t> per </a:t>
            </a:r>
            <a:r>
              <a:rPr lang="it-IT" sz="1800" dirty="0" err="1">
                <a:solidFill>
                  <a:schemeClr val="tx1"/>
                </a:solidFill>
                <a:latin typeface="Calibri" pitchFamily="34" charset="0"/>
                <a:cs typeface="Calibri" pitchFamily="34" charset="0"/>
              </a:rPr>
              <a:t>os</a:t>
            </a:r>
            <a:r>
              <a:rPr lang="it-IT" sz="1800" dirty="0">
                <a:solidFill>
                  <a:schemeClr val="tx1"/>
                </a:solidFill>
                <a:latin typeface="Calibri" pitchFamily="34" charset="0"/>
                <a:cs typeface="Calibri" pitchFamily="34" charset="0"/>
              </a:rPr>
              <a:t> a dose variabile  </a:t>
            </a:r>
          </a:p>
          <a:p>
            <a:pPr indent="-457200"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		 fino ad indurre diarrea</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err="1">
                <a:solidFill>
                  <a:schemeClr val="tx1"/>
                </a:solidFill>
                <a:latin typeface="Calibri" pitchFamily="34" charset="0"/>
                <a:cs typeface="Calibri" pitchFamily="34" charset="0"/>
              </a:rPr>
              <a:t>Somministare</a:t>
            </a:r>
            <a:r>
              <a:rPr lang="it-IT" sz="1800" dirty="0">
                <a:solidFill>
                  <a:schemeClr val="tx1"/>
                </a:solidFill>
                <a:latin typeface="Calibri" pitchFamily="34" charset="0"/>
                <a:cs typeface="Calibri" pitchFamily="34" charset="0"/>
              </a:rPr>
              <a:t> per </a:t>
            </a:r>
            <a:r>
              <a:rPr lang="it-IT" sz="1800" dirty="0" err="1">
                <a:solidFill>
                  <a:schemeClr val="tx1"/>
                </a:solidFill>
                <a:latin typeface="Calibri" pitchFamily="34" charset="0"/>
                <a:cs typeface="Calibri" pitchFamily="34" charset="0"/>
              </a:rPr>
              <a:t>os</a:t>
            </a:r>
            <a:r>
              <a:rPr lang="it-IT" sz="1800" dirty="0">
                <a:solidFill>
                  <a:schemeClr val="tx1"/>
                </a:solidFill>
                <a:latin typeface="Calibri" pitchFamily="34" charset="0"/>
                <a:cs typeface="Calibri" pitchFamily="34" charset="0"/>
              </a:rPr>
              <a:t> antibiotici non assorbibili (ad </a:t>
            </a:r>
            <a:r>
              <a:rPr lang="it-IT" sz="1800" dirty="0" err="1">
                <a:solidFill>
                  <a:schemeClr val="tx1"/>
                </a:solidFill>
                <a:latin typeface="Calibri" pitchFamily="34" charset="0"/>
                <a:cs typeface="Calibri" pitchFamily="34" charset="0"/>
              </a:rPr>
              <a:t>es</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Rifaximina</a:t>
            </a:r>
            <a:r>
              <a:rPr lang="it-IT" sz="1800" dirty="0">
                <a:solidFill>
                  <a:schemeClr val="tx1"/>
                </a:solidFill>
                <a:latin typeface="Calibri" pitchFamily="34" charset="0"/>
                <a:cs typeface="Calibri" pitchFamily="34" charset="0"/>
              </a:rPr>
              <a:t>)</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 Correggere gli squilibri elettrolitici </a:t>
            </a:r>
          </a:p>
          <a:p>
            <a:pPr indent="-457200"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800" dirty="0">
                <a:solidFill>
                  <a:schemeClr val="tx1"/>
                </a:solidFill>
                <a:latin typeface="Calibri" pitchFamily="34" charset="0"/>
                <a:cs typeface="Calibri" pitchFamily="34" charset="0"/>
              </a:rPr>
              <a:t> Somministrare calorie ed equivalenti proteici sotto forma di aminoacidi a 		        		 catena ramificata</a:t>
            </a:r>
          </a:p>
        </p:txBody>
      </p:sp>
      <p:pic>
        <p:nvPicPr>
          <p:cNvPr id="76805" name="Picture 1"/>
          <p:cNvPicPr>
            <a:picLocks noChangeAspect="1" noChangeArrowheads="1"/>
          </p:cNvPicPr>
          <p:nvPr/>
        </p:nvPicPr>
        <p:blipFill>
          <a:blip r:embed="rId3" cstate="print"/>
          <a:srcRect/>
          <a:stretch>
            <a:fillRect/>
          </a:stretch>
        </p:blipFill>
        <p:spPr bwMode="auto">
          <a:xfrm>
            <a:off x="395536" y="3284984"/>
            <a:ext cx="3475037" cy="3090862"/>
          </a:xfrm>
          <a:prstGeom prst="rect">
            <a:avLst/>
          </a:prstGeom>
          <a:noFill/>
          <a:ln w="9525">
            <a:noFill/>
            <a:round/>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B52AC79-CE60-4E2A-B785-F8CE2DD51C60}" type="slidenum">
              <a:rPr lang="it-IT" smtClean="0"/>
              <a:pPr/>
              <a:t>107</a:t>
            </a:fld>
            <a:endParaRPr lang="it-IT"/>
          </a:p>
        </p:txBody>
      </p:sp>
      <p:sp>
        <p:nvSpPr>
          <p:cNvPr id="3" name="Rettangolo 2"/>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Trattamento (2)</a:t>
            </a:r>
          </a:p>
        </p:txBody>
      </p:sp>
      <p:sp>
        <p:nvSpPr>
          <p:cNvPr id="77828" name="Rectangle 4"/>
          <p:cNvSpPr>
            <a:spLocks noChangeArrowheads="1"/>
          </p:cNvSpPr>
          <p:nvPr/>
        </p:nvSpPr>
        <p:spPr bwMode="auto">
          <a:xfrm>
            <a:off x="250825" y="765175"/>
            <a:ext cx="7921625" cy="719138"/>
          </a:xfrm>
          <a:prstGeom prst="rect">
            <a:avLst/>
          </a:prstGeom>
          <a:noFill/>
          <a:ln w="9525">
            <a:noFill/>
            <a:round/>
            <a:headEnd/>
            <a:tailEnd/>
          </a:ln>
        </p:spPr>
        <p:txBody>
          <a:bodyPr lIns="90360" tIns="44280" rIns="90360" bIns="44280">
            <a:spAutoFit/>
          </a:bodyPr>
          <a:lstStyle/>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a:solidFill>
                  <a:schemeClr val="tx1"/>
                </a:solidFill>
                <a:latin typeface="Calibri" pitchFamily="34" charset="0"/>
                <a:cs typeface="Calibri" pitchFamily="34" charset="0"/>
              </a:rPr>
              <a:t>Effetti comparati di Rifaximina (1200 mg/die) e Lattulosio  (40 g/die) sulla concentrazione plasmatica di ammonio:</a:t>
            </a:r>
          </a:p>
        </p:txBody>
      </p:sp>
      <p:pic>
        <p:nvPicPr>
          <p:cNvPr id="77829" name="Picture 1"/>
          <p:cNvPicPr>
            <a:picLocks noChangeAspect="1" noChangeArrowheads="1"/>
          </p:cNvPicPr>
          <p:nvPr/>
        </p:nvPicPr>
        <p:blipFill>
          <a:blip r:embed="rId2" cstate="print"/>
          <a:srcRect/>
          <a:stretch>
            <a:fillRect/>
          </a:stretch>
        </p:blipFill>
        <p:spPr bwMode="auto">
          <a:xfrm>
            <a:off x="755650" y="1700213"/>
            <a:ext cx="7239000" cy="4619625"/>
          </a:xfrm>
          <a:prstGeom prst="rect">
            <a:avLst/>
          </a:prstGeom>
          <a:noFill/>
          <a:ln w="9525">
            <a:noFill/>
            <a:round/>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8AA3224-DE6B-4EDC-8EBC-79D9D931ABE4}" type="slidenum">
              <a:rPr lang="it-IT" smtClean="0"/>
              <a:pPr/>
              <a:t>108</a:t>
            </a:fld>
            <a:endParaRPr lang="it-IT"/>
          </a:p>
        </p:txBody>
      </p:sp>
      <p:sp>
        <p:nvSpPr>
          <p:cNvPr id="3" name="Rettangolo 2"/>
          <p:cNvSpPr/>
          <p:nvPr/>
        </p:nvSpPr>
        <p:spPr>
          <a:xfrm>
            <a:off x="250825" y="620713"/>
            <a:ext cx="8208963"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Profilassi</a:t>
            </a:r>
          </a:p>
        </p:txBody>
      </p:sp>
      <p:sp>
        <p:nvSpPr>
          <p:cNvPr id="79876" name="Rettangolo 6"/>
          <p:cNvSpPr>
            <a:spLocks noChangeArrowheads="1"/>
          </p:cNvSpPr>
          <p:nvPr/>
        </p:nvSpPr>
        <p:spPr bwMode="auto">
          <a:xfrm>
            <a:off x="827584" y="1844824"/>
            <a:ext cx="7488237" cy="3046412"/>
          </a:xfrm>
          <a:prstGeom prst="rect">
            <a:avLst/>
          </a:prstGeom>
          <a:noFill/>
          <a:ln w="9525">
            <a:noFill/>
            <a:miter lim="800000"/>
            <a:headEnd/>
            <a:tailEnd/>
          </a:ln>
        </p:spPr>
        <p:txBody>
          <a:bodyPr>
            <a:spAutoFit/>
          </a:bodyPr>
          <a:lstStyle/>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dirty="0">
                <a:solidFill>
                  <a:schemeClr val="tx1"/>
                </a:solidFill>
                <a:latin typeface="Calibri" pitchFamily="34" charset="0"/>
                <a:cs typeface="Calibri" pitchFamily="34" charset="0"/>
              </a:rPr>
              <a:t>Ridurre l’apporto di proteine nella dieta ad 1 gr/Kg  di peso corporeo al giorno</a:t>
            </a:r>
          </a:p>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dirty="0">
                <a:solidFill>
                  <a:schemeClr val="tx1"/>
                </a:solidFill>
                <a:latin typeface="Calibri" pitchFamily="34" charset="0"/>
                <a:cs typeface="Calibri" pitchFamily="34" charset="0"/>
              </a:rPr>
              <a:t>Privilegiare le proteine derivate dal latte e dai vegetali</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dirty="0">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Somministare</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lattulosio</a:t>
            </a:r>
            <a:r>
              <a:rPr lang="it-IT" dirty="0">
                <a:solidFill>
                  <a:schemeClr val="tx1"/>
                </a:solidFill>
                <a:latin typeface="Calibri" pitchFamily="34" charset="0"/>
                <a:cs typeface="Calibri" pitchFamily="34" charset="0"/>
              </a:rPr>
              <a:t> o </a:t>
            </a:r>
            <a:r>
              <a:rPr lang="it-IT" dirty="0" err="1">
                <a:solidFill>
                  <a:schemeClr val="tx1"/>
                </a:solidFill>
                <a:latin typeface="Calibri" pitchFamily="34" charset="0"/>
                <a:cs typeface="Calibri" pitchFamily="34" charset="0"/>
              </a:rPr>
              <a:t>lattitolo</a:t>
            </a:r>
            <a:r>
              <a:rPr lang="it-IT" dirty="0">
                <a:solidFill>
                  <a:schemeClr val="tx1"/>
                </a:solidFill>
                <a:latin typeface="Calibri" pitchFamily="34" charset="0"/>
                <a:cs typeface="Calibri" pitchFamily="34" charset="0"/>
              </a:rPr>
              <a:t> a dosi variabili in   modo da ottenere due evacuazioni giornaliere con feci morbide</a:t>
            </a:r>
          </a:p>
        </p:txBody>
      </p:sp>
      <p:sp>
        <p:nvSpPr>
          <p:cNvPr id="5" name="CasellaDiTesto 4"/>
          <p:cNvSpPr txBox="1"/>
          <p:nvPr/>
        </p:nvSpPr>
        <p:spPr>
          <a:xfrm>
            <a:off x="467544" y="1916832"/>
            <a:ext cx="835292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dirty="0">
                <a:solidFill>
                  <a:schemeClr val="tx1"/>
                </a:solidFill>
                <a:latin typeface="Calibri" pitchFamily="34" charset="0"/>
                <a:cs typeface="Calibri" pitchFamily="34" charset="0"/>
              </a:rPr>
              <a:t>NON </a:t>
            </a:r>
            <a:r>
              <a:rPr lang="it-IT" dirty="0" err="1">
                <a:solidFill>
                  <a:schemeClr val="tx1"/>
                </a:solidFill>
                <a:latin typeface="Calibri" pitchFamily="34" charset="0"/>
                <a:cs typeface="Calibri" pitchFamily="34" charset="0"/>
              </a:rPr>
              <a:t>C’È</a:t>
            </a:r>
            <a:r>
              <a:rPr lang="it-IT" dirty="0">
                <a:solidFill>
                  <a:schemeClr val="tx1"/>
                </a:solidFill>
                <a:latin typeface="Calibri" pitchFamily="34" charset="0"/>
                <a:cs typeface="Calibri" pitchFamily="34" charset="0"/>
              </a:rPr>
              <a:t> EVIDENZA CHE EVITARE PROTEINE NELLA DIETA POSSA RIDURRE IL RISCHIO </a:t>
            </a:r>
            <a:r>
              <a:rPr lang="it-IT" dirty="0" err="1">
                <a:solidFill>
                  <a:schemeClr val="tx1"/>
                </a:solidFill>
                <a:latin typeface="Calibri" pitchFamily="34" charset="0"/>
                <a:cs typeface="Calibri" pitchFamily="34" charset="0"/>
              </a:rPr>
              <a:t>DI</a:t>
            </a:r>
            <a:r>
              <a:rPr lang="it-IT" dirty="0">
                <a:solidFill>
                  <a:schemeClr val="tx1"/>
                </a:solidFill>
                <a:latin typeface="Calibri" pitchFamily="34" charset="0"/>
                <a:cs typeface="Calibri" pitchFamily="34" charset="0"/>
              </a:rPr>
              <a:t> EPS.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089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79876" name="Text Box 3"/>
          <p:cNvSpPr txBox="1">
            <a:spLocks noChangeArrowheads="1"/>
          </p:cNvSpPr>
          <p:nvPr/>
        </p:nvSpPr>
        <p:spPr bwMode="auto">
          <a:xfrm>
            <a:off x="0" y="381000"/>
            <a:ext cx="9144000" cy="64928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6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a:t>
            </a:r>
            <a:r>
              <a:rPr lang="it-IT" sz="36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3600" dirty="0">
              <a:solidFill>
                <a:srgbClr val="FFFFFF"/>
              </a:solidFill>
              <a:effectLst>
                <a:outerShdw blurRad="38100" dist="38100" dir="2700000" algn="tl">
                  <a:srgbClr val="000000">
                    <a:alpha val="43137"/>
                  </a:srgbClr>
                </a:outerShdw>
              </a:effectLst>
            </a:endParaRPr>
          </a:p>
        </p:txBody>
      </p:sp>
      <p:sp>
        <p:nvSpPr>
          <p:cNvPr id="8090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BD6FEF1-F1B1-44C6-8678-2CEB35568D55}" type="slidenum">
              <a:rPr lang="it-IT" smtClean="0"/>
              <a:pPr/>
              <a:t>109</a:t>
            </a:fld>
            <a:endParaRPr lang="it-IT"/>
          </a:p>
        </p:txBody>
      </p:sp>
      <p:pic>
        <p:nvPicPr>
          <p:cNvPr id="80902" name="Picture 6"/>
          <p:cNvPicPr>
            <a:picLocks noChangeAspect="1" noChangeArrowheads="1"/>
          </p:cNvPicPr>
          <p:nvPr/>
        </p:nvPicPr>
        <p:blipFill>
          <a:blip r:embed="rId3" cstate="print"/>
          <a:srcRect/>
          <a:stretch>
            <a:fillRect/>
          </a:stretch>
        </p:blipFill>
        <p:spPr bwMode="auto">
          <a:xfrm>
            <a:off x="1258888" y="981075"/>
            <a:ext cx="6486525" cy="573246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p:cNvSpPr txBox="1">
            <a:spLocks noChangeArrowheads="1"/>
          </p:cNvSpPr>
          <p:nvPr/>
        </p:nvSpPr>
        <p:spPr bwMode="auto">
          <a:xfrm>
            <a:off x="0" y="1196975"/>
            <a:ext cx="9144000" cy="520700"/>
          </a:xfrm>
          <a:prstGeom prst="rect">
            <a:avLst/>
          </a:prstGeom>
          <a:noFill/>
          <a:ln w="9525" cap="flat">
            <a:noFill/>
            <a:round/>
            <a:headEnd/>
            <a:tailEnd/>
          </a:ln>
          <a:effectLst/>
        </p:spPr>
        <p:txBody>
          <a:bodyPr lIns="90000" tIns="46800" rIns="90000" bIns="46800">
            <a:spAutoFit/>
          </a:bodyPr>
          <a:lstStyle/>
          <a:p>
            <a:pPr algn="ctr" eaLnBrk="0" hangingPunct="0">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800" dirty="0">
                <a:solidFill>
                  <a:srgbClr val="000000"/>
                </a:solidFill>
                <a:effectLst>
                  <a:outerShdw blurRad="38100" dist="38100" dir="2700000" algn="tl">
                    <a:srgbClr val="C0C0C0"/>
                  </a:outerShdw>
                </a:effectLst>
                <a:latin typeface="Tahoma" pitchFamily="32" charset="0"/>
                <a:ea typeface="Microsoft YaHei" charset="-122"/>
              </a:rPr>
              <a:t>Cellule </a:t>
            </a:r>
            <a:r>
              <a:rPr lang="en-US" sz="2800" dirty="0" err="1">
                <a:solidFill>
                  <a:srgbClr val="000000"/>
                </a:solidFill>
                <a:effectLst>
                  <a:outerShdw blurRad="38100" dist="38100" dir="2700000" algn="tl">
                    <a:srgbClr val="C0C0C0"/>
                  </a:outerShdw>
                </a:effectLst>
                <a:latin typeface="Tahoma" pitchFamily="32" charset="0"/>
                <a:ea typeface="Microsoft YaHei" charset="-122"/>
              </a:rPr>
              <a:t>Stellate</a:t>
            </a:r>
            <a:r>
              <a:rPr lang="en-US" sz="2800" dirty="0">
                <a:solidFill>
                  <a:srgbClr val="000000"/>
                </a:solidFill>
                <a:effectLst>
                  <a:outerShdw blurRad="38100" dist="38100" dir="2700000" algn="tl">
                    <a:srgbClr val="C0C0C0"/>
                  </a:outerShdw>
                </a:effectLst>
                <a:latin typeface="Tahoma" pitchFamily="32" charset="0"/>
                <a:ea typeface="Microsoft YaHei" charset="-122"/>
              </a:rPr>
              <a:t> </a:t>
            </a:r>
            <a:r>
              <a:rPr lang="en-US" sz="2800" dirty="0" err="1">
                <a:solidFill>
                  <a:srgbClr val="000000"/>
                </a:solidFill>
                <a:effectLst>
                  <a:outerShdw blurRad="38100" dist="38100" dir="2700000" algn="tl">
                    <a:srgbClr val="C0C0C0"/>
                  </a:outerShdw>
                </a:effectLst>
                <a:latin typeface="Tahoma" pitchFamily="32" charset="0"/>
                <a:ea typeface="Microsoft YaHei" charset="-122"/>
              </a:rPr>
              <a:t>Epatiche</a:t>
            </a:r>
            <a:endParaRPr lang="en-US" sz="2800" dirty="0">
              <a:solidFill>
                <a:srgbClr val="000000"/>
              </a:solidFill>
              <a:effectLst>
                <a:outerShdw blurRad="38100" dist="38100" dir="2700000" algn="tl">
                  <a:srgbClr val="C0C0C0"/>
                </a:outerShdw>
              </a:effectLst>
              <a:latin typeface="Tahoma" pitchFamily="32" charset="0"/>
              <a:ea typeface="Microsoft YaHei" charset="-122"/>
            </a:endParaRPr>
          </a:p>
        </p:txBody>
      </p:sp>
      <p:graphicFrame>
        <p:nvGraphicFramePr>
          <p:cNvPr id="1026" name="Object 2"/>
          <p:cNvGraphicFramePr>
            <a:graphicFrameLocks noChangeAspect="1"/>
          </p:cNvGraphicFramePr>
          <p:nvPr/>
        </p:nvGraphicFramePr>
        <p:xfrm>
          <a:off x="1763713" y="908050"/>
          <a:ext cx="6096000" cy="3668713"/>
        </p:xfrm>
        <a:graphic>
          <a:graphicData uri="http://schemas.openxmlformats.org/presentationml/2006/ole">
            <mc:AlternateContent xmlns:mc="http://schemas.openxmlformats.org/markup-compatibility/2006">
              <mc:Choice xmlns:v="urn:schemas-microsoft-com:vml" Requires="v">
                <p:oleObj spid="_x0000_s1030" name="Presentazione" r:id="rId4" imgW="10287000" imgH="6858000" progId="PowerPoint.Show.8">
                  <p:embed/>
                </p:oleObj>
              </mc:Choice>
              <mc:Fallback>
                <p:oleObj name="Presentazione" r:id="rId4" imgW="10287000" imgH="6858000" progId="PowerPoint.Show.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908050"/>
                        <a:ext cx="6096000" cy="3668713"/>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grpSp>
        <p:nvGrpSpPr>
          <p:cNvPr id="1028" name="Group 3"/>
          <p:cNvGrpSpPr>
            <a:grpSpLocks/>
          </p:cNvGrpSpPr>
          <p:nvPr/>
        </p:nvGrpSpPr>
        <p:grpSpPr bwMode="auto">
          <a:xfrm>
            <a:off x="1979613" y="4724400"/>
            <a:ext cx="5408612" cy="1458913"/>
            <a:chOff x="1247" y="2976"/>
            <a:chExt cx="3407" cy="919"/>
          </a:xfrm>
        </p:grpSpPr>
        <p:sp>
          <p:nvSpPr>
            <p:cNvPr id="36868" name="Text Box 4"/>
            <p:cNvSpPr txBox="1">
              <a:spLocks noChangeArrowheads="1"/>
            </p:cNvSpPr>
            <p:nvPr/>
          </p:nvSpPr>
          <p:spPr bwMode="auto">
            <a:xfrm>
              <a:off x="1247" y="2976"/>
              <a:ext cx="3407" cy="231"/>
            </a:xfrm>
            <a:prstGeom prst="rect">
              <a:avLst/>
            </a:prstGeom>
            <a:noFill/>
            <a:ln w="9525" cap="flat">
              <a:noFill/>
              <a:round/>
              <a:headEnd/>
              <a:tailEnd/>
            </a:ln>
            <a:effectLst/>
          </p:spPr>
          <p:txBody>
            <a:bodyPr lIns="90000" tIns="46800" rIns="90000" bIns="46800">
              <a:spAutoFit/>
            </a:bodyPr>
            <a:lstStyle/>
            <a:p>
              <a:pPr eaLnBrk="0" hangingPunct="0">
                <a:spcBef>
                  <a:spcPts val="1125"/>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800">
                  <a:solidFill>
                    <a:srgbClr val="000000"/>
                  </a:solidFill>
                  <a:effectLst>
                    <a:outerShdw blurRad="38100" dist="38100" dir="2700000" algn="tl">
                      <a:srgbClr val="C0C0C0"/>
                    </a:outerShdw>
                  </a:effectLst>
                  <a:latin typeface="Tahoma" pitchFamily="32" charset="0"/>
                  <a:ea typeface="Microsoft YaHei" charset="-122"/>
                </a:rPr>
                <a:t>Quiescent            Transitional             MF-like   </a:t>
              </a:r>
            </a:p>
          </p:txBody>
        </p:sp>
        <p:sp>
          <p:nvSpPr>
            <p:cNvPr id="1037" name="Freeform 5"/>
            <p:cNvSpPr>
              <a:spLocks noChangeArrowheads="1"/>
            </p:cNvSpPr>
            <p:nvPr/>
          </p:nvSpPr>
          <p:spPr bwMode="auto">
            <a:xfrm>
              <a:off x="1295" y="3343"/>
              <a:ext cx="643" cy="552"/>
            </a:xfrm>
            <a:custGeom>
              <a:avLst/>
              <a:gdLst>
                <a:gd name="T0" fmla="*/ 1 w 1080"/>
                <a:gd name="T1" fmla="*/ 15 h 689"/>
                <a:gd name="T2" fmla="*/ 2 w 1080"/>
                <a:gd name="T3" fmla="*/ 14 h 689"/>
                <a:gd name="T4" fmla="*/ 2 w 1080"/>
                <a:gd name="T5" fmla="*/ 11 h 689"/>
                <a:gd name="T6" fmla="*/ 2 w 1080"/>
                <a:gd name="T7" fmla="*/ 8 h 689"/>
                <a:gd name="T8" fmla="*/ 3 w 1080"/>
                <a:gd name="T9" fmla="*/ 1 h 689"/>
                <a:gd name="T10" fmla="*/ 5 w 1080"/>
                <a:gd name="T11" fmla="*/ 2 h 689"/>
                <a:gd name="T12" fmla="*/ 5 w 1080"/>
                <a:gd name="T13" fmla="*/ 11 h 689"/>
                <a:gd name="T14" fmla="*/ 5 w 1080"/>
                <a:gd name="T15" fmla="*/ 12 h 689"/>
                <a:gd name="T16" fmla="*/ 6 w 1080"/>
                <a:gd name="T17" fmla="*/ 14 h 689"/>
                <a:gd name="T18" fmla="*/ 6 w 1080"/>
                <a:gd name="T19" fmla="*/ 18 h 689"/>
                <a:gd name="T20" fmla="*/ 6 w 1080"/>
                <a:gd name="T21" fmla="*/ 29 h 689"/>
                <a:gd name="T22" fmla="*/ 5 w 1080"/>
                <a:gd name="T23" fmla="*/ 34 h 689"/>
                <a:gd name="T24" fmla="*/ 5 w 1080"/>
                <a:gd name="T25" fmla="*/ 40 h 689"/>
                <a:gd name="T26" fmla="*/ 5 w 1080"/>
                <a:gd name="T27" fmla="*/ 46 h 689"/>
                <a:gd name="T28" fmla="*/ 5 w 1080"/>
                <a:gd name="T29" fmla="*/ 66 h 689"/>
                <a:gd name="T30" fmla="*/ 4 w 1080"/>
                <a:gd name="T31" fmla="*/ 76 h 689"/>
                <a:gd name="T32" fmla="*/ 4 w 1080"/>
                <a:gd name="T33" fmla="*/ 74 h 689"/>
                <a:gd name="T34" fmla="*/ 2 w 1080"/>
                <a:gd name="T35" fmla="*/ 64 h 689"/>
                <a:gd name="T36" fmla="*/ 2 w 1080"/>
                <a:gd name="T37" fmla="*/ 63 h 689"/>
                <a:gd name="T38" fmla="*/ 2 w 1080"/>
                <a:gd name="T39" fmla="*/ 61 h 689"/>
                <a:gd name="T40" fmla="*/ 1 w 1080"/>
                <a:gd name="T41" fmla="*/ 56 h 689"/>
                <a:gd name="T42" fmla="*/ 1 w 1080"/>
                <a:gd name="T43" fmla="*/ 51 h 689"/>
                <a:gd name="T44" fmla="*/ 1 w 1080"/>
                <a:gd name="T45" fmla="*/ 49 h 689"/>
                <a:gd name="T46" fmla="*/ 1 w 1080"/>
                <a:gd name="T47" fmla="*/ 43 h 689"/>
                <a:gd name="T48" fmla="*/ 1 w 1080"/>
                <a:gd name="T49" fmla="*/ 32 h 689"/>
                <a:gd name="T50" fmla="*/ 1 w 1080"/>
                <a:gd name="T51" fmla="*/ 27 h 689"/>
                <a:gd name="T52" fmla="*/ 1 w 1080"/>
                <a:gd name="T53" fmla="*/ 18 h 689"/>
                <a:gd name="T54" fmla="*/ 1 w 1080"/>
                <a:gd name="T55" fmla="*/ 15 h 6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0"/>
                <a:gd name="T85" fmla="*/ 0 h 689"/>
                <a:gd name="T86" fmla="*/ 1080 w 1080"/>
                <a:gd name="T87" fmla="*/ 689 h 68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0" h="689">
                  <a:moveTo>
                    <a:pt x="249" y="137"/>
                  </a:moveTo>
                  <a:cubicBezTo>
                    <a:pt x="284" y="134"/>
                    <a:pt x="319" y="137"/>
                    <a:pt x="353" y="129"/>
                  </a:cubicBezTo>
                  <a:cubicBezTo>
                    <a:pt x="366" y="126"/>
                    <a:pt x="374" y="113"/>
                    <a:pt x="385" y="105"/>
                  </a:cubicBezTo>
                  <a:cubicBezTo>
                    <a:pt x="401" y="94"/>
                    <a:pt x="417" y="84"/>
                    <a:pt x="433" y="73"/>
                  </a:cubicBezTo>
                  <a:cubicBezTo>
                    <a:pt x="484" y="39"/>
                    <a:pt x="525" y="16"/>
                    <a:pt x="585" y="1"/>
                  </a:cubicBezTo>
                  <a:cubicBezTo>
                    <a:pt x="649" y="4"/>
                    <a:pt x="714" y="0"/>
                    <a:pt x="777" y="9"/>
                  </a:cubicBezTo>
                  <a:cubicBezTo>
                    <a:pt x="811" y="14"/>
                    <a:pt x="853" y="78"/>
                    <a:pt x="881" y="97"/>
                  </a:cubicBezTo>
                  <a:cubicBezTo>
                    <a:pt x="898" y="108"/>
                    <a:pt x="966" y="113"/>
                    <a:pt x="969" y="113"/>
                  </a:cubicBezTo>
                  <a:cubicBezTo>
                    <a:pt x="985" y="118"/>
                    <a:pt x="1003" y="120"/>
                    <a:pt x="1017" y="129"/>
                  </a:cubicBezTo>
                  <a:cubicBezTo>
                    <a:pt x="1033" y="140"/>
                    <a:pt x="1065" y="161"/>
                    <a:pt x="1065" y="161"/>
                  </a:cubicBezTo>
                  <a:cubicBezTo>
                    <a:pt x="1074" y="189"/>
                    <a:pt x="1080" y="242"/>
                    <a:pt x="1057" y="265"/>
                  </a:cubicBezTo>
                  <a:cubicBezTo>
                    <a:pt x="997" y="325"/>
                    <a:pt x="1024" y="270"/>
                    <a:pt x="985" y="321"/>
                  </a:cubicBezTo>
                  <a:cubicBezTo>
                    <a:pt x="973" y="336"/>
                    <a:pt x="959" y="351"/>
                    <a:pt x="953" y="369"/>
                  </a:cubicBezTo>
                  <a:cubicBezTo>
                    <a:pt x="948" y="385"/>
                    <a:pt x="937" y="417"/>
                    <a:pt x="937" y="417"/>
                  </a:cubicBezTo>
                  <a:cubicBezTo>
                    <a:pt x="928" y="502"/>
                    <a:pt x="930" y="552"/>
                    <a:pt x="857" y="601"/>
                  </a:cubicBezTo>
                  <a:cubicBezTo>
                    <a:pt x="823" y="652"/>
                    <a:pt x="761" y="670"/>
                    <a:pt x="705" y="689"/>
                  </a:cubicBezTo>
                  <a:cubicBezTo>
                    <a:pt x="692" y="688"/>
                    <a:pt x="632" y="686"/>
                    <a:pt x="609" y="673"/>
                  </a:cubicBezTo>
                  <a:cubicBezTo>
                    <a:pt x="545" y="638"/>
                    <a:pt x="499" y="604"/>
                    <a:pt x="425" y="593"/>
                  </a:cubicBezTo>
                  <a:cubicBezTo>
                    <a:pt x="409" y="588"/>
                    <a:pt x="391" y="586"/>
                    <a:pt x="377" y="577"/>
                  </a:cubicBezTo>
                  <a:cubicBezTo>
                    <a:pt x="369" y="572"/>
                    <a:pt x="362" y="565"/>
                    <a:pt x="353" y="561"/>
                  </a:cubicBezTo>
                  <a:cubicBezTo>
                    <a:pt x="304" y="539"/>
                    <a:pt x="245" y="526"/>
                    <a:pt x="193" y="513"/>
                  </a:cubicBezTo>
                  <a:cubicBezTo>
                    <a:pt x="135" y="499"/>
                    <a:pt x="84" y="507"/>
                    <a:pt x="33" y="473"/>
                  </a:cubicBezTo>
                  <a:cubicBezTo>
                    <a:pt x="28" y="465"/>
                    <a:pt x="21" y="458"/>
                    <a:pt x="17" y="449"/>
                  </a:cubicBezTo>
                  <a:cubicBezTo>
                    <a:pt x="10" y="434"/>
                    <a:pt x="1" y="401"/>
                    <a:pt x="1" y="401"/>
                  </a:cubicBezTo>
                  <a:cubicBezTo>
                    <a:pt x="4" y="366"/>
                    <a:pt x="0" y="331"/>
                    <a:pt x="9" y="297"/>
                  </a:cubicBezTo>
                  <a:cubicBezTo>
                    <a:pt x="13" y="282"/>
                    <a:pt x="69" y="268"/>
                    <a:pt x="81" y="257"/>
                  </a:cubicBezTo>
                  <a:cubicBezTo>
                    <a:pt x="139" y="206"/>
                    <a:pt x="147" y="182"/>
                    <a:pt x="225" y="169"/>
                  </a:cubicBezTo>
                  <a:cubicBezTo>
                    <a:pt x="251" y="143"/>
                    <a:pt x="249" y="156"/>
                    <a:pt x="249" y="137"/>
                  </a:cubicBezTo>
                  <a:close/>
                </a:path>
              </a:pathLst>
            </a:custGeom>
            <a:solidFill>
              <a:srgbClr val="0066FF"/>
            </a:solidFill>
            <a:ln w="12600" cap="flat">
              <a:solidFill>
                <a:srgbClr val="000000"/>
              </a:solidFill>
              <a:round/>
              <a:headEnd/>
              <a:tailEnd/>
            </a:ln>
          </p:spPr>
          <p:txBody>
            <a:bodyPr wrap="none" anchor="ctr"/>
            <a:lstStyle/>
            <a:p>
              <a:endParaRPr lang="it-IT"/>
            </a:p>
          </p:txBody>
        </p:sp>
        <p:sp>
          <p:nvSpPr>
            <p:cNvPr id="1038" name="Freeform 6"/>
            <p:cNvSpPr>
              <a:spLocks noChangeArrowheads="1"/>
            </p:cNvSpPr>
            <p:nvPr/>
          </p:nvSpPr>
          <p:spPr bwMode="auto">
            <a:xfrm>
              <a:off x="1403" y="3472"/>
              <a:ext cx="440" cy="346"/>
            </a:xfrm>
            <a:custGeom>
              <a:avLst/>
              <a:gdLst>
                <a:gd name="T0" fmla="*/ 1 w 739"/>
                <a:gd name="T1" fmla="*/ 9 h 432"/>
                <a:gd name="T2" fmla="*/ 1 w 739"/>
                <a:gd name="T3" fmla="*/ 9 h 432"/>
                <a:gd name="T4" fmla="*/ 1 w 739"/>
                <a:gd name="T5" fmla="*/ 6 h 432"/>
                <a:gd name="T6" fmla="*/ 2 w 739"/>
                <a:gd name="T7" fmla="*/ 5 h 432"/>
                <a:gd name="T8" fmla="*/ 3 w 739"/>
                <a:gd name="T9" fmla="*/ 0 h 432"/>
                <a:gd name="T10" fmla="*/ 4 w 739"/>
                <a:gd name="T11" fmla="*/ 2 h 432"/>
                <a:gd name="T12" fmla="*/ 4 w 739"/>
                <a:gd name="T13" fmla="*/ 8 h 432"/>
                <a:gd name="T14" fmla="*/ 4 w 739"/>
                <a:gd name="T15" fmla="*/ 20 h 432"/>
                <a:gd name="T16" fmla="*/ 4 w 739"/>
                <a:gd name="T17" fmla="*/ 31 h 432"/>
                <a:gd name="T18" fmla="*/ 4 w 739"/>
                <a:gd name="T19" fmla="*/ 38 h 432"/>
                <a:gd name="T20" fmla="*/ 3 w 739"/>
                <a:gd name="T21" fmla="*/ 47 h 432"/>
                <a:gd name="T22" fmla="*/ 2 w 739"/>
                <a:gd name="T23" fmla="*/ 38 h 432"/>
                <a:gd name="T24" fmla="*/ 1 w 739"/>
                <a:gd name="T25" fmla="*/ 32 h 432"/>
                <a:gd name="T26" fmla="*/ 1 w 739"/>
                <a:gd name="T27" fmla="*/ 29 h 432"/>
                <a:gd name="T28" fmla="*/ 1 w 739"/>
                <a:gd name="T29" fmla="*/ 25 h 432"/>
                <a:gd name="T30" fmla="*/ 1 w 739"/>
                <a:gd name="T31" fmla="*/ 15 h 432"/>
                <a:gd name="T32" fmla="*/ 1 w 739"/>
                <a:gd name="T33" fmla="*/ 14 h 432"/>
                <a:gd name="T34" fmla="*/ 1 w 739"/>
                <a:gd name="T35" fmla="*/ 9 h 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9"/>
                <a:gd name="T55" fmla="*/ 0 h 432"/>
                <a:gd name="T56" fmla="*/ 739 w 739"/>
                <a:gd name="T57" fmla="*/ 432 h 4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9" h="432">
                  <a:moveTo>
                    <a:pt x="99" y="88"/>
                  </a:moveTo>
                  <a:cubicBezTo>
                    <a:pt x="134" y="85"/>
                    <a:pt x="169" y="88"/>
                    <a:pt x="203" y="80"/>
                  </a:cubicBezTo>
                  <a:cubicBezTo>
                    <a:pt x="214" y="77"/>
                    <a:pt x="217" y="62"/>
                    <a:pt x="227" y="56"/>
                  </a:cubicBezTo>
                  <a:cubicBezTo>
                    <a:pt x="242" y="48"/>
                    <a:pt x="323" y="40"/>
                    <a:pt x="323" y="40"/>
                  </a:cubicBezTo>
                  <a:cubicBezTo>
                    <a:pt x="385" y="19"/>
                    <a:pt x="426" y="7"/>
                    <a:pt x="491" y="0"/>
                  </a:cubicBezTo>
                  <a:cubicBezTo>
                    <a:pt x="534" y="3"/>
                    <a:pt x="576" y="4"/>
                    <a:pt x="619" y="8"/>
                  </a:cubicBezTo>
                  <a:cubicBezTo>
                    <a:pt x="659" y="12"/>
                    <a:pt x="688" y="55"/>
                    <a:pt x="723" y="72"/>
                  </a:cubicBezTo>
                  <a:cubicBezTo>
                    <a:pt x="739" y="121"/>
                    <a:pt x="724" y="157"/>
                    <a:pt x="683" y="184"/>
                  </a:cubicBezTo>
                  <a:cubicBezTo>
                    <a:pt x="657" y="223"/>
                    <a:pt x="647" y="247"/>
                    <a:pt x="627" y="288"/>
                  </a:cubicBezTo>
                  <a:cubicBezTo>
                    <a:pt x="624" y="309"/>
                    <a:pt x="625" y="331"/>
                    <a:pt x="619" y="352"/>
                  </a:cubicBezTo>
                  <a:cubicBezTo>
                    <a:pt x="608" y="392"/>
                    <a:pt x="545" y="419"/>
                    <a:pt x="507" y="432"/>
                  </a:cubicBezTo>
                  <a:cubicBezTo>
                    <a:pt x="443" y="419"/>
                    <a:pt x="400" y="388"/>
                    <a:pt x="347" y="352"/>
                  </a:cubicBezTo>
                  <a:cubicBezTo>
                    <a:pt x="320" y="334"/>
                    <a:pt x="206" y="308"/>
                    <a:pt x="171" y="296"/>
                  </a:cubicBezTo>
                  <a:cubicBezTo>
                    <a:pt x="143" y="287"/>
                    <a:pt x="100" y="280"/>
                    <a:pt x="75" y="264"/>
                  </a:cubicBezTo>
                  <a:cubicBezTo>
                    <a:pt x="59" y="253"/>
                    <a:pt x="27" y="232"/>
                    <a:pt x="27" y="232"/>
                  </a:cubicBezTo>
                  <a:cubicBezTo>
                    <a:pt x="21" y="208"/>
                    <a:pt x="0" y="168"/>
                    <a:pt x="19" y="144"/>
                  </a:cubicBezTo>
                  <a:cubicBezTo>
                    <a:pt x="24" y="137"/>
                    <a:pt x="36" y="140"/>
                    <a:pt x="43" y="136"/>
                  </a:cubicBezTo>
                  <a:cubicBezTo>
                    <a:pt x="92" y="109"/>
                    <a:pt x="84" y="119"/>
                    <a:pt x="99" y="88"/>
                  </a:cubicBezTo>
                  <a:close/>
                </a:path>
              </a:pathLst>
            </a:custGeom>
            <a:solidFill>
              <a:srgbClr val="3333FF"/>
            </a:solidFill>
            <a:ln w="9525" cap="flat">
              <a:noFill/>
              <a:round/>
              <a:headEnd/>
              <a:tailEnd/>
            </a:ln>
          </p:spPr>
          <p:txBody>
            <a:bodyPr wrap="none" anchor="ctr"/>
            <a:lstStyle/>
            <a:p>
              <a:endParaRPr lang="it-IT"/>
            </a:p>
          </p:txBody>
        </p:sp>
        <p:sp>
          <p:nvSpPr>
            <p:cNvPr id="1039" name="Oval 7"/>
            <p:cNvSpPr>
              <a:spLocks noChangeArrowheads="1"/>
            </p:cNvSpPr>
            <p:nvPr/>
          </p:nvSpPr>
          <p:spPr bwMode="auto">
            <a:xfrm rot="-780000">
              <a:off x="1600" y="3527"/>
              <a:ext cx="142" cy="115"/>
            </a:xfrm>
            <a:prstGeom prst="ellipse">
              <a:avLst/>
            </a:prstGeom>
            <a:solidFill>
              <a:srgbClr val="000066"/>
            </a:solidFill>
            <a:ln w="9525">
              <a:noFill/>
              <a:round/>
              <a:headEnd/>
              <a:tailEnd/>
            </a:ln>
          </p:spPr>
          <p:txBody>
            <a:bodyPr wrap="none" anchor="ctr"/>
            <a:lstStyle/>
            <a:p>
              <a:endParaRPr lang="it-IT"/>
            </a:p>
          </p:txBody>
        </p:sp>
        <p:sp>
          <p:nvSpPr>
            <p:cNvPr id="1040" name="Oval 8"/>
            <p:cNvSpPr>
              <a:spLocks noChangeArrowheads="1"/>
            </p:cNvSpPr>
            <p:nvPr/>
          </p:nvSpPr>
          <p:spPr bwMode="auto">
            <a:xfrm rot="-780000">
              <a:off x="1629" y="3543"/>
              <a:ext cx="85" cy="76"/>
            </a:xfrm>
            <a:prstGeom prst="ellipse">
              <a:avLst/>
            </a:prstGeom>
            <a:solidFill>
              <a:srgbClr val="000099"/>
            </a:solidFill>
            <a:ln w="9525">
              <a:noFill/>
              <a:round/>
              <a:headEnd/>
              <a:tailEnd/>
            </a:ln>
          </p:spPr>
          <p:txBody>
            <a:bodyPr wrap="none" anchor="ctr"/>
            <a:lstStyle/>
            <a:p>
              <a:endParaRPr lang="it-IT"/>
            </a:p>
          </p:txBody>
        </p:sp>
        <p:sp>
          <p:nvSpPr>
            <p:cNvPr id="1041" name="Freeform 9"/>
            <p:cNvSpPr>
              <a:spLocks noChangeArrowheads="1"/>
            </p:cNvSpPr>
            <p:nvPr/>
          </p:nvSpPr>
          <p:spPr bwMode="auto">
            <a:xfrm>
              <a:off x="1586" y="3360"/>
              <a:ext cx="137" cy="54"/>
            </a:xfrm>
            <a:custGeom>
              <a:avLst/>
              <a:gdLst>
                <a:gd name="T0" fmla="*/ 1 w 230"/>
                <a:gd name="T1" fmla="*/ 4 h 68"/>
                <a:gd name="T2" fmla="*/ 1 w 230"/>
                <a:gd name="T3" fmla="*/ 2 h 68"/>
                <a:gd name="T4" fmla="*/ 1 w 230"/>
                <a:gd name="T5" fmla="*/ 2 h 68"/>
                <a:gd name="T6" fmla="*/ 1 w 230"/>
                <a:gd name="T7" fmla="*/ 1 h 68"/>
                <a:gd name="T8" fmla="*/ 1 w 230"/>
                <a:gd name="T9" fmla="*/ 2 h 68"/>
                <a:gd name="T10" fmla="*/ 1 w 230"/>
                <a:gd name="T11" fmla="*/ 2 h 68"/>
                <a:gd name="T12" fmla="*/ 1 w 230"/>
                <a:gd name="T13" fmla="*/ 2 h 68"/>
                <a:gd name="T14" fmla="*/ 1 w 230"/>
                <a:gd name="T15" fmla="*/ 6 h 68"/>
                <a:gd name="T16" fmla="*/ 1 w 230"/>
                <a:gd name="T17" fmla="*/ 7 h 68"/>
                <a:gd name="T18" fmla="*/ 1 w 230"/>
                <a:gd name="T19" fmla="*/ 6 h 68"/>
                <a:gd name="T20" fmla="*/ 1 w 230"/>
                <a:gd name="T21" fmla="*/ 4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0"/>
                <a:gd name="T34" fmla="*/ 0 h 68"/>
                <a:gd name="T35" fmla="*/ 230 w 230"/>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0" h="68">
                  <a:moveTo>
                    <a:pt x="36" y="37"/>
                  </a:moveTo>
                  <a:cubicBezTo>
                    <a:pt x="74" y="34"/>
                    <a:pt x="111" y="25"/>
                    <a:pt x="147" y="13"/>
                  </a:cubicBezTo>
                  <a:cubicBezTo>
                    <a:pt x="159" y="9"/>
                    <a:pt x="173" y="10"/>
                    <a:pt x="186" y="7"/>
                  </a:cubicBezTo>
                  <a:cubicBezTo>
                    <a:pt x="192" y="5"/>
                    <a:pt x="204" y="1"/>
                    <a:pt x="204" y="1"/>
                  </a:cubicBezTo>
                  <a:cubicBezTo>
                    <a:pt x="211" y="2"/>
                    <a:pt x="219" y="0"/>
                    <a:pt x="225" y="4"/>
                  </a:cubicBezTo>
                  <a:cubicBezTo>
                    <a:pt x="230" y="8"/>
                    <a:pt x="213" y="10"/>
                    <a:pt x="207" y="13"/>
                  </a:cubicBezTo>
                  <a:cubicBezTo>
                    <a:pt x="184" y="24"/>
                    <a:pt x="217" y="17"/>
                    <a:pt x="174" y="22"/>
                  </a:cubicBezTo>
                  <a:cubicBezTo>
                    <a:pt x="139" y="34"/>
                    <a:pt x="104" y="43"/>
                    <a:pt x="69" y="55"/>
                  </a:cubicBezTo>
                  <a:cubicBezTo>
                    <a:pt x="48" y="62"/>
                    <a:pt x="24" y="60"/>
                    <a:pt x="3" y="67"/>
                  </a:cubicBezTo>
                  <a:cubicBezTo>
                    <a:pt x="0" y="68"/>
                    <a:pt x="12" y="64"/>
                    <a:pt x="12" y="64"/>
                  </a:cubicBezTo>
                  <a:cubicBezTo>
                    <a:pt x="20" y="53"/>
                    <a:pt x="36" y="51"/>
                    <a:pt x="36" y="37"/>
                  </a:cubicBezTo>
                  <a:close/>
                </a:path>
              </a:pathLst>
            </a:custGeom>
            <a:solidFill>
              <a:srgbClr val="FFFFFF"/>
            </a:solidFill>
            <a:ln w="9525" cap="flat">
              <a:noFill/>
              <a:round/>
              <a:headEnd/>
              <a:tailEnd/>
            </a:ln>
          </p:spPr>
          <p:txBody>
            <a:bodyPr wrap="none" anchor="ctr"/>
            <a:lstStyle/>
            <a:p>
              <a:endParaRPr lang="it-IT"/>
            </a:p>
          </p:txBody>
        </p:sp>
        <p:sp>
          <p:nvSpPr>
            <p:cNvPr id="1042" name="Freeform 10"/>
            <p:cNvSpPr>
              <a:spLocks noChangeArrowheads="1"/>
            </p:cNvSpPr>
            <p:nvPr/>
          </p:nvSpPr>
          <p:spPr bwMode="auto">
            <a:xfrm>
              <a:off x="1315" y="3582"/>
              <a:ext cx="34" cy="102"/>
            </a:xfrm>
            <a:custGeom>
              <a:avLst/>
              <a:gdLst>
                <a:gd name="T0" fmla="*/ 1 w 59"/>
                <a:gd name="T1" fmla="*/ 0 h 129"/>
                <a:gd name="T2" fmla="*/ 1 w 59"/>
                <a:gd name="T3" fmla="*/ 2 h 129"/>
                <a:gd name="T4" fmla="*/ 1 w 59"/>
                <a:gd name="T5" fmla="*/ 2 h 129"/>
                <a:gd name="T6" fmla="*/ 1 w 59"/>
                <a:gd name="T7" fmla="*/ 6 h 129"/>
                <a:gd name="T8" fmla="*/ 1 w 59"/>
                <a:gd name="T9" fmla="*/ 11 h 129"/>
                <a:gd name="T10" fmla="*/ 1 w 59"/>
                <a:gd name="T11" fmla="*/ 13 h 129"/>
                <a:gd name="T12" fmla="*/ 1 w 59"/>
                <a:gd name="T13" fmla="*/ 4 h 129"/>
                <a:gd name="T14" fmla="*/ 1 w 59"/>
                <a:gd name="T15" fmla="*/ 2 h 129"/>
                <a:gd name="T16" fmla="*/ 1 w 59"/>
                <a:gd name="T17" fmla="*/ 0 h 1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9"/>
                <a:gd name="T28" fmla="*/ 0 h 129"/>
                <a:gd name="T29" fmla="*/ 59 w 59"/>
                <a:gd name="T30" fmla="*/ 129 h 1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9" h="129">
                  <a:moveTo>
                    <a:pt x="53" y="0"/>
                  </a:moveTo>
                  <a:cubicBezTo>
                    <a:pt x="48" y="16"/>
                    <a:pt x="53" y="7"/>
                    <a:pt x="32" y="21"/>
                  </a:cubicBezTo>
                  <a:cubicBezTo>
                    <a:pt x="29" y="23"/>
                    <a:pt x="23" y="27"/>
                    <a:pt x="23" y="27"/>
                  </a:cubicBezTo>
                  <a:cubicBezTo>
                    <a:pt x="15" y="39"/>
                    <a:pt x="7" y="49"/>
                    <a:pt x="2" y="63"/>
                  </a:cubicBezTo>
                  <a:cubicBezTo>
                    <a:pt x="3" y="81"/>
                    <a:pt x="0" y="100"/>
                    <a:pt x="5" y="117"/>
                  </a:cubicBezTo>
                  <a:cubicBezTo>
                    <a:pt x="7" y="124"/>
                    <a:pt x="23" y="129"/>
                    <a:pt x="23" y="129"/>
                  </a:cubicBezTo>
                  <a:cubicBezTo>
                    <a:pt x="34" y="95"/>
                    <a:pt x="9" y="58"/>
                    <a:pt x="47" y="45"/>
                  </a:cubicBezTo>
                  <a:cubicBezTo>
                    <a:pt x="51" y="34"/>
                    <a:pt x="56" y="24"/>
                    <a:pt x="59" y="12"/>
                  </a:cubicBezTo>
                  <a:cubicBezTo>
                    <a:pt x="56" y="2"/>
                    <a:pt x="58" y="5"/>
                    <a:pt x="53" y="0"/>
                  </a:cubicBezTo>
                  <a:close/>
                </a:path>
              </a:pathLst>
            </a:custGeom>
            <a:solidFill>
              <a:srgbClr val="FFFFFF"/>
            </a:solidFill>
            <a:ln w="9525" cap="flat">
              <a:noFill/>
              <a:round/>
              <a:headEnd/>
              <a:tailEnd/>
            </a:ln>
          </p:spPr>
          <p:txBody>
            <a:bodyPr wrap="none" anchor="ctr"/>
            <a:lstStyle/>
            <a:p>
              <a:endParaRPr lang="it-IT"/>
            </a:p>
          </p:txBody>
        </p:sp>
        <p:sp>
          <p:nvSpPr>
            <p:cNvPr id="1043" name="Oval 11"/>
            <p:cNvSpPr>
              <a:spLocks noChangeArrowheads="1"/>
            </p:cNvSpPr>
            <p:nvPr/>
          </p:nvSpPr>
          <p:spPr bwMode="auto">
            <a:xfrm>
              <a:off x="1629" y="3697"/>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4" name="Oval 12"/>
            <p:cNvSpPr>
              <a:spLocks noChangeArrowheads="1"/>
            </p:cNvSpPr>
            <p:nvPr/>
          </p:nvSpPr>
          <p:spPr bwMode="auto">
            <a:xfrm>
              <a:off x="1744" y="3659"/>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5" name="Oval 13"/>
            <p:cNvSpPr>
              <a:spLocks noChangeArrowheads="1"/>
            </p:cNvSpPr>
            <p:nvPr/>
          </p:nvSpPr>
          <p:spPr bwMode="auto">
            <a:xfrm>
              <a:off x="1687" y="3697"/>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6" name="Oval 14"/>
            <p:cNvSpPr>
              <a:spLocks noChangeArrowheads="1"/>
            </p:cNvSpPr>
            <p:nvPr/>
          </p:nvSpPr>
          <p:spPr bwMode="auto">
            <a:xfrm>
              <a:off x="1612" y="3659"/>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7" name="Oval 15"/>
            <p:cNvSpPr>
              <a:spLocks noChangeArrowheads="1"/>
            </p:cNvSpPr>
            <p:nvPr/>
          </p:nvSpPr>
          <p:spPr bwMode="auto">
            <a:xfrm>
              <a:off x="1658" y="3659"/>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8" name="Oval 16"/>
            <p:cNvSpPr>
              <a:spLocks noChangeArrowheads="1"/>
            </p:cNvSpPr>
            <p:nvPr/>
          </p:nvSpPr>
          <p:spPr bwMode="auto">
            <a:xfrm>
              <a:off x="1697" y="3647"/>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49" name="Oval 17"/>
            <p:cNvSpPr>
              <a:spLocks noChangeArrowheads="1"/>
            </p:cNvSpPr>
            <p:nvPr/>
          </p:nvSpPr>
          <p:spPr bwMode="auto">
            <a:xfrm>
              <a:off x="1735" y="3610"/>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0" name="Oval 18"/>
            <p:cNvSpPr>
              <a:spLocks noChangeArrowheads="1"/>
            </p:cNvSpPr>
            <p:nvPr/>
          </p:nvSpPr>
          <p:spPr bwMode="auto">
            <a:xfrm>
              <a:off x="1572" y="3620"/>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1" name="Oval 19"/>
            <p:cNvSpPr>
              <a:spLocks noChangeArrowheads="1"/>
            </p:cNvSpPr>
            <p:nvPr/>
          </p:nvSpPr>
          <p:spPr bwMode="auto">
            <a:xfrm>
              <a:off x="1572" y="3543"/>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2" name="Oval 20"/>
            <p:cNvSpPr>
              <a:spLocks noChangeArrowheads="1"/>
            </p:cNvSpPr>
            <p:nvPr/>
          </p:nvSpPr>
          <p:spPr bwMode="auto">
            <a:xfrm>
              <a:off x="1601" y="3505"/>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3" name="Oval 21"/>
            <p:cNvSpPr>
              <a:spLocks noChangeArrowheads="1"/>
            </p:cNvSpPr>
            <p:nvPr/>
          </p:nvSpPr>
          <p:spPr bwMode="auto">
            <a:xfrm>
              <a:off x="1544" y="3582"/>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4" name="Oval 22"/>
            <p:cNvSpPr>
              <a:spLocks noChangeArrowheads="1"/>
            </p:cNvSpPr>
            <p:nvPr/>
          </p:nvSpPr>
          <p:spPr bwMode="auto">
            <a:xfrm>
              <a:off x="1735" y="3488"/>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5" name="Oval 23"/>
            <p:cNvSpPr>
              <a:spLocks noChangeArrowheads="1"/>
            </p:cNvSpPr>
            <p:nvPr/>
          </p:nvSpPr>
          <p:spPr bwMode="auto">
            <a:xfrm>
              <a:off x="1744" y="3543"/>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6" name="Oval 24"/>
            <p:cNvSpPr>
              <a:spLocks noChangeArrowheads="1"/>
            </p:cNvSpPr>
            <p:nvPr/>
          </p:nvSpPr>
          <p:spPr bwMode="auto">
            <a:xfrm>
              <a:off x="1645" y="3478"/>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7" name="Oval 25"/>
            <p:cNvSpPr>
              <a:spLocks noChangeArrowheads="1"/>
            </p:cNvSpPr>
            <p:nvPr/>
          </p:nvSpPr>
          <p:spPr bwMode="auto">
            <a:xfrm>
              <a:off x="1696" y="3471"/>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58" name="Freeform 26"/>
            <p:cNvSpPr>
              <a:spLocks noChangeArrowheads="1"/>
            </p:cNvSpPr>
            <p:nvPr/>
          </p:nvSpPr>
          <p:spPr bwMode="auto">
            <a:xfrm>
              <a:off x="1640" y="3538"/>
              <a:ext cx="68" cy="24"/>
            </a:xfrm>
            <a:custGeom>
              <a:avLst/>
              <a:gdLst>
                <a:gd name="T0" fmla="*/ 0 w 116"/>
                <a:gd name="T1" fmla="*/ 2 h 31"/>
                <a:gd name="T2" fmla="*/ 1 w 116"/>
                <a:gd name="T3" fmla="*/ 0 h 31"/>
                <a:gd name="T4" fmla="*/ 1 w 116"/>
                <a:gd name="T5" fmla="*/ 2 h 31"/>
                <a:gd name="T6" fmla="*/ 1 w 116"/>
                <a:gd name="T7" fmla="*/ 2 h 31"/>
                <a:gd name="T8" fmla="*/ 0 w 116"/>
                <a:gd name="T9" fmla="*/ 2 h 31"/>
                <a:gd name="T10" fmla="*/ 0 60000 65536"/>
                <a:gd name="T11" fmla="*/ 0 60000 65536"/>
                <a:gd name="T12" fmla="*/ 0 60000 65536"/>
                <a:gd name="T13" fmla="*/ 0 60000 65536"/>
                <a:gd name="T14" fmla="*/ 0 60000 65536"/>
                <a:gd name="T15" fmla="*/ 0 w 116"/>
                <a:gd name="T16" fmla="*/ 0 h 31"/>
                <a:gd name="T17" fmla="*/ 116 w 116"/>
                <a:gd name="T18" fmla="*/ 31 h 31"/>
              </a:gdLst>
              <a:ahLst/>
              <a:cxnLst>
                <a:cxn ang="T10">
                  <a:pos x="T0" y="T1"/>
                </a:cxn>
                <a:cxn ang="T11">
                  <a:pos x="T2" y="T3"/>
                </a:cxn>
                <a:cxn ang="T12">
                  <a:pos x="T4" y="T5"/>
                </a:cxn>
                <a:cxn ang="T13">
                  <a:pos x="T6" y="T7"/>
                </a:cxn>
                <a:cxn ang="T14">
                  <a:pos x="T8" y="T9"/>
                </a:cxn>
              </a:cxnLst>
              <a:rect l="T15" t="T16" r="T17" b="T18"/>
              <a:pathLst>
                <a:path w="116" h="31">
                  <a:moveTo>
                    <a:pt x="0" y="21"/>
                  </a:moveTo>
                  <a:cubicBezTo>
                    <a:pt x="14" y="11"/>
                    <a:pt x="31" y="9"/>
                    <a:pt x="45" y="0"/>
                  </a:cubicBezTo>
                  <a:cubicBezTo>
                    <a:pt x="116" y="6"/>
                    <a:pt x="51" y="10"/>
                    <a:pt x="30" y="12"/>
                  </a:cubicBezTo>
                  <a:cubicBezTo>
                    <a:pt x="27" y="15"/>
                    <a:pt x="8" y="31"/>
                    <a:pt x="3" y="30"/>
                  </a:cubicBezTo>
                  <a:cubicBezTo>
                    <a:pt x="0" y="29"/>
                    <a:pt x="1" y="24"/>
                    <a:pt x="0" y="21"/>
                  </a:cubicBezTo>
                  <a:close/>
                </a:path>
              </a:pathLst>
            </a:custGeom>
            <a:solidFill>
              <a:srgbClr val="00CC99"/>
            </a:solidFill>
            <a:ln w="12600" cap="flat">
              <a:solidFill>
                <a:srgbClr val="B2B2B2"/>
              </a:solidFill>
              <a:round/>
              <a:headEnd/>
              <a:tailEnd/>
            </a:ln>
          </p:spPr>
          <p:txBody>
            <a:bodyPr wrap="none" anchor="ctr"/>
            <a:lstStyle/>
            <a:p>
              <a:endParaRPr lang="it-IT"/>
            </a:p>
          </p:txBody>
        </p:sp>
        <p:sp>
          <p:nvSpPr>
            <p:cNvPr id="1059" name="Oval 27"/>
            <p:cNvSpPr>
              <a:spLocks noChangeArrowheads="1"/>
            </p:cNvSpPr>
            <p:nvPr/>
          </p:nvSpPr>
          <p:spPr bwMode="auto">
            <a:xfrm>
              <a:off x="1544" y="3505"/>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0" name="Oval 28"/>
            <p:cNvSpPr>
              <a:spLocks noChangeArrowheads="1"/>
            </p:cNvSpPr>
            <p:nvPr/>
          </p:nvSpPr>
          <p:spPr bwMode="auto">
            <a:xfrm>
              <a:off x="1772" y="3505"/>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1" name="Oval 29"/>
            <p:cNvSpPr>
              <a:spLocks noChangeArrowheads="1"/>
            </p:cNvSpPr>
            <p:nvPr/>
          </p:nvSpPr>
          <p:spPr bwMode="auto">
            <a:xfrm>
              <a:off x="1515" y="3543"/>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2" name="Oval 30"/>
            <p:cNvSpPr>
              <a:spLocks noChangeArrowheads="1"/>
            </p:cNvSpPr>
            <p:nvPr/>
          </p:nvSpPr>
          <p:spPr bwMode="auto">
            <a:xfrm>
              <a:off x="1544" y="3659"/>
              <a:ext cx="27"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63" name="Line 31"/>
            <p:cNvSpPr>
              <a:spLocks noChangeShapeType="1"/>
            </p:cNvSpPr>
            <p:nvPr/>
          </p:nvSpPr>
          <p:spPr bwMode="auto">
            <a:xfrm>
              <a:off x="3237" y="3774"/>
              <a:ext cx="314" cy="0"/>
            </a:xfrm>
            <a:prstGeom prst="line">
              <a:avLst/>
            </a:prstGeom>
            <a:noFill/>
            <a:ln w="38160" cap="sq">
              <a:solidFill>
                <a:srgbClr val="000000"/>
              </a:solidFill>
              <a:miter lim="800000"/>
              <a:headEnd/>
              <a:tailEnd type="triangle" w="med" len="med"/>
            </a:ln>
          </p:spPr>
          <p:txBody>
            <a:bodyPr/>
            <a:lstStyle/>
            <a:p>
              <a:endParaRPr lang="it-IT"/>
            </a:p>
          </p:txBody>
        </p:sp>
        <p:sp>
          <p:nvSpPr>
            <p:cNvPr id="1064" name="Freeform 32"/>
            <p:cNvSpPr>
              <a:spLocks noChangeArrowheads="1"/>
            </p:cNvSpPr>
            <p:nvPr/>
          </p:nvSpPr>
          <p:spPr bwMode="auto">
            <a:xfrm>
              <a:off x="3450" y="3389"/>
              <a:ext cx="1012" cy="481"/>
            </a:xfrm>
            <a:custGeom>
              <a:avLst/>
              <a:gdLst>
                <a:gd name="T0" fmla="*/ 1 w 1699"/>
                <a:gd name="T1" fmla="*/ 27 h 601"/>
                <a:gd name="T2" fmla="*/ 2 w 1699"/>
                <a:gd name="T3" fmla="*/ 19 h 601"/>
                <a:gd name="T4" fmla="*/ 2 w 1699"/>
                <a:gd name="T5" fmla="*/ 21 h 601"/>
                <a:gd name="T6" fmla="*/ 3 w 1699"/>
                <a:gd name="T7" fmla="*/ 14 h 601"/>
                <a:gd name="T8" fmla="*/ 4 w 1699"/>
                <a:gd name="T9" fmla="*/ 7 h 601"/>
                <a:gd name="T10" fmla="*/ 5 w 1699"/>
                <a:gd name="T11" fmla="*/ 2 h 601"/>
                <a:gd name="T12" fmla="*/ 5 w 1699"/>
                <a:gd name="T13" fmla="*/ 2 h 601"/>
                <a:gd name="T14" fmla="*/ 5 w 1699"/>
                <a:gd name="T15" fmla="*/ 1 h 601"/>
                <a:gd name="T16" fmla="*/ 7 w 1699"/>
                <a:gd name="T17" fmla="*/ 9 h 601"/>
                <a:gd name="T18" fmla="*/ 8 w 1699"/>
                <a:gd name="T19" fmla="*/ 6 h 601"/>
                <a:gd name="T20" fmla="*/ 8 w 1699"/>
                <a:gd name="T21" fmla="*/ 11 h 601"/>
                <a:gd name="T22" fmla="*/ 8 w 1699"/>
                <a:gd name="T23" fmla="*/ 14 h 601"/>
                <a:gd name="T24" fmla="*/ 8 w 1699"/>
                <a:gd name="T25" fmla="*/ 19 h 601"/>
                <a:gd name="T26" fmla="*/ 8 w 1699"/>
                <a:gd name="T27" fmla="*/ 22 h 601"/>
                <a:gd name="T28" fmla="*/ 9 w 1699"/>
                <a:gd name="T29" fmla="*/ 25 h 601"/>
                <a:gd name="T30" fmla="*/ 10 w 1699"/>
                <a:gd name="T31" fmla="*/ 27 h 601"/>
                <a:gd name="T32" fmla="*/ 9 w 1699"/>
                <a:gd name="T33" fmla="*/ 33 h 601"/>
                <a:gd name="T34" fmla="*/ 8 w 1699"/>
                <a:gd name="T35" fmla="*/ 42 h 601"/>
                <a:gd name="T36" fmla="*/ 8 w 1699"/>
                <a:gd name="T37" fmla="*/ 46 h 601"/>
                <a:gd name="T38" fmla="*/ 8 w 1699"/>
                <a:gd name="T39" fmla="*/ 40 h 601"/>
                <a:gd name="T40" fmla="*/ 7 w 1699"/>
                <a:gd name="T41" fmla="*/ 50 h 601"/>
                <a:gd name="T42" fmla="*/ 6 w 1699"/>
                <a:gd name="T43" fmla="*/ 60 h 601"/>
                <a:gd name="T44" fmla="*/ 5 w 1699"/>
                <a:gd name="T45" fmla="*/ 65 h 601"/>
                <a:gd name="T46" fmla="*/ 5 w 1699"/>
                <a:gd name="T47" fmla="*/ 63 h 601"/>
                <a:gd name="T48" fmla="*/ 4 w 1699"/>
                <a:gd name="T49" fmla="*/ 60 h 601"/>
                <a:gd name="T50" fmla="*/ 3 w 1699"/>
                <a:gd name="T51" fmla="*/ 56 h 601"/>
                <a:gd name="T52" fmla="*/ 2 w 1699"/>
                <a:gd name="T53" fmla="*/ 50 h 601"/>
                <a:gd name="T54" fmla="*/ 1 w 1699"/>
                <a:gd name="T55" fmla="*/ 40 h 601"/>
                <a:gd name="T56" fmla="*/ 1 w 1699"/>
                <a:gd name="T57" fmla="*/ 43 h 601"/>
                <a:gd name="T58" fmla="*/ 1 w 1699"/>
                <a:gd name="T59" fmla="*/ 40 h 601"/>
                <a:gd name="T60" fmla="*/ 1 w 1699"/>
                <a:gd name="T61" fmla="*/ 37 h 601"/>
                <a:gd name="T62" fmla="*/ 1 w 1699"/>
                <a:gd name="T63" fmla="*/ 30 h 601"/>
                <a:gd name="T64" fmla="*/ 1 w 1699"/>
                <a:gd name="T65" fmla="*/ 27 h 6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9"/>
                <a:gd name="T100" fmla="*/ 0 h 601"/>
                <a:gd name="T101" fmla="*/ 1699 w 1699"/>
                <a:gd name="T102" fmla="*/ 601 h 6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9" h="601">
                  <a:moveTo>
                    <a:pt x="158" y="249"/>
                  </a:moveTo>
                  <a:cubicBezTo>
                    <a:pt x="222" y="243"/>
                    <a:pt x="313" y="240"/>
                    <a:pt x="364" y="185"/>
                  </a:cubicBezTo>
                  <a:cubicBezTo>
                    <a:pt x="403" y="171"/>
                    <a:pt x="389" y="229"/>
                    <a:pt x="440" y="192"/>
                  </a:cubicBezTo>
                  <a:cubicBezTo>
                    <a:pt x="456" y="180"/>
                    <a:pt x="470" y="140"/>
                    <a:pt x="490" y="137"/>
                  </a:cubicBezTo>
                  <a:cubicBezTo>
                    <a:pt x="587" y="79"/>
                    <a:pt x="609" y="78"/>
                    <a:pt x="718" y="65"/>
                  </a:cubicBezTo>
                  <a:cubicBezTo>
                    <a:pt x="745" y="55"/>
                    <a:pt x="763" y="29"/>
                    <a:pt x="792" y="25"/>
                  </a:cubicBezTo>
                  <a:cubicBezTo>
                    <a:pt x="826" y="21"/>
                    <a:pt x="861" y="20"/>
                    <a:pt x="895" y="17"/>
                  </a:cubicBezTo>
                  <a:cubicBezTo>
                    <a:pt x="959" y="0"/>
                    <a:pt x="934" y="1"/>
                    <a:pt x="969" y="1"/>
                  </a:cubicBezTo>
                  <a:cubicBezTo>
                    <a:pt x="1047" y="17"/>
                    <a:pt x="1105" y="66"/>
                    <a:pt x="1184" y="80"/>
                  </a:cubicBezTo>
                  <a:cubicBezTo>
                    <a:pt x="1213" y="85"/>
                    <a:pt x="1267" y="44"/>
                    <a:pt x="1293" y="57"/>
                  </a:cubicBezTo>
                  <a:cubicBezTo>
                    <a:pt x="1310" y="65"/>
                    <a:pt x="1313" y="89"/>
                    <a:pt x="1323" y="105"/>
                  </a:cubicBezTo>
                  <a:cubicBezTo>
                    <a:pt x="1332" y="121"/>
                    <a:pt x="1420" y="128"/>
                    <a:pt x="1426" y="129"/>
                  </a:cubicBezTo>
                  <a:cubicBezTo>
                    <a:pt x="1440" y="144"/>
                    <a:pt x="1446" y="166"/>
                    <a:pt x="1463" y="177"/>
                  </a:cubicBezTo>
                  <a:cubicBezTo>
                    <a:pt x="1481" y="189"/>
                    <a:pt x="1503" y="192"/>
                    <a:pt x="1522" y="201"/>
                  </a:cubicBezTo>
                  <a:cubicBezTo>
                    <a:pt x="1566" y="223"/>
                    <a:pt x="1520" y="214"/>
                    <a:pt x="1574" y="233"/>
                  </a:cubicBezTo>
                  <a:cubicBezTo>
                    <a:pt x="1616" y="248"/>
                    <a:pt x="1655" y="257"/>
                    <a:pt x="1699" y="257"/>
                  </a:cubicBezTo>
                  <a:cubicBezTo>
                    <a:pt x="1670" y="289"/>
                    <a:pt x="1642" y="291"/>
                    <a:pt x="1603" y="305"/>
                  </a:cubicBezTo>
                  <a:cubicBezTo>
                    <a:pt x="1566" y="358"/>
                    <a:pt x="1589" y="328"/>
                    <a:pt x="1529" y="393"/>
                  </a:cubicBezTo>
                  <a:cubicBezTo>
                    <a:pt x="1516" y="407"/>
                    <a:pt x="1500" y="414"/>
                    <a:pt x="1485" y="425"/>
                  </a:cubicBezTo>
                  <a:cubicBezTo>
                    <a:pt x="1478" y="430"/>
                    <a:pt x="1396" y="376"/>
                    <a:pt x="1396" y="376"/>
                  </a:cubicBezTo>
                  <a:cubicBezTo>
                    <a:pt x="1295" y="486"/>
                    <a:pt x="1319" y="472"/>
                    <a:pt x="1172" y="472"/>
                  </a:cubicBezTo>
                  <a:cubicBezTo>
                    <a:pt x="1132" y="478"/>
                    <a:pt x="1076" y="554"/>
                    <a:pt x="1035" y="561"/>
                  </a:cubicBezTo>
                  <a:cubicBezTo>
                    <a:pt x="1013" y="577"/>
                    <a:pt x="991" y="585"/>
                    <a:pt x="969" y="601"/>
                  </a:cubicBezTo>
                  <a:cubicBezTo>
                    <a:pt x="935" y="598"/>
                    <a:pt x="900" y="599"/>
                    <a:pt x="866" y="593"/>
                  </a:cubicBezTo>
                  <a:cubicBezTo>
                    <a:pt x="826" y="587"/>
                    <a:pt x="796" y="561"/>
                    <a:pt x="755" y="561"/>
                  </a:cubicBezTo>
                  <a:cubicBezTo>
                    <a:pt x="690" y="541"/>
                    <a:pt x="623" y="530"/>
                    <a:pt x="556" y="521"/>
                  </a:cubicBezTo>
                  <a:cubicBezTo>
                    <a:pt x="514" y="506"/>
                    <a:pt x="490" y="465"/>
                    <a:pt x="445" y="465"/>
                  </a:cubicBezTo>
                  <a:cubicBezTo>
                    <a:pt x="192" y="447"/>
                    <a:pt x="365" y="396"/>
                    <a:pt x="216" y="380"/>
                  </a:cubicBezTo>
                  <a:cubicBezTo>
                    <a:pt x="160" y="339"/>
                    <a:pt x="116" y="412"/>
                    <a:pt x="54" y="401"/>
                  </a:cubicBezTo>
                  <a:cubicBezTo>
                    <a:pt x="40" y="390"/>
                    <a:pt x="0" y="385"/>
                    <a:pt x="10" y="369"/>
                  </a:cubicBezTo>
                  <a:cubicBezTo>
                    <a:pt x="15" y="361"/>
                    <a:pt x="25" y="345"/>
                    <a:pt x="25" y="345"/>
                  </a:cubicBezTo>
                  <a:cubicBezTo>
                    <a:pt x="50" y="324"/>
                    <a:pt x="78" y="298"/>
                    <a:pt x="106" y="281"/>
                  </a:cubicBezTo>
                  <a:cubicBezTo>
                    <a:pt x="124" y="270"/>
                    <a:pt x="141" y="267"/>
                    <a:pt x="158" y="249"/>
                  </a:cubicBezTo>
                  <a:close/>
                </a:path>
              </a:pathLst>
            </a:custGeom>
            <a:solidFill>
              <a:srgbClr val="0066FF"/>
            </a:solidFill>
            <a:ln w="12600" cap="flat">
              <a:solidFill>
                <a:srgbClr val="000000"/>
              </a:solidFill>
              <a:round/>
              <a:headEnd/>
              <a:tailEnd/>
            </a:ln>
          </p:spPr>
          <p:txBody>
            <a:bodyPr wrap="none" anchor="ctr"/>
            <a:lstStyle/>
            <a:p>
              <a:endParaRPr lang="it-IT"/>
            </a:p>
          </p:txBody>
        </p:sp>
        <p:sp>
          <p:nvSpPr>
            <p:cNvPr id="1065" name="Freeform 33"/>
            <p:cNvSpPr>
              <a:spLocks noChangeArrowheads="1"/>
            </p:cNvSpPr>
            <p:nvPr/>
          </p:nvSpPr>
          <p:spPr bwMode="auto">
            <a:xfrm>
              <a:off x="3621" y="3466"/>
              <a:ext cx="668" cy="336"/>
            </a:xfrm>
            <a:custGeom>
              <a:avLst/>
              <a:gdLst>
                <a:gd name="T0" fmla="*/ 1 w 1121"/>
                <a:gd name="T1" fmla="*/ 19 h 420"/>
                <a:gd name="T2" fmla="*/ 1 w 1121"/>
                <a:gd name="T3" fmla="*/ 18 h 420"/>
                <a:gd name="T4" fmla="*/ 1 w 1121"/>
                <a:gd name="T5" fmla="*/ 14 h 420"/>
                <a:gd name="T6" fmla="*/ 2 w 1121"/>
                <a:gd name="T7" fmla="*/ 10 h 420"/>
                <a:gd name="T8" fmla="*/ 3 w 1121"/>
                <a:gd name="T9" fmla="*/ 3 h 420"/>
                <a:gd name="T10" fmla="*/ 5 w 1121"/>
                <a:gd name="T11" fmla="*/ 2 h 420"/>
                <a:gd name="T12" fmla="*/ 5 w 1121"/>
                <a:gd name="T13" fmla="*/ 6 h 420"/>
                <a:gd name="T14" fmla="*/ 6 w 1121"/>
                <a:gd name="T15" fmla="*/ 14 h 420"/>
                <a:gd name="T16" fmla="*/ 6 w 1121"/>
                <a:gd name="T17" fmla="*/ 17 h 420"/>
                <a:gd name="T18" fmla="*/ 7 w 1121"/>
                <a:gd name="T19" fmla="*/ 18 h 420"/>
                <a:gd name="T20" fmla="*/ 6 w 1121"/>
                <a:gd name="T21" fmla="*/ 22 h 420"/>
                <a:gd name="T22" fmla="*/ 6 w 1121"/>
                <a:gd name="T23" fmla="*/ 22 h 420"/>
                <a:gd name="T24" fmla="*/ 6 w 1121"/>
                <a:gd name="T25" fmla="*/ 27 h 420"/>
                <a:gd name="T26" fmla="*/ 5 w 1121"/>
                <a:gd name="T27" fmla="*/ 29 h 420"/>
                <a:gd name="T28" fmla="*/ 5 w 1121"/>
                <a:gd name="T29" fmla="*/ 32 h 420"/>
                <a:gd name="T30" fmla="*/ 5 w 1121"/>
                <a:gd name="T31" fmla="*/ 35 h 420"/>
                <a:gd name="T32" fmla="*/ 4 w 1121"/>
                <a:gd name="T33" fmla="*/ 38 h 420"/>
                <a:gd name="T34" fmla="*/ 4 w 1121"/>
                <a:gd name="T35" fmla="*/ 42 h 420"/>
                <a:gd name="T36" fmla="*/ 2 w 1121"/>
                <a:gd name="T37" fmla="*/ 42 h 420"/>
                <a:gd name="T38" fmla="*/ 2 w 1121"/>
                <a:gd name="T39" fmla="*/ 38 h 420"/>
                <a:gd name="T40" fmla="*/ 1 w 1121"/>
                <a:gd name="T41" fmla="*/ 30 h 420"/>
                <a:gd name="T42" fmla="*/ 1 w 1121"/>
                <a:gd name="T43" fmla="*/ 27 h 420"/>
                <a:gd name="T44" fmla="*/ 1 w 1121"/>
                <a:gd name="T45" fmla="*/ 26 h 420"/>
                <a:gd name="T46" fmla="*/ 1 w 1121"/>
                <a:gd name="T47" fmla="*/ 24 h 420"/>
                <a:gd name="T48" fmla="*/ 1 w 1121"/>
                <a:gd name="T49" fmla="*/ 23 h 420"/>
                <a:gd name="T50" fmla="*/ 1 w 1121"/>
                <a:gd name="T51" fmla="*/ 22 h 420"/>
                <a:gd name="T52" fmla="*/ 1 w 1121"/>
                <a:gd name="T53" fmla="*/ 22 h 420"/>
                <a:gd name="T54" fmla="*/ 1 w 1121"/>
                <a:gd name="T55" fmla="*/ 19 h 4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21"/>
                <a:gd name="T85" fmla="*/ 0 h 420"/>
                <a:gd name="T86" fmla="*/ 1121 w 1121"/>
                <a:gd name="T87" fmla="*/ 420 h 42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21" h="420">
                  <a:moveTo>
                    <a:pt x="97" y="182"/>
                  </a:moveTo>
                  <a:cubicBezTo>
                    <a:pt x="102" y="181"/>
                    <a:pt x="181" y="176"/>
                    <a:pt x="201" y="166"/>
                  </a:cubicBezTo>
                  <a:cubicBezTo>
                    <a:pt x="218" y="157"/>
                    <a:pt x="249" y="134"/>
                    <a:pt x="249" y="134"/>
                  </a:cubicBezTo>
                  <a:cubicBezTo>
                    <a:pt x="278" y="90"/>
                    <a:pt x="313" y="106"/>
                    <a:pt x="361" y="94"/>
                  </a:cubicBezTo>
                  <a:cubicBezTo>
                    <a:pt x="440" y="74"/>
                    <a:pt x="510" y="30"/>
                    <a:pt x="593" y="30"/>
                  </a:cubicBezTo>
                  <a:cubicBezTo>
                    <a:pt x="682" y="0"/>
                    <a:pt x="624" y="13"/>
                    <a:pt x="769" y="22"/>
                  </a:cubicBezTo>
                  <a:cubicBezTo>
                    <a:pt x="866" y="54"/>
                    <a:pt x="816" y="43"/>
                    <a:pt x="921" y="54"/>
                  </a:cubicBezTo>
                  <a:cubicBezTo>
                    <a:pt x="960" y="67"/>
                    <a:pt x="970" y="108"/>
                    <a:pt x="1009" y="126"/>
                  </a:cubicBezTo>
                  <a:cubicBezTo>
                    <a:pt x="1030" y="135"/>
                    <a:pt x="1051" y="144"/>
                    <a:pt x="1073" y="150"/>
                  </a:cubicBezTo>
                  <a:cubicBezTo>
                    <a:pt x="1089" y="154"/>
                    <a:pt x="1121" y="158"/>
                    <a:pt x="1121" y="158"/>
                  </a:cubicBezTo>
                  <a:cubicBezTo>
                    <a:pt x="1118" y="171"/>
                    <a:pt x="1121" y="187"/>
                    <a:pt x="1113" y="198"/>
                  </a:cubicBezTo>
                  <a:cubicBezTo>
                    <a:pt x="1108" y="205"/>
                    <a:pt x="1096" y="202"/>
                    <a:pt x="1089" y="206"/>
                  </a:cubicBezTo>
                  <a:cubicBezTo>
                    <a:pt x="1077" y="213"/>
                    <a:pt x="1048" y="239"/>
                    <a:pt x="1033" y="246"/>
                  </a:cubicBezTo>
                  <a:cubicBezTo>
                    <a:pt x="1012" y="255"/>
                    <a:pt x="989" y="260"/>
                    <a:pt x="969" y="270"/>
                  </a:cubicBezTo>
                  <a:cubicBezTo>
                    <a:pt x="952" y="279"/>
                    <a:pt x="937" y="291"/>
                    <a:pt x="921" y="302"/>
                  </a:cubicBezTo>
                  <a:cubicBezTo>
                    <a:pt x="921" y="302"/>
                    <a:pt x="861" y="322"/>
                    <a:pt x="849" y="326"/>
                  </a:cubicBezTo>
                  <a:cubicBezTo>
                    <a:pt x="817" y="337"/>
                    <a:pt x="795" y="350"/>
                    <a:pt x="761" y="358"/>
                  </a:cubicBezTo>
                  <a:cubicBezTo>
                    <a:pt x="741" y="363"/>
                    <a:pt x="705" y="382"/>
                    <a:pt x="705" y="382"/>
                  </a:cubicBezTo>
                  <a:cubicBezTo>
                    <a:pt x="592" y="420"/>
                    <a:pt x="637" y="408"/>
                    <a:pt x="385" y="382"/>
                  </a:cubicBezTo>
                  <a:cubicBezTo>
                    <a:pt x="375" y="381"/>
                    <a:pt x="376" y="364"/>
                    <a:pt x="369" y="358"/>
                  </a:cubicBezTo>
                  <a:cubicBezTo>
                    <a:pt x="350" y="341"/>
                    <a:pt x="290" y="295"/>
                    <a:pt x="265" y="286"/>
                  </a:cubicBezTo>
                  <a:cubicBezTo>
                    <a:pt x="237" y="276"/>
                    <a:pt x="145" y="259"/>
                    <a:pt x="121" y="254"/>
                  </a:cubicBezTo>
                  <a:cubicBezTo>
                    <a:pt x="113" y="249"/>
                    <a:pt x="97" y="238"/>
                    <a:pt x="97" y="238"/>
                  </a:cubicBezTo>
                  <a:cubicBezTo>
                    <a:pt x="68" y="235"/>
                    <a:pt x="37" y="240"/>
                    <a:pt x="9" y="230"/>
                  </a:cubicBezTo>
                  <a:cubicBezTo>
                    <a:pt x="0" y="227"/>
                    <a:pt x="24" y="217"/>
                    <a:pt x="33" y="214"/>
                  </a:cubicBezTo>
                  <a:cubicBezTo>
                    <a:pt x="48" y="209"/>
                    <a:pt x="65" y="209"/>
                    <a:pt x="81" y="206"/>
                  </a:cubicBezTo>
                  <a:cubicBezTo>
                    <a:pt x="92" y="204"/>
                    <a:pt x="107" y="207"/>
                    <a:pt x="113" y="198"/>
                  </a:cubicBezTo>
                  <a:cubicBezTo>
                    <a:pt x="117" y="192"/>
                    <a:pt x="102" y="187"/>
                    <a:pt x="97" y="182"/>
                  </a:cubicBezTo>
                  <a:close/>
                </a:path>
              </a:pathLst>
            </a:custGeom>
            <a:solidFill>
              <a:srgbClr val="3333FF"/>
            </a:solidFill>
            <a:ln w="9525" cap="flat">
              <a:noFill/>
              <a:round/>
              <a:headEnd/>
              <a:tailEnd/>
            </a:ln>
          </p:spPr>
          <p:txBody>
            <a:bodyPr wrap="none" anchor="ctr"/>
            <a:lstStyle/>
            <a:p>
              <a:endParaRPr lang="it-IT"/>
            </a:p>
          </p:txBody>
        </p:sp>
        <p:sp>
          <p:nvSpPr>
            <p:cNvPr id="1066" name="Oval 34"/>
            <p:cNvSpPr>
              <a:spLocks noChangeArrowheads="1"/>
            </p:cNvSpPr>
            <p:nvPr/>
          </p:nvSpPr>
          <p:spPr bwMode="auto">
            <a:xfrm rot="-780000">
              <a:off x="3906" y="3566"/>
              <a:ext cx="143" cy="114"/>
            </a:xfrm>
            <a:prstGeom prst="ellipse">
              <a:avLst/>
            </a:prstGeom>
            <a:solidFill>
              <a:srgbClr val="000066"/>
            </a:solidFill>
            <a:ln w="9525">
              <a:noFill/>
              <a:round/>
              <a:headEnd/>
              <a:tailEnd/>
            </a:ln>
          </p:spPr>
          <p:txBody>
            <a:bodyPr wrap="none" anchor="ctr"/>
            <a:lstStyle/>
            <a:p>
              <a:endParaRPr lang="it-IT"/>
            </a:p>
          </p:txBody>
        </p:sp>
        <p:sp>
          <p:nvSpPr>
            <p:cNvPr id="1067" name="Oval 35"/>
            <p:cNvSpPr>
              <a:spLocks noChangeArrowheads="1"/>
            </p:cNvSpPr>
            <p:nvPr/>
          </p:nvSpPr>
          <p:spPr bwMode="auto">
            <a:xfrm rot="-780000">
              <a:off x="3936" y="3582"/>
              <a:ext cx="86" cy="76"/>
            </a:xfrm>
            <a:prstGeom prst="ellipse">
              <a:avLst/>
            </a:prstGeom>
            <a:solidFill>
              <a:srgbClr val="000099"/>
            </a:solidFill>
            <a:ln w="9525">
              <a:noFill/>
              <a:round/>
              <a:headEnd/>
              <a:tailEnd/>
            </a:ln>
          </p:spPr>
          <p:txBody>
            <a:bodyPr wrap="none" anchor="ctr"/>
            <a:lstStyle/>
            <a:p>
              <a:endParaRPr lang="it-IT"/>
            </a:p>
          </p:txBody>
        </p:sp>
        <p:sp>
          <p:nvSpPr>
            <p:cNvPr id="1068" name="Freeform 36"/>
            <p:cNvSpPr>
              <a:spLocks noChangeArrowheads="1"/>
            </p:cNvSpPr>
            <p:nvPr/>
          </p:nvSpPr>
          <p:spPr bwMode="auto">
            <a:xfrm>
              <a:off x="3947" y="3577"/>
              <a:ext cx="69" cy="24"/>
            </a:xfrm>
            <a:custGeom>
              <a:avLst/>
              <a:gdLst>
                <a:gd name="T0" fmla="*/ 0 w 116"/>
                <a:gd name="T1" fmla="*/ 2 h 31"/>
                <a:gd name="T2" fmla="*/ 1 w 116"/>
                <a:gd name="T3" fmla="*/ 0 h 31"/>
                <a:gd name="T4" fmla="*/ 1 w 116"/>
                <a:gd name="T5" fmla="*/ 2 h 31"/>
                <a:gd name="T6" fmla="*/ 1 w 116"/>
                <a:gd name="T7" fmla="*/ 2 h 31"/>
                <a:gd name="T8" fmla="*/ 0 w 116"/>
                <a:gd name="T9" fmla="*/ 2 h 31"/>
                <a:gd name="T10" fmla="*/ 0 60000 65536"/>
                <a:gd name="T11" fmla="*/ 0 60000 65536"/>
                <a:gd name="T12" fmla="*/ 0 60000 65536"/>
                <a:gd name="T13" fmla="*/ 0 60000 65536"/>
                <a:gd name="T14" fmla="*/ 0 60000 65536"/>
                <a:gd name="T15" fmla="*/ 0 w 116"/>
                <a:gd name="T16" fmla="*/ 0 h 31"/>
                <a:gd name="T17" fmla="*/ 116 w 116"/>
                <a:gd name="T18" fmla="*/ 31 h 31"/>
              </a:gdLst>
              <a:ahLst/>
              <a:cxnLst>
                <a:cxn ang="T10">
                  <a:pos x="T0" y="T1"/>
                </a:cxn>
                <a:cxn ang="T11">
                  <a:pos x="T2" y="T3"/>
                </a:cxn>
                <a:cxn ang="T12">
                  <a:pos x="T4" y="T5"/>
                </a:cxn>
                <a:cxn ang="T13">
                  <a:pos x="T6" y="T7"/>
                </a:cxn>
                <a:cxn ang="T14">
                  <a:pos x="T8" y="T9"/>
                </a:cxn>
              </a:cxnLst>
              <a:rect l="T15" t="T16" r="T17" b="T18"/>
              <a:pathLst>
                <a:path w="116" h="31">
                  <a:moveTo>
                    <a:pt x="0" y="21"/>
                  </a:moveTo>
                  <a:cubicBezTo>
                    <a:pt x="14" y="11"/>
                    <a:pt x="31" y="9"/>
                    <a:pt x="45" y="0"/>
                  </a:cubicBezTo>
                  <a:cubicBezTo>
                    <a:pt x="116" y="6"/>
                    <a:pt x="51" y="10"/>
                    <a:pt x="30" y="12"/>
                  </a:cubicBezTo>
                  <a:cubicBezTo>
                    <a:pt x="27" y="15"/>
                    <a:pt x="8" y="31"/>
                    <a:pt x="3" y="30"/>
                  </a:cubicBezTo>
                  <a:cubicBezTo>
                    <a:pt x="0" y="29"/>
                    <a:pt x="1" y="24"/>
                    <a:pt x="0" y="21"/>
                  </a:cubicBezTo>
                  <a:close/>
                </a:path>
              </a:pathLst>
            </a:custGeom>
            <a:solidFill>
              <a:srgbClr val="00CC99"/>
            </a:solidFill>
            <a:ln w="12600" cap="flat">
              <a:solidFill>
                <a:srgbClr val="B2B2B2"/>
              </a:solidFill>
              <a:round/>
              <a:headEnd/>
              <a:tailEnd/>
            </a:ln>
          </p:spPr>
          <p:txBody>
            <a:bodyPr wrap="none" anchor="ctr"/>
            <a:lstStyle/>
            <a:p>
              <a:endParaRPr lang="it-IT"/>
            </a:p>
          </p:txBody>
        </p:sp>
        <p:sp>
          <p:nvSpPr>
            <p:cNvPr id="1069" name="Freeform 37"/>
            <p:cNvSpPr>
              <a:spLocks noChangeArrowheads="1"/>
            </p:cNvSpPr>
            <p:nvPr/>
          </p:nvSpPr>
          <p:spPr bwMode="auto">
            <a:xfrm>
              <a:off x="3850" y="3428"/>
              <a:ext cx="111" cy="83"/>
            </a:xfrm>
            <a:custGeom>
              <a:avLst/>
              <a:gdLst>
                <a:gd name="T0" fmla="*/ 1 w 187"/>
                <a:gd name="T1" fmla="*/ 5 h 105"/>
                <a:gd name="T2" fmla="*/ 1 w 187"/>
                <a:gd name="T3" fmla="*/ 2 h 105"/>
                <a:gd name="T4" fmla="*/ 1 w 187"/>
                <a:gd name="T5" fmla="*/ 2 h 105"/>
                <a:gd name="T6" fmla="*/ 1 w 187"/>
                <a:gd name="T7" fmla="*/ 2 h 105"/>
                <a:gd name="T8" fmla="*/ 1 w 187"/>
                <a:gd name="T9" fmla="*/ 2 h 105"/>
                <a:gd name="T10" fmla="*/ 1 w 187"/>
                <a:gd name="T11" fmla="*/ 3 h 105"/>
                <a:gd name="T12" fmla="*/ 1 w 187"/>
                <a:gd name="T13" fmla="*/ 4 h 105"/>
                <a:gd name="T14" fmla="*/ 1 w 187"/>
                <a:gd name="T15" fmla="*/ 6 h 105"/>
                <a:gd name="T16" fmla="*/ 1 w 187"/>
                <a:gd name="T17" fmla="*/ 8 h 105"/>
                <a:gd name="T18" fmla="*/ 1 w 187"/>
                <a:gd name="T19" fmla="*/ 5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7"/>
                <a:gd name="T31" fmla="*/ 0 h 105"/>
                <a:gd name="T32" fmla="*/ 187 w 187"/>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7" h="105">
                  <a:moveTo>
                    <a:pt x="46" y="54"/>
                  </a:moveTo>
                  <a:cubicBezTo>
                    <a:pt x="88" y="50"/>
                    <a:pt x="103" y="34"/>
                    <a:pt x="142" y="27"/>
                  </a:cubicBezTo>
                  <a:cubicBezTo>
                    <a:pt x="165" y="11"/>
                    <a:pt x="153" y="17"/>
                    <a:pt x="178" y="9"/>
                  </a:cubicBezTo>
                  <a:cubicBezTo>
                    <a:pt x="181" y="8"/>
                    <a:pt x="187" y="7"/>
                    <a:pt x="187" y="3"/>
                  </a:cubicBezTo>
                  <a:cubicBezTo>
                    <a:pt x="187" y="0"/>
                    <a:pt x="181" y="5"/>
                    <a:pt x="178" y="6"/>
                  </a:cubicBezTo>
                  <a:cubicBezTo>
                    <a:pt x="164" y="27"/>
                    <a:pt x="167" y="24"/>
                    <a:pt x="145" y="30"/>
                  </a:cubicBezTo>
                  <a:cubicBezTo>
                    <a:pt x="123" y="45"/>
                    <a:pt x="134" y="41"/>
                    <a:pt x="112" y="45"/>
                  </a:cubicBezTo>
                  <a:cubicBezTo>
                    <a:pt x="94" y="57"/>
                    <a:pt x="81" y="62"/>
                    <a:pt x="61" y="66"/>
                  </a:cubicBezTo>
                  <a:cubicBezTo>
                    <a:pt x="59" y="68"/>
                    <a:pt x="0" y="105"/>
                    <a:pt x="28" y="87"/>
                  </a:cubicBezTo>
                  <a:cubicBezTo>
                    <a:pt x="43" y="64"/>
                    <a:pt x="59" y="80"/>
                    <a:pt x="46" y="54"/>
                  </a:cubicBezTo>
                  <a:close/>
                </a:path>
              </a:pathLst>
            </a:custGeom>
            <a:solidFill>
              <a:srgbClr val="FFFFFF"/>
            </a:solidFill>
            <a:ln w="9525" cap="flat">
              <a:noFill/>
              <a:round/>
              <a:headEnd/>
              <a:tailEnd/>
            </a:ln>
          </p:spPr>
          <p:txBody>
            <a:bodyPr wrap="none" anchor="ctr"/>
            <a:lstStyle/>
            <a:p>
              <a:endParaRPr lang="it-IT"/>
            </a:p>
          </p:txBody>
        </p:sp>
        <p:sp>
          <p:nvSpPr>
            <p:cNvPr id="1070" name="Freeform 38"/>
            <p:cNvSpPr>
              <a:spLocks noChangeArrowheads="1"/>
            </p:cNvSpPr>
            <p:nvPr/>
          </p:nvSpPr>
          <p:spPr bwMode="auto">
            <a:xfrm>
              <a:off x="3512" y="3607"/>
              <a:ext cx="49" cy="87"/>
            </a:xfrm>
            <a:custGeom>
              <a:avLst/>
              <a:gdLst>
                <a:gd name="T0" fmla="*/ 1 w 84"/>
                <a:gd name="T1" fmla="*/ 0 h 110"/>
                <a:gd name="T2" fmla="*/ 1 w 84"/>
                <a:gd name="T3" fmla="*/ 2 h 110"/>
                <a:gd name="T4" fmla="*/ 0 w 84"/>
                <a:gd name="T5" fmla="*/ 9 h 110"/>
                <a:gd name="T6" fmla="*/ 1 w 84"/>
                <a:gd name="T7" fmla="*/ 8 h 110"/>
                <a:gd name="T8" fmla="*/ 1 w 84"/>
                <a:gd name="T9" fmla="*/ 5 h 110"/>
                <a:gd name="T10" fmla="*/ 1 w 84"/>
                <a:gd name="T11" fmla="*/ 3 h 110"/>
                <a:gd name="T12" fmla="*/ 1 w 84"/>
                <a:gd name="T13" fmla="*/ 0 h 110"/>
                <a:gd name="T14" fmla="*/ 0 60000 65536"/>
                <a:gd name="T15" fmla="*/ 0 60000 65536"/>
                <a:gd name="T16" fmla="*/ 0 60000 65536"/>
                <a:gd name="T17" fmla="*/ 0 60000 65536"/>
                <a:gd name="T18" fmla="*/ 0 60000 65536"/>
                <a:gd name="T19" fmla="*/ 0 60000 65536"/>
                <a:gd name="T20" fmla="*/ 0 60000 65536"/>
                <a:gd name="T21" fmla="*/ 0 w 84"/>
                <a:gd name="T22" fmla="*/ 0 h 110"/>
                <a:gd name="T23" fmla="*/ 84 w 84"/>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10">
                  <a:moveTo>
                    <a:pt x="84" y="0"/>
                  </a:moveTo>
                  <a:cubicBezTo>
                    <a:pt x="66" y="12"/>
                    <a:pt x="59" y="11"/>
                    <a:pt x="39" y="18"/>
                  </a:cubicBezTo>
                  <a:cubicBezTo>
                    <a:pt x="23" y="39"/>
                    <a:pt x="8" y="68"/>
                    <a:pt x="0" y="93"/>
                  </a:cubicBezTo>
                  <a:cubicBezTo>
                    <a:pt x="6" y="110"/>
                    <a:pt x="1" y="96"/>
                    <a:pt x="15" y="87"/>
                  </a:cubicBezTo>
                  <a:cubicBezTo>
                    <a:pt x="24" y="74"/>
                    <a:pt x="26" y="59"/>
                    <a:pt x="39" y="51"/>
                  </a:cubicBezTo>
                  <a:cubicBezTo>
                    <a:pt x="46" y="40"/>
                    <a:pt x="51" y="34"/>
                    <a:pt x="63" y="30"/>
                  </a:cubicBezTo>
                  <a:cubicBezTo>
                    <a:pt x="70" y="20"/>
                    <a:pt x="77" y="10"/>
                    <a:pt x="84" y="0"/>
                  </a:cubicBezTo>
                  <a:close/>
                </a:path>
              </a:pathLst>
            </a:custGeom>
            <a:solidFill>
              <a:srgbClr val="FFFFFF"/>
            </a:solidFill>
            <a:ln w="9525" cap="flat">
              <a:noFill/>
              <a:round/>
              <a:headEnd/>
              <a:tailEnd/>
            </a:ln>
          </p:spPr>
          <p:txBody>
            <a:bodyPr wrap="none" anchor="ctr"/>
            <a:lstStyle/>
            <a:p>
              <a:endParaRPr lang="it-IT"/>
            </a:p>
          </p:txBody>
        </p:sp>
        <p:sp>
          <p:nvSpPr>
            <p:cNvPr id="1071" name="Freeform 39"/>
            <p:cNvSpPr>
              <a:spLocks noChangeArrowheads="1"/>
            </p:cNvSpPr>
            <p:nvPr/>
          </p:nvSpPr>
          <p:spPr bwMode="auto">
            <a:xfrm>
              <a:off x="3773" y="3561"/>
              <a:ext cx="51" cy="109"/>
            </a:xfrm>
            <a:custGeom>
              <a:avLst/>
              <a:gdLst>
                <a:gd name="T0" fmla="*/ 1 w 87"/>
                <a:gd name="T1" fmla="*/ 2 h 136"/>
                <a:gd name="T2" fmla="*/ 1 w 87"/>
                <a:gd name="T3" fmla="*/ 2 h 136"/>
                <a:gd name="T4" fmla="*/ 1 w 87"/>
                <a:gd name="T5" fmla="*/ 6 h 136"/>
                <a:gd name="T6" fmla="*/ 1 w 87"/>
                <a:gd name="T7" fmla="*/ 13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2" name="Freeform 40"/>
            <p:cNvSpPr>
              <a:spLocks noChangeArrowheads="1"/>
            </p:cNvSpPr>
            <p:nvPr/>
          </p:nvSpPr>
          <p:spPr bwMode="auto">
            <a:xfrm>
              <a:off x="3793" y="3582"/>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3" name="Freeform 41"/>
            <p:cNvSpPr>
              <a:spLocks noChangeArrowheads="1"/>
            </p:cNvSpPr>
            <p:nvPr/>
          </p:nvSpPr>
          <p:spPr bwMode="auto">
            <a:xfrm>
              <a:off x="3816" y="3596"/>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4" name="Freeform 42"/>
            <p:cNvSpPr>
              <a:spLocks noChangeArrowheads="1"/>
            </p:cNvSpPr>
            <p:nvPr/>
          </p:nvSpPr>
          <p:spPr bwMode="auto">
            <a:xfrm rot="10800000">
              <a:off x="4080" y="3544"/>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5" name="Freeform 43"/>
            <p:cNvSpPr>
              <a:spLocks noChangeArrowheads="1"/>
            </p:cNvSpPr>
            <p:nvPr/>
          </p:nvSpPr>
          <p:spPr bwMode="auto">
            <a:xfrm rot="10800000">
              <a:off x="4108" y="3544"/>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6" name="Freeform 44"/>
            <p:cNvSpPr>
              <a:spLocks noChangeArrowheads="1"/>
            </p:cNvSpPr>
            <p:nvPr/>
          </p:nvSpPr>
          <p:spPr bwMode="auto">
            <a:xfrm rot="10800000">
              <a:off x="4136" y="3554"/>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77" name="Line 45"/>
            <p:cNvSpPr>
              <a:spLocks noChangeShapeType="1"/>
            </p:cNvSpPr>
            <p:nvPr/>
          </p:nvSpPr>
          <p:spPr bwMode="auto">
            <a:xfrm>
              <a:off x="1864" y="3774"/>
              <a:ext cx="313" cy="0"/>
            </a:xfrm>
            <a:prstGeom prst="line">
              <a:avLst/>
            </a:prstGeom>
            <a:noFill/>
            <a:ln w="38160" cap="sq">
              <a:solidFill>
                <a:srgbClr val="000000"/>
              </a:solidFill>
              <a:miter lim="800000"/>
              <a:headEnd/>
              <a:tailEnd type="triangle" w="med" len="med"/>
            </a:ln>
          </p:spPr>
          <p:txBody>
            <a:bodyPr/>
            <a:lstStyle/>
            <a:p>
              <a:endParaRPr lang="it-IT"/>
            </a:p>
          </p:txBody>
        </p:sp>
        <p:sp>
          <p:nvSpPr>
            <p:cNvPr id="1078" name="Freeform 46"/>
            <p:cNvSpPr>
              <a:spLocks noChangeArrowheads="1"/>
            </p:cNvSpPr>
            <p:nvPr/>
          </p:nvSpPr>
          <p:spPr bwMode="auto">
            <a:xfrm>
              <a:off x="2207" y="3312"/>
              <a:ext cx="1073" cy="551"/>
            </a:xfrm>
            <a:custGeom>
              <a:avLst/>
              <a:gdLst>
                <a:gd name="T0" fmla="*/ 1 w 1802"/>
                <a:gd name="T1" fmla="*/ 27 h 688"/>
                <a:gd name="T2" fmla="*/ 1 w 1802"/>
                <a:gd name="T3" fmla="*/ 26 h 688"/>
                <a:gd name="T4" fmla="*/ 1 w 1802"/>
                <a:gd name="T5" fmla="*/ 24 h 688"/>
                <a:gd name="T6" fmla="*/ 2 w 1802"/>
                <a:gd name="T7" fmla="*/ 22 h 688"/>
                <a:gd name="T8" fmla="*/ 3 w 1802"/>
                <a:gd name="T9" fmla="*/ 14 h 688"/>
                <a:gd name="T10" fmla="*/ 3 w 1802"/>
                <a:gd name="T11" fmla="*/ 14 h 688"/>
                <a:gd name="T12" fmla="*/ 3 w 1802"/>
                <a:gd name="T13" fmla="*/ 11 h 688"/>
                <a:gd name="T14" fmla="*/ 4 w 1802"/>
                <a:gd name="T15" fmla="*/ 7 h 688"/>
                <a:gd name="T16" fmla="*/ 4 w 1802"/>
                <a:gd name="T17" fmla="*/ 14 h 688"/>
                <a:gd name="T18" fmla="*/ 5 w 1802"/>
                <a:gd name="T19" fmla="*/ 4 h 688"/>
                <a:gd name="T20" fmla="*/ 5 w 1802"/>
                <a:gd name="T21" fmla="*/ 0 h 688"/>
                <a:gd name="T22" fmla="*/ 5 w 1802"/>
                <a:gd name="T23" fmla="*/ 11 h 688"/>
                <a:gd name="T24" fmla="*/ 5 w 1802"/>
                <a:gd name="T25" fmla="*/ 14 h 688"/>
                <a:gd name="T26" fmla="*/ 7 w 1802"/>
                <a:gd name="T27" fmla="*/ 11 h 688"/>
                <a:gd name="T28" fmla="*/ 7 w 1802"/>
                <a:gd name="T29" fmla="*/ 18 h 688"/>
                <a:gd name="T30" fmla="*/ 8 w 1802"/>
                <a:gd name="T31" fmla="*/ 22 h 688"/>
                <a:gd name="T32" fmla="*/ 8 w 1802"/>
                <a:gd name="T33" fmla="*/ 25 h 688"/>
                <a:gd name="T34" fmla="*/ 8 w 1802"/>
                <a:gd name="T35" fmla="*/ 27 h 688"/>
                <a:gd name="T36" fmla="*/ 9 w 1802"/>
                <a:gd name="T37" fmla="*/ 33 h 688"/>
                <a:gd name="T38" fmla="*/ 10 w 1802"/>
                <a:gd name="T39" fmla="*/ 42 h 688"/>
                <a:gd name="T40" fmla="*/ 8 w 1802"/>
                <a:gd name="T41" fmla="*/ 50 h 688"/>
                <a:gd name="T42" fmla="*/ 7 w 1802"/>
                <a:gd name="T43" fmla="*/ 53 h 688"/>
                <a:gd name="T44" fmla="*/ 7 w 1802"/>
                <a:gd name="T45" fmla="*/ 58 h 688"/>
                <a:gd name="T46" fmla="*/ 6 w 1802"/>
                <a:gd name="T47" fmla="*/ 64 h 688"/>
                <a:gd name="T48" fmla="*/ 6 w 1802"/>
                <a:gd name="T49" fmla="*/ 69 h 688"/>
                <a:gd name="T50" fmla="*/ 6 w 1802"/>
                <a:gd name="T51" fmla="*/ 75 h 688"/>
                <a:gd name="T52" fmla="*/ 5 w 1802"/>
                <a:gd name="T53" fmla="*/ 69 h 688"/>
                <a:gd name="T54" fmla="*/ 5 w 1802"/>
                <a:gd name="T55" fmla="*/ 69 h 688"/>
                <a:gd name="T56" fmla="*/ 5 w 1802"/>
                <a:gd name="T57" fmla="*/ 66 h 688"/>
                <a:gd name="T58" fmla="*/ 3 w 1802"/>
                <a:gd name="T59" fmla="*/ 61 h 688"/>
                <a:gd name="T60" fmla="*/ 2 w 1802"/>
                <a:gd name="T61" fmla="*/ 61 h 688"/>
                <a:gd name="T62" fmla="*/ 1 w 1802"/>
                <a:gd name="T63" fmla="*/ 50 h 688"/>
                <a:gd name="T64" fmla="*/ 1 w 1802"/>
                <a:gd name="T65" fmla="*/ 47 h 688"/>
                <a:gd name="T66" fmla="*/ 1 w 1802"/>
                <a:gd name="T67" fmla="*/ 47 h 688"/>
                <a:gd name="T68" fmla="*/ 1 w 1802"/>
                <a:gd name="T69" fmla="*/ 42 h 688"/>
                <a:gd name="T70" fmla="*/ 1 w 1802"/>
                <a:gd name="T71" fmla="*/ 40 h 688"/>
                <a:gd name="T72" fmla="*/ 1 w 1802"/>
                <a:gd name="T73" fmla="*/ 39 h 688"/>
                <a:gd name="T74" fmla="*/ 1 w 1802"/>
                <a:gd name="T75" fmla="*/ 27 h 6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02"/>
                <a:gd name="T115" fmla="*/ 0 h 688"/>
                <a:gd name="T116" fmla="*/ 1802 w 1802"/>
                <a:gd name="T117" fmla="*/ 688 h 6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02" h="688">
                  <a:moveTo>
                    <a:pt x="186" y="248"/>
                  </a:moveTo>
                  <a:cubicBezTo>
                    <a:pt x="199" y="245"/>
                    <a:pt x="213" y="245"/>
                    <a:pt x="226" y="240"/>
                  </a:cubicBezTo>
                  <a:cubicBezTo>
                    <a:pt x="235" y="237"/>
                    <a:pt x="241" y="227"/>
                    <a:pt x="250" y="224"/>
                  </a:cubicBezTo>
                  <a:cubicBezTo>
                    <a:pt x="281" y="215"/>
                    <a:pt x="314" y="214"/>
                    <a:pt x="346" y="208"/>
                  </a:cubicBezTo>
                  <a:cubicBezTo>
                    <a:pt x="381" y="156"/>
                    <a:pt x="404" y="145"/>
                    <a:pt x="466" y="136"/>
                  </a:cubicBezTo>
                  <a:cubicBezTo>
                    <a:pt x="474" y="131"/>
                    <a:pt x="481" y="124"/>
                    <a:pt x="490" y="120"/>
                  </a:cubicBezTo>
                  <a:cubicBezTo>
                    <a:pt x="505" y="113"/>
                    <a:pt x="538" y="104"/>
                    <a:pt x="538" y="104"/>
                  </a:cubicBezTo>
                  <a:cubicBezTo>
                    <a:pt x="576" y="66"/>
                    <a:pt x="592" y="71"/>
                    <a:pt x="650" y="64"/>
                  </a:cubicBezTo>
                  <a:cubicBezTo>
                    <a:pt x="616" y="115"/>
                    <a:pt x="638" y="111"/>
                    <a:pt x="690" y="120"/>
                  </a:cubicBezTo>
                  <a:cubicBezTo>
                    <a:pt x="735" y="105"/>
                    <a:pt x="739" y="58"/>
                    <a:pt x="778" y="32"/>
                  </a:cubicBezTo>
                  <a:cubicBezTo>
                    <a:pt x="798" y="19"/>
                    <a:pt x="821" y="11"/>
                    <a:pt x="842" y="0"/>
                  </a:cubicBezTo>
                  <a:cubicBezTo>
                    <a:pt x="857" y="46"/>
                    <a:pt x="824" y="54"/>
                    <a:pt x="810" y="96"/>
                  </a:cubicBezTo>
                  <a:cubicBezTo>
                    <a:pt x="847" y="152"/>
                    <a:pt x="860" y="144"/>
                    <a:pt x="930" y="136"/>
                  </a:cubicBezTo>
                  <a:cubicBezTo>
                    <a:pt x="1044" y="51"/>
                    <a:pt x="1003" y="97"/>
                    <a:pt x="1250" y="104"/>
                  </a:cubicBezTo>
                  <a:cubicBezTo>
                    <a:pt x="1250" y="106"/>
                    <a:pt x="1259" y="160"/>
                    <a:pt x="1266" y="168"/>
                  </a:cubicBezTo>
                  <a:cubicBezTo>
                    <a:pt x="1298" y="208"/>
                    <a:pt x="1399" y="202"/>
                    <a:pt x="1450" y="208"/>
                  </a:cubicBezTo>
                  <a:cubicBezTo>
                    <a:pt x="1466" y="213"/>
                    <a:pt x="1487" y="218"/>
                    <a:pt x="1498" y="232"/>
                  </a:cubicBezTo>
                  <a:cubicBezTo>
                    <a:pt x="1503" y="239"/>
                    <a:pt x="1501" y="249"/>
                    <a:pt x="1506" y="256"/>
                  </a:cubicBezTo>
                  <a:cubicBezTo>
                    <a:pt x="1524" y="281"/>
                    <a:pt x="1539" y="289"/>
                    <a:pt x="1562" y="304"/>
                  </a:cubicBezTo>
                  <a:cubicBezTo>
                    <a:pt x="1579" y="441"/>
                    <a:pt x="1627" y="385"/>
                    <a:pt x="1802" y="392"/>
                  </a:cubicBezTo>
                  <a:cubicBezTo>
                    <a:pt x="1721" y="446"/>
                    <a:pt x="1560" y="452"/>
                    <a:pt x="1466" y="464"/>
                  </a:cubicBezTo>
                  <a:cubicBezTo>
                    <a:pt x="1361" y="499"/>
                    <a:pt x="1590" y="425"/>
                    <a:pt x="1242" y="488"/>
                  </a:cubicBezTo>
                  <a:cubicBezTo>
                    <a:pt x="1202" y="495"/>
                    <a:pt x="1169" y="523"/>
                    <a:pt x="1130" y="536"/>
                  </a:cubicBezTo>
                  <a:cubicBezTo>
                    <a:pt x="1111" y="555"/>
                    <a:pt x="1093" y="573"/>
                    <a:pt x="1074" y="592"/>
                  </a:cubicBezTo>
                  <a:cubicBezTo>
                    <a:pt x="1058" y="608"/>
                    <a:pt x="1026" y="640"/>
                    <a:pt x="1026" y="640"/>
                  </a:cubicBezTo>
                  <a:cubicBezTo>
                    <a:pt x="1021" y="656"/>
                    <a:pt x="1027" y="688"/>
                    <a:pt x="1010" y="688"/>
                  </a:cubicBezTo>
                  <a:cubicBezTo>
                    <a:pt x="974" y="688"/>
                    <a:pt x="947" y="653"/>
                    <a:pt x="914" y="640"/>
                  </a:cubicBezTo>
                  <a:cubicBezTo>
                    <a:pt x="899" y="634"/>
                    <a:pt x="882" y="636"/>
                    <a:pt x="866" y="632"/>
                  </a:cubicBezTo>
                  <a:cubicBezTo>
                    <a:pt x="838" y="625"/>
                    <a:pt x="814" y="606"/>
                    <a:pt x="786" y="600"/>
                  </a:cubicBezTo>
                  <a:cubicBezTo>
                    <a:pt x="702" y="583"/>
                    <a:pt x="600" y="569"/>
                    <a:pt x="514" y="560"/>
                  </a:cubicBezTo>
                  <a:cubicBezTo>
                    <a:pt x="451" y="566"/>
                    <a:pt x="404" y="583"/>
                    <a:pt x="346" y="560"/>
                  </a:cubicBezTo>
                  <a:cubicBezTo>
                    <a:pt x="300" y="468"/>
                    <a:pt x="296" y="473"/>
                    <a:pt x="186" y="456"/>
                  </a:cubicBezTo>
                  <a:cubicBezTo>
                    <a:pt x="154" y="451"/>
                    <a:pt x="122" y="445"/>
                    <a:pt x="90" y="440"/>
                  </a:cubicBezTo>
                  <a:cubicBezTo>
                    <a:pt x="74" y="437"/>
                    <a:pt x="42" y="432"/>
                    <a:pt x="42" y="432"/>
                  </a:cubicBezTo>
                  <a:cubicBezTo>
                    <a:pt x="26" y="416"/>
                    <a:pt x="0" y="394"/>
                    <a:pt x="10" y="384"/>
                  </a:cubicBezTo>
                  <a:cubicBezTo>
                    <a:pt x="20" y="374"/>
                    <a:pt x="37" y="378"/>
                    <a:pt x="50" y="376"/>
                  </a:cubicBezTo>
                  <a:cubicBezTo>
                    <a:pt x="122" y="363"/>
                    <a:pt x="73" y="374"/>
                    <a:pt x="130" y="360"/>
                  </a:cubicBezTo>
                  <a:cubicBezTo>
                    <a:pt x="142" y="313"/>
                    <a:pt x="157" y="287"/>
                    <a:pt x="186" y="248"/>
                  </a:cubicBezTo>
                  <a:close/>
                </a:path>
              </a:pathLst>
            </a:custGeom>
            <a:solidFill>
              <a:srgbClr val="0066FF"/>
            </a:solidFill>
            <a:ln w="12600" cap="flat">
              <a:solidFill>
                <a:srgbClr val="000000"/>
              </a:solidFill>
              <a:round/>
              <a:headEnd/>
              <a:tailEnd/>
            </a:ln>
          </p:spPr>
          <p:txBody>
            <a:bodyPr wrap="none" anchor="ctr"/>
            <a:lstStyle/>
            <a:p>
              <a:endParaRPr lang="it-IT"/>
            </a:p>
          </p:txBody>
        </p:sp>
        <p:sp>
          <p:nvSpPr>
            <p:cNvPr id="1079" name="Freeform 47"/>
            <p:cNvSpPr>
              <a:spLocks noChangeArrowheads="1"/>
            </p:cNvSpPr>
            <p:nvPr/>
          </p:nvSpPr>
          <p:spPr bwMode="auto">
            <a:xfrm>
              <a:off x="2364" y="3444"/>
              <a:ext cx="662" cy="310"/>
            </a:xfrm>
            <a:custGeom>
              <a:avLst/>
              <a:gdLst>
                <a:gd name="T0" fmla="*/ 1 w 1112"/>
                <a:gd name="T1" fmla="*/ 10 h 388"/>
                <a:gd name="T2" fmla="*/ 1 w 1112"/>
                <a:gd name="T3" fmla="*/ 9 h 388"/>
                <a:gd name="T4" fmla="*/ 1 w 1112"/>
                <a:gd name="T5" fmla="*/ 6 h 388"/>
                <a:gd name="T6" fmla="*/ 2 w 1112"/>
                <a:gd name="T7" fmla="*/ 5 h 388"/>
                <a:gd name="T8" fmla="*/ 2 w 1112"/>
                <a:gd name="T9" fmla="*/ 2 h 388"/>
                <a:gd name="T10" fmla="*/ 3 w 1112"/>
                <a:gd name="T11" fmla="*/ 7 h 388"/>
                <a:gd name="T12" fmla="*/ 5 w 1112"/>
                <a:gd name="T13" fmla="*/ 5 h 388"/>
                <a:gd name="T14" fmla="*/ 5 w 1112"/>
                <a:gd name="T15" fmla="*/ 2 h 388"/>
                <a:gd name="T16" fmla="*/ 6 w 1112"/>
                <a:gd name="T17" fmla="*/ 11 h 388"/>
                <a:gd name="T18" fmla="*/ 6 w 1112"/>
                <a:gd name="T19" fmla="*/ 18 h 388"/>
                <a:gd name="T20" fmla="*/ 6 w 1112"/>
                <a:gd name="T21" fmla="*/ 21 h 388"/>
                <a:gd name="T22" fmla="*/ 5 w 1112"/>
                <a:gd name="T23" fmla="*/ 26 h 388"/>
                <a:gd name="T24" fmla="*/ 5 w 1112"/>
                <a:gd name="T25" fmla="*/ 31 h 388"/>
                <a:gd name="T26" fmla="*/ 5 w 1112"/>
                <a:gd name="T27" fmla="*/ 35 h 388"/>
                <a:gd name="T28" fmla="*/ 4 w 1112"/>
                <a:gd name="T29" fmla="*/ 40 h 388"/>
                <a:gd name="T30" fmla="*/ 4 w 1112"/>
                <a:gd name="T31" fmla="*/ 42 h 388"/>
                <a:gd name="T32" fmla="*/ 3 w 1112"/>
                <a:gd name="T33" fmla="*/ 40 h 388"/>
                <a:gd name="T34" fmla="*/ 3 w 1112"/>
                <a:gd name="T35" fmla="*/ 39 h 388"/>
                <a:gd name="T36" fmla="*/ 3 w 1112"/>
                <a:gd name="T37" fmla="*/ 37 h 388"/>
                <a:gd name="T38" fmla="*/ 1 w 1112"/>
                <a:gd name="T39" fmla="*/ 34 h 388"/>
                <a:gd name="T40" fmla="*/ 1 w 1112"/>
                <a:gd name="T41" fmla="*/ 32 h 388"/>
                <a:gd name="T42" fmla="*/ 1 w 1112"/>
                <a:gd name="T43" fmla="*/ 30 h 388"/>
                <a:gd name="T44" fmla="*/ 0 w 1112"/>
                <a:gd name="T45" fmla="*/ 22 h 388"/>
                <a:gd name="T46" fmla="*/ 1 w 1112"/>
                <a:gd name="T47" fmla="*/ 21 h 388"/>
                <a:gd name="T48" fmla="*/ 1 w 1112"/>
                <a:gd name="T49" fmla="*/ 18 h 388"/>
                <a:gd name="T50" fmla="*/ 1 w 1112"/>
                <a:gd name="T51" fmla="*/ 10 h 3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2"/>
                <a:gd name="T79" fmla="*/ 0 h 388"/>
                <a:gd name="T80" fmla="*/ 1112 w 1112"/>
                <a:gd name="T81" fmla="*/ 388 h 3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2" h="388">
                  <a:moveTo>
                    <a:pt x="120" y="92"/>
                  </a:moveTo>
                  <a:cubicBezTo>
                    <a:pt x="141" y="89"/>
                    <a:pt x="163" y="90"/>
                    <a:pt x="184" y="84"/>
                  </a:cubicBezTo>
                  <a:cubicBezTo>
                    <a:pt x="244" y="68"/>
                    <a:pt x="173" y="67"/>
                    <a:pt x="232" y="60"/>
                  </a:cubicBezTo>
                  <a:cubicBezTo>
                    <a:pt x="288" y="53"/>
                    <a:pt x="344" y="51"/>
                    <a:pt x="400" y="44"/>
                  </a:cubicBezTo>
                  <a:cubicBezTo>
                    <a:pt x="411" y="33"/>
                    <a:pt x="418" y="17"/>
                    <a:pt x="432" y="12"/>
                  </a:cubicBezTo>
                  <a:cubicBezTo>
                    <a:pt x="468" y="0"/>
                    <a:pt x="507" y="47"/>
                    <a:pt x="528" y="68"/>
                  </a:cubicBezTo>
                  <a:cubicBezTo>
                    <a:pt x="607" y="65"/>
                    <a:pt x="718" y="71"/>
                    <a:pt x="800" y="44"/>
                  </a:cubicBezTo>
                  <a:cubicBezTo>
                    <a:pt x="814" y="2"/>
                    <a:pt x="824" y="10"/>
                    <a:pt x="864" y="20"/>
                  </a:cubicBezTo>
                  <a:cubicBezTo>
                    <a:pt x="902" y="78"/>
                    <a:pt x="988" y="56"/>
                    <a:pt x="1032" y="100"/>
                  </a:cubicBezTo>
                  <a:cubicBezTo>
                    <a:pt x="1054" y="111"/>
                    <a:pt x="1112" y="136"/>
                    <a:pt x="1112" y="164"/>
                  </a:cubicBezTo>
                  <a:cubicBezTo>
                    <a:pt x="1112" y="175"/>
                    <a:pt x="1020" y="187"/>
                    <a:pt x="1016" y="188"/>
                  </a:cubicBezTo>
                  <a:cubicBezTo>
                    <a:pt x="989" y="206"/>
                    <a:pt x="967" y="226"/>
                    <a:pt x="936" y="236"/>
                  </a:cubicBezTo>
                  <a:cubicBezTo>
                    <a:pt x="909" y="263"/>
                    <a:pt x="869" y="280"/>
                    <a:pt x="832" y="292"/>
                  </a:cubicBezTo>
                  <a:cubicBezTo>
                    <a:pt x="814" y="306"/>
                    <a:pt x="788" y="313"/>
                    <a:pt x="776" y="332"/>
                  </a:cubicBezTo>
                  <a:cubicBezTo>
                    <a:pt x="767" y="346"/>
                    <a:pt x="770" y="366"/>
                    <a:pt x="760" y="380"/>
                  </a:cubicBezTo>
                  <a:cubicBezTo>
                    <a:pt x="755" y="387"/>
                    <a:pt x="736" y="388"/>
                    <a:pt x="736" y="388"/>
                  </a:cubicBezTo>
                  <a:cubicBezTo>
                    <a:pt x="683" y="385"/>
                    <a:pt x="629" y="386"/>
                    <a:pt x="576" y="380"/>
                  </a:cubicBezTo>
                  <a:cubicBezTo>
                    <a:pt x="554" y="378"/>
                    <a:pt x="533" y="372"/>
                    <a:pt x="512" y="364"/>
                  </a:cubicBezTo>
                  <a:cubicBezTo>
                    <a:pt x="503" y="361"/>
                    <a:pt x="488" y="348"/>
                    <a:pt x="488" y="348"/>
                  </a:cubicBezTo>
                  <a:cubicBezTo>
                    <a:pt x="397" y="342"/>
                    <a:pt x="301" y="358"/>
                    <a:pt x="216" y="324"/>
                  </a:cubicBezTo>
                  <a:cubicBezTo>
                    <a:pt x="204" y="319"/>
                    <a:pt x="196" y="306"/>
                    <a:pt x="184" y="300"/>
                  </a:cubicBezTo>
                  <a:cubicBezTo>
                    <a:pt x="165" y="290"/>
                    <a:pt x="127" y="282"/>
                    <a:pt x="104" y="276"/>
                  </a:cubicBezTo>
                  <a:cubicBezTo>
                    <a:pt x="61" y="211"/>
                    <a:pt x="78" y="225"/>
                    <a:pt x="0" y="212"/>
                  </a:cubicBezTo>
                  <a:cubicBezTo>
                    <a:pt x="15" y="202"/>
                    <a:pt x="34" y="199"/>
                    <a:pt x="48" y="188"/>
                  </a:cubicBezTo>
                  <a:cubicBezTo>
                    <a:pt x="56" y="182"/>
                    <a:pt x="58" y="171"/>
                    <a:pt x="64" y="164"/>
                  </a:cubicBezTo>
                  <a:cubicBezTo>
                    <a:pt x="84" y="140"/>
                    <a:pt x="102" y="119"/>
                    <a:pt x="120" y="92"/>
                  </a:cubicBezTo>
                  <a:close/>
                </a:path>
              </a:pathLst>
            </a:custGeom>
            <a:solidFill>
              <a:srgbClr val="3333FF"/>
            </a:solidFill>
            <a:ln w="9525" cap="flat">
              <a:noFill/>
              <a:round/>
              <a:headEnd/>
              <a:tailEnd/>
            </a:ln>
          </p:spPr>
          <p:txBody>
            <a:bodyPr wrap="none" anchor="ctr"/>
            <a:lstStyle/>
            <a:p>
              <a:endParaRPr lang="it-IT"/>
            </a:p>
          </p:txBody>
        </p:sp>
        <p:sp>
          <p:nvSpPr>
            <p:cNvPr id="1080" name="Oval 48"/>
            <p:cNvSpPr>
              <a:spLocks noChangeArrowheads="1"/>
            </p:cNvSpPr>
            <p:nvPr/>
          </p:nvSpPr>
          <p:spPr bwMode="auto">
            <a:xfrm rot="-780000">
              <a:off x="2624" y="3551"/>
              <a:ext cx="142" cy="115"/>
            </a:xfrm>
            <a:prstGeom prst="ellipse">
              <a:avLst/>
            </a:prstGeom>
            <a:solidFill>
              <a:srgbClr val="000066"/>
            </a:solidFill>
            <a:ln w="9525">
              <a:noFill/>
              <a:round/>
              <a:headEnd/>
              <a:tailEnd/>
            </a:ln>
          </p:spPr>
          <p:txBody>
            <a:bodyPr wrap="none" anchor="ctr"/>
            <a:lstStyle/>
            <a:p>
              <a:endParaRPr lang="it-IT"/>
            </a:p>
          </p:txBody>
        </p:sp>
        <p:sp>
          <p:nvSpPr>
            <p:cNvPr id="1081" name="Oval 49"/>
            <p:cNvSpPr>
              <a:spLocks noChangeArrowheads="1"/>
            </p:cNvSpPr>
            <p:nvPr/>
          </p:nvSpPr>
          <p:spPr bwMode="auto">
            <a:xfrm rot="-780000">
              <a:off x="2654" y="3567"/>
              <a:ext cx="85" cy="76"/>
            </a:xfrm>
            <a:prstGeom prst="ellipse">
              <a:avLst/>
            </a:prstGeom>
            <a:solidFill>
              <a:srgbClr val="000099"/>
            </a:solidFill>
            <a:ln w="9525">
              <a:noFill/>
              <a:round/>
              <a:headEnd/>
              <a:tailEnd/>
            </a:ln>
          </p:spPr>
          <p:txBody>
            <a:bodyPr wrap="none" anchor="ctr"/>
            <a:lstStyle/>
            <a:p>
              <a:endParaRPr lang="it-IT"/>
            </a:p>
          </p:txBody>
        </p:sp>
        <p:sp>
          <p:nvSpPr>
            <p:cNvPr id="1082" name="Oval 50"/>
            <p:cNvSpPr>
              <a:spLocks noChangeArrowheads="1"/>
            </p:cNvSpPr>
            <p:nvPr/>
          </p:nvSpPr>
          <p:spPr bwMode="auto">
            <a:xfrm>
              <a:off x="2722" y="3651"/>
              <a:ext cx="28"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3" name="Oval 51"/>
            <p:cNvSpPr>
              <a:spLocks noChangeArrowheads="1"/>
            </p:cNvSpPr>
            <p:nvPr/>
          </p:nvSpPr>
          <p:spPr bwMode="auto">
            <a:xfrm>
              <a:off x="2759" y="3618"/>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4" name="Oval 52"/>
            <p:cNvSpPr>
              <a:spLocks noChangeArrowheads="1"/>
            </p:cNvSpPr>
            <p:nvPr/>
          </p:nvSpPr>
          <p:spPr bwMode="auto">
            <a:xfrm>
              <a:off x="2597" y="3567"/>
              <a:ext cx="27" cy="38"/>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5" name="Oval 53"/>
            <p:cNvSpPr>
              <a:spLocks noChangeArrowheads="1"/>
            </p:cNvSpPr>
            <p:nvPr/>
          </p:nvSpPr>
          <p:spPr bwMode="auto">
            <a:xfrm>
              <a:off x="2772" y="3560"/>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6" name="Oval 54"/>
            <p:cNvSpPr>
              <a:spLocks noChangeArrowheads="1"/>
            </p:cNvSpPr>
            <p:nvPr/>
          </p:nvSpPr>
          <p:spPr bwMode="auto">
            <a:xfrm>
              <a:off x="2629" y="3524"/>
              <a:ext cx="28" cy="37"/>
            </a:xfrm>
            <a:prstGeom prst="ellipse">
              <a:avLst/>
            </a:prstGeom>
            <a:solidFill>
              <a:srgbClr val="FFFFFF"/>
            </a:solidFill>
            <a:ln w="3240" cap="sq">
              <a:solidFill>
                <a:srgbClr val="000000"/>
              </a:solidFill>
              <a:miter lim="800000"/>
              <a:headEnd/>
              <a:tailEnd/>
            </a:ln>
          </p:spPr>
          <p:txBody>
            <a:bodyPr wrap="none" anchor="ctr"/>
            <a:lstStyle/>
            <a:p>
              <a:endParaRPr lang="it-IT"/>
            </a:p>
          </p:txBody>
        </p:sp>
        <p:sp>
          <p:nvSpPr>
            <p:cNvPr id="1087" name="Freeform 55"/>
            <p:cNvSpPr>
              <a:spLocks noChangeArrowheads="1"/>
            </p:cNvSpPr>
            <p:nvPr/>
          </p:nvSpPr>
          <p:spPr bwMode="auto">
            <a:xfrm>
              <a:off x="2665" y="3562"/>
              <a:ext cx="68" cy="24"/>
            </a:xfrm>
            <a:custGeom>
              <a:avLst/>
              <a:gdLst>
                <a:gd name="T0" fmla="*/ 0 w 116"/>
                <a:gd name="T1" fmla="*/ 2 h 31"/>
                <a:gd name="T2" fmla="*/ 1 w 116"/>
                <a:gd name="T3" fmla="*/ 0 h 31"/>
                <a:gd name="T4" fmla="*/ 1 w 116"/>
                <a:gd name="T5" fmla="*/ 2 h 31"/>
                <a:gd name="T6" fmla="*/ 1 w 116"/>
                <a:gd name="T7" fmla="*/ 2 h 31"/>
                <a:gd name="T8" fmla="*/ 0 w 116"/>
                <a:gd name="T9" fmla="*/ 2 h 31"/>
                <a:gd name="T10" fmla="*/ 0 60000 65536"/>
                <a:gd name="T11" fmla="*/ 0 60000 65536"/>
                <a:gd name="T12" fmla="*/ 0 60000 65536"/>
                <a:gd name="T13" fmla="*/ 0 60000 65536"/>
                <a:gd name="T14" fmla="*/ 0 60000 65536"/>
                <a:gd name="T15" fmla="*/ 0 w 116"/>
                <a:gd name="T16" fmla="*/ 0 h 31"/>
                <a:gd name="T17" fmla="*/ 116 w 116"/>
                <a:gd name="T18" fmla="*/ 31 h 31"/>
              </a:gdLst>
              <a:ahLst/>
              <a:cxnLst>
                <a:cxn ang="T10">
                  <a:pos x="T0" y="T1"/>
                </a:cxn>
                <a:cxn ang="T11">
                  <a:pos x="T2" y="T3"/>
                </a:cxn>
                <a:cxn ang="T12">
                  <a:pos x="T4" y="T5"/>
                </a:cxn>
                <a:cxn ang="T13">
                  <a:pos x="T6" y="T7"/>
                </a:cxn>
                <a:cxn ang="T14">
                  <a:pos x="T8" y="T9"/>
                </a:cxn>
              </a:cxnLst>
              <a:rect l="T15" t="T16" r="T17" b="T18"/>
              <a:pathLst>
                <a:path w="116" h="31">
                  <a:moveTo>
                    <a:pt x="0" y="21"/>
                  </a:moveTo>
                  <a:cubicBezTo>
                    <a:pt x="14" y="11"/>
                    <a:pt x="31" y="9"/>
                    <a:pt x="45" y="0"/>
                  </a:cubicBezTo>
                  <a:cubicBezTo>
                    <a:pt x="116" y="6"/>
                    <a:pt x="51" y="10"/>
                    <a:pt x="30" y="12"/>
                  </a:cubicBezTo>
                  <a:cubicBezTo>
                    <a:pt x="27" y="15"/>
                    <a:pt x="8" y="31"/>
                    <a:pt x="3" y="30"/>
                  </a:cubicBezTo>
                  <a:cubicBezTo>
                    <a:pt x="0" y="29"/>
                    <a:pt x="1" y="24"/>
                    <a:pt x="0" y="21"/>
                  </a:cubicBezTo>
                  <a:close/>
                </a:path>
              </a:pathLst>
            </a:custGeom>
            <a:solidFill>
              <a:srgbClr val="00CC99"/>
            </a:solidFill>
            <a:ln w="12600" cap="flat">
              <a:solidFill>
                <a:srgbClr val="B2B2B2"/>
              </a:solidFill>
              <a:round/>
              <a:headEnd/>
              <a:tailEnd/>
            </a:ln>
          </p:spPr>
          <p:txBody>
            <a:bodyPr wrap="none" anchor="ctr"/>
            <a:lstStyle/>
            <a:p>
              <a:endParaRPr lang="it-IT"/>
            </a:p>
          </p:txBody>
        </p:sp>
        <p:sp>
          <p:nvSpPr>
            <p:cNvPr id="1088" name="Freeform 56"/>
            <p:cNvSpPr>
              <a:spLocks noChangeArrowheads="1"/>
            </p:cNvSpPr>
            <p:nvPr/>
          </p:nvSpPr>
          <p:spPr bwMode="auto">
            <a:xfrm>
              <a:off x="2435" y="3401"/>
              <a:ext cx="111" cy="83"/>
            </a:xfrm>
            <a:custGeom>
              <a:avLst/>
              <a:gdLst>
                <a:gd name="T0" fmla="*/ 1 w 187"/>
                <a:gd name="T1" fmla="*/ 5 h 105"/>
                <a:gd name="T2" fmla="*/ 1 w 187"/>
                <a:gd name="T3" fmla="*/ 2 h 105"/>
                <a:gd name="T4" fmla="*/ 1 w 187"/>
                <a:gd name="T5" fmla="*/ 2 h 105"/>
                <a:gd name="T6" fmla="*/ 1 w 187"/>
                <a:gd name="T7" fmla="*/ 2 h 105"/>
                <a:gd name="T8" fmla="*/ 1 w 187"/>
                <a:gd name="T9" fmla="*/ 2 h 105"/>
                <a:gd name="T10" fmla="*/ 1 w 187"/>
                <a:gd name="T11" fmla="*/ 3 h 105"/>
                <a:gd name="T12" fmla="*/ 1 w 187"/>
                <a:gd name="T13" fmla="*/ 4 h 105"/>
                <a:gd name="T14" fmla="*/ 1 w 187"/>
                <a:gd name="T15" fmla="*/ 6 h 105"/>
                <a:gd name="T16" fmla="*/ 1 w 187"/>
                <a:gd name="T17" fmla="*/ 8 h 105"/>
                <a:gd name="T18" fmla="*/ 1 w 187"/>
                <a:gd name="T19" fmla="*/ 5 h 10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7"/>
                <a:gd name="T31" fmla="*/ 0 h 105"/>
                <a:gd name="T32" fmla="*/ 187 w 187"/>
                <a:gd name="T33" fmla="*/ 105 h 10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7" h="105">
                  <a:moveTo>
                    <a:pt x="46" y="54"/>
                  </a:moveTo>
                  <a:cubicBezTo>
                    <a:pt x="88" y="50"/>
                    <a:pt x="103" y="34"/>
                    <a:pt x="142" y="27"/>
                  </a:cubicBezTo>
                  <a:cubicBezTo>
                    <a:pt x="165" y="11"/>
                    <a:pt x="153" y="17"/>
                    <a:pt x="178" y="9"/>
                  </a:cubicBezTo>
                  <a:cubicBezTo>
                    <a:pt x="181" y="8"/>
                    <a:pt x="187" y="7"/>
                    <a:pt x="187" y="3"/>
                  </a:cubicBezTo>
                  <a:cubicBezTo>
                    <a:pt x="187" y="0"/>
                    <a:pt x="181" y="5"/>
                    <a:pt x="178" y="6"/>
                  </a:cubicBezTo>
                  <a:cubicBezTo>
                    <a:pt x="164" y="27"/>
                    <a:pt x="167" y="24"/>
                    <a:pt x="145" y="30"/>
                  </a:cubicBezTo>
                  <a:cubicBezTo>
                    <a:pt x="123" y="45"/>
                    <a:pt x="134" y="41"/>
                    <a:pt x="112" y="45"/>
                  </a:cubicBezTo>
                  <a:cubicBezTo>
                    <a:pt x="94" y="57"/>
                    <a:pt x="81" y="62"/>
                    <a:pt x="61" y="66"/>
                  </a:cubicBezTo>
                  <a:cubicBezTo>
                    <a:pt x="59" y="68"/>
                    <a:pt x="0" y="105"/>
                    <a:pt x="28" y="87"/>
                  </a:cubicBezTo>
                  <a:cubicBezTo>
                    <a:pt x="43" y="64"/>
                    <a:pt x="59" y="80"/>
                    <a:pt x="46" y="54"/>
                  </a:cubicBezTo>
                  <a:close/>
                </a:path>
              </a:pathLst>
            </a:custGeom>
            <a:solidFill>
              <a:srgbClr val="FFFFFF"/>
            </a:solidFill>
            <a:ln w="9525" cap="flat">
              <a:noFill/>
              <a:round/>
              <a:headEnd/>
              <a:tailEnd/>
            </a:ln>
          </p:spPr>
          <p:txBody>
            <a:bodyPr wrap="none" anchor="ctr"/>
            <a:lstStyle/>
            <a:p>
              <a:endParaRPr lang="it-IT"/>
            </a:p>
          </p:txBody>
        </p:sp>
        <p:sp>
          <p:nvSpPr>
            <p:cNvPr id="1089" name="Freeform 57"/>
            <p:cNvSpPr>
              <a:spLocks noChangeArrowheads="1"/>
            </p:cNvSpPr>
            <p:nvPr/>
          </p:nvSpPr>
          <p:spPr bwMode="auto">
            <a:xfrm>
              <a:off x="2302" y="3509"/>
              <a:ext cx="49" cy="88"/>
            </a:xfrm>
            <a:custGeom>
              <a:avLst/>
              <a:gdLst>
                <a:gd name="T0" fmla="*/ 1 w 84"/>
                <a:gd name="T1" fmla="*/ 0 h 110"/>
                <a:gd name="T2" fmla="*/ 1 w 84"/>
                <a:gd name="T3" fmla="*/ 2 h 110"/>
                <a:gd name="T4" fmla="*/ 0 w 84"/>
                <a:gd name="T5" fmla="*/ 10 h 110"/>
                <a:gd name="T6" fmla="*/ 1 w 84"/>
                <a:gd name="T7" fmla="*/ 9 h 110"/>
                <a:gd name="T8" fmla="*/ 1 w 84"/>
                <a:gd name="T9" fmla="*/ 6 h 110"/>
                <a:gd name="T10" fmla="*/ 1 w 84"/>
                <a:gd name="T11" fmla="*/ 3 h 110"/>
                <a:gd name="T12" fmla="*/ 1 w 84"/>
                <a:gd name="T13" fmla="*/ 0 h 110"/>
                <a:gd name="T14" fmla="*/ 0 60000 65536"/>
                <a:gd name="T15" fmla="*/ 0 60000 65536"/>
                <a:gd name="T16" fmla="*/ 0 60000 65536"/>
                <a:gd name="T17" fmla="*/ 0 60000 65536"/>
                <a:gd name="T18" fmla="*/ 0 60000 65536"/>
                <a:gd name="T19" fmla="*/ 0 60000 65536"/>
                <a:gd name="T20" fmla="*/ 0 60000 65536"/>
                <a:gd name="T21" fmla="*/ 0 w 84"/>
                <a:gd name="T22" fmla="*/ 0 h 110"/>
                <a:gd name="T23" fmla="*/ 84 w 84"/>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4" h="110">
                  <a:moveTo>
                    <a:pt x="84" y="0"/>
                  </a:moveTo>
                  <a:cubicBezTo>
                    <a:pt x="66" y="12"/>
                    <a:pt x="59" y="11"/>
                    <a:pt x="39" y="18"/>
                  </a:cubicBezTo>
                  <a:cubicBezTo>
                    <a:pt x="23" y="39"/>
                    <a:pt x="8" y="68"/>
                    <a:pt x="0" y="93"/>
                  </a:cubicBezTo>
                  <a:cubicBezTo>
                    <a:pt x="6" y="110"/>
                    <a:pt x="1" y="96"/>
                    <a:pt x="15" y="87"/>
                  </a:cubicBezTo>
                  <a:cubicBezTo>
                    <a:pt x="24" y="74"/>
                    <a:pt x="26" y="59"/>
                    <a:pt x="39" y="51"/>
                  </a:cubicBezTo>
                  <a:cubicBezTo>
                    <a:pt x="46" y="40"/>
                    <a:pt x="51" y="34"/>
                    <a:pt x="63" y="30"/>
                  </a:cubicBezTo>
                  <a:cubicBezTo>
                    <a:pt x="70" y="20"/>
                    <a:pt x="77" y="10"/>
                    <a:pt x="84" y="0"/>
                  </a:cubicBezTo>
                  <a:close/>
                </a:path>
              </a:pathLst>
            </a:custGeom>
            <a:solidFill>
              <a:srgbClr val="FFFFFF"/>
            </a:solidFill>
            <a:ln w="9525" cap="flat">
              <a:noFill/>
              <a:round/>
              <a:headEnd/>
              <a:tailEnd/>
            </a:ln>
          </p:spPr>
          <p:txBody>
            <a:bodyPr wrap="none" anchor="ctr"/>
            <a:lstStyle/>
            <a:p>
              <a:endParaRPr lang="it-IT"/>
            </a:p>
          </p:txBody>
        </p:sp>
        <p:sp>
          <p:nvSpPr>
            <p:cNvPr id="1090" name="Freeform 58"/>
            <p:cNvSpPr>
              <a:spLocks noChangeArrowheads="1"/>
            </p:cNvSpPr>
            <p:nvPr/>
          </p:nvSpPr>
          <p:spPr bwMode="auto">
            <a:xfrm>
              <a:off x="3019" y="3486"/>
              <a:ext cx="75" cy="54"/>
            </a:xfrm>
            <a:custGeom>
              <a:avLst/>
              <a:gdLst>
                <a:gd name="T0" fmla="*/ 0 w 128"/>
                <a:gd name="T1" fmla="*/ 2 h 68"/>
                <a:gd name="T2" fmla="*/ 1 w 128"/>
                <a:gd name="T3" fmla="*/ 2 h 68"/>
                <a:gd name="T4" fmla="*/ 1 w 128"/>
                <a:gd name="T5" fmla="*/ 3 h 68"/>
                <a:gd name="T6" fmla="*/ 1 w 128"/>
                <a:gd name="T7" fmla="*/ 6 h 68"/>
                <a:gd name="T8" fmla="*/ 1 w 128"/>
                <a:gd name="T9" fmla="*/ 6 h 68"/>
                <a:gd name="T10" fmla="*/ 1 w 128"/>
                <a:gd name="T11" fmla="*/ 5 h 68"/>
                <a:gd name="T12" fmla="*/ 1 w 128"/>
                <a:gd name="T13" fmla="*/ 4 h 68"/>
                <a:gd name="T14" fmla="*/ 0 w 128"/>
                <a:gd name="T15" fmla="*/ 2 h 68"/>
                <a:gd name="T16" fmla="*/ 0 60000 65536"/>
                <a:gd name="T17" fmla="*/ 0 60000 65536"/>
                <a:gd name="T18" fmla="*/ 0 60000 65536"/>
                <a:gd name="T19" fmla="*/ 0 60000 65536"/>
                <a:gd name="T20" fmla="*/ 0 60000 65536"/>
                <a:gd name="T21" fmla="*/ 0 60000 65536"/>
                <a:gd name="T22" fmla="*/ 0 60000 65536"/>
                <a:gd name="T23" fmla="*/ 0 60000 65536"/>
                <a:gd name="T24" fmla="*/ 0 w 128"/>
                <a:gd name="T25" fmla="*/ 0 h 68"/>
                <a:gd name="T26" fmla="*/ 128 w 128"/>
                <a:gd name="T27" fmla="*/ 68 h 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8" h="68">
                  <a:moveTo>
                    <a:pt x="0" y="8"/>
                  </a:moveTo>
                  <a:cubicBezTo>
                    <a:pt x="24" y="0"/>
                    <a:pt x="44" y="13"/>
                    <a:pt x="66" y="20"/>
                  </a:cubicBezTo>
                  <a:cubicBezTo>
                    <a:pt x="82" y="44"/>
                    <a:pt x="57" y="11"/>
                    <a:pt x="93" y="32"/>
                  </a:cubicBezTo>
                  <a:cubicBezTo>
                    <a:pt x="102" y="37"/>
                    <a:pt x="107" y="46"/>
                    <a:pt x="114" y="53"/>
                  </a:cubicBezTo>
                  <a:cubicBezTo>
                    <a:pt x="128" y="68"/>
                    <a:pt x="116" y="61"/>
                    <a:pt x="99" y="59"/>
                  </a:cubicBezTo>
                  <a:cubicBezTo>
                    <a:pt x="93" y="53"/>
                    <a:pt x="86" y="45"/>
                    <a:pt x="78" y="41"/>
                  </a:cubicBezTo>
                  <a:cubicBezTo>
                    <a:pt x="72" y="38"/>
                    <a:pt x="60" y="35"/>
                    <a:pt x="60" y="35"/>
                  </a:cubicBezTo>
                  <a:cubicBezTo>
                    <a:pt x="46" y="14"/>
                    <a:pt x="17" y="25"/>
                    <a:pt x="0" y="8"/>
                  </a:cubicBezTo>
                  <a:close/>
                </a:path>
              </a:pathLst>
            </a:custGeom>
            <a:solidFill>
              <a:srgbClr val="FFFFFF"/>
            </a:solidFill>
            <a:ln w="9525" cap="flat">
              <a:noFill/>
              <a:round/>
              <a:headEnd/>
              <a:tailEnd/>
            </a:ln>
          </p:spPr>
          <p:txBody>
            <a:bodyPr wrap="none" anchor="ctr"/>
            <a:lstStyle/>
            <a:p>
              <a:endParaRPr lang="it-IT"/>
            </a:p>
          </p:txBody>
        </p:sp>
        <p:sp>
          <p:nvSpPr>
            <p:cNvPr id="1091" name="Freeform 59"/>
            <p:cNvSpPr>
              <a:spLocks noChangeArrowheads="1"/>
            </p:cNvSpPr>
            <p:nvPr/>
          </p:nvSpPr>
          <p:spPr bwMode="auto">
            <a:xfrm>
              <a:off x="2473" y="3523"/>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2" name="Freeform 60"/>
            <p:cNvSpPr>
              <a:spLocks noChangeArrowheads="1"/>
            </p:cNvSpPr>
            <p:nvPr/>
          </p:nvSpPr>
          <p:spPr bwMode="auto">
            <a:xfrm>
              <a:off x="2493" y="3543"/>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3" name="Freeform 61"/>
            <p:cNvSpPr>
              <a:spLocks noChangeArrowheads="1"/>
            </p:cNvSpPr>
            <p:nvPr/>
          </p:nvSpPr>
          <p:spPr bwMode="auto">
            <a:xfrm>
              <a:off x="2516" y="3557"/>
              <a:ext cx="51" cy="109"/>
            </a:xfrm>
            <a:custGeom>
              <a:avLst/>
              <a:gdLst>
                <a:gd name="T0" fmla="*/ 1 w 87"/>
                <a:gd name="T1" fmla="*/ 2 h 136"/>
                <a:gd name="T2" fmla="*/ 1 w 87"/>
                <a:gd name="T3" fmla="*/ 2 h 136"/>
                <a:gd name="T4" fmla="*/ 1 w 87"/>
                <a:gd name="T5" fmla="*/ 6 h 136"/>
                <a:gd name="T6" fmla="*/ 1 w 87"/>
                <a:gd name="T7" fmla="*/ 13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4" name="Freeform 62"/>
            <p:cNvSpPr>
              <a:spLocks noChangeArrowheads="1"/>
            </p:cNvSpPr>
            <p:nvPr/>
          </p:nvSpPr>
          <p:spPr bwMode="auto">
            <a:xfrm rot="10800000">
              <a:off x="2816" y="3505"/>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5" name="Freeform 63"/>
            <p:cNvSpPr>
              <a:spLocks noChangeArrowheads="1"/>
            </p:cNvSpPr>
            <p:nvPr/>
          </p:nvSpPr>
          <p:spPr bwMode="auto">
            <a:xfrm rot="10800000">
              <a:off x="2835" y="3525"/>
              <a:ext cx="51"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sp>
          <p:nvSpPr>
            <p:cNvPr id="1096" name="Freeform 64"/>
            <p:cNvSpPr>
              <a:spLocks noChangeArrowheads="1"/>
            </p:cNvSpPr>
            <p:nvPr/>
          </p:nvSpPr>
          <p:spPr bwMode="auto">
            <a:xfrm rot="10800000">
              <a:off x="2860" y="3539"/>
              <a:ext cx="50" cy="108"/>
            </a:xfrm>
            <a:custGeom>
              <a:avLst/>
              <a:gdLst>
                <a:gd name="T0" fmla="*/ 1 w 87"/>
                <a:gd name="T1" fmla="*/ 2 h 136"/>
                <a:gd name="T2" fmla="*/ 1 w 87"/>
                <a:gd name="T3" fmla="*/ 2 h 136"/>
                <a:gd name="T4" fmla="*/ 1 w 87"/>
                <a:gd name="T5" fmla="*/ 6 h 136"/>
                <a:gd name="T6" fmla="*/ 1 w 87"/>
                <a:gd name="T7" fmla="*/ 12 h 136"/>
                <a:gd name="T8" fmla="*/ 1 w 87"/>
                <a:gd name="T9" fmla="*/ 14 h 136"/>
                <a:gd name="T10" fmla="*/ 1 w 87"/>
                <a:gd name="T11" fmla="*/ 11 h 136"/>
                <a:gd name="T12" fmla="*/ 1 w 87"/>
                <a:gd name="T13" fmla="*/ 5 h 136"/>
                <a:gd name="T14" fmla="*/ 1 w 87"/>
                <a:gd name="T15" fmla="*/ 2 h 136"/>
                <a:gd name="T16" fmla="*/ 1 w 87"/>
                <a:gd name="T17" fmla="*/ 2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136"/>
                <a:gd name="T29" fmla="*/ 87 w 87"/>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136">
                  <a:moveTo>
                    <a:pt x="55" y="7"/>
                  </a:moveTo>
                  <a:cubicBezTo>
                    <a:pt x="34" y="15"/>
                    <a:pt x="45" y="19"/>
                    <a:pt x="28" y="25"/>
                  </a:cubicBezTo>
                  <a:cubicBezTo>
                    <a:pt x="25" y="35"/>
                    <a:pt x="13" y="52"/>
                    <a:pt x="13" y="52"/>
                  </a:cubicBezTo>
                  <a:cubicBezTo>
                    <a:pt x="8" y="75"/>
                    <a:pt x="0" y="103"/>
                    <a:pt x="22" y="118"/>
                  </a:cubicBezTo>
                  <a:cubicBezTo>
                    <a:pt x="24" y="124"/>
                    <a:pt x="28" y="136"/>
                    <a:pt x="28" y="136"/>
                  </a:cubicBezTo>
                  <a:cubicBezTo>
                    <a:pt x="26" y="125"/>
                    <a:pt x="19" y="103"/>
                    <a:pt x="19" y="103"/>
                  </a:cubicBezTo>
                  <a:cubicBezTo>
                    <a:pt x="21" y="79"/>
                    <a:pt x="17" y="52"/>
                    <a:pt x="43" y="43"/>
                  </a:cubicBezTo>
                  <a:cubicBezTo>
                    <a:pt x="47" y="31"/>
                    <a:pt x="54" y="33"/>
                    <a:pt x="61" y="22"/>
                  </a:cubicBezTo>
                  <a:cubicBezTo>
                    <a:pt x="66" y="0"/>
                    <a:pt x="87" y="7"/>
                    <a:pt x="55" y="7"/>
                  </a:cubicBezTo>
                  <a:close/>
                </a:path>
              </a:pathLst>
            </a:custGeom>
            <a:solidFill>
              <a:srgbClr val="CCCC00"/>
            </a:solidFill>
            <a:ln w="9525" cap="flat">
              <a:noFill/>
              <a:round/>
              <a:headEnd/>
              <a:tailEnd/>
            </a:ln>
          </p:spPr>
          <p:txBody>
            <a:bodyPr wrap="none" anchor="ctr"/>
            <a:lstStyle/>
            <a:p>
              <a:endParaRPr lang="it-IT"/>
            </a:p>
          </p:txBody>
        </p:sp>
      </p:grpSp>
      <p:sp>
        <p:nvSpPr>
          <p:cNvPr id="1029" name="Line 65"/>
          <p:cNvSpPr>
            <a:spLocks noChangeShapeType="1"/>
          </p:cNvSpPr>
          <p:nvPr/>
        </p:nvSpPr>
        <p:spPr bwMode="auto">
          <a:xfrm>
            <a:off x="6172200" y="4343400"/>
            <a:ext cx="1905000" cy="1588"/>
          </a:xfrm>
          <a:prstGeom prst="line">
            <a:avLst/>
          </a:prstGeom>
          <a:noFill/>
          <a:ln w="41400" cap="sq">
            <a:solidFill>
              <a:srgbClr val="FFFFFF"/>
            </a:solidFill>
            <a:miter lim="800000"/>
            <a:headEnd/>
            <a:tailEnd/>
          </a:ln>
        </p:spPr>
        <p:txBody>
          <a:bodyPr/>
          <a:lstStyle/>
          <a:p>
            <a:endParaRPr lang="it-IT"/>
          </a:p>
        </p:txBody>
      </p:sp>
      <p:sp>
        <p:nvSpPr>
          <p:cNvPr id="1030" name="Segnaposto numero diapositiva 6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12D0957-980B-4B69-A6DE-73FD128F66AC}" type="slidenum">
              <a:rPr lang="it-IT" smtClean="0"/>
              <a:pPr/>
              <a:t>11</a:t>
            </a:fld>
            <a:endParaRPr lang="it-IT"/>
          </a:p>
        </p:txBody>
      </p:sp>
      <p:sp>
        <p:nvSpPr>
          <p:cNvPr id="1031"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3" name="Rettangolo 72"/>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
        <p:nvSpPr>
          <p:cNvPr id="1033" name="CasellaDiTesto 73"/>
          <p:cNvSpPr txBox="1">
            <a:spLocks noChangeArrowheads="1"/>
          </p:cNvSpPr>
          <p:nvPr/>
        </p:nvSpPr>
        <p:spPr bwMode="auto">
          <a:xfrm>
            <a:off x="6443663" y="3644900"/>
            <a:ext cx="1512887" cy="646113"/>
          </a:xfrm>
          <a:prstGeom prst="rect">
            <a:avLst/>
          </a:prstGeom>
          <a:noFill/>
          <a:ln w="9525">
            <a:noFill/>
            <a:miter lim="800000"/>
            <a:headEnd/>
            <a:tailEnd/>
          </a:ln>
        </p:spPr>
        <p:txBody>
          <a:bodyPr>
            <a:spAutoFit/>
          </a:bodyPr>
          <a:lstStyle/>
          <a:p>
            <a:r>
              <a:rPr lang="it-IT" sz="1200" b="1">
                <a:solidFill>
                  <a:schemeClr val="tx1"/>
                </a:solidFill>
                <a:latin typeface="Calibri" pitchFamily="34" charset="0"/>
                <a:cs typeface="Calibri" pitchFamily="34" charset="0"/>
              </a:rPr>
              <a:t>TNF, IL-1, IL-6</a:t>
            </a:r>
          </a:p>
          <a:p>
            <a:r>
              <a:rPr lang="it-IT" sz="1200" b="1">
                <a:solidFill>
                  <a:schemeClr val="tx1"/>
                </a:solidFill>
                <a:latin typeface="Calibri" pitchFamily="34" charset="0"/>
                <a:cs typeface="Calibri" pitchFamily="34" charset="0"/>
              </a:rPr>
              <a:t>TGF-B</a:t>
            </a:r>
          </a:p>
          <a:p>
            <a:r>
              <a:rPr lang="it-IT" sz="1200" b="1">
                <a:solidFill>
                  <a:schemeClr val="tx1"/>
                </a:solidFill>
                <a:latin typeface="Calibri" pitchFamily="34" charset="0"/>
                <a:cs typeface="Calibri" pitchFamily="34" charset="0"/>
              </a:rPr>
              <a:t>PDGF-B</a:t>
            </a:r>
          </a:p>
        </p:txBody>
      </p:sp>
      <p:sp>
        <p:nvSpPr>
          <p:cNvPr id="75" name="CasellaDiTesto 74"/>
          <p:cNvSpPr txBox="1"/>
          <p:nvPr/>
        </p:nvSpPr>
        <p:spPr>
          <a:xfrm>
            <a:off x="7164288" y="2132856"/>
            <a:ext cx="1656184" cy="461665"/>
          </a:xfrm>
          <a:prstGeom prst="rect">
            <a:avLst/>
          </a:prstGeom>
          <a:noFill/>
        </p:spPr>
        <p:txBody>
          <a:bodyPr>
            <a:spAutoFit/>
          </a:bodyPr>
          <a:lstStyle/>
          <a:p>
            <a:pPr>
              <a:defRPr/>
            </a:pPr>
            <a:r>
              <a:rPr lang="it-IT" sz="1200" b="1" strike="sngStrike" dirty="0">
                <a:solidFill>
                  <a:schemeClr val="tx1"/>
                </a:solidFill>
                <a:latin typeface="Calibri" pitchFamily="34" charset="0"/>
                <a:cs typeface="Calibri" pitchFamily="34" charset="0"/>
              </a:rPr>
              <a:t>Vitamina A</a:t>
            </a:r>
            <a:endParaRPr lang="it-IT" sz="1200" b="1" dirty="0">
              <a:solidFill>
                <a:schemeClr val="tx1"/>
              </a:solidFill>
              <a:latin typeface="Calibri" pitchFamily="34" charset="0"/>
              <a:cs typeface="Calibri" pitchFamily="34" charset="0"/>
            </a:endParaRPr>
          </a:p>
          <a:p>
            <a:pPr>
              <a:defRPr/>
            </a:pPr>
            <a:r>
              <a:rPr lang="it-IT" sz="1200" b="1" dirty="0">
                <a:solidFill>
                  <a:schemeClr val="tx1"/>
                </a:solidFill>
                <a:latin typeface="Calibri" pitchFamily="34" charset="0"/>
                <a:cs typeface="Calibri" pitchFamily="34" charset="0"/>
              </a:rPr>
              <a:t>Actina</a:t>
            </a:r>
          </a:p>
        </p:txBody>
      </p:sp>
      <p:sp>
        <p:nvSpPr>
          <p:cNvPr id="1035" name="CasellaDiTesto 76"/>
          <p:cNvSpPr txBox="1">
            <a:spLocks noChangeArrowheads="1"/>
          </p:cNvSpPr>
          <p:nvPr/>
        </p:nvSpPr>
        <p:spPr bwMode="auto">
          <a:xfrm>
            <a:off x="323850" y="1844675"/>
            <a:ext cx="1944688" cy="1754188"/>
          </a:xfrm>
          <a:prstGeom prst="rect">
            <a:avLst/>
          </a:prstGeom>
          <a:noFill/>
          <a:ln w="9525">
            <a:noFill/>
            <a:miter lim="800000"/>
            <a:headEnd/>
            <a:tailEnd/>
          </a:ln>
        </p:spPr>
        <p:txBody>
          <a:bodyPr>
            <a:spAutoFit/>
          </a:bodyPr>
          <a:lstStyle/>
          <a:p>
            <a:r>
              <a:rPr lang="it-IT" sz="1200" b="1">
                <a:solidFill>
                  <a:schemeClr val="tx1"/>
                </a:solidFill>
                <a:latin typeface="Calibri" pitchFamily="34" charset="0"/>
                <a:cs typeface="Calibri" pitchFamily="34" charset="0"/>
              </a:rPr>
              <a:t>Deposizione di Collagene I, III,  Fibronectina, Proteoglicani</a:t>
            </a:r>
          </a:p>
          <a:p>
            <a:endParaRPr lang="it-IT" sz="1200" b="1">
              <a:solidFill>
                <a:schemeClr val="tx1"/>
              </a:solidFill>
              <a:latin typeface="Calibri" pitchFamily="34" charset="0"/>
              <a:cs typeface="Calibri" pitchFamily="34" charset="0"/>
            </a:endParaRPr>
          </a:p>
          <a:p>
            <a:r>
              <a:rPr lang="it-IT" sz="1200" b="1">
                <a:solidFill>
                  <a:schemeClr val="tx1"/>
                </a:solidFill>
                <a:latin typeface="Calibri" pitchFamily="34" charset="0"/>
                <a:cs typeface="Calibri" pitchFamily="34" charset="0"/>
              </a:rPr>
              <a:t>Nello spazio di Disse </a:t>
            </a:r>
          </a:p>
          <a:p>
            <a:r>
              <a:rPr lang="it-IT" sz="1200" b="1">
                <a:solidFill>
                  <a:schemeClr val="tx1"/>
                </a:solidFill>
                <a:latin typeface="Calibri" pitchFamily="34" charset="0"/>
                <a:cs typeface="Calibri" pitchFamily="34" charset="0"/>
              </a:rPr>
              <a:t>Determina </a:t>
            </a:r>
            <a:r>
              <a:rPr lang="it-IT" sz="1200" b="1" i="1">
                <a:solidFill>
                  <a:schemeClr val="tx1"/>
                </a:solidFill>
                <a:latin typeface="Calibri" pitchFamily="34" charset="0"/>
                <a:cs typeface="Calibri" pitchFamily="34" charset="0"/>
              </a:rPr>
              <a:t>CAPILLARIZZAZIONE DEI SINUSOIDI</a:t>
            </a:r>
          </a:p>
          <a:p>
            <a:endParaRPr lang="it-IT" sz="1200" b="1" i="1">
              <a:solidFill>
                <a:schemeClr val="tx1"/>
              </a:solidFill>
              <a:latin typeface="Calibri" pitchFamily="34" charset="0"/>
              <a:cs typeface="Calibri" pitchFamily="34" charset="0"/>
            </a:endParaRPr>
          </a:p>
        </p:txBody>
      </p:sp>
      <p:sp>
        <p:nvSpPr>
          <p:cNvPr id="74" name="Freccia in giù 73"/>
          <p:cNvSpPr/>
          <p:nvPr/>
        </p:nvSpPr>
        <p:spPr>
          <a:xfrm>
            <a:off x="755576" y="1124744"/>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76" name="Freccia in giù 75"/>
          <p:cNvSpPr/>
          <p:nvPr/>
        </p:nvSpPr>
        <p:spPr>
          <a:xfrm>
            <a:off x="7452320" y="1124744"/>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192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0900"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(1)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192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FC6D1A5-A1FA-4C51-8FCC-9BDA8A66685A}" type="slidenum">
              <a:rPr lang="it-IT" smtClean="0"/>
              <a:pPr/>
              <a:t>110</a:t>
            </a:fld>
            <a:endParaRPr lang="it-IT"/>
          </a:p>
        </p:txBody>
      </p:sp>
      <p:sp>
        <p:nvSpPr>
          <p:cNvPr id="81926" name="CasellaDiTesto 6"/>
          <p:cNvSpPr txBox="1">
            <a:spLocks noChangeArrowheads="1"/>
          </p:cNvSpPr>
          <p:nvPr/>
        </p:nvSpPr>
        <p:spPr bwMode="auto">
          <a:xfrm>
            <a:off x="611188" y="1125538"/>
            <a:ext cx="7416800" cy="5447645"/>
          </a:xfrm>
          <a:prstGeom prst="rect">
            <a:avLst/>
          </a:prstGeom>
          <a:noFill/>
          <a:ln w="9525">
            <a:noFill/>
            <a:miter lim="800000"/>
            <a:headEnd/>
            <a:tailEnd/>
          </a:ln>
        </p:spPr>
        <p:txBody>
          <a:bodyPr>
            <a:spAutoFit/>
          </a:bodyPr>
          <a:lstStyle/>
          <a:p>
            <a:pPr algn="just"/>
            <a:r>
              <a:rPr lang="it-IT" sz="2000" dirty="0">
                <a:solidFill>
                  <a:schemeClr val="tx1"/>
                </a:solidFill>
                <a:latin typeface="Calibri" pitchFamily="34" charset="0"/>
                <a:cs typeface="Calibri" pitchFamily="34" charset="0"/>
              </a:rPr>
              <a:t>Di fronte ad un circolo portale sovraccarico e iperteso che incontra un parenchima fibroso e resistente all’efflusso, la maggior parte del sangue portale viene drenato attraverso circoli collaterali la cui apertura è volta a ridurre il carico pressorio di questo distretto. </a:t>
            </a:r>
          </a:p>
          <a:p>
            <a:pPr algn="just"/>
            <a:r>
              <a:rPr lang="it-IT" sz="2000" dirty="0">
                <a:solidFill>
                  <a:schemeClr val="tx1"/>
                </a:solidFill>
                <a:latin typeface="Calibri" pitchFamily="34" charset="0"/>
                <a:cs typeface="Calibri" pitchFamily="34" charset="0"/>
              </a:rPr>
              <a:t>I circoli collaterali non sono altro che vasi già esistenti ma normalmente ipoperfusi, oppure circoli formatisi per neoangiogenesi come gli shunt porto-centrali. </a:t>
            </a:r>
          </a:p>
          <a:p>
            <a:pPr algn="just"/>
            <a:endParaRPr lang="it-IT" sz="2000" dirty="0">
              <a:solidFill>
                <a:schemeClr val="tx1"/>
              </a:solidFill>
              <a:latin typeface="Calibri" pitchFamily="34" charset="0"/>
              <a:cs typeface="Calibri" pitchFamily="34" charset="0"/>
            </a:endParaRPr>
          </a:p>
          <a:p>
            <a:pPr algn="just"/>
            <a:r>
              <a:rPr lang="it-IT" sz="2000" b="1" dirty="0">
                <a:solidFill>
                  <a:schemeClr val="tx1"/>
                </a:solidFill>
                <a:latin typeface="Calibri" pitchFamily="34" charset="0"/>
                <a:cs typeface="Calibri" pitchFamily="34" charset="0"/>
              </a:rPr>
              <a:t>Le anastomosi esofagee e gastriche sono quelle di maggior interesse clinico. </a:t>
            </a:r>
          </a:p>
          <a:p>
            <a:pPr algn="just"/>
            <a:endParaRPr lang="it-IT" sz="2000" dirty="0">
              <a:solidFill>
                <a:schemeClr val="tx1"/>
              </a:solidFill>
              <a:latin typeface="Calibri" pitchFamily="34" charset="0"/>
              <a:cs typeface="Calibri" pitchFamily="34" charset="0"/>
            </a:endParaRPr>
          </a:p>
          <a:p>
            <a:pPr algn="just"/>
            <a:r>
              <a:rPr lang="it-IT" sz="2000" dirty="0">
                <a:solidFill>
                  <a:schemeClr val="tx1"/>
                </a:solidFill>
                <a:latin typeface="Calibri" pitchFamily="34" charset="0"/>
                <a:cs typeface="Calibri" pitchFamily="34" charset="0"/>
              </a:rPr>
              <a:t>Le prime sono responsabili delle cosiddette varici esofagee mentre le seconde di quelle gastriche, della gastropatia congestizia (PHG), o ectasia vascolare dell’antro gastrico o ancora gastropatia ipertensiva  portale (GAVE).</a:t>
            </a:r>
          </a:p>
          <a:p>
            <a:pPr algn="just"/>
            <a:endParaRPr lang="it-IT" sz="1600" i="1" dirty="0">
              <a:solidFill>
                <a:schemeClr val="tx1"/>
              </a:solidFill>
              <a:latin typeface="Calibri" pitchFamily="34" charset="0"/>
              <a:cs typeface="Calibri" pitchFamily="34" charset="0"/>
            </a:endParaRPr>
          </a:p>
          <a:p>
            <a:pPr algn="just"/>
            <a:r>
              <a:rPr lang="it-IT" sz="1600" i="1" dirty="0" err="1">
                <a:solidFill>
                  <a:schemeClr val="tx1"/>
                </a:solidFill>
                <a:latin typeface="Calibri" pitchFamily="34" charset="0"/>
                <a:cs typeface="Calibri" pitchFamily="34" charset="0"/>
              </a:rPr>
              <a:t>Pinzani</a:t>
            </a:r>
            <a:r>
              <a:rPr lang="it-IT" sz="1600" i="1" dirty="0">
                <a:solidFill>
                  <a:schemeClr val="tx1"/>
                </a:solidFill>
                <a:latin typeface="Calibri" pitchFamily="34" charset="0"/>
                <a:cs typeface="Calibri" pitchFamily="34" charset="0"/>
              </a:rPr>
              <a:t> M, Rosselli M, </a:t>
            </a:r>
            <a:r>
              <a:rPr lang="it-IT" sz="1600" i="1" dirty="0" err="1">
                <a:solidFill>
                  <a:schemeClr val="tx1"/>
                </a:solidFill>
                <a:latin typeface="Calibri" pitchFamily="34" charset="0"/>
                <a:cs typeface="Calibri" pitchFamily="34" charset="0"/>
              </a:rPr>
              <a:t>Zuckermann</a:t>
            </a:r>
            <a:r>
              <a:rPr lang="it-IT" sz="1600" i="1" dirty="0">
                <a:solidFill>
                  <a:schemeClr val="tx1"/>
                </a:solidFill>
                <a:latin typeface="Calibri" pitchFamily="34" charset="0"/>
                <a:cs typeface="Calibri" pitchFamily="34" charset="0"/>
              </a:rPr>
              <a:t> M. </a:t>
            </a:r>
            <a:r>
              <a:rPr lang="it-IT" sz="1600" i="1" dirty="0" err="1">
                <a:solidFill>
                  <a:schemeClr val="tx1"/>
                </a:solidFill>
                <a:latin typeface="Calibri" pitchFamily="34" charset="0"/>
                <a:cs typeface="Calibri" pitchFamily="34" charset="0"/>
              </a:rPr>
              <a:t>Liver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cirrhosis</a:t>
            </a:r>
            <a:r>
              <a:rPr lang="it-IT" sz="1600" i="1" dirty="0">
                <a:solidFill>
                  <a:schemeClr val="tx1"/>
                </a:solidFill>
                <a:latin typeface="Calibri" pitchFamily="34" charset="0"/>
                <a:cs typeface="Calibri" pitchFamily="34" charset="0"/>
              </a:rPr>
              <a:t>. Best </a:t>
            </a:r>
            <a:r>
              <a:rPr lang="it-IT" sz="1600" i="1" dirty="0" err="1">
                <a:solidFill>
                  <a:schemeClr val="tx1"/>
                </a:solidFill>
                <a:latin typeface="Calibri" pitchFamily="34" charset="0"/>
                <a:cs typeface="Calibri" pitchFamily="34" charset="0"/>
              </a:rPr>
              <a:t>Pract</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Res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Clin</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Gastroenterol</a:t>
            </a:r>
            <a:r>
              <a:rPr lang="it-IT" sz="1600" i="1" dirty="0">
                <a:solidFill>
                  <a:schemeClr val="tx1"/>
                </a:solidFill>
                <a:latin typeface="Calibri" pitchFamily="34" charset="0"/>
                <a:cs typeface="Calibri" pitchFamily="34" charset="0"/>
              </a:rPr>
              <a:t>. 2011;25(2):281-90.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294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1924"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(2)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294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D193DDE-09D9-4CC8-B13C-6B96B05884EE}" type="slidenum">
              <a:rPr lang="it-IT" smtClean="0"/>
              <a:pPr/>
              <a:t>111</a:t>
            </a:fld>
            <a:endParaRPr lang="it-IT"/>
          </a:p>
        </p:txBody>
      </p:sp>
      <p:sp>
        <p:nvSpPr>
          <p:cNvPr id="82950" name="CasellaDiTesto 6"/>
          <p:cNvSpPr txBox="1">
            <a:spLocks noChangeArrowheads="1"/>
          </p:cNvSpPr>
          <p:nvPr/>
        </p:nvSpPr>
        <p:spPr bwMode="auto">
          <a:xfrm>
            <a:off x="611188" y="1125538"/>
            <a:ext cx="7416800" cy="4708981"/>
          </a:xfrm>
          <a:prstGeom prst="rect">
            <a:avLst/>
          </a:prstGeom>
          <a:noFill/>
          <a:ln w="9525">
            <a:noFill/>
            <a:miter lim="800000"/>
            <a:headEnd/>
            <a:tailEnd/>
          </a:ln>
        </p:spPr>
        <p:txBody>
          <a:bodyPr>
            <a:spAutoFit/>
          </a:bodyPr>
          <a:lstStyle/>
          <a:p>
            <a:pPr indent="-457200" algn="just">
              <a:buFont typeface="Times New Roman" pitchFamily="18" charset="0"/>
              <a:buChar char="⁕"/>
            </a:pPr>
            <a:r>
              <a:rPr lang="it-IT" sz="2000" dirty="0">
                <a:solidFill>
                  <a:schemeClr val="tx1"/>
                </a:solidFill>
                <a:latin typeface="Calibri" pitchFamily="34" charset="0"/>
                <a:cs typeface="Calibri" pitchFamily="34" charset="0"/>
              </a:rPr>
              <a:t>Al momento della diagnosi di cirrosi, la prevalenza di varici 	esofagee varia dal 20% nei pazienti con cirrosi compensata al 60% 	in quelli con ascite l’incidenza di varici in pazienti con neodiagnosi 	di cirrosi è del 5-7%  la velocità di progressione annuale delle 	varici è circa del 5-12% per anno.</a:t>
            </a:r>
          </a:p>
          <a:p>
            <a:pPr indent="-457200" algn="just">
              <a:buFont typeface="Times New Roman" pitchFamily="18" charset="0"/>
              <a:buChar char="⁕"/>
            </a:pPr>
            <a:endParaRPr lang="it-IT" sz="2000" i="1" dirty="0">
              <a:solidFill>
                <a:schemeClr val="tx1"/>
              </a:solidFill>
              <a:latin typeface="Calibri" pitchFamily="34" charset="0"/>
              <a:cs typeface="Calibri" pitchFamily="34" charset="0"/>
            </a:endParaRPr>
          </a:p>
          <a:p>
            <a:pPr indent="-457200" algn="just">
              <a:buFont typeface="Times New Roman" pitchFamily="18" charset="0"/>
              <a:buChar char="⁕"/>
            </a:pPr>
            <a:r>
              <a:rPr lang="it-IT" sz="2000" b="1" i="1" dirty="0" err="1">
                <a:solidFill>
                  <a:schemeClr val="tx1"/>
                </a:solidFill>
                <a:latin typeface="Calibri" pitchFamily="34" charset="0"/>
                <a:cs typeface="Calibri" pitchFamily="34" charset="0"/>
              </a:rPr>
              <a:t>Conditio</a:t>
            </a:r>
            <a:r>
              <a:rPr lang="it-IT" sz="2000" b="1" i="1" dirty="0">
                <a:solidFill>
                  <a:schemeClr val="tx1"/>
                </a:solidFill>
                <a:latin typeface="Calibri" pitchFamily="34" charset="0"/>
                <a:cs typeface="Calibri" pitchFamily="34" charset="0"/>
              </a:rPr>
              <a:t> </a:t>
            </a:r>
            <a:r>
              <a:rPr lang="it-IT" sz="2000" b="1" i="1" dirty="0" err="1">
                <a:solidFill>
                  <a:schemeClr val="tx1"/>
                </a:solidFill>
                <a:latin typeface="Calibri" pitchFamily="34" charset="0"/>
                <a:cs typeface="Calibri" pitchFamily="34" charset="0"/>
              </a:rPr>
              <a:t>sine</a:t>
            </a:r>
            <a:r>
              <a:rPr lang="it-IT" sz="2000" b="1" i="1" dirty="0">
                <a:solidFill>
                  <a:schemeClr val="tx1"/>
                </a:solidFill>
                <a:latin typeface="Calibri" pitchFamily="34" charset="0"/>
                <a:cs typeface="Calibri" pitchFamily="34" charset="0"/>
              </a:rPr>
              <a:t> qua non </a:t>
            </a:r>
            <a:r>
              <a:rPr lang="it-IT" sz="2000" b="1" dirty="0">
                <a:solidFill>
                  <a:schemeClr val="tx1"/>
                </a:solidFill>
                <a:latin typeface="Calibri" pitchFamily="34" charset="0"/>
                <a:cs typeface="Calibri" pitchFamily="34" charset="0"/>
              </a:rPr>
              <a:t>per lo sviluppo di varici esofagee è la 		presenza di un gradiente pressorio porto-epatico che superi i  	10 </a:t>
            </a:r>
            <a:r>
              <a:rPr lang="it-IT" sz="2000" b="1" dirty="0" err="1">
                <a:solidFill>
                  <a:schemeClr val="tx1"/>
                </a:solidFill>
                <a:latin typeface="Calibri" pitchFamily="34" charset="0"/>
                <a:cs typeface="Calibri" pitchFamily="34" charset="0"/>
              </a:rPr>
              <a:t>mmHg</a:t>
            </a:r>
            <a:r>
              <a:rPr lang="it-IT" sz="2000" b="1" dirty="0">
                <a:solidFill>
                  <a:schemeClr val="tx1"/>
                </a:solidFill>
                <a:latin typeface="Calibri" pitchFamily="34" charset="0"/>
                <a:cs typeface="Calibri" pitchFamily="34" charset="0"/>
              </a:rPr>
              <a:t> – 	CSPH </a:t>
            </a:r>
            <a:r>
              <a:rPr lang="it-IT" sz="2000" dirty="0">
                <a:solidFill>
                  <a:schemeClr val="tx1"/>
                </a:solidFill>
                <a:latin typeface="Calibri" pitchFamily="34" charset="0"/>
                <a:cs typeface="Calibri" pitchFamily="34" charset="0"/>
              </a:rPr>
              <a:t>(</a:t>
            </a:r>
            <a:r>
              <a:rPr lang="it-IT" sz="2000" dirty="0" err="1">
                <a:solidFill>
                  <a:schemeClr val="tx1"/>
                </a:solidFill>
                <a:latin typeface="Calibri" pitchFamily="34" charset="0"/>
                <a:cs typeface="Calibri" pitchFamily="34" charset="0"/>
              </a:rPr>
              <a:t>Clinically</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Significant</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Portal</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Hypertension</a:t>
            </a:r>
            <a:r>
              <a:rPr lang="it-IT" sz="2000" dirty="0">
                <a:solidFill>
                  <a:schemeClr val="tx1"/>
                </a:solidFill>
                <a:latin typeface="Calibri" pitchFamily="34" charset="0"/>
                <a:cs typeface="Calibri" pitchFamily="34" charset="0"/>
              </a:rPr>
              <a:t>) .</a:t>
            </a:r>
          </a:p>
          <a:p>
            <a:pPr indent="-457200" algn="just">
              <a:buFont typeface="Times New Roman" pitchFamily="18" charset="0"/>
              <a:buChar char="⁕"/>
            </a:pPr>
            <a:endParaRPr lang="it-IT" sz="2000" dirty="0">
              <a:solidFill>
                <a:schemeClr val="tx1"/>
              </a:solidFill>
              <a:latin typeface="Calibri" pitchFamily="34" charset="0"/>
              <a:cs typeface="Calibri" pitchFamily="34" charset="0"/>
            </a:endParaRPr>
          </a:p>
          <a:p>
            <a:pPr indent="-457200" algn="just">
              <a:buFont typeface="Times New Roman" pitchFamily="18" charset="0"/>
              <a:buChar char="⁕"/>
            </a:pPr>
            <a:r>
              <a:rPr lang="it-IT" sz="2000" dirty="0">
                <a:solidFill>
                  <a:schemeClr val="tx1"/>
                </a:solidFill>
                <a:latin typeface="Calibri" pitchFamily="34" charset="0"/>
                <a:cs typeface="Calibri" pitchFamily="34" charset="0"/>
              </a:rPr>
              <a:t>Diversi studi hanno dimostrato che la rottura di varici esofagee 	si verifica solo quando HVPG &gt; 12 </a:t>
            </a:r>
            <a:r>
              <a:rPr lang="it-IT" sz="2000" dirty="0" err="1">
                <a:solidFill>
                  <a:schemeClr val="tx1"/>
                </a:solidFill>
                <a:latin typeface="Calibri" pitchFamily="34" charset="0"/>
                <a:cs typeface="Calibri" pitchFamily="34" charset="0"/>
              </a:rPr>
              <a:t>mmHg</a:t>
            </a:r>
            <a:r>
              <a:rPr lang="it-IT" sz="2000" dirty="0">
                <a:solidFill>
                  <a:schemeClr val="tx1"/>
                </a:solidFill>
                <a:latin typeface="Calibri" pitchFamily="34" charset="0"/>
                <a:cs typeface="Calibri" pitchFamily="34" charset="0"/>
              </a:rPr>
              <a:t>.</a:t>
            </a:r>
          </a:p>
          <a:p>
            <a:pPr indent="-457200" algn="just">
              <a:buFont typeface="Times New Roman" pitchFamily="18" charset="0"/>
              <a:buChar char="⁕"/>
            </a:pPr>
            <a:endParaRPr lang="it-IT" sz="2000" dirty="0">
              <a:solidFill>
                <a:schemeClr val="tx1"/>
              </a:solidFill>
              <a:latin typeface="Calibri" pitchFamily="34" charset="0"/>
              <a:cs typeface="Calibri" pitchFamily="34" charset="0"/>
            </a:endParaRPr>
          </a:p>
          <a:p>
            <a:pPr indent="-457200" algn="just">
              <a:buFont typeface="Times New Roman" pitchFamily="18" charset="0"/>
              <a:buChar char="⁕"/>
            </a:pPr>
            <a:r>
              <a:rPr lang="it-IT" sz="2000" dirty="0">
                <a:solidFill>
                  <a:schemeClr val="tx1"/>
                </a:solidFill>
                <a:latin typeface="Calibri" pitchFamily="34" charset="0"/>
                <a:cs typeface="Calibri" pitchFamily="34" charset="0"/>
              </a:rPr>
              <a:t>La riduzione dell’HVPG al di sotto del </a:t>
            </a:r>
            <a:r>
              <a:rPr lang="it-IT" sz="2000" i="1" dirty="0">
                <a:solidFill>
                  <a:schemeClr val="tx1"/>
                </a:solidFill>
                <a:latin typeface="Calibri" pitchFamily="34" charset="0"/>
                <a:cs typeface="Calibri" pitchFamily="34" charset="0"/>
              </a:rPr>
              <a:t>“valore soglia” </a:t>
            </a:r>
            <a:r>
              <a:rPr lang="it-IT" sz="2000" dirty="0">
                <a:solidFill>
                  <a:schemeClr val="tx1"/>
                </a:solidFill>
                <a:latin typeface="Calibri" pitchFamily="34" charset="0"/>
                <a:cs typeface="Calibri" pitchFamily="34" charset="0"/>
              </a:rPr>
              <a:t>di 12 </a:t>
            </a:r>
            <a:r>
              <a:rPr lang="it-IT" sz="2000" dirty="0" err="1">
                <a:solidFill>
                  <a:schemeClr val="tx1"/>
                </a:solidFill>
                <a:latin typeface="Calibri" pitchFamily="34" charset="0"/>
                <a:cs typeface="Calibri" pitchFamily="34" charset="0"/>
              </a:rPr>
              <a:t>mmHg</a:t>
            </a:r>
            <a:r>
              <a:rPr lang="it-IT" sz="2000" dirty="0">
                <a:solidFill>
                  <a:schemeClr val="tx1"/>
                </a:solidFill>
                <a:latin typeface="Calibri" pitchFamily="34" charset="0"/>
                <a:cs typeface="Calibri" pitchFamily="34" charset="0"/>
              </a:rPr>
              <a:t> 	comporta una protezione totale dal rischio di sanguinamento.</a:t>
            </a:r>
            <a:endParaRPr lang="it-IT" sz="1600" i="1" dirty="0">
              <a:solidFill>
                <a:schemeClr val="tx1"/>
              </a:solidFill>
              <a:latin typeface="Calibri" pitchFamily="34" charset="0"/>
              <a:cs typeface="Calibri"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397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2948"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(3)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397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6FEC225-34F1-40EA-A73F-379B599148BB}" type="slidenum">
              <a:rPr lang="it-IT" smtClean="0"/>
              <a:pPr/>
              <a:t>112</a:t>
            </a:fld>
            <a:endParaRPr lang="it-IT"/>
          </a:p>
        </p:txBody>
      </p:sp>
      <p:sp>
        <p:nvSpPr>
          <p:cNvPr id="83974" name="Rettangolo 8"/>
          <p:cNvSpPr>
            <a:spLocks noChangeArrowheads="1"/>
          </p:cNvSpPr>
          <p:nvPr/>
        </p:nvSpPr>
        <p:spPr bwMode="auto">
          <a:xfrm>
            <a:off x="684213" y="1125538"/>
            <a:ext cx="7272337" cy="1652587"/>
          </a:xfrm>
          <a:prstGeom prst="rect">
            <a:avLst/>
          </a:prstGeom>
          <a:noFill/>
          <a:ln w="9525">
            <a:noFill/>
            <a:miter lim="800000"/>
            <a:headEnd/>
            <a:tailEnd/>
          </a:ln>
        </p:spPr>
        <p:txBody>
          <a:bodyPr>
            <a:spAutoFit/>
          </a:bodyPr>
          <a:lstStyle/>
          <a:p>
            <a:pPr algn="just">
              <a:lnSpc>
                <a:spcPct val="80000"/>
              </a:lnSpc>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Pressione intravaricosa , dimensioni delle varici e spessore della parete vengono integrate nel concetto di </a:t>
            </a:r>
            <a:r>
              <a:rPr lang="it-IT" sz="2800" b="1">
                <a:solidFill>
                  <a:schemeClr val="tx1"/>
                </a:solidFill>
                <a:latin typeface="Calibri" pitchFamily="34" charset="0"/>
                <a:cs typeface="Calibri" pitchFamily="34" charset="0"/>
              </a:rPr>
              <a:t>TENSIONE DI PARETE</a:t>
            </a:r>
            <a:r>
              <a:rPr lang="it-IT">
                <a:solidFill>
                  <a:schemeClr val="tx1"/>
                </a:solidFill>
              </a:rPr>
              <a:t>.</a:t>
            </a:r>
          </a:p>
          <a:p>
            <a:pPr>
              <a:lnSpc>
                <a:spcPct val="80000"/>
              </a:lnSpc>
              <a:spcBef>
                <a:spcPts val="1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solidFill>
                <a:schemeClr val="tx1"/>
              </a:solidFill>
            </a:endParaRPr>
          </a:p>
        </p:txBody>
      </p:sp>
      <p:pic>
        <p:nvPicPr>
          <p:cNvPr id="83975" name="Picture 2"/>
          <p:cNvPicPr>
            <a:picLocks noChangeAspect="1" noChangeArrowheads="1"/>
          </p:cNvPicPr>
          <p:nvPr/>
        </p:nvPicPr>
        <p:blipFill>
          <a:blip r:embed="rId3" cstate="print"/>
          <a:srcRect/>
          <a:stretch>
            <a:fillRect/>
          </a:stretch>
        </p:blipFill>
        <p:spPr bwMode="auto">
          <a:xfrm>
            <a:off x="1331913" y="2420938"/>
            <a:ext cx="6238875" cy="340995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499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3972"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Fisiopatologia (4)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499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C4BD52E-4794-4AED-9ECD-CAE20E89576A}" type="slidenum">
              <a:rPr lang="it-IT" smtClean="0"/>
              <a:pPr/>
              <a:t>113</a:t>
            </a:fld>
            <a:endParaRPr lang="it-IT"/>
          </a:p>
        </p:txBody>
      </p:sp>
      <p:sp>
        <p:nvSpPr>
          <p:cNvPr id="84998" name="Rettangolo 8"/>
          <p:cNvSpPr>
            <a:spLocks noChangeArrowheads="1"/>
          </p:cNvSpPr>
          <p:nvPr/>
        </p:nvSpPr>
        <p:spPr bwMode="auto">
          <a:xfrm>
            <a:off x="684213" y="1125538"/>
            <a:ext cx="7272337" cy="4491037"/>
          </a:xfrm>
          <a:prstGeom prst="rect">
            <a:avLst/>
          </a:prstGeom>
          <a:noFill/>
          <a:ln w="9525">
            <a:noFill/>
            <a:miter lim="800000"/>
            <a:headEnd/>
            <a:tailEnd/>
          </a:ln>
        </p:spPr>
        <p:txBody>
          <a:bodyPr>
            <a:spAutoFit/>
          </a:bodyPr>
          <a:lstStyle/>
          <a:p>
            <a:pPr algn="just">
              <a:lnSpc>
                <a:spcPct val="80000"/>
              </a:lnSpc>
              <a:spcBef>
                <a:spcPts val="20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Il sanguinamento da varici si verifica quando la tensione esercitata sulla sottile parete delle varici supera un valore soglia determinato dalla capacità elastica del vaso;</a:t>
            </a:r>
          </a:p>
          <a:p>
            <a:pPr algn="just">
              <a:lnSpc>
                <a:spcPct val="80000"/>
              </a:lnSpc>
              <a:spcBef>
                <a:spcPts val="20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La tensione di parete è la forza generata dal vaso contro una progressiva dilatazione;</a:t>
            </a:r>
          </a:p>
          <a:p>
            <a:pPr algn="just">
              <a:spcBef>
                <a:spcPts val="200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800">
                <a:solidFill>
                  <a:schemeClr val="tx1"/>
                </a:solidFill>
                <a:latin typeface="Calibri" pitchFamily="34" charset="0"/>
                <a:cs typeface="Calibri" pitchFamily="34" charset="0"/>
              </a:rPr>
              <a:t>Quando la tensione di parete supera il limite elastico del vaso, la varice non sopporta ulteriori dilatazioni e va incontro alla rottura.</a:t>
            </a:r>
          </a:p>
          <a:p>
            <a:pPr>
              <a:lnSpc>
                <a:spcPct val="80000"/>
              </a:lnSpc>
              <a:spcBef>
                <a:spcPts val="1750"/>
              </a:spcBef>
              <a:buClr>
                <a:srgbClr val="FFFF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solidFill>
                <a:schemeClr val="tx1"/>
              </a:solidFill>
              <a:latin typeface="Calibri" pitchFamily="34" charset="0"/>
              <a:cs typeface="Calibri"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601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4996" name="Text Box 3"/>
          <p:cNvSpPr txBox="1">
            <a:spLocks noChangeArrowheads="1"/>
          </p:cNvSpPr>
          <p:nvPr/>
        </p:nvSpPr>
        <p:spPr bwMode="auto">
          <a:xfrm>
            <a:off x="0" y="3810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Classificazione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602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69AF2D0-2D30-4A62-8127-761A698CDFBE}" type="slidenum">
              <a:rPr lang="it-IT" smtClean="0"/>
              <a:pPr/>
              <a:t>114</a:t>
            </a:fld>
            <a:endParaRPr lang="it-IT"/>
          </a:p>
        </p:txBody>
      </p:sp>
      <p:pic>
        <p:nvPicPr>
          <p:cNvPr id="86022" name="Picture 2"/>
          <p:cNvPicPr>
            <a:picLocks noChangeAspect="1" noChangeArrowheads="1"/>
          </p:cNvPicPr>
          <p:nvPr/>
        </p:nvPicPr>
        <p:blipFill>
          <a:blip r:embed="rId3" cstate="print"/>
          <a:srcRect/>
          <a:stretch>
            <a:fillRect/>
          </a:stretch>
        </p:blipFill>
        <p:spPr bwMode="auto">
          <a:xfrm>
            <a:off x="611188" y="1125538"/>
            <a:ext cx="7134225" cy="5343525"/>
          </a:xfrm>
          <a:prstGeom prst="rect">
            <a:avLst/>
          </a:prstGeom>
          <a:noFill/>
          <a:ln w="9525">
            <a:noFill/>
            <a:miter lim="800000"/>
            <a:headEnd/>
            <a:tailEnd/>
          </a:ln>
        </p:spPr>
      </p:pic>
      <p:pic>
        <p:nvPicPr>
          <p:cNvPr id="84999" name="Picture 4"/>
          <p:cNvPicPr>
            <a:picLocks noChangeAspect="1" noChangeArrowheads="1"/>
          </p:cNvPicPr>
          <p:nvPr/>
        </p:nvPicPr>
        <p:blipFill>
          <a:blip r:embed="rId4" cstate="print"/>
          <a:srcRect/>
          <a:stretch>
            <a:fillRect/>
          </a:stretch>
        </p:blipFill>
        <p:spPr bwMode="auto">
          <a:xfrm>
            <a:off x="323850" y="1052513"/>
            <a:ext cx="2641600" cy="2470150"/>
          </a:xfrm>
          <a:prstGeom prst="rect">
            <a:avLst/>
          </a:prstGeom>
          <a:noFill/>
          <a:ln w="9525">
            <a:noFill/>
            <a:round/>
            <a:headEnd/>
            <a:tailEnd/>
          </a:ln>
        </p:spPr>
      </p:pic>
      <p:pic>
        <p:nvPicPr>
          <p:cNvPr id="85000" name="Picture 5"/>
          <p:cNvPicPr>
            <a:picLocks noChangeAspect="1" noChangeArrowheads="1"/>
          </p:cNvPicPr>
          <p:nvPr/>
        </p:nvPicPr>
        <p:blipFill>
          <a:blip r:embed="rId5" cstate="print"/>
          <a:srcRect/>
          <a:stretch>
            <a:fillRect/>
          </a:stretch>
        </p:blipFill>
        <p:spPr bwMode="auto">
          <a:xfrm>
            <a:off x="3132138" y="1052513"/>
            <a:ext cx="2506662" cy="2463800"/>
          </a:xfrm>
          <a:prstGeom prst="rect">
            <a:avLst/>
          </a:prstGeom>
          <a:noFill/>
          <a:ln w="9525">
            <a:noFill/>
            <a:round/>
            <a:headEnd/>
            <a:tailEnd/>
          </a:ln>
        </p:spPr>
      </p:pic>
      <p:pic>
        <p:nvPicPr>
          <p:cNvPr id="85001" name="Picture 6"/>
          <p:cNvPicPr>
            <a:picLocks noChangeAspect="1" noChangeArrowheads="1"/>
          </p:cNvPicPr>
          <p:nvPr/>
        </p:nvPicPr>
        <p:blipFill>
          <a:blip r:embed="rId6" cstate="print"/>
          <a:srcRect/>
          <a:stretch>
            <a:fillRect/>
          </a:stretch>
        </p:blipFill>
        <p:spPr bwMode="auto">
          <a:xfrm>
            <a:off x="5795963" y="1052513"/>
            <a:ext cx="2574925" cy="2457450"/>
          </a:xfrm>
          <a:prstGeom prst="rect">
            <a:avLst/>
          </a:prstGeom>
          <a:noFill/>
          <a:ln w="9525">
            <a:noFill/>
            <a:round/>
            <a:headEnd/>
            <a:tailEnd/>
          </a:ln>
        </p:spPr>
      </p:pic>
      <p:sp>
        <p:nvSpPr>
          <p:cNvPr id="11" name="CasellaDiTesto 10"/>
          <p:cNvSpPr txBox="1"/>
          <p:nvPr/>
        </p:nvSpPr>
        <p:spPr>
          <a:xfrm>
            <a:off x="5427663" y="3860800"/>
            <a:ext cx="3716337" cy="461963"/>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it-IT" dirty="0">
                <a:solidFill>
                  <a:schemeClr val="tx1"/>
                </a:solidFill>
                <a:latin typeface="Calibri" pitchFamily="34" charset="0"/>
                <a:cs typeface="Calibri" pitchFamily="34" charset="0"/>
              </a:rPr>
              <a:t>SANGUINAMENTO A NAPPO</a:t>
            </a:r>
          </a:p>
        </p:txBody>
      </p:sp>
      <p:sp>
        <p:nvSpPr>
          <p:cNvPr id="15" name="Freccia in giù 14"/>
          <p:cNvSpPr/>
          <p:nvPr/>
        </p:nvSpPr>
        <p:spPr>
          <a:xfrm rot="11454643">
            <a:off x="6445097" y="2942021"/>
            <a:ext cx="502278" cy="818227"/>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4999"/>
                                        </p:tgtEl>
                                        <p:attrNameLst>
                                          <p:attrName>style.visibility</p:attrName>
                                        </p:attrNameLst>
                                      </p:cBhvr>
                                      <p:to>
                                        <p:strVal val="visible"/>
                                      </p:to>
                                    </p:set>
                                    <p:anim calcmode="lin" valueType="num">
                                      <p:cBhvr additive="base">
                                        <p:cTn id="7" dur="500" fill="hold"/>
                                        <p:tgtEl>
                                          <p:spTgt spid="84999"/>
                                        </p:tgtEl>
                                        <p:attrNameLst>
                                          <p:attrName>ppt_x</p:attrName>
                                        </p:attrNameLst>
                                      </p:cBhvr>
                                      <p:tavLst>
                                        <p:tav tm="0">
                                          <p:val>
                                            <p:strVal val="0-#ppt_w/2"/>
                                          </p:val>
                                        </p:tav>
                                        <p:tav tm="100000">
                                          <p:val>
                                            <p:strVal val="#ppt_x"/>
                                          </p:val>
                                        </p:tav>
                                      </p:tavLst>
                                    </p:anim>
                                    <p:anim calcmode="lin" valueType="num">
                                      <p:cBhvr additive="base">
                                        <p:cTn id="8" dur="500" fill="hold"/>
                                        <p:tgtEl>
                                          <p:spTgt spid="84999"/>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5000"/>
                                        </p:tgtEl>
                                        <p:attrNameLst>
                                          <p:attrName>style.visibility</p:attrName>
                                        </p:attrNameLst>
                                      </p:cBhvr>
                                      <p:to>
                                        <p:strVal val="visible"/>
                                      </p:to>
                                    </p:set>
                                    <p:anim calcmode="lin" valueType="num">
                                      <p:cBhvr additive="base">
                                        <p:cTn id="11" dur="500" fill="hold"/>
                                        <p:tgtEl>
                                          <p:spTgt spid="85000"/>
                                        </p:tgtEl>
                                        <p:attrNameLst>
                                          <p:attrName>ppt_x</p:attrName>
                                        </p:attrNameLst>
                                      </p:cBhvr>
                                      <p:tavLst>
                                        <p:tav tm="0">
                                          <p:val>
                                            <p:strVal val="#ppt_x"/>
                                          </p:val>
                                        </p:tav>
                                        <p:tav tm="100000">
                                          <p:val>
                                            <p:strVal val="#ppt_x"/>
                                          </p:val>
                                        </p:tav>
                                      </p:tavLst>
                                    </p:anim>
                                    <p:anim calcmode="lin" valueType="num">
                                      <p:cBhvr additive="base">
                                        <p:cTn id="12" dur="500" fill="hold"/>
                                        <p:tgtEl>
                                          <p:spTgt spid="8500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5001"/>
                                        </p:tgtEl>
                                        <p:attrNameLst>
                                          <p:attrName>style.visibility</p:attrName>
                                        </p:attrNameLst>
                                      </p:cBhvr>
                                      <p:to>
                                        <p:strVal val="visible"/>
                                      </p:to>
                                    </p:set>
                                    <p:anim calcmode="lin" valueType="num">
                                      <p:cBhvr additive="base">
                                        <p:cTn id="15" dur="500" fill="hold"/>
                                        <p:tgtEl>
                                          <p:spTgt spid="85001"/>
                                        </p:tgtEl>
                                        <p:attrNameLst>
                                          <p:attrName>ppt_x</p:attrName>
                                        </p:attrNameLst>
                                      </p:cBhvr>
                                      <p:tavLst>
                                        <p:tav tm="0">
                                          <p:val>
                                            <p:strVal val="1+#ppt_w/2"/>
                                          </p:val>
                                        </p:tav>
                                        <p:tav tm="100000">
                                          <p:val>
                                            <p:strVal val="#ppt_x"/>
                                          </p:val>
                                        </p:tav>
                                      </p:tavLst>
                                    </p:anim>
                                    <p:anim calcmode="lin" valueType="num">
                                      <p:cBhvr additive="base">
                                        <p:cTn id="16" dur="500" fill="hold"/>
                                        <p:tgtEl>
                                          <p:spTgt spid="8500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704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6020" name="Text Box 3"/>
          <p:cNvSpPr txBox="1">
            <a:spLocks noChangeArrowheads="1"/>
          </p:cNvSpPr>
          <p:nvPr/>
        </p:nvSpPr>
        <p:spPr bwMode="auto">
          <a:xfrm>
            <a:off x="0" y="1889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Diagnosi (1)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704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D866563-1B69-4DA7-BC23-C58B96B4D013}" type="slidenum">
              <a:rPr lang="it-IT" smtClean="0"/>
              <a:pPr/>
              <a:t>115</a:t>
            </a:fld>
            <a:endParaRPr lang="it-IT"/>
          </a:p>
        </p:txBody>
      </p:sp>
      <p:sp>
        <p:nvSpPr>
          <p:cNvPr id="87046" name="Rettangolo 11"/>
          <p:cNvSpPr>
            <a:spLocks noChangeArrowheads="1"/>
          </p:cNvSpPr>
          <p:nvPr/>
        </p:nvSpPr>
        <p:spPr bwMode="auto">
          <a:xfrm>
            <a:off x="250825" y="836613"/>
            <a:ext cx="7921625" cy="5807075"/>
          </a:xfrm>
          <a:prstGeom prst="rect">
            <a:avLst/>
          </a:prstGeom>
          <a:noFill/>
          <a:ln w="9525">
            <a:noFill/>
            <a:miter lim="800000"/>
            <a:headEnd/>
            <a:tailEnd/>
          </a:ln>
        </p:spPr>
        <p:txBody>
          <a:bodyPr>
            <a:spAutoFit/>
          </a:bodyPr>
          <a:lstStyle/>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800" b="1">
                <a:solidFill>
                  <a:schemeClr val="tx1"/>
                </a:solidFill>
                <a:latin typeface="Calibri" pitchFamily="34" charset="0"/>
                <a:cs typeface="Calibri" pitchFamily="34" charset="0"/>
              </a:rPr>
              <a:t>Endoscopia convenzionale – EGDS</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Indici clinici, biochimici ed endoscopici</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Esofagografia  TC</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Videocapsula</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Lo screening endoscopico rimane il metodo migliore per diagnosticare le varici esofagee.</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000">
                <a:solidFill>
                  <a:schemeClr val="tx1"/>
                </a:solidFill>
                <a:latin typeface="Calibri" pitchFamily="34" charset="0"/>
                <a:cs typeface="Calibri" pitchFamily="34" charset="0"/>
              </a:rPr>
              <a:t>Rischio di sanguinamento aumenta con le dimesioni delle varici, estensione dei segni rossi e aumento di CTP.</a:t>
            </a:r>
            <a:endParaRPr lang="it-IT" sz="200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La rottura di varici è responsabile del 70% degli episodi emorragici correlati a ipertensione portale.</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In particolare il rischio di sanguinamento risulta del 7% circa nell’arco di 24 mesi nei pazienti con varici piccole e aumenta sino al 30% nei pazienti con varici F3.</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a:solidFill>
                  <a:schemeClr val="tx1"/>
                </a:solidFill>
                <a:latin typeface="Calibri" pitchFamily="34" charset="0"/>
                <a:cs typeface="Calibri" pitchFamily="34" charset="0"/>
              </a:rPr>
              <a:t>In generale nel paziente con varici il rischio di sanguinamento è del 15% l’anno.</a:t>
            </a:r>
          </a:p>
          <a:p>
            <a:pPr marL="741363" lvl="1" indent="-284163"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	</a:t>
            </a:r>
            <a:r>
              <a:rPr lang="en-US" sz="1200" i="1">
                <a:solidFill>
                  <a:schemeClr val="tx1"/>
                </a:solidFill>
                <a:latin typeface="Calibri" pitchFamily="34" charset="0"/>
                <a:cs typeface="Calibri" pitchFamily="34" charset="0"/>
              </a:rPr>
              <a:t>Senzolo M, Riggio O, Primignani M. Italian Association for the Study of the Liver (AISF) ad hoc. Vascular disorders of the liver: recommendations from the Italian Association for the Study of the Liver (AISF) ad hoc committee. Dig Liver Dis. 2011 Jul;43(7):503-14.</a:t>
            </a:r>
            <a:endParaRPr lang="it-IT" sz="1200" i="1">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1200" i="1">
              <a:solidFill>
                <a:schemeClr val="tx1"/>
              </a:solidFill>
              <a:latin typeface="Calibri" pitchFamily="34" charset="0"/>
              <a:cs typeface="Calibri" pitchFamily="34" charset="0"/>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806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7044" name="Text Box 3"/>
          <p:cNvSpPr txBox="1">
            <a:spLocks noChangeArrowheads="1"/>
          </p:cNvSpPr>
          <p:nvPr/>
        </p:nvSpPr>
        <p:spPr bwMode="auto">
          <a:xfrm>
            <a:off x="0" y="1889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Diagnosi (2) </a:t>
            </a:r>
            <a:r>
              <a:rPr lang="it-IT" sz="28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800" dirty="0">
              <a:solidFill>
                <a:srgbClr val="FFFFFF"/>
              </a:solidFill>
              <a:effectLst>
                <a:outerShdw blurRad="38100" dist="38100" dir="2700000" algn="tl">
                  <a:srgbClr val="000000">
                    <a:alpha val="43137"/>
                  </a:srgbClr>
                </a:outerShdw>
              </a:effectLst>
            </a:endParaRPr>
          </a:p>
        </p:txBody>
      </p:sp>
      <p:sp>
        <p:nvSpPr>
          <p:cNvPr id="8806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EA1E0AF-B209-4904-A87F-ED3952B253C4}" type="slidenum">
              <a:rPr lang="it-IT" smtClean="0"/>
              <a:pPr/>
              <a:t>116</a:t>
            </a:fld>
            <a:endParaRPr lang="it-IT"/>
          </a:p>
        </p:txBody>
      </p:sp>
      <p:sp>
        <p:nvSpPr>
          <p:cNvPr id="88070" name="Rettangolo 11"/>
          <p:cNvSpPr>
            <a:spLocks noChangeArrowheads="1"/>
          </p:cNvSpPr>
          <p:nvPr/>
        </p:nvSpPr>
        <p:spPr bwMode="auto">
          <a:xfrm>
            <a:off x="250825" y="836613"/>
            <a:ext cx="7921625" cy="2308225"/>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In un determinato momento, una proporzione variabile di pazienti non avranno varici. </a:t>
            </a:r>
          </a:p>
          <a:p>
            <a:pPr algn="just"/>
            <a:endParaRPr lang="it-IT">
              <a:solidFill>
                <a:schemeClr val="tx1"/>
              </a:solidFill>
              <a:latin typeface="Calibri" pitchFamily="34" charset="0"/>
              <a:cs typeface="Calibri" pitchFamily="34" charset="0"/>
            </a:endParaRPr>
          </a:p>
          <a:p>
            <a:pPr algn="just"/>
            <a:r>
              <a:rPr lang="it-IT">
                <a:solidFill>
                  <a:schemeClr val="tx1"/>
                </a:solidFill>
                <a:latin typeface="Calibri" pitchFamily="34" charset="0"/>
                <a:cs typeface="Calibri" pitchFamily="34" charset="0"/>
              </a:rPr>
              <a:t>Esaminare tutti i cirrotici con l’endoscopia convenzionale per diagnosticare la presenza di varici comporterebbe un numero elevato di endoscopie non necessarie.</a:t>
            </a:r>
          </a:p>
        </p:txBody>
      </p:sp>
      <p:sp>
        <p:nvSpPr>
          <p:cNvPr id="87047" name="Text Box 3"/>
          <p:cNvSpPr txBox="1">
            <a:spLocks noChangeArrowheads="1"/>
          </p:cNvSpPr>
          <p:nvPr/>
        </p:nvSpPr>
        <p:spPr bwMode="auto">
          <a:xfrm>
            <a:off x="0" y="321310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Chi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Screenare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Chi Trattare?</a:t>
            </a:r>
            <a:endParaRPr lang="it-IT" sz="2800" dirty="0">
              <a:solidFill>
                <a:srgbClr val="FFFFFF"/>
              </a:solidFill>
              <a:effectLst>
                <a:outerShdw blurRad="38100" dist="38100" dir="2700000" algn="tl">
                  <a:srgbClr val="000000">
                    <a:alpha val="43137"/>
                  </a:srgbClr>
                </a:outerShdw>
              </a:effectLst>
            </a:endParaRPr>
          </a:p>
        </p:txBody>
      </p:sp>
      <p:pic>
        <p:nvPicPr>
          <p:cNvPr id="88072" name="Picture 2"/>
          <p:cNvPicPr>
            <a:picLocks noChangeAspect="1" noChangeArrowheads="1"/>
          </p:cNvPicPr>
          <p:nvPr/>
        </p:nvPicPr>
        <p:blipFill>
          <a:blip r:embed="rId3" cstate="print"/>
          <a:srcRect/>
          <a:stretch>
            <a:fillRect/>
          </a:stretch>
        </p:blipFill>
        <p:spPr bwMode="auto">
          <a:xfrm>
            <a:off x="755650" y="4149725"/>
            <a:ext cx="6840538" cy="2135188"/>
          </a:xfrm>
          <a:prstGeom prst="rect">
            <a:avLst/>
          </a:prstGeom>
          <a:noFill/>
          <a:ln w="9525">
            <a:noFill/>
            <a:miter lim="800000"/>
            <a:headEnd/>
            <a:tailEnd/>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8909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8068" name="Text Box 3"/>
          <p:cNvSpPr txBox="1">
            <a:spLocks noChangeArrowheads="1"/>
          </p:cNvSpPr>
          <p:nvPr/>
        </p:nvSpPr>
        <p:spPr bwMode="auto">
          <a:xfrm>
            <a:off x="0" y="260350"/>
            <a:ext cx="9144000" cy="525463"/>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Profilassi e Trattamento (1) </a:t>
            </a:r>
            <a:endParaRPr lang="it-IT" sz="2800">
              <a:solidFill>
                <a:srgbClr val="FFFFFF"/>
              </a:solidFill>
              <a:effectLst>
                <a:outerShdw blurRad="38100" dist="38100" dir="2700000" algn="tl">
                  <a:srgbClr val="000000">
                    <a:alpha val="43137"/>
                  </a:srgbClr>
                </a:outerShdw>
              </a:effectLst>
            </a:endParaRPr>
          </a:p>
        </p:txBody>
      </p:sp>
      <p:sp>
        <p:nvSpPr>
          <p:cNvPr id="8909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EEF6CF5-F78F-47AF-961D-5F121973DCD7}" type="slidenum">
              <a:rPr lang="it-IT" smtClean="0"/>
              <a:pPr/>
              <a:t>117</a:t>
            </a:fld>
            <a:endParaRPr lang="it-IT"/>
          </a:p>
        </p:txBody>
      </p:sp>
      <p:sp>
        <p:nvSpPr>
          <p:cNvPr id="10" name="CasellaDiTesto 9"/>
          <p:cNvSpPr txBox="1"/>
          <p:nvPr/>
        </p:nvSpPr>
        <p:spPr>
          <a:xfrm>
            <a:off x="900113" y="1125538"/>
            <a:ext cx="7127875" cy="5601533"/>
          </a:xfrm>
          <a:prstGeom prst="rect">
            <a:avLst/>
          </a:prstGeom>
          <a:noFill/>
        </p:spPr>
        <p:txBody>
          <a:bodyPr>
            <a:spAutoFit/>
          </a:bodyPr>
          <a:lstStyle/>
          <a:p>
            <a:pPr indent="-457200" algn="just">
              <a:buFont typeface="Times New Roman" pitchFamily="18" charset="0"/>
              <a:buChar char="⁕"/>
              <a:defRPr/>
            </a:pPr>
            <a:r>
              <a:rPr lang="it-IT" sz="2000" dirty="0">
                <a:solidFill>
                  <a:schemeClr val="tx1"/>
                </a:solidFill>
                <a:latin typeface="Calibri" pitchFamily="34" charset="0"/>
                <a:cs typeface="Calibri" pitchFamily="34" charset="0"/>
              </a:rPr>
              <a:t>L’estensione dei criteri </a:t>
            </a:r>
            <a:r>
              <a:rPr lang="it-IT" sz="2000" dirty="0" err="1">
                <a:solidFill>
                  <a:schemeClr val="tx1"/>
                </a:solidFill>
                <a:latin typeface="Calibri" pitchFamily="34" charset="0"/>
                <a:cs typeface="Calibri" pitchFamily="34" charset="0"/>
              </a:rPr>
              <a:t>Baveno</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VI</a:t>
            </a:r>
            <a:r>
              <a:rPr lang="it-IT" sz="2000" dirty="0">
                <a:solidFill>
                  <a:schemeClr val="tx1"/>
                </a:solidFill>
                <a:latin typeface="Calibri" pitchFamily="34" charset="0"/>
                <a:cs typeface="Calibri" pitchFamily="34" charset="0"/>
              </a:rPr>
              <a:t> consente a tutti coloro che 	abbiano 	</a:t>
            </a:r>
            <a:r>
              <a:rPr lang="it-IT" sz="2000" dirty="0" err="1">
                <a:solidFill>
                  <a:schemeClr val="tx1"/>
                </a:solidFill>
                <a:latin typeface="Calibri" pitchFamily="34" charset="0"/>
                <a:cs typeface="Calibri" pitchFamily="34" charset="0"/>
              </a:rPr>
              <a:t>PLTs</a:t>
            </a:r>
            <a:r>
              <a:rPr lang="it-IT" sz="2000" dirty="0">
                <a:solidFill>
                  <a:schemeClr val="tx1"/>
                </a:solidFill>
                <a:latin typeface="Calibri" pitchFamily="34" charset="0"/>
                <a:cs typeface="Calibri" pitchFamily="34" charset="0"/>
              </a:rPr>
              <a:t> &gt; 120.000 e </a:t>
            </a:r>
            <a:r>
              <a:rPr lang="it-IT" sz="2000" dirty="0" err="1">
                <a:solidFill>
                  <a:schemeClr val="tx1"/>
                </a:solidFill>
                <a:latin typeface="Calibri" pitchFamily="34" charset="0"/>
                <a:cs typeface="Calibri" pitchFamily="34" charset="0"/>
              </a:rPr>
              <a:t>stiffness</a:t>
            </a:r>
            <a:r>
              <a:rPr lang="it-IT" sz="2000" dirty="0">
                <a:solidFill>
                  <a:schemeClr val="tx1"/>
                </a:solidFill>
                <a:latin typeface="Calibri" pitchFamily="34" charset="0"/>
                <a:cs typeface="Calibri" pitchFamily="34" charset="0"/>
              </a:rPr>
              <a:t>  epatica &lt; 25 </a:t>
            </a:r>
            <a:r>
              <a:rPr lang="it-IT" sz="2000" dirty="0" err="1">
                <a:solidFill>
                  <a:schemeClr val="tx1"/>
                </a:solidFill>
                <a:latin typeface="Calibri" pitchFamily="34" charset="0"/>
                <a:cs typeface="Calibri" pitchFamily="34" charset="0"/>
              </a:rPr>
              <a:t>kPa</a:t>
            </a:r>
            <a:r>
              <a:rPr lang="it-IT" sz="2000" dirty="0">
                <a:solidFill>
                  <a:schemeClr val="tx1"/>
                </a:solidFill>
                <a:latin typeface="Calibri" pitchFamily="34" charset="0"/>
                <a:cs typeface="Calibri" pitchFamily="34" charset="0"/>
              </a:rPr>
              <a:t> di poter 	evitare l’indagine endoscopica;</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 pazienti </a:t>
            </a:r>
            <a:r>
              <a:rPr lang="it-IT" sz="2000" b="1" dirty="0">
                <a:solidFill>
                  <a:schemeClr val="tx1"/>
                </a:solidFill>
                <a:latin typeface="Calibri" pitchFamily="34" charset="0"/>
                <a:cs typeface="Calibri" pitchFamily="34" charset="0"/>
              </a:rPr>
              <a:t>senza varici </a:t>
            </a:r>
            <a:r>
              <a:rPr lang="it-IT" sz="2000" dirty="0">
                <a:solidFill>
                  <a:schemeClr val="tx1"/>
                </a:solidFill>
                <a:latin typeface="Calibri" pitchFamily="34" charset="0"/>
                <a:cs typeface="Calibri" pitchFamily="34" charset="0"/>
              </a:rPr>
              <a:t>allo screening possono essere rivalutati    	con 	EGDS a 2-3 anni di distanza; </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 pazienti </a:t>
            </a:r>
            <a:r>
              <a:rPr lang="it-IT" sz="2000" b="1" dirty="0">
                <a:solidFill>
                  <a:schemeClr val="tx1"/>
                </a:solidFill>
                <a:latin typeface="Calibri" pitchFamily="34" charset="0"/>
                <a:cs typeface="Calibri" pitchFamily="34" charset="0"/>
              </a:rPr>
              <a:t>con cirrosi compensata e varici piccole </a:t>
            </a:r>
            <a:r>
              <a:rPr lang="it-IT" sz="2000" dirty="0">
                <a:solidFill>
                  <a:schemeClr val="tx1"/>
                </a:solidFill>
                <a:latin typeface="Calibri" pitchFamily="34" charset="0"/>
                <a:cs typeface="Calibri" pitchFamily="34" charset="0"/>
              </a:rPr>
              <a:t>dovrebbero 	ripetere 	EGDS a 1 anno di distanza se la </a:t>
            </a:r>
            <a:r>
              <a:rPr lang="it-IT" sz="2000" dirty="0" err="1">
                <a:solidFill>
                  <a:schemeClr val="tx1"/>
                </a:solidFill>
                <a:latin typeface="Calibri" pitchFamily="34" charset="0"/>
                <a:cs typeface="Calibri" pitchFamily="34" charset="0"/>
              </a:rPr>
              <a:t>noxa</a:t>
            </a:r>
            <a:r>
              <a:rPr lang="it-IT" sz="2000" dirty="0">
                <a:solidFill>
                  <a:schemeClr val="tx1"/>
                </a:solidFill>
                <a:latin typeface="Calibri" pitchFamily="34" charset="0"/>
                <a:cs typeface="Calibri" pitchFamily="34" charset="0"/>
              </a:rPr>
              <a:t> patogena 	permane attiva ancora presente, a due anni se la causa 	eziologica è stata </a:t>
            </a:r>
            <a:r>
              <a:rPr lang="it-IT" sz="2000" dirty="0" err="1">
                <a:solidFill>
                  <a:schemeClr val="tx1"/>
                </a:solidFill>
                <a:latin typeface="Calibri" pitchFamily="34" charset="0"/>
                <a:cs typeface="Calibri" pitchFamily="34" charset="0"/>
              </a:rPr>
              <a:t>eradicata</a:t>
            </a:r>
            <a:r>
              <a:rPr lang="it-IT" sz="2000" dirty="0">
                <a:solidFill>
                  <a:schemeClr val="tx1"/>
                </a:solidFill>
                <a:latin typeface="Calibri" pitchFamily="34" charset="0"/>
                <a:cs typeface="Calibri" pitchFamily="34" charset="0"/>
              </a:rPr>
              <a:t>;</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IN QUESTE CATEGORIE </a:t>
            </a:r>
            <a:r>
              <a:rPr lang="it-IT" sz="2000" dirty="0" err="1">
                <a:solidFill>
                  <a:schemeClr val="tx1"/>
                </a:solidFill>
                <a:latin typeface="Calibri" pitchFamily="34" charset="0"/>
                <a:cs typeface="Calibri" pitchFamily="34" charset="0"/>
              </a:rPr>
              <a:t>DI</a:t>
            </a:r>
            <a:r>
              <a:rPr lang="it-IT" sz="2000" dirty="0">
                <a:solidFill>
                  <a:schemeClr val="tx1"/>
                </a:solidFill>
                <a:latin typeface="Calibri" pitchFamily="34" charset="0"/>
                <a:cs typeface="Calibri" pitchFamily="34" charset="0"/>
              </a:rPr>
              <a:t> PAZIENTI E’ INDICATA </a:t>
            </a:r>
            <a:r>
              <a:rPr lang="it-IT" sz="2000" b="1" dirty="0">
                <a:solidFill>
                  <a:schemeClr val="tx1"/>
                </a:solidFill>
                <a:latin typeface="Calibri" pitchFamily="34" charset="0"/>
                <a:cs typeface="Calibri" pitchFamily="34" charset="0"/>
              </a:rPr>
              <a:t>LA SOLA 	SORVEGLIANZA ENDOSCOPICA.</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Non indicata profilassi </a:t>
            </a:r>
            <a:r>
              <a:rPr lang="it-IT" sz="2000" dirty="0" err="1">
                <a:solidFill>
                  <a:schemeClr val="tx1"/>
                </a:solidFill>
                <a:latin typeface="Calibri" pitchFamily="34" charset="0"/>
                <a:cs typeface="Calibri" pitchFamily="34" charset="0"/>
              </a:rPr>
              <a:t>pre-primaria</a:t>
            </a:r>
            <a:r>
              <a:rPr lang="it-IT" sz="2000" dirty="0">
                <a:solidFill>
                  <a:schemeClr val="tx1"/>
                </a:solidFill>
                <a:latin typeface="Calibri" pitchFamily="34" charset="0"/>
                <a:cs typeface="Calibri" pitchFamily="34" charset="0"/>
              </a:rPr>
              <a:t>: né per prevenire la 	formazione di varici, né per limitarne la crescita </a:t>
            </a:r>
            <a:r>
              <a:rPr lang="it-IT" sz="2000" i="1" dirty="0">
                <a:solidFill>
                  <a:schemeClr val="tx1"/>
                </a:solidFill>
                <a:latin typeface="Calibri" pitchFamily="34" charset="0"/>
                <a:cs typeface="Calibri" pitchFamily="34" charset="0"/>
              </a:rPr>
              <a:t>(ci sono in 	corso studi a riguardo). </a:t>
            </a:r>
          </a:p>
          <a:p>
            <a:pPr indent="-457200" algn="just">
              <a:buFont typeface="Times New Roman" pitchFamily="18" charset="0"/>
              <a:buChar char="⁕"/>
              <a:defRPr/>
            </a:pPr>
            <a:r>
              <a:rPr lang="it-IT" sz="2000" dirty="0">
                <a:solidFill>
                  <a:schemeClr val="tx1"/>
                </a:solidFill>
                <a:latin typeface="Calibri" pitchFamily="34" charset="0"/>
                <a:cs typeface="Calibri" pitchFamily="34" charset="0"/>
              </a:rPr>
              <a:t>Indicata invece profilassi PRIMARIA: prevenire la rottura e il 	sanguinamento nei malati con Cirrosi avanzata e/o con varici 	ad alto rischio di sanguinamento.</a:t>
            </a:r>
          </a:p>
          <a:p>
            <a:pPr>
              <a:defRPr/>
            </a:pPr>
            <a:endParaRPr lang="it-IT" sz="1800" dirty="0">
              <a:solidFill>
                <a:schemeClr val="tx1"/>
              </a:solidFill>
              <a:latin typeface="Calibri" pitchFamily="34" charset="0"/>
              <a:cs typeface="Calibri" pitchFamily="34" charset="0"/>
            </a:endParaRP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89092" name="Text Box 3"/>
          <p:cNvSpPr txBox="1">
            <a:spLocks noChangeArrowheads="1"/>
          </p:cNvSpPr>
          <p:nvPr/>
        </p:nvSpPr>
        <p:spPr bwMode="auto">
          <a:xfrm>
            <a:off x="0" y="4556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Profilassi e Trattamento (2) </a:t>
            </a:r>
            <a:endParaRPr lang="it-IT" sz="2800" dirty="0">
              <a:solidFill>
                <a:srgbClr val="FFFFFF"/>
              </a:solidFill>
              <a:effectLst>
                <a:outerShdw blurRad="38100" dist="38100" dir="2700000" algn="tl">
                  <a:srgbClr val="000000">
                    <a:alpha val="43137"/>
                  </a:srgbClr>
                </a:outerShdw>
              </a:effectLst>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118</a:t>
            </a:fld>
            <a:endParaRPr lang="it-IT"/>
          </a:p>
        </p:txBody>
      </p:sp>
      <p:sp>
        <p:nvSpPr>
          <p:cNvPr id="90118" name="CasellaDiTesto 9"/>
          <p:cNvSpPr txBox="1">
            <a:spLocks noChangeArrowheads="1"/>
          </p:cNvSpPr>
          <p:nvPr/>
        </p:nvSpPr>
        <p:spPr bwMode="auto">
          <a:xfrm>
            <a:off x="973138" y="1196975"/>
            <a:ext cx="7127875" cy="2000548"/>
          </a:xfrm>
          <a:prstGeom prst="rect">
            <a:avLst/>
          </a:prstGeom>
          <a:noFill/>
          <a:ln w="9525">
            <a:noFill/>
            <a:miter lim="800000"/>
            <a:headEnd/>
            <a:tailEnd/>
          </a:ln>
        </p:spPr>
        <p:txBody>
          <a:bodyPr>
            <a:spAutoFit/>
          </a:bodyPr>
          <a:lstStyle/>
          <a:p>
            <a:pPr indent="-457200">
              <a:buFont typeface="Arial" pitchFamily="34" charset="0"/>
              <a:buChar char="•"/>
            </a:pPr>
            <a:r>
              <a:rPr lang="it-IT" sz="1800" dirty="0">
                <a:solidFill>
                  <a:schemeClr val="tx1"/>
                </a:solidFill>
                <a:latin typeface="Calibri" pitchFamily="34" charset="0"/>
                <a:cs typeface="Calibri" pitchFamily="34" charset="0"/>
              </a:rPr>
              <a:t>È indicata la profilassi primaria con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-bloccante nei paziente</a:t>
            </a:r>
          </a:p>
          <a:p>
            <a:pPr indent="-457200"/>
            <a:r>
              <a:rPr lang="it-IT" sz="1800" dirty="0">
                <a:solidFill>
                  <a:schemeClr val="tx1"/>
                </a:solidFill>
                <a:latin typeface="Calibri" pitchFamily="34" charset="0"/>
                <a:cs typeface="Calibri" pitchFamily="34" charset="0"/>
              </a:rPr>
              <a:t>	CTP C, con varici piccole e segni rossi.</a:t>
            </a:r>
          </a:p>
          <a:p>
            <a:pPr marL="0" lvl="1" indent="-457200" algn="just">
              <a:buFont typeface="Arial" pitchFamily="34" charset="0"/>
              <a:buChar char="•"/>
            </a:pPr>
            <a:r>
              <a:rPr lang="it-IT" sz="1800" dirty="0">
                <a:solidFill>
                  <a:schemeClr val="tx1"/>
                </a:solidFill>
                <a:latin typeface="Calibri" pitchFamily="34" charset="0"/>
                <a:cs typeface="Calibri" pitchFamily="34" charset="0"/>
              </a:rPr>
              <a:t>Nei pazienti con varici </a:t>
            </a:r>
            <a:r>
              <a:rPr lang="it-IT" sz="1800" dirty="0" err="1">
                <a:solidFill>
                  <a:schemeClr val="tx1"/>
                </a:solidFill>
                <a:latin typeface="Calibri" pitchFamily="34" charset="0"/>
                <a:cs typeface="Calibri" pitchFamily="34" charset="0"/>
              </a:rPr>
              <a:t>medio-grandi</a:t>
            </a:r>
            <a:r>
              <a:rPr lang="it-IT" sz="1800" dirty="0">
                <a:solidFill>
                  <a:schemeClr val="tx1"/>
                </a:solidFill>
                <a:latin typeface="Calibri" pitchFamily="34" charset="0"/>
                <a:cs typeface="Calibri" pitchFamily="34" charset="0"/>
              </a:rPr>
              <a:t>, indipendentemente dalla 	classe 	funzionale, la profilassi primaria può essere fatta con EBL o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bloccante</a:t>
            </a:r>
            <a:r>
              <a:rPr lang="it-IT" sz="1800" dirty="0">
                <a:solidFill>
                  <a:schemeClr val="tx1"/>
                </a:solidFill>
                <a:latin typeface="Calibri" pitchFamily="34" charset="0"/>
                <a:cs typeface="Calibri" pitchFamily="34" charset="0"/>
              </a:rPr>
              <a:t>. </a:t>
            </a:r>
            <a:r>
              <a:rPr lang="it-IT" sz="1000" dirty="0">
                <a:solidFill>
                  <a:schemeClr val="tx1"/>
                </a:solidFill>
                <a:latin typeface="Calibri" pitchFamily="34" charset="0"/>
                <a:cs typeface="Calibri" pitchFamily="34" charset="0"/>
              </a:rPr>
              <a:t>(</a:t>
            </a:r>
            <a:r>
              <a:rPr lang="it-IT" sz="1000" i="1" dirty="0">
                <a:solidFill>
                  <a:schemeClr val="tx1"/>
                </a:solidFill>
                <a:latin typeface="Calibri" pitchFamily="34" charset="0"/>
                <a:cs typeface="Calibri" pitchFamily="34" charset="0"/>
              </a:rPr>
              <a:t>De  </a:t>
            </a:r>
            <a:r>
              <a:rPr lang="it-IT" sz="1000" i="1" dirty="0" err="1">
                <a:solidFill>
                  <a:schemeClr val="tx1"/>
                </a:solidFill>
                <a:latin typeface="Calibri" pitchFamily="34" charset="0"/>
                <a:cs typeface="Calibri" pitchFamily="34" charset="0"/>
              </a:rPr>
              <a:t>Franchis</a:t>
            </a:r>
            <a:r>
              <a:rPr lang="it-IT" sz="1000" i="1" dirty="0">
                <a:solidFill>
                  <a:schemeClr val="tx1"/>
                </a:solidFill>
                <a:latin typeface="Calibri" pitchFamily="34" charset="0"/>
                <a:cs typeface="Calibri" pitchFamily="34" charset="0"/>
              </a:rPr>
              <a:t> R. </a:t>
            </a:r>
            <a:r>
              <a:rPr lang="it-IT" sz="1000" i="1" dirty="0" err="1">
                <a:solidFill>
                  <a:schemeClr val="tx1"/>
                </a:solidFill>
                <a:latin typeface="Calibri" pitchFamily="34" charset="0"/>
                <a:cs typeface="Calibri" pitchFamily="34" charset="0"/>
              </a:rPr>
              <a:t>Expanding</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consensus</a:t>
            </a:r>
            <a:r>
              <a:rPr lang="it-IT" sz="1000" i="1" dirty="0">
                <a:solidFill>
                  <a:schemeClr val="tx1"/>
                </a:solidFill>
                <a:latin typeface="Calibri" pitchFamily="34" charset="0"/>
                <a:cs typeface="Calibri" pitchFamily="34" charset="0"/>
              </a:rPr>
              <a:t> in </a:t>
            </a:r>
            <a:r>
              <a:rPr lang="it-IT" sz="1000" i="1" dirty="0" err="1">
                <a:solidFill>
                  <a:schemeClr val="tx1"/>
                </a:solidFill>
                <a:latin typeface="Calibri" pitchFamily="34" charset="0"/>
                <a:cs typeface="Calibri" pitchFamily="34" charset="0"/>
              </a:rPr>
              <a:t>portal</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hypertension</a:t>
            </a:r>
            <a:r>
              <a:rPr lang="it-IT" sz="1000" i="1" dirty="0">
                <a:solidFill>
                  <a:schemeClr val="tx1"/>
                </a:solidFill>
                <a:latin typeface="Calibri" pitchFamily="34" charset="0"/>
                <a:cs typeface="Calibri" pitchFamily="34" charset="0"/>
              </a:rPr>
              <a:t>: Report </a:t>
            </a:r>
            <a:r>
              <a:rPr lang="it-IT" sz="1000" i="1" dirty="0" err="1">
                <a:solidFill>
                  <a:schemeClr val="tx1"/>
                </a:solidFill>
                <a:latin typeface="Calibri" pitchFamily="34" charset="0"/>
                <a:cs typeface="Calibri" pitchFamily="34" charset="0"/>
              </a:rPr>
              <a:t>of</a:t>
            </a:r>
            <a:r>
              <a:rPr lang="it-IT" sz="1000" i="1" dirty="0">
                <a:solidFill>
                  <a:schemeClr val="tx1"/>
                </a:solidFill>
                <a:latin typeface="Calibri" pitchFamily="34" charset="0"/>
                <a:cs typeface="Calibri" pitchFamily="34" charset="0"/>
              </a:rPr>
              <a:t> the </a:t>
            </a:r>
            <a:r>
              <a:rPr lang="it-IT" sz="1000" i="1" dirty="0" err="1">
                <a:solidFill>
                  <a:schemeClr val="tx1"/>
                </a:solidFill>
                <a:latin typeface="Calibri" pitchFamily="34" charset="0"/>
                <a:cs typeface="Calibri" pitchFamily="34" charset="0"/>
              </a:rPr>
              <a:t>Baveno</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VI</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Consensus</a:t>
            </a:r>
            <a:r>
              <a:rPr lang="it-IT" sz="1000" i="1" dirty="0">
                <a:solidFill>
                  <a:schemeClr val="tx1"/>
                </a:solidFill>
                <a:latin typeface="Calibri" pitchFamily="34" charset="0"/>
                <a:cs typeface="Calibri" pitchFamily="34" charset="0"/>
              </a:rPr>
              <a:t> 	Workshop: </a:t>
            </a:r>
            <a:r>
              <a:rPr lang="it-IT" sz="1000" i="1" dirty="0" err="1">
                <a:solidFill>
                  <a:schemeClr val="tx1"/>
                </a:solidFill>
                <a:latin typeface="Calibri" pitchFamily="34" charset="0"/>
                <a:cs typeface="Calibri" pitchFamily="34" charset="0"/>
              </a:rPr>
              <a:t>Stratifying</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risk</a:t>
            </a:r>
            <a:r>
              <a:rPr lang="it-IT" sz="1000" i="1" dirty="0">
                <a:solidFill>
                  <a:schemeClr val="tx1"/>
                </a:solidFill>
                <a:latin typeface="Calibri" pitchFamily="34" charset="0"/>
                <a:cs typeface="Calibri" pitchFamily="34" charset="0"/>
              </a:rPr>
              <a:t> and </a:t>
            </a:r>
            <a:r>
              <a:rPr lang="it-IT" sz="1000" i="1" dirty="0" err="1">
                <a:solidFill>
                  <a:schemeClr val="tx1"/>
                </a:solidFill>
                <a:latin typeface="Calibri" pitchFamily="34" charset="0"/>
                <a:cs typeface="Calibri" pitchFamily="34" charset="0"/>
              </a:rPr>
              <a:t>individualizing</a:t>
            </a:r>
            <a:r>
              <a:rPr lang="it-IT" sz="1000" i="1" dirty="0">
                <a:solidFill>
                  <a:schemeClr val="tx1"/>
                </a:solidFill>
                <a:latin typeface="Calibri" pitchFamily="34" charset="0"/>
                <a:cs typeface="Calibri" pitchFamily="34" charset="0"/>
              </a:rPr>
              <a:t> care </a:t>
            </a:r>
            <a:r>
              <a:rPr lang="it-IT" sz="1000" i="1" dirty="0" err="1">
                <a:solidFill>
                  <a:schemeClr val="tx1"/>
                </a:solidFill>
                <a:latin typeface="Calibri" pitchFamily="34" charset="0"/>
                <a:cs typeface="Calibri" pitchFamily="34" charset="0"/>
              </a:rPr>
              <a:t>for</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portal</a:t>
            </a:r>
            <a:r>
              <a:rPr lang="it-IT" sz="1000" i="1" dirty="0">
                <a:solidFill>
                  <a:schemeClr val="tx1"/>
                </a:solidFill>
                <a:latin typeface="Calibri" pitchFamily="34" charset="0"/>
                <a:cs typeface="Calibri" pitchFamily="34" charset="0"/>
              </a:rPr>
              <a:t> </a:t>
            </a:r>
            <a:r>
              <a:rPr lang="it-IT" sz="1000" i="1" dirty="0" err="1">
                <a:solidFill>
                  <a:schemeClr val="tx1"/>
                </a:solidFill>
                <a:latin typeface="Calibri" pitchFamily="34" charset="0"/>
                <a:cs typeface="Calibri" pitchFamily="34" charset="0"/>
              </a:rPr>
              <a:t>hypertension</a:t>
            </a:r>
            <a:r>
              <a:rPr lang="it-IT" sz="1000" i="1" dirty="0">
                <a:solidFill>
                  <a:schemeClr val="tx1"/>
                </a:solidFill>
                <a:latin typeface="Calibri" pitchFamily="34" charset="0"/>
                <a:cs typeface="Calibri" pitchFamily="34" charset="0"/>
              </a:rPr>
              <a:t>. J </a:t>
            </a:r>
            <a:r>
              <a:rPr lang="it-IT" sz="1000" i="1" dirty="0" err="1">
                <a:solidFill>
                  <a:schemeClr val="tx1"/>
                </a:solidFill>
                <a:latin typeface="Calibri" pitchFamily="34" charset="0"/>
                <a:cs typeface="Calibri" pitchFamily="34" charset="0"/>
              </a:rPr>
              <a:t>Hepatol</a:t>
            </a:r>
            <a:r>
              <a:rPr lang="it-IT" sz="1000" i="1" dirty="0">
                <a:solidFill>
                  <a:schemeClr val="tx1"/>
                </a:solidFill>
                <a:latin typeface="Calibri" pitchFamily="34" charset="0"/>
                <a:cs typeface="Calibri" pitchFamily="34" charset="0"/>
              </a:rPr>
              <a:t>. 2015; 63: 743-52).</a:t>
            </a:r>
          </a:p>
          <a:p>
            <a:pPr indent="-457200">
              <a:buFont typeface="Arial" pitchFamily="34" charset="0"/>
              <a:buChar char="•"/>
            </a:pPr>
            <a:endParaRPr lang="it-IT" sz="2000" dirty="0">
              <a:solidFill>
                <a:schemeClr val="tx1"/>
              </a:solidFill>
              <a:latin typeface="Calibri" pitchFamily="34" charset="0"/>
              <a:cs typeface="Calibri" pitchFamily="34" charset="0"/>
            </a:endParaRPr>
          </a:p>
        </p:txBody>
      </p:sp>
      <p:sp>
        <p:nvSpPr>
          <p:cNvPr id="9" name="Rettangolo 8"/>
          <p:cNvSpPr/>
          <p:nvPr/>
        </p:nvSpPr>
        <p:spPr>
          <a:xfrm>
            <a:off x="755576" y="3356992"/>
            <a:ext cx="7560840" cy="2923877"/>
          </a:xfrm>
          <a:prstGeom prst="rect">
            <a:avLst/>
          </a:prstGeom>
          <a:noFill/>
          <a:ln w="28575"/>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it-IT" sz="1800" dirty="0">
                <a:solidFill>
                  <a:schemeClr val="tx1"/>
                </a:solidFill>
                <a:latin typeface="Calibri" pitchFamily="34" charset="0"/>
                <a:cs typeface="Calibri" pitchFamily="34" charset="0"/>
              </a:rPr>
              <a:t>PROPRANOLOLO.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-bloccante non selettivo: antagonismo sui R-</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1 riduce output cardiaco, il blocco dei R-</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2 riduce la vasodilatazione splancnica.</a:t>
            </a:r>
          </a:p>
          <a:p>
            <a:pPr algn="just"/>
            <a:endParaRPr lang="it-IT" sz="1800" dirty="0">
              <a:solidFill>
                <a:schemeClr val="tx1"/>
              </a:solidFill>
              <a:latin typeface="Calibri" pitchFamily="34" charset="0"/>
              <a:cs typeface="Calibri" pitchFamily="34" charset="0"/>
            </a:endParaRPr>
          </a:p>
          <a:p>
            <a:pPr algn="just"/>
            <a:r>
              <a:rPr lang="it-IT" sz="1800" dirty="0">
                <a:solidFill>
                  <a:schemeClr val="tx1"/>
                </a:solidFill>
                <a:latin typeface="Calibri" pitchFamily="34" charset="0"/>
                <a:cs typeface="Calibri" pitchFamily="34" charset="0"/>
              </a:rPr>
              <a:t>CARVEDILOLO. </a:t>
            </a:r>
            <a:r>
              <a:rPr lang="el-GR" sz="1800" dirty="0">
                <a:solidFill>
                  <a:schemeClr val="tx1"/>
                </a:solidFill>
                <a:latin typeface="Calibri" pitchFamily="34" charset="0"/>
                <a:cs typeface="Calibri" pitchFamily="34" charset="0"/>
              </a:rPr>
              <a:t>β</a:t>
            </a:r>
            <a:r>
              <a:rPr lang="it-IT" sz="1800" dirty="0">
                <a:solidFill>
                  <a:schemeClr val="tx1"/>
                </a:solidFill>
                <a:latin typeface="Calibri" pitchFamily="34" charset="0"/>
                <a:cs typeface="Calibri" pitchFamily="34" charset="0"/>
              </a:rPr>
              <a:t>-bloccante con attività </a:t>
            </a:r>
            <a:r>
              <a:rPr lang="el-GR" sz="1800" dirty="0">
                <a:solidFill>
                  <a:schemeClr val="tx1"/>
                </a:solidFill>
                <a:latin typeface="Calibri" pitchFamily="34" charset="0"/>
                <a:cs typeface="Calibri" pitchFamily="34" charset="0"/>
              </a:rPr>
              <a:t>α</a:t>
            </a:r>
            <a:r>
              <a:rPr lang="it-IT" sz="1800" dirty="0">
                <a:solidFill>
                  <a:schemeClr val="tx1"/>
                </a:solidFill>
                <a:latin typeface="Calibri" pitchFamily="34" charset="0"/>
                <a:cs typeface="Calibri" pitchFamily="34" charset="0"/>
              </a:rPr>
              <a:t>1-litica che </a:t>
            </a:r>
            <a:r>
              <a:rPr lang="it-IT" sz="1800" dirty="0" err="1">
                <a:solidFill>
                  <a:schemeClr val="tx1"/>
                </a:solidFill>
                <a:latin typeface="Calibri" pitchFamily="34" charset="0"/>
                <a:cs typeface="Calibri" pitchFamily="34" charset="0"/>
              </a:rPr>
              <a:t>antagonizza</a:t>
            </a:r>
            <a:r>
              <a:rPr lang="it-IT" sz="1800" dirty="0">
                <a:solidFill>
                  <a:schemeClr val="tx1"/>
                </a:solidFill>
                <a:latin typeface="Calibri" pitchFamily="34" charset="0"/>
                <a:cs typeface="Calibri" pitchFamily="34" charset="0"/>
              </a:rPr>
              <a:t> maggiormente le resistenze intravascolari risultando più efficace nel ridurre HVPG a basse dosi (</a:t>
            </a:r>
            <a:r>
              <a:rPr lang="it-IT" sz="1800" dirty="0" err="1">
                <a:solidFill>
                  <a:schemeClr val="tx1"/>
                </a:solidFill>
                <a:latin typeface="Calibri" pitchFamily="34" charset="0"/>
                <a:cs typeface="Calibri" pitchFamily="34" charset="0"/>
              </a:rPr>
              <a:t>max</a:t>
            </a:r>
            <a:r>
              <a:rPr lang="it-IT" sz="1800" dirty="0">
                <a:solidFill>
                  <a:schemeClr val="tx1"/>
                </a:solidFill>
                <a:latin typeface="Calibri" pitchFamily="34" charset="0"/>
                <a:cs typeface="Calibri" pitchFamily="34" charset="0"/>
              </a:rPr>
              <a:t> 12.5 mg/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ed è maggiormente tollerato, mentre ad alte dosi (25 mg/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agisce in modo più aggressivo anche sulla MAP. È efficace anche come seconda linea per i pazienti che non rispondono a </a:t>
            </a:r>
            <a:r>
              <a:rPr lang="it-IT" sz="1800" dirty="0" err="1">
                <a:solidFill>
                  <a:schemeClr val="tx1"/>
                </a:solidFill>
                <a:latin typeface="Calibri" pitchFamily="34" charset="0"/>
                <a:cs typeface="Calibri" pitchFamily="34" charset="0"/>
              </a:rPr>
              <a:t>propranololo</a:t>
            </a:r>
            <a:r>
              <a:rPr lang="it-IT" sz="1800" dirty="0">
                <a:solidFill>
                  <a:schemeClr val="tx1"/>
                </a:solidFill>
                <a:latin typeface="Calibri" pitchFamily="34" charset="0"/>
                <a:cs typeface="Calibri" pitchFamily="34" charset="0"/>
              </a:rPr>
              <a:t>.</a:t>
            </a:r>
          </a:p>
          <a:p>
            <a:pPr algn="just"/>
            <a:endParaRPr lang="it-IT" sz="1800" dirty="0">
              <a:solidFill>
                <a:schemeClr val="tx1"/>
              </a:solidFill>
              <a:latin typeface="Calibri" pitchFamily="34" charset="0"/>
              <a:cs typeface="Calibri" pitchFamily="34" charset="0"/>
            </a:endParaRPr>
          </a:p>
          <a:p>
            <a:pPr algn="just"/>
            <a:r>
              <a:rPr lang="it-IT" sz="1100" dirty="0">
                <a:latin typeface="Calibri" pitchFamily="34" charset="0"/>
                <a:cs typeface="Calibri" pitchFamily="34" charset="0"/>
              </a:rPr>
              <a:t>(</a:t>
            </a:r>
            <a:r>
              <a:rPr lang="it-IT" sz="1100" dirty="0" err="1">
                <a:latin typeface="Calibri" pitchFamily="34" charset="0"/>
                <a:cs typeface="Calibri" pitchFamily="34" charset="0"/>
              </a:rPr>
              <a:t>Sinagra</a:t>
            </a:r>
            <a:r>
              <a:rPr lang="it-IT" sz="1100" dirty="0">
                <a:latin typeface="Calibri" pitchFamily="34" charset="0"/>
                <a:cs typeface="Calibri" pitchFamily="34" charset="0"/>
              </a:rPr>
              <a:t> E, </a:t>
            </a:r>
            <a:r>
              <a:rPr lang="it-IT" sz="1100" dirty="0" err="1">
                <a:latin typeface="Calibri" pitchFamily="34" charset="0"/>
                <a:cs typeface="Calibri" pitchFamily="34" charset="0"/>
              </a:rPr>
              <a:t>Perricone</a:t>
            </a:r>
            <a:r>
              <a:rPr lang="it-IT" sz="1100" dirty="0">
                <a:latin typeface="Calibri" pitchFamily="34" charset="0"/>
                <a:cs typeface="Calibri" pitchFamily="34" charset="0"/>
              </a:rPr>
              <a:t> G, D’Amico M, </a:t>
            </a:r>
            <a:r>
              <a:rPr lang="it-IT" sz="1100" dirty="0" err="1">
                <a:latin typeface="Calibri" pitchFamily="34" charset="0"/>
                <a:cs typeface="Calibri" pitchFamily="34" charset="0"/>
              </a:rPr>
              <a:t>Tine</a:t>
            </a:r>
            <a:r>
              <a:rPr lang="it-IT" sz="1100" dirty="0">
                <a:latin typeface="Calibri" pitchFamily="34" charset="0"/>
                <a:cs typeface="Calibri" pitchFamily="34" charset="0"/>
              </a:rPr>
              <a:t> F, D’Amico G. </a:t>
            </a:r>
            <a:r>
              <a:rPr lang="it-IT" sz="1100" dirty="0" err="1">
                <a:latin typeface="Calibri" pitchFamily="34" charset="0"/>
                <a:cs typeface="Calibri" pitchFamily="34" charset="0"/>
              </a:rPr>
              <a:t>Systematic</a:t>
            </a:r>
            <a:r>
              <a:rPr lang="it-IT" sz="1100" dirty="0">
                <a:latin typeface="Calibri" pitchFamily="34" charset="0"/>
                <a:cs typeface="Calibri" pitchFamily="34" charset="0"/>
              </a:rPr>
              <a:t> </a:t>
            </a:r>
            <a:r>
              <a:rPr lang="it-IT" sz="1100" dirty="0" err="1">
                <a:latin typeface="Calibri" pitchFamily="34" charset="0"/>
                <a:cs typeface="Calibri" pitchFamily="34" charset="0"/>
              </a:rPr>
              <a:t>review</a:t>
            </a:r>
            <a:r>
              <a:rPr lang="it-IT" sz="1100" dirty="0">
                <a:latin typeface="Calibri" pitchFamily="34" charset="0"/>
                <a:cs typeface="Calibri" pitchFamily="34" charset="0"/>
              </a:rPr>
              <a:t> </a:t>
            </a:r>
            <a:r>
              <a:rPr lang="it-IT" sz="1100" dirty="0" err="1">
                <a:latin typeface="Calibri" pitchFamily="34" charset="0"/>
                <a:cs typeface="Calibri" pitchFamily="34" charset="0"/>
              </a:rPr>
              <a:t>with</a:t>
            </a:r>
            <a:r>
              <a:rPr lang="it-IT" sz="1100" dirty="0">
                <a:latin typeface="Calibri" pitchFamily="34" charset="0"/>
                <a:cs typeface="Calibri" pitchFamily="34" charset="0"/>
              </a:rPr>
              <a:t> </a:t>
            </a:r>
            <a:r>
              <a:rPr lang="it-IT" sz="1100" dirty="0" err="1">
                <a:latin typeface="Calibri" pitchFamily="34" charset="0"/>
                <a:cs typeface="Calibri" pitchFamily="34" charset="0"/>
              </a:rPr>
              <a:t>meta-analysis</a:t>
            </a:r>
            <a:r>
              <a:rPr lang="it-IT" sz="1100" dirty="0">
                <a:latin typeface="Calibri" pitchFamily="34" charset="0"/>
                <a:cs typeface="Calibri" pitchFamily="34" charset="0"/>
              </a:rPr>
              <a:t>: the </a:t>
            </a:r>
            <a:r>
              <a:rPr lang="it-IT" sz="1100" dirty="0" err="1">
                <a:latin typeface="Calibri" pitchFamily="34" charset="0"/>
                <a:cs typeface="Calibri" pitchFamily="34" charset="0"/>
              </a:rPr>
              <a:t>haemodynamic</a:t>
            </a:r>
            <a:r>
              <a:rPr lang="it-IT" sz="1100" dirty="0">
                <a:latin typeface="Calibri" pitchFamily="34" charset="0"/>
                <a:cs typeface="Calibri" pitchFamily="34" charset="0"/>
              </a:rPr>
              <a:t> </a:t>
            </a:r>
            <a:r>
              <a:rPr lang="it-IT" sz="1100" dirty="0" err="1">
                <a:latin typeface="Calibri" pitchFamily="34" charset="0"/>
                <a:cs typeface="Calibri" pitchFamily="34" charset="0"/>
              </a:rPr>
              <a:t>effects</a:t>
            </a:r>
            <a:r>
              <a:rPr lang="it-IT" sz="1100" dirty="0">
                <a:latin typeface="Calibri" pitchFamily="34" charset="0"/>
                <a:cs typeface="Calibri" pitchFamily="34" charset="0"/>
              </a:rPr>
              <a:t> </a:t>
            </a:r>
            <a:r>
              <a:rPr lang="it-IT" sz="1100" dirty="0" err="1">
                <a:latin typeface="Calibri" pitchFamily="34" charset="0"/>
                <a:cs typeface="Calibri" pitchFamily="34" charset="0"/>
              </a:rPr>
              <a:t>of</a:t>
            </a:r>
            <a:r>
              <a:rPr lang="it-IT" sz="1100" dirty="0">
                <a:latin typeface="Calibri" pitchFamily="34" charset="0"/>
                <a:cs typeface="Calibri" pitchFamily="34" charset="0"/>
              </a:rPr>
              <a:t> </a:t>
            </a:r>
            <a:r>
              <a:rPr lang="it-IT" sz="1100" dirty="0" err="1">
                <a:latin typeface="Calibri" pitchFamily="34" charset="0"/>
                <a:cs typeface="Calibri" pitchFamily="34" charset="0"/>
              </a:rPr>
              <a:t>carvedilol</a:t>
            </a:r>
            <a:r>
              <a:rPr lang="it-IT" sz="1100" dirty="0">
                <a:latin typeface="Calibri" pitchFamily="34" charset="0"/>
                <a:cs typeface="Calibri" pitchFamily="34" charset="0"/>
              </a:rPr>
              <a:t> </a:t>
            </a:r>
            <a:r>
              <a:rPr lang="it-IT" sz="1100" dirty="0" err="1">
                <a:latin typeface="Calibri" pitchFamily="34" charset="0"/>
                <a:cs typeface="Calibri" pitchFamily="34" charset="0"/>
              </a:rPr>
              <a:t>compared</a:t>
            </a:r>
            <a:r>
              <a:rPr lang="it-IT" sz="1100" dirty="0">
                <a:latin typeface="Calibri" pitchFamily="34" charset="0"/>
                <a:cs typeface="Calibri" pitchFamily="34" charset="0"/>
              </a:rPr>
              <a:t> </a:t>
            </a:r>
            <a:r>
              <a:rPr lang="it-IT" sz="1100" dirty="0" err="1">
                <a:latin typeface="Calibri" pitchFamily="34" charset="0"/>
                <a:cs typeface="Calibri" pitchFamily="34" charset="0"/>
              </a:rPr>
              <a:t>with</a:t>
            </a:r>
            <a:r>
              <a:rPr lang="it-IT" sz="1100" dirty="0">
                <a:latin typeface="Calibri" pitchFamily="34" charset="0"/>
                <a:cs typeface="Calibri" pitchFamily="34" charset="0"/>
              </a:rPr>
              <a:t> </a:t>
            </a:r>
            <a:r>
              <a:rPr lang="it-IT" sz="1100" dirty="0" err="1">
                <a:latin typeface="Calibri" pitchFamily="34" charset="0"/>
                <a:cs typeface="Calibri" pitchFamily="34" charset="0"/>
              </a:rPr>
              <a:t>propranolol</a:t>
            </a:r>
            <a:r>
              <a:rPr lang="it-IT" sz="1100" dirty="0">
                <a:latin typeface="Calibri" pitchFamily="34" charset="0"/>
                <a:cs typeface="Calibri" pitchFamily="34" charset="0"/>
              </a:rPr>
              <a:t> </a:t>
            </a:r>
            <a:r>
              <a:rPr lang="it-IT" sz="1100" dirty="0" err="1">
                <a:latin typeface="Calibri" pitchFamily="34" charset="0"/>
                <a:cs typeface="Calibri" pitchFamily="34" charset="0"/>
              </a:rPr>
              <a:t>for</a:t>
            </a:r>
            <a:r>
              <a:rPr lang="it-IT" sz="1100" dirty="0">
                <a:latin typeface="Calibri" pitchFamily="34" charset="0"/>
                <a:cs typeface="Calibri" pitchFamily="34" charset="0"/>
              </a:rPr>
              <a:t> </a:t>
            </a:r>
            <a:r>
              <a:rPr lang="it-IT" sz="1100" dirty="0" err="1">
                <a:latin typeface="Calibri" pitchFamily="34" charset="0"/>
                <a:cs typeface="Calibri" pitchFamily="34" charset="0"/>
              </a:rPr>
              <a:t>portal</a:t>
            </a:r>
            <a:r>
              <a:rPr lang="it-IT" sz="1100" dirty="0">
                <a:latin typeface="Calibri" pitchFamily="34" charset="0"/>
                <a:cs typeface="Calibri" pitchFamily="34" charset="0"/>
              </a:rPr>
              <a:t> </a:t>
            </a:r>
            <a:r>
              <a:rPr lang="it-IT" sz="1100" dirty="0" err="1">
                <a:latin typeface="Calibri" pitchFamily="34" charset="0"/>
                <a:cs typeface="Calibri" pitchFamily="34" charset="0"/>
              </a:rPr>
              <a:t>hypertension</a:t>
            </a:r>
            <a:r>
              <a:rPr lang="it-IT" sz="1100" dirty="0">
                <a:latin typeface="Calibri" pitchFamily="34" charset="0"/>
                <a:cs typeface="Calibri" pitchFamily="34" charset="0"/>
              </a:rPr>
              <a:t> in </a:t>
            </a:r>
            <a:r>
              <a:rPr lang="it-IT" sz="1100" dirty="0" err="1">
                <a:latin typeface="Calibri" pitchFamily="34" charset="0"/>
                <a:cs typeface="Calibri" pitchFamily="34" charset="0"/>
              </a:rPr>
              <a:t>cirrhosis</a:t>
            </a:r>
            <a:r>
              <a:rPr lang="it-IT" sz="1100" dirty="0">
                <a:latin typeface="Calibri" pitchFamily="34" charset="0"/>
                <a:cs typeface="Calibri" pitchFamily="34" charset="0"/>
              </a:rPr>
              <a:t>. </a:t>
            </a:r>
            <a:r>
              <a:rPr lang="it-IT" sz="1100" dirty="0" err="1">
                <a:latin typeface="Calibri" pitchFamily="34" charset="0"/>
                <a:cs typeface="Calibri" pitchFamily="34" charset="0"/>
              </a:rPr>
              <a:t>Aliment</a:t>
            </a:r>
            <a:r>
              <a:rPr lang="it-IT" sz="1100" dirty="0">
                <a:latin typeface="Calibri" pitchFamily="34" charset="0"/>
                <a:cs typeface="Calibri" pitchFamily="34" charset="0"/>
              </a:rPr>
              <a:t> </a:t>
            </a:r>
            <a:r>
              <a:rPr lang="it-IT" sz="1100" dirty="0" err="1">
                <a:latin typeface="Calibri" pitchFamily="34" charset="0"/>
                <a:cs typeface="Calibri" pitchFamily="34" charset="0"/>
              </a:rPr>
              <a:t>Pharmacol</a:t>
            </a:r>
            <a:r>
              <a:rPr lang="it-IT" sz="1100" dirty="0">
                <a:latin typeface="Calibri" pitchFamily="34" charset="0"/>
                <a:cs typeface="Calibri" pitchFamily="34" charset="0"/>
              </a:rPr>
              <a:t> </a:t>
            </a:r>
            <a:r>
              <a:rPr lang="it-IT" sz="1100" dirty="0" err="1">
                <a:latin typeface="Calibri" pitchFamily="34" charset="0"/>
                <a:cs typeface="Calibri" pitchFamily="34" charset="0"/>
              </a:rPr>
              <a:t>Ther</a:t>
            </a:r>
            <a:r>
              <a:rPr lang="it-IT" sz="1100" dirty="0">
                <a:latin typeface="Calibri" pitchFamily="34" charset="0"/>
                <a:cs typeface="Calibri" pitchFamily="34" charset="0"/>
              </a:rPr>
              <a:t> 2014;39(6):557–568).</a:t>
            </a:r>
            <a:endParaRPr lang="it-IT" dirty="0">
              <a:solidFill>
                <a:schemeClr val="tx1"/>
              </a:solidFill>
              <a:latin typeface="Calibri" pitchFamily="34" charset="0"/>
              <a:cs typeface="Calibri" pitchFamily="34" charset="0"/>
            </a:endParaRPr>
          </a:p>
        </p:txBody>
      </p:sp>
      <p:sp>
        <p:nvSpPr>
          <p:cNvPr id="11" name="Rettangolo 10"/>
          <p:cNvSpPr/>
          <p:nvPr/>
        </p:nvSpPr>
        <p:spPr>
          <a:xfrm>
            <a:off x="3275856" y="2780928"/>
            <a:ext cx="2808312" cy="461665"/>
          </a:xfrm>
          <a:prstGeom prst="rect">
            <a:avLst/>
          </a:prstGeom>
        </p:spPr>
        <p:txBody>
          <a:bodyPr wrap="square">
            <a:spAutoFit/>
          </a:bodyPr>
          <a:lstStyle/>
          <a:p>
            <a:r>
              <a:rPr lang="it-IT" dirty="0">
                <a:solidFill>
                  <a:schemeClr val="tx1"/>
                </a:solidFill>
                <a:latin typeface="Calibri" pitchFamily="34" charset="0"/>
                <a:cs typeface="Calibri" pitchFamily="34" charset="0"/>
              </a:rPr>
              <a:t>QUALE </a:t>
            </a:r>
            <a:r>
              <a:rPr lang="el-GR" dirty="0">
                <a:solidFill>
                  <a:schemeClr val="tx1"/>
                </a:solidFill>
                <a:latin typeface="Calibri" pitchFamily="34" charset="0"/>
                <a:cs typeface="Calibri" pitchFamily="34" charset="0"/>
              </a:rPr>
              <a:t>β</a:t>
            </a:r>
            <a:r>
              <a:rPr lang="it-IT" dirty="0">
                <a:solidFill>
                  <a:schemeClr val="tx1"/>
                </a:solidFill>
                <a:latin typeface="Calibri" pitchFamily="34" charset="0"/>
                <a:cs typeface="Calibri" pitchFamily="34" charset="0"/>
              </a:rPr>
              <a:t>-bloccante?</a:t>
            </a:r>
            <a:endParaRPr lang="it-IT" dirty="0"/>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113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6" name="Text Box 3"/>
          <p:cNvSpPr txBox="1">
            <a:spLocks noChangeArrowheads="1"/>
          </p:cNvSpPr>
          <p:nvPr/>
        </p:nvSpPr>
        <p:spPr bwMode="auto">
          <a:xfrm>
            <a:off x="0" y="455613"/>
            <a:ext cx="9144000" cy="52546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Profilassi e Trattamento (3) </a:t>
            </a:r>
            <a:endParaRPr lang="it-IT" sz="2800" dirty="0">
              <a:solidFill>
                <a:srgbClr val="FFFFFF"/>
              </a:solidFill>
              <a:effectLst>
                <a:outerShdw blurRad="38100" dist="38100" dir="2700000" algn="tl">
                  <a:srgbClr val="000000">
                    <a:alpha val="43137"/>
                  </a:srgbClr>
                </a:outerShdw>
              </a:effectLst>
            </a:endParaRPr>
          </a:p>
        </p:txBody>
      </p:sp>
      <p:sp>
        <p:nvSpPr>
          <p:cNvPr id="9114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4FCF9E8-F672-44F8-9E3E-E70B97B39FC5}" type="slidenum">
              <a:rPr lang="it-IT" smtClean="0"/>
              <a:pPr/>
              <a:t>119</a:t>
            </a:fld>
            <a:endParaRPr lang="it-IT"/>
          </a:p>
        </p:txBody>
      </p:sp>
      <p:sp>
        <p:nvSpPr>
          <p:cNvPr id="91142" name="CasellaDiTesto 9"/>
          <p:cNvSpPr txBox="1">
            <a:spLocks noChangeArrowheads="1"/>
          </p:cNvSpPr>
          <p:nvPr/>
        </p:nvSpPr>
        <p:spPr bwMode="auto">
          <a:xfrm>
            <a:off x="684213" y="1436688"/>
            <a:ext cx="7127875" cy="4800600"/>
          </a:xfrm>
          <a:prstGeom prst="rect">
            <a:avLst/>
          </a:prstGeom>
          <a:noFill/>
          <a:ln w="9525">
            <a:noFill/>
            <a:miter lim="800000"/>
            <a:headEnd/>
            <a:tailEnd/>
          </a:ln>
        </p:spPr>
        <p:txBody>
          <a:bodyPr>
            <a:spAutoFit/>
          </a:bodyPr>
          <a:lstStyle/>
          <a:p>
            <a:pPr algn="just"/>
            <a:r>
              <a:rPr lang="it-IT" sz="2000">
                <a:solidFill>
                  <a:schemeClr val="tx1"/>
                </a:solidFill>
                <a:latin typeface="Calibri" pitchFamily="34" charset="0"/>
                <a:cs typeface="Calibri" pitchFamily="34" charset="0"/>
              </a:rPr>
              <a:t>Tutti  i pazienti in classe CTP C che hanno varici anche se piccole (F1) dovrebbero essere trattati con NSBB, specialmente se vi è presenza concomitante di segni rossi all’EGDS Inoltre, secondo Baveno VI, non c’è alcuna indicazione al momento che suggerisca l’utilizzo di NSBB per la prevenzione della formazione di varici. </a:t>
            </a:r>
          </a:p>
          <a:p>
            <a:pPr algn="just"/>
            <a:endParaRPr lang="it-IT" sz="2000">
              <a:solidFill>
                <a:schemeClr val="tx1"/>
              </a:solidFill>
              <a:latin typeface="Calibri" pitchFamily="34" charset="0"/>
              <a:cs typeface="Calibri" pitchFamily="34" charset="0"/>
            </a:endParaRPr>
          </a:p>
          <a:p>
            <a:pPr algn="just"/>
            <a:r>
              <a:rPr lang="it-IT" sz="2000">
                <a:solidFill>
                  <a:schemeClr val="tx1"/>
                </a:solidFill>
                <a:latin typeface="Calibri" pitchFamily="34" charset="0"/>
                <a:cs typeface="Calibri" pitchFamily="34" charset="0"/>
              </a:rPr>
              <a:t>Per la prevenzione del sanguinamento di varici più grandi (F2 e F3), invece, sia l’uso di NSBB che procedure di legatura endoscopiche (EVL) sono considerate valide strategie per la prevenzione primaria.</a:t>
            </a: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r>
              <a:rPr lang="it-IT" sz="1400" i="1">
                <a:solidFill>
                  <a:schemeClr val="tx1"/>
                </a:solidFill>
                <a:latin typeface="Calibri" pitchFamily="34" charset="0"/>
                <a:cs typeface="Calibri" pitchFamily="34" charset="0"/>
              </a:rPr>
              <a:t>de Franchis R. Expanding consensus in portal hypertension: Report of the Baveno VI Consensus Workshop: Stratifying risk and individualizing care for portal hypertension. J Hepatol. 2015; 63: 743-52.</a:t>
            </a:r>
            <a:endParaRPr lang="it-IT" sz="2000">
              <a:solidFill>
                <a:schemeClr val="tx1"/>
              </a:solidFill>
              <a:latin typeface="Calibri" pitchFamily="34" charset="0"/>
              <a:cs typeface="Calibri" pitchFamily="34" charset="0"/>
            </a:endParaRPr>
          </a:p>
        </p:txBody>
      </p:sp>
      <p:sp>
        <p:nvSpPr>
          <p:cNvPr id="7" name="CasellaDiTesto 6"/>
          <p:cNvSpPr txBox="1"/>
          <p:nvPr/>
        </p:nvSpPr>
        <p:spPr>
          <a:xfrm>
            <a:off x="2267744" y="4941168"/>
            <a:ext cx="4392488" cy="369332"/>
          </a:xfrm>
          <a:prstGeom prst="rect">
            <a:avLst/>
          </a:prstGeom>
          <a:noFill/>
        </p:spPr>
        <p:txBody>
          <a:bodyPr wrap="square" rtlCol="0">
            <a:spAutoFit/>
          </a:bodyPr>
          <a:lstStyle/>
          <a:p>
            <a:r>
              <a:rPr lang="it-IT" sz="1800" dirty="0">
                <a:solidFill>
                  <a:schemeClr val="tx1"/>
                </a:solidFill>
                <a:latin typeface="Calibri" pitchFamily="34" charset="0"/>
                <a:cs typeface="Calibri" pitchFamily="34" charset="0"/>
              </a:rPr>
              <a:t>NON INDICATA LA PROFILASSI PRE-PRIMARIA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Line 65"/>
          <p:cNvSpPr>
            <a:spLocks noChangeShapeType="1"/>
          </p:cNvSpPr>
          <p:nvPr/>
        </p:nvSpPr>
        <p:spPr bwMode="auto">
          <a:xfrm>
            <a:off x="6172200" y="4343400"/>
            <a:ext cx="1905000" cy="1588"/>
          </a:xfrm>
          <a:prstGeom prst="line">
            <a:avLst/>
          </a:prstGeom>
          <a:noFill/>
          <a:ln w="41400" cap="sq">
            <a:solidFill>
              <a:srgbClr val="FFFFFF"/>
            </a:solidFill>
            <a:miter lim="800000"/>
            <a:headEnd/>
            <a:tailEnd/>
          </a:ln>
        </p:spPr>
        <p:txBody>
          <a:bodyPr/>
          <a:lstStyle/>
          <a:p>
            <a:endParaRPr lang="it-IT"/>
          </a:p>
        </p:txBody>
      </p:sp>
      <p:sp>
        <p:nvSpPr>
          <p:cNvPr id="1030" name="Segnaposto numero diapositiva 6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12D0957-980B-4B69-A6DE-73FD128F66AC}" type="slidenum">
              <a:rPr lang="it-IT" smtClean="0"/>
              <a:pPr/>
              <a:t>12</a:t>
            </a:fld>
            <a:endParaRPr lang="it-IT"/>
          </a:p>
        </p:txBody>
      </p:sp>
      <p:sp>
        <p:nvSpPr>
          <p:cNvPr id="1031"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3" name="Rettangolo 72"/>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pic>
        <p:nvPicPr>
          <p:cNvPr id="3" name="Immagine 2">
            <a:extLst>
              <a:ext uri="{FF2B5EF4-FFF2-40B4-BE49-F238E27FC236}">
                <a16:creationId xmlns:a16="http://schemas.microsoft.com/office/drawing/2014/main" id="{A6E676F0-B85A-43D6-B91B-6CE16CCA0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1300184"/>
            <a:ext cx="7137400" cy="5216429"/>
          </a:xfrm>
          <a:prstGeom prst="rect">
            <a:avLst/>
          </a:prstGeom>
        </p:spPr>
      </p:pic>
    </p:spTree>
    <p:extLst>
      <p:ext uri="{BB962C8B-B14F-4D97-AF65-F5344CB8AC3E}">
        <p14:creationId xmlns:p14="http://schemas.microsoft.com/office/powerpoint/2010/main" val="4269671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120</a:t>
            </a:fld>
            <a:endParaRPr lang="it-IT"/>
          </a:p>
        </p:txBody>
      </p:sp>
      <p:pic>
        <p:nvPicPr>
          <p:cNvPr id="64514" name="Picture 2"/>
          <p:cNvPicPr>
            <a:picLocks noChangeAspect="1" noChangeArrowheads="1"/>
          </p:cNvPicPr>
          <p:nvPr/>
        </p:nvPicPr>
        <p:blipFill>
          <a:blip r:embed="rId3" cstate="print"/>
          <a:srcRect/>
          <a:stretch>
            <a:fillRect/>
          </a:stretch>
        </p:blipFill>
        <p:spPr bwMode="auto">
          <a:xfrm>
            <a:off x="2123728" y="476672"/>
            <a:ext cx="6438900" cy="1343025"/>
          </a:xfrm>
          <a:prstGeom prst="rect">
            <a:avLst/>
          </a:prstGeom>
          <a:noFill/>
          <a:ln w="9525">
            <a:noFill/>
            <a:miter lim="800000"/>
            <a:headEnd/>
            <a:tailEnd/>
          </a:ln>
        </p:spPr>
      </p:pic>
      <p:pic>
        <p:nvPicPr>
          <p:cNvPr id="64515" name="Picture 3"/>
          <p:cNvPicPr>
            <a:picLocks noChangeAspect="1" noChangeArrowheads="1"/>
          </p:cNvPicPr>
          <p:nvPr/>
        </p:nvPicPr>
        <p:blipFill>
          <a:blip r:embed="rId4" cstate="print"/>
          <a:srcRect/>
          <a:stretch>
            <a:fillRect/>
          </a:stretch>
        </p:blipFill>
        <p:spPr bwMode="auto">
          <a:xfrm>
            <a:off x="0" y="404664"/>
            <a:ext cx="2019300" cy="1019175"/>
          </a:xfrm>
          <a:prstGeom prst="rect">
            <a:avLst/>
          </a:prstGeom>
          <a:noFill/>
          <a:ln w="9525">
            <a:noFill/>
            <a:miter lim="800000"/>
            <a:headEnd/>
            <a:tailEnd/>
          </a:ln>
        </p:spPr>
      </p:pic>
      <p:sp>
        <p:nvSpPr>
          <p:cNvPr id="10" name="CasellaDiTesto 9"/>
          <p:cNvSpPr txBox="1"/>
          <p:nvPr/>
        </p:nvSpPr>
        <p:spPr>
          <a:xfrm>
            <a:off x="1403648" y="5805264"/>
            <a:ext cx="45719" cy="461665"/>
          </a:xfrm>
          <a:prstGeom prst="rect">
            <a:avLst/>
          </a:prstGeom>
          <a:noFill/>
        </p:spPr>
        <p:txBody>
          <a:bodyPr wrap="square" rtlCol="0">
            <a:spAutoFit/>
          </a:bodyPr>
          <a:lstStyle/>
          <a:p>
            <a:endParaRPr lang="it-IT" dirty="0"/>
          </a:p>
        </p:txBody>
      </p:sp>
      <p:sp>
        <p:nvSpPr>
          <p:cNvPr id="11" name="Rettangolo 10"/>
          <p:cNvSpPr/>
          <p:nvPr/>
        </p:nvSpPr>
        <p:spPr>
          <a:xfrm>
            <a:off x="323528" y="6453336"/>
            <a:ext cx="8352928" cy="246221"/>
          </a:xfrm>
          <a:prstGeom prst="rect">
            <a:avLst/>
          </a:prstGeom>
        </p:spPr>
        <p:txBody>
          <a:bodyPr wrap="square">
            <a:spAutoFit/>
          </a:bodyPr>
          <a:lstStyle/>
          <a:p>
            <a:pPr eaLnBrk="0" hangingPunct="0">
              <a:spcBef>
                <a:spcPct val="30000"/>
              </a:spcBef>
              <a:defRPr/>
            </a:pPr>
            <a:r>
              <a:rPr lang="it-IT" sz="1000" i="1" dirty="0" err="1">
                <a:solidFill>
                  <a:srgbClr val="000000"/>
                </a:solidFill>
                <a:latin typeface="Calibri" pitchFamily="34" charset="0"/>
                <a:cs typeface="Calibri" pitchFamily="34" charset="0"/>
              </a:rPr>
              <a:t>Susana</a:t>
            </a:r>
            <a:r>
              <a:rPr lang="it-IT" sz="1000" i="1" dirty="0">
                <a:solidFill>
                  <a:srgbClr val="000000"/>
                </a:solidFill>
                <a:latin typeface="Calibri" pitchFamily="34" charset="0"/>
                <a:cs typeface="Calibri" pitchFamily="34" charset="0"/>
              </a:rPr>
              <a:t> G </a:t>
            </a:r>
            <a:r>
              <a:rPr lang="it-IT" sz="1000" i="1" dirty="0" err="1">
                <a:solidFill>
                  <a:srgbClr val="000000"/>
                </a:solidFill>
                <a:latin typeface="Calibri" pitchFamily="34" charset="0"/>
                <a:cs typeface="Calibri" pitchFamily="34" charset="0"/>
              </a:rPr>
              <a:t>Rodrigues</a:t>
            </a:r>
            <a:r>
              <a:rPr lang="it-IT" sz="1000" i="1" dirty="0">
                <a:solidFill>
                  <a:srgbClr val="000000"/>
                </a:solidFill>
                <a:latin typeface="Calibri" pitchFamily="34" charset="0"/>
                <a:cs typeface="Calibri" pitchFamily="34" charset="0"/>
              </a:rPr>
              <a:t>, </a:t>
            </a:r>
            <a:r>
              <a:rPr lang="it-IT" sz="1000" i="1" dirty="0" err="1">
                <a:solidFill>
                  <a:srgbClr val="000000"/>
                </a:solidFill>
                <a:latin typeface="Calibri" pitchFamily="34" charset="0"/>
                <a:cs typeface="Calibri" pitchFamily="34" charset="0"/>
              </a:rPr>
              <a:t>Yuly</a:t>
            </a:r>
            <a:r>
              <a:rPr lang="it-IT" sz="1000" i="1" dirty="0">
                <a:solidFill>
                  <a:srgbClr val="000000"/>
                </a:solidFill>
                <a:latin typeface="Calibri" pitchFamily="34" charset="0"/>
                <a:cs typeface="Calibri" pitchFamily="34" charset="0"/>
              </a:rPr>
              <a:t> P Mendoza, </a:t>
            </a:r>
            <a:r>
              <a:rPr lang="it-IT" sz="1000" i="1" dirty="0" err="1">
                <a:solidFill>
                  <a:srgbClr val="000000"/>
                </a:solidFill>
                <a:latin typeface="Calibri" pitchFamily="34" charset="0"/>
                <a:cs typeface="Calibri" pitchFamily="34" charset="0"/>
              </a:rPr>
              <a:t>Jaime</a:t>
            </a:r>
            <a:r>
              <a:rPr lang="it-IT" sz="1000" i="1" dirty="0">
                <a:solidFill>
                  <a:srgbClr val="000000"/>
                </a:solidFill>
                <a:latin typeface="Calibri" pitchFamily="34" charset="0"/>
                <a:cs typeface="Calibri" pitchFamily="34" charset="0"/>
              </a:rPr>
              <a:t> Bosch; </a:t>
            </a:r>
            <a:r>
              <a:rPr lang="it-IT" sz="1000" i="1" dirty="0" err="1">
                <a:solidFill>
                  <a:srgbClr val="000000"/>
                </a:solidFill>
                <a:latin typeface="Calibri" pitchFamily="34" charset="0"/>
                <a:cs typeface="Calibri" pitchFamily="34" charset="0"/>
              </a:rPr>
              <a:t>Beta-blockers</a:t>
            </a:r>
            <a:r>
              <a:rPr lang="it-IT" sz="1000" i="1" dirty="0">
                <a:solidFill>
                  <a:srgbClr val="000000"/>
                </a:solidFill>
                <a:latin typeface="Calibri" pitchFamily="34" charset="0"/>
                <a:cs typeface="Calibri" pitchFamily="34" charset="0"/>
              </a:rPr>
              <a:t> in </a:t>
            </a:r>
            <a:r>
              <a:rPr lang="it-IT" sz="1000" i="1" dirty="0" err="1">
                <a:solidFill>
                  <a:srgbClr val="000000"/>
                </a:solidFill>
                <a:latin typeface="Calibri" pitchFamily="34" charset="0"/>
                <a:cs typeface="Calibri" pitchFamily="34" charset="0"/>
              </a:rPr>
              <a:t>cirrhosis</a:t>
            </a:r>
            <a:r>
              <a:rPr lang="it-IT" sz="1000" i="1" dirty="0">
                <a:solidFill>
                  <a:srgbClr val="000000"/>
                </a:solidFill>
                <a:latin typeface="Calibri" pitchFamily="34" charset="0"/>
                <a:cs typeface="Calibri" pitchFamily="34" charset="0"/>
              </a:rPr>
              <a:t>: </a:t>
            </a:r>
            <a:r>
              <a:rPr lang="it-IT" sz="1000" i="1" dirty="0" err="1">
                <a:solidFill>
                  <a:srgbClr val="000000"/>
                </a:solidFill>
                <a:latin typeface="Calibri" pitchFamily="34" charset="0"/>
                <a:cs typeface="Calibri" pitchFamily="34" charset="0"/>
              </a:rPr>
              <a:t>Evidence-based</a:t>
            </a:r>
            <a:r>
              <a:rPr lang="it-IT" sz="1000" i="1" dirty="0">
                <a:solidFill>
                  <a:srgbClr val="000000"/>
                </a:solidFill>
                <a:latin typeface="Calibri" pitchFamily="34" charset="0"/>
                <a:cs typeface="Calibri" pitchFamily="34" charset="0"/>
              </a:rPr>
              <a:t> </a:t>
            </a:r>
            <a:r>
              <a:rPr lang="it-IT" sz="1000" i="1" dirty="0" err="1">
                <a:solidFill>
                  <a:srgbClr val="000000"/>
                </a:solidFill>
                <a:latin typeface="Calibri" pitchFamily="34" charset="0"/>
                <a:cs typeface="Calibri" pitchFamily="34" charset="0"/>
              </a:rPr>
              <a:t>indications</a:t>
            </a:r>
            <a:r>
              <a:rPr lang="it-IT" sz="1000" i="1" dirty="0">
                <a:solidFill>
                  <a:srgbClr val="000000"/>
                </a:solidFill>
                <a:latin typeface="Calibri" pitchFamily="34" charset="0"/>
                <a:cs typeface="Calibri" pitchFamily="34" charset="0"/>
              </a:rPr>
              <a:t> and </a:t>
            </a:r>
            <a:r>
              <a:rPr lang="it-IT" sz="1000" i="1" dirty="0" err="1">
                <a:solidFill>
                  <a:srgbClr val="000000"/>
                </a:solidFill>
                <a:latin typeface="Calibri" pitchFamily="34" charset="0"/>
                <a:cs typeface="Calibri" pitchFamily="34" charset="0"/>
              </a:rPr>
              <a:t>limitations</a:t>
            </a:r>
            <a:r>
              <a:rPr lang="it-IT" sz="1000" i="1" dirty="0">
                <a:solidFill>
                  <a:srgbClr val="000000"/>
                </a:solidFill>
                <a:latin typeface="Calibri" pitchFamily="34" charset="0"/>
                <a:cs typeface="Calibri" pitchFamily="34" charset="0"/>
              </a:rPr>
              <a:t>. JHEP </a:t>
            </a:r>
            <a:r>
              <a:rPr lang="it-IT" sz="1000" i="1" dirty="0" err="1">
                <a:solidFill>
                  <a:srgbClr val="000000"/>
                </a:solidFill>
                <a:latin typeface="Calibri" pitchFamily="34" charset="0"/>
                <a:cs typeface="Calibri" pitchFamily="34" charset="0"/>
              </a:rPr>
              <a:t>Rep</a:t>
            </a:r>
            <a:r>
              <a:rPr lang="it-IT" sz="1000" i="1" dirty="0">
                <a:solidFill>
                  <a:srgbClr val="000000"/>
                </a:solidFill>
                <a:latin typeface="Calibri" pitchFamily="34" charset="0"/>
                <a:cs typeface="Calibri" pitchFamily="34" charset="0"/>
              </a:rPr>
              <a:t> 2019 </a:t>
            </a:r>
            <a:r>
              <a:rPr lang="it-IT" sz="1000" i="1" dirty="0" err="1">
                <a:solidFill>
                  <a:srgbClr val="000000"/>
                </a:solidFill>
                <a:latin typeface="Calibri" pitchFamily="34" charset="0"/>
                <a:cs typeface="Calibri" pitchFamily="34" charset="0"/>
              </a:rPr>
              <a:t>Dec</a:t>
            </a:r>
            <a:r>
              <a:rPr lang="it-IT" sz="1000" i="1" dirty="0">
                <a:solidFill>
                  <a:srgbClr val="000000"/>
                </a:solidFill>
                <a:latin typeface="Calibri" pitchFamily="34" charset="0"/>
                <a:cs typeface="Calibri" pitchFamily="34" charset="0"/>
              </a:rPr>
              <a:t> 20;2(1):100063.</a:t>
            </a:r>
          </a:p>
        </p:txBody>
      </p:sp>
      <p:pic>
        <p:nvPicPr>
          <p:cNvPr id="64517" name="Picture 5"/>
          <p:cNvPicPr>
            <a:picLocks noChangeAspect="1" noChangeArrowheads="1"/>
          </p:cNvPicPr>
          <p:nvPr/>
        </p:nvPicPr>
        <p:blipFill>
          <a:blip r:embed="rId5" cstate="print"/>
          <a:srcRect/>
          <a:stretch>
            <a:fillRect/>
          </a:stretch>
        </p:blipFill>
        <p:spPr bwMode="auto">
          <a:xfrm>
            <a:off x="827584" y="1988840"/>
            <a:ext cx="7416824" cy="3714937"/>
          </a:xfrm>
          <a:prstGeom prst="rect">
            <a:avLst/>
          </a:prstGeom>
          <a:noFill/>
          <a:ln w="9525">
            <a:noFill/>
            <a:miter lim="800000"/>
            <a:headEnd/>
            <a:tailEnd/>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121</a:t>
            </a:fld>
            <a:endParaRPr lang="it-IT"/>
          </a:p>
        </p:txBody>
      </p:sp>
      <p:sp>
        <p:nvSpPr>
          <p:cNvPr id="10" name="CasellaDiTesto 9"/>
          <p:cNvSpPr txBox="1"/>
          <p:nvPr/>
        </p:nvSpPr>
        <p:spPr>
          <a:xfrm>
            <a:off x="1403648" y="5805264"/>
            <a:ext cx="45719" cy="461665"/>
          </a:xfrm>
          <a:prstGeom prst="rect">
            <a:avLst/>
          </a:prstGeom>
          <a:noFill/>
        </p:spPr>
        <p:txBody>
          <a:bodyPr wrap="square" rtlCol="0">
            <a:spAutoFit/>
          </a:bodyPr>
          <a:lstStyle/>
          <a:p>
            <a:endParaRPr lang="it-IT" dirty="0"/>
          </a:p>
        </p:txBody>
      </p:sp>
      <p:pic>
        <p:nvPicPr>
          <p:cNvPr id="200706" name="Picture 2"/>
          <p:cNvPicPr>
            <a:picLocks noChangeAspect="1" noChangeArrowheads="1"/>
          </p:cNvPicPr>
          <p:nvPr/>
        </p:nvPicPr>
        <p:blipFill>
          <a:blip r:embed="rId3" cstate="print"/>
          <a:srcRect/>
          <a:stretch>
            <a:fillRect/>
          </a:stretch>
        </p:blipFill>
        <p:spPr bwMode="auto">
          <a:xfrm>
            <a:off x="2627784" y="692696"/>
            <a:ext cx="3562350" cy="1838325"/>
          </a:xfrm>
          <a:prstGeom prst="rect">
            <a:avLst/>
          </a:prstGeom>
          <a:noFill/>
          <a:ln w="9525">
            <a:noFill/>
            <a:miter lim="800000"/>
            <a:headEnd/>
            <a:tailEnd/>
          </a:ln>
        </p:spPr>
      </p:pic>
      <p:sp>
        <p:nvSpPr>
          <p:cNvPr id="12" name="Rettangolo 11"/>
          <p:cNvSpPr/>
          <p:nvPr/>
        </p:nvSpPr>
        <p:spPr>
          <a:xfrm>
            <a:off x="611560" y="6309320"/>
            <a:ext cx="7632848" cy="369332"/>
          </a:xfrm>
          <a:prstGeom prst="rect">
            <a:avLst/>
          </a:prstGeom>
        </p:spPr>
        <p:txBody>
          <a:bodyPr wrap="square">
            <a:spAutoFit/>
          </a:bodyPr>
          <a:lstStyle/>
          <a:p>
            <a:r>
              <a:rPr lang="it-IT" sz="900" dirty="0">
                <a:solidFill>
                  <a:schemeClr val="tx1"/>
                </a:solidFill>
                <a:latin typeface="Calibri" pitchFamily="34" charset="0"/>
                <a:cs typeface="Calibri" pitchFamily="34" charset="0"/>
              </a:rPr>
              <a:t>C</a:t>
            </a:r>
            <a:r>
              <a:rPr lang="en-US" sz="900" dirty="0" err="1">
                <a:solidFill>
                  <a:schemeClr val="tx1"/>
                </a:solidFill>
                <a:latin typeface="Calibri" pitchFamily="34" charset="0"/>
                <a:cs typeface="Calibri" pitchFamily="34" charset="0"/>
              </a:rPr>
              <a:t>àndid</a:t>
            </a:r>
            <a:r>
              <a:rPr lang="en-US" sz="900" dirty="0">
                <a:solidFill>
                  <a:schemeClr val="tx1"/>
                </a:solidFill>
                <a:latin typeface="Calibri" pitchFamily="34" charset="0"/>
                <a:cs typeface="Calibri" pitchFamily="34" charset="0"/>
              </a:rPr>
              <a:t> Villanueva et al. </a:t>
            </a:r>
            <a:r>
              <a:rPr lang="el-GR" sz="900" dirty="0">
                <a:solidFill>
                  <a:schemeClr val="tx1"/>
                </a:solidFill>
                <a:latin typeface="Calibri" pitchFamily="34" charset="0"/>
                <a:cs typeface="Calibri" pitchFamily="34" charset="0"/>
              </a:rPr>
              <a:t>β </a:t>
            </a:r>
            <a:r>
              <a:rPr lang="it-IT" sz="900" dirty="0" err="1">
                <a:solidFill>
                  <a:schemeClr val="tx1"/>
                </a:solidFill>
                <a:latin typeface="Calibri" pitchFamily="34" charset="0"/>
                <a:cs typeface="Calibri" pitchFamily="34" charset="0"/>
              </a:rPr>
              <a:t>blockers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to</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prevent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decompensation</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cirrhosis</a:t>
            </a:r>
            <a:r>
              <a:rPr lang="it-IT" sz="900" dirty="0">
                <a:solidFill>
                  <a:schemeClr val="tx1"/>
                </a:solidFill>
                <a:latin typeface="Calibri" pitchFamily="34" charset="0"/>
                <a:cs typeface="Calibri" pitchFamily="34" charset="0"/>
              </a:rPr>
              <a:t> in </a:t>
            </a:r>
            <a:r>
              <a:rPr lang="it-IT" sz="900" dirty="0" err="1">
                <a:solidFill>
                  <a:schemeClr val="tx1"/>
                </a:solidFill>
                <a:latin typeface="Calibri" pitchFamily="34" charset="0"/>
                <a:cs typeface="Calibri" pitchFamily="34" charset="0"/>
              </a:rPr>
              <a:t>patients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with</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clinically</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significant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portal</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hypertension</a:t>
            </a:r>
            <a:r>
              <a:rPr lang="it-IT" sz="900" dirty="0">
                <a:solidFill>
                  <a:schemeClr val="tx1"/>
                </a:solidFill>
                <a:latin typeface="Calibri" pitchFamily="34" charset="0"/>
                <a:cs typeface="Calibri" pitchFamily="34" charset="0"/>
              </a:rPr>
              <a:t> (PREDESCI): a </a:t>
            </a:r>
            <a:r>
              <a:rPr lang="it-IT" sz="900" dirty="0" err="1">
                <a:solidFill>
                  <a:schemeClr val="tx1"/>
                </a:solidFill>
                <a:latin typeface="Calibri" pitchFamily="34" charset="0"/>
                <a:cs typeface="Calibri" pitchFamily="34" charset="0"/>
              </a:rPr>
              <a:t>randomised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double-blind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placebo-controlled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multicentre</a:t>
            </a:r>
            <a:r>
              <a:rPr lang="it-IT" sz="900" dirty="0">
                <a:solidFill>
                  <a:schemeClr val="tx1"/>
                </a:solidFill>
                <a:latin typeface="Calibri" pitchFamily="34" charset="0"/>
                <a:cs typeface="Calibri" pitchFamily="34" charset="0"/>
              </a:rPr>
              <a:t> trial. THE LANCET VOLUME 393, ISSUE 10181, P1597-1608, APRIL 20, 2019</a:t>
            </a:r>
          </a:p>
        </p:txBody>
      </p:sp>
      <p:sp>
        <p:nvSpPr>
          <p:cNvPr id="13" name="CasellaDiTesto 12"/>
          <p:cNvSpPr txBox="1"/>
          <p:nvPr/>
        </p:nvSpPr>
        <p:spPr>
          <a:xfrm>
            <a:off x="3131840" y="3068960"/>
            <a:ext cx="2291718" cy="400110"/>
          </a:xfrm>
          <a:prstGeom prst="rect">
            <a:avLst/>
          </a:prstGeom>
          <a:noFill/>
        </p:spPr>
        <p:txBody>
          <a:bodyPr wrap="none" rtlCol="0">
            <a:spAutoFit/>
          </a:bodyPr>
          <a:lstStyle/>
          <a:p>
            <a:r>
              <a:rPr lang="it-IT" sz="2000" dirty="0">
                <a:solidFill>
                  <a:schemeClr val="tx1"/>
                </a:solidFill>
                <a:latin typeface="Calibri" pitchFamily="34" charset="0"/>
                <a:cs typeface="Calibri" pitchFamily="34" charset="0"/>
              </a:rPr>
              <a:t>THE PREDESCI TRIAL</a:t>
            </a:r>
          </a:p>
        </p:txBody>
      </p:sp>
      <p:sp>
        <p:nvSpPr>
          <p:cNvPr id="14" name="CasellaDiTesto 13"/>
          <p:cNvSpPr txBox="1"/>
          <p:nvPr/>
        </p:nvSpPr>
        <p:spPr>
          <a:xfrm>
            <a:off x="2267744" y="5949280"/>
            <a:ext cx="449162" cy="461665"/>
          </a:xfrm>
          <a:prstGeom prst="rect">
            <a:avLst/>
          </a:prstGeom>
          <a:noFill/>
        </p:spPr>
        <p:txBody>
          <a:bodyPr wrap="none" rtlCol="0">
            <a:spAutoFit/>
          </a:bodyPr>
          <a:lstStyle/>
          <a:p>
            <a:r>
              <a:rPr lang="it-IT" dirty="0"/>
              <a:t>Il </a:t>
            </a:r>
          </a:p>
        </p:txBody>
      </p:sp>
      <p:sp>
        <p:nvSpPr>
          <p:cNvPr id="15" name="Rettangolo 14"/>
          <p:cNvSpPr/>
          <p:nvPr/>
        </p:nvSpPr>
        <p:spPr>
          <a:xfrm>
            <a:off x="1115616" y="3861048"/>
            <a:ext cx="6912768" cy="707886"/>
          </a:xfrm>
          <a:prstGeom prst="rect">
            <a:avLst/>
          </a:prstGeom>
        </p:spPr>
        <p:txBody>
          <a:bodyPr wrap="square">
            <a:spAutoFit/>
          </a:bodyPr>
          <a:lstStyle/>
          <a:p>
            <a:pPr algn="just"/>
            <a:r>
              <a:rPr lang="it-IT" sz="2000" dirty="0">
                <a:solidFill>
                  <a:schemeClr val="tx1"/>
                </a:solidFill>
                <a:latin typeface="Calibri" pitchFamily="34" charset="0"/>
                <a:cs typeface="Calibri" pitchFamily="34" charset="0"/>
              </a:rPr>
              <a:t>La terapia con </a:t>
            </a:r>
            <a:r>
              <a:rPr lang="el-GR" sz="2000" b="1" dirty="0">
                <a:solidFill>
                  <a:schemeClr val="tx1"/>
                </a:solidFill>
                <a:latin typeface="Calibri" pitchFamily="34" charset="0"/>
                <a:cs typeface="Calibri" pitchFamily="34" charset="0"/>
              </a:rPr>
              <a:t>β</a:t>
            </a:r>
            <a:r>
              <a:rPr lang="it-IT" sz="2000" b="1" dirty="0">
                <a:solidFill>
                  <a:schemeClr val="tx1"/>
                </a:solidFill>
                <a:latin typeface="Calibri" pitchFamily="34" charset="0"/>
                <a:cs typeface="Calibri" pitchFamily="34" charset="0"/>
              </a:rPr>
              <a:t>-bloccante </a:t>
            </a:r>
            <a:r>
              <a:rPr lang="it-IT" sz="2000" dirty="0">
                <a:solidFill>
                  <a:schemeClr val="tx1"/>
                </a:solidFill>
                <a:latin typeface="Calibri" pitchFamily="34" charset="0"/>
                <a:cs typeface="Calibri" pitchFamily="34" charset="0"/>
              </a:rPr>
              <a:t>nei pazienti con CSPH e cirrosi compensata riduce il rate di scompenso e di morte </a:t>
            </a:r>
            <a:r>
              <a:rPr lang="it-IT" sz="2000" dirty="0" err="1">
                <a:solidFill>
                  <a:schemeClr val="tx1"/>
                </a:solidFill>
                <a:latin typeface="Calibri" pitchFamily="34" charset="0"/>
                <a:cs typeface="Calibri" pitchFamily="34" charset="0"/>
              </a:rPr>
              <a:t>fegato-relata</a:t>
            </a:r>
            <a:r>
              <a:rPr lang="it-IT" sz="2000" dirty="0">
                <a:solidFill>
                  <a:schemeClr val="tx1"/>
                </a:solidFill>
                <a:latin typeface="Calibri" pitchFamily="34" charset="0"/>
                <a:cs typeface="Calibri" pitchFamily="34" charset="0"/>
              </a:rPr>
              <a:t>.</a:t>
            </a:r>
            <a:endParaRPr lang="it-IT" sz="2000" dirty="0"/>
          </a:p>
        </p:txBody>
      </p:sp>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011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011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CBF99C-266B-4B0C-85FD-0AF0B1F7BF4E}" type="slidenum">
              <a:rPr lang="it-IT" smtClean="0"/>
              <a:pPr/>
              <a:t>122</a:t>
            </a:fld>
            <a:endParaRPr lang="it-IT"/>
          </a:p>
        </p:txBody>
      </p:sp>
      <p:sp>
        <p:nvSpPr>
          <p:cNvPr id="10" name="CasellaDiTesto 9"/>
          <p:cNvSpPr txBox="1"/>
          <p:nvPr/>
        </p:nvSpPr>
        <p:spPr>
          <a:xfrm>
            <a:off x="1403648" y="5805264"/>
            <a:ext cx="45719" cy="461665"/>
          </a:xfrm>
          <a:prstGeom prst="rect">
            <a:avLst/>
          </a:prstGeom>
          <a:noFill/>
        </p:spPr>
        <p:txBody>
          <a:bodyPr wrap="square" rtlCol="0">
            <a:spAutoFit/>
          </a:bodyPr>
          <a:lstStyle/>
          <a:p>
            <a:endParaRPr lang="it-IT" dirty="0"/>
          </a:p>
        </p:txBody>
      </p:sp>
      <p:sp>
        <p:nvSpPr>
          <p:cNvPr id="12" name="Rettangolo 11"/>
          <p:cNvSpPr/>
          <p:nvPr/>
        </p:nvSpPr>
        <p:spPr>
          <a:xfrm>
            <a:off x="611560" y="6309320"/>
            <a:ext cx="7632848" cy="369332"/>
          </a:xfrm>
          <a:prstGeom prst="rect">
            <a:avLst/>
          </a:prstGeom>
        </p:spPr>
        <p:txBody>
          <a:bodyPr wrap="square">
            <a:spAutoFit/>
          </a:bodyPr>
          <a:lstStyle/>
          <a:p>
            <a:r>
              <a:rPr lang="it-IT" sz="900" dirty="0">
                <a:solidFill>
                  <a:schemeClr val="tx1"/>
                </a:solidFill>
                <a:latin typeface="Calibri" pitchFamily="34" charset="0"/>
                <a:cs typeface="Calibri" pitchFamily="34" charset="0"/>
              </a:rPr>
              <a:t>C</a:t>
            </a:r>
            <a:r>
              <a:rPr lang="en-US" sz="900" dirty="0" err="1">
                <a:solidFill>
                  <a:schemeClr val="tx1"/>
                </a:solidFill>
                <a:latin typeface="Calibri" pitchFamily="34" charset="0"/>
                <a:cs typeface="Calibri" pitchFamily="34" charset="0"/>
              </a:rPr>
              <a:t>àndid</a:t>
            </a:r>
            <a:r>
              <a:rPr lang="en-US" sz="900" dirty="0">
                <a:solidFill>
                  <a:schemeClr val="tx1"/>
                </a:solidFill>
                <a:latin typeface="Calibri" pitchFamily="34" charset="0"/>
                <a:cs typeface="Calibri" pitchFamily="34" charset="0"/>
              </a:rPr>
              <a:t> Villanueva et al. </a:t>
            </a:r>
            <a:r>
              <a:rPr lang="el-GR" sz="900" dirty="0">
                <a:solidFill>
                  <a:schemeClr val="tx1"/>
                </a:solidFill>
                <a:latin typeface="Calibri" pitchFamily="34" charset="0"/>
                <a:cs typeface="Calibri" pitchFamily="34" charset="0"/>
              </a:rPr>
              <a:t>β </a:t>
            </a:r>
            <a:r>
              <a:rPr lang="it-IT" sz="900" dirty="0" err="1">
                <a:solidFill>
                  <a:schemeClr val="tx1"/>
                </a:solidFill>
                <a:latin typeface="Calibri" pitchFamily="34" charset="0"/>
                <a:cs typeface="Calibri" pitchFamily="34" charset="0"/>
              </a:rPr>
              <a:t>blockers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to</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prevent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decompensation</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cirrhosis</a:t>
            </a:r>
            <a:r>
              <a:rPr lang="it-IT" sz="900" dirty="0">
                <a:solidFill>
                  <a:schemeClr val="tx1"/>
                </a:solidFill>
                <a:latin typeface="Calibri" pitchFamily="34" charset="0"/>
                <a:cs typeface="Calibri" pitchFamily="34" charset="0"/>
              </a:rPr>
              <a:t> in </a:t>
            </a:r>
            <a:r>
              <a:rPr lang="it-IT" sz="900" dirty="0" err="1">
                <a:solidFill>
                  <a:schemeClr val="tx1"/>
                </a:solidFill>
                <a:latin typeface="Calibri" pitchFamily="34" charset="0"/>
                <a:cs typeface="Calibri" pitchFamily="34" charset="0"/>
              </a:rPr>
              <a:t>patients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with</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clinically</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significant</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portal</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hypertension</a:t>
            </a:r>
            <a:r>
              <a:rPr lang="it-IT" sz="900" dirty="0">
                <a:solidFill>
                  <a:schemeClr val="tx1"/>
                </a:solidFill>
                <a:latin typeface="Calibri" pitchFamily="34" charset="0"/>
                <a:cs typeface="Calibri" pitchFamily="34" charset="0"/>
              </a:rPr>
              <a:t> (PREDESCI): a </a:t>
            </a:r>
            <a:r>
              <a:rPr lang="it-IT" sz="900" dirty="0" err="1">
                <a:solidFill>
                  <a:schemeClr val="tx1"/>
                </a:solidFill>
                <a:latin typeface="Calibri" pitchFamily="34" charset="0"/>
                <a:cs typeface="Calibri" pitchFamily="34" charset="0"/>
              </a:rPr>
              <a:t>randomised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double-blind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placebo-controlled</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multicentre</a:t>
            </a:r>
            <a:r>
              <a:rPr lang="it-IT" sz="900" dirty="0">
                <a:solidFill>
                  <a:schemeClr val="tx1"/>
                </a:solidFill>
                <a:latin typeface="Calibri" pitchFamily="34" charset="0"/>
                <a:cs typeface="Calibri" pitchFamily="34" charset="0"/>
              </a:rPr>
              <a:t> trial. THE LANCET VOLUME 393, ISSUE 10181, P1597-1608, APRIL 20, 2019</a:t>
            </a:r>
          </a:p>
        </p:txBody>
      </p:sp>
      <p:sp>
        <p:nvSpPr>
          <p:cNvPr id="14" name="CasellaDiTesto 13"/>
          <p:cNvSpPr txBox="1"/>
          <p:nvPr/>
        </p:nvSpPr>
        <p:spPr>
          <a:xfrm>
            <a:off x="2267744" y="5949280"/>
            <a:ext cx="449162" cy="461665"/>
          </a:xfrm>
          <a:prstGeom prst="rect">
            <a:avLst/>
          </a:prstGeom>
          <a:noFill/>
        </p:spPr>
        <p:txBody>
          <a:bodyPr wrap="none" rtlCol="0">
            <a:spAutoFit/>
          </a:bodyPr>
          <a:lstStyle/>
          <a:p>
            <a:r>
              <a:rPr lang="it-IT" dirty="0"/>
              <a:t>Il </a:t>
            </a:r>
          </a:p>
        </p:txBody>
      </p:sp>
      <p:sp>
        <p:nvSpPr>
          <p:cNvPr id="15" name="Rettangolo 14"/>
          <p:cNvSpPr/>
          <p:nvPr/>
        </p:nvSpPr>
        <p:spPr>
          <a:xfrm>
            <a:off x="611560" y="260648"/>
            <a:ext cx="6768752" cy="7386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it-IT" sz="1800" dirty="0">
                <a:solidFill>
                  <a:schemeClr val="tx1"/>
                </a:solidFill>
                <a:latin typeface="Calibri" pitchFamily="34" charset="0"/>
                <a:cs typeface="Calibri" pitchFamily="34" charset="0"/>
              </a:rPr>
              <a:t>La </a:t>
            </a:r>
            <a:r>
              <a:rPr lang="it-IT"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terapia con </a:t>
            </a:r>
            <a:r>
              <a:rPr lang="el-GR"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β</a:t>
            </a:r>
            <a:r>
              <a:rPr lang="it-IT"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-bloccante </a:t>
            </a:r>
            <a:r>
              <a:rPr lang="it-IT" sz="1800" dirty="0">
                <a:solidFill>
                  <a:schemeClr val="tx1"/>
                </a:solidFill>
                <a:latin typeface="Calibri" pitchFamily="34" charset="0"/>
                <a:cs typeface="Calibri" pitchFamily="34" charset="0"/>
              </a:rPr>
              <a:t>nei pazienti con scompenso ascitico ed ascite refrattaria.</a:t>
            </a:r>
            <a:endParaRPr lang="it-IT" sz="1800" dirty="0"/>
          </a:p>
        </p:txBody>
      </p:sp>
      <p:sp>
        <p:nvSpPr>
          <p:cNvPr id="11" name="CasellaDiTesto 10"/>
          <p:cNvSpPr txBox="1"/>
          <p:nvPr/>
        </p:nvSpPr>
        <p:spPr>
          <a:xfrm>
            <a:off x="611560" y="1772816"/>
            <a:ext cx="7920880" cy="4093428"/>
          </a:xfrm>
          <a:prstGeom prst="rect">
            <a:avLst/>
          </a:prstGeom>
          <a:noFill/>
        </p:spPr>
        <p:txBody>
          <a:bodyPr wrap="square" rtlCol="0">
            <a:spAutoFit/>
          </a:bodyPr>
          <a:lstStyle/>
          <a:p>
            <a:pPr algn="just"/>
            <a:r>
              <a:rPr lang="it-IT" sz="2000" dirty="0">
                <a:solidFill>
                  <a:schemeClr val="tx1"/>
                </a:solidFill>
                <a:latin typeface="Calibri" pitchFamily="34" charset="0"/>
                <a:cs typeface="Calibri" pitchFamily="34" charset="0"/>
              </a:rPr>
              <a:t>I dati in termini di sicurezza e sopravvivenza nei pazienti con ascite refrattaria ed </a:t>
            </a:r>
            <a:r>
              <a:rPr lang="it-IT" sz="2000" dirty="0" err="1">
                <a:solidFill>
                  <a:schemeClr val="tx1"/>
                </a:solidFill>
                <a:latin typeface="Calibri" pitchFamily="34" charset="0"/>
                <a:cs typeface="Calibri" pitchFamily="34" charset="0"/>
              </a:rPr>
              <a:t>ultilizzo</a:t>
            </a:r>
            <a:r>
              <a:rPr lang="it-IT" sz="2000" dirty="0">
                <a:solidFill>
                  <a:schemeClr val="tx1"/>
                </a:solidFill>
                <a:latin typeface="Calibri" pitchFamily="34" charset="0"/>
                <a:cs typeface="Calibri" pitchFamily="34" charset="0"/>
              </a:rPr>
              <a:t> di </a:t>
            </a:r>
            <a:r>
              <a:rPr lang="el-GR" sz="2000" dirty="0">
                <a:solidFill>
                  <a:schemeClr val="tx1"/>
                </a:solidFill>
                <a:latin typeface="Calibri" pitchFamily="34" charset="0"/>
                <a:cs typeface="Calibri" pitchFamily="34" charset="0"/>
              </a:rPr>
              <a:t>β</a:t>
            </a:r>
            <a:r>
              <a:rPr lang="it-IT" sz="2000" dirty="0">
                <a:solidFill>
                  <a:schemeClr val="tx1"/>
                </a:solidFill>
                <a:latin typeface="Calibri" pitchFamily="34" charset="0"/>
                <a:cs typeface="Calibri" pitchFamily="34" charset="0"/>
              </a:rPr>
              <a:t>bloccante sono </a:t>
            </a:r>
            <a:r>
              <a:rPr lang="it-IT" sz="2000" dirty="0" err="1">
                <a:solidFill>
                  <a:schemeClr val="tx1"/>
                </a:solidFill>
                <a:latin typeface="Calibri" pitchFamily="34" charset="0"/>
                <a:cs typeface="Calibri" pitchFamily="34" charset="0"/>
              </a:rPr>
              <a:t>controveersi</a:t>
            </a:r>
            <a:r>
              <a:rPr lang="it-IT" sz="2000" dirty="0">
                <a:solidFill>
                  <a:schemeClr val="tx1"/>
                </a:solidFill>
                <a:latin typeface="Calibri" pitchFamily="34" charset="0"/>
                <a:cs typeface="Calibri" pitchFamily="34" charset="0"/>
              </a:rPr>
              <a:t>. La terapia con </a:t>
            </a:r>
            <a:r>
              <a:rPr lang="el-GR" sz="2000" dirty="0">
                <a:solidFill>
                  <a:schemeClr val="tx1"/>
                </a:solidFill>
                <a:latin typeface="Calibri" pitchFamily="34" charset="0"/>
                <a:cs typeface="Calibri" pitchFamily="34" charset="0"/>
              </a:rPr>
              <a:t>β</a:t>
            </a:r>
            <a:r>
              <a:rPr lang="it-IT" sz="2000" dirty="0">
                <a:solidFill>
                  <a:schemeClr val="tx1"/>
                </a:solidFill>
                <a:latin typeface="Calibri" pitchFamily="34" charset="0"/>
                <a:cs typeface="Calibri" pitchFamily="34" charset="0"/>
              </a:rPr>
              <a:t>bloccante riduce il rischio di sanguinamento legato all’ipertensione portale anche nei pazienti con ascite refrattaria e più in generale nei pazienti scompensati.  La dose di betabloccante sicura nei pazienti con cirrosi scompensata risulta essere minore rispetto alla dose utilizzata nei pazienti con cirrosi compensata. In particolare, soprattutto in questi pazienti, una MAP al di sotto degli 80mmHg è spia di un rischio emodinamico &gt; del </a:t>
            </a:r>
            <a:r>
              <a:rPr lang="it-IT" sz="2000" dirty="0" err="1">
                <a:solidFill>
                  <a:schemeClr val="tx1"/>
                </a:solidFill>
                <a:latin typeface="Calibri" pitchFamily="34" charset="0"/>
                <a:cs typeface="Calibri" pitchFamily="34" charset="0"/>
              </a:rPr>
              <a:t>benficio</a:t>
            </a:r>
            <a:r>
              <a:rPr lang="it-IT" sz="2000" dirty="0">
                <a:solidFill>
                  <a:schemeClr val="tx1"/>
                </a:solidFill>
                <a:latin typeface="Calibri" pitchFamily="34" charset="0"/>
                <a:cs typeface="Calibri" pitchFamily="34" charset="0"/>
              </a:rPr>
              <a:t>. Una dose  di </a:t>
            </a:r>
            <a:r>
              <a:rPr lang="it-IT" sz="2000" dirty="0" err="1">
                <a:solidFill>
                  <a:schemeClr val="tx1"/>
                </a:solidFill>
                <a:latin typeface="Calibri" pitchFamily="34" charset="0"/>
                <a:cs typeface="Calibri" pitchFamily="34" charset="0"/>
              </a:rPr>
              <a:t>carvedilolo</a:t>
            </a:r>
            <a:r>
              <a:rPr lang="it-IT" sz="2000" dirty="0">
                <a:solidFill>
                  <a:schemeClr val="tx1"/>
                </a:solidFill>
                <a:latin typeface="Calibri" pitchFamily="34" charset="0"/>
                <a:cs typeface="Calibri" pitchFamily="34" charset="0"/>
              </a:rPr>
              <a:t> compresa tra 6.25mg e 12.5mg al giorno risulta essere sicura nei pazienti con ascite refrattaria </a:t>
            </a:r>
            <a:r>
              <a:rPr lang="it-IT" sz="2000" dirty="0" err="1">
                <a:solidFill>
                  <a:schemeClr val="tx1"/>
                </a:solidFill>
                <a:latin typeface="Calibri" pitchFamily="34" charset="0"/>
                <a:cs typeface="Calibri" pitchFamily="34" charset="0"/>
              </a:rPr>
              <a:t>purchè</a:t>
            </a:r>
            <a:r>
              <a:rPr lang="it-IT" sz="2000" dirty="0">
                <a:solidFill>
                  <a:schemeClr val="tx1"/>
                </a:solidFill>
                <a:latin typeface="Calibri" pitchFamily="34" charset="0"/>
                <a:cs typeface="Calibri" pitchFamily="34" charset="0"/>
              </a:rPr>
              <a:t> la </a:t>
            </a:r>
            <a:r>
              <a:rPr lang="it-IT" sz="2000" dirty="0" err="1">
                <a:solidFill>
                  <a:schemeClr val="tx1"/>
                </a:solidFill>
                <a:latin typeface="Calibri" pitchFamily="34" charset="0"/>
                <a:cs typeface="Calibri" pitchFamily="34" charset="0"/>
              </a:rPr>
              <a:t>PAs</a:t>
            </a:r>
            <a:r>
              <a:rPr lang="it-IT" sz="2000" dirty="0">
                <a:solidFill>
                  <a:schemeClr val="tx1"/>
                </a:solidFill>
                <a:latin typeface="Calibri" pitchFamily="34" charset="0"/>
                <a:cs typeface="Calibri" pitchFamily="34" charset="0"/>
              </a:rPr>
              <a:t> &gt; 90mmHg (le linee guida EASL lo controindicano). Si è d’accordo su non superare 80mg/</a:t>
            </a:r>
            <a:r>
              <a:rPr lang="it-IT" sz="2000" dirty="0" err="1">
                <a:solidFill>
                  <a:schemeClr val="tx1"/>
                </a:solidFill>
                <a:latin typeface="Calibri" pitchFamily="34" charset="0"/>
                <a:cs typeface="Calibri" pitchFamily="34" charset="0"/>
              </a:rPr>
              <a:t>die</a:t>
            </a:r>
            <a:r>
              <a:rPr lang="it-IT" sz="2000" dirty="0">
                <a:solidFill>
                  <a:schemeClr val="tx1"/>
                </a:solidFill>
                <a:latin typeface="Calibri" pitchFamily="34" charset="0"/>
                <a:cs typeface="Calibri" pitchFamily="34" charset="0"/>
              </a:rPr>
              <a:t> di </a:t>
            </a:r>
            <a:r>
              <a:rPr lang="it-IT" sz="2000" dirty="0" err="1">
                <a:solidFill>
                  <a:schemeClr val="tx1"/>
                </a:solidFill>
                <a:latin typeface="Calibri" pitchFamily="34" charset="0"/>
                <a:cs typeface="Calibri" pitchFamily="34" charset="0"/>
              </a:rPr>
              <a:t>propranololo</a:t>
            </a:r>
            <a:r>
              <a:rPr lang="it-IT" sz="2000" dirty="0">
                <a:solidFill>
                  <a:schemeClr val="tx1"/>
                </a:solidFill>
                <a:latin typeface="Calibri" pitchFamily="34" charset="0"/>
                <a:cs typeface="Calibri" pitchFamily="34" charset="0"/>
              </a:rPr>
              <a:t> nei pazienti con ascite refrattaria.</a:t>
            </a:r>
          </a:p>
        </p:txBody>
      </p:sp>
      <p:pic>
        <p:nvPicPr>
          <p:cNvPr id="16" name="Picture 2"/>
          <p:cNvPicPr>
            <a:picLocks noChangeAspect="1" noChangeArrowheads="1"/>
          </p:cNvPicPr>
          <p:nvPr/>
        </p:nvPicPr>
        <p:blipFill>
          <a:blip r:embed="rId3" cstate="print"/>
          <a:srcRect/>
          <a:stretch>
            <a:fillRect/>
          </a:stretch>
        </p:blipFill>
        <p:spPr bwMode="auto">
          <a:xfrm>
            <a:off x="7380312" y="188640"/>
            <a:ext cx="1295822" cy="840073"/>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216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1140"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 sanguinamento da varici esofagee (1)  </a:t>
            </a:r>
            <a:r>
              <a:rPr lang="it-IT"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dirty="0">
              <a:solidFill>
                <a:srgbClr val="FFFFFF"/>
              </a:solidFill>
              <a:effectLst>
                <a:outerShdw blurRad="38100" dist="38100" dir="2700000" algn="tl">
                  <a:srgbClr val="000000">
                    <a:alpha val="43137"/>
                  </a:srgbClr>
                </a:outerShdw>
              </a:effectLst>
            </a:endParaRPr>
          </a:p>
        </p:txBody>
      </p:sp>
      <p:sp>
        <p:nvSpPr>
          <p:cNvPr id="9216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355B4E5-20CB-40B4-82FB-CC0635CCF1D5}" type="slidenum">
              <a:rPr lang="it-IT" smtClean="0"/>
              <a:pPr/>
              <a:t>123</a:t>
            </a:fld>
            <a:endParaRPr lang="it-IT"/>
          </a:p>
        </p:txBody>
      </p:sp>
      <p:sp>
        <p:nvSpPr>
          <p:cNvPr id="92166" name="Rettangolo 11"/>
          <p:cNvSpPr>
            <a:spLocks noChangeArrowheads="1"/>
          </p:cNvSpPr>
          <p:nvPr/>
        </p:nvSpPr>
        <p:spPr bwMode="auto">
          <a:xfrm>
            <a:off x="250825" y="836613"/>
            <a:ext cx="8424863" cy="5992812"/>
          </a:xfrm>
          <a:prstGeom prst="rect">
            <a:avLst/>
          </a:prstGeom>
          <a:noFill/>
          <a:ln w="9525">
            <a:noFill/>
            <a:miter lim="800000"/>
            <a:headEnd/>
            <a:tailEnd/>
          </a:ln>
        </p:spPr>
        <p:txBody>
          <a:bodyPr>
            <a:spAutoFit/>
          </a:bodyPr>
          <a:lstStyle/>
          <a:p>
            <a:pPr>
              <a:buFont typeface="Times New Roman" pitchFamily="18" charset="0"/>
              <a:buChar char="⁕"/>
            </a:pPr>
            <a:r>
              <a:rPr lang="en-US">
                <a:solidFill>
                  <a:schemeClr val="tx1"/>
                </a:solidFill>
                <a:latin typeface="Calibri" pitchFamily="34" charset="0"/>
                <a:cs typeface="Calibri" pitchFamily="34" charset="0"/>
              </a:rPr>
              <a:t>Resuscitation</a:t>
            </a:r>
          </a:p>
          <a:p>
            <a:endParaRPr lang="it-IT">
              <a:solidFill>
                <a:schemeClr val="tx1"/>
              </a:solidFill>
              <a:latin typeface="Calibri" pitchFamily="34" charset="0"/>
              <a:cs typeface="Calibri" pitchFamily="34" charset="0"/>
            </a:endParaRPr>
          </a:p>
          <a:p>
            <a:pPr>
              <a:buFont typeface="Times New Roman" pitchFamily="18" charset="0"/>
              <a:buChar char="⁕"/>
            </a:pPr>
            <a:r>
              <a:rPr lang="en-US" sz="2000">
                <a:solidFill>
                  <a:schemeClr val="tx1"/>
                </a:solidFill>
                <a:latin typeface="Calibri" pitchFamily="34" charset="0"/>
                <a:cs typeface="Calibri" pitchFamily="34" charset="0"/>
              </a:rPr>
              <a:t>Necessità di trasfusioni - </a:t>
            </a:r>
            <a:r>
              <a:rPr lang="it-IT" sz="2000">
                <a:solidFill>
                  <a:schemeClr val="tx1"/>
                </a:solidFill>
                <a:latin typeface="Calibri" pitchFamily="34" charset="0"/>
                <a:cs typeface="Calibri" pitchFamily="34" charset="0"/>
              </a:rPr>
              <a:t>I</a:t>
            </a:r>
            <a:r>
              <a:rPr lang="en-GB" sz="2000">
                <a:solidFill>
                  <a:schemeClr val="tx1"/>
                </a:solidFill>
                <a:latin typeface="Calibri" pitchFamily="34" charset="0"/>
                <a:cs typeface="Calibri" pitchFamily="34" charset="0"/>
              </a:rPr>
              <a:t>l reintegro dovrebbe essere fatto in modo cauto utilizzando: plasma-espansori per mantenere la stabilità emodinamica, ed emazie per mantenere Hb intorno a 8 g/dl, (valutando anche le comorbidità del paziente, età, stato emodinamico e sanguinamento attivo), per evitare risangunamento.</a:t>
            </a:r>
            <a:r>
              <a:rPr lang="en-GB">
                <a:solidFill>
                  <a:schemeClr val="tx1"/>
                </a:solidFill>
                <a:latin typeface="Calibri" pitchFamily="34" charset="0"/>
                <a:cs typeface="Calibri" pitchFamily="34" charset="0"/>
              </a:rPr>
              <a:t> </a:t>
            </a:r>
            <a:r>
              <a:rPr lang="en-GB" sz="1600" i="1">
                <a:solidFill>
                  <a:schemeClr val="tx1"/>
                </a:solidFill>
                <a:latin typeface="Calibri" pitchFamily="34" charset="0"/>
                <a:ea typeface="MS PGothic" pitchFamily="34" charset="-128"/>
                <a:cs typeface="Calibri" pitchFamily="34" charset="0"/>
              </a:rPr>
              <a:t>(de Franchis R J Hepatol 2005;43:167-176).</a:t>
            </a:r>
          </a:p>
          <a:p>
            <a:pPr>
              <a:buFont typeface="Times New Roman" pitchFamily="18" charset="0"/>
              <a:buChar char="⁕"/>
            </a:pPr>
            <a:endParaRPr lang="it-IT">
              <a:solidFill>
                <a:schemeClr val="tx1"/>
              </a:solidFill>
              <a:latin typeface="Calibri" pitchFamily="34" charset="0"/>
              <a:cs typeface="Calibri" pitchFamily="34" charset="0"/>
            </a:endParaRPr>
          </a:p>
          <a:p>
            <a:pPr>
              <a:buFont typeface="Times New Roman" pitchFamily="18" charset="0"/>
              <a:buChar char="⁕"/>
            </a:pPr>
            <a:r>
              <a:rPr lang="en-US">
                <a:solidFill>
                  <a:schemeClr val="tx1"/>
                </a:solidFill>
                <a:latin typeface="Calibri" pitchFamily="34" charset="0"/>
                <a:cs typeface="Calibri" pitchFamily="34" charset="0"/>
              </a:rPr>
              <a:t>Farmaci vasoattivi e terapia antibiotica  - Terlipressina (somatostatina, octreotide) e Cefalosporine di III generazione (Ceftriaxone ev)– da iniziare prima possibile e da mantenere per circa 5 giorni.</a:t>
            </a:r>
          </a:p>
          <a:p>
            <a:pPr>
              <a:buFont typeface="Times New Roman" pitchFamily="18" charset="0"/>
              <a:buChar char="⁕"/>
            </a:pPr>
            <a:endParaRPr lang="en-US">
              <a:solidFill>
                <a:schemeClr val="tx1"/>
              </a:solidFill>
              <a:latin typeface="Calibri" pitchFamily="34" charset="0"/>
              <a:cs typeface="Calibri" pitchFamily="34" charset="0"/>
            </a:endParaRPr>
          </a:p>
          <a:p>
            <a:pPr>
              <a:buFont typeface="Times New Roman" pitchFamily="18" charset="0"/>
              <a:buChar char="⁕"/>
            </a:pPr>
            <a:r>
              <a:rPr lang="en-US" b="1">
                <a:solidFill>
                  <a:schemeClr val="tx1"/>
                </a:solidFill>
                <a:latin typeface="Calibri" pitchFamily="34" charset="0"/>
                <a:cs typeface="Calibri" pitchFamily="34" charset="0"/>
              </a:rPr>
              <a:t>Fondamentale la concomitante legatura endoscopica!</a:t>
            </a:r>
          </a:p>
          <a:p>
            <a:endParaRPr lang="it-IT">
              <a:solidFill>
                <a:schemeClr val="tx1"/>
              </a:solidFill>
              <a:latin typeface="Calibri" pitchFamily="34" charset="0"/>
              <a:cs typeface="Calibri" pitchFamily="34" charset="0"/>
            </a:endParaRPr>
          </a:p>
          <a:p>
            <a:pPr>
              <a:buFont typeface="Times New Roman" pitchFamily="18" charset="0"/>
              <a:buChar char="⁕"/>
            </a:pPr>
            <a:r>
              <a:rPr lang="en-US">
                <a:solidFill>
                  <a:schemeClr val="tx1"/>
                </a:solidFill>
                <a:latin typeface="Calibri" pitchFamily="34" charset="0"/>
                <a:cs typeface="Calibri" pitchFamily="34" charset="0"/>
              </a:rPr>
              <a:t>Eventuale gestione del fallimento della terapia di prima linea.</a:t>
            </a:r>
            <a:endParaRPr lang="it-IT">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pPr>
            <a:endParaRPr lang="it-IT" sz="1200" i="1">
              <a:solidFill>
                <a:schemeClr val="tx1"/>
              </a:solidFill>
              <a:latin typeface="Calibri" pitchFamily="34" charset="0"/>
              <a:cs typeface="Calibri" pitchFamily="34" charset="0"/>
            </a:endParaRP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318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2164"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 sanguinamento da varici esofagee (2)  </a:t>
            </a:r>
            <a:r>
              <a:rPr lang="it-IT">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a:solidFill>
                <a:srgbClr val="FFFFFF"/>
              </a:solidFill>
              <a:effectLst>
                <a:outerShdw blurRad="38100" dist="38100" dir="2700000" algn="tl">
                  <a:srgbClr val="000000">
                    <a:alpha val="43137"/>
                  </a:srgbClr>
                </a:outerShdw>
              </a:effectLst>
            </a:endParaRPr>
          </a:p>
        </p:txBody>
      </p:sp>
      <p:sp>
        <p:nvSpPr>
          <p:cNvPr id="9318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3C3113A-DDA3-4047-BA92-1159AE302F29}" type="slidenum">
              <a:rPr lang="it-IT" smtClean="0"/>
              <a:pPr/>
              <a:t>124</a:t>
            </a:fld>
            <a:endParaRPr lang="it-IT"/>
          </a:p>
        </p:txBody>
      </p:sp>
      <p:sp>
        <p:nvSpPr>
          <p:cNvPr id="93190" name="Rettangolo 11"/>
          <p:cNvSpPr>
            <a:spLocks noChangeArrowheads="1"/>
          </p:cNvSpPr>
          <p:nvPr/>
        </p:nvSpPr>
        <p:spPr bwMode="auto">
          <a:xfrm>
            <a:off x="250825" y="1125538"/>
            <a:ext cx="8424863" cy="2867025"/>
          </a:xfrm>
          <a:prstGeom prst="rect">
            <a:avLst/>
          </a:prstGeom>
          <a:noFill/>
          <a:ln w="9525">
            <a:noFill/>
            <a:miter lim="800000"/>
            <a:headEnd/>
            <a:tailEnd/>
          </a:ln>
        </p:spPr>
        <p:txBody>
          <a:bodyPr>
            <a:spAutoFit/>
          </a:bodyPr>
          <a:lstStyle/>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LA TERAPIA ENDOSCOPICA RACCOMANDATA PER IL SANGUINAMENTO ACUTO E’ LA</a:t>
            </a:r>
            <a:r>
              <a:rPr lang="it-IT" sz="2000" b="1" i="1">
                <a:solidFill>
                  <a:schemeClr val="tx1"/>
                </a:solidFill>
                <a:latin typeface="Calibri" pitchFamily="34" charset="0"/>
                <a:cs typeface="Calibri" pitchFamily="34" charset="0"/>
              </a:rPr>
              <a:t> LEGATURA.</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LA SCLEROTERAPIA SI USA SOLO SE LA LEGATURA RISULTA DIFFCILE.</a:t>
            </a: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a:solidFill>
                  <a:schemeClr val="tx1"/>
                </a:solidFill>
                <a:latin typeface="Calibri" pitchFamily="34" charset="0"/>
                <a:cs typeface="Calibri" pitchFamily="34" charset="0"/>
              </a:rPr>
              <a:t>LA TERAPIA CON CIANOACRILATO – COLLANT</a:t>
            </a:r>
            <a:r>
              <a:rPr lang="it-IT" sz="2000">
                <a:solidFill>
                  <a:schemeClr val="tx1"/>
                </a:solidFill>
                <a:latin typeface="Calibri" pitchFamily="34" charset="0"/>
                <a:cs typeface="Calibri" pitchFamily="34" charset="0"/>
              </a:rPr>
              <a:t>E</a:t>
            </a:r>
            <a:r>
              <a:rPr lang="it-IT" sz="2000" i="1">
                <a:solidFill>
                  <a:schemeClr val="tx1"/>
                </a:solidFill>
                <a:latin typeface="Calibri" pitchFamily="34" charset="0"/>
                <a:cs typeface="Calibri" pitchFamily="34" charset="0"/>
              </a:rPr>
              <a:t> – E’ RACCOMANDATA SOLO PER SANGUINAMENTO ACUTO DA VARICI GASTRICHE ISOLATE (IGV) E PER LE VAARICI GASTROESOFAGEE (GOV2) ESTESESE OLTRE IL CARDIAS.</a:t>
            </a:r>
            <a:endParaRPr lang="it-IT" sz="1400" i="1">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a:solidFill>
                  <a:schemeClr val="tx1"/>
                </a:solidFill>
                <a:latin typeface="Calibri" pitchFamily="34" charset="0"/>
                <a:cs typeface="Calibri" pitchFamily="34" charset="0"/>
              </a:rPr>
              <a:t> </a:t>
            </a:r>
          </a:p>
        </p:txBody>
      </p:sp>
      <p:sp>
        <p:nvSpPr>
          <p:cNvPr id="93191" name="Rettangolo 8"/>
          <p:cNvSpPr>
            <a:spLocks noChangeArrowheads="1"/>
          </p:cNvSpPr>
          <p:nvPr/>
        </p:nvSpPr>
        <p:spPr bwMode="auto">
          <a:xfrm>
            <a:off x="179388" y="6421438"/>
            <a:ext cx="8604250" cy="436562"/>
          </a:xfrm>
          <a:prstGeom prst="rect">
            <a:avLst/>
          </a:prstGeom>
          <a:noFill/>
          <a:ln w="9525">
            <a:noFill/>
            <a:miter lim="800000"/>
            <a:headEnd/>
            <a:tailEnd/>
          </a:ln>
        </p:spPr>
        <p:txBody>
          <a:bodyPr>
            <a:spAutoFit/>
          </a:bodyPr>
          <a:lstStyle/>
          <a:p>
            <a:pPr marL="741363" lvl="1" indent="-284163"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1400" i="1">
                <a:solidFill>
                  <a:schemeClr val="tx1"/>
                </a:solidFill>
                <a:latin typeface="Calibri" pitchFamily="34" charset="0"/>
                <a:cs typeface="Calibri" pitchFamily="34" charset="0"/>
              </a:rPr>
              <a:t>De  Franchis R. Expanding consensus in portal hypertension: Report of the Baveno VI Consensus Workshop: Stratifying risk and individualizing care for portal hypertension. J Hepatol. 2015; 63: 743-52.</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421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3188"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della recidiva (1)</a:t>
            </a:r>
            <a:endParaRPr lang="it-IT" dirty="0">
              <a:solidFill>
                <a:srgbClr val="FFFFFF"/>
              </a:solidFill>
              <a:effectLst>
                <a:outerShdw blurRad="38100" dist="38100" dir="2700000" algn="tl">
                  <a:srgbClr val="000000">
                    <a:alpha val="43137"/>
                  </a:srgbClr>
                </a:outerShdw>
              </a:effectLst>
            </a:endParaRPr>
          </a:p>
        </p:txBody>
      </p:sp>
      <p:sp>
        <p:nvSpPr>
          <p:cNvPr id="9421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A669F62-5753-4EA9-8223-A3700A2E62DF}" type="slidenum">
              <a:rPr lang="it-IT" smtClean="0"/>
              <a:pPr/>
              <a:t>125</a:t>
            </a:fld>
            <a:endParaRPr lang="it-IT"/>
          </a:p>
        </p:txBody>
      </p:sp>
      <p:sp>
        <p:nvSpPr>
          <p:cNvPr id="94214" name="Rettangolo 11"/>
          <p:cNvSpPr>
            <a:spLocks noChangeArrowheads="1"/>
          </p:cNvSpPr>
          <p:nvPr/>
        </p:nvSpPr>
        <p:spPr bwMode="auto">
          <a:xfrm>
            <a:off x="0" y="908050"/>
            <a:ext cx="8424863" cy="5197475"/>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i="1" dirty="0">
                <a:solidFill>
                  <a:schemeClr val="tx1"/>
                </a:solidFill>
                <a:latin typeface="Calibri" pitchFamily="34" charset="0"/>
                <a:cs typeface="Calibri" pitchFamily="34" charset="0"/>
              </a:rPr>
              <a:t>SECONDO Baveno VI: </a:t>
            </a: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dirty="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dirty="0">
                <a:solidFill>
                  <a:schemeClr val="tx1"/>
                </a:solidFill>
                <a:latin typeface="Calibri" pitchFamily="34" charset="0"/>
                <a:cs typeface="Calibri" pitchFamily="34" charset="0"/>
              </a:rPr>
              <a:t>L’inserzione precoce di un </a:t>
            </a:r>
            <a:r>
              <a:rPr lang="it-IT" sz="2000" i="1" dirty="0">
                <a:solidFill>
                  <a:schemeClr val="tx1"/>
                </a:solidFill>
                <a:latin typeface="Calibri" pitchFamily="34" charset="0"/>
                <a:cs typeface="Calibri" pitchFamily="34" charset="0"/>
              </a:rPr>
              <a:t>TIPS – PTFE </a:t>
            </a:r>
            <a:r>
              <a:rPr lang="it-IT" sz="2000" i="1" dirty="0" err="1">
                <a:solidFill>
                  <a:schemeClr val="tx1"/>
                </a:solidFill>
                <a:latin typeface="Calibri" pitchFamily="34" charset="0"/>
                <a:cs typeface="Calibri" pitchFamily="34" charset="0"/>
              </a:rPr>
              <a:t>covered</a:t>
            </a:r>
            <a:r>
              <a:rPr lang="it-IT" sz="2000" i="1" dirty="0">
                <a:solidFill>
                  <a:schemeClr val="tx1"/>
                </a:solidFill>
                <a:latin typeface="Calibri" pitchFamily="34" charset="0"/>
                <a:cs typeface="Calibri" pitchFamily="34" charset="0"/>
              </a:rPr>
              <a:t>  </a:t>
            </a:r>
            <a:r>
              <a:rPr lang="it-IT" sz="2000" dirty="0">
                <a:solidFill>
                  <a:schemeClr val="tx1"/>
                </a:solidFill>
                <a:latin typeface="Calibri" pitchFamily="34" charset="0"/>
                <a:cs typeface="Calibri" pitchFamily="34" charset="0"/>
              </a:rPr>
              <a:t>entro 72 ore (idealmente &lt; 24 ore) dovrebbe essere considerata nei pazienti ad alto rischio di fallimento della terapia standard (es. Child-Pugh C &lt; 14 punti o Child-Pugh B con sanguinamento attivo), in quelli con sanguinamento da EV, GOV1 e GOV2 </a:t>
            </a:r>
            <a:r>
              <a:rPr lang="it-IT" sz="2000" dirty="0" err="1">
                <a:solidFill>
                  <a:schemeClr val="tx1"/>
                </a:solidFill>
                <a:latin typeface="Calibri" pitchFamily="34" charset="0"/>
                <a:cs typeface="Calibri" pitchFamily="34" charset="0"/>
              </a:rPr>
              <a:t>opppure</a:t>
            </a:r>
            <a:r>
              <a:rPr lang="it-IT" sz="2000" dirty="0">
                <a:solidFill>
                  <a:schemeClr val="tx1"/>
                </a:solidFill>
                <a:latin typeface="Calibri" pitchFamily="34" charset="0"/>
                <a:cs typeface="Calibri" pitchFamily="34" charset="0"/>
              </a:rPr>
              <a:t>  dopo una terapia farmacologica ed endoscopica iniziale. (1b;A) </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dirty="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dirty="0">
                <a:solidFill>
                  <a:schemeClr val="tx1"/>
                </a:solidFill>
                <a:latin typeface="Calibri" pitchFamily="34" charset="0"/>
                <a:cs typeface="Calibri" pitchFamily="34" charset="0"/>
              </a:rPr>
              <a:t>Il fallimento della terapia endoscopica di prima linea con </a:t>
            </a:r>
            <a:r>
              <a:rPr lang="it-IT" sz="2000" dirty="0" err="1">
                <a:solidFill>
                  <a:schemeClr val="tx1"/>
                </a:solidFill>
                <a:latin typeface="Calibri" pitchFamily="34" charset="0"/>
                <a:cs typeface="Calibri" pitchFamily="34" charset="0"/>
              </a:rPr>
              <a:t>risanguinamento</a:t>
            </a:r>
            <a:r>
              <a:rPr lang="it-IT" sz="2000" dirty="0">
                <a:solidFill>
                  <a:schemeClr val="tx1"/>
                </a:solidFill>
                <a:latin typeface="Calibri" pitchFamily="34" charset="0"/>
                <a:cs typeface="Calibri" pitchFamily="34" charset="0"/>
              </a:rPr>
              <a:t> acuto entro i primi 5 giorni, può essere meritevole di un </a:t>
            </a:r>
            <a:r>
              <a:rPr lang="it-IT" sz="2000" i="1" dirty="0">
                <a:solidFill>
                  <a:schemeClr val="tx1"/>
                </a:solidFill>
                <a:latin typeface="Calibri" pitchFamily="34" charset="0"/>
                <a:cs typeface="Calibri" pitchFamily="34" charset="0"/>
              </a:rPr>
              <a:t>second-look endoscopico. </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dirty="0">
              <a:solidFill>
                <a:schemeClr val="tx1"/>
              </a:solidFill>
              <a:latin typeface="Calibri" pitchFamily="34" charset="0"/>
              <a:cs typeface="Calibri" pitchFamily="34" charset="0"/>
            </a:endParaRP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dirty="0">
                <a:solidFill>
                  <a:schemeClr val="tx1"/>
                </a:solidFill>
                <a:latin typeface="Calibri" pitchFamily="34" charset="0"/>
                <a:cs typeface="Calibri" pitchFamily="34" charset="0"/>
              </a:rPr>
              <a:t>IN GENERALE: il posizionamento di TIPS è la terapia di scelta nel pazienti che falliscono la prima linea di terapia.</a:t>
            </a:r>
          </a:p>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dirty="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dirty="0">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dirty="0">
                <a:solidFill>
                  <a:schemeClr val="tx1"/>
                </a:solidFill>
                <a:latin typeface="Calibri" pitchFamily="34" charset="0"/>
                <a:cs typeface="Calibri" pitchFamily="34" charset="0"/>
              </a:rPr>
              <a:t> </a:t>
            </a:r>
          </a:p>
        </p:txBody>
      </p:sp>
      <p:sp>
        <p:nvSpPr>
          <p:cNvPr id="94215" name="Rettangolo 7"/>
          <p:cNvSpPr>
            <a:spLocks noChangeArrowheads="1"/>
          </p:cNvSpPr>
          <p:nvPr/>
        </p:nvSpPr>
        <p:spPr bwMode="auto">
          <a:xfrm>
            <a:off x="250825" y="6092825"/>
            <a:ext cx="7561263" cy="609600"/>
          </a:xfrm>
          <a:prstGeom prst="rect">
            <a:avLst/>
          </a:prstGeom>
          <a:noFill/>
          <a:ln w="9525">
            <a:noFill/>
            <a:miter lim="800000"/>
            <a:headEnd/>
            <a:tailEnd/>
          </a:ln>
        </p:spPr>
        <p:txBody>
          <a:bodyPr>
            <a:spAutoFit/>
          </a:bodyPr>
          <a:lstStyle/>
          <a:p>
            <a:pPr marL="741363" lvl="1" indent="0"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1400" i="1" dirty="0">
                <a:solidFill>
                  <a:schemeClr val="tx1"/>
                </a:solidFill>
                <a:latin typeface="Calibri" pitchFamily="34" charset="0"/>
                <a:cs typeface="Calibri" pitchFamily="34" charset="0"/>
              </a:rPr>
              <a:t>De  </a:t>
            </a:r>
            <a:r>
              <a:rPr lang="it-IT" sz="1400" i="1" dirty="0" err="1">
                <a:solidFill>
                  <a:schemeClr val="tx1"/>
                </a:solidFill>
                <a:latin typeface="Calibri" pitchFamily="34" charset="0"/>
                <a:cs typeface="Calibri" pitchFamily="34" charset="0"/>
              </a:rPr>
              <a:t>Franchis</a:t>
            </a:r>
            <a:r>
              <a:rPr lang="it-IT" sz="1400" i="1" dirty="0">
                <a:solidFill>
                  <a:schemeClr val="tx1"/>
                </a:solidFill>
                <a:latin typeface="Calibri" pitchFamily="34" charset="0"/>
                <a:cs typeface="Calibri" pitchFamily="34" charset="0"/>
              </a:rPr>
              <a:t> R. </a:t>
            </a:r>
            <a:r>
              <a:rPr lang="it-IT" sz="1400" i="1" dirty="0" err="1">
                <a:solidFill>
                  <a:schemeClr val="tx1"/>
                </a:solidFill>
                <a:latin typeface="Calibri" pitchFamily="34" charset="0"/>
                <a:cs typeface="Calibri" pitchFamily="34" charset="0"/>
              </a:rPr>
              <a:t>Expanding</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consensus</a:t>
            </a:r>
            <a:r>
              <a:rPr lang="it-IT" sz="1400" i="1" dirty="0">
                <a:solidFill>
                  <a:schemeClr val="tx1"/>
                </a:solidFill>
                <a:latin typeface="Calibri" pitchFamily="34" charset="0"/>
                <a:cs typeface="Calibri" pitchFamily="34" charset="0"/>
              </a:rPr>
              <a:t> in </a:t>
            </a:r>
            <a:r>
              <a:rPr lang="it-IT" sz="1400" i="1" dirty="0" err="1">
                <a:solidFill>
                  <a:schemeClr val="tx1"/>
                </a:solidFill>
                <a:latin typeface="Calibri" pitchFamily="34" charset="0"/>
                <a:cs typeface="Calibri" pitchFamily="34" charset="0"/>
              </a:rPr>
              <a:t>portal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hypertension</a:t>
            </a:r>
            <a:r>
              <a:rPr lang="it-IT" sz="1400" i="1" dirty="0">
                <a:solidFill>
                  <a:schemeClr val="tx1"/>
                </a:solidFill>
                <a:latin typeface="Calibri" pitchFamily="34" charset="0"/>
                <a:cs typeface="Calibri" pitchFamily="34" charset="0"/>
              </a:rPr>
              <a:t>: Report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the </a:t>
            </a:r>
            <a:r>
              <a:rPr lang="it-IT" sz="1400" i="1" dirty="0" err="1">
                <a:solidFill>
                  <a:schemeClr val="tx1"/>
                </a:solidFill>
                <a:latin typeface="Calibri" pitchFamily="34" charset="0"/>
                <a:cs typeface="Calibri" pitchFamily="34" charset="0"/>
              </a:rPr>
              <a:t>Baveno</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VI</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Consensus</a:t>
            </a:r>
            <a:r>
              <a:rPr lang="it-IT" sz="1400" i="1" dirty="0">
                <a:solidFill>
                  <a:schemeClr val="tx1"/>
                </a:solidFill>
                <a:latin typeface="Calibri" pitchFamily="34" charset="0"/>
                <a:cs typeface="Calibri" pitchFamily="34" charset="0"/>
              </a:rPr>
              <a:t> Workshop: </a:t>
            </a:r>
            <a:r>
              <a:rPr lang="it-IT" sz="1400" i="1" dirty="0" err="1">
                <a:solidFill>
                  <a:schemeClr val="tx1"/>
                </a:solidFill>
                <a:latin typeface="Calibri" pitchFamily="34" charset="0"/>
                <a:cs typeface="Calibri" pitchFamily="34" charset="0"/>
              </a:rPr>
              <a:t>Stratifying</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risk</a:t>
            </a:r>
            <a:r>
              <a:rPr lang="it-IT" sz="1400" i="1" dirty="0">
                <a:solidFill>
                  <a:schemeClr val="tx1"/>
                </a:solidFill>
                <a:latin typeface="Calibri" pitchFamily="34" charset="0"/>
                <a:cs typeface="Calibri" pitchFamily="34" charset="0"/>
              </a:rPr>
              <a:t> and </a:t>
            </a:r>
            <a:r>
              <a:rPr lang="it-IT" sz="1400" i="1" dirty="0" err="1">
                <a:solidFill>
                  <a:schemeClr val="tx1"/>
                </a:solidFill>
                <a:latin typeface="Calibri" pitchFamily="34" charset="0"/>
                <a:cs typeface="Calibri" pitchFamily="34" charset="0"/>
              </a:rPr>
              <a:t>individualizing</a:t>
            </a:r>
            <a:r>
              <a:rPr lang="it-IT" sz="1400" i="1" dirty="0">
                <a:solidFill>
                  <a:schemeClr val="tx1"/>
                </a:solidFill>
                <a:latin typeface="Calibri" pitchFamily="34" charset="0"/>
                <a:cs typeface="Calibri" pitchFamily="34" charset="0"/>
              </a:rPr>
              <a:t> care </a:t>
            </a:r>
            <a:r>
              <a:rPr lang="it-IT" sz="1400" i="1" dirty="0" err="1">
                <a:solidFill>
                  <a:schemeClr val="tx1"/>
                </a:solidFill>
                <a:latin typeface="Calibri" pitchFamily="34" charset="0"/>
                <a:cs typeface="Calibri" pitchFamily="34" charset="0"/>
              </a:rPr>
              <a:t>for</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portal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hypertension</a:t>
            </a:r>
            <a:r>
              <a:rPr lang="it-IT" sz="1400" i="1" dirty="0">
                <a:solidFill>
                  <a:schemeClr val="tx1"/>
                </a:solidFill>
                <a:latin typeface="Calibri" pitchFamily="34" charset="0"/>
                <a:cs typeface="Calibri" pitchFamily="34" charset="0"/>
              </a:rPr>
              <a:t>. J </a:t>
            </a:r>
            <a:r>
              <a:rPr lang="it-IT" sz="1400" i="1" dirty="0" err="1">
                <a:solidFill>
                  <a:schemeClr val="tx1"/>
                </a:solidFill>
                <a:latin typeface="Calibri" pitchFamily="34" charset="0"/>
                <a:cs typeface="Calibri" pitchFamily="34" charset="0"/>
              </a:rPr>
              <a:t>Hepatol</a:t>
            </a:r>
            <a:r>
              <a:rPr lang="it-IT" sz="1400" i="1" dirty="0">
                <a:solidFill>
                  <a:schemeClr val="tx1"/>
                </a:solidFill>
                <a:latin typeface="Calibri" pitchFamily="34" charset="0"/>
                <a:cs typeface="Calibri" pitchFamily="34" charset="0"/>
              </a:rPr>
              <a:t>. 2015; 63: 743-52.</a:t>
            </a:r>
          </a:p>
        </p:txBody>
      </p:sp>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523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4212"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della recidiva (2)</a:t>
            </a:r>
            <a:endParaRPr lang="it-IT" dirty="0">
              <a:solidFill>
                <a:srgbClr val="FFFFFF"/>
              </a:solidFill>
              <a:effectLst>
                <a:outerShdw blurRad="38100" dist="38100" dir="2700000" algn="tl">
                  <a:srgbClr val="000000">
                    <a:alpha val="43137"/>
                  </a:srgbClr>
                </a:outerShdw>
              </a:effectLst>
            </a:endParaRPr>
          </a:p>
        </p:txBody>
      </p:sp>
      <p:sp>
        <p:nvSpPr>
          <p:cNvPr id="9523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FBF517F-2A4A-4EE1-9899-A06F5E3E22C7}" type="slidenum">
              <a:rPr lang="it-IT" smtClean="0"/>
              <a:pPr/>
              <a:t>126</a:t>
            </a:fld>
            <a:endParaRPr lang="it-IT"/>
          </a:p>
        </p:txBody>
      </p:sp>
      <p:sp>
        <p:nvSpPr>
          <p:cNvPr id="95238" name="Rettangolo 11"/>
          <p:cNvSpPr>
            <a:spLocks noChangeArrowheads="1"/>
          </p:cNvSpPr>
          <p:nvPr/>
        </p:nvSpPr>
        <p:spPr bwMode="auto">
          <a:xfrm>
            <a:off x="0" y="908050"/>
            <a:ext cx="8424863" cy="876300"/>
          </a:xfrm>
          <a:prstGeom prst="rect">
            <a:avLst/>
          </a:prstGeom>
          <a:noFill/>
          <a:ln w="9525">
            <a:noFill/>
            <a:miter lim="800000"/>
            <a:headEnd/>
            <a:tailEnd/>
          </a:ln>
        </p:spPr>
        <p:txBody>
          <a:bodyPr>
            <a:spAutoFit/>
          </a:bodyPr>
          <a:lstStyle/>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a:solidFill>
                  <a:schemeClr val="tx1"/>
                </a:solidFill>
                <a:latin typeface="Calibri" pitchFamily="34" charset="0"/>
                <a:cs typeface="Calibri" pitchFamily="34" charset="0"/>
              </a:rPr>
              <a:t> </a:t>
            </a:r>
          </a:p>
        </p:txBody>
      </p:sp>
      <p:pic>
        <p:nvPicPr>
          <p:cNvPr id="95239" name="Picture 2"/>
          <p:cNvPicPr>
            <a:picLocks noChangeAspect="1" noChangeArrowheads="1"/>
          </p:cNvPicPr>
          <p:nvPr/>
        </p:nvPicPr>
        <p:blipFill>
          <a:blip r:embed="rId3" cstate="print"/>
          <a:srcRect/>
          <a:stretch>
            <a:fillRect/>
          </a:stretch>
        </p:blipFill>
        <p:spPr bwMode="auto">
          <a:xfrm>
            <a:off x="2124075" y="2349500"/>
            <a:ext cx="4968875" cy="3330575"/>
          </a:xfrm>
          <a:prstGeom prst="rect">
            <a:avLst/>
          </a:prstGeom>
          <a:noFill/>
          <a:ln w="9525">
            <a:noFill/>
            <a:miter lim="800000"/>
            <a:headEnd/>
            <a:tailEnd/>
          </a:ln>
        </p:spPr>
      </p:pic>
      <p:sp>
        <p:nvSpPr>
          <p:cNvPr id="95240" name="CasellaDiTesto 8"/>
          <p:cNvSpPr txBox="1">
            <a:spLocks noChangeArrowheads="1"/>
          </p:cNvSpPr>
          <p:nvPr/>
        </p:nvSpPr>
        <p:spPr bwMode="auto">
          <a:xfrm>
            <a:off x="1331913" y="1268413"/>
            <a:ext cx="6751637" cy="461962"/>
          </a:xfrm>
          <a:prstGeom prst="rect">
            <a:avLst/>
          </a:prstGeom>
          <a:noFill/>
          <a:ln w="9525">
            <a:noFill/>
            <a:miter lim="800000"/>
            <a:headEnd/>
            <a:tailEnd/>
          </a:ln>
        </p:spPr>
        <p:txBody>
          <a:bodyPr wrap="none">
            <a:spAutoFit/>
          </a:bodyPr>
          <a:lstStyle/>
          <a:p>
            <a:r>
              <a:rPr lang="en-US" dirty="0">
                <a:solidFill>
                  <a:schemeClr val="tx1"/>
                </a:solidFill>
                <a:latin typeface="Calibri" pitchFamily="34" charset="0"/>
                <a:cs typeface="Calibri" pitchFamily="34" charset="0"/>
              </a:rPr>
              <a:t>TIPS =  </a:t>
            </a:r>
            <a:r>
              <a:rPr lang="en-US" dirty="0" err="1">
                <a:solidFill>
                  <a:schemeClr val="tx1"/>
                </a:solidFill>
                <a:latin typeface="Calibri" pitchFamily="34" charset="0"/>
                <a:cs typeface="Calibri" pitchFamily="34" charset="0"/>
              </a:rPr>
              <a:t>transjugular</a:t>
            </a:r>
            <a:r>
              <a:rPr lang="en-US" dirty="0">
                <a:solidFill>
                  <a:schemeClr val="tx1"/>
                </a:solidFill>
                <a:latin typeface="Calibri" pitchFamily="34" charset="0"/>
                <a:cs typeface="Calibri" pitchFamily="34" charset="0"/>
              </a:rPr>
              <a:t> </a:t>
            </a:r>
            <a:r>
              <a:rPr lang="en-US" dirty="0" err="1">
                <a:solidFill>
                  <a:schemeClr val="tx1"/>
                </a:solidFill>
                <a:latin typeface="Calibri" pitchFamily="34" charset="0"/>
                <a:cs typeface="Calibri" pitchFamily="34" charset="0"/>
              </a:rPr>
              <a:t>intrahepatic</a:t>
            </a:r>
            <a:r>
              <a:rPr lang="en-US" dirty="0">
                <a:solidFill>
                  <a:schemeClr val="tx1"/>
                </a:solidFill>
                <a:latin typeface="Calibri" pitchFamily="34" charset="0"/>
                <a:cs typeface="Calibri" pitchFamily="34" charset="0"/>
              </a:rPr>
              <a:t> </a:t>
            </a:r>
            <a:r>
              <a:rPr lang="en-US" dirty="0" err="1">
                <a:solidFill>
                  <a:schemeClr val="tx1"/>
                </a:solidFill>
                <a:latin typeface="Calibri" pitchFamily="34" charset="0"/>
                <a:cs typeface="Calibri" pitchFamily="34" charset="0"/>
              </a:rPr>
              <a:t>portosystemic</a:t>
            </a:r>
            <a:r>
              <a:rPr lang="en-US" dirty="0">
                <a:solidFill>
                  <a:schemeClr val="tx1"/>
                </a:solidFill>
                <a:latin typeface="Calibri" pitchFamily="34" charset="0"/>
                <a:cs typeface="Calibri" pitchFamily="34" charset="0"/>
              </a:rPr>
              <a:t> shunt</a:t>
            </a:r>
            <a:endParaRPr lang="it-IT" dirty="0">
              <a:solidFill>
                <a:schemeClr val="tx1"/>
              </a:solidFill>
              <a:latin typeface="Calibri" pitchFamily="34" charset="0"/>
              <a:cs typeface="Calibri" pitchFamily="34" charset="0"/>
            </a:endParaRPr>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625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5236" name="Text Box 3"/>
          <p:cNvSpPr txBox="1">
            <a:spLocks noChangeArrowheads="1"/>
          </p:cNvSpPr>
          <p:nvPr/>
        </p:nvSpPr>
        <p:spPr bwMode="auto">
          <a:xfrm>
            <a:off x="-252413" y="188913"/>
            <a:ext cx="9540876" cy="401637"/>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Terapia della recidiva (2)</a:t>
            </a:r>
            <a:endParaRPr lang="it-IT" sz="2000" dirty="0">
              <a:solidFill>
                <a:srgbClr val="FFFFFF"/>
              </a:solidFill>
              <a:effectLst>
                <a:outerShdw blurRad="38100" dist="38100" dir="2700000" algn="tl">
                  <a:srgbClr val="000000">
                    <a:alpha val="43137"/>
                  </a:srgbClr>
                </a:outerShdw>
              </a:effectLst>
            </a:endParaRPr>
          </a:p>
        </p:txBody>
      </p:sp>
      <p:sp>
        <p:nvSpPr>
          <p:cNvPr id="9626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5462EB2-4750-4356-981B-B7F3BF210832}" type="slidenum">
              <a:rPr lang="it-IT" smtClean="0"/>
              <a:pPr/>
              <a:t>127</a:t>
            </a:fld>
            <a:endParaRPr lang="it-IT"/>
          </a:p>
        </p:txBody>
      </p:sp>
      <p:sp>
        <p:nvSpPr>
          <p:cNvPr id="96262" name="Rettangolo 11"/>
          <p:cNvSpPr>
            <a:spLocks noChangeArrowheads="1"/>
          </p:cNvSpPr>
          <p:nvPr/>
        </p:nvSpPr>
        <p:spPr bwMode="auto">
          <a:xfrm>
            <a:off x="0" y="908050"/>
            <a:ext cx="8424863" cy="876300"/>
          </a:xfrm>
          <a:prstGeom prst="rect">
            <a:avLst/>
          </a:prstGeom>
          <a:noFill/>
          <a:ln w="9525">
            <a:noFill/>
            <a:miter lim="800000"/>
            <a:headEnd/>
            <a:tailEnd/>
          </a:ln>
        </p:spPr>
        <p:txBody>
          <a:bodyPr>
            <a:spAutoFit/>
          </a:bodyPr>
          <a:lstStyle/>
          <a:p>
            <a:pPr marL="741363" lvl="1" indent="-284163" algn="just">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a:solidFill>
                <a:schemeClr val="tx1"/>
              </a:solidFill>
              <a:latin typeface="Calibri" pitchFamily="34" charset="0"/>
              <a:cs typeface="Calibri" pitchFamily="34" charset="0"/>
            </a:endParaRPr>
          </a:p>
          <a:p>
            <a:pPr marL="741363" lvl="1" indent="-284163">
              <a:lnSpc>
                <a:spcPct val="80000"/>
              </a:lnSpc>
              <a:spcBef>
                <a:spcPts val="700"/>
              </a:spcBef>
              <a:buClrTx/>
              <a:buFont typeface="Times New Roman"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it-IT" sz="2000" i="1">
              <a:solidFill>
                <a:schemeClr val="tx1"/>
              </a:solidFill>
              <a:latin typeface="Calibri" pitchFamily="34" charset="0"/>
              <a:cs typeface="Calibri" pitchFamily="34" charset="0"/>
            </a:endParaRP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i="1">
                <a:solidFill>
                  <a:schemeClr val="tx1"/>
                </a:solidFill>
                <a:latin typeface="Calibri" pitchFamily="34" charset="0"/>
                <a:cs typeface="Calibri" pitchFamily="34" charset="0"/>
              </a:rPr>
              <a:t> </a:t>
            </a:r>
          </a:p>
        </p:txBody>
      </p:sp>
      <p:sp>
        <p:nvSpPr>
          <p:cNvPr id="96263" name="CasellaDiTesto 8"/>
          <p:cNvSpPr txBox="1">
            <a:spLocks noChangeArrowheads="1"/>
          </p:cNvSpPr>
          <p:nvPr/>
        </p:nvSpPr>
        <p:spPr bwMode="auto">
          <a:xfrm>
            <a:off x="2124075" y="620713"/>
            <a:ext cx="5118100" cy="369887"/>
          </a:xfrm>
          <a:prstGeom prst="rect">
            <a:avLst/>
          </a:prstGeom>
          <a:noFill/>
          <a:ln w="9525">
            <a:noFill/>
            <a:miter lim="800000"/>
            <a:headEnd/>
            <a:tailEnd/>
          </a:ln>
        </p:spPr>
        <p:txBody>
          <a:bodyPr wrap="none">
            <a:spAutoFit/>
          </a:bodyPr>
          <a:lstStyle/>
          <a:p>
            <a:r>
              <a:rPr lang="en-US" sz="1800">
                <a:solidFill>
                  <a:schemeClr val="tx1"/>
                </a:solidFill>
                <a:latin typeface="Calibri" pitchFamily="34" charset="0"/>
                <a:cs typeface="Calibri" pitchFamily="34" charset="0"/>
              </a:rPr>
              <a:t>TIPS =  transjugular intrahepatic portosystemic shunt</a:t>
            </a:r>
            <a:endParaRPr lang="it-IT">
              <a:solidFill>
                <a:schemeClr val="tx1"/>
              </a:solidFill>
              <a:latin typeface="Calibri" pitchFamily="34" charset="0"/>
              <a:cs typeface="Calibri" pitchFamily="34" charset="0"/>
            </a:endParaRPr>
          </a:p>
        </p:txBody>
      </p:sp>
      <p:pic>
        <p:nvPicPr>
          <p:cNvPr id="9" name="RPReplay_Final1586903738.mov">
            <a:hlinkClick r:id="" action="ppaction://media"/>
          </p:cNvPr>
          <p:cNvPicPr>
            <a:picLocks noRot="1" noChangeAspect="1"/>
          </p:cNvPicPr>
          <p:nvPr>
            <a:videoFile r:link="rId1"/>
          </p:nvPr>
        </p:nvPicPr>
        <p:blipFill>
          <a:blip r:embed="rId4" cstate="print"/>
          <a:srcRect/>
          <a:stretch>
            <a:fillRect/>
          </a:stretch>
        </p:blipFill>
        <p:spPr bwMode="auto">
          <a:xfrm>
            <a:off x="1763713" y="1196975"/>
            <a:ext cx="6048375" cy="4535488"/>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9728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96260" name="Text Box 3"/>
          <p:cNvSpPr txBox="1">
            <a:spLocks noChangeArrowheads="1"/>
          </p:cNvSpPr>
          <p:nvPr/>
        </p:nvSpPr>
        <p:spPr bwMode="auto">
          <a:xfrm>
            <a:off x="-252413" y="188913"/>
            <a:ext cx="9540876" cy="1128712"/>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a:solidFill>
                  <a:srgbClr val="C00000"/>
                </a:solidFill>
                <a:effectLst>
                  <a:outerShdw blurRad="38100" dist="38100" dir="2700000" algn="tl">
                    <a:srgbClr val="000000">
                      <a:alpha val="43137"/>
                    </a:srgbClr>
                  </a:outerShdw>
                </a:effectLst>
                <a:latin typeface="Calibri" pitchFamily="34" charset="0"/>
                <a:cs typeface="Calibri" pitchFamily="34" charset="0"/>
              </a:rPr>
              <a:t>Varici esofagee – Prevenzione del risanguinamento</a:t>
            </a:r>
          </a:p>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a:solidFill>
                <a:srgbClr val="FFFFFF"/>
              </a:solidFill>
              <a:effectLst>
                <a:outerShdw blurRad="38100" dist="38100" dir="2700000" algn="tl">
                  <a:srgbClr val="000000">
                    <a:alpha val="43137"/>
                  </a:srgbClr>
                </a:outerShdw>
              </a:effectLst>
            </a:endParaRPr>
          </a:p>
        </p:txBody>
      </p:sp>
      <p:sp>
        <p:nvSpPr>
          <p:cNvPr id="9728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FD0DBA5-DD39-48A5-84E8-67FB72FFFFE5}" type="slidenum">
              <a:rPr lang="it-IT" smtClean="0"/>
              <a:pPr/>
              <a:t>128</a:t>
            </a:fld>
            <a:endParaRPr lang="it-IT"/>
          </a:p>
        </p:txBody>
      </p:sp>
      <p:sp>
        <p:nvSpPr>
          <p:cNvPr id="97286" name="Rettangolo 11"/>
          <p:cNvSpPr>
            <a:spLocks noChangeArrowheads="1"/>
          </p:cNvSpPr>
          <p:nvPr/>
        </p:nvSpPr>
        <p:spPr bwMode="auto">
          <a:xfrm>
            <a:off x="2484438" y="692150"/>
            <a:ext cx="3851275" cy="539750"/>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2000" b="1">
                <a:solidFill>
                  <a:schemeClr val="tx1"/>
                </a:solidFill>
                <a:latin typeface="Calibri" pitchFamily="34" charset="0"/>
                <a:cs typeface="Calibri" pitchFamily="34" charset="0"/>
              </a:rPr>
              <a:t>PROFILASSI SECONDARIA</a:t>
            </a:r>
          </a:p>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a:solidFill>
                  <a:schemeClr val="tx1"/>
                </a:solidFill>
                <a:latin typeface="Calibri" pitchFamily="34" charset="0"/>
                <a:cs typeface="Calibri" pitchFamily="34" charset="0"/>
              </a:rPr>
              <a:t> </a:t>
            </a:r>
          </a:p>
        </p:txBody>
      </p:sp>
      <p:sp>
        <p:nvSpPr>
          <p:cNvPr id="97287" name="Rettangolo 7"/>
          <p:cNvSpPr>
            <a:spLocks noChangeArrowheads="1"/>
          </p:cNvSpPr>
          <p:nvPr/>
        </p:nvSpPr>
        <p:spPr bwMode="auto">
          <a:xfrm>
            <a:off x="250825" y="6092825"/>
            <a:ext cx="7561263" cy="609600"/>
          </a:xfrm>
          <a:prstGeom prst="rect">
            <a:avLst/>
          </a:prstGeom>
          <a:noFill/>
          <a:ln w="9525">
            <a:noFill/>
            <a:miter lim="800000"/>
            <a:headEnd/>
            <a:tailEnd/>
          </a:ln>
        </p:spPr>
        <p:txBody>
          <a:bodyPr>
            <a:spAutoFit/>
          </a:bodyPr>
          <a:lstStyle/>
          <a:p>
            <a:pPr marL="741363" lvl="1" indent="0" algn="just">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1400" i="1">
                <a:solidFill>
                  <a:schemeClr val="tx1"/>
                </a:solidFill>
                <a:latin typeface="Calibri" pitchFamily="34" charset="0"/>
                <a:cs typeface="Calibri" pitchFamily="34" charset="0"/>
              </a:rPr>
              <a:t>De  Franchis R. Expanding consensus in portal hypertension: Report of the Baveno VI Consensus Workshop: Stratifying risk and individualizing care for portal hypertension. J Hepatol. 2015; 63: 743-52.</a:t>
            </a:r>
          </a:p>
        </p:txBody>
      </p:sp>
      <p:sp>
        <p:nvSpPr>
          <p:cNvPr id="97288" name="CasellaDiTesto 8"/>
          <p:cNvSpPr txBox="1">
            <a:spLocks noChangeArrowheads="1"/>
          </p:cNvSpPr>
          <p:nvPr/>
        </p:nvSpPr>
        <p:spPr bwMode="auto">
          <a:xfrm>
            <a:off x="539750" y="1484313"/>
            <a:ext cx="8064500" cy="4402137"/>
          </a:xfrm>
          <a:prstGeom prst="rect">
            <a:avLst/>
          </a:prstGeom>
          <a:noFill/>
          <a:ln w="9525">
            <a:noFill/>
            <a:miter lim="800000"/>
            <a:headEnd/>
            <a:tailEnd/>
          </a:ln>
        </p:spPr>
        <p:txBody>
          <a:bodyPr>
            <a:spAutoFit/>
          </a:bodyPr>
          <a:lstStyle/>
          <a:p>
            <a:pPr>
              <a:buFont typeface="Times New Roman" pitchFamily="18" charset="0"/>
              <a:buChar char="⁕"/>
            </a:pPr>
            <a:r>
              <a:rPr lang="it-IT" sz="2000" dirty="0">
                <a:solidFill>
                  <a:schemeClr val="tx1"/>
                </a:solidFill>
                <a:latin typeface="Calibri" pitchFamily="34" charset="0"/>
                <a:cs typeface="Calibri" pitchFamily="34" charset="0"/>
              </a:rPr>
              <a:t>La terapia di prima linea per tutti i pazienti è la combinazione di NSBB (</a:t>
            </a:r>
            <a:r>
              <a:rPr lang="it-IT" sz="2000" dirty="0" err="1">
                <a:solidFill>
                  <a:schemeClr val="tx1"/>
                </a:solidFill>
                <a:latin typeface="Calibri" pitchFamily="34" charset="0"/>
                <a:cs typeface="Calibri" pitchFamily="34" charset="0"/>
              </a:rPr>
              <a:t>propranololo</a:t>
            </a:r>
            <a:r>
              <a:rPr lang="it-IT" sz="2000" dirty="0">
                <a:solidFill>
                  <a:schemeClr val="tx1"/>
                </a:solidFill>
                <a:latin typeface="Calibri" pitchFamily="34" charset="0"/>
                <a:cs typeface="Calibri" pitchFamily="34" charset="0"/>
              </a:rPr>
              <a:t> o </a:t>
            </a:r>
            <a:r>
              <a:rPr lang="it-IT" sz="2000" dirty="0" err="1">
                <a:solidFill>
                  <a:schemeClr val="tx1"/>
                </a:solidFill>
                <a:latin typeface="Calibri" pitchFamily="34" charset="0"/>
                <a:cs typeface="Calibri" pitchFamily="34" charset="0"/>
              </a:rPr>
              <a:t>nadololo</a:t>
            </a:r>
            <a:r>
              <a:rPr lang="it-IT" sz="2000" dirty="0">
                <a:solidFill>
                  <a:schemeClr val="tx1"/>
                </a:solidFill>
                <a:latin typeface="Calibri" pitchFamily="34" charset="0"/>
                <a:cs typeface="Calibri" pitchFamily="34" charset="0"/>
              </a:rPr>
              <a:t>) + EVL (</a:t>
            </a:r>
            <a:r>
              <a:rPr lang="it-IT" sz="2000" dirty="0" err="1">
                <a:solidFill>
                  <a:schemeClr val="tx1"/>
                </a:solidFill>
                <a:latin typeface="Calibri" pitchFamily="34" charset="0"/>
                <a:cs typeface="Calibri" pitchFamily="34" charset="0"/>
              </a:rPr>
              <a:t>Endoscopic</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Variceal</a:t>
            </a:r>
            <a:r>
              <a:rPr lang="it-IT" sz="2000" dirty="0">
                <a:solidFill>
                  <a:schemeClr val="tx1"/>
                </a:solidFill>
                <a:latin typeface="Calibri" pitchFamily="34" charset="0"/>
                <a:cs typeface="Calibri" pitchFamily="34" charset="0"/>
              </a:rPr>
              <a:t> </a:t>
            </a:r>
            <a:r>
              <a:rPr lang="it-IT" sz="2000" dirty="0" err="1">
                <a:solidFill>
                  <a:schemeClr val="tx1"/>
                </a:solidFill>
                <a:latin typeface="Calibri" pitchFamily="34" charset="0"/>
                <a:cs typeface="Calibri" pitchFamily="34" charset="0"/>
              </a:rPr>
              <a:t>Ligation</a:t>
            </a:r>
            <a:r>
              <a:rPr lang="it-IT" sz="2000" dirty="0">
                <a:solidFill>
                  <a:schemeClr val="tx1"/>
                </a:solidFill>
                <a:latin typeface="Calibri" pitchFamily="34" charset="0"/>
                <a:cs typeface="Calibri" pitchFamily="34" charset="0"/>
              </a:rPr>
              <a:t>) (1a; A);</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Va iniziata entro sesto giorno dall’</a:t>
            </a:r>
            <a:r>
              <a:rPr lang="it-IT" sz="2000" dirty="0" err="1">
                <a:solidFill>
                  <a:schemeClr val="tx1"/>
                </a:solidFill>
                <a:latin typeface="Calibri" pitchFamily="34" charset="0"/>
                <a:cs typeface="Calibri" pitchFamily="34" charset="0"/>
              </a:rPr>
              <a:t>inzio</a:t>
            </a:r>
            <a:r>
              <a:rPr lang="it-IT" sz="2000" dirty="0">
                <a:solidFill>
                  <a:schemeClr val="tx1"/>
                </a:solidFill>
                <a:latin typeface="Calibri" pitchFamily="34" charset="0"/>
                <a:cs typeface="Calibri" pitchFamily="34" charset="0"/>
              </a:rPr>
              <a:t> del sanguinamento (5;D);</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L'EVL non deve essere usato in </a:t>
            </a:r>
            <a:r>
              <a:rPr lang="it-IT" sz="2000" dirty="0" err="1">
                <a:solidFill>
                  <a:schemeClr val="tx1"/>
                </a:solidFill>
                <a:latin typeface="Calibri" pitchFamily="34" charset="0"/>
                <a:cs typeface="Calibri" pitchFamily="34" charset="0"/>
              </a:rPr>
              <a:t>monoterapia</a:t>
            </a:r>
            <a:r>
              <a:rPr lang="it-IT" sz="2000" dirty="0">
                <a:solidFill>
                  <a:schemeClr val="tx1"/>
                </a:solidFill>
                <a:latin typeface="Calibri" pitchFamily="34" charset="0"/>
                <a:cs typeface="Calibri" pitchFamily="34" charset="0"/>
              </a:rPr>
              <a:t> a meno che non vi siano intolleranze/controindicazioni all'NSBB (1a; A);</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NSBB deve essere usato in </a:t>
            </a:r>
            <a:r>
              <a:rPr lang="it-IT" sz="2000" dirty="0" err="1">
                <a:solidFill>
                  <a:schemeClr val="tx1"/>
                </a:solidFill>
                <a:latin typeface="Calibri" pitchFamily="34" charset="0"/>
                <a:cs typeface="Calibri" pitchFamily="34" charset="0"/>
              </a:rPr>
              <a:t>monoterapia</a:t>
            </a:r>
            <a:r>
              <a:rPr lang="it-IT" sz="2000" dirty="0">
                <a:solidFill>
                  <a:schemeClr val="tx1"/>
                </a:solidFill>
                <a:latin typeface="Calibri" pitchFamily="34" charset="0"/>
                <a:cs typeface="Calibri" pitchFamily="34" charset="0"/>
              </a:rPr>
              <a:t> in pazienti con cirrosi che non possono a essere trattati con EVL (1a; A);</a:t>
            </a:r>
          </a:p>
          <a:p>
            <a:pPr>
              <a:buFont typeface="Times New Roman" pitchFamily="18" charset="0"/>
              <a:buChar char="⁕"/>
            </a:pPr>
            <a:endParaRPr lang="it-IT" sz="2000" dirty="0">
              <a:solidFill>
                <a:schemeClr val="tx1"/>
              </a:solidFill>
              <a:latin typeface="Calibri" pitchFamily="34" charset="0"/>
              <a:cs typeface="Calibri" pitchFamily="34" charset="0"/>
            </a:endParaRPr>
          </a:p>
          <a:p>
            <a:pPr>
              <a:buFont typeface="Times New Roman" pitchFamily="18" charset="0"/>
              <a:buChar char="⁕"/>
            </a:pPr>
            <a:r>
              <a:rPr lang="it-IT" sz="2000" dirty="0">
                <a:solidFill>
                  <a:schemeClr val="tx1"/>
                </a:solidFill>
                <a:latin typeface="Calibri" pitchFamily="34" charset="0"/>
                <a:cs typeface="Calibri" pitchFamily="34" charset="0"/>
              </a:rPr>
              <a:t>Poiché </a:t>
            </a:r>
            <a:r>
              <a:rPr lang="it-IT" sz="2000" dirty="0" err="1">
                <a:solidFill>
                  <a:schemeClr val="tx1"/>
                </a:solidFill>
                <a:latin typeface="Calibri" pitchFamily="34" charset="0"/>
                <a:cs typeface="Calibri" pitchFamily="34" charset="0"/>
              </a:rPr>
              <a:t>carvedilolo</a:t>
            </a:r>
            <a:r>
              <a:rPr lang="it-IT" sz="2000" dirty="0">
                <a:solidFill>
                  <a:schemeClr val="tx1"/>
                </a:solidFill>
                <a:latin typeface="Calibri" pitchFamily="34" charset="0"/>
                <a:cs typeface="Calibri" pitchFamily="34" charset="0"/>
              </a:rPr>
              <a:t> non è stato confrontato con lo </a:t>
            </a:r>
            <a:r>
              <a:rPr lang="it-IT" sz="2000" i="1" dirty="0">
                <a:solidFill>
                  <a:schemeClr val="tx1"/>
                </a:solidFill>
                <a:latin typeface="Calibri" pitchFamily="34" charset="0"/>
                <a:cs typeface="Calibri" pitchFamily="34" charset="0"/>
              </a:rPr>
              <a:t>standard </a:t>
            </a:r>
            <a:r>
              <a:rPr lang="it-IT" sz="2000" i="1" dirty="0" err="1">
                <a:solidFill>
                  <a:schemeClr val="tx1"/>
                </a:solidFill>
                <a:latin typeface="Calibri" pitchFamily="34" charset="0"/>
                <a:cs typeface="Calibri" pitchFamily="34" charset="0"/>
              </a:rPr>
              <a:t>of</a:t>
            </a:r>
            <a:r>
              <a:rPr lang="it-IT" sz="2000" i="1" dirty="0">
                <a:solidFill>
                  <a:schemeClr val="tx1"/>
                </a:solidFill>
                <a:latin typeface="Calibri" pitchFamily="34" charset="0"/>
                <a:cs typeface="Calibri" pitchFamily="34" charset="0"/>
              </a:rPr>
              <a:t> care attuale</a:t>
            </a:r>
            <a:r>
              <a:rPr lang="it-IT" sz="2000" dirty="0">
                <a:solidFill>
                  <a:schemeClr val="tx1"/>
                </a:solidFill>
                <a:latin typeface="Calibri" pitchFamily="34" charset="0"/>
                <a:cs typeface="Calibri" pitchFamily="34" charset="0"/>
              </a:rPr>
              <a:t>, il suo uso non può essere raccomandato nella prevenzione del </a:t>
            </a:r>
            <a:r>
              <a:rPr lang="it-IT" sz="2000" dirty="0" err="1">
                <a:solidFill>
                  <a:schemeClr val="tx1"/>
                </a:solidFill>
                <a:latin typeface="Calibri" pitchFamily="34" charset="0"/>
                <a:cs typeface="Calibri" pitchFamily="34" charset="0"/>
              </a:rPr>
              <a:t>risanguinamento</a:t>
            </a:r>
            <a:r>
              <a:rPr lang="it-IT" sz="2000" dirty="0">
                <a:solidFill>
                  <a:schemeClr val="tx1"/>
                </a:solidFill>
                <a:latin typeface="Calibri" pitchFamily="34" charset="0"/>
                <a:cs typeface="Calibri" pitchFamily="34" charset="0"/>
              </a:rPr>
              <a:t> (5; D).</a:t>
            </a:r>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2403"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1380" name="Text Box 3"/>
          <p:cNvSpPr txBox="1">
            <a:spLocks noChangeArrowheads="1"/>
          </p:cNvSpPr>
          <p:nvPr/>
        </p:nvSpPr>
        <p:spPr bwMode="auto">
          <a:xfrm>
            <a:off x="-252413" y="260350"/>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a:t>
            </a:r>
            <a:r>
              <a:rPr lang="it-IT"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dirty="0">
              <a:solidFill>
                <a:srgbClr val="FFFFFF"/>
              </a:solidFill>
              <a:effectLst>
                <a:outerShdw blurRad="38100" dist="38100" dir="2700000" algn="tl">
                  <a:srgbClr val="000000">
                    <a:alpha val="43137"/>
                  </a:srgbClr>
                </a:outerShdw>
              </a:effectLst>
            </a:endParaRPr>
          </a:p>
        </p:txBody>
      </p:sp>
      <p:sp>
        <p:nvSpPr>
          <p:cNvPr id="102405"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6AD884C-D59E-4715-B99F-155919184582}" type="slidenum">
              <a:rPr lang="it-IT" smtClean="0"/>
              <a:pPr/>
              <a:t>129</a:t>
            </a:fld>
            <a:endParaRPr lang="it-IT"/>
          </a:p>
        </p:txBody>
      </p:sp>
      <p:sp>
        <p:nvSpPr>
          <p:cNvPr id="102406" name="Rettangolo 11"/>
          <p:cNvSpPr>
            <a:spLocks noChangeArrowheads="1"/>
          </p:cNvSpPr>
          <p:nvPr/>
        </p:nvSpPr>
        <p:spPr bwMode="auto">
          <a:xfrm>
            <a:off x="2484438" y="692150"/>
            <a:ext cx="3851275" cy="206375"/>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a:solidFill>
                  <a:schemeClr val="tx1"/>
                </a:solidFill>
                <a:latin typeface="Calibri" pitchFamily="34" charset="0"/>
                <a:cs typeface="Calibri" pitchFamily="34" charset="0"/>
              </a:rPr>
              <a:t> </a:t>
            </a:r>
          </a:p>
        </p:txBody>
      </p:sp>
      <p:sp>
        <p:nvSpPr>
          <p:cNvPr id="102407" name="CasellaDiTesto 9"/>
          <p:cNvSpPr txBox="1">
            <a:spLocks noChangeArrowheads="1"/>
          </p:cNvSpPr>
          <p:nvPr/>
        </p:nvSpPr>
        <p:spPr bwMode="auto">
          <a:xfrm>
            <a:off x="755650" y="908050"/>
            <a:ext cx="7272338" cy="4710113"/>
          </a:xfrm>
          <a:prstGeom prst="rect">
            <a:avLst/>
          </a:prstGeom>
          <a:noFill/>
          <a:ln w="9525">
            <a:noFill/>
            <a:miter lim="800000"/>
            <a:headEnd/>
            <a:tailEnd/>
          </a:ln>
        </p:spPr>
        <p:txBody>
          <a:bodyPr>
            <a:spAutoFit/>
          </a:bodyPr>
          <a:lstStyle/>
          <a:p>
            <a:pPr algn="just"/>
            <a:r>
              <a:rPr lang="it-IT" sz="2000">
                <a:solidFill>
                  <a:schemeClr val="tx1"/>
                </a:solidFill>
                <a:latin typeface="Calibri" pitchFamily="34" charset="0"/>
                <a:cs typeface="Calibri" pitchFamily="34" charset="0"/>
              </a:rPr>
              <a:t>L’HCC o Eptocarcinoma, è una complicanza temibile e spesso mortale di cui la cirrosi è riconosciuta essere il principale fattore di rischio. Esso è la terza causa di morte da cancro nel mondo ed è più comune negli uomini rispetto alle donne, con tassi di icidenza maggiori riportati in Asia orientale.</a:t>
            </a:r>
          </a:p>
          <a:p>
            <a:pPr algn="just"/>
            <a:r>
              <a:rPr lang="it-IT" sz="2000">
                <a:solidFill>
                  <a:schemeClr val="tx1"/>
                </a:solidFill>
                <a:latin typeface="Calibri" pitchFamily="34" charset="0"/>
                <a:cs typeface="Calibri" pitchFamily="34" charset="0"/>
              </a:rPr>
              <a:t> </a:t>
            </a:r>
          </a:p>
          <a:p>
            <a:pPr algn="just"/>
            <a:r>
              <a:rPr lang="it-IT" sz="2000">
                <a:solidFill>
                  <a:schemeClr val="tx1"/>
                </a:solidFill>
                <a:latin typeface="Calibri" pitchFamily="34" charset="0"/>
                <a:cs typeface="Calibri" pitchFamily="34" charset="0"/>
              </a:rPr>
              <a:t>Il percorso che porta allo sviluppo di HCC inizia generalmente con un insulto che mantiene l’infiammazione e si protrae per anni inducendo fibrosi e poi cirrosi, che sono i noti precursori dell’HCC. La mortalità dell’epatocarcinoma è molto elevata, essendo generalmente superiore al 90% a 5 anni, inoltre spesso la diagnosi avviene in fase avanzata. Tuttavia, la sopravvivenza è sensibilmente migliore nei pazienti in stadio precoce che ricevono trattamenti potenzialmente curativi. In questi casi la sopravvivenza a 5 anni è compresa tra il 40 e il 70%.</a:t>
            </a:r>
          </a:p>
        </p:txBody>
      </p:sp>
      <p:sp>
        <p:nvSpPr>
          <p:cNvPr id="102408"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2409"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2410"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0" y="1412875"/>
            <a:ext cx="9144000" cy="5337175"/>
          </a:xfrm>
          <a:prstGeom prst="rect">
            <a:avLst/>
          </a:prstGeom>
          <a:noFill/>
          <a:ln w="9525">
            <a:noFill/>
            <a:round/>
            <a:headEnd/>
            <a:tailEnd/>
          </a:ln>
        </p:spPr>
        <p:txBody>
          <a:bodyPr lIns="90000" tIns="46800" rIns="90000" bIns="46800">
            <a:spAutoFit/>
          </a:bodyPr>
          <a:lstStyle/>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i="1" dirty="0">
                <a:solidFill>
                  <a:schemeClr val="tx1"/>
                </a:solidFill>
                <a:latin typeface="Calibri" pitchFamily="34" charset="0"/>
                <a:cs typeface="Calibri" pitchFamily="34" charset="0"/>
              </a:rPr>
              <a:t>Produzione sostanze ad azione vasocostrittrice </a:t>
            </a:r>
          </a:p>
          <a:p>
            <a:pPr marL="457200" indent="-455613">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dirty="0" err="1">
                <a:solidFill>
                  <a:schemeClr val="tx1"/>
                </a:solidFill>
                <a:latin typeface="Calibri" pitchFamily="34" charset="0"/>
                <a:cs typeface="Calibri" pitchFamily="34" charset="0"/>
              </a:rPr>
              <a:t>Endoteline</a:t>
            </a:r>
            <a:r>
              <a:rPr lang="it-IT" b="1" dirty="0">
                <a:solidFill>
                  <a:schemeClr val="tx1"/>
                </a:solidFill>
                <a:latin typeface="Calibri" pitchFamily="34" charset="0"/>
                <a:cs typeface="Calibri" pitchFamily="34" charset="0"/>
              </a:rPr>
              <a:t> </a:t>
            </a:r>
            <a:r>
              <a:rPr lang="it-IT" dirty="0">
                <a:solidFill>
                  <a:schemeClr val="tx1"/>
                </a:solidFill>
                <a:latin typeface="Calibri" pitchFamily="34" charset="0"/>
                <a:cs typeface="Calibri" pitchFamily="34" charset="0"/>
              </a:rPr>
              <a:t>(ET-1, ET-2, ET-3): peptidi vasoattivi che modulano il tono vascolare epatico agiscono su 2 recettori principali (ETA, ETB), valori plasmatici di ET-1 ed ET-3 sono aumentati in corso di cirrosi, antagonisti delle </a:t>
            </a:r>
            <a:r>
              <a:rPr lang="it-IT" dirty="0" err="1">
                <a:solidFill>
                  <a:schemeClr val="tx1"/>
                </a:solidFill>
                <a:latin typeface="Calibri" pitchFamily="34" charset="0"/>
                <a:cs typeface="Calibri" pitchFamily="34" charset="0"/>
              </a:rPr>
              <a:t>endoteline</a:t>
            </a:r>
            <a:r>
              <a:rPr lang="it-IT" dirty="0">
                <a:solidFill>
                  <a:schemeClr val="tx1"/>
                </a:solidFill>
                <a:latin typeface="Calibri" pitchFamily="34" charset="0"/>
                <a:cs typeface="Calibri" pitchFamily="34" charset="0"/>
              </a:rPr>
              <a:t> producono una piccola ma significativa riduzione della pressione portale nei fegati cirrotici;</a:t>
            </a:r>
          </a:p>
          <a:p>
            <a:pPr marL="457200" indent="-455613">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dirty="0">
                <a:solidFill>
                  <a:schemeClr val="tx1"/>
                </a:solidFill>
                <a:latin typeface="Calibri" pitchFamily="34" charset="0"/>
                <a:cs typeface="Calibri" pitchFamily="34" charset="0"/>
              </a:rPr>
              <a:t>Norepinefrina, ATII, ADH: </a:t>
            </a:r>
            <a:r>
              <a:rPr lang="it-IT" dirty="0">
                <a:solidFill>
                  <a:schemeClr val="tx1"/>
                </a:solidFill>
                <a:latin typeface="Calibri" pitchFamily="34" charset="0"/>
                <a:cs typeface="Calibri" pitchFamily="34" charset="0"/>
              </a:rPr>
              <a:t>aumentano le resistenze vascolari intraepatiche;</a:t>
            </a:r>
          </a:p>
          <a:p>
            <a:pPr marL="457200" indent="-455613">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dirty="0" err="1">
                <a:solidFill>
                  <a:schemeClr val="tx1"/>
                </a:solidFill>
                <a:latin typeface="Calibri" pitchFamily="34" charset="0"/>
                <a:cs typeface="Calibri" pitchFamily="34" charset="0"/>
              </a:rPr>
              <a:t>Cistenil</a:t>
            </a:r>
            <a:r>
              <a:rPr lang="it-IT" b="1" dirty="0">
                <a:solidFill>
                  <a:schemeClr val="tx1"/>
                </a:solidFill>
                <a:latin typeface="Calibri" pitchFamily="34" charset="0"/>
                <a:cs typeface="Calibri" pitchFamily="34" charset="0"/>
              </a:rPr>
              <a:t>-Leucotrieni: </a:t>
            </a:r>
            <a:r>
              <a:rPr lang="it-IT" dirty="0">
                <a:solidFill>
                  <a:schemeClr val="tx1"/>
                </a:solidFill>
                <a:latin typeface="Calibri" pitchFamily="34" charset="0"/>
                <a:cs typeface="Calibri" pitchFamily="34" charset="0"/>
              </a:rPr>
              <a:t>derivano dal metabolismo dell’Acido Arachidonico ed hanno potente attività vasoattiva.</a:t>
            </a:r>
          </a:p>
          <a:p>
            <a:pPr marL="457200" indent="-455613">
              <a:spcBef>
                <a:spcPts val="225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dirty="0">
              <a:solidFill>
                <a:schemeClr val="tx1"/>
              </a:solidFill>
              <a:latin typeface="Calibri" pitchFamily="34" charset="0"/>
              <a:cs typeface="Calibri" pitchFamily="34" charset="0"/>
            </a:endParaRPr>
          </a:p>
        </p:txBody>
      </p:sp>
      <p:sp>
        <p:nvSpPr>
          <p:cNvPr id="19459"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32CFD09-5301-4CCD-8726-C4A4B453C19F}" type="slidenum">
              <a:rPr lang="it-IT" smtClean="0"/>
              <a:pPr/>
              <a:t>13</a:t>
            </a:fld>
            <a:endParaRPr lang="it-IT"/>
          </a:p>
        </p:txBody>
      </p:sp>
      <p:sp>
        <p:nvSpPr>
          <p:cNvPr id="19460"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3427"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2404" name="Text Box 3"/>
          <p:cNvSpPr txBox="1">
            <a:spLocks noChangeArrowheads="1"/>
          </p:cNvSpPr>
          <p:nvPr/>
        </p:nvSpPr>
        <p:spPr bwMode="auto">
          <a:xfrm>
            <a:off x="-252413" y="260350"/>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a:t>
            </a:r>
            <a:r>
              <a:rPr lang="it-IT"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dirty="0">
              <a:solidFill>
                <a:srgbClr val="FFFFFF"/>
              </a:solidFill>
              <a:effectLst>
                <a:outerShdw blurRad="38100" dist="38100" dir="2700000" algn="tl">
                  <a:srgbClr val="000000">
                    <a:alpha val="43137"/>
                  </a:srgbClr>
                </a:outerShdw>
              </a:effectLst>
            </a:endParaRPr>
          </a:p>
        </p:txBody>
      </p:sp>
      <p:sp>
        <p:nvSpPr>
          <p:cNvPr id="103429"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7AD70E0-5BEB-4D6E-8C9D-48F8F41B7D1B}" type="slidenum">
              <a:rPr lang="it-IT" smtClean="0"/>
              <a:pPr/>
              <a:t>130</a:t>
            </a:fld>
            <a:endParaRPr lang="it-IT"/>
          </a:p>
        </p:txBody>
      </p:sp>
      <p:sp>
        <p:nvSpPr>
          <p:cNvPr id="103430" name="Rettangolo 11"/>
          <p:cNvSpPr>
            <a:spLocks noChangeArrowheads="1"/>
          </p:cNvSpPr>
          <p:nvPr/>
        </p:nvSpPr>
        <p:spPr bwMode="auto">
          <a:xfrm>
            <a:off x="2484438" y="692150"/>
            <a:ext cx="3851275" cy="206375"/>
          </a:xfrm>
          <a:prstGeom prst="rect">
            <a:avLst/>
          </a:prstGeom>
          <a:noFill/>
          <a:ln w="9525">
            <a:noFill/>
            <a:miter lim="800000"/>
            <a:headEnd/>
            <a:tailEnd/>
          </a:ln>
        </p:spPr>
        <p:txBody>
          <a:bodyPr>
            <a:spAutoFit/>
          </a:bodyPr>
          <a:lstStyle/>
          <a:p>
            <a:pPr marL="741363" lvl="1" indent="-284163">
              <a:lnSpc>
                <a:spcPct val="80000"/>
              </a:lnSpc>
              <a:spcBef>
                <a:spcPts val="700"/>
              </a:spcBef>
              <a:buClrTx/>
              <a:tabLst>
                <a:tab pos="911225" algn="l"/>
                <a:tab pos="1825625" algn="l"/>
                <a:tab pos="2740025" algn="l"/>
                <a:tab pos="3654425" algn="l"/>
                <a:tab pos="4568825" algn="l"/>
                <a:tab pos="5483225" algn="l"/>
                <a:tab pos="6397625" algn="l"/>
                <a:tab pos="7312025" algn="l"/>
                <a:tab pos="8226425" algn="l"/>
                <a:tab pos="9140825" algn="l"/>
                <a:tab pos="10055225" algn="l"/>
              </a:tabLst>
            </a:pPr>
            <a:r>
              <a:rPr lang="it-IT" sz="900">
                <a:solidFill>
                  <a:schemeClr val="tx1"/>
                </a:solidFill>
                <a:latin typeface="Calibri" pitchFamily="34" charset="0"/>
                <a:cs typeface="Calibri" pitchFamily="34" charset="0"/>
              </a:rPr>
              <a:t> </a:t>
            </a:r>
          </a:p>
        </p:txBody>
      </p:sp>
      <p:sp>
        <p:nvSpPr>
          <p:cNvPr id="103431" name="CasellaDiTesto 9"/>
          <p:cNvSpPr txBox="1">
            <a:spLocks noChangeArrowheads="1"/>
          </p:cNvSpPr>
          <p:nvPr/>
        </p:nvSpPr>
        <p:spPr bwMode="auto">
          <a:xfrm>
            <a:off x="468313" y="765175"/>
            <a:ext cx="7848600" cy="1631950"/>
          </a:xfrm>
          <a:prstGeom prst="rect">
            <a:avLst/>
          </a:prstGeom>
          <a:noFill/>
          <a:ln w="9525">
            <a:noFill/>
            <a:miter lim="800000"/>
            <a:headEnd/>
            <a:tailEnd/>
          </a:ln>
        </p:spPr>
        <p:txBody>
          <a:bodyPr>
            <a:spAutoFit/>
          </a:bodyPr>
          <a:lstStyle/>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a:solidFill>
                  <a:schemeClr val="tx1"/>
                </a:solidFill>
                <a:latin typeface="Calibri" pitchFamily="34" charset="0"/>
                <a:cs typeface="Calibri" pitchFamily="34" charset="0"/>
              </a:rPr>
              <a:t>Tempo medio di raddoppio volumetrico variabile da 112 a 204 giorni .</a:t>
            </a:r>
          </a:p>
          <a:p>
            <a:pPr marL="338138" indent="-338138">
              <a:buClr>
                <a:srgbClr val="FFFFFF"/>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a:solidFill>
                <a:schemeClr val="tx1"/>
              </a:solidFill>
              <a:latin typeface="Calibri" pitchFamily="34" charset="0"/>
              <a:cs typeface="Calibri" pitchFamily="34" charset="0"/>
            </a:endParaRP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a:solidFill>
                  <a:schemeClr val="tx1"/>
                </a:solidFill>
                <a:latin typeface="Calibri" pitchFamily="34" charset="0"/>
                <a:cs typeface="Calibri" pitchFamily="34" charset="0"/>
              </a:rPr>
              <a:t>Tempo di raddoppio dipende dal grado di attività  citoproliferativa.</a:t>
            </a: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a:solidFill>
                <a:schemeClr val="tx1"/>
              </a:solidFill>
              <a:latin typeface="Calibri" pitchFamily="34" charset="0"/>
              <a:cs typeface="Calibri" pitchFamily="34" charset="0"/>
            </a:endParaRP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Nell’80% degli HCC COESISTE CIRROSI.</a:t>
            </a:r>
          </a:p>
        </p:txBody>
      </p:sp>
      <p:sp>
        <p:nvSpPr>
          <p:cNvPr id="103432"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3433"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3434"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pic>
        <p:nvPicPr>
          <p:cNvPr id="103435" name="Picture 12"/>
          <p:cNvPicPr>
            <a:picLocks noChangeAspect="1" noChangeArrowheads="1"/>
          </p:cNvPicPr>
          <p:nvPr/>
        </p:nvPicPr>
        <p:blipFill>
          <a:blip r:embed="rId3" cstate="print"/>
          <a:srcRect/>
          <a:stretch>
            <a:fillRect/>
          </a:stretch>
        </p:blipFill>
        <p:spPr bwMode="auto">
          <a:xfrm>
            <a:off x="3419475" y="2924175"/>
            <a:ext cx="5048250" cy="2886075"/>
          </a:xfrm>
          <a:prstGeom prst="rect">
            <a:avLst/>
          </a:prstGeom>
          <a:noFill/>
          <a:ln w="9525">
            <a:noFill/>
            <a:miter lim="800000"/>
            <a:headEnd/>
            <a:tailEnd/>
          </a:ln>
        </p:spPr>
      </p:pic>
      <p:pic>
        <p:nvPicPr>
          <p:cNvPr id="103436" name="Picture 2"/>
          <p:cNvPicPr>
            <a:picLocks noChangeAspect="1" noChangeArrowheads="1"/>
          </p:cNvPicPr>
          <p:nvPr/>
        </p:nvPicPr>
        <p:blipFill>
          <a:blip r:embed="rId4" cstate="print"/>
          <a:srcRect/>
          <a:stretch>
            <a:fillRect/>
          </a:stretch>
        </p:blipFill>
        <p:spPr bwMode="auto">
          <a:xfrm>
            <a:off x="684213" y="2636838"/>
            <a:ext cx="3362325" cy="2457450"/>
          </a:xfrm>
          <a:prstGeom prst="rect">
            <a:avLst/>
          </a:prstGeom>
          <a:noFill/>
          <a:ln w="9525">
            <a:noFill/>
            <a:miter lim="800000"/>
            <a:headEnd/>
            <a:tailEnd/>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4451"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3428"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fattori che influenzano la storia naturale (1)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
        <p:nvSpPr>
          <p:cNvPr id="104453"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7FD5335-381E-4E84-9F5A-91E7BE17D282}" type="slidenum">
              <a:rPr lang="it-IT" smtClean="0"/>
              <a:pPr/>
              <a:t>131</a:t>
            </a:fld>
            <a:endParaRPr lang="it-IT"/>
          </a:p>
        </p:txBody>
      </p:sp>
      <p:sp>
        <p:nvSpPr>
          <p:cNvPr id="104454" name="CasellaDiTesto 9"/>
          <p:cNvSpPr txBox="1">
            <a:spLocks noChangeArrowheads="1"/>
          </p:cNvSpPr>
          <p:nvPr/>
        </p:nvSpPr>
        <p:spPr bwMode="auto">
          <a:xfrm>
            <a:off x="-396875" y="692150"/>
            <a:ext cx="4537075" cy="5337175"/>
          </a:xfrm>
          <a:prstGeom prst="rect">
            <a:avLst/>
          </a:prstGeom>
          <a:noFill/>
          <a:ln w="9525">
            <a:noFill/>
            <a:miter lim="800000"/>
            <a:headEnd/>
            <a:tailEnd/>
          </a:ln>
        </p:spPr>
        <p:txBody>
          <a:bodyPr>
            <a:spAutoFit/>
          </a:bodyPr>
          <a:lstStyle/>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Risposta immunitaria: </a:t>
            </a:r>
            <a:r>
              <a:rPr lang="it-IT" sz="1800">
                <a:solidFill>
                  <a:schemeClr val="tx1"/>
                </a:solidFill>
                <a:latin typeface="Calibri" pitchFamily="34" charset="0"/>
                <a:cs typeface="Calibri" pitchFamily="34" charset="0"/>
              </a:rPr>
              <a:t>Crescita e diffusione rapida in immunodepressi e/o OLT. </a:t>
            </a:r>
            <a:endParaRPr lang="it-IT" sz="1600">
              <a:solidFill>
                <a:schemeClr val="tx1"/>
              </a:solidFill>
              <a:latin typeface="Calibri" pitchFamily="34" charset="0"/>
              <a:cs typeface="Calibri" pitchFamily="34" charset="0"/>
            </a:endParaRPr>
          </a:p>
          <a:p>
            <a:pPr marL="738188" lvl="1" indent="0" algn="just">
              <a:lnSpc>
                <a:spcPct val="90000"/>
              </a:lnSpc>
              <a:spcBef>
                <a:spcPts val="5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600">
                <a:solidFill>
                  <a:schemeClr val="tx1"/>
                </a:solidFill>
                <a:latin typeface="Calibri" pitchFamily="34" charset="0"/>
                <a:cs typeface="Calibri" pitchFamily="34" charset="0"/>
              </a:rPr>
              <a:t>Roayaie S et al. Liver Tranpl 2004;10:534-40.</a:t>
            </a: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latin typeface="Calibri" pitchFamily="34" charset="0"/>
              <a:cs typeface="Calibri" pitchFamily="34" charset="0"/>
            </a:endParaRP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Sesso:  </a:t>
            </a:r>
            <a:r>
              <a:rPr lang="it-IT" sz="2000">
                <a:solidFill>
                  <a:schemeClr val="tx1"/>
                </a:solidFill>
                <a:latin typeface="Calibri" pitchFamily="34" charset="0"/>
                <a:cs typeface="Calibri" pitchFamily="34" charset="0"/>
              </a:rPr>
              <a:t>Maschi più colpiti (azione pro-oncogenesi del testosterone).</a:t>
            </a: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latin typeface="Calibri" pitchFamily="34" charset="0"/>
              <a:cs typeface="Calibri" pitchFamily="34" charset="0"/>
            </a:endParaRP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Età: </a:t>
            </a:r>
            <a:r>
              <a:rPr lang="it-IT" sz="2000">
                <a:solidFill>
                  <a:schemeClr val="tx1"/>
                </a:solidFill>
                <a:latin typeface="Calibri" pitchFamily="34" charset="0"/>
                <a:cs typeface="Calibri" pitchFamily="34" charset="0"/>
              </a:rPr>
              <a:t>Patologia epatica più avanzata, comorbidità, atteggiamento meno aggressivo del medico.</a:t>
            </a: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latin typeface="Calibri" pitchFamily="34" charset="0"/>
              <a:cs typeface="Calibri" pitchFamily="34" charset="0"/>
            </a:endParaRPr>
          </a:p>
          <a:p>
            <a:pPr marL="738188" lvl="1" indent="0" algn="just">
              <a:lnSpc>
                <a:spcPct val="90000"/>
              </a:lnSpc>
              <a:spcBef>
                <a:spcPts val="5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2000" b="1">
                <a:solidFill>
                  <a:schemeClr val="tx1"/>
                </a:solidFill>
                <a:latin typeface="Calibri" pitchFamily="34" charset="0"/>
                <a:cs typeface="Calibri" pitchFamily="34" charset="0"/>
              </a:rPr>
              <a:t>Etiologia: </a:t>
            </a:r>
            <a:r>
              <a:rPr lang="it-IT" sz="2000">
                <a:solidFill>
                  <a:schemeClr val="tx1"/>
                </a:solidFill>
                <a:latin typeface="Calibri" pitchFamily="34" charset="0"/>
                <a:cs typeface="Calibri" pitchFamily="34" charset="0"/>
              </a:rPr>
              <a:t>HBV determina una maggiore instabilità cromosomica. </a:t>
            </a:r>
            <a:r>
              <a:rPr lang="it-IT" sz="1600" i="1">
                <a:solidFill>
                  <a:schemeClr val="tx1"/>
                </a:solidFill>
                <a:latin typeface="Calibri" pitchFamily="34" charset="0"/>
                <a:cs typeface="Calibri" pitchFamily="34" charset="0"/>
              </a:rPr>
              <a:t>Okabe H et al. Hepatology 2003;31:1073-9</a:t>
            </a:r>
          </a:p>
          <a:p>
            <a:pPr marL="338138" indent="-338138">
              <a:buClr>
                <a:srgbClr val="FFFFFF"/>
              </a:buClr>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sz="2000" b="1">
              <a:solidFill>
                <a:schemeClr val="tx1"/>
              </a:solidFill>
            </a:endParaRPr>
          </a:p>
        </p:txBody>
      </p:sp>
      <p:sp>
        <p:nvSpPr>
          <p:cNvPr id="104455"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4456"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4457"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pic>
        <p:nvPicPr>
          <p:cNvPr id="104458" name="Picture 2"/>
          <p:cNvPicPr>
            <a:picLocks noChangeAspect="1" noChangeArrowheads="1"/>
          </p:cNvPicPr>
          <p:nvPr/>
        </p:nvPicPr>
        <p:blipFill>
          <a:blip r:embed="rId3" cstate="print"/>
          <a:srcRect/>
          <a:stretch>
            <a:fillRect/>
          </a:stretch>
        </p:blipFill>
        <p:spPr bwMode="auto">
          <a:xfrm>
            <a:off x="4140200" y="1125538"/>
            <a:ext cx="4633913" cy="3527425"/>
          </a:xfrm>
          <a:prstGeom prst="rect">
            <a:avLst/>
          </a:prstGeom>
          <a:noFill/>
          <a:ln w="9525">
            <a:noFill/>
            <a:miter lim="800000"/>
            <a:headEnd/>
            <a:tailEnd/>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5475"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4452"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fattori che influenzano la storia naturale (2)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
        <p:nvSpPr>
          <p:cNvPr id="105477"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30EE185-EAC0-4E81-A096-11FF502A0C12}" type="slidenum">
              <a:rPr lang="it-IT" smtClean="0"/>
              <a:pPr/>
              <a:t>132</a:t>
            </a:fld>
            <a:endParaRPr lang="it-IT"/>
          </a:p>
        </p:txBody>
      </p:sp>
      <p:sp>
        <p:nvSpPr>
          <p:cNvPr id="105478" name="CasellaDiTesto 9"/>
          <p:cNvSpPr txBox="1">
            <a:spLocks noChangeArrowheads="1"/>
          </p:cNvSpPr>
          <p:nvPr/>
        </p:nvSpPr>
        <p:spPr bwMode="auto">
          <a:xfrm>
            <a:off x="684213" y="908050"/>
            <a:ext cx="7272337" cy="4733925"/>
          </a:xfrm>
          <a:prstGeom prst="rect">
            <a:avLst/>
          </a:prstGeom>
          <a:noFill/>
          <a:ln w="9525">
            <a:noFill/>
            <a:miter lim="800000"/>
            <a:headEnd/>
            <a:tailEnd/>
          </a:ln>
        </p:spPr>
        <p:txBody>
          <a:bodyPr>
            <a:spAutoFit/>
          </a:bodyPr>
          <a:lstStyle/>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Grado di differenziazione e tipo istologico</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Condizionano la velocità di crescita ed invasione vascolare</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Sviluppo di metastasi</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Barbara L et al.Hepatology 1992;16:132-7</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Tipo di crescita</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Espansiva: compressione del parenchima circostante con formazione di capsula fibrosa peritumorale</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Infiltrante</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Neongiogenesi</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Processo fondamentale (HCC è ipervascolarizzato) </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Si accompagna all’acquisizione del fenotipo maligno</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La densità dei microvasi neoplastici è predittivo di recidiva dopo resezione</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Poon RT et al. J Clin Oncol 2002;20:1775-85</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Indicatori Bio-istiologici</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Mutazione recettore per estrogeni (normalmente presente sull’epatocita) conferisce aggressività</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Villa E et al. Hepatology 2000;32:233-8</a:t>
            </a:r>
          </a:p>
          <a:p>
            <a:pPr marL="738188" lvl="1" indent="-280988">
              <a:lnSpc>
                <a:spcPct val="80000"/>
              </a:lnSpc>
              <a:spcBef>
                <a:spcPts val="4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800">
                <a:solidFill>
                  <a:schemeClr val="tx1"/>
                </a:solidFill>
                <a:latin typeface="Calibri" pitchFamily="34" charset="0"/>
                <a:cs typeface="Calibri" pitchFamily="34" charset="0"/>
              </a:rPr>
              <a:t>Indicatori Genetici</a:t>
            </a:r>
          </a:p>
          <a:p>
            <a:pPr lvl="2">
              <a:lnSpc>
                <a:spcPct val="80000"/>
              </a:lnSpc>
              <a:spcBef>
                <a:spcPts val="35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400">
                <a:solidFill>
                  <a:schemeClr val="tx1"/>
                </a:solidFill>
                <a:latin typeface="Calibri" pitchFamily="34" charset="0"/>
                <a:cs typeface="Calibri" pitchFamily="34" charset="0"/>
              </a:rPr>
              <a:t>Alcune aberrazioni genomiche (delezione allelica in 9p e 6q e 17p13.3 o guadagno in 8q11) imprimono aggressività</a:t>
            </a:r>
          </a:p>
          <a:p>
            <a:pPr lvl="4">
              <a:lnSpc>
                <a:spcPct val="80000"/>
              </a:lnSpc>
              <a:spcBef>
                <a:spcPts val="3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sz="1200" i="1">
                <a:solidFill>
                  <a:schemeClr val="tx1"/>
                </a:solidFill>
                <a:latin typeface="Calibri" pitchFamily="34" charset="0"/>
                <a:cs typeface="Calibri" pitchFamily="34" charset="0"/>
              </a:rPr>
              <a:t>Kato H, et al. J Hepatol 2005;43:863-74</a:t>
            </a:r>
          </a:p>
        </p:txBody>
      </p:sp>
      <p:sp>
        <p:nvSpPr>
          <p:cNvPr id="105479"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5480"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5481"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0" y="0"/>
            <a:ext cx="9144000" cy="641350"/>
          </a:xfrm>
          <a:prstGeom prst="rect">
            <a:avLst/>
          </a:prstGeom>
          <a:noFill/>
          <a:ln w="9525">
            <a:noFill/>
            <a:round/>
            <a:headEnd/>
            <a:tailEnd/>
          </a:ln>
        </p:spPr>
        <p:txBody>
          <a:bodyPr wrap="none" anchor="ctr"/>
          <a:lstStyle/>
          <a:p>
            <a:endParaRPr lang="it-IT"/>
          </a:p>
        </p:txBody>
      </p:sp>
      <p:sp>
        <p:nvSpPr>
          <p:cNvPr id="106499" name="Text Box 2"/>
          <p:cNvSpPr txBox="1">
            <a:spLocks noChangeArrowheads="1"/>
          </p:cNvSpPr>
          <p:nvPr/>
        </p:nvSpPr>
        <p:spPr bwMode="auto">
          <a:xfrm>
            <a:off x="0" y="0"/>
            <a:ext cx="9144000" cy="1476375"/>
          </a:xfrm>
          <a:prstGeom prst="rect">
            <a:avLst/>
          </a:prstGeom>
          <a:noFill/>
          <a:ln w="9525">
            <a:noFill/>
            <a:round/>
            <a:headEnd/>
            <a:tailEnd/>
          </a:ln>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sz="3600" b="1">
              <a:solidFill>
                <a:srgbClr val="FFFFFF"/>
              </a:solidFill>
            </a:endParaRPr>
          </a:p>
        </p:txBody>
      </p:sp>
      <p:sp>
        <p:nvSpPr>
          <p:cNvPr id="105476"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fattori che influenzano la storia naturale (3)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
        <p:nvSpPr>
          <p:cNvPr id="106501"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7AB3CD3-F4B3-4F95-992D-8A3141695D56}" type="slidenum">
              <a:rPr lang="it-IT" smtClean="0"/>
              <a:pPr/>
              <a:t>133</a:t>
            </a:fld>
            <a:endParaRPr lang="it-IT"/>
          </a:p>
        </p:txBody>
      </p:sp>
      <p:sp>
        <p:nvSpPr>
          <p:cNvPr id="106502" name="AutoShape 3"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6503" name="AutoShape 5" descr="Ittero - Sintomi cause cure e rimedi naturali per guarire dall'ittero"/>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it-IT"/>
          </a:p>
        </p:txBody>
      </p:sp>
      <p:sp>
        <p:nvSpPr>
          <p:cNvPr id="106504" name="CasellaDiTesto 10"/>
          <p:cNvSpPr txBox="1">
            <a:spLocks noChangeArrowheads="1"/>
          </p:cNvSpPr>
          <p:nvPr/>
        </p:nvSpPr>
        <p:spPr bwMode="auto">
          <a:xfrm>
            <a:off x="468313" y="6165850"/>
            <a:ext cx="8370887" cy="460375"/>
          </a:xfrm>
          <a:prstGeom prst="rect">
            <a:avLst/>
          </a:prstGeom>
          <a:noFill/>
          <a:ln w="9525">
            <a:noFill/>
            <a:miter lim="800000"/>
            <a:headEnd/>
            <a:tailEnd/>
          </a:ln>
        </p:spPr>
        <p:txBody>
          <a:bodyPr wrap="none">
            <a:spAutoFit/>
          </a:bodyPr>
          <a:lstStyle/>
          <a:p>
            <a:r>
              <a:rPr lang="it-IT" sz="800" i="1">
                <a:solidFill>
                  <a:schemeClr val="tx1"/>
                </a:solidFill>
                <a:latin typeface="Calibri" pitchFamily="34" charset="0"/>
                <a:cs typeface="Calibri" pitchFamily="34" charset="0"/>
              </a:rPr>
              <a:t>Altekruse SF, McGlynn KA, Reichman ME. Hepatocellular Carcinoma Incidence, Mortality, and Survival Trends in the United States From 1975 to 2005. J Clin Oncol. 2009 Mar 20;27(9):1485-91</a:t>
            </a:r>
            <a:r>
              <a:rPr lang="it-IT"/>
              <a:t>. </a:t>
            </a:r>
          </a:p>
        </p:txBody>
      </p:sp>
      <p:pic>
        <p:nvPicPr>
          <p:cNvPr id="106505" name="Picture 2"/>
          <p:cNvPicPr>
            <a:picLocks noChangeAspect="1" noChangeArrowheads="1"/>
          </p:cNvPicPr>
          <p:nvPr/>
        </p:nvPicPr>
        <p:blipFill>
          <a:blip r:embed="rId3" cstate="print"/>
          <a:srcRect/>
          <a:stretch>
            <a:fillRect/>
          </a:stretch>
        </p:blipFill>
        <p:spPr bwMode="auto">
          <a:xfrm>
            <a:off x="250825" y="1916113"/>
            <a:ext cx="8499475" cy="2814637"/>
          </a:xfrm>
          <a:prstGeom prst="rect">
            <a:avLst/>
          </a:prstGeom>
          <a:noFill/>
          <a:ln w="9525">
            <a:noFill/>
            <a:miter lim="800000"/>
            <a:headEnd/>
            <a:tailEnd/>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ChangeArrowheads="1"/>
          </p:cNvSpPr>
          <p:nvPr>
            <p:ph sz="quarter" idx="1"/>
          </p:nvPr>
        </p:nvSpPr>
        <p:spPr>
          <a:xfrm>
            <a:off x="179388" y="765175"/>
            <a:ext cx="8591550" cy="5699125"/>
          </a:xfrm>
        </p:spPr>
        <p:txBody>
          <a:bodyPr>
            <a:normAutofit/>
          </a:bodyPr>
          <a:lstStyle/>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Coesiste cirrosi (80% - in Occidente e Giappone).</a:t>
            </a:r>
          </a:p>
          <a:p>
            <a:pPr marL="457200" indent="-457200" algn="just" eaLnBrk="1" fontAlgn="auto" hangingPunct="1">
              <a:lnSpc>
                <a:spcPct val="90000"/>
              </a:lnSpc>
              <a:spcAft>
                <a:spcPts val="0"/>
              </a:spcAft>
              <a:buClrTx/>
              <a:buFont typeface="Wingdings" pitchFamily="2" charset="2"/>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sz="2000" dirty="0">
              <a:latin typeface="Calibri" pitchFamily="34" charset="0"/>
              <a:cs typeface="Calibri" pitchFamily="34" charset="0"/>
            </a:endParaRP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Si sviluppa generalmente nel contesto di un macronodulo rigenerativo (MR): carcinogenesi </a:t>
            </a:r>
            <a:r>
              <a:rPr lang="it-IT" sz="2000" i="1" dirty="0">
                <a:latin typeface="Calibri" pitchFamily="34" charset="0"/>
                <a:cs typeface="Calibri" pitchFamily="34" charset="0"/>
              </a:rPr>
              <a:t>nodulo in nodulo.</a:t>
            </a: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Prevalenza MR in cirrosi: 25% (15% scompare durante il follow-up)</a:t>
            </a: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Classificazione</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LRN (</a:t>
            </a:r>
            <a:r>
              <a:rPr lang="it-IT" sz="1800" i="1" dirty="0" err="1">
                <a:latin typeface="Calibri" pitchFamily="34" charset="0"/>
                <a:cs typeface="Calibri" pitchFamily="34" charset="0"/>
              </a:rPr>
              <a:t>large</a:t>
            </a:r>
            <a:r>
              <a:rPr lang="it-IT" sz="1800" i="1" dirty="0">
                <a:latin typeface="Calibri" pitchFamily="34" charset="0"/>
                <a:cs typeface="Calibri" pitchFamily="34" charset="0"/>
              </a:rPr>
              <a:t> </a:t>
            </a:r>
            <a:r>
              <a:rPr lang="it-IT" sz="1800" i="1" dirty="0" err="1">
                <a:latin typeface="Calibri" pitchFamily="34" charset="0"/>
                <a:cs typeface="Calibri" pitchFamily="34" charset="0"/>
              </a:rPr>
              <a:t>regenerative</a:t>
            </a:r>
            <a:r>
              <a:rPr lang="it-IT" sz="1800" i="1" dirty="0">
                <a:latin typeface="Calibri" pitchFamily="34" charset="0"/>
                <a:cs typeface="Calibri" pitchFamily="34" charset="0"/>
              </a:rPr>
              <a:t> </a:t>
            </a:r>
            <a:r>
              <a:rPr lang="it-IT" sz="1800" i="1" dirty="0" err="1">
                <a:latin typeface="Calibri" pitchFamily="34" charset="0"/>
                <a:cs typeface="Calibri" pitchFamily="34" charset="0"/>
              </a:rPr>
              <a:t>nodule</a:t>
            </a:r>
            <a:r>
              <a:rPr lang="it-IT" sz="1800" dirty="0">
                <a:latin typeface="Calibri" pitchFamily="34" charset="0"/>
                <a:cs typeface="Calibri" pitchFamily="34" charset="0"/>
              </a:rPr>
              <a:t>) senza displasia</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LGDN (</a:t>
            </a:r>
            <a:r>
              <a:rPr lang="it-IT" sz="1800" i="1" dirty="0" err="1">
                <a:latin typeface="Calibri" pitchFamily="34" charset="0"/>
                <a:cs typeface="Calibri" pitchFamily="34" charset="0"/>
              </a:rPr>
              <a:t>low-grade</a:t>
            </a:r>
            <a:r>
              <a:rPr lang="it-IT" sz="1800" i="1" dirty="0">
                <a:latin typeface="Calibri" pitchFamily="34" charset="0"/>
                <a:cs typeface="Calibri" pitchFamily="34" charset="0"/>
              </a:rPr>
              <a:t> </a:t>
            </a:r>
            <a:r>
              <a:rPr lang="it-IT" sz="1800" i="1" dirty="0" err="1">
                <a:latin typeface="Calibri" pitchFamily="34" charset="0"/>
                <a:cs typeface="Calibri" pitchFamily="34" charset="0"/>
              </a:rPr>
              <a:t>dysplastic</a:t>
            </a:r>
            <a:r>
              <a:rPr lang="it-IT" sz="1800" i="1" dirty="0">
                <a:latin typeface="Calibri" pitchFamily="34" charset="0"/>
                <a:cs typeface="Calibri" pitchFamily="34" charset="0"/>
              </a:rPr>
              <a:t> </a:t>
            </a:r>
            <a:r>
              <a:rPr lang="it-IT" sz="1800" i="1" dirty="0" err="1">
                <a:latin typeface="Calibri" pitchFamily="34" charset="0"/>
                <a:cs typeface="Calibri" pitchFamily="34" charset="0"/>
              </a:rPr>
              <a:t>nodule</a:t>
            </a:r>
            <a:r>
              <a:rPr lang="it-IT" sz="1800" dirty="0">
                <a:latin typeface="Calibri" pitchFamily="34" charset="0"/>
                <a:cs typeface="Calibri" pitchFamily="34" charset="0"/>
              </a:rPr>
              <a:t>)</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HGDN (</a:t>
            </a:r>
            <a:r>
              <a:rPr lang="it-IT" sz="1800" i="1" dirty="0" err="1">
                <a:latin typeface="Calibri" pitchFamily="34" charset="0"/>
                <a:cs typeface="Calibri" pitchFamily="34" charset="0"/>
              </a:rPr>
              <a:t>high-grade</a:t>
            </a:r>
            <a:r>
              <a:rPr lang="it-IT" sz="1800" i="1" dirty="0">
                <a:latin typeface="Calibri" pitchFamily="34" charset="0"/>
                <a:cs typeface="Calibri" pitchFamily="34" charset="0"/>
              </a:rPr>
              <a:t> </a:t>
            </a:r>
            <a:r>
              <a:rPr lang="it-IT" sz="1800" i="1" dirty="0" err="1">
                <a:latin typeface="Calibri" pitchFamily="34" charset="0"/>
                <a:cs typeface="Calibri" pitchFamily="34" charset="0"/>
              </a:rPr>
              <a:t>dysplastic</a:t>
            </a:r>
            <a:r>
              <a:rPr lang="it-IT" sz="1800" i="1" dirty="0">
                <a:latin typeface="Calibri" pitchFamily="34" charset="0"/>
                <a:cs typeface="Calibri" pitchFamily="34" charset="0"/>
              </a:rPr>
              <a:t> </a:t>
            </a:r>
            <a:r>
              <a:rPr lang="it-IT" sz="1800" i="1" dirty="0" err="1">
                <a:latin typeface="Calibri" pitchFamily="34" charset="0"/>
                <a:cs typeface="Calibri" pitchFamily="34" charset="0"/>
              </a:rPr>
              <a:t>nodule</a:t>
            </a:r>
            <a:r>
              <a:rPr lang="it-IT" sz="1800" dirty="0">
                <a:latin typeface="Calibri" pitchFamily="34" charset="0"/>
                <a:cs typeface="Calibri" pitchFamily="34" charset="0"/>
              </a:rPr>
              <a:t>)</a:t>
            </a:r>
          </a:p>
          <a:p>
            <a:pPr marL="457200" indent="-457200" algn="just"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Rischio evoluzione in HCC aumenta col grado di displasia (follow-up medio: 33 mesi)</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22% LNR</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25% LGDN</a:t>
            </a:r>
          </a:p>
          <a:p>
            <a:pPr marL="914400" lvl="1" indent="-457200" algn="just" eaLnBrk="1" fontAlgn="auto" hangingPunct="1">
              <a:lnSpc>
                <a:spcPct val="9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latin typeface="Calibri" pitchFamily="34" charset="0"/>
                <a:cs typeface="Calibri" pitchFamily="34" charset="0"/>
              </a:rPr>
              <a:t>63% HGDN</a:t>
            </a:r>
          </a:p>
          <a:p>
            <a:pPr marL="1623060" lvl="4" indent="-342900" algn="just" eaLnBrk="1" fontAlgn="auto" hangingPunct="1">
              <a:lnSpc>
                <a:spcPct val="90000"/>
              </a:lnSpc>
              <a:spcBef>
                <a:spcPts val="400"/>
              </a:spcBef>
              <a:spcAft>
                <a:spcPts val="0"/>
              </a:spcAft>
              <a:buClrTx/>
              <a:buFont typeface="Wingdings 2" pitchFamily="18" charset="2"/>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i="1" dirty="0" err="1">
                <a:latin typeface="Calibri" pitchFamily="34" charset="0"/>
                <a:cs typeface="Calibri" pitchFamily="34" charset="0"/>
              </a:rPr>
              <a:t>Borzio</a:t>
            </a:r>
            <a:r>
              <a:rPr lang="it-IT" i="1" dirty="0">
                <a:latin typeface="Calibri" pitchFamily="34" charset="0"/>
                <a:cs typeface="Calibri" pitchFamily="34" charset="0"/>
              </a:rPr>
              <a:t> M </a:t>
            </a:r>
            <a:r>
              <a:rPr lang="it-IT" i="1" dirty="0" err="1">
                <a:latin typeface="Calibri" pitchFamily="34" charset="0"/>
                <a:cs typeface="Calibri" pitchFamily="34" charset="0"/>
              </a:rPr>
              <a:t>et</a:t>
            </a:r>
            <a:r>
              <a:rPr lang="it-IT" i="1" dirty="0">
                <a:latin typeface="Calibri" pitchFamily="34" charset="0"/>
                <a:cs typeface="Calibri" pitchFamily="34" charset="0"/>
              </a:rPr>
              <a:t> al. J </a:t>
            </a:r>
            <a:r>
              <a:rPr lang="it-IT" i="1" dirty="0" err="1">
                <a:latin typeface="Calibri" pitchFamily="34" charset="0"/>
                <a:cs typeface="Calibri" pitchFamily="34" charset="0"/>
              </a:rPr>
              <a:t>Hepatol</a:t>
            </a:r>
            <a:r>
              <a:rPr lang="it-IT" i="1" dirty="0">
                <a:latin typeface="Calibri" pitchFamily="34" charset="0"/>
                <a:cs typeface="Calibri" pitchFamily="34" charset="0"/>
              </a:rPr>
              <a:t> 2003;39:208-14</a:t>
            </a:r>
          </a:p>
          <a:p>
            <a:pPr marL="461963" indent="-457200" eaLnBrk="1" fontAlgn="auto" hangingPunct="1">
              <a:lnSpc>
                <a:spcPct val="9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i="1" dirty="0">
              <a:solidFill>
                <a:srgbClr val="FFFF00"/>
              </a:solidFill>
            </a:endParaRPr>
          </a:p>
          <a:p>
            <a:pPr marL="341313" indent="-338138" eaLnBrk="1" fontAlgn="auto" hangingPunct="1">
              <a:lnSpc>
                <a:spcPct val="90000"/>
              </a:lnSpc>
              <a:spcAft>
                <a:spcPts val="0"/>
              </a:spcAft>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i="1" dirty="0">
              <a:solidFill>
                <a:srgbClr val="FFFF00"/>
              </a:solidFill>
            </a:endParaRPr>
          </a:p>
        </p:txBody>
      </p:sp>
      <p:sp>
        <p:nvSpPr>
          <p:cNvPr id="107523"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8C0AE7DA-4623-42E4-AEC0-452FB69927F8}" type="slidenum">
              <a:rPr lang="it-IT" smtClean="0"/>
              <a:pPr/>
              <a:t>134</a:t>
            </a:fld>
            <a:endParaRPr lang="it-IT"/>
          </a:p>
        </p:txBody>
      </p:sp>
      <p:sp>
        <p:nvSpPr>
          <p:cNvPr id="106500" name="Text Box 3"/>
          <p:cNvSpPr txBox="1">
            <a:spLocks noChangeArrowheads="1"/>
          </p:cNvSpPr>
          <p:nvPr/>
        </p:nvSpPr>
        <p:spPr bwMode="auto">
          <a:xfrm>
            <a:off x="-323850" y="260350"/>
            <a:ext cx="9467850" cy="401638"/>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Patogenesi  </a:t>
            </a:r>
            <a:r>
              <a:rPr lang="it-IT" sz="2000" dirty="0">
                <a:solidFill>
                  <a:schemeClr val="tx1"/>
                </a:solidFill>
                <a:effectLst>
                  <a:outerShdw blurRad="38100" dist="38100" dir="2700000" algn="tl">
                    <a:srgbClr val="000000">
                      <a:alpha val="43137"/>
                    </a:srgbClr>
                  </a:outerShdw>
                </a:effectLst>
                <a:latin typeface="Calibri" pitchFamily="34" charset="0"/>
                <a:cs typeface="Calibri" pitchFamily="34" charset="0"/>
              </a:rPr>
              <a:t> </a:t>
            </a:r>
            <a:endParaRPr lang="it-IT" sz="2000" dirty="0">
              <a:solidFill>
                <a:srgbClr val="FFFFFF"/>
              </a:solidFill>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cstate="print"/>
          <a:srcRect/>
          <a:stretch>
            <a:fillRect/>
          </a:stretch>
        </p:blipFill>
        <p:spPr bwMode="auto">
          <a:xfrm>
            <a:off x="3635375" y="2492375"/>
            <a:ext cx="4176713" cy="3463925"/>
          </a:xfrm>
          <a:prstGeom prst="rect">
            <a:avLst/>
          </a:prstGeom>
          <a:noFill/>
          <a:ln w="38160" cap="sq">
            <a:solidFill>
              <a:srgbClr val="000000"/>
            </a:solidFill>
            <a:miter lim="800000"/>
            <a:headEnd/>
            <a:tailEnd/>
          </a:ln>
        </p:spPr>
      </p:pic>
      <p:pic>
        <p:nvPicPr>
          <p:cNvPr id="108547" name="Picture 2"/>
          <p:cNvPicPr>
            <a:picLocks noChangeAspect="1" noChangeArrowheads="1"/>
          </p:cNvPicPr>
          <p:nvPr/>
        </p:nvPicPr>
        <p:blipFill>
          <a:blip r:embed="rId4" cstate="print"/>
          <a:srcRect/>
          <a:stretch>
            <a:fillRect/>
          </a:stretch>
        </p:blipFill>
        <p:spPr bwMode="auto">
          <a:xfrm>
            <a:off x="395288" y="1484313"/>
            <a:ext cx="4032250" cy="3289300"/>
          </a:xfrm>
          <a:prstGeom prst="rect">
            <a:avLst/>
          </a:prstGeom>
          <a:noFill/>
          <a:ln w="38160" cap="sq">
            <a:solidFill>
              <a:srgbClr val="000000"/>
            </a:solidFill>
            <a:miter lim="800000"/>
            <a:headEnd/>
            <a:tailEnd/>
          </a:ln>
        </p:spPr>
      </p:pic>
      <p:sp>
        <p:nvSpPr>
          <p:cNvPr id="152579" name="Text Box 3"/>
          <p:cNvSpPr txBox="1">
            <a:spLocks noChangeArrowheads="1"/>
          </p:cNvSpPr>
          <p:nvPr/>
        </p:nvSpPr>
        <p:spPr bwMode="auto">
          <a:xfrm>
            <a:off x="539750" y="908050"/>
            <a:ext cx="2895600" cy="341313"/>
          </a:xfrm>
          <a:prstGeom prst="rect">
            <a:avLst/>
          </a:prstGeom>
          <a:noFill/>
          <a:ln w="9525" cap="flat">
            <a:noFill/>
            <a:round/>
            <a:headEnd/>
            <a:tailEnd/>
          </a:ln>
          <a:effectLst/>
        </p:spPr>
        <p:txBody>
          <a:bodyPr lIns="90000" tIns="46800" rIns="90000" bIns="46800">
            <a:spAutoFit/>
          </a:bodyPr>
          <a:lstStyle/>
          <a:p>
            <a:pPr algn="ctr" eaLnBrk="0" hangingPunct="0">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600" b="1" dirty="0">
                <a:solidFill>
                  <a:srgbClr val="000000"/>
                </a:solidFill>
                <a:effectLst>
                  <a:outerShdw blurRad="38100" dist="38100" dir="2700000" algn="tl">
                    <a:srgbClr val="FFFFFF"/>
                  </a:outerShdw>
                </a:effectLst>
                <a:latin typeface="Calibri" pitchFamily="34" charset="0"/>
                <a:ea typeface="Microsoft YaHei" charset="-122"/>
                <a:cs typeface="Calibri" pitchFamily="34" charset="0"/>
              </a:rPr>
              <a:t>Displasia a grandi cellule </a:t>
            </a:r>
          </a:p>
        </p:txBody>
      </p:sp>
      <p:sp>
        <p:nvSpPr>
          <p:cNvPr id="152580" name="Text Box 4"/>
          <p:cNvSpPr txBox="1">
            <a:spLocks noChangeArrowheads="1"/>
          </p:cNvSpPr>
          <p:nvPr/>
        </p:nvSpPr>
        <p:spPr bwMode="auto">
          <a:xfrm>
            <a:off x="4829175" y="1989138"/>
            <a:ext cx="2895600" cy="341312"/>
          </a:xfrm>
          <a:prstGeom prst="rect">
            <a:avLst/>
          </a:prstGeom>
          <a:noFill/>
          <a:ln w="9525" cap="flat">
            <a:noFill/>
            <a:round/>
            <a:headEnd/>
            <a:tailEnd/>
          </a:ln>
          <a:effectLst/>
        </p:spPr>
        <p:txBody>
          <a:bodyPr lIns="90000" tIns="46800" rIns="90000" bIns="46800">
            <a:spAutoFit/>
          </a:bodyPr>
          <a:lstStyle/>
          <a:p>
            <a:pPr algn="ctr" eaLnBrk="0" hangingPunct="0">
              <a:spcBef>
                <a:spcPts val="1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1600" b="1">
                <a:solidFill>
                  <a:srgbClr val="000000"/>
                </a:solidFill>
                <a:effectLst>
                  <a:outerShdw blurRad="38100" dist="38100" dir="2700000" algn="tl">
                    <a:srgbClr val="FFFFFF"/>
                  </a:outerShdw>
                </a:effectLst>
                <a:latin typeface="Calibri" pitchFamily="34" charset="0"/>
                <a:ea typeface="Microsoft YaHei" charset="-122"/>
                <a:cs typeface="Calibri" pitchFamily="34" charset="0"/>
              </a:rPr>
              <a:t>Displasia a piccole cellule</a:t>
            </a:r>
          </a:p>
        </p:txBody>
      </p:sp>
      <p:sp>
        <p:nvSpPr>
          <p:cNvPr id="108550" name="Text Box 5"/>
          <p:cNvSpPr txBox="1">
            <a:spLocks noChangeArrowheads="1"/>
          </p:cNvSpPr>
          <p:nvPr/>
        </p:nvSpPr>
        <p:spPr bwMode="auto">
          <a:xfrm>
            <a:off x="5638800" y="228600"/>
            <a:ext cx="2895600" cy="336550"/>
          </a:xfrm>
          <a:prstGeom prst="rect">
            <a:avLst/>
          </a:prstGeom>
          <a:noFill/>
          <a:ln w="9525">
            <a:noFill/>
            <a:round/>
            <a:headEnd/>
            <a:tailEnd/>
          </a:ln>
        </p:spPr>
        <p:txBody>
          <a:bodyPr wrap="none" anchor="ctr"/>
          <a:lstStyle/>
          <a:p>
            <a:endParaRPr lang="it-IT"/>
          </a:p>
        </p:txBody>
      </p:sp>
      <p:sp>
        <p:nvSpPr>
          <p:cNvPr id="108551" name="Segnaposto numero diapositiva 6"/>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728ED5F-E5C4-4313-9C0F-305789BC522C}" type="slidenum">
              <a:rPr lang="it-IT" smtClean="0"/>
              <a:pPr/>
              <a:t>135</a:t>
            </a:fld>
            <a:endParaRPr lang="it-IT"/>
          </a:p>
        </p:txBody>
      </p:sp>
      <p:sp>
        <p:nvSpPr>
          <p:cNvPr id="107528" name="Rettangolo 7"/>
          <p:cNvSpPr>
            <a:spLocks noChangeArrowheads="1"/>
          </p:cNvSpPr>
          <p:nvPr/>
        </p:nvSpPr>
        <p:spPr bwMode="auto">
          <a:xfrm>
            <a:off x="611188" y="260350"/>
            <a:ext cx="6858000" cy="461963"/>
          </a:xfrm>
          <a:prstGeom prst="rect">
            <a:avLst/>
          </a:prstGeom>
          <a:noFill/>
          <a:ln w="9525">
            <a:noFill/>
            <a:miter lim="800000"/>
            <a:headEnd/>
            <a:tailEnd/>
          </a:ln>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EPATOCARCINOMA – HCC – Patogenesi</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1"/>
          <p:cNvSpPr>
            <a:spLocks noGrp="1" noChangeArrowheads="1"/>
          </p:cNvSpPr>
          <p:nvPr>
            <p:ph type="title"/>
          </p:nvPr>
        </p:nvSpPr>
        <p:spPr>
          <a:xfrm>
            <a:off x="684213" y="333375"/>
            <a:ext cx="7772400" cy="339725"/>
          </a:xfrm>
        </p:spPr>
        <p:txBody>
          <a:bodyPr>
            <a:normAutofit fontScale="90000"/>
          </a:bodyPr>
          <a:lstStyle/>
          <a:p>
            <a:pPr algn="ctr" defTabSz="449263" eaLnBrk="1" hangingPunct="1">
              <a:spcBef>
                <a:spcPts val="225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400" b="1" dirty="0">
                <a:solidFill>
                  <a:srgbClr val="C00000"/>
                </a:solidFill>
                <a:latin typeface="Calibri" pitchFamily="34" charset="0"/>
                <a:ea typeface="Microsoft YaHei" pitchFamily="34" charset="-122"/>
                <a:cs typeface="Calibri" pitchFamily="34" charset="0"/>
              </a:rPr>
              <a:t>HCC -  Presentazione alla diagnosi</a:t>
            </a:r>
          </a:p>
        </p:txBody>
      </p:sp>
      <p:sp>
        <p:nvSpPr>
          <p:cNvPr id="154626" name="Rectangle 2"/>
          <p:cNvSpPr>
            <a:spLocks noGrp="1" noChangeArrowheads="1"/>
          </p:cNvSpPr>
          <p:nvPr>
            <p:ph sz="quarter" idx="1"/>
          </p:nvPr>
        </p:nvSpPr>
        <p:spPr>
          <a:xfrm>
            <a:off x="323850" y="1052513"/>
            <a:ext cx="8569325" cy="4114800"/>
          </a:xfrm>
        </p:spPr>
        <p:txBody>
          <a:bodyPr>
            <a:normAutofit/>
          </a:bodyPr>
          <a:lstStyle/>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Coesiste cirrosi (80%)</a:t>
            </a:r>
          </a:p>
          <a:p>
            <a:pPr marL="341313"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dirty="0">
              <a:latin typeface="Calibri" pitchFamily="34" charset="0"/>
              <a:cs typeface="Calibri" pitchFamily="34" charset="0"/>
            </a:endParaRPr>
          </a:p>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La cirrosi è fattore di rischio indipendente per l’insorgenza dell’HCC</a:t>
            </a:r>
          </a:p>
          <a:p>
            <a:pPr marL="1463040" lvl="4" indent="-182880" eaLnBrk="1" fontAlgn="auto" hangingPunct="1">
              <a:lnSpc>
                <a:spcPct val="80000"/>
              </a:lnSpc>
              <a:spcBef>
                <a:spcPts val="4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i="1" dirty="0">
                <a:latin typeface="Calibri" pitchFamily="34" charset="0"/>
                <a:cs typeface="Calibri" pitchFamily="34" charset="0"/>
              </a:rPr>
              <a:t>Colombo M </a:t>
            </a:r>
            <a:r>
              <a:rPr lang="it-IT" i="1" dirty="0" err="1">
                <a:latin typeface="Calibri" pitchFamily="34" charset="0"/>
                <a:cs typeface="Calibri" pitchFamily="34" charset="0"/>
              </a:rPr>
              <a:t>et</a:t>
            </a:r>
            <a:r>
              <a:rPr lang="it-IT" i="1" dirty="0">
                <a:latin typeface="Calibri" pitchFamily="34" charset="0"/>
                <a:cs typeface="Calibri" pitchFamily="34" charset="0"/>
              </a:rPr>
              <a:t> al. </a:t>
            </a:r>
            <a:r>
              <a:rPr lang="it-IT" i="1" dirty="0" err="1">
                <a:latin typeface="Calibri" pitchFamily="34" charset="0"/>
                <a:cs typeface="Calibri" pitchFamily="34" charset="0"/>
              </a:rPr>
              <a:t>Antiviral</a:t>
            </a:r>
            <a:r>
              <a:rPr lang="it-IT" i="1" dirty="0">
                <a:latin typeface="Calibri" pitchFamily="34" charset="0"/>
                <a:cs typeface="Calibri" pitchFamily="34" charset="0"/>
              </a:rPr>
              <a:t> </a:t>
            </a:r>
            <a:r>
              <a:rPr lang="it-IT" i="1" dirty="0" err="1">
                <a:latin typeface="Calibri" pitchFamily="34" charset="0"/>
                <a:cs typeface="Calibri" pitchFamily="34" charset="0"/>
              </a:rPr>
              <a:t>Res</a:t>
            </a:r>
            <a:r>
              <a:rPr lang="it-IT" i="1" dirty="0">
                <a:latin typeface="Calibri" pitchFamily="34" charset="0"/>
                <a:cs typeface="Calibri" pitchFamily="34" charset="0"/>
              </a:rPr>
              <a:t> 2003;60:145-50</a:t>
            </a:r>
          </a:p>
          <a:p>
            <a:pPr marL="338138" indent="-333375"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dirty="0">
              <a:latin typeface="Calibri" pitchFamily="34" charset="0"/>
              <a:cs typeface="Calibri" pitchFamily="34" charset="0"/>
            </a:endParaRPr>
          </a:p>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Lesione singola (2/3) spesso con </a:t>
            </a:r>
            <a:r>
              <a:rPr lang="it-IT" b="1" dirty="0" err="1">
                <a:latin typeface="Calibri" pitchFamily="34" charset="0"/>
                <a:cs typeface="Calibri" pitchFamily="34" charset="0"/>
              </a:rPr>
              <a:t>pseudocapsula</a:t>
            </a:r>
            <a:endParaRPr lang="it-IT" b="1" dirty="0">
              <a:latin typeface="Calibri" pitchFamily="34" charset="0"/>
              <a:cs typeface="Calibri" pitchFamily="34" charset="0"/>
            </a:endParaRPr>
          </a:p>
          <a:p>
            <a:pPr marL="338138" indent="-333375"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endParaRPr lang="it-IT" b="1" dirty="0">
              <a:latin typeface="Calibri" pitchFamily="34" charset="0"/>
              <a:cs typeface="Calibri" pitchFamily="34" charset="0"/>
            </a:endParaRPr>
          </a:p>
          <a:p>
            <a:pPr marL="338138" indent="-338138" eaLnBrk="1" fontAlgn="auto" hangingPunct="1">
              <a:lnSpc>
                <a:spcPct val="80000"/>
              </a:lnSpc>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b="1" dirty="0">
                <a:latin typeface="Calibri" pitchFamily="34" charset="0"/>
                <a:cs typeface="Calibri" pitchFamily="34" charset="0"/>
              </a:rPr>
              <a:t>Multifocale (1/3)</a:t>
            </a:r>
          </a:p>
          <a:p>
            <a:pPr marL="738188" lvl="1" indent="-280988" eaLnBrk="1" fontAlgn="auto" hangingPunct="1">
              <a:lnSpc>
                <a:spcPct val="8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50% se HBV correlato</a:t>
            </a:r>
          </a:p>
          <a:p>
            <a:pPr marL="738188" lvl="1" indent="-280988" eaLnBrk="1" fontAlgn="auto" hangingPunct="1">
              <a:lnSpc>
                <a:spcPct val="80000"/>
              </a:lnSpc>
              <a:spcBef>
                <a:spcPts val="5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latin typeface="Calibri" pitchFamily="34" charset="0"/>
                <a:cs typeface="Calibri" pitchFamily="34" charset="0"/>
              </a:rPr>
              <a:t>HBV fattore di rischio per crescita infiltrante</a:t>
            </a:r>
          </a:p>
          <a:p>
            <a:pPr marL="1463040" lvl="4" indent="-182880" eaLnBrk="1" fontAlgn="auto" hangingPunct="1">
              <a:lnSpc>
                <a:spcPct val="80000"/>
              </a:lnSpc>
              <a:spcBef>
                <a:spcPts val="400"/>
              </a:spcBef>
              <a:spcAft>
                <a:spcPts val="0"/>
              </a:spcAft>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i="1" dirty="0" err="1">
                <a:latin typeface="Calibri" pitchFamily="34" charset="0"/>
                <a:cs typeface="Calibri" pitchFamily="34" charset="0"/>
              </a:rPr>
              <a:t>Benvegnù</a:t>
            </a:r>
            <a:r>
              <a:rPr lang="it-IT" i="1" dirty="0">
                <a:latin typeface="Calibri" pitchFamily="34" charset="0"/>
                <a:cs typeface="Calibri" pitchFamily="34" charset="0"/>
              </a:rPr>
              <a:t> L, </a:t>
            </a:r>
            <a:r>
              <a:rPr lang="it-IT" i="1" dirty="0" err="1">
                <a:latin typeface="Calibri" pitchFamily="34" charset="0"/>
                <a:cs typeface="Calibri" pitchFamily="34" charset="0"/>
              </a:rPr>
              <a:t>et</a:t>
            </a:r>
            <a:r>
              <a:rPr lang="it-IT" i="1" dirty="0">
                <a:latin typeface="Calibri" pitchFamily="34" charset="0"/>
                <a:cs typeface="Calibri" pitchFamily="34" charset="0"/>
              </a:rPr>
              <a:t> al. </a:t>
            </a:r>
            <a:r>
              <a:rPr lang="it-IT" i="1" dirty="0" err="1">
                <a:latin typeface="Calibri" pitchFamily="34" charset="0"/>
                <a:cs typeface="Calibri" pitchFamily="34" charset="0"/>
              </a:rPr>
              <a:t>Gut</a:t>
            </a:r>
            <a:r>
              <a:rPr lang="it-IT" i="1" dirty="0">
                <a:latin typeface="Calibri" pitchFamily="34" charset="0"/>
                <a:cs typeface="Calibri" pitchFamily="34" charset="0"/>
              </a:rPr>
              <a:t> 2001;48:110-5 </a:t>
            </a:r>
          </a:p>
        </p:txBody>
      </p:sp>
      <p:sp>
        <p:nvSpPr>
          <p:cNvPr id="109572" name="Segnaposto numero diapositiva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7E40C988-E297-4810-B641-594410CFB984}" type="slidenum">
              <a:rPr lang="it-IT" smtClean="0"/>
              <a:pPr/>
              <a:t>136</a:t>
            </a:fld>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cstate="print"/>
          <a:srcRect/>
          <a:stretch>
            <a:fillRect/>
          </a:stretch>
        </p:blipFill>
        <p:spPr bwMode="auto">
          <a:xfrm>
            <a:off x="755650" y="1196975"/>
            <a:ext cx="3452813" cy="2244725"/>
          </a:xfrm>
          <a:prstGeom prst="rect">
            <a:avLst/>
          </a:prstGeom>
          <a:noFill/>
          <a:ln w="9525">
            <a:noFill/>
            <a:round/>
            <a:headEnd/>
            <a:tailEnd/>
          </a:ln>
        </p:spPr>
      </p:pic>
      <p:pic>
        <p:nvPicPr>
          <p:cNvPr id="110595" name="Picture 2"/>
          <p:cNvPicPr>
            <a:picLocks noChangeAspect="1" noChangeArrowheads="1"/>
          </p:cNvPicPr>
          <p:nvPr/>
        </p:nvPicPr>
        <p:blipFill>
          <a:blip r:embed="rId4" cstate="print"/>
          <a:srcRect/>
          <a:stretch>
            <a:fillRect/>
          </a:stretch>
        </p:blipFill>
        <p:spPr bwMode="auto">
          <a:xfrm>
            <a:off x="5076825" y="1268413"/>
            <a:ext cx="3370263" cy="2228850"/>
          </a:xfrm>
          <a:prstGeom prst="rect">
            <a:avLst/>
          </a:prstGeom>
          <a:noFill/>
          <a:ln w="9525">
            <a:noFill/>
            <a:round/>
            <a:headEnd/>
            <a:tailEnd/>
          </a:ln>
        </p:spPr>
      </p:pic>
      <p:pic>
        <p:nvPicPr>
          <p:cNvPr id="110596" name="Picture 3"/>
          <p:cNvPicPr>
            <a:picLocks noChangeAspect="1" noChangeArrowheads="1"/>
          </p:cNvPicPr>
          <p:nvPr/>
        </p:nvPicPr>
        <p:blipFill>
          <a:blip r:embed="rId5" cstate="print"/>
          <a:srcRect/>
          <a:stretch>
            <a:fillRect/>
          </a:stretch>
        </p:blipFill>
        <p:spPr bwMode="auto">
          <a:xfrm>
            <a:off x="690563" y="4138613"/>
            <a:ext cx="3362325" cy="2224087"/>
          </a:xfrm>
          <a:prstGeom prst="rect">
            <a:avLst/>
          </a:prstGeom>
          <a:noFill/>
          <a:ln w="9525">
            <a:noFill/>
            <a:round/>
            <a:headEnd/>
            <a:tailEnd/>
          </a:ln>
        </p:spPr>
      </p:pic>
      <p:pic>
        <p:nvPicPr>
          <p:cNvPr id="110597" name="Picture 4"/>
          <p:cNvPicPr>
            <a:picLocks noChangeAspect="1" noChangeArrowheads="1"/>
          </p:cNvPicPr>
          <p:nvPr/>
        </p:nvPicPr>
        <p:blipFill>
          <a:blip r:embed="rId6" cstate="print"/>
          <a:srcRect/>
          <a:stretch>
            <a:fillRect/>
          </a:stretch>
        </p:blipFill>
        <p:spPr bwMode="auto">
          <a:xfrm>
            <a:off x="5035550" y="4138613"/>
            <a:ext cx="3462338" cy="2227262"/>
          </a:xfrm>
          <a:prstGeom prst="rect">
            <a:avLst/>
          </a:prstGeom>
          <a:noFill/>
          <a:ln w="9525">
            <a:noFill/>
            <a:round/>
            <a:headEnd/>
            <a:tailEnd/>
          </a:ln>
        </p:spPr>
      </p:pic>
      <p:sp>
        <p:nvSpPr>
          <p:cNvPr id="110598" name="Text Box 5"/>
          <p:cNvSpPr txBox="1">
            <a:spLocks noChangeArrowheads="1"/>
          </p:cNvSpPr>
          <p:nvPr/>
        </p:nvSpPr>
        <p:spPr bwMode="auto">
          <a:xfrm>
            <a:off x="6156325" y="549275"/>
            <a:ext cx="1149350"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Calibri" pitchFamily="34" charset="0"/>
                <a:cs typeface="Calibri" pitchFamily="34" charset="0"/>
              </a:rPr>
              <a:t>Fibrosi</a:t>
            </a:r>
          </a:p>
        </p:txBody>
      </p:sp>
      <p:sp>
        <p:nvSpPr>
          <p:cNvPr id="110599" name="Text Box 6"/>
          <p:cNvSpPr txBox="1">
            <a:spLocks noChangeArrowheads="1"/>
          </p:cNvSpPr>
          <p:nvPr/>
        </p:nvSpPr>
        <p:spPr bwMode="auto">
          <a:xfrm>
            <a:off x="1852613" y="3498850"/>
            <a:ext cx="1222375"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Arial" charset="0"/>
              </a:rPr>
              <a:t>Cirrosi</a:t>
            </a:r>
          </a:p>
        </p:txBody>
      </p:sp>
      <p:sp>
        <p:nvSpPr>
          <p:cNvPr id="110600" name="Text Box 7"/>
          <p:cNvSpPr txBox="1">
            <a:spLocks noChangeArrowheads="1"/>
          </p:cNvSpPr>
          <p:nvPr/>
        </p:nvSpPr>
        <p:spPr bwMode="auto">
          <a:xfrm>
            <a:off x="6356350" y="3498850"/>
            <a:ext cx="787400"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Calibri" pitchFamily="34" charset="0"/>
                <a:cs typeface="Calibri" pitchFamily="34" charset="0"/>
              </a:rPr>
              <a:t>HCC</a:t>
            </a:r>
          </a:p>
        </p:txBody>
      </p:sp>
      <p:sp>
        <p:nvSpPr>
          <p:cNvPr id="110601" name="Text Box 8"/>
          <p:cNvSpPr txBox="1">
            <a:spLocks noChangeArrowheads="1"/>
          </p:cNvSpPr>
          <p:nvPr/>
        </p:nvSpPr>
        <p:spPr bwMode="auto">
          <a:xfrm>
            <a:off x="1692275" y="549275"/>
            <a:ext cx="1477963" cy="525463"/>
          </a:xfrm>
          <a:prstGeom prst="rect">
            <a:avLst/>
          </a:prstGeom>
          <a:noFill/>
          <a:ln w="9525">
            <a:noFill/>
            <a:round/>
            <a:headEnd/>
            <a:tailEnd/>
          </a:ln>
        </p:spPr>
        <p:txBody>
          <a:bodyPr wrap="none" lIns="90000" tIns="46800" rIns="90000" bIns="46800">
            <a:spAutoFit/>
          </a:bodyPr>
          <a:lstStyle/>
          <a:p>
            <a:pPr algn="ct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solidFill>
                  <a:srgbClr val="000000"/>
                </a:solidFill>
                <a:latin typeface="Calibri" pitchFamily="34" charset="0"/>
                <a:cs typeface="Calibri" pitchFamily="34" charset="0"/>
              </a:rPr>
              <a:t>Normale</a:t>
            </a:r>
          </a:p>
        </p:txBody>
      </p:sp>
      <p:sp>
        <p:nvSpPr>
          <p:cNvPr id="110602"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4AA33F4-7BCE-4DB0-BD84-2588435EF545}" type="slidenum">
              <a:rPr lang="it-IT" smtClean="0"/>
              <a:pPr/>
              <a:t>137</a:t>
            </a:fld>
            <a:endParaRPr lang="it-IT"/>
          </a:p>
        </p:txBody>
      </p:sp>
      <p:sp>
        <p:nvSpPr>
          <p:cNvPr id="13" name="Rectangle 1"/>
          <p:cNvSpPr txBox="1">
            <a:spLocks noChangeArrowheads="1"/>
          </p:cNvSpPr>
          <p:nvPr/>
        </p:nvSpPr>
        <p:spPr>
          <a:xfrm>
            <a:off x="684213" y="188913"/>
            <a:ext cx="7772400" cy="339725"/>
          </a:xfrm>
          <a:prstGeom prst="rect">
            <a:avLst/>
          </a:prstGeom>
        </p:spPr>
        <p:txBody>
          <a:bodyPr>
            <a:normAutofit fontScale="75000" lnSpcReduction="20000"/>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HCC -  ISTOLOGIA</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4DB9746-785B-4AEB-880A-37EBA7079622}" type="slidenum">
              <a:rPr lang="it-IT" smtClean="0"/>
              <a:pPr/>
              <a:t>138</a:t>
            </a:fld>
            <a:endParaRPr lang="it-IT"/>
          </a:p>
        </p:txBody>
      </p:sp>
      <p:sp>
        <p:nvSpPr>
          <p:cNvPr id="13" name="Rectangle 1"/>
          <p:cNvSpPr txBox="1">
            <a:spLocks noChangeArrowheads="1"/>
          </p:cNvSpPr>
          <p:nvPr/>
        </p:nvSpPr>
        <p:spPr>
          <a:xfrm>
            <a:off x="611188" y="188913"/>
            <a:ext cx="7772400" cy="339725"/>
          </a:xfrm>
          <a:prstGeom prst="rect">
            <a:avLst/>
          </a:prstGeom>
        </p:spPr>
        <p:txBody>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HCC -  DIAGNOSI</a:t>
            </a:r>
          </a:p>
        </p:txBody>
      </p:sp>
      <p:sp>
        <p:nvSpPr>
          <p:cNvPr id="111620" name="Rettangolo 11"/>
          <p:cNvSpPr>
            <a:spLocks noChangeArrowheads="1"/>
          </p:cNvSpPr>
          <p:nvPr/>
        </p:nvSpPr>
        <p:spPr bwMode="auto">
          <a:xfrm>
            <a:off x="250825" y="836613"/>
            <a:ext cx="8569325" cy="4708525"/>
          </a:xfrm>
          <a:prstGeom prst="rect">
            <a:avLst/>
          </a:prstGeom>
          <a:noFill/>
          <a:ln w="9525">
            <a:noFill/>
            <a:miter lim="800000"/>
            <a:headEnd/>
            <a:tailEnd/>
          </a:ln>
        </p:spPr>
        <p:txBody>
          <a:bodyPr>
            <a:spAutoFit/>
          </a:bodyPr>
          <a:lstStyle/>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chemeClr val="tx1"/>
                </a:solidFill>
                <a:latin typeface="Calibri" pitchFamily="34" charset="0"/>
                <a:cs typeface="Calibri" pitchFamily="34" charset="0"/>
              </a:rPr>
              <a:t>Per pazienti con epatite cronica e/o cirrosi che presentano tests di screening positivi per HCC (AFP e/o US) sono disponibili varie indagini di conferma:</a:t>
            </a:r>
          </a:p>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i="1">
                <a:solidFill>
                  <a:schemeClr val="tx1"/>
                </a:solidFill>
                <a:latin typeface="Calibri" pitchFamily="34" charset="0"/>
                <a:cs typeface="Calibri" pitchFamily="34" charset="0"/>
              </a:rPr>
              <a:t>Tomografia assiale computerizzata (TAC): </a:t>
            </a:r>
            <a:r>
              <a:rPr lang="it-IT" sz="2000" i="1">
                <a:solidFill>
                  <a:schemeClr val="tx1"/>
                </a:solidFill>
                <a:latin typeface="Calibri" pitchFamily="34" charset="0"/>
                <a:cs typeface="Calibri" pitchFamily="34" charset="0"/>
              </a:rPr>
              <a:t>La vascolarizzazione neoplastica è di pertinenza arteriosa mentre il restante parenchima viene vascolarizzato in fase venosa portale – questa nozione permette di distinguere parenchima sano da parenchima tumorale durante le scansioni TC!</a:t>
            </a:r>
          </a:p>
          <a:p>
            <a:pPr algn="just" eaLnBrk="0" hangingPunct="0">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i="1">
              <a:solidFill>
                <a:schemeClr val="tx1"/>
              </a:solidFill>
              <a:latin typeface="Calibri" pitchFamily="34" charset="0"/>
              <a:cs typeface="Calibri" pitchFamily="34" charset="0"/>
            </a:endParaRP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Risonanza nucleare magnetica (RNM)</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Scintigrafia epatica (gallio)</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Arteriografia epatica </a:t>
            </a:r>
          </a:p>
          <a:p>
            <a:pPr algn="just" eaLnBrk="0" hangingPunct="0">
              <a:buClrTx/>
              <a:buFont typeface="Times New Roman" pitchFamily="18"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Calibri" pitchFamily="34" charset="0"/>
                <a:cs typeface="Calibri" pitchFamily="34" charset="0"/>
              </a:rPr>
              <a:t>Biopsia epatica eco-guidata</a:t>
            </a:r>
          </a:p>
        </p:txBody>
      </p:sp>
      <p:sp>
        <p:nvSpPr>
          <p:cNvPr id="14" name="CasellaDiTesto 13"/>
          <p:cNvSpPr txBox="1"/>
          <p:nvPr/>
        </p:nvSpPr>
        <p:spPr>
          <a:xfrm>
            <a:off x="250825" y="692150"/>
            <a:ext cx="8497888" cy="5040313"/>
          </a:xfrm>
          <a:prstGeom prst="rect">
            <a:avLst/>
          </a:prstGeom>
          <a:ln w="38100">
            <a:solidFill>
              <a:schemeClr val="accent1"/>
            </a:solidFill>
          </a:ln>
        </p:spPr>
        <p:style>
          <a:lnRef idx="2">
            <a:schemeClr val="accent3"/>
          </a:lnRef>
          <a:fillRef idx="1">
            <a:schemeClr val="lt1"/>
          </a:fillRef>
          <a:effectRef idx="0">
            <a:schemeClr val="accent3"/>
          </a:effectRef>
          <a:fontRef idx="minor">
            <a:schemeClr val="dk1"/>
          </a:fontRef>
        </p:style>
        <p:txBody>
          <a:bodyPr>
            <a:spAutoFit/>
          </a:bodyPr>
          <a:lstStyle/>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solidFill>
                  <a:schemeClr val="tx1"/>
                </a:solidFill>
                <a:latin typeface="Calibri" pitchFamily="34" charset="0"/>
                <a:cs typeface="Calibri" pitchFamily="34" charset="0"/>
              </a:rPr>
              <a:t>Le caratteristiche della vascolarizzazione epatica del tessuto sano (vena porta) e di quello neoplastico (arteria epatica) vengono sfruttate dalla TAC spirale che consente una acquisizione rapida di scansioni assiali dopo infusione rapida del contrasto con  visualizzazione precoce dell’HCC seguita da una fase tardiva che consente di visualizzare il restante parenchima, non neoplastico. </a:t>
            </a: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dirty="0">
              <a:solidFill>
                <a:schemeClr val="tx1"/>
              </a:solidFill>
              <a:latin typeface="Calibri" pitchFamily="34" charset="0"/>
              <a:cs typeface="Calibri" pitchFamily="34" charset="0"/>
            </a:endParaRP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dirty="0">
              <a:solidFill>
                <a:schemeClr val="tx1"/>
              </a:solidFill>
              <a:latin typeface="Calibri" pitchFamily="34" charset="0"/>
              <a:cs typeface="Calibri" pitchFamily="34" charset="0"/>
            </a:endParaRP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1200" dirty="0">
              <a:solidFill>
                <a:schemeClr val="tx1"/>
              </a:solidFill>
              <a:latin typeface="Calibri" pitchFamily="34" charset="0"/>
              <a:cs typeface="Calibri" pitchFamily="34" charset="0"/>
            </a:endParaRPr>
          </a:p>
          <a:p>
            <a:pPr algn="just"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dirty="0">
                <a:solidFill>
                  <a:schemeClr val="tx1"/>
                </a:solidFill>
                <a:latin typeface="Calibri" pitchFamily="34" charset="0"/>
                <a:cs typeface="Calibri" pitchFamily="34" charset="0"/>
              </a:rPr>
              <a:t>Durante la seconda fase di equilibrio la lesione neoplastica, accesasi come una lampadina, resta oscurata rispetto al restante parenchima. Tali caratteristiche vascolari consentono inoltre la differenziazione con altre lesioni focali epatiche  (emangiomi, adenomi, lesioni secondarie).</a:t>
            </a:r>
            <a:endParaRPr lang="it-IT" dirty="0"/>
          </a:p>
        </p:txBody>
      </p:sp>
      <p:pic>
        <p:nvPicPr>
          <p:cNvPr id="109574" name="Picture 3"/>
          <p:cNvPicPr>
            <a:picLocks noChangeAspect="1" noChangeArrowheads="1"/>
          </p:cNvPicPr>
          <p:nvPr/>
        </p:nvPicPr>
        <p:blipFill>
          <a:blip r:embed="rId3" cstate="print"/>
          <a:srcRect/>
          <a:stretch>
            <a:fillRect/>
          </a:stretch>
        </p:blipFill>
        <p:spPr bwMode="auto">
          <a:xfrm>
            <a:off x="7380288" y="2924175"/>
            <a:ext cx="1295400" cy="846138"/>
          </a:xfrm>
          <a:prstGeom prst="rect">
            <a:avLst/>
          </a:prstGeom>
          <a:noFill/>
          <a:ln w="38100">
            <a:solidFill>
              <a:schemeClr val="bg1"/>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109574"/>
                                        </p:tgtEl>
                                        <p:attrNameLst>
                                          <p:attrName>style.visibility</p:attrName>
                                        </p:attrNameLst>
                                      </p:cBhvr>
                                      <p:to>
                                        <p:strVal val="visible"/>
                                      </p:to>
                                    </p:set>
                                    <p:anim calcmode="lin" valueType="num">
                                      <p:cBhvr>
                                        <p:cTn id="11" dur="1000" fill="hold"/>
                                        <p:tgtEl>
                                          <p:spTgt spid="109574"/>
                                        </p:tgtEl>
                                        <p:attrNameLst>
                                          <p:attrName>ppt_w</p:attrName>
                                        </p:attrNameLst>
                                      </p:cBhvr>
                                      <p:tavLst>
                                        <p:tav tm="0">
                                          <p:val>
                                            <p:strVal val="#ppt_w*0.70"/>
                                          </p:val>
                                        </p:tav>
                                        <p:tav tm="100000">
                                          <p:val>
                                            <p:strVal val="#ppt_w"/>
                                          </p:val>
                                        </p:tav>
                                      </p:tavLst>
                                    </p:anim>
                                    <p:anim calcmode="lin" valueType="num">
                                      <p:cBhvr>
                                        <p:cTn id="12" dur="1000" fill="hold"/>
                                        <p:tgtEl>
                                          <p:spTgt spid="109574"/>
                                        </p:tgtEl>
                                        <p:attrNameLst>
                                          <p:attrName>ppt_h</p:attrName>
                                        </p:attrNameLst>
                                      </p:cBhvr>
                                      <p:tavLst>
                                        <p:tav tm="0">
                                          <p:val>
                                            <p:strVal val="#ppt_h"/>
                                          </p:val>
                                        </p:tav>
                                        <p:tav tm="100000">
                                          <p:val>
                                            <p:strVal val="#ppt_h"/>
                                          </p:val>
                                        </p:tav>
                                      </p:tavLst>
                                    </p:anim>
                                    <p:animEffect transition="in" filter="fade">
                                      <p:cBhvr>
                                        <p:cTn id="13" dur="10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DD0F0DA-A346-4788-928D-4BC511857129}" type="slidenum">
              <a:rPr lang="it-IT" smtClean="0"/>
              <a:pPr/>
              <a:t>139</a:t>
            </a:fld>
            <a:endParaRPr lang="it-IT"/>
          </a:p>
        </p:txBody>
      </p:sp>
      <p:sp>
        <p:nvSpPr>
          <p:cNvPr id="13" name="Rectangle 1"/>
          <p:cNvSpPr txBox="1">
            <a:spLocks noChangeArrowheads="1"/>
          </p:cNvSpPr>
          <p:nvPr/>
        </p:nvSpPr>
        <p:spPr>
          <a:xfrm>
            <a:off x="611188" y="188913"/>
            <a:ext cx="7772400" cy="339725"/>
          </a:xfrm>
          <a:prstGeom prst="rect">
            <a:avLst/>
          </a:prstGeom>
        </p:spPr>
        <p:txBody>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HCC -  STAGING e TERAPIA</a:t>
            </a:r>
          </a:p>
        </p:txBody>
      </p:sp>
      <p:pic>
        <p:nvPicPr>
          <p:cNvPr id="112644" name="Picture 3"/>
          <p:cNvPicPr>
            <a:picLocks noChangeAspect="1" noChangeArrowheads="1"/>
          </p:cNvPicPr>
          <p:nvPr/>
        </p:nvPicPr>
        <p:blipFill>
          <a:blip r:embed="rId3" cstate="print"/>
          <a:srcRect/>
          <a:stretch>
            <a:fillRect/>
          </a:stretch>
        </p:blipFill>
        <p:spPr bwMode="auto">
          <a:xfrm>
            <a:off x="323850" y="908050"/>
            <a:ext cx="8401050" cy="4725988"/>
          </a:xfrm>
          <a:prstGeom prst="rect">
            <a:avLst/>
          </a:prstGeom>
          <a:noFill/>
          <a:ln w="9525">
            <a:noFill/>
            <a:miter lim="800000"/>
            <a:headEnd/>
            <a:tailEnd/>
          </a:ln>
        </p:spPr>
      </p:pic>
      <p:sp>
        <p:nvSpPr>
          <p:cNvPr id="112645" name="Rettangolo 8"/>
          <p:cNvSpPr>
            <a:spLocks noChangeArrowheads="1"/>
          </p:cNvSpPr>
          <p:nvPr/>
        </p:nvSpPr>
        <p:spPr bwMode="auto">
          <a:xfrm>
            <a:off x="1547813" y="5805488"/>
            <a:ext cx="4572000" cy="769937"/>
          </a:xfrm>
          <a:prstGeom prst="rect">
            <a:avLst/>
          </a:prstGeom>
          <a:noFill/>
          <a:ln w="9525">
            <a:noFill/>
            <a:miter lim="800000"/>
            <a:headEnd/>
            <a:tailEnd/>
          </a:ln>
        </p:spPr>
        <p:txBody>
          <a:bodyPr>
            <a:spAutoFit/>
          </a:bodyPr>
          <a:lstStyle/>
          <a:p>
            <a:r>
              <a:rPr lang="it-IT" sz="1600">
                <a:solidFill>
                  <a:schemeClr val="tx1"/>
                </a:solidFill>
                <a:latin typeface="Calibri" pitchFamily="34" charset="0"/>
                <a:cs typeface="Calibri" pitchFamily="34" charset="0"/>
              </a:rPr>
              <a:t>ST=Performance Status </a:t>
            </a:r>
          </a:p>
          <a:p>
            <a:endParaRPr lang="it-IT" sz="1400" i="1">
              <a:solidFill>
                <a:schemeClr val="tx1"/>
              </a:solidFill>
              <a:latin typeface="Calibri" pitchFamily="34" charset="0"/>
              <a:cs typeface="Calibri" pitchFamily="34" charset="0"/>
            </a:endParaRPr>
          </a:p>
          <a:p>
            <a:r>
              <a:rPr lang="en-US" sz="1400" i="1">
                <a:solidFill>
                  <a:schemeClr val="tx1"/>
                </a:solidFill>
                <a:latin typeface="Calibri" pitchFamily="34" charset="0"/>
                <a:cs typeface="Calibri" pitchFamily="34" charset="0"/>
              </a:rPr>
              <a:t>Bruix J and Sherman M; Hepatology 2011 </a:t>
            </a:r>
            <a:endParaRPr lang="it-IT" sz="1400">
              <a:solidFill>
                <a:schemeClr val="tx1"/>
              </a:solidFill>
              <a:latin typeface="Calibri" pitchFamily="34" charset="0"/>
              <a:cs typeface="Calibri" pitchFamily="34" charset="0"/>
            </a:endParaRPr>
          </a:p>
        </p:txBody>
      </p:sp>
      <p:sp>
        <p:nvSpPr>
          <p:cNvPr id="112646" name="CasellaDiTesto 5"/>
          <p:cNvSpPr txBox="1">
            <a:spLocks noChangeArrowheads="1"/>
          </p:cNvSpPr>
          <p:nvPr/>
        </p:nvSpPr>
        <p:spPr bwMode="auto">
          <a:xfrm>
            <a:off x="900113" y="765175"/>
            <a:ext cx="2111375" cy="461963"/>
          </a:xfrm>
          <a:prstGeom prst="rect">
            <a:avLst/>
          </a:prstGeom>
          <a:noFill/>
          <a:ln w="9525">
            <a:noFill/>
            <a:miter lim="800000"/>
            <a:headEnd/>
            <a:tailEnd/>
          </a:ln>
        </p:spPr>
        <p:txBody>
          <a:bodyPr wrap="none">
            <a:spAutoFit/>
          </a:bodyPr>
          <a:lstStyle/>
          <a:p>
            <a:r>
              <a:rPr lang="it-IT">
                <a:solidFill>
                  <a:srgbClr val="C00000"/>
                </a:solidFill>
                <a:latin typeface="Calibri" pitchFamily="34" charset="0"/>
                <a:cs typeface="Calibri" pitchFamily="34" charset="0"/>
              </a:rPr>
              <a:t>Il sistema BCLC </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0" y="1412875"/>
            <a:ext cx="9144000" cy="3978275"/>
          </a:xfrm>
          <a:prstGeom prst="rect">
            <a:avLst/>
          </a:prstGeom>
          <a:noFill/>
          <a:ln w="9525">
            <a:noFill/>
            <a:round/>
            <a:headEnd/>
            <a:tailEnd/>
          </a:ln>
        </p:spPr>
        <p:txBody>
          <a:bodyPr lIns="90000" tIns="46800" rIns="90000" bIns="46800">
            <a:spAutoFit/>
          </a:bodyPr>
          <a:lstStyle/>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b="1" i="1" dirty="0">
                <a:solidFill>
                  <a:schemeClr val="tx1"/>
                </a:solidFill>
                <a:latin typeface="Calibri" pitchFamily="34" charset="0"/>
                <a:cs typeface="Calibri" pitchFamily="34" charset="0"/>
              </a:rPr>
              <a:t>Insufficiente rilascio di vasodilatatori</a:t>
            </a:r>
          </a:p>
          <a:p>
            <a:pPr marL="457200" indent="-455613">
              <a:lnSpc>
                <a:spcPct val="80000"/>
              </a:lnSpc>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sz="2000" b="1" dirty="0">
                <a:solidFill>
                  <a:schemeClr val="tx1"/>
                </a:solidFill>
                <a:latin typeface="Calibri" pitchFamily="34" charset="0"/>
                <a:cs typeface="Calibri" pitchFamily="34" charset="0"/>
              </a:rPr>
              <a:t>Ossido Nitrico (NO) </a:t>
            </a:r>
            <a:r>
              <a:rPr lang="it-IT" sz="2000" dirty="0">
                <a:solidFill>
                  <a:schemeClr val="tx1"/>
                </a:solidFill>
                <a:latin typeface="Calibri" pitchFamily="34" charset="0"/>
                <a:cs typeface="Calibri" pitchFamily="34" charset="0"/>
              </a:rPr>
              <a:t>endogeno derivato dall’endotelio agisce determinando un aumento del </a:t>
            </a:r>
            <a:r>
              <a:rPr lang="it-IT" sz="2000" dirty="0" err="1">
                <a:solidFill>
                  <a:schemeClr val="tx1"/>
                </a:solidFill>
                <a:latin typeface="Calibri" pitchFamily="34" charset="0"/>
                <a:cs typeface="Calibri" pitchFamily="34" charset="0"/>
              </a:rPr>
              <a:t>cGMP</a:t>
            </a:r>
            <a:r>
              <a:rPr lang="it-IT" sz="2000" dirty="0">
                <a:solidFill>
                  <a:schemeClr val="tx1"/>
                </a:solidFill>
                <a:latin typeface="Calibri" pitchFamily="34" charset="0"/>
                <a:cs typeface="Calibri" pitchFamily="34" charset="0"/>
              </a:rPr>
              <a:t>, sostanza responsabile della vasodilatazione mediante il rilascio del calcio nel citoplasma</a:t>
            </a:r>
          </a:p>
          <a:p>
            <a:pPr marL="457200" indent="-455613">
              <a:lnSpc>
                <a:spcPct val="80000"/>
              </a:lnSpc>
              <a:spcBef>
                <a:spcPts val="225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r>
              <a:rPr lang="it-IT" sz="2000" dirty="0">
                <a:solidFill>
                  <a:schemeClr val="tx1"/>
                </a:solidFill>
                <a:latin typeface="Calibri" pitchFamily="34" charset="0"/>
                <a:cs typeface="Calibri" pitchFamily="34" charset="0"/>
              </a:rPr>
              <a:t>NO è un importante fattore che controbilancia le influenze vasocostrittrici sulle resistenze vascolari nel fegato normale</a:t>
            </a:r>
          </a:p>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chemeClr val="tx1"/>
              </a:solidFill>
              <a:latin typeface="Calibri" pitchFamily="34" charset="0"/>
              <a:cs typeface="Calibri" pitchFamily="34" charset="0"/>
            </a:endParaRPr>
          </a:p>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chemeClr val="tx1"/>
              </a:solidFill>
              <a:latin typeface="Calibri" pitchFamily="34" charset="0"/>
              <a:cs typeface="Calibri" pitchFamily="34" charset="0"/>
            </a:endParaRPr>
          </a:p>
          <a:p>
            <a:pPr marL="457200" indent="-455613" algn="ctr">
              <a:spcBef>
                <a:spcPts val="20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pPr>
            <a:endParaRPr lang="it-IT" sz="2000" dirty="0">
              <a:solidFill>
                <a:schemeClr val="tx1"/>
              </a:solidFill>
              <a:latin typeface="Calibri" pitchFamily="34" charset="0"/>
              <a:cs typeface="Calibri" pitchFamily="34" charset="0"/>
            </a:endParaRPr>
          </a:p>
        </p:txBody>
      </p:sp>
      <p:sp>
        <p:nvSpPr>
          <p:cNvPr id="20483"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1F70046-30CB-416C-8F59-E9CDEE106E6E}" type="slidenum">
              <a:rPr lang="it-IT" smtClean="0"/>
              <a:pPr/>
              <a:t>14</a:t>
            </a:fld>
            <a:endParaRPr lang="it-IT"/>
          </a:p>
        </p:txBody>
      </p:sp>
      <p:sp>
        <p:nvSpPr>
          <p:cNvPr id="20484" name="Rectangle 1"/>
          <p:cNvSpPr>
            <a:spLocks noChangeArrowheads="1"/>
          </p:cNvSpPr>
          <p:nvPr/>
        </p:nvSpPr>
        <p:spPr bwMode="auto">
          <a:xfrm>
            <a:off x="2124075" y="765175"/>
            <a:ext cx="5013325"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(a) Aumento delle resistenze vascolari</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(3)</a:t>
            </a:r>
          </a:p>
        </p:txBody>
      </p:sp>
      <p:sp>
        <p:nvSpPr>
          <p:cNvPr id="8" name="Freccia in giù 7"/>
          <p:cNvSpPr/>
          <p:nvPr/>
        </p:nvSpPr>
        <p:spPr>
          <a:xfrm>
            <a:off x="4211960" y="4077072"/>
            <a:ext cx="360040" cy="648072"/>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4" name="CasellaDiTesto 13"/>
          <p:cNvSpPr txBox="1">
            <a:spLocks noChangeArrowheads="1"/>
          </p:cNvSpPr>
          <p:nvPr/>
        </p:nvSpPr>
        <p:spPr bwMode="auto">
          <a:xfrm>
            <a:off x="1979613" y="5445125"/>
            <a:ext cx="5626100" cy="831850"/>
          </a:xfrm>
          <a:prstGeom prst="rect">
            <a:avLst/>
          </a:prstGeom>
          <a:noFill/>
          <a:ln w="9525">
            <a:noFill/>
            <a:miter lim="800000"/>
            <a:headEnd/>
            <a:tailEnd/>
          </a:ln>
        </p:spPr>
        <p:txBody>
          <a:bodyPr wrap="none">
            <a:spAutoFit/>
          </a:bodyPr>
          <a:lstStyle/>
          <a:p>
            <a:r>
              <a:rPr lang="it-IT">
                <a:solidFill>
                  <a:schemeClr val="tx1"/>
                </a:solidFill>
                <a:latin typeface="Calibri" pitchFamily="34" charset="0"/>
                <a:cs typeface="Calibri" pitchFamily="34" charset="0"/>
              </a:rPr>
              <a:t>Nel fegato cirrotico la sintesi di NO è ridotta</a:t>
            </a:r>
          </a:p>
          <a:p>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numero diapositiva 9"/>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CA9D608-A325-4F69-996F-266D5A756029}" type="slidenum">
              <a:rPr lang="it-IT" smtClean="0"/>
              <a:pPr/>
              <a:t>140</a:t>
            </a:fld>
            <a:endParaRPr lang="it-IT"/>
          </a:p>
        </p:txBody>
      </p:sp>
      <p:sp>
        <p:nvSpPr>
          <p:cNvPr id="13" name="Rectangle 1"/>
          <p:cNvSpPr txBox="1">
            <a:spLocks noChangeArrowheads="1"/>
          </p:cNvSpPr>
          <p:nvPr/>
        </p:nvSpPr>
        <p:spPr>
          <a:xfrm>
            <a:off x="611188" y="188913"/>
            <a:ext cx="7772400" cy="339725"/>
          </a:xfrm>
          <a:prstGeom prst="rect">
            <a:avLst/>
          </a:prstGeom>
        </p:spPr>
        <p:txBody>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cap="small"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 CARDIOMIOPATIA DILATATIVA </a:t>
            </a:r>
          </a:p>
        </p:txBody>
      </p:sp>
      <p:sp>
        <p:nvSpPr>
          <p:cNvPr id="113668" name="Rettangolo 5"/>
          <p:cNvSpPr>
            <a:spLocks noChangeArrowheads="1"/>
          </p:cNvSpPr>
          <p:nvPr/>
        </p:nvSpPr>
        <p:spPr bwMode="auto">
          <a:xfrm>
            <a:off x="2339975" y="1052513"/>
            <a:ext cx="3929063" cy="461962"/>
          </a:xfrm>
          <a:prstGeom prst="rect">
            <a:avLst/>
          </a:prstGeom>
          <a:noFill/>
          <a:ln w="9525">
            <a:noFill/>
            <a:miter lim="800000"/>
            <a:headEnd/>
            <a:tailEnd/>
          </a:ln>
        </p:spPr>
        <p:txBody>
          <a:bodyPr wrap="none">
            <a:spAutoFit/>
          </a:bodyPr>
          <a:lstStyle/>
          <a:p>
            <a:r>
              <a:rPr lang="da-DK" b="1">
                <a:solidFill>
                  <a:schemeClr val="tx1"/>
                </a:solidFill>
                <a:latin typeface="Arial" charset="0"/>
              </a:rPr>
              <a:t>Cirrhotic cardiomyopathy</a:t>
            </a:r>
            <a:endParaRPr lang="it-IT" b="1">
              <a:solidFill>
                <a:schemeClr val="tx1"/>
              </a:solidFill>
            </a:endParaRPr>
          </a:p>
        </p:txBody>
      </p:sp>
      <p:sp>
        <p:nvSpPr>
          <p:cNvPr id="113669" name="Rettangolo 6"/>
          <p:cNvSpPr>
            <a:spLocks noChangeArrowheads="1"/>
          </p:cNvSpPr>
          <p:nvPr/>
        </p:nvSpPr>
        <p:spPr bwMode="auto">
          <a:xfrm>
            <a:off x="1258888" y="2133600"/>
            <a:ext cx="6391275" cy="1568450"/>
          </a:xfrm>
          <a:prstGeom prst="rect">
            <a:avLst/>
          </a:prstGeom>
          <a:noFill/>
          <a:ln w="9525">
            <a:noFill/>
            <a:miter lim="800000"/>
            <a:headEnd/>
            <a:tailEnd/>
          </a:ln>
        </p:spPr>
        <p:txBody>
          <a:bodyPr>
            <a:spAutoFit/>
          </a:bodyPr>
          <a:lstStyle/>
          <a:p>
            <a:pPr algn="just">
              <a:spcBef>
                <a:spcPts val="20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i="1">
                <a:solidFill>
                  <a:schemeClr val="tx1"/>
                </a:solidFill>
                <a:latin typeface="Arial" charset="0"/>
              </a:rPr>
              <a:t>“A cardiac dysfunction characterised by increased cardiac output and altered diastolic relaxation at rest associated with insufficient ventricular contractility under strain”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08F747D-3C17-44C6-B1E7-31F1609D7FFC}" type="slidenum">
              <a:rPr lang="it-IT" smtClean="0"/>
              <a:pPr/>
              <a:t>141</a:t>
            </a:fld>
            <a:endParaRPr lang="it-IT"/>
          </a:p>
        </p:txBody>
      </p:sp>
      <p:pic>
        <p:nvPicPr>
          <p:cNvPr id="3" name="Picture 6"/>
          <p:cNvPicPr>
            <a:picLocks noChangeAspect="1" noChangeArrowheads="1"/>
          </p:cNvPicPr>
          <p:nvPr/>
        </p:nvPicPr>
        <p:blipFill>
          <a:blip r:embed="rId2" cstate="print"/>
          <a:srcRect/>
          <a:stretch>
            <a:fillRect/>
          </a:stretch>
        </p:blipFill>
        <p:spPr bwMode="auto">
          <a:xfrm>
            <a:off x="251520" y="404664"/>
            <a:ext cx="8028383" cy="5376506"/>
          </a:xfrm>
          <a:prstGeom prst="rect">
            <a:avLst/>
          </a:prstGeom>
          <a:ln>
            <a:headEnd/>
            <a:tailEnd/>
          </a:ln>
          <a:effectLst>
            <a:glow rad="101600">
              <a:schemeClr val="accent3">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pic>
      <p:sp>
        <p:nvSpPr>
          <p:cNvPr id="114692" name="CasellaDiTesto 3"/>
          <p:cNvSpPr txBox="1">
            <a:spLocks noChangeArrowheads="1"/>
          </p:cNvSpPr>
          <p:nvPr/>
        </p:nvSpPr>
        <p:spPr bwMode="auto">
          <a:xfrm>
            <a:off x="1403350" y="1557338"/>
            <a:ext cx="3384550" cy="830262"/>
          </a:xfrm>
          <a:prstGeom prst="rect">
            <a:avLst/>
          </a:prstGeom>
          <a:noFill/>
          <a:ln w="9525">
            <a:noFill/>
            <a:miter lim="800000"/>
            <a:headEnd/>
            <a:tailEnd/>
          </a:ln>
        </p:spPr>
        <p:txBody>
          <a:bodyPr>
            <a:spAutoFit/>
          </a:bodyPr>
          <a:lstStyle/>
          <a:p>
            <a:r>
              <a:rPr lang="it-IT">
                <a:solidFill>
                  <a:srgbClr val="002060"/>
                </a:solidFill>
                <a:latin typeface="Calibri" pitchFamily="34" charset="0"/>
                <a:cs typeface="Calibri" pitchFamily="34" charset="0"/>
              </a:rPr>
              <a:t>GRAZIE PER L’ATTENZIONE!!!</a:t>
            </a:r>
          </a:p>
        </p:txBody>
      </p:sp>
      <p:sp>
        <p:nvSpPr>
          <p:cNvPr id="114693" name="CasellaDiTesto 4"/>
          <p:cNvSpPr txBox="1">
            <a:spLocks noChangeArrowheads="1"/>
          </p:cNvSpPr>
          <p:nvPr/>
        </p:nvSpPr>
        <p:spPr bwMode="auto">
          <a:xfrm>
            <a:off x="539750" y="6237288"/>
            <a:ext cx="3944606" cy="461665"/>
          </a:xfrm>
          <a:prstGeom prst="rect">
            <a:avLst/>
          </a:prstGeom>
          <a:noFill/>
          <a:ln w="9525">
            <a:noFill/>
            <a:miter lim="800000"/>
            <a:headEnd/>
            <a:tailEnd/>
          </a:ln>
        </p:spPr>
        <p:txBody>
          <a:bodyPr wrap="none">
            <a:spAutoFit/>
          </a:bodyPr>
          <a:lstStyle/>
          <a:p>
            <a:r>
              <a:rPr lang="it-IT" dirty="0">
                <a:solidFill>
                  <a:schemeClr val="tx1"/>
                </a:solidFill>
                <a:latin typeface="Calibri" pitchFamily="34" charset="0"/>
                <a:cs typeface="Calibri" pitchFamily="34" charset="0"/>
              </a:rPr>
              <a:t>l.cristoferi@campus.unimib.it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3FD7FEA-0782-446C-9ADD-58B24DDAAA51}" type="slidenum">
              <a:rPr lang="it-IT" smtClean="0"/>
              <a:pPr/>
              <a:t>15</a:t>
            </a:fld>
            <a:endParaRPr lang="it-IT"/>
          </a:p>
        </p:txBody>
      </p:sp>
      <p:sp>
        <p:nvSpPr>
          <p:cNvPr id="21507" name="Rectangle 1"/>
          <p:cNvSpPr>
            <a:spLocks noChangeArrowheads="1"/>
          </p:cNvSpPr>
          <p:nvPr/>
        </p:nvSpPr>
        <p:spPr bwMode="auto">
          <a:xfrm>
            <a:off x="611188" y="836613"/>
            <a:ext cx="8024812" cy="401637"/>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latin typeface="Calibri" pitchFamily="34" charset="0"/>
                <a:cs typeface="Calibri" pitchFamily="34" charset="0"/>
              </a:rPr>
              <a:t>(b) Aumento del flusso splancnico </a:t>
            </a:r>
            <a:r>
              <a:rPr lang="it-IT" sz="2000" b="1" i="1">
                <a:solidFill>
                  <a:schemeClr val="tx1"/>
                </a:solidFill>
                <a:latin typeface="Calibri" pitchFamily="34" charset="0"/>
                <a:cs typeface="Calibri" pitchFamily="34" charset="0"/>
              </a:rPr>
              <a:t>(sindrome circolatoria iperierdinamica) </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1511" name="CasellaDiTesto 13"/>
          <p:cNvSpPr txBox="1">
            <a:spLocks noChangeArrowheads="1"/>
          </p:cNvSpPr>
          <p:nvPr/>
        </p:nvSpPr>
        <p:spPr bwMode="auto">
          <a:xfrm>
            <a:off x="1692275" y="2924175"/>
            <a:ext cx="1295400" cy="461963"/>
          </a:xfrm>
          <a:prstGeom prst="rect">
            <a:avLst/>
          </a:prstGeom>
          <a:noFill/>
          <a:ln w="9525">
            <a:noFill/>
            <a:miter lim="800000"/>
            <a:headEnd/>
            <a:tailEnd/>
          </a:ln>
        </p:spPr>
        <p:txBody>
          <a:bodyPr>
            <a:spAutoFit/>
          </a:bodyPr>
          <a:lstStyle/>
          <a:p>
            <a:endParaRPr lang="it-IT"/>
          </a:p>
        </p:txBody>
      </p:sp>
      <p:pic>
        <p:nvPicPr>
          <p:cNvPr id="3" name="Immagine 2">
            <a:extLst>
              <a:ext uri="{FF2B5EF4-FFF2-40B4-BE49-F238E27FC236}">
                <a16:creationId xmlns:a16="http://schemas.microsoft.com/office/drawing/2014/main" id="{D6BEE2D1-EB19-4B63-A22A-7B55FBB89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7710"/>
            <a:ext cx="6858663" cy="4957040"/>
          </a:xfrm>
          <a:prstGeom prst="rect">
            <a:avLst/>
          </a:prstGeom>
        </p:spPr>
      </p:pic>
    </p:spTree>
    <p:extLst>
      <p:ext uri="{BB962C8B-B14F-4D97-AF65-F5344CB8AC3E}">
        <p14:creationId xmlns:p14="http://schemas.microsoft.com/office/powerpoint/2010/main" val="155021989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7" name="Rectangle 1"/>
          <p:cNvSpPr>
            <a:spLocks noGrp="1" noChangeArrowheads="1"/>
          </p:cNvSpPr>
          <p:nvPr>
            <p:ph type="body" idx="4294967295"/>
          </p:nvPr>
        </p:nvSpPr>
        <p:spPr>
          <a:xfrm>
            <a:off x="0" y="71438"/>
            <a:ext cx="5076825" cy="520700"/>
          </a:xfrm>
          <a:ln/>
        </p:spPr>
        <p:txBody>
          <a:bodyPr>
            <a:normAutofit/>
          </a:bodyPr>
          <a:lstStyle/>
          <a:p>
            <a:pPr algn="ctr">
              <a:buClr>
                <a:srgbClr val="FFFF00"/>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FFFF00"/>
                </a:solidFill>
                <a:effectLst>
                  <a:outerShdw blurRad="38100" dist="38100" dir="2700000" algn="tl">
                    <a:srgbClr val="000000"/>
                  </a:outerShdw>
                </a:effectLst>
              </a:rPr>
              <a:t>Teoria classica dell’ipoafflusso</a:t>
            </a:r>
          </a:p>
        </p:txBody>
      </p:sp>
      <p:sp>
        <p:nvSpPr>
          <p:cNvPr id="34818" name="Rectangle 2"/>
          <p:cNvSpPr>
            <a:spLocks noGrp="1" noChangeArrowheads="1"/>
          </p:cNvSpPr>
          <p:nvPr>
            <p:ph type="body" idx="4294967295"/>
          </p:nvPr>
        </p:nvSpPr>
        <p:spPr>
          <a:xfrm>
            <a:off x="4787900" y="71438"/>
            <a:ext cx="4124325" cy="520700"/>
          </a:xfrm>
          <a:ln/>
        </p:spPr>
        <p:txBody>
          <a:bodyPr>
            <a:normAutofit/>
          </a:bodyPr>
          <a:lstStyle/>
          <a:p>
            <a:pPr algn="r">
              <a:buClr>
                <a:srgbClr val="FFFF00"/>
              </a:buClr>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solidFill>
                  <a:srgbClr val="FFFF00"/>
                </a:solidFill>
                <a:effectLst>
                  <a:outerShdw blurRad="38100" dist="38100" dir="2700000" algn="tl">
                    <a:srgbClr val="000000"/>
                  </a:outerShdw>
                </a:effectLst>
              </a:rPr>
              <a:t>Teoria dell’iperafflusso</a:t>
            </a:r>
          </a:p>
        </p:txBody>
      </p:sp>
      <p:sp>
        <p:nvSpPr>
          <p:cNvPr id="34819" name="Rectangle 3"/>
          <p:cNvSpPr>
            <a:spLocks noChangeArrowheads="1"/>
          </p:cNvSpPr>
          <p:nvPr/>
        </p:nvSpPr>
        <p:spPr bwMode="auto">
          <a:xfrm>
            <a:off x="323850" y="6134100"/>
            <a:ext cx="4824413" cy="390525"/>
          </a:xfrm>
          <a:prstGeom prst="rect">
            <a:avLst/>
          </a:prstGeom>
          <a:noFill/>
          <a:ln w="2556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0" name="Text Box 4"/>
          <p:cNvSpPr txBox="1">
            <a:spLocks noChangeArrowheads="1"/>
          </p:cNvSpPr>
          <p:nvPr/>
        </p:nvSpPr>
        <p:spPr bwMode="auto">
          <a:xfrm>
            <a:off x="304800" y="6156325"/>
            <a:ext cx="4987925" cy="34073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000"/>
              </a:spcBef>
              <a:buClr>
                <a:srgbClr val="FFFFFF"/>
              </a:buClr>
              <a:buFont typeface="Arial" charset="0"/>
              <a:buNone/>
            </a:pPr>
            <a:r>
              <a:rPr lang="en-US" sz="1600">
                <a:solidFill>
                  <a:schemeClr val="tx1"/>
                </a:solidFill>
                <a:latin typeface="Arial" charset="0"/>
              </a:rPr>
              <a:t>RITENZIONE SECONDARIA DI Na</a:t>
            </a:r>
            <a:r>
              <a:rPr lang="en-US" sz="1600" baseline="30000">
                <a:solidFill>
                  <a:schemeClr val="tx1"/>
                </a:solidFill>
                <a:latin typeface="Arial" charset="0"/>
              </a:rPr>
              <a:t>+</a:t>
            </a:r>
            <a:r>
              <a:rPr lang="en-US" sz="1600">
                <a:solidFill>
                  <a:schemeClr val="tx1"/>
                </a:solidFill>
                <a:latin typeface="Arial" charset="0"/>
              </a:rPr>
              <a:t> ED ACQUA</a:t>
            </a:r>
          </a:p>
        </p:txBody>
      </p:sp>
      <p:sp>
        <p:nvSpPr>
          <p:cNvPr id="34821" name="Rectangle 5"/>
          <p:cNvSpPr>
            <a:spLocks noChangeArrowheads="1"/>
          </p:cNvSpPr>
          <p:nvPr/>
        </p:nvSpPr>
        <p:spPr bwMode="auto">
          <a:xfrm>
            <a:off x="5297488" y="2667000"/>
            <a:ext cx="3124200" cy="609600"/>
          </a:xfrm>
          <a:prstGeom prst="rect">
            <a:avLst/>
          </a:prstGeom>
          <a:noFill/>
          <a:ln w="2556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2" name="Text Box 6"/>
          <p:cNvSpPr txBox="1">
            <a:spLocks noChangeArrowheads="1"/>
          </p:cNvSpPr>
          <p:nvPr/>
        </p:nvSpPr>
        <p:spPr bwMode="auto">
          <a:xfrm>
            <a:off x="5060949" y="2620552"/>
            <a:ext cx="3573463" cy="71519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000"/>
              </a:spcBef>
              <a:buClr>
                <a:srgbClr val="FFFFFF"/>
              </a:buClr>
              <a:buFont typeface="Arial" charset="0"/>
              <a:buNone/>
            </a:pPr>
            <a:r>
              <a:rPr lang="en-US" sz="1600" dirty="0">
                <a:solidFill>
                  <a:schemeClr val="tx1"/>
                </a:solidFill>
                <a:latin typeface="Arial" charset="0"/>
              </a:rPr>
              <a:t>RITENZIONE PRIMARIA</a:t>
            </a:r>
          </a:p>
          <a:p>
            <a:pPr algn="ctr">
              <a:spcBef>
                <a:spcPts val="1000"/>
              </a:spcBef>
              <a:buClr>
                <a:srgbClr val="FFFFFF"/>
              </a:buClr>
              <a:buFont typeface="Arial" charset="0"/>
              <a:buNone/>
            </a:pPr>
            <a:r>
              <a:rPr lang="en-US" sz="1600" dirty="0">
                <a:solidFill>
                  <a:schemeClr val="tx1"/>
                </a:solidFill>
                <a:latin typeface="Arial" charset="0"/>
              </a:rPr>
              <a:t>DI Na</a:t>
            </a:r>
            <a:r>
              <a:rPr lang="en-US" sz="1600" baseline="30000" dirty="0">
                <a:solidFill>
                  <a:schemeClr val="tx1"/>
                </a:solidFill>
                <a:latin typeface="Arial" charset="0"/>
              </a:rPr>
              <a:t>+</a:t>
            </a:r>
            <a:r>
              <a:rPr lang="en-US" sz="1600" dirty="0">
                <a:solidFill>
                  <a:schemeClr val="tx1"/>
                </a:solidFill>
                <a:latin typeface="Arial" charset="0"/>
              </a:rPr>
              <a:t> ED ACQUA</a:t>
            </a:r>
          </a:p>
        </p:txBody>
      </p:sp>
      <p:sp>
        <p:nvSpPr>
          <p:cNvPr id="34823" name="AutoShape 7"/>
          <p:cNvSpPr>
            <a:spLocks noChangeArrowheads="1"/>
          </p:cNvSpPr>
          <p:nvPr/>
        </p:nvSpPr>
        <p:spPr bwMode="auto">
          <a:xfrm>
            <a:off x="6553200" y="1447800"/>
            <a:ext cx="609600" cy="1066800"/>
          </a:xfrm>
          <a:prstGeom prst="downArrow">
            <a:avLst>
              <a:gd name="adj1" fmla="val 50000"/>
              <a:gd name="adj2" fmla="val 43750"/>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4" name="Text Box 8"/>
          <p:cNvSpPr txBox="1">
            <a:spLocks noChangeArrowheads="1"/>
          </p:cNvSpPr>
          <p:nvPr/>
        </p:nvSpPr>
        <p:spPr bwMode="auto">
          <a:xfrm>
            <a:off x="4932363" y="4483100"/>
            <a:ext cx="3830637"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125"/>
              </a:spcBef>
              <a:buClr>
                <a:srgbClr val="FFFFFF"/>
              </a:buClr>
              <a:buFont typeface="Arial" charset="0"/>
              <a:buNone/>
            </a:pPr>
            <a:r>
              <a:rPr lang="en-US" sz="1800">
                <a:solidFill>
                  <a:schemeClr val="tx1"/>
                </a:solidFill>
                <a:latin typeface="Arial" charset="0"/>
              </a:rPr>
              <a:t>Espansione del Volume Plasmatico</a:t>
            </a:r>
          </a:p>
        </p:txBody>
      </p:sp>
      <p:sp>
        <p:nvSpPr>
          <p:cNvPr id="34825" name="AutoShape 9"/>
          <p:cNvSpPr>
            <a:spLocks noChangeArrowheads="1"/>
          </p:cNvSpPr>
          <p:nvPr/>
        </p:nvSpPr>
        <p:spPr bwMode="auto">
          <a:xfrm>
            <a:off x="1905000" y="5670550"/>
            <a:ext cx="533400" cy="42545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6" name="AutoShape 10"/>
          <p:cNvSpPr>
            <a:spLocks noChangeArrowheads="1"/>
          </p:cNvSpPr>
          <p:nvPr/>
        </p:nvSpPr>
        <p:spPr bwMode="auto">
          <a:xfrm>
            <a:off x="6553200" y="3581400"/>
            <a:ext cx="609600" cy="838200"/>
          </a:xfrm>
          <a:prstGeom prst="downArrow">
            <a:avLst>
              <a:gd name="adj1" fmla="val 45370"/>
              <a:gd name="adj2" fmla="val 5260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7" name="AutoShape 11"/>
          <p:cNvSpPr>
            <a:spLocks noChangeArrowheads="1"/>
          </p:cNvSpPr>
          <p:nvPr/>
        </p:nvSpPr>
        <p:spPr bwMode="auto">
          <a:xfrm>
            <a:off x="6553200" y="5029200"/>
            <a:ext cx="609600" cy="838200"/>
          </a:xfrm>
          <a:prstGeom prst="downArrow">
            <a:avLst>
              <a:gd name="adj1" fmla="val 50000"/>
              <a:gd name="adj2" fmla="val 55859"/>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28" name="Text Box 12"/>
          <p:cNvSpPr txBox="1">
            <a:spLocks noChangeArrowheads="1"/>
          </p:cNvSpPr>
          <p:nvPr/>
        </p:nvSpPr>
        <p:spPr bwMode="auto">
          <a:xfrm>
            <a:off x="7105650" y="1700213"/>
            <a:ext cx="1714500" cy="5869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600">
                <a:solidFill>
                  <a:schemeClr val="tx1"/>
                </a:solidFill>
                <a:latin typeface="Arial" charset="0"/>
              </a:rPr>
              <a:t>Recettori epatici per la pressione</a:t>
            </a:r>
          </a:p>
        </p:txBody>
      </p:sp>
      <p:sp>
        <p:nvSpPr>
          <p:cNvPr id="34829" name="Text Box 13"/>
          <p:cNvSpPr txBox="1">
            <a:spLocks noChangeArrowheads="1"/>
          </p:cNvSpPr>
          <p:nvPr/>
        </p:nvSpPr>
        <p:spPr bwMode="auto">
          <a:xfrm>
            <a:off x="288925" y="1965325"/>
            <a:ext cx="1841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0" name="Text Box 14"/>
          <p:cNvSpPr txBox="1">
            <a:spLocks noChangeArrowheads="1"/>
          </p:cNvSpPr>
          <p:nvPr/>
        </p:nvSpPr>
        <p:spPr bwMode="auto">
          <a:xfrm>
            <a:off x="234950" y="1000125"/>
            <a:ext cx="3439060"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800">
                <a:solidFill>
                  <a:schemeClr val="tx1"/>
                </a:solidFill>
                <a:latin typeface="Arial" charset="0"/>
              </a:rPr>
              <a:t>Ipertensione portale sinusoidale</a:t>
            </a:r>
          </a:p>
        </p:txBody>
      </p:sp>
      <p:sp>
        <p:nvSpPr>
          <p:cNvPr id="34831" name="Text Box 15"/>
          <p:cNvSpPr txBox="1">
            <a:spLocks noChangeArrowheads="1"/>
          </p:cNvSpPr>
          <p:nvPr/>
        </p:nvSpPr>
        <p:spPr bwMode="auto">
          <a:xfrm>
            <a:off x="258763" y="1778000"/>
            <a:ext cx="3701952"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800">
                <a:solidFill>
                  <a:schemeClr val="tx1"/>
                </a:solidFill>
                <a:latin typeface="Arial" charset="0"/>
              </a:rPr>
              <a:t>Formazione linfa &gt; Drenaggio linfa</a:t>
            </a:r>
          </a:p>
        </p:txBody>
      </p:sp>
      <p:sp>
        <p:nvSpPr>
          <p:cNvPr id="34832" name="Text Box 16"/>
          <p:cNvSpPr txBox="1">
            <a:spLocks noChangeArrowheads="1"/>
          </p:cNvSpPr>
          <p:nvPr/>
        </p:nvSpPr>
        <p:spPr bwMode="auto">
          <a:xfrm>
            <a:off x="958850" y="2692400"/>
            <a:ext cx="2477258"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buClr>
                <a:srgbClr val="FFFFFF"/>
              </a:buClr>
              <a:buFont typeface="Arial" charset="0"/>
              <a:buNone/>
            </a:pPr>
            <a:r>
              <a:rPr lang="en-US" sz="1800">
                <a:solidFill>
                  <a:schemeClr val="tx1"/>
                </a:solidFill>
                <a:latin typeface="Arial" charset="0"/>
              </a:rPr>
              <a:t>Formazione dell’ascite</a:t>
            </a:r>
          </a:p>
        </p:txBody>
      </p:sp>
      <p:sp>
        <p:nvSpPr>
          <p:cNvPr id="34833" name="Text Box 17"/>
          <p:cNvSpPr txBox="1">
            <a:spLocks noChangeArrowheads="1"/>
          </p:cNvSpPr>
          <p:nvPr/>
        </p:nvSpPr>
        <p:spPr bwMode="auto">
          <a:xfrm>
            <a:off x="311150" y="3683000"/>
            <a:ext cx="3554476" cy="371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spcBef>
                <a:spcPts val="450"/>
              </a:spcBef>
              <a:buClr>
                <a:srgbClr val="FFFFFF"/>
              </a:buClr>
              <a:buFont typeface="Arial" charset="0"/>
              <a:buNone/>
            </a:pPr>
            <a:r>
              <a:rPr lang="en-US" sz="1800">
                <a:solidFill>
                  <a:schemeClr val="tx1"/>
                </a:solidFill>
                <a:latin typeface="Arial" charset="0"/>
              </a:rPr>
              <a:t>Riduzione del volume plasmatico</a:t>
            </a:r>
          </a:p>
        </p:txBody>
      </p:sp>
      <p:sp>
        <p:nvSpPr>
          <p:cNvPr id="34834" name="Text Box 18"/>
          <p:cNvSpPr txBox="1">
            <a:spLocks noChangeArrowheads="1"/>
          </p:cNvSpPr>
          <p:nvPr/>
        </p:nvSpPr>
        <p:spPr bwMode="auto">
          <a:xfrm>
            <a:off x="2843213" y="4076700"/>
            <a:ext cx="1728787" cy="490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buClr>
                <a:srgbClr val="FFFFFF"/>
              </a:buClr>
              <a:buFont typeface="Arial" charset="0"/>
              <a:buNone/>
            </a:pPr>
            <a:r>
              <a:rPr lang="en-US" sz="1300">
                <a:solidFill>
                  <a:schemeClr val="tx1"/>
                </a:solidFill>
                <a:latin typeface="Arial" charset="0"/>
              </a:rPr>
              <a:t>Barocettori per Alta e Bassa Pressione</a:t>
            </a:r>
          </a:p>
        </p:txBody>
      </p:sp>
      <p:sp>
        <p:nvSpPr>
          <p:cNvPr id="34835" name="Text Box 19"/>
          <p:cNvSpPr txBox="1">
            <a:spLocks noChangeArrowheads="1"/>
          </p:cNvSpPr>
          <p:nvPr/>
        </p:nvSpPr>
        <p:spPr bwMode="auto">
          <a:xfrm>
            <a:off x="0" y="4722813"/>
            <a:ext cx="4648200" cy="83317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buClr>
                <a:srgbClr val="FFFFFF"/>
              </a:buClr>
              <a:buFont typeface="Arial" charset="0"/>
              <a:buNone/>
            </a:pPr>
            <a:r>
              <a:rPr lang="en-US" sz="1600" dirty="0" err="1">
                <a:solidFill>
                  <a:schemeClr val="tx1"/>
                </a:solidFill>
                <a:latin typeface="Arial" charset="0"/>
              </a:rPr>
              <a:t>Aumentata</a:t>
            </a:r>
            <a:r>
              <a:rPr lang="en-US" sz="1600" dirty="0">
                <a:solidFill>
                  <a:schemeClr val="tx1"/>
                </a:solidFill>
                <a:latin typeface="Arial" charset="0"/>
              </a:rPr>
              <a:t> </a:t>
            </a:r>
            <a:r>
              <a:rPr lang="en-US" sz="1600" dirty="0" err="1">
                <a:solidFill>
                  <a:schemeClr val="tx1"/>
                </a:solidFill>
                <a:latin typeface="Arial" charset="0"/>
              </a:rPr>
              <a:t>attività</a:t>
            </a:r>
            <a:r>
              <a:rPr lang="en-US" sz="1600" dirty="0">
                <a:solidFill>
                  <a:schemeClr val="tx1"/>
                </a:solidFill>
                <a:latin typeface="Arial" charset="0"/>
              </a:rPr>
              <a:t> del </a:t>
            </a:r>
            <a:r>
              <a:rPr lang="en-US" sz="1600" dirty="0" err="1">
                <a:solidFill>
                  <a:schemeClr val="tx1"/>
                </a:solidFill>
                <a:latin typeface="Arial" charset="0"/>
              </a:rPr>
              <a:t>sistema</a:t>
            </a:r>
            <a:r>
              <a:rPr lang="en-US" sz="1600" dirty="0">
                <a:solidFill>
                  <a:schemeClr val="tx1"/>
                </a:solidFill>
                <a:latin typeface="Arial" charset="0"/>
              </a:rPr>
              <a:t> </a:t>
            </a:r>
            <a:r>
              <a:rPr lang="en-US" sz="1600" dirty="0" err="1">
                <a:solidFill>
                  <a:schemeClr val="tx1"/>
                </a:solidFill>
                <a:latin typeface="Arial" charset="0"/>
              </a:rPr>
              <a:t>Renina</a:t>
            </a:r>
            <a:r>
              <a:rPr lang="en-US" sz="1600" dirty="0">
                <a:solidFill>
                  <a:schemeClr val="tx1"/>
                </a:solidFill>
                <a:latin typeface="Arial" charset="0"/>
              </a:rPr>
              <a:t>-</a:t>
            </a:r>
            <a:r>
              <a:rPr lang="en-US" sz="1600" dirty="0" err="1">
                <a:solidFill>
                  <a:schemeClr val="tx1"/>
                </a:solidFill>
                <a:latin typeface="Arial" charset="0"/>
              </a:rPr>
              <a:t>Angiotensina</a:t>
            </a:r>
            <a:r>
              <a:rPr lang="en-US" sz="1600" dirty="0">
                <a:solidFill>
                  <a:schemeClr val="tx1"/>
                </a:solidFill>
                <a:latin typeface="Arial" charset="0"/>
              </a:rPr>
              <a:t>-Aldosterone, del Sistema </a:t>
            </a:r>
            <a:r>
              <a:rPr lang="en-US" sz="1600" dirty="0" err="1">
                <a:solidFill>
                  <a:schemeClr val="tx1"/>
                </a:solidFill>
                <a:latin typeface="Arial" charset="0"/>
              </a:rPr>
              <a:t>Nervoso</a:t>
            </a:r>
            <a:r>
              <a:rPr lang="en-US" sz="1600" dirty="0">
                <a:solidFill>
                  <a:schemeClr val="tx1"/>
                </a:solidFill>
                <a:latin typeface="Arial" charset="0"/>
              </a:rPr>
              <a:t> Simpatico e </a:t>
            </a:r>
            <a:r>
              <a:rPr lang="en-US" sz="1600" dirty="0" err="1">
                <a:solidFill>
                  <a:schemeClr val="tx1"/>
                </a:solidFill>
                <a:latin typeface="Arial" charset="0"/>
              </a:rPr>
              <a:t>della</a:t>
            </a:r>
            <a:r>
              <a:rPr lang="en-US" sz="1600" dirty="0">
                <a:solidFill>
                  <a:schemeClr val="tx1"/>
                </a:solidFill>
                <a:latin typeface="Arial" charset="0"/>
              </a:rPr>
              <a:t> </a:t>
            </a:r>
            <a:r>
              <a:rPr lang="en-US" sz="1600" dirty="0" err="1">
                <a:solidFill>
                  <a:schemeClr val="tx1"/>
                </a:solidFill>
                <a:latin typeface="Arial" charset="0"/>
              </a:rPr>
              <a:t>Vasopressina</a:t>
            </a:r>
            <a:endParaRPr lang="en-US" sz="1600" dirty="0">
              <a:solidFill>
                <a:schemeClr val="tx1"/>
              </a:solidFill>
              <a:latin typeface="Arial" charset="0"/>
            </a:endParaRPr>
          </a:p>
        </p:txBody>
      </p:sp>
      <p:sp>
        <p:nvSpPr>
          <p:cNvPr id="34836" name="AutoShape 20"/>
          <p:cNvSpPr>
            <a:spLocks noChangeArrowheads="1"/>
          </p:cNvSpPr>
          <p:nvPr/>
        </p:nvSpPr>
        <p:spPr bwMode="auto">
          <a:xfrm>
            <a:off x="1905000" y="4038600"/>
            <a:ext cx="533400" cy="685800"/>
          </a:xfrm>
          <a:prstGeom prst="downArrow">
            <a:avLst>
              <a:gd name="adj1" fmla="val 44046"/>
              <a:gd name="adj2" fmla="val 38690"/>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7" name="AutoShape 21"/>
          <p:cNvSpPr>
            <a:spLocks noChangeArrowheads="1"/>
          </p:cNvSpPr>
          <p:nvPr/>
        </p:nvSpPr>
        <p:spPr bwMode="auto">
          <a:xfrm>
            <a:off x="1905000" y="2209800"/>
            <a:ext cx="533400" cy="38100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8" name="AutoShape 22"/>
          <p:cNvSpPr>
            <a:spLocks noChangeArrowheads="1"/>
          </p:cNvSpPr>
          <p:nvPr/>
        </p:nvSpPr>
        <p:spPr bwMode="auto">
          <a:xfrm>
            <a:off x="1905000" y="1371600"/>
            <a:ext cx="533400" cy="38100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39" name="AutoShape 23"/>
          <p:cNvSpPr>
            <a:spLocks noChangeArrowheads="1"/>
          </p:cNvSpPr>
          <p:nvPr/>
        </p:nvSpPr>
        <p:spPr bwMode="auto">
          <a:xfrm>
            <a:off x="1905000" y="3200400"/>
            <a:ext cx="533400" cy="381000"/>
          </a:xfrm>
          <a:prstGeom prst="downArrow">
            <a:avLst>
              <a:gd name="adj1" fmla="val 44046"/>
              <a:gd name="adj2" fmla="val 43986"/>
            </a:avLst>
          </a:prstGeom>
          <a:solidFill>
            <a:srgbClr val="FFFF00"/>
          </a:solidFill>
          <a:ln w="6480">
            <a:solidFill>
              <a:srgbClr val="FFFFFF"/>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solidFill>
                <a:schemeClr val="tx1"/>
              </a:solidFill>
            </a:endParaRPr>
          </a:p>
        </p:txBody>
      </p:sp>
      <p:sp>
        <p:nvSpPr>
          <p:cNvPr id="34840" name="Text Box 24"/>
          <p:cNvSpPr txBox="1">
            <a:spLocks noChangeArrowheads="1"/>
          </p:cNvSpPr>
          <p:nvPr/>
        </p:nvSpPr>
        <p:spPr bwMode="auto">
          <a:xfrm>
            <a:off x="5076825" y="908050"/>
            <a:ext cx="352742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125"/>
              </a:spcBef>
              <a:buClr>
                <a:srgbClr val="FFFFFF"/>
              </a:buClr>
              <a:buFont typeface="Arial" charset="0"/>
              <a:buNone/>
            </a:pPr>
            <a:r>
              <a:rPr lang="en-US" sz="1800" dirty="0" err="1">
                <a:solidFill>
                  <a:schemeClr val="tx1"/>
                </a:solidFill>
                <a:latin typeface="Arial" charset="0"/>
              </a:rPr>
              <a:t>Ipertensione</a:t>
            </a:r>
            <a:r>
              <a:rPr lang="en-US" sz="1800" dirty="0">
                <a:solidFill>
                  <a:schemeClr val="tx1"/>
                </a:solidFill>
                <a:latin typeface="Arial" charset="0"/>
              </a:rPr>
              <a:t> </a:t>
            </a:r>
            <a:r>
              <a:rPr lang="en-US" sz="1800" dirty="0" err="1">
                <a:solidFill>
                  <a:schemeClr val="tx1"/>
                </a:solidFill>
                <a:latin typeface="Arial" charset="0"/>
              </a:rPr>
              <a:t>portale</a:t>
            </a:r>
            <a:r>
              <a:rPr lang="en-US" sz="1800" dirty="0">
                <a:solidFill>
                  <a:schemeClr val="tx1"/>
                </a:solidFill>
                <a:latin typeface="Arial" charset="0"/>
              </a:rPr>
              <a:t> </a:t>
            </a:r>
            <a:r>
              <a:rPr lang="en-US" sz="1800" dirty="0" err="1">
                <a:solidFill>
                  <a:schemeClr val="tx1"/>
                </a:solidFill>
                <a:latin typeface="Arial" charset="0"/>
              </a:rPr>
              <a:t>sinusoidale</a:t>
            </a:r>
            <a:endParaRPr lang="en-US" sz="1800" dirty="0">
              <a:solidFill>
                <a:schemeClr val="tx1"/>
              </a:solidFill>
              <a:latin typeface="Arial" charset="0"/>
            </a:endParaRPr>
          </a:p>
        </p:txBody>
      </p:sp>
      <p:sp>
        <p:nvSpPr>
          <p:cNvPr id="34841" name="Text Box 25"/>
          <p:cNvSpPr txBox="1">
            <a:spLocks noChangeArrowheads="1"/>
          </p:cNvSpPr>
          <p:nvPr/>
        </p:nvSpPr>
        <p:spPr bwMode="auto">
          <a:xfrm>
            <a:off x="5795963" y="6092825"/>
            <a:ext cx="244792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5pPr>
            <a:lvl6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6pPr>
            <a:lvl7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7pPr>
            <a:lvl8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8pPr>
            <a:lvl9pPr defTabSz="449263" fontAlgn="base">
              <a:spcBef>
                <a:spcPct val="0"/>
              </a:spcBef>
              <a:spcAft>
                <a:spcPct val="0"/>
              </a:spcAft>
              <a:buClr>
                <a:srgbClr val="000000"/>
              </a:buClr>
              <a:buSzPct val="100000"/>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charset="0"/>
                <a:ea typeface="ＭＳ Ｐゴシック" charset="0"/>
                <a:cs typeface="DejaVu Sans" charset="0"/>
              </a:defRPr>
            </a:lvl9pPr>
          </a:lstStyle>
          <a:p>
            <a:pPr algn="ctr">
              <a:spcBef>
                <a:spcPts val="1125"/>
              </a:spcBef>
              <a:buClr>
                <a:srgbClr val="FFFFFF"/>
              </a:buClr>
              <a:buFont typeface="Arial" charset="0"/>
              <a:buNone/>
            </a:pPr>
            <a:r>
              <a:rPr lang="en-US" sz="1800">
                <a:solidFill>
                  <a:schemeClr val="tx1"/>
                </a:solidFill>
                <a:latin typeface="Arial" charset="0"/>
              </a:rPr>
              <a:t>Formatione dell’Ascite</a:t>
            </a:r>
          </a:p>
        </p:txBody>
      </p:sp>
    </p:spTree>
    <p:extLst>
      <p:ext uri="{BB962C8B-B14F-4D97-AF65-F5344CB8AC3E}">
        <p14:creationId xmlns:p14="http://schemas.microsoft.com/office/powerpoint/2010/main" val="747368694"/>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1116013" y="3500438"/>
            <a:ext cx="7235825" cy="1141412"/>
          </a:xfrm>
          <a:prstGeom prst="rect">
            <a:avLst/>
          </a:prstGeom>
          <a:noFill/>
          <a:ln w="9525">
            <a:noFill/>
            <a:round/>
            <a:headEnd/>
            <a:tailEnd/>
          </a:ln>
        </p:spPr>
        <p:txBody>
          <a:bodyPr lIns="90000" tIns="46800" rIns="90000" bIns="46800">
            <a:spAutoFit/>
          </a:bodyPr>
          <a:lstStyle/>
          <a:p>
            <a:pPr algn="ctr">
              <a:spcBef>
                <a:spcPts val="2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i="1" dirty="0">
                <a:solidFill>
                  <a:schemeClr val="tx1"/>
                </a:solidFill>
                <a:latin typeface="Calibri" pitchFamily="34" charset="0"/>
                <a:cs typeface="Calibri" pitchFamily="34" charset="0"/>
              </a:rPr>
              <a:t>TOO MUCH BUT NOT ENOUGH!              </a:t>
            </a:r>
            <a:r>
              <a:rPr lang="it-IT" sz="3600" b="1" i="1" dirty="0">
                <a:solidFill>
                  <a:schemeClr val="tx1"/>
                </a:solidFill>
                <a:effectLst>
                  <a:outerShdw blurRad="38100" dist="38100" dir="2700000" algn="tl">
                    <a:srgbClr val="000000">
                      <a:alpha val="43137"/>
                    </a:srgbClr>
                  </a:outerShdw>
                </a:effectLst>
                <a:latin typeface="Calibri" pitchFamily="34" charset="0"/>
                <a:cs typeface="Calibri" pitchFamily="34" charset="0"/>
              </a:rPr>
              <a:t>THE PARADOX OF NITRIC OXIDE</a:t>
            </a:r>
          </a:p>
        </p:txBody>
      </p:sp>
      <p:sp>
        <p:nvSpPr>
          <p:cNvPr id="23555" name="Text Box 3"/>
          <p:cNvSpPr txBox="1">
            <a:spLocks noChangeArrowheads="1"/>
          </p:cNvSpPr>
          <p:nvPr/>
        </p:nvSpPr>
        <p:spPr bwMode="auto">
          <a:xfrm>
            <a:off x="5435600" y="5445125"/>
            <a:ext cx="3581400" cy="460375"/>
          </a:xfrm>
          <a:prstGeom prst="rect">
            <a:avLst/>
          </a:prstGeom>
          <a:noFill/>
          <a:ln w="9525">
            <a:noFill/>
            <a:round/>
            <a:headEnd/>
            <a:tailEnd/>
          </a:ln>
        </p:spPr>
        <p:txBody>
          <a:bodyPr lIns="90000" tIns="46800" rIns="90000" bIns="46800">
            <a:spAutoFit/>
          </a:bodyPr>
          <a:lstStyle/>
          <a:p>
            <a:pPr algn="ct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solidFill>
                  <a:schemeClr val="tx1"/>
                </a:solidFill>
                <a:latin typeface="Calibri" pitchFamily="34" charset="0"/>
                <a:cs typeface="Calibri" pitchFamily="34" charset="0"/>
              </a:rPr>
              <a:t>Groszmann</a:t>
            </a:r>
          </a:p>
        </p:txBody>
      </p:sp>
      <p:sp>
        <p:nvSpPr>
          <p:cNvPr id="23556" name="Rettangolo 4"/>
          <p:cNvSpPr>
            <a:spLocks noChangeArrowheads="1"/>
          </p:cNvSpPr>
          <p:nvPr/>
        </p:nvSpPr>
        <p:spPr bwMode="auto">
          <a:xfrm>
            <a:off x="539750" y="620713"/>
            <a:ext cx="7993063" cy="2862262"/>
          </a:xfrm>
          <a:prstGeom prst="rect">
            <a:avLst/>
          </a:prstGeom>
          <a:noFill/>
          <a:ln w="9525">
            <a:noFill/>
            <a:miter lim="800000"/>
            <a:headEnd/>
            <a:tailEnd/>
          </a:ln>
        </p:spPr>
        <p:txBody>
          <a:bodyPr>
            <a:spAutoFit/>
          </a:bodyPr>
          <a:lstStyle/>
          <a:p>
            <a:endParaRPr lang="it-IT" sz="2000">
              <a:solidFill>
                <a:schemeClr val="tx1"/>
              </a:solidFill>
              <a:latin typeface="Calibri" pitchFamily="34" charset="0"/>
              <a:cs typeface="Calibri" pitchFamily="34" charset="0"/>
            </a:endParaRPr>
          </a:p>
          <a:p>
            <a:endParaRPr lang="it-IT" sz="2000">
              <a:solidFill>
                <a:schemeClr val="tx1"/>
              </a:solidFill>
              <a:latin typeface="Calibri" pitchFamily="34" charset="0"/>
              <a:cs typeface="Calibri" pitchFamily="34" charset="0"/>
            </a:endParaRPr>
          </a:p>
          <a:p>
            <a:pPr algn="just"/>
            <a:r>
              <a:rPr lang="it-IT" sz="2000">
                <a:solidFill>
                  <a:schemeClr val="tx1"/>
                </a:solidFill>
                <a:latin typeface="Calibri" pitchFamily="34" charset="0"/>
                <a:cs typeface="Calibri" pitchFamily="34" charset="0"/>
              </a:rPr>
              <a:t>In altri termini, nella cirrosi epatica, si viene a creare una situazione paradossale, con ridotta disponibilità di NO a livello intraepatico (e conseguente vasocostrizione) ed eccessiva liberazione a livello splancnico, con conseguente vasodilatazione: questa situazione è stata descritta come ‘‘il paradosso dell’ossido nitrico” </a:t>
            </a:r>
            <a:r>
              <a:rPr lang="it-IT" sz="2000" i="1">
                <a:solidFill>
                  <a:schemeClr val="tx1"/>
                </a:solidFill>
                <a:latin typeface="Calibri" pitchFamily="34" charset="0"/>
                <a:cs typeface="Calibri" pitchFamily="34" charset="0"/>
              </a:rPr>
              <a:t>(</a:t>
            </a:r>
            <a:r>
              <a:rPr lang="en-US" sz="2000" i="1">
                <a:solidFill>
                  <a:schemeClr val="tx1"/>
                </a:solidFill>
                <a:latin typeface="Calibri" pitchFamily="34" charset="0"/>
                <a:cs typeface="Calibri" pitchFamily="34" charset="0"/>
              </a:rPr>
              <a:t>Wiest R, Groszmann RJ. The paradox of nitric oxide in cirrhosis and portal hypertension: too much, not enough. Hepatology 2002;35(2):478-91)</a:t>
            </a:r>
            <a:r>
              <a:rPr lang="it-IT" sz="2000" i="1">
                <a:solidFill>
                  <a:schemeClr val="tx1"/>
                </a:solidFill>
                <a:latin typeface="Calibri" pitchFamily="34" charset="0"/>
                <a:cs typeface="Calibri" pitchFamily="34" charset="0"/>
              </a:rPr>
              <a:t>. </a:t>
            </a:r>
          </a:p>
        </p:txBody>
      </p:sp>
      <p:sp>
        <p:nvSpPr>
          <p:cNvPr id="23557" name="Segnaposto numero diapositiva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230E7A4-2A59-4FFE-9378-304B375408BF}" type="slidenum">
              <a:rPr lang="it-IT" smtClean="0"/>
              <a:pPr/>
              <a:t>17</a:t>
            </a:fld>
            <a:endParaRPr lang="it-IT"/>
          </a:p>
        </p:txBody>
      </p:sp>
      <p:pic>
        <p:nvPicPr>
          <p:cNvPr id="23558" name="Picture 2"/>
          <p:cNvPicPr>
            <a:picLocks noChangeAspect="1" noChangeArrowheads="1"/>
          </p:cNvPicPr>
          <p:nvPr/>
        </p:nvPicPr>
        <p:blipFill>
          <a:blip r:embed="rId3" cstate="print"/>
          <a:srcRect/>
          <a:stretch>
            <a:fillRect/>
          </a:stretch>
        </p:blipFill>
        <p:spPr bwMode="auto">
          <a:xfrm>
            <a:off x="323850" y="4897438"/>
            <a:ext cx="3024188" cy="1960562"/>
          </a:xfrm>
          <a:prstGeom prst="rect">
            <a:avLst/>
          </a:prstGeom>
          <a:noFill/>
          <a:ln w="9525">
            <a:noFill/>
            <a:miter lim="800000"/>
            <a:headEnd/>
            <a:tailEnd/>
          </a:ln>
        </p:spPr>
      </p:pic>
      <p:sp>
        <p:nvSpPr>
          <p:cNvPr id="9" name="Rettangolo 8"/>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3560" name="Rectangle 1"/>
          <p:cNvSpPr>
            <a:spLocks noChangeArrowheads="1"/>
          </p:cNvSpPr>
          <p:nvPr/>
        </p:nvSpPr>
        <p:spPr bwMode="auto">
          <a:xfrm>
            <a:off x="611188" y="836613"/>
            <a:ext cx="8024812" cy="401637"/>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latin typeface="Calibri" pitchFamily="34" charset="0"/>
                <a:cs typeface="Calibri" pitchFamily="34" charset="0"/>
              </a:rPr>
              <a:t>(b) Aumento del flusso splancnico </a:t>
            </a:r>
            <a:r>
              <a:rPr lang="it-IT" sz="2000" b="1" i="1">
                <a:solidFill>
                  <a:schemeClr val="tx1"/>
                </a:solidFill>
                <a:latin typeface="Calibri" pitchFamily="34" charset="0"/>
                <a:cs typeface="Calibri" pitchFamily="34" charset="0"/>
              </a:rPr>
              <a:t>(sindrome circolatoria iperierdinamica)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ox(in)">
                                      <p:cBhvr>
                                        <p:cTn id="7" dur="500"/>
                                        <p:tgtEl>
                                          <p:spTgt spid="2355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9090"/>
                                        </p:tgtEl>
                                        <p:attrNameLst>
                                          <p:attrName>style.visibility</p:attrName>
                                        </p:attrNameLst>
                                      </p:cBhvr>
                                      <p:to>
                                        <p:strVal val="visible"/>
                                      </p:to>
                                    </p:set>
                                    <p:animEffect transition="in" filter="box(in)">
                                      <p:cBhvr>
                                        <p:cTn id="10" dur="500"/>
                                        <p:tgtEl>
                                          <p:spTgt spid="8909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box(in)">
                                      <p:cBhvr>
                                        <p:cTn id="13"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P spid="235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3FD7FEA-0782-446C-9ADD-58B24DDAAA51}" type="slidenum">
              <a:rPr lang="it-IT" smtClean="0"/>
              <a:pPr/>
              <a:t>18</a:t>
            </a:fld>
            <a:endParaRPr lang="it-IT"/>
          </a:p>
        </p:txBody>
      </p:sp>
      <p:sp>
        <p:nvSpPr>
          <p:cNvPr id="21507" name="Rectangle 1"/>
          <p:cNvSpPr>
            <a:spLocks noChangeArrowheads="1"/>
          </p:cNvSpPr>
          <p:nvPr/>
        </p:nvSpPr>
        <p:spPr bwMode="auto">
          <a:xfrm>
            <a:off x="611188" y="836613"/>
            <a:ext cx="8024812" cy="401637"/>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a:solidFill>
                  <a:schemeClr val="tx1"/>
                </a:solidFill>
                <a:latin typeface="Calibri" pitchFamily="34" charset="0"/>
                <a:cs typeface="Calibri" pitchFamily="34" charset="0"/>
              </a:rPr>
              <a:t>(b) Aumento del flusso splancnico </a:t>
            </a:r>
            <a:r>
              <a:rPr lang="it-IT" sz="2000" b="1" i="1">
                <a:solidFill>
                  <a:schemeClr val="tx1"/>
                </a:solidFill>
                <a:latin typeface="Calibri" pitchFamily="34" charset="0"/>
                <a:cs typeface="Calibri" pitchFamily="34" charset="0"/>
              </a:rPr>
              <a:t>(sindrome circolatoria iperierdinamica) </a:t>
            </a: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1509" name="CasellaDiTesto 10"/>
          <p:cNvSpPr txBox="1">
            <a:spLocks noChangeArrowheads="1"/>
          </p:cNvSpPr>
          <p:nvPr/>
        </p:nvSpPr>
        <p:spPr bwMode="auto">
          <a:xfrm>
            <a:off x="395288" y="1557338"/>
            <a:ext cx="7848600" cy="4154487"/>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L’iperafflusso portale, che si verifica in un secondo momento contribuisce alla genesi dell’ipertensione portale ed è da attribuirsi a mediatori quali CO, NO (diminuiti nel circolo intraepatico, ma aumentati nel circolo splancnico), glucagone e prostaglandine che determinano vasodilatazione arteriolare negli organi splancnici che drenano nella vena porta.</a:t>
            </a:r>
          </a:p>
          <a:p>
            <a:pPr algn="just"/>
            <a:endParaRPr lang="it-IT">
              <a:solidFill>
                <a:schemeClr val="tx1"/>
              </a:solidFill>
              <a:latin typeface="Calibri" pitchFamily="34" charset="0"/>
              <a:cs typeface="Calibri" pitchFamily="34" charset="0"/>
            </a:endParaRPr>
          </a:p>
          <a:p>
            <a:pPr algn="just"/>
            <a:r>
              <a:rPr lang="it-IT">
                <a:solidFill>
                  <a:schemeClr val="tx1"/>
                </a:solidFill>
                <a:latin typeface="Calibri" pitchFamily="34" charset="0"/>
                <a:cs typeface="Calibri" pitchFamily="34" charset="0"/>
              </a:rPr>
              <a:t>Collateralmente nella circolazione iperdinamica che ne consegue si sviluppa un’iposensibilità ai vasoscostrittori (che invece agiscono efficacemente all’interno del distretto epatico). </a:t>
            </a:r>
          </a:p>
        </p:txBody>
      </p:sp>
      <p:sp>
        <p:nvSpPr>
          <p:cNvPr id="13" name="CasellaDiTesto 12"/>
          <p:cNvSpPr txBox="1"/>
          <p:nvPr/>
        </p:nvSpPr>
        <p:spPr>
          <a:xfrm>
            <a:off x="1187450" y="5805488"/>
            <a:ext cx="6480175"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a:defRPr/>
            </a:pPr>
            <a:r>
              <a:rPr lang="it-IT" sz="1800" dirty="0">
                <a:solidFill>
                  <a:schemeClr val="tx1"/>
                </a:solidFill>
                <a:latin typeface="Calibri" pitchFamily="34" charset="0"/>
                <a:cs typeface="Calibri" pitchFamily="34" charset="0"/>
              </a:rPr>
              <a:t>CONTRIBUISCONO FATTORI NEUROGENI, UMORALI E LOCALI</a:t>
            </a:r>
          </a:p>
        </p:txBody>
      </p:sp>
      <p:sp>
        <p:nvSpPr>
          <p:cNvPr id="21511" name="CasellaDiTesto 13"/>
          <p:cNvSpPr txBox="1">
            <a:spLocks noChangeArrowheads="1"/>
          </p:cNvSpPr>
          <p:nvPr/>
        </p:nvSpPr>
        <p:spPr bwMode="auto">
          <a:xfrm>
            <a:off x="1692275" y="2924175"/>
            <a:ext cx="1295400" cy="461963"/>
          </a:xfrm>
          <a:prstGeom prst="rect">
            <a:avLst/>
          </a:prstGeom>
          <a:noFill/>
          <a:ln w="9525">
            <a:noFill/>
            <a:miter lim="800000"/>
            <a:headEnd/>
            <a:tailEnd/>
          </a:ln>
        </p:spPr>
        <p:txBody>
          <a:bodyPr>
            <a:spAutoFit/>
          </a:bodyPr>
          <a:lstStyle/>
          <a:p>
            <a:endParaRPr lang="it-IT"/>
          </a:p>
        </p:txBody>
      </p:sp>
      <p:sp>
        <p:nvSpPr>
          <p:cNvPr id="18" name="Rettangolo 17"/>
          <p:cNvSpPr/>
          <p:nvPr/>
        </p:nvSpPr>
        <p:spPr>
          <a:xfrm rot="19785288">
            <a:off x="174936" y="2633258"/>
            <a:ext cx="8281988" cy="107632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600" b="1" dirty="0" err="1">
                <a:solidFill>
                  <a:schemeClr val="tx1"/>
                </a:solidFill>
                <a:latin typeface="Calibri" pitchFamily="34" charset="0"/>
                <a:cs typeface="Calibri" pitchFamily="34" charset="0"/>
              </a:rPr>
              <a:t>Glucagone</a:t>
            </a:r>
            <a:r>
              <a:rPr lang="it-IT" sz="1600" b="1" dirty="0">
                <a:solidFill>
                  <a:schemeClr val="tx1"/>
                </a:solidFill>
                <a:latin typeface="Calibri" pitchFamily="34" charset="0"/>
                <a:cs typeface="Calibri" pitchFamily="34" charset="0"/>
              </a:rPr>
              <a:t>:</a:t>
            </a:r>
            <a:r>
              <a:rPr lang="it-IT" sz="1600" dirty="0">
                <a:solidFill>
                  <a:schemeClr val="tx1"/>
                </a:solidFill>
                <a:latin typeface="Calibri" pitchFamily="34" charset="0"/>
                <a:cs typeface="Calibri" pitchFamily="34" charset="0"/>
              </a:rPr>
              <a:t> peptide </a:t>
            </a:r>
            <a:r>
              <a:rPr lang="it-IT" sz="1600" dirty="0" err="1">
                <a:solidFill>
                  <a:schemeClr val="tx1"/>
                </a:solidFill>
                <a:latin typeface="Calibri" pitchFamily="34" charset="0"/>
                <a:cs typeface="Calibri" pitchFamily="34" charset="0"/>
              </a:rPr>
              <a:t>aminoacidico</a:t>
            </a:r>
            <a:r>
              <a:rPr lang="it-IT" sz="1600" dirty="0">
                <a:solidFill>
                  <a:schemeClr val="tx1"/>
                </a:solidFill>
                <a:latin typeface="Calibri" pitchFamily="34" charset="0"/>
                <a:cs typeface="Calibri" pitchFamily="34" charset="0"/>
              </a:rPr>
              <a:t> prodotto dalle cellule alfa pancreatiche, è aumentato in corso di cirrosi per aumentata produzione pancreatica e per ridotta </a:t>
            </a:r>
            <a:r>
              <a:rPr lang="it-IT" sz="1600" dirty="0" err="1">
                <a:solidFill>
                  <a:schemeClr val="tx1"/>
                </a:solidFill>
                <a:latin typeface="Calibri" pitchFamily="34" charset="0"/>
                <a:cs typeface="Calibri" pitchFamily="34" charset="0"/>
              </a:rPr>
              <a:t>clearance</a:t>
            </a:r>
            <a:r>
              <a:rPr lang="it-IT" sz="1600" dirty="0">
                <a:solidFill>
                  <a:schemeClr val="tx1"/>
                </a:solidFill>
                <a:latin typeface="Calibri" pitchFamily="34" charset="0"/>
                <a:cs typeface="Calibri" pitchFamily="34" charset="0"/>
              </a:rPr>
              <a:t> epatica, induce vasodilatazione attraverso 2 meccanismi: rilascia muscolatura liscia vascolare e riduce la sensibilità ai vasocostrittori endogeni (norepinefrina, </a:t>
            </a:r>
            <a:r>
              <a:rPr lang="it-IT" sz="1600" dirty="0" err="1">
                <a:solidFill>
                  <a:schemeClr val="tx1"/>
                </a:solidFill>
                <a:latin typeface="Calibri" pitchFamily="34" charset="0"/>
                <a:cs typeface="Calibri" pitchFamily="34" charset="0"/>
              </a:rPr>
              <a:t>angiotensina</a:t>
            </a:r>
            <a:r>
              <a:rPr lang="it-IT" sz="1600" dirty="0">
                <a:solidFill>
                  <a:schemeClr val="tx1"/>
                </a:solidFill>
                <a:latin typeface="Calibri" pitchFamily="34" charset="0"/>
                <a:cs typeface="Calibri" pitchFamily="34" charset="0"/>
              </a:rPr>
              <a:t> II, vasopressina).</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C47D6B9-9AED-4019-8498-CC7659AE9C14}" type="slidenum">
              <a:rPr lang="it-IT" smtClean="0"/>
              <a:pPr/>
              <a:t>19</a:t>
            </a:fld>
            <a:endParaRPr lang="it-IT"/>
          </a:p>
        </p:txBody>
      </p:sp>
      <p:sp>
        <p:nvSpPr>
          <p:cNvPr id="22531" name="Rectangle 1"/>
          <p:cNvSpPr>
            <a:spLocks noChangeArrowheads="1"/>
          </p:cNvSpPr>
          <p:nvPr/>
        </p:nvSpPr>
        <p:spPr bwMode="auto">
          <a:xfrm>
            <a:off x="3387725" y="836613"/>
            <a:ext cx="2471738" cy="463550"/>
          </a:xfrm>
          <a:prstGeom prst="rect">
            <a:avLst/>
          </a:prstGeom>
          <a:noFill/>
          <a:ln w="9525">
            <a:noFill/>
            <a:round/>
            <a:headEnd/>
            <a:tailEnd/>
          </a:ln>
        </p:spPr>
        <p:txBody>
          <a:bodyPr wrap="non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b="1">
                <a:solidFill>
                  <a:schemeClr val="tx1"/>
                </a:solidFill>
                <a:latin typeface="Calibri" pitchFamily="34" charset="0"/>
                <a:cs typeface="Calibri" pitchFamily="34" charset="0"/>
              </a:rPr>
              <a:t>(c) Neoangioenesi</a:t>
            </a:r>
            <a:endParaRPr lang="it-IT" b="1" i="1">
              <a:solidFill>
                <a:schemeClr val="tx1"/>
              </a:solidFill>
              <a:latin typeface="Calibri" pitchFamily="34" charset="0"/>
              <a:cs typeface="Calibri" pitchFamily="34" charset="0"/>
            </a:endParaRPr>
          </a:p>
        </p:txBody>
      </p:sp>
      <p:sp>
        <p:nvSpPr>
          <p:cNvPr id="7" name="Rettangolo 6"/>
          <p:cNvSpPr/>
          <p:nvPr/>
        </p:nvSpPr>
        <p:spPr>
          <a:xfrm>
            <a:off x="1403350" y="333375"/>
            <a:ext cx="6462713" cy="460375"/>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(4)</a:t>
            </a:r>
          </a:p>
        </p:txBody>
      </p:sp>
      <p:sp>
        <p:nvSpPr>
          <p:cNvPr id="22533" name="Rettangolo 2"/>
          <p:cNvSpPr>
            <a:spLocks noChangeArrowheads="1"/>
          </p:cNvSpPr>
          <p:nvPr/>
        </p:nvSpPr>
        <p:spPr bwMode="auto">
          <a:xfrm>
            <a:off x="179388" y="1773238"/>
            <a:ext cx="8497887" cy="2739211"/>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Ulteriori evidenze aggiungono ai meccanismi citati la partecipazione della neoangiogenesi tipica di tutti gli stadi infiammatori cronici del fegato. Questa teoria risulta attendibile perché gli agenti </a:t>
            </a:r>
            <a:r>
              <a:rPr lang="it-IT" dirty="0" err="1">
                <a:solidFill>
                  <a:schemeClr val="tx1"/>
                </a:solidFill>
                <a:latin typeface="Calibri" pitchFamily="34" charset="0"/>
                <a:cs typeface="Calibri" pitchFamily="34" charset="0"/>
              </a:rPr>
              <a:t>anti-angiogenetici</a:t>
            </a:r>
            <a:r>
              <a:rPr lang="it-IT" dirty="0">
                <a:solidFill>
                  <a:schemeClr val="tx1"/>
                </a:solidFill>
                <a:latin typeface="Calibri" pitchFamily="34" charset="0"/>
                <a:cs typeface="Calibri" pitchFamily="34" charset="0"/>
              </a:rPr>
              <a:t>, se utilizzati in vivo su animali con cirrosi, sono in grado di ridurre fibrosi e pressione portale.</a:t>
            </a:r>
          </a:p>
          <a:p>
            <a:pPr algn="just"/>
            <a:r>
              <a:rPr lang="it-IT" dirty="0">
                <a:solidFill>
                  <a:schemeClr val="tx1"/>
                </a:solidFill>
                <a:latin typeface="Calibri" pitchFamily="34" charset="0"/>
                <a:cs typeface="Calibri" pitchFamily="34" charset="0"/>
              </a:rPr>
              <a:t> </a:t>
            </a:r>
            <a:endParaRPr lang="it-IT" sz="1800" dirty="0">
              <a:solidFill>
                <a:schemeClr val="tx1"/>
              </a:solidFill>
              <a:latin typeface="Calibri" pitchFamily="34" charset="0"/>
              <a:cs typeface="Calibri" pitchFamily="34" charset="0"/>
            </a:endParaRPr>
          </a:p>
          <a:p>
            <a:pPr algn="just"/>
            <a:r>
              <a:rPr lang="it-IT" sz="1400" i="1" dirty="0">
                <a:solidFill>
                  <a:schemeClr val="tx1"/>
                </a:solidFill>
                <a:latin typeface="Calibri" pitchFamily="34" charset="0"/>
                <a:cs typeface="Calibri" pitchFamily="34" charset="0"/>
              </a:rPr>
              <a:t>(</a:t>
            </a:r>
            <a:r>
              <a:rPr lang="en-US" sz="1400" i="1" dirty="0">
                <a:solidFill>
                  <a:schemeClr val="tx1"/>
                </a:solidFill>
                <a:latin typeface="Calibri" pitchFamily="34" charset="0"/>
                <a:cs typeface="Calibri" pitchFamily="34" charset="0"/>
              </a:rPr>
              <a:t>D’Amico G. Natural History and Stages of Cirrhosis. In: De </a:t>
            </a:r>
            <a:r>
              <a:rPr lang="en-US" sz="1400" i="1" dirty="0" err="1">
                <a:solidFill>
                  <a:schemeClr val="tx1"/>
                </a:solidFill>
                <a:latin typeface="Calibri" pitchFamily="34" charset="0"/>
                <a:cs typeface="Calibri" pitchFamily="34" charset="0"/>
              </a:rPr>
              <a:t>Franchis</a:t>
            </a:r>
            <a:r>
              <a:rPr lang="en-US" sz="1400" i="1" dirty="0">
                <a:solidFill>
                  <a:schemeClr val="tx1"/>
                </a:solidFill>
                <a:latin typeface="Calibri" pitchFamily="34" charset="0"/>
                <a:cs typeface="Calibri" pitchFamily="34" charset="0"/>
              </a:rPr>
              <a:t> R. </a:t>
            </a:r>
            <a:r>
              <a:rPr lang="en-US" sz="1400" i="1" dirty="0" err="1">
                <a:solidFill>
                  <a:schemeClr val="tx1"/>
                </a:solidFill>
                <a:latin typeface="Calibri" pitchFamily="34" charset="0"/>
                <a:cs typeface="Calibri" pitchFamily="34" charset="0"/>
              </a:rPr>
              <a:t>Dell’Era</a:t>
            </a:r>
            <a:r>
              <a:rPr lang="en-US" sz="1400" i="1" dirty="0">
                <a:solidFill>
                  <a:schemeClr val="tx1"/>
                </a:solidFill>
                <a:latin typeface="Calibri" pitchFamily="34" charset="0"/>
                <a:cs typeface="Calibri" pitchFamily="34" charset="0"/>
              </a:rPr>
              <a:t> A. (</a:t>
            </a:r>
            <a:r>
              <a:rPr lang="en-US" sz="1400" i="1" dirty="0" err="1">
                <a:solidFill>
                  <a:schemeClr val="tx1"/>
                </a:solidFill>
                <a:latin typeface="Calibri" pitchFamily="34" charset="0"/>
                <a:cs typeface="Calibri" pitchFamily="34" charset="0"/>
              </a:rPr>
              <a:t>eds</a:t>
            </a:r>
            <a:r>
              <a:rPr lang="en-US" sz="1400" i="1" dirty="0">
                <a:solidFill>
                  <a:schemeClr val="tx1"/>
                </a:solidFill>
                <a:latin typeface="Calibri" pitchFamily="34" charset="0"/>
                <a:cs typeface="Calibri" pitchFamily="34" charset="0"/>
              </a:rPr>
              <a:t>) </a:t>
            </a:r>
            <a:r>
              <a:rPr lang="en-US" sz="1400" i="1" dirty="0" err="1">
                <a:solidFill>
                  <a:schemeClr val="tx1"/>
                </a:solidFill>
                <a:latin typeface="Calibri" pitchFamily="34" charset="0"/>
                <a:cs typeface="Calibri" pitchFamily="34" charset="0"/>
              </a:rPr>
              <a:t>Variceal</a:t>
            </a:r>
            <a:r>
              <a:rPr lang="en-US" sz="1400" i="1" dirty="0">
                <a:solidFill>
                  <a:schemeClr val="tx1"/>
                </a:solidFill>
                <a:latin typeface="Calibri" pitchFamily="34" charset="0"/>
                <a:cs typeface="Calibri" pitchFamily="34" charset="0"/>
              </a:rPr>
              <a:t> Hemorrhage. Springer Science &amp; Business. New York 2004). </a:t>
            </a:r>
            <a:endParaRPr lang="it-IT" sz="1400" i="1" dirty="0">
              <a:solidFill>
                <a:schemeClr val="tx1"/>
              </a:solidFill>
              <a:latin typeface="Calibri" pitchFamily="34" charset="0"/>
              <a:cs typeface="Calibri"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9019" y="1679610"/>
            <a:ext cx="8353425" cy="1477328"/>
          </a:xfrm>
          <a:prstGeom prst="rect">
            <a:avLst/>
          </a:prstGeom>
          <a:noFill/>
        </p:spPr>
        <p:txBody>
          <a:bodyPr anchor="ctr">
            <a:spAutoFit/>
          </a:bodyPr>
          <a:lstStyle/>
          <a:p>
            <a:pPr algn="just">
              <a:spcAft>
                <a:spcPts val="1200"/>
              </a:spcAft>
              <a:tabLst>
                <a:tab pos="1080000" algn="l"/>
              </a:tabLst>
              <a:defRPr/>
            </a:pPr>
            <a:r>
              <a:rPr lang="it-IT" sz="2000" dirty="0">
                <a:solidFill>
                  <a:schemeClr val="tx1">
                    <a:lumMod val="95000"/>
                    <a:lumOff val="5000"/>
                  </a:schemeClr>
                </a:solidFill>
                <a:latin typeface="Calibri" pitchFamily="34" charset="0"/>
                <a:cs typeface="Calibri" pitchFamily="34" charset="0"/>
              </a:rPr>
              <a:t>La cirrosi è definita come lo sviluppo istologico di noduli rigenerativi circondati da setti di tessuto fibroso con conseguente sovvertimento della normale architettura lobulare del sistema. </a:t>
            </a:r>
            <a:r>
              <a:rPr lang="it-IT" sz="2000" i="1" dirty="0">
                <a:solidFill>
                  <a:schemeClr val="tx1">
                    <a:lumMod val="95000"/>
                    <a:lumOff val="5000"/>
                  </a:schemeClr>
                </a:solidFill>
                <a:latin typeface="Calibri" pitchFamily="34" charset="0"/>
                <a:cs typeface="Calibri" pitchFamily="34" charset="0"/>
              </a:rPr>
              <a:t>(</a:t>
            </a:r>
            <a:r>
              <a:rPr lang="it-IT" sz="2000" i="1" dirty="0" err="1">
                <a:solidFill>
                  <a:schemeClr val="tx1">
                    <a:lumMod val="95000"/>
                    <a:lumOff val="5000"/>
                  </a:schemeClr>
                </a:solidFill>
                <a:latin typeface="Calibri" pitchFamily="34" charset="0"/>
                <a:cs typeface="Calibri" pitchFamily="34" charset="0"/>
              </a:rPr>
              <a:t>Schuppan</a:t>
            </a:r>
            <a:r>
              <a:rPr lang="it-IT" sz="2000" i="1" dirty="0">
                <a:solidFill>
                  <a:schemeClr val="tx1">
                    <a:lumMod val="95000"/>
                    <a:lumOff val="5000"/>
                  </a:schemeClr>
                </a:solidFill>
                <a:latin typeface="Calibri" pitchFamily="34" charset="0"/>
                <a:cs typeface="Calibri" pitchFamily="34" charset="0"/>
              </a:rPr>
              <a:t>, Lancet, 2008)</a:t>
            </a:r>
            <a:endParaRPr lang="it-IT" sz="1600" i="1" dirty="0">
              <a:solidFill>
                <a:schemeClr val="tx1">
                  <a:lumMod val="95000"/>
                  <a:lumOff val="5000"/>
                </a:schemeClr>
              </a:solidFill>
              <a:latin typeface="Calibri" pitchFamily="34" charset="0"/>
              <a:cs typeface="Calibri" pitchFamily="34" charset="0"/>
            </a:endParaRPr>
          </a:p>
          <a:p>
            <a:pPr algn="just">
              <a:spcAft>
                <a:spcPts val="1200"/>
              </a:spcAft>
              <a:tabLst>
                <a:tab pos="1080000" algn="l"/>
              </a:tabLst>
              <a:defRPr/>
            </a:pPr>
            <a:r>
              <a:rPr lang="it-IT" sz="2000" dirty="0">
                <a:solidFill>
                  <a:schemeClr val="tx1">
                    <a:lumMod val="95000"/>
                    <a:lumOff val="5000"/>
                  </a:schemeClr>
                </a:solidFill>
                <a:latin typeface="Calibri" pitchFamily="34" charset="0"/>
                <a:cs typeface="Calibri" pitchFamily="34" charset="0"/>
                <a:sym typeface="Wingdings" panose="05000000000000000000" pitchFamily="2" charset="2"/>
              </a:rPr>
              <a:t> </a:t>
            </a:r>
            <a:r>
              <a:rPr lang="it-IT" sz="2000" dirty="0">
                <a:solidFill>
                  <a:schemeClr val="tx1">
                    <a:lumMod val="95000"/>
                    <a:lumOff val="5000"/>
                  </a:schemeClr>
                </a:solidFill>
                <a:latin typeface="Calibri" pitchFamily="34" charset="0"/>
                <a:cs typeface="Calibri" pitchFamily="34" charset="0"/>
              </a:rPr>
              <a:t>La cirrosi rappresenta l’evoluzione finale di ogni malattia epatica cronica.</a:t>
            </a:r>
            <a:endParaRPr lang="it-IT" dirty="0">
              <a:latin typeface="Times New Roman" pitchFamily="16" charset="0"/>
              <a:ea typeface="Microsoft YaHei" charset="-122"/>
            </a:endParaRPr>
          </a:p>
        </p:txBody>
      </p:sp>
      <p:sp>
        <p:nvSpPr>
          <p:cNvPr id="7" name="Rettangolo 6"/>
          <p:cNvSpPr/>
          <p:nvPr/>
        </p:nvSpPr>
        <p:spPr>
          <a:xfrm>
            <a:off x="2267290" y="260350"/>
            <a:ext cx="4217308"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Definizione </a:t>
            </a:r>
          </a:p>
        </p:txBody>
      </p:sp>
      <p:sp>
        <p:nvSpPr>
          <p:cNvPr id="5" name="CasellaDiTesto 4"/>
          <p:cNvSpPr txBox="1"/>
          <p:nvPr/>
        </p:nvSpPr>
        <p:spPr>
          <a:xfrm>
            <a:off x="1477876" y="4509120"/>
            <a:ext cx="5796136" cy="923330"/>
          </a:xfrm>
          <a:prstGeom prst="rect">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1800" b="1" dirty="0">
                <a:solidFill>
                  <a:schemeClr val="tx1"/>
                </a:solidFill>
                <a:latin typeface="Calibri" pitchFamily="34" charset="0"/>
                <a:cs typeface="Calibri" pitchFamily="34" charset="0"/>
              </a:rPr>
              <a:t>LA CIRROSI EPATICA NON EQUIVALE A FIBROSI AVANZATA ED è un PROCESSO IRREVERSIBILE (o solo parzialmente reversibile)</a:t>
            </a:r>
          </a:p>
        </p:txBody>
      </p:sp>
      <p:sp>
        <p:nvSpPr>
          <p:cNvPr id="3" name="Segnaposto numero diapositiva 2">
            <a:extLst>
              <a:ext uri="{FF2B5EF4-FFF2-40B4-BE49-F238E27FC236}">
                <a16:creationId xmlns:a16="http://schemas.microsoft.com/office/drawing/2014/main" id="{89A56316-4FE5-4F8C-9741-B0E2D5438EC1}"/>
              </a:ext>
            </a:extLst>
          </p:cNvPr>
          <p:cNvSpPr>
            <a:spLocks noGrp="1"/>
          </p:cNvSpPr>
          <p:nvPr>
            <p:ph type="sldNum" sz="quarter" idx="12"/>
          </p:nvPr>
        </p:nvSpPr>
        <p:spPr/>
        <p:txBody>
          <a:bodyPr/>
          <a:lstStyle/>
          <a:p>
            <a:pPr>
              <a:defRPr/>
            </a:pPr>
            <a:fld id="{1897A9F0-670C-4316-AA15-2B2BDFBA1419}" type="slidenum">
              <a:rPr lang="it-IT" smtClean="0"/>
              <a:pPr>
                <a:defRPr/>
              </a:pPr>
              <a:t>2</a:t>
            </a:fld>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47970E-9B1F-4F56-A900-EF867842004C}" type="slidenum">
              <a:rPr lang="it-IT" smtClean="0"/>
              <a:pPr/>
              <a:t>20</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(5)</a:t>
            </a:r>
          </a:p>
        </p:txBody>
      </p:sp>
      <p:sp>
        <p:nvSpPr>
          <p:cNvPr id="24580" name="CasellaDiTesto 4"/>
          <p:cNvSpPr txBox="1">
            <a:spLocks noChangeArrowheads="1"/>
          </p:cNvSpPr>
          <p:nvPr/>
        </p:nvSpPr>
        <p:spPr bwMode="auto">
          <a:xfrm>
            <a:off x="684213" y="1857375"/>
            <a:ext cx="7775575" cy="4401205"/>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L'ipertensione portale è una </a:t>
            </a:r>
            <a:r>
              <a:rPr lang="it-IT" b="1" dirty="0">
                <a:solidFill>
                  <a:schemeClr val="tx1"/>
                </a:solidFill>
                <a:latin typeface="Calibri" pitchFamily="34" charset="0"/>
                <a:cs typeface="Calibri" pitchFamily="34" charset="0"/>
              </a:rPr>
              <a:t>sindrome clinica</a:t>
            </a:r>
            <a:r>
              <a:rPr lang="it-IT" dirty="0">
                <a:solidFill>
                  <a:schemeClr val="tx1"/>
                </a:solidFill>
                <a:latin typeface="Calibri" pitchFamily="34" charset="0"/>
                <a:cs typeface="Calibri" pitchFamily="34" charset="0"/>
              </a:rPr>
              <a:t>, definita emodinamicamente da un aumento patologico del gradiente di pressione venosa epatica, HVPG (</a:t>
            </a:r>
            <a:r>
              <a:rPr lang="it-IT" dirty="0" err="1">
                <a:solidFill>
                  <a:schemeClr val="tx1"/>
                </a:solidFill>
                <a:latin typeface="Calibri" pitchFamily="34" charset="0"/>
                <a:cs typeface="Calibri" pitchFamily="34" charset="0"/>
              </a:rPr>
              <a:t>Hepatic</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Venous</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Pressure</a:t>
            </a:r>
            <a:r>
              <a:rPr lang="it-IT" dirty="0">
                <a:solidFill>
                  <a:schemeClr val="tx1"/>
                </a:solidFill>
                <a:latin typeface="Calibri" pitchFamily="34" charset="0"/>
                <a:cs typeface="Calibri" pitchFamily="34" charset="0"/>
              </a:rPr>
              <a:t> </a:t>
            </a:r>
            <a:r>
              <a:rPr lang="it-IT" dirty="0" err="1">
                <a:solidFill>
                  <a:schemeClr val="tx1"/>
                </a:solidFill>
                <a:latin typeface="Calibri" pitchFamily="34" charset="0"/>
                <a:cs typeface="Calibri" pitchFamily="34" charset="0"/>
              </a:rPr>
              <a:t>Gradient</a:t>
            </a:r>
            <a:r>
              <a:rPr lang="it-IT" dirty="0">
                <a:solidFill>
                  <a:schemeClr val="tx1"/>
                </a:solidFill>
                <a:latin typeface="Calibri" pitchFamily="34" charset="0"/>
                <a:cs typeface="Calibri" pitchFamily="34" charset="0"/>
              </a:rPr>
              <a:t> - calcolato come la differenza di pressione tra la vena porta e la vena cava inferiore), e dalla formazione di circoli collaterali porto-sistemici che causano lo shunt di parte del flusso ematico destinato al fegato, il quale entra direttamente nel circolo sistemico.</a:t>
            </a:r>
            <a:r>
              <a:rPr lang="it-IT" sz="1600" dirty="0">
                <a:solidFill>
                  <a:schemeClr val="tx1"/>
                </a:solidFill>
                <a:latin typeface="Calibri" pitchFamily="34" charset="0"/>
                <a:cs typeface="Calibri" pitchFamily="34" charset="0"/>
              </a:rPr>
              <a:t> </a:t>
            </a:r>
          </a:p>
          <a:p>
            <a:pPr algn="just"/>
            <a:endParaRPr lang="it-IT" sz="1600" i="1" dirty="0">
              <a:solidFill>
                <a:schemeClr val="tx1"/>
              </a:solidFill>
              <a:latin typeface="Calibri" pitchFamily="34" charset="0"/>
              <a:cs typeface="Calibri" pitchFamily="34" charset="0"/>
            </a:endParaRPr>
          </a:p>
          <a:p>
            <a:pPr algn="just"/>
            <a:r>
              <a:rPr lang="it-IT" sz="1600" i="1" dirty="0">
                <a:solidFill>
                  <a:schemeClr val="tx1"/>
                </a:solidFill>
                <a:latin typeface="Calibri" pitchFamily="34" charset="0"/>
                <a:cs typeface="Calibri" pitchFamily="34" charset="0"/>
              </a:rPr>
              <a:t>(</a:t>
            </a:r>
            <a:r>
              <a:rPr lang="it-IT" sz="1600" i="1" dirty="0" err="1">
                <a:solidFill>
                  <a:schemeClr val="tx1"/>
                </a:solidFill>
                <a:latin typeface="Calibri" pitchFamily="34" charset="0"/>
                <a:cs typeface="Calibri" pitchFamily="34" charset="0"/>
              </a:rPr>
              <a:t>Groszmann</a:t>
            </a:r>
            <a:r>
              <a:rPr lang="it-IT" sz="1600" i="1" dirty="0">
                <a:solidFill>
                  <a:schemeClr val="tx1"/>
                </a:solidFill>
                <a:latin typeface="Calibri" pitchFamily="34" charset="0"/>
                <a:cs typeface="Calibri" pitchFamily="34" charset="0"/>
              </a:rPr>
              <a:t> RJ1, Garcia-</a:t>
            </a:r>
            <a:r>
              <a:rPr lang="it-IT" sz="1600" i="1" dirty="0" err="1">
                <a:solidFill>
                  <a:schemeClr val="tx1"/>
                </a:solidFill>
                <a:latin typeface="Calibri" pitchFamily="34" charset="0"/>
                <a:cs typeface="Calibri" pitchFamily="34" charset="0"/>
              </a:rPr>
              <a:t>Tsao</a:t>
            </a:r>
            <a:r>
              <a:rPr lang="it-IT" sz="1600" i="1" dirty="0">
                <a:solidFill>
                  <a:schemeClr val="tx1"/>
                </a:solidFill>
                <a:latin typeface="Calibri" pitchFamily="34" charset="0"/>
                <a:cs typeface="Calibri" pitchFamily="34" charset="0"/>
              </a:rPr>
              <a:t> G, Bosch J, et al. </a:t>
            </a:r>
            <a:r>
              <a:rPr lang="it-IT" sz="1600" i="1" dirty="0" err="1">
                <a:solidFill>
                  <a:schemeClr val="tx1"/>
                </a:solidFill>
                <a:latin typeface="Calibri" pitchFamily="34" charset="0"/>
                <a:cs typeface="Calibri" pitchFamily="34" charset="0"/>
              </a:rPr>
              <a:t>Portal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Hypertension</a:t>
            </a:r>
            <a:r>
              <a:rPr lang="it-IT" sz="1600" i="1" dirty="0">
                <a:solidFill>
                  <a:schemeClr val="tx1"/>
                </a:solidFill>
                <a:latin typeface="Calibri" pitchFamily="34" charset="0"/>
                <a:cs typeface="Calibri" pitchFamily="34" charset="0"/>
              </a:rPr>
              <a:t> Collaborative </a:t>
            </a:r>
            <a:r>
              <a:rPr lang="it-IT" sz="1600" i="1" dirty="0" err="1">
                <a:solidFill>
                  <a:schemeClr val="tx1"/>
                </a:solidFill>
                <a:latin typeface="Calibri" pitchFamily="34" charset="0"/>
                <a:cs typeface="Calibri" pitchFamily="34" charset="0"/>
              </a:rPr>
              <a:t>Group.Beta-blockers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to</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prevent</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gastroesophageal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varices</a:t>
            </a:r>
            <a:r>
              <a:rPr lang="it-IT" sz="1600" i="1" dirty="0">
                <a:solidFill>
                  <a:schemeClr val="tx1"/>
                </a:solidFill>
                <a:latin typeface="Calibri" pitchFamily="34" charset="0"/>
                <a:cs typeface="Calibri" pitchFamily="34" charset="0"/>
              </a:rPr>
              <a:t> in </a:t>
            </a:r>
            <a:r>
              <a:rPr lang="it-IT" sz="1600" i="1" dirty="0" err="1">
                <a:solidFill>
                  <a:schemeClr val="tx1"/>
                </a:solidFill>
                <a:latin typeface="Calibri" pitchFamily="34" charset="0"/>
                <a:cs typeface="Calibri" pitchFamily="34" charset="0"/>
              </a:rPr>
              <a:t>patients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with</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cirrhosis</a:t>
            </a:r>
            <a:r>
              <a:rPr lang="it-IT" sz="1600" i="1" dirty="0">
                <a:solidFill>
                  <a:schemeClr val="tx1"/>
                </a:solidFill>
                <a:latin typeface="Calibri" pitchFamily="34" charset="0"/>
                <a:cs typeface="Calibri" pitchFamily="34" charset="0"/>
              </a:rPr>
              <a:t>. N </a:t>
            </a:r>
            <a:r>
              <a:rPr lang="it-IT" sz="1600" i="1" dirty="0" err="1">
                <a:solidFill>
                  <a:schemeClr val="tx1"/>
                </a:solidFill>
                <a:latin typeface="Calibri" pitchFamily="34" charset="0"/>
                <a:cs typeface="Calibri" pitchFamily="34" charset="0"/>
              </a:rPr>
              <a:t>Engl</a:t>
            </a:r>
            <a:r>
              <a:rPr lang="it-IT" sz="1600" i="1" dirty="0">
                <a:solidFill>
                  <a:schemeClr val="tx1"/>
                </a:solidFill>
                <a:latin typeface="Calibri" pitchFamily="34" charset="0"/>
                <a:cs typeface="Calibri" pitchFamily="34" charset="0"/>
              </a:rPr>
              <a:t> J </a:t>
            </a:r>
            <a:r>
              <a:rPr lang="it-IT" sz="1600" i="1" dirty="0" err="1">
                <a:solidFill>
                  <a:schemeClr val="tx1"/>
                </a:solidFill>
                <a:latin typeface="Calibri" pitchFamily="34" charset="0"/>
                <a:cs typeface="Calibri" pitchFamily="34" charset="0"/>
              </a:rPr>
              <a:t>Med</a:t>
            </a:r>
            <a:r>
              <a:rPr lang="it-IT" sz="1600" i="1" dirty="0">
                <a:solidFill>
                  <a:schemeClr val="tx1"/>
                </a:solidFill>
                <a:latin typeface="Calibri" pitchFamily="34" charset="0"/>
                <a:cs typeface="Calibri" pitchFamily="34" charset="0"/>
              </a:rPr>
              <a:t>. 2005;353(21):2254-61).</a:t>
            </a:r>
            <a:endParaRPr lang="it-IT" i="1"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 </a:t>
            </a:r>
          </a:p>
        </p:txBody>
      </p:sp>
      <p:pic>
        <p:nvPicPr>
          <p:cNvPr id="24581" name="Picture 2"/>
          <p:cNvPicPr>
            <a:picLocks noChangeAspect="1" noChangeArrowheads="1"/>
          </p:cNvPicPr>
          <p:nvPr/>
        </p:nvPicPr>
        <p:blipFill>
          <a:blip r:embed="rId3" cstate="print"/>
          <a:srcRect/>
          <a:stretch>
            <a:fillRect/>
          </a:stretch>
        </p:blipFill>
        <p:spPr bwMode="auto">
          <a:xfrm>
            <a:off x="3563938" y="620713"/>
            <a:ext cx="1835150" cy="11811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8B04B7F-8002-4195-A87C-7051C8C9890B}" type="slidenum">
              <a:rPr lang="it-IT" smtClean="0"/>
              <a:pPr/>
              <a:t>21</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Misurazione</a:t>
            </a:r>
          </a:p>
        </p:txBody>
      </p:sp>
      <p:sp>
        <p:nvSpPr>
          <p:cNvPr id="25604" name="CasellaDiTesto 4"/>
          <p:cNvSpPr txBox="1">
            <a:spLocks noChangeArrowheads="1"/>
          </p:cNvSpPr>
          <p:nvPr/>
        </p:nvSpPr>
        <p:spPr bwMode="auto">
          <a:xfrm>
            <a:off x="971550" y="1295400"/>
            <a:ext cx="6985000" cy="3540125"/>
          </a:xfrm>
          <a:prstGeom prst="rect">
            <a:avLst/>
          </a:prstGeom>
          <a:noFill/>
          <a:ln w="9525">
            <a:noFill/>
            <a:miter lim="800000"/>
            <a:headEnd/>
            <a:tailEnd/>
          </a:ln>
        </p:spPr>
        <p:txBody>
          <a:bodyPr>
            <a:spAutoFit/>
          </a:bodyPr>
          <a:lstStyle/>
          <a:p>
            <a:pPr algn="just"/>
            <a:r>
              <a:rPr lang="it-IT" sz="1600">
                <a:solidFill>
                  <a:schemeClr val="tx1"/>
                </a:solidFill>
                <a:latin typeface="Calibri" pitchFamily="34" charset="0"/>
                <a:cs typeface="Calibri" pitchFamily="34" charset="0"/>
              </a:rPr>
              <a:t>La misurazione dell’IP può essere effettuata in modo diretto, tramite puntura della vena porta, o </a:t>
            </a:r>
            <a:r>
              <a:rPr lang="it-IT" sz="1600" b="1">
                <a:solidFill>
                  <a:schemeClr val="tx1"/>
                </a:solidFill>
                <a:latin typeface="Calibri" pitchFamily="34" charset="0"/>
                <a:cs typeface="Calibri" pitchFamily="34" charset="0"/>
              </a:rPr>
              <a:t>indiretto, mediante determinazione per via transgiugulare o transfemorale del cosiddetto ‘‘gradiente porto-epatico’’ </a:t>
            </a:r>
            <a:r>
              <a:rPr lang="it-IT" sz="1600">
                <a:solidFill>
                  <a:schemeClr val="tx1"/>
                </a:solidFill>
                <a:latin typeface="Calibri" pitchFamily="34" charset="0"/>
                <a:cs typeface="Calibri" pitchFamily="34" charset="0"/>
              </a:rPr>
              <a:t>(Hepatic Venous Pressure Gradient, HVPG).</a:t>
            </a:r>
          </a:p>
          <a:p>
            <a:pPr algn="just"/>
            <a:endParaRPr lang="it-IT" sz="1600">
              <a:solidFill>
                <a:schemeClr val="tx1"/>
              </a:solidFill>
              <a:latin typeface="Calibri" pitchFamily="34" charset="0"/>
              <a:cs typeface="Calibri" pitchFamily="34" charset="0"/>
            </a:endParaRPr>
          </a:p>
          <a:p>
            <a:pPr algn="just"/>
            <a:r>
              <a:rPr lang="it-IT" sz="1600">
                <a:solidFill>
                  <a:schemeClr val="tx1"/>
                </a:solidFill>
                <a:latin typeface="Calibri" pitchFamily="34" charset="0"/>
                <a:cs typeface="Calibri" pitchFamily="34" charset="0"/>
              </a:rPr>
              <a:t>La prima metodica è caduta in disuso e oggi, pertanto, la misurazione della pressione portale si esegue nella maggior parte dei Centri con la determinazione dell’HVPG.</a:t>
            </a:r>
          </a:p>
          <a:p>
            <a:pPr algn="just"/>
            <a:endParaRPr lang="it-IT" sz="1600">
              <a:solidFill>
                <a:schemeClr val="tx1"/>
              </a:solidFill>
              <a:latin typeface="Calibri" pitchFamily="34" charset="0"/>
              <a:cs typeface="Calibri" pitchFamily="34" charset="0"/>
            </a:endParaRPr>
          </a:p>
          <a:p>
            <a:pPr algn="just"/>
            <a:r>
              <a:rPr lang="it-IT" sz="1600">
                <a:solidFill>
                  <a:schemeClr val="tx1"/>
                </a:solidFill>
                <a:latin typeface="Calibri" pitchFamily="34" charset="0"/>
                <a:cs typeface="Calibri" pitchFamily="34" charset="0"/>
              </a:rPr>
              <a:t>Il vantaggio del “gradiente”: non subisce modifiche con modifica della pressione intraddominale.</a:t>
            </a:r>
            <a:endParaRPr lang="it-IT" sz="1600">
              <a:solidFill>
                <a:schemeClr val="tx1"/>
              </a:solidFill>
            </a:endParaRPr>
          </a:p>
          <a:p>
            <a:pPr algn="just"/>
            <a:endParaRPr lang="it-IT" sz="1600">
              <a:solidFill>
                <a:schemeClr val="tx1"/>
              </a:solidFill>
            </a:endParaRPr>
          </a:p>
          <a:p>
            <a:pPr algn="just"/>
            <a:endParaRPr lang="it-IT" sz="1600">
              <a:solidFill>
                <a:schemeClr val="tx1"/>
              </a:solidFill>
            </a:endParaRPr>
          </a:p>
          <a:p>
            <a:pPr algn="just"/>
            <a:endParaRPr lang="it-IT" sz="1600">
              <a:solidFill>
                <a:schemeClr val="tx1"/>
              </a:solidFill>
            </a:endParaRPr>
          </a:p>
        </p:txBody>
      </p:sp>
      <p:pic>
        <p:nvPicPr>
          <p:cNvPr id="28677" name="Picture 2"/>
          <p:cNvPicPr>
            <a:picLocks noChangeAspect="1" noChangeArrowheads="1"/>
          </p:cNvPicPr>
          <p:nvPr/>
        </p:nvPicPr>
        <p:blipFill>
          <a:blip r:embed="rId2" cstate="print"/>
          <a:srcRect/>
          <a:stretch>
            <a:fillRect/>
          </a:stretch>
        </p:blipFill>
        <p:spPr bwMode="auto">
          <a:xfrm>
            <a:off x="900113" y="908050"/>
            <a:ext cx="7143750" cy="50403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additive="base">
                                        <p:cTn id="7" dur="500" fill="hold"/>
                                        <p:tgtEl>
                                          <p:spTgt spid="28677"/>
                                        </p:tgtEl>
                                        <p:attrNameLst>
                                          <p:attrName>ppt_x</p:attrName>
                                        </p:attrNameLst>
                                      </p:cBhvr>
                                      <p:tavLst>
                                        <p:tav tm="0">
                                          <p:val>
                                            <p:strVal val="0-#ppt_w/2"/>
                                          </p:val>
                                        </p:tav>
                                        <p:tav tm="100000">
                                          <p:val>
                                            <p:strVal val="#ppt_x"/>
                                          </p:val>
                                        </p:tav>
                                      </p:tavLst>
                                    </p:anim>
                                    <p:anim calcmode="lin" valueType="num">
                                      <p:cBhvr additive="base">
                                        <p:cTn id="8" dur="500" fill="hold"/>
                                        <p:tgtEl>
                                          <p:spTgt spid="28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47970E-9B1F-4F56-A900-EF867842004C}" type="slidenum">
              <a:rPr lang="it-IT" smtClean="0"/>
              <a:pPr/>
              <a:t>22</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(5)</a:t>
            </a:r>
          </a:p>
        </p:txBody>
      </p:sp>
      <p:sp>
        <p:nvSpPr>
          <p:cNvPr id="24580" name="CasellaDiTesto 4"/>
          <p:cNvSpPr txBox="1">
            <a:spLocks noChangeArrowheads="1"/>
          </p:cNvSpPr>
          <p:nvPr/>
        </p:nvSpPr>
        <p:spPr bwMode="auto">
          <a:xfrm>
            <a:off x="658813" y="679425"/>
            <a:ext cx="7775575" cy="2385268"/>
          </a:xfrm>
          <a:prstGeom prst="rect">
            <a:avLst/>
          </a:prstGeom>
          <a:noFill/>
          <a:ln w="9525">
            <a:noFill/>
            <a:miter lim="800000"/>
            <a:headEnd/>
            <a:tailEnd/>
          </a:ln>
        </p:spPr>
        <p:txBody>
          <a:bodyPr>
            <a:spAutoFit/>
          </a:bodyPr>
          <a:lstStyle/>
          <a:p>
            <a:pPr algn="just"/>
            <a:r>
              <a:rPr lang="it-IT" sz="1600" dirty="0">
                <a:solidFill>
                  <a:schemeClr val="tx1"/>
                </a:solidFill>
                <a:latin typeface="Calibri" pitchFamily="34" charset="0"/>
                <a:cs typeface="Calibri" pitchFamily="34" charset="0"/>
              </a:rPr>
              <a:t> </a:t>
            </a:r>
          </a:p>
          <a:p>
            <a:pPr algn="just"/>
            <a:r>
              <a:rPr lang="it-IT" sz="1600" dirty="0">
                <a:solidFill>
                  <a:schemeClr val="tx1"/>
                </a:solidFill>
                <a:latin typeface="Calibri" pitchFamily="34" charset="0"/>
                <a:cs typeface="Calibri" pitchFamily="34" charset="0"/>
              </a:rPr>
              <a:t>I valori normali di HVPG sono compresi tra 1 e 5 </a:t>
            </a:r>
            <a:r>
              <a:rPr lang="it-IT" sz="1600" dirty="0" err="1">
                <a:solidFill>
                  <a:schemeClr val="tx1"/>
                </a:solidFill>
                <a:latin typeface="Calibri" pitchFamily="34" charset="0"/>
                <a:cs typeface="Calibri" pitchFamily="34" charset="0"/>
              </a:rPr>
              <a:t>mmHg</a:t>
            </a:r>
            <a:r>
              <a:rPr lang="it-IT" sz="1600" dirty="0">
                <a:solidFill>
                  <a:schemeClr val="tx1"/>
                </a:solidFill>
                <a:latin typeface="Calibri" pitchFamily="34" charset="0"/>
                <a:cs typeface="Calibri" pitchFamily="34" charset="0"/>
              </a:rPr>
              <a:t>. Si parla di ipertensione portale "lieve" quando HVPG è compreso tra 6 e 9 mmHg e di ipertensione portale "clinicamente significativa", </a:t>
            </a:r>
            <a:r>
              <a:rPr lang="it-IT" sz="1600" b="1" dirty="0">
                <a:solidFill>
                  <a:schemeClr val="tx1"/>
                </a:solidFill>
                <a:latin typeface="Calibri" pitchFamily="34" charset="0"/>
                <a:cs typeface="Calibri" pitchFamily="34" charset="0"/>
              </a:rPr>
              <a:t>CSPH (</a:t>
            </a:r>
            <a:r>
              <a:rPr lang="it-IT" sz="1600" b="1" dirty="0" err="1">
                <a:solidFill>
                  <a:schemeClr val="tx1"/>
                </a:solidFill>
                <a:latin typeface="Calibri" pitchFamily="34" charset="0"/>
                <a:cs typeface="Calibri" pitchFamily="34" charset="0"/>
              </a:rPr>
              <a:t>Clinically</a:t>
            </a:r>
            <a:r>
              <a:rPr lang="it-IT" sz="1600" b="1" dirty="0">
                <a:solidFill>
                  <a:schemeClr val="tx1"/>
                </a:solidFill>
                <a:latin typeface="Calibri" pitchFamily="34" charset="0"/>
                <a:cs typeface="Calibri" pitchFamily="34" charset="0"/>
              </a:rPr>
              <a:t> </a:t>
            </a:r>
            <a:r>
              <a:rPr lang="it-IT" sz="1600" b="1" dirty="0" err="1">
                <a:solidFill>
                  <a:schemeClr val="tx1"/>
                </a:solidFill>
                <a:latin typeface="Calibri" pitchFamily="34" charset="0"/>
                <a:cs typeface="Calibri" pitchFamily="34" charset="0"/>
              </a:rPr>
              <a:t>Significant</a:t>
            </a:r>
            <a:r>
              <a:rPr lang="it-IT" sz="1600" b="1" dirty="0">
                <a:solidFill>
                  <a:schemeClr val="tx1"/>
                </a:solidFill>
                <a:latin typeface="Calibri" pitchFamily="34" charset="0"/>
                <a:cs typeface="Calibri" pitchFamily="34" charset="0"/>
              </a:rPr>
              <a:t> Portal </a:t>
            </a:r>
            <a:r>
              <a:rPr lang="it-IT" sz="1600" b="1" dirty="0" err="1">
                <a:solidFill>
                  <a:schemeClr val="tx1"/>
                </a:solidFill>
                <a:latin typeface="Calibri" pitchFamily="34" charset="0"/>
                <a:cs typeface="Calibri" pitchFamily="34" charset="0"/>
              </a:rPr>
              <a:t>Hypertension</a:t>
            </a:r>
            <a:r>
              <a:rPr lang="it-IT" sz="1600" b="1" dirty="0">
                <a:solidFill>
                  <a:schemeClr val="tx1"/>
                </a:solidFill>
                <a:latin typeface="Calibri" pitchFamily="34" charset="0"/>
                <a:cs typeface="Calibri" pitchFamily="34" charset="0"/>
              </a:rPr>
              <a:t>), </a:t>
            </a:r>
            <a:r>
              <a:rPr lang="it-IT" sz="1600" dirty="0">
                <a:solidFill>
                  <a:schemeClr val="tx1"/>
                </a:solidFill>
                <a:latin typeface="Calibri" pitchFamily="34" charset="0"/>
                <a:cs typeface="Calibri" pitchFamily="34" charset="0"/>
              </a:rPr>
              <a:t>quando HVPG è uguale o maggiore a 10 mmHg oppure quando ha dato segno clinico di sé, determinando il passaggio della malattia </a:t>
            </a:r>
            <a:r>
              <a:rPr lang="it-IT" sz="1600" b="1" dirty="0">
                <a:solidFill>
                  <a:schemeClr val="tx1"/>
                </a:solidFill>
                <a:latin typeface="Calibri" pitchFamily="34" charset="0"/>
                <a:cs typeface="Calibri" pitchFamily="34" charset="0"/>
              </a:rPr>
              <a:t>dalla fase compensata a quella scompensata</a:t>
            </a:r>
            <a:r>
              <a:rPr lang="it-IT" sz="1600" b="1" i="1" dirty="0">
                <a:solidFill>
                  <a:schemeClr val="tx1"/>
                </a:solidFill>
                <a:latin typeface="Calibri" pitchFamily="34" charset="0"/>
                <a:cs typeface="Calibri" pitchFamily="34" charset="0"/>
              </a:rPr>
              <a:t>. </a:t>
            </a:r>
          </a:p>
          <a:p>
            <a:pPr algn="just"/>
            <a:r>
              <a:rPr lang="it-IT" sz="1050" i="1" dirty="0">
                <a:solidFill>
                  <a:schemeClr val="tx1"/>
                </a:solidFill>
                <a:latin typeface="Calibri" pitchFamily="34" charset="0"/>
                <a:cs typeface="Calibri" pitchFamily="34" charset="0"/>
              </a:rPr>
              <a:t>(de </a:t>
            </a:r>
            <a:r>
              <a:rPr lang="it-IT" sz="1050" i="1" dirty="0" err="1">
                <a:solidFill>
                  <a:schemeClr val="tx1"/>
                </a:solidFill>
                <a:latin typeface="Calibri" pitchFamily="34" charset="0"/>
                <a:cs typeface="Calibri" pitchFamily="34" charset="0"/>
              </a:rPr>
              <a:t>Franchis</a:t>
            </a:r>
            <a:r>
              <a:rPr lang="it-IT" sz="1050" i="1" dirty="0">
                <a:solidFill>
                  <a:schemeClr val="tx1"/>
                </a:solidFill>
                <a:latin typeface="Calibri" pitchFamily="34" charset="0"/>
                <a:cs typeface="Calibri" pitchFamily="34" charset="0"/>
              </a:rPr>
              <a:t> R. </a:t>
            </a:r>
            <a:r>
              <a:rPr lang="it-IT" sz="1050" i="1" dirty="0" err="1">
                <a:solidFill>
                  <a:schemeClr val="tx1"/>
                </a:solidFill>
                <a:latin typeface="Calibri" pitchFamily="34" charset="0"/>
                <a:cs typeface="Calibri" pitchFamily="34" charset="0"/>
              </a:rPr>
              <a:t>Expanding</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consensus</a:t>
            </a:r>
            <a:r>
              <a:rPr lang="it-IT" sz="1050" i="1" dirty="0">
                <a:solidFill>
                  <a:schemeClr val="tx1"/>
                </a:solidFill>
                <a:latin typeface="Calibri" pitchFamily="34" charset="0"/>
                <a:cs typeface="Calibri" pitchFamily="34" charset="0"/>
              </a:rPr>
              <a:t> in </a:t>
            </a:r>
            <a:r>
              <a:rPr lang="it-IT" sz="1050" i="1" dirty="0" err="1">
                <a:solidFill>
                  <a:schemeClr val="tx1"/>
                </a:solidFill>
                <a:latin typeface="Calibri" pitchFamily="34" charset="0"/>
                <a:cs typeface="Calibri" pitchFamily="34" charset="0"/>
              </a:rPr>
              <a:t>portal</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hypertension</a:t>
            </a:r>
            <a:r>
              <a:rPr lang="it-IT" sz="1050" i="1" dirty="0">
                <a:solidFill>
                  <a:schemeClr val="tx1"/>
                </a:solidFill>
                <a:latin typeface="Calibri" pitchFamily="34" charset="0"/>
                <a:cs typeface="Calibri" pitchFamily="34" charset="0"/>
              </a:rPr>
              <a:t>: Report </a:t>
            </a:r>
            <a:r>
              <a:rPr lang="it-IT" sz="1050" i="1" dirty="0" err="1">
                <a:solidFill>
                  <a:schemeClr val="tx1"/>
                </a:solidFill>
                <a:latin typeface="Calibri" pitchFamily="34" charset="0"/>
                <a:cs typeface="Calibri" pitchFamily="34" charset="0"/>
              </a:rPr>
              <a:t>of</a:t>
            </a:r>
            <a:r>
              <a:rPr lang="it-IT" sz="1050" i="1" dirty="0">
                <a:solidFill>
                  <a:schemeClr val="tx1"/>
                </a:solidFill>
                <a:latin typeface="Calibri" pitchFamily="34" charset="0"/>
                <a:cs typeface="Calibri" pitchFamily="34" charset="0"/>
              </a:rPr>
              <a:t> the </a:t>
            </a:r>
            <a:r>
              <a:rPr lang="it-IT" sz="1050" i="1" dirty="0" err="1">
                <a:solidFill>
                  <a:schemeClr val="tx1"/>
                </a:solidFill>
                <a:latin typeface="Calibri" pitchFamily="34" charset="0"/>
                <a:cs typeface="Calibri" pitchFamily="34" charset="0"/>
              </a:rPr>
              <a:t>Baveno</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VI</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Consensus</a:t>
            </a:r>
            <a:r>
              <a:rPr lang="it-IT" sz="1050" i="1" dirty="0">
                <a:solidFill>
                  <a:schemeClr val="tx1"/>
                </a:solidFill>
                <a:latin typeface="Calibri" pitchFamily="34" charset="0"/>
                <a:cs typeface="Calibri" pitchFamily="34" charset="0"/>
              </a:rPr>
              <a:t> Workshop: </a:t>
            </a:r>
            <a:r>
              <a:rPr lang="it-IT" sz="1050" i="1" dirty="0" err="1">
                <a:solidFill>
                  <a:schemeClr val="tx1"/>
                </a:solidFill>
                <a:latin typeface="Calibri" pitchFamily="34" charset="0"/>
                <a:cs typeface="Calibri" pitchFamily="34" charset="0"/>
              </a:rPr>
              <a:t>Stratifying</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risk</a:t>
            </a:r>
            <a:r>
              <a:rPr lang="it-IT" sz="1050" i="1" dirty="0">
                <a:solidFill>
                  <a:schemeClr val="tx1"/>
                </a:solidFill>
                <a:latin typeface="Calibri" pitchFamily="34" charset="0"/>
                <a:cs typeface="Calibri" pitchFamily="34" charset="0"/>
              </a:rPr>
              <a:t> and </a:t>
            </a:r>
            <a:r>
              <a:rPr lang="it-IT" sz="1050" i="1" dirty="0" err="1">
                <a:solidFill>
                  <a:schemeClr val="tx1"/>
                </a:solidFill>
                <a:latin typeface="Calibri" pitchFamily="34" charset="0"/>
                <a:cs typeface="Calibri" pitchFamily="34" charset="0"/>
              </a:rPr>
              <a:t>individualizing</a:t>
            </a:r>
            <a:r>
              <a:rPr lang="it-IT" sz="1050" i="1" dirty="0">
                <a:solidFill>
                  <a:schemeClr val="tx1"/>
                </a:solidFill>
                <a:latin typeface="Calibri" pitchFamily="34" charset="0"/>
                <a:cs typeface="Calibri" pitchFamily="34" charset="0"/>
              </a:rPr>
              <a:t> care </a:t>
            </a:r>
            <a:r>
              <a:rPr lang="it-IT" sz="1050" i="1" dirty="0" err="1">
                <a:solidFill>
                  <a:schemeClr val="tx1"/>
                </a:solidFill>
                <a:latin typeface="Calibri" pitchFamily="34" charset="0"/>
                <a:cs typeface="Calibri" pitchFamily="34" charset="0"/>
              </a:rPr>
              <a:t>for</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portal</a:t>
            </a:r>
            <a:r>
              <a:rPr lang="it-IT" sz="1050" i="1" dirty="0">
                <a:solidFill>
                  <a:schemeClr val="tx1"/>
                </a:solidFill>
                <a:latin typeface="Calibri" pitchFamily="34" charset="0"/>
                <a:cs typeface="Calibri" pitchFamily="34" charset="0"/>
              </a:rPr>
              <a:t> </a:t>
            </a:r>
            <a:r>
              <a:rPr lang="it-IT" sz="1050" i="1" dirty="0" err="1">
                <a:solidFill>
                  <a:schemeClr val="tx1"/>
                </a:solidFill>
                <a:latin typeface="Calibri" pitchFamily="34" charset="0"/>
                <a:cs typeface="Calibri" pitchFamily="34" charset="0"/>
              </a:rPr>
              <a:t>hypertension</a:t>
            </a:r>
            <a:r>
              <a:rPr lang="it-IT" sz="1050" i="1" dirty="0">
                <a:solidFill>
                  <a:schemeClr val="tx1"/>
                </a:solidFill>
                <a:latin typeface="Calibri" pitchFamily="34" charset="0"/>
                <a:cs typeface="Calibri" pitchFamily="34" charset="0"/>
              </a:rPr>
              <a:t>. J </a:t>
            </a:r>
            <a:r>
              <a:rPr lang="it-IT" sz="1050" i="1" dirty="0" err="1">
                <a:solidFill>
                  <a:schemeClr val="tx1"/>
                </a:solidFill>
                <a:latin typeface="Calibri" pitchFamily="34" charset="0"/>
                <a:cs typeface="Calibri" pitchFamily="34" charset="0"/>
              </a:rPr>
              <a:t>Hepatol</a:t>
            </a:r>
            <a:r>
              <a:rPr lang="it-IT" sz="1050" i="1" dirty="0">
                <a:solidFill>
                  <a:schemeClr val="tx1"/>
                </a:solidFill>
                <a:latin typeface="Calibri" pitchFamily="34" charset="0"/>
                <a:cs typeface="Calibri" pitchFamily="34" charset="0"/>
              </a:rPr>
              <a:t>. 2015; 63: 743-52). </a:t>
            </a:r>
            <a:endParaRPr lang="it-IT" sz="1600" i="1" dirty="0">
              <a:solidFill>
                <a:schemeClr val="tx1"/>
              </a:solidFill>
              <a:latin typeface="Calibri" pitchFamily="34" charset="0"/>
              <a:cs typeface="Calibri" pitchFamily="34" charset="0"/>
            </a:endParaRPr>
          </a:p>
          <a:p>
            <a:r>
              <a:rPr lang="it-IT" sz="3200" dirty="0">
                <a:latin typeface="Calibri" pitchFamily="34" charset="0"/>
                <a:cs typeface="Calibri" pitchFamily="34" charset="0"/>
              </a:rPr>
              <a:t> </a:t>
            </a:r>
          </a:p>
        </p:txBody>
      </p:sp>
      <p:pic>
        <p:nvPicPr>
          <p:cNvPr id="4" name="Immagine 3">
            <a:extLst>
              <a:ext uri="{FF2B5EF4-FFF2-40B4-BE49-F238E27FC236}">
                <a16:creationId xmlns:a16="http://schemas.microsoft.com/office/drawing/2014/main" id="{6424D14A-8016-4A8B-A48D-E863DE732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122" y="2867725"/>
            <a:ext cx="6954936" cy="3326274"/>
          </a:xfrm>
          <a:prstGeom prst="rect">
            <a:avLst/>
          </a:prstGeom>
        </p:spPr>
      </p:pic>
    </p:spTree>
    <p:extLst>
      <p:ext uri="{BB962C8B-B14F-4D97-AF65-F5344CB8AC3E}">
        <p14:creationId xmlns:p14="http://schemas.microsoft.com/office/powerpoint/2010/main" val="82947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47970E-9B1F-4F56-A900-EF867842004C}" type="slidenum">
              <a:rPr lang="it-IT" smtClean="0"/>
              <a:pPr/>
              <a:t>23</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(5)</a:t>
            </a:r>
          </a:p>
        </p:txBody>
      </p:sp>
      <p:pic>
        <p:nvPicPr>
          <p:cNvPr id="5" name="Immagine 4">
            <a:extLst>
              <a:ext uri="{FF2B5EF4-FFF2-40B4-BE49-F238E27FC236}">
                <a16:creationId xmlns:a16="http://schemas.microsoft.com/office/drawing/2014/main" id="{62A5BBB3-FE82-4BE4-88BE-961B1CB884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3926" y="95864"/>
            <a:ext cx="5556147" cy="6727789"/>
          </a:xfrm>
          <a:prstGeom prst="rect">
            <a:avLst/>
          </a:prstGeom>
        </p:spPr>
      </p:pic>
    </p:spTree>
    <p:extLst>
      <p:ext uri="{BB962C8B-B14F-4D97-AF65-F5344CB8AC3E}">
        <p14:creationId xmlns:p14="http://schemas.microsoft.com/office/powerpoint/2010/main" val="2063559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746C5FD-3AE2-4A1B-AEF6-58915E1402F0}" type="slidenum">
              <a:rPr lang="it-IT" smtClean="0"/>
              <a:pPr/>
              <a:t>24</a:t>
            </a:fld>
            <a:endParaRPr lang="it-IT"/>
          </a:p>
        </p:txBody>
      </p:sp>
      <p:sp>
        <p:nvSpPr>
          <p:cNvPr id="3" name="Rettangolo 2"/>
          <p:cNvSpPr/>
          <p:nvPr/>
        </p:nvSpPr>
        <p:spPr>
          <a:xfrm>
            <a:off x="1349375" y="188913"/>
            <a:ext cx="6462713" cy="461962"/>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I correlati anatomici (1)</a:t>
            </a:r>
          </a:p>
        </p:txBody>
      </p:sp>
      <p:pic>
        <p:nvPicPr>
          <p:cNvPr id="26628" name="Picture 5"/>
          <p:cNvPicPr>
            <a:picLocks noChangeAspect="1" noChangeArrowheads="1"/>
          </p:cNvPicPr>
          <p:nvPr/>
        </p:nvPicPr>
        <p:blipFill>
          <a:blip r:embed="rId3" cstate="print"/>
          <a:srcRect/>
          <a:stretch>
            <a:fillRect/>
          </a:stretch>
        </p:blipFill>
        <p:spPr bwMode="auto">
          <a:xfrm>
            <a:off x="323850" y="755650"/>
            <a:ext cx="7704138" cy="5603875"/>
          </a:xfrm>
          <a:prstGeom prst="rect">
            <a:avLst/>
          </a:prstGeom>
          <a:noFill/>
          <a:ln w="9525">
            <a:noFill/>
            <a:round/>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A7B5E24-CC51-4FA4-A63F-DC0A01FAD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600200"/>
            <a:ext cx="2971800" cy="4572000"/>
          </a:xfrm>
          <a:prstGeom prst="rect">
            <a:avLst/>
          </a:prstGeom>
          <a:noFill/>
        </p:spPr>
      </p:pic>
      <p:sp>
        <p:nvSpPr>
          <p:cNvPr id="3" name="CasellaDiTesto 2">
            <a:extLst>
              <a:ext uri="{FF2B5EF4-FFF2-40B4-BE49-F238E27FC236}">
                <a16:creationId xmlns:a16="http://schemas.microsoft.com/office/drawing/2014/main" id="{9EEE46F6-88E4-4E5F-9C64-57CF683D350F}"/>
              </a:ext>
            </a:extLst>
          </p:cNvPr>
          <p:cNvSpPr txBox="1"/>
          <p:nvPr/>
        </p:nvSpPr>
        <p:spPr bwMode="auto">
          <a:xfrm>
            <a:off x="5220072" y="1884025"/>
            <a:ext cx="3657600" cy="4572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Esophageal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azygos (caval) — </a:t>
            </a:r>
            <a:r>
              <a:rPr lang="it-IT" sz="1800" dirty="0" err="1">
                <a:solidFill>
                  <a:schemeClr val="tx1"/>
                </a:solidFill>
                <a:latin typeface="+mn-lt"/>
                <a:ea typeface="+mn-ea"/>
              </a:rPr>
              <a:t>coronary</a:t>
            </a:r>
            <a:r>
              <a:rPr lang="it-IT" sz="1800" dirty="0">
                <a:solidFill>
                  <a:schemeClr val="tx1"/>
                </a:solidFill>
                <a:latin typeface="+mn-lt"/>
                <a:ea typeface="+mn-ea"/>
              </a:rPr>
              <a:t> or short </a:t>
            </a:r>
            <a:r>
              <a:rPr lang="it-IT" sz="1800" dirty="0" err="1">
                <a:solidFill>
                  <a:schemeClr val="tx1"/>
                </a:solidFill>
                <a:latin typeface="+mn-lt"/>
                <a:ea typeface="+mn-ea"/>
              </a:rPr>
              <a:t>gastric</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a:t>
            </a:r>
          </a:p>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Paraumbilical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t>
            </a:r>
            <a:r>
              <a:rPr lang="it-IT" sz="1800" dirty="0" err="1">
                <a:solidFill>
                  <a:schemeClr val="tx1"/>
                </a:solidFill>
                <a:latin typeface="+mn-lt"/>
                <a:ea typeface="+mn-ea"/>
              </a:rPr>
              <a:t>paraumbilical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 </a:t>
            </a:r>
            <a:r>
              <a:rPr lang="it-IT" sz="1800" dirty="0" err="1">
                <a:solidFill>
                  <a:schemeClr val="tx1"/>
                </a:solidFill>
                <a:latin typeface="+mn-lt"/>
                <a:ea typeface="+mn-ea"/>
              </a:rPr>
              <a:t>epigastric</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(caval) </a:t>
            </a:r>
          </a:p>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Rectal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t>
            </a:r>
            <a:r>
              <a:rPr lang="it-IT" sz="1800" dirty="0" err="1">
                <a:solidFill>
                  <a:schemeClr val="tx1"/>
                </a:solidFill>
                <a:latin typeface="+mn-lt"/>
                <a:ea typeface="+mn-ea"/>
              </a:rPr>
              <a:t>sup</a:t>
            </a:r>
            <a:r>
              <a:rPr lang="it-IT" sz="1800" dirty="0">
                <a:solidFill>
                  <a:schemeClr val="tx1"/>
                </a:solidFill>
                <a:latin typeface="+mn-lt"/>
                <a:ea typeface="+mn-ea"/>
              </a:rPr>
              <a:t>. </a:t>
            </a:r>
            <a:r>
              <a:rPr lang="it-IT" sz="1800" dirty="0" err="1">
                <a:solidFill>
                  <a:schemeClr val="tx1"/>
                </a:solidFill>
                <a:latin typeface="+mn-lt"/>
                <a:ea typeface="+mn-ea"/>
              </a:rPr>
              <a:t>hemorrhoidal</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 </a:t>
            </a:r>
            <a:r>
              <a:rPr lang="it-IT" sz="1800" dirty="0" err="1">
                <a:solidFill>
                  <a:schemeClr val="tx1"/>
                </a:solidFill>
                <a:latin typeface="+mn-lt"/>
                <a:ea typeface="+mn-ea"/>
              </a:rPr>
              <a:t>inf</a:t>
            </a:r>
            <a:r>
              <a:rPr lang="it-IT" sz="1800" dirty="0">
                <a:solidFill>
                  <a:schemeClr val="tx1"/>
                </a:solidFill>
                <a:latin typeface="+mn-lt"/>
                <a:ea typeface="+mn-ea"/>
              </a:rPr>
              <a:t>. &amp; middle </a:t>
            </a:r>
            <a:r>
              <a:rPr lang="it-IT" sz="1800" dirty="0" err="1">
                <a:solidFill>
                  <a:schemeClr val="tx1"/>
                </a:solidFill>
                <a:latin typeface="+mn-lt"/>
                <a:ea typeface="+mn-ea"/>
              </a:rPr>
              <a:t>hemorrhoidal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(caval) </a:t>
            </a:r>
          </a:p>
          <a:p>
            <a:pPr eaLnBrk="0" hangingPunct="0">
              <a:lnSpc>
                <a:spcPct val="90000"/>
              </a:lnSpc>
              <a:spcAft>
                <a:spcPts val="600"/>
              </a:spcAft>
            </a:pPr>
            <a:r>
              <a:rPr lang="it-IT" sz="1800" dirty="0">
                <a:solidFill>
                  <a:schemeClr val="tx1"/>
                </a:solidFill>
                <a:latin typeface="+mn-lt"/>
                <a:ea typeface="+mn-ea"/>
              </a:rPr>
              <a:t>• </a:t>
            </a:r>
            <a:r>
              <a:rPr lang="it-IT" sz="1800" dirty="0" err="1">
                <a:solidFill>
                  <a:schemeClr val="tx1"/>
                </a:solidFill>
                <a:latin typeface="+mn-lt"/>
                <a:ea typeface="+mn-ea"/>
              </a:rPr>
              <a:t>Retroperitoneal</a:t>
            </a:r>
            <a:r>
              <a:rPr lang="it-IT" sz="1800" dirty="0">
                <a:solidFill>
                  <a:schemeClr val="tx1"/>
                </a:solidFill>
                <a:latin typeface="+mn-lt"/>
                <a:ea typeface="+mn-ea"/>
              </a:rPr>
              <a:t> </a:t>
            </a:r>
            <a:r>
              <a:rPr lang="it-IT" sz="1800" dirty="0" err="1">
                <a:solidFill>
                  <a:schemeClr val="tx1"/>
                </a:solidFill>
                <a:latin typeface="+mn-lt"/>
                <a:ea typeface="+mn-ea"/>
              </a:rPr>
              <a:t>anastomosis</a:t>
            </a:r>
            <a:r>
              <a:rPr lang="it-IT" sz="1800" dirty="0">
                <a:solidFill>
                  <a:schemeClr val="tx1"/>
                </a:solidFill>
                <a:latin typeface="+mn-lt"/>
                <a:ea typeface="+mn-ea"/>
              </a:rPr>
              <a:t>: </a:t>
            </a:r>
            <a:r>
              <a:rPr lang="it-IT" sz="1800" dirty="0" err="1">
                <a:solidFill>
                  <a:schemeClr val="tx1"/>
                </a:solidFill>
                <a:latin typeface="+mn-lt"/>
                <a:ea typeface="+mn-ea"/>
              </a:rPr>
              <a:t>visceral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of </a:t>
            </a:r>
            <a:r>
              <a:rPr lang="it-IT" sz="1800" dirty="0" err="1">
                <a:solidFill>
                  <a:schemeClr val="tx1"/>
                </a:solidFill>
                <a:latin typeface="+mn-lt"/>
                <a:ea typeface="+mn-ea"/>
              </a:rPr>
              <a:t>Retzius</a:t>
            </a:r>
            <a:r>
              <a:rPr lang="it-IT" sz="1800" dirty="0">
                <a:solidFill>
                  <a:schemeClr val="tx1"/>
                </a:solidFill>
                <a:latin typeface="+mn-lt"/>
                <a:ea typeface="+mn-ea"/>
              </a:rPr>
              <a:t> (</a:t>
            </a:r>
            <a:r>
              <a:rPr lang="it-IT" sz="1800" dirty="0" err="1">
                <a:solidFill>
                  <a:schemeClr val="tx1"/>
                </a:solidFill>
                <a:latin typeface="+mn-lt"/>
                <a:ea typeface="+mn-ea"/>
              </a:rPr>
              <a:t>portal</a:t>
            </a:r>
            <a:r>
              <a:rPr lang="it-IT" sz="1800" dirty="0">
                <a:solidFill>
                  <a:schemeClr val="tx1"/>
                </a:solidFill>
                <a:latin typeface="+mn-lt"/>
                <a:ea typeface="+mn-ea"/>
              </a:rPr>
              <a:t>) — </a:t>
            </a:r>
            <a:r>
              <a:rPr lang="it-IT" sz="1800" dirty="0" err="1">
                <a:solidFill>
                  <a:schemeClr val="tx1"/>
                </a:solidFill>
                <a:latin typeface="+mn-lt"/>
                <a:ea typeface="+mn-ea"/>
              </a:rPr>
              <a:t>parietal</a:t>
            </a:r>
            <a:r>
              <a:rPr lang="it-IT" sz="1800" dirty="0">
                <a:solidFill>
                  <a:schemeClr val="tx1"/>
                </a:solidFill>
                <a:latin typeface="+mn-lt"/>
                <a:ea typeface="+mn-ea"/>
              </a:rPr>
              <a:t> </a:t>
            </a:r>
            <a:r>
              <a:rPr lang="it-IT" sz="1800" dirty="0" err="1">
                <a:solidFill>
                  <a:schemeClr val="tx1"/>
                </a:solidFill>
                <a:latin typeface="+mn-lt"/>
                <a:ea typeface="+mn-ea"/>
              </a:rPr>
              <a:t>vv</a:t>
            </a:r>
            <a:r>
              <a:rPr lang="it-IT" sz="1800" dirty="0">
                <a:solidFill>
                  <a:schemeClr val="tx1"/>
                </a:solidFill>
                <a:latin typeface="+mn-lt"/>
                <a:ea typeface="+mn-ea"/>
              </a:rPr>
              <a:t>. (caval)</a:t>
            </a:r>
          </a:p>
        </p:txBody>
      </p:sp>
      <p:sp>
        <p:nvSpPr>
          <p:cNvPr id="2" name="Segnaposto numero diapositiva 1">
            <a:extLst>
              <a:ext uri="{FF2B5EF4-FFF2-40B4-BE49-F238E27FC236}">
                <a16:creationId xmlns:a16="http://schemas.microsoft.com/office/drawing/2014/main" id="{5FBC8B75-9051-4FC3-8899-E7CCBC5E788E}"/>
              </a:ext>
            </a:extLst>
          </p:cNvPr>
          <p:cNvSpPr>
            <a:spLocks noGrp="1"/>
          </p:cNvSpPr>
          <p:nvPr>
            <p:ph type="sldNum" sz="quarter" idx="12"/>
          </p:nvPr>
        </p:nvSpPr>
        <p:spPr>
          <a:xfrm>
            <a:off x="8129588" y="5734050"/>
            <a:ext cx="609600" cy="520700"/>
          </a:xfrm>
        </p:spPr>
        <p:txBody>
          <a:bodyPr vert="horz" anchor="ctr">
            <a:normAutofit/>
          </a:bodyPr>
          <a:lstStyle/>
          <a:p>
            <a:pPr>
              <a:spcAft>
                <a:spcPts val="600"/>
              </a:spcAft>
              <a:defRPr/>
            </a:pPr>
            <a:fld id="{1897A9F0-670C-4316-AA15-2B2BDFBA1419}" type="slidenum">
              <a:rPr kumimoji="0" lang="it-IT" b="1" kern="1200">
                <a:latin typeface="Times New Roman" pitchFamily="18" charset="0"/>
                <a:ea typeface="Microsoft YaHei" pitchFamily="34" charset="-122"/>
                <a:cs typeface="+mn-cs"/>
              </a:rPr>
              <a:pPr>
                <a:spcAft>
                  <a:spcPts val="600"/>
                </a:spcAft>
                <a:defRPr/>
              </a:pPr>
              <a:t>25</a:t>
            </a:fld>
            <a:endParaRPr kumimoji="0" lang="it-IT" b="1" kern="1200">
              <a:latin typeface="Times New Roman" pitchFamily="18" charset="0"/>
              <a:ea typeface="Microsoft YaHei" pitchFamily="34" charset="-122"/>
              <a:cs typeface="+mn-cs"/>
            </a:endParaRPr>
          </a:p>
        </p:txBody>
      </p:sp>
      <p:sp>
        <p:nvSpPr>
          <p:cNvPr id="7" name="Titolo 6">
            <a:extLst>
              <a:ext uri="{FF2B5EF4-FFF2-40B4-BE49-F238E27FC236}">
                <a16:creationId xmlns:a16="http://schemas.microsoft.com/office/drawing/2014/main" id="{3B6F8386-709A-49A2-B21A-746C74CEA356}"/>
              </a:ext>
            </a:extLst>
          </p:cNvPr>
          <p:cNvSpPr>
            <a:spLocks noGrp="1"/>
          </p:cNvSpPr>
          <p:nvPr>
            <p:ph type="title"/>
          </p:nvPr>
        </p:nvSpPr>
        <p:spPr>
          <a:xfrm>
            <a:off x="457200" y="401975"/>
            <a:ext cx="7467600" cy="10156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a:t>
            </a:r>
            <a:b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shunt porto-sistemici</a:t>
            </a:r>
          </a:p>
        </p:txBody>
      </p:sp>
      <p:pic>
        <p:nvPicPr>
          <p:cNvPr id="8" name="Picture 3">
            <a:extLst>
              <a:ext uri="{FF2B5EF4-FFF2-40B4-BE49-F238E27FC236}">
                <a16:creationId xmlns:a16="http://schemas.microsoft.com/office/drawing/2014/main" id="{1A380D7D-D0D4-47A8-9613-3E6F0067EEF2}"/>
              </a:ext>
            </a:extLst>
          </p:cNvPr>
          <p:cNvPicPr>
            <a:picLocks noChangeAspect="1" noChangeArrowheads="1"/>
          </p:cNvPicPr>
          <p:nvPr/>
        </p:nvPicPr>
        <p:blipFill>
          <a:blip r:embed="rId4" cstate="print"/>
          <a:srcRect/>
          <a:stretch>
            <a:fillRect/>
          </a:stretch>
        </p:blipFill>
        <p:spPr bwMode="auto">
          <a:xfrm>
            <a:off x="402064" y="1754445"/>
            <a:ext cx="4634630" cy="4572000"/>
          </a:xfrm>
          <a:prstGeom prst="rect">
            <a:avLst/>
          </a:prstGeom>
          <a:noFill/>
          <a:ln w="9525">
            <a:noFill/>
            <a:miter lim="800000"/>
            <a:headEnd/>
            <a:tailEnd/>
          </a:ln>
        </p:spPr>
      </p:pic>
    </p:spTree>
    <p:extLst>
      <p:ext uri="{BB962C8B-B14F-4D97-AF65-F5344CB8AC3E}">
        <p14:creationId xmlns:p14="http://schemas.microsoft.com/office/powerpoint/2010/main" val="1130022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EEE46F6-88E4-4E5F-9C64-57CF683D350F}"/>
              </a:ext>
            </a:extLst>
          </p:cNvPr>
          <p:cNvSpPr txBox="1"/>
          <p:nvPr/>
        </p:nvSpPr>
        <p:spPr bwMode="auto">
          <a:xfrm>
            <a:off x="4270248" y="1600200"/>
            <a:ext cx="3657600" cy="4572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eaLnBrk="0" hangingPunct="0">
              <a:lnSpc>
                <a:spcPct val="90000"/>
              </a:lnSpc>
              <a:spcAft>
                <a:spcPts val="600"/>
              </a:spcAft>
            </a:pPr>
            <a:r>
              <a:rPr lang="it-IT" sz="2000" dirty="0">
                <a:solidFill>
                  <a:schemeClr val="tx1"/>
                </a:solidFill>
                <a:latin typeface="+mn-lt"/>
                <a:ea typeface="+mn-ea"/>
              </a:rPr>
              <a:t>• </a:t>
            </a:r>
            <a:r>
              <a:rPr lang="it-IT" sz="2000" dirty="0" err="1">
                <a:solidFill>
                  <a:schemeClr val="tx1"/>
                </a:solidFill>
                <a:latin typeface="+mn-lt"/>
                <a:ea typeface="+mn-ea"/>
              </a:rPr>
              <a:t>Esophageal</a:t>
            </a:r>
            <a:r>
              <a:rPr lang="it-IT" sz="2000" dirty="0">
                <a:solidFill>
                  <a:schemeClr val="tx1"/>
                </a:solidFill>
                <a:latin typeface="+mn-lt"/>
                <a:ea typeface="+mn-ea"/>
              </a:rPr>
              <a:t> </a:t>
            </a:r>
            <a:r>
              <a:rPr lang="it-IT" sz="2000" dirty="0" err="1">
                <a:solidFill>
                  <a:schemeClr val="tx1"/>
                </a:solidFill>
                <a:latin typeface="+mn-lt"/>
                <a:ea typeface="+mn-ea"/>
              </a:rPr>
              <a:t>anastomosis</a:t>
            </a:r>
            <a:r>
              <a:rPr lang="it-IT" sz="2000" dirty="0">
                <a:solidFill>
                  <a:schemeClr val="tx1"/>
                </a:solidFill>
                <a:latin typeface="+mn-lt"/>
                <a:ea typeface="+mn-ea"/>
              </a:rPr>
              <a:t>: azygos (caval) — </a:t>
            </a:r>
            <a:r>
              <a:rPr lang="it-IT" sz="2000" dirty="0" err="1">
                <a:solidFill>
                  <a:schemeClr val="tx1"/>
                </a:solidFill>
                <a:latin typeface="+mn-lt"/>
                <a:ea typeface="+mn-ea"/>
              </a:rPr>
              <a:t>coronary</a:t>
            </a:r>
            <a:r>
              <a:rPr lang="it-IT" sz="2000" dirty="0">
                <a:solidFill>
                  <a:schemeClr val="tx1"/>
                </a:solidFill>
                <a:latin typeface="+mn-lt"/>
                <a:ea typeface="+mn-ea"/>
              </a:rPr>
              <a:t> or short </a:t>
            </a:r>
            <a:r>
              <a:rPr lang="it-IT" sz="2000" dirty="0" err="1">
                <a:solidFill>
                  <a:schemeClr val="tx1"/>
                </a:solidFill>
                <a:latin typeface="+mn-lt"/>
                <a:ea typeface="+mn-ea"/>
              </a:rPr>
              <a:t>gastric</a:t>
            </a:r>
            <a:r>
              <a:rPr lang="it-IT" sz="2000" dirty="0">
                <a:solidFill>
                  <a:schemeClr val="tx1"/>
                </a:solidFill>
                <a:latin typeface="+mn-lt"/>
                <a:ea typeface="+mn-ea"/>
              </a:rPr>
              <a:t> (</a:t>
            </a:r>
            <a:r>
              <a:rPr lang="it-IT" sz="2000" dirty="0" err="1">
                <a:solidFill>
                  <a:schemeClr val="tx1"/>
                </a:solidFill>
                <a:latin typeface="+mn-lt"/>
                <a:ea typeface="+mn-ea"/>
              </a:rPr>
              <a:t>portal</a:t>
            </a:r>
            <a:r>
              <a:rPr lang="it-IT" sz="2000" dirty="0">
                <a:solidFill>
                  <a:schemeClr val="tx1"/>
                </a:solidFill>
                <a:latin typeface="+mn-lt"/>
                <a:ea typeface="+mn-ea"/>
              </a:rPr>
              <a:t>) </a:t>
            </a:r>
          </a:p>
        </p:txBody>
      </p:sp>
      <p:sp>
        <p:nvSpPr>
          <p:cNvPr id="2" name="Segnaposto numero diapositiva 1">
            <a:extLst>
              <a:ext uri="{FF2B5EF4-FFF2-40B4-BE49-F238E27FC236}">
                <a16:creationId xmlns:a16="http://schemas.microsoft.com/office/drawing/2014/main" id="{5FBC8B75-9051-4FC3-8899-E7CCBC5E788E}"/>
              </a:ext>
            </a:extLst>
          </p:cNvPr>
          <p:cNvSpPr>
            <a:spLocks noGrp="1"/>
          </p:cNvSpPr>
          <p:nvPr>
            <p:ph type="sldNum" sz="quarter" idx="12"/>
          </p:nvPr>
        </p:nvSpPr>
        <p:spPr>
          <a:xfrm>
            <a:off x="8129588" y="5734050"/>
            <a:ext cx="609600" cy="520700"/>
          </a:xfrm>
        </p:spPr>
        <p:txBody>
          <a:bodyPr vert="horz" anchor="ctr">
            <a:normAutofit/>
          </a:bodyPr>
          <a:lstStyle/>
          <a:p>
            <a:pPr>
              <a:spcAft>
                <a:spcPts val="600"/>
              </a:spcAft>
              <a:defRPr/>
            </a:pPr>
            <a:fld id="{1897A9F0-670C-4316-AA15-2B2BDFBA1419}" type="slidenum">
              <a:rPr kumimoji="0" lang="it-IT" b="1" kern="1200">
                <a:latin typeface="Times New Roman" pitchFamily="18" charset="0"/>
                <a:ea typeface="Microsoft YaHei" pitchFamily="34" charset="-122"/>
                <a:cs typeface="+mn-cs"/>
              </a:rPr>
              <a:pPr>
                <a:spcAft>
                  <a:spcPts val="600"/>
                </a:spcAft>
                <a:defRPr/>
              </a:pPr>
              <a:t>26</a:t>
            </a:fld>
            <a:endParaRPr kumimoji="0" lang="it-IT" b="1" kern="1200">
              <a:latin typeface="Times New Roman" pitchFamily="18" charset="0"/>
              <a:ea typeface="Microsoft YaHei" pitchFamily="34" charset="-122"/>
              <a:cs typeface="+mn-cs"/>
            </a:endParaRPr>
          </a:p>
        </p:txBody>
      </p:sp>
      <p:sp>
        <p:nvSpPr>
          <p:cNvPr id="7" name="Titolo 6">
            <a:extLst>
              <a:ext uri="{FF2B5EF4-FFF2-40B4-BE49-F238E27FC236}">
                <a16:creationId xmlns:a16="http://schemas.microsoft.com/office/drawing/2014/main" id="{3B6F8386-709A-49A2-B21A-746C74CEA356}"/>
              </a:ext>
            </a:extLst>
          </p:cNvPr>
          <p:cNvSpPr>
            <a:spLocks noGrp="1"/>
          </p:cNvSpPr>
          <p:nvPr>
            <p:ph type="title"/>
          </p:nvPr>
        </p:nvSpPr>
        <p:spPr>
          <a:xfrm>
            <a:off x="457200" y="401975"/>
            <a:ext cx="7467600" cy="10156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a:t>
            </a:r>
            <a:b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shunt porto-sistemici</a:t>
            </a:r>
          </a:p>
        </p:txBody>
      </p:sp>
      <p:pic>
        <p:nvPicPr>
          <p:cNvPr id="6" name="Immagine 5">
            <a:extLst>
              <a:ext uri="{FF2B5EF4-FFF2-40B4-BE49-F238E27FC236}">
                <a16:creationId xmlns:a16="http://schemas.microsoft.com/office/drawing/2014/main" id="{5AB3F48D-93EC-4841-B5EF-1754AD89C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600200"/>
            <a:ext cx="3312368" cy="4849307"/>
          </a:xfrm>
          <a:prstGeom prst="rect">
            <a:avLst/>
          </a:prstGeom>
        </p:spPr>
      </p:pic>
    </p:spTree>
    <p:extLst>
      <p:ext uri="{BB962C8B-B14F-4D97-AF65-F5344CB8AC3E}">
        <p14:creationId xmlns:p14="http://schemas.microsoft.com/office/powerpoint/2010/main" val="3505597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021BC6B-83E3-40D3-902D-19157556BC91}" type="slidenum">
              <a:rPr lang="it-IT" smtClean="0"/>
              <a:pPr/>
              <a:t>27</a:t>
            </a:fld>
            <a:endParaRPr lang="it-IT"/>
          </a:p>
        </p:txBody>
      </p:sp>
      <p:pic>
        <p:nvPicPr>
          <p:cNvPr id="29699" name="Picture 2"/>
          <p:cNvPicPr>
            <a:picLocks noChangeAspect="1" noChangeArrowheads="1"/>
          </p:cNvPicPr>
          <p:nvPr/>
        </p:nvPicPr>
        <p:blipFill>
          <a:blip r:embed="rId2" cstate="print"/>
          <a:srcRect/>
          <a:stretch>
            <a:fillRect/>
          </a:stretch>
        </p:blipFill>
        <p:spPr bwMode="auto">
          <a:xfrm>
            <a:off x="468313" y="1268413"/>
            <a:ext cx="4943475" cy="3143250"/>
          </a:xfrm>
          <a:prstGeom prst="rect">
            <a:avLst/>
          </a:prstGeom>
          <a:noFill/>
          <a:ln w="9525">
            <a:noFill/>
            <a:miter lim="800000"/>
            <a:headEnd/>
            <a:tailEnd/>
          </a:ln>
        </p:spPr>
      </p:pic>
      <p:sp>
        <p:nvSpPr>
          <p:cNvPr id="4" name="Rettangolo 3"/>
          <p:cNvSpPr/>
          <p:nvPr/>
        </p:nvSpPr>
        <p:spPr>
          <a:xfrm>
            <a:off x="755650" y="260350"/>
            <a:ext cx="6462713" cy="400050"/>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SHUNT PORTO-SISTEMICI</a:t>
            </a:r>
          </a:p>
        </p:txBody>
      </p:sp>
      <p:sp>
        <p:nvSpPr>
          <p:cNvPr id="29701" name="CasellaDiTesto 4"/>
          <p:cNvSpPr txBox="1">
            <a:spLocks noChangeArrowheads="1"/>
          </p:cNvSpPr>
          <p:nvPr/>
        </p:nvSpPr>
        <p:spPr bwMode="auto">
          <a:xfrm>
            <a:off x="5652120" y="1268760"/>
            <a:ext cx="2808288" cy="2062162"/>
          </a:xfrm>
          <a:prstGeom prst="rect">
            <a:avLst/>
          </a:prstGeom>
          <a:noFill/>
          <a:ln w="9525">
            <a:noFill/>
            <a:miter lim="800000"/>
            <a:headEnd/>
            <a:tailEnd/>
          </a:ln>
        </p:spPr>
        <p:txBody>
          <a:bodyPr>
            <a:spAutoFit/>
          </a:bodyPr>
          <a:lstStyle/>
          <a:p>
            <a:pPr algn="just"/>
            <a:r>
              <a:rPr lang="it-IT" sz="1600" dirty="0">
                <a:solidFill>
                  <a:schemeClr val="tx1"/>
                </a:solidFill>
                <a:latin typeface="Calibri" pitchFamily="34" charset="0"/>
                <a:cs typeface="Calibri" pitchFamily="34" charset="0"/>
              </a:rPr>
              <a:t>Qui un esempio di evidenza di circoli collaterali dovuti all’anastomosi tra e vene </a:t>
            </a:r>
            <a:r>
              <a:rPr lang="it-IT" sz="1600" dirty="0" err="1">
                <a:solidFill>
                  <a:schemeClr val="tx1"/>
                </a:solidFill>
                <a:latin typeface="Calibri" pitchFamily="34" charset="0"/>
                <a:cs typeface="Calibri" pitchFamily="34" charset="0"/>
              </a:rPr>
              <a:t>parombelicali</a:t>
            </a:r>
            <a:r>
              <a:rPr lang="it-IT" sz="1600" dirty="0">
                <a:solidFill>
                  <a:schemeClr val="tx1"/>
                </a:solidFill>
                <a:latin typeface="Calibri" pitchFamily="34" charset="0"/>
                <a:cs typeface="Calibri" pitchFamily="34" charset="0"/>
              </a:rPr>
              <a:t> (tributarie della vena porta) e  le vene </a:t>
            </a:r>
            <a:r>
              <a:rPr lang="it-IT" sz="1600" dirty="0" err="1">
                <a:solidFill>
                  <a:schemeClr val="tx1"/>
                </a:solidFill>
                <a:latin typeface="Calibri" pitchFamily="34" charset="0"/>
                <a:cs typeface="Calibri" pitchFamily="34" charset="0"/>
              </a:rPr>
              <a:t>periombelicali</a:t>
            </a:r>
            <a:r>
              <a:rPr lang="it-IT" sz="1600" dirty="0">
                <a:solidFill>
                  <a:schemeClr val="tx1"/>
                </a:solidFill>
                <a:latin typeface="Calibri" pitchFamily="34" charset="0"/>
                <a:cs typeface="Calibri" pitchFamily="34" charset="0"/>
              </a:rPr>
              <a:t>, epigastriche superiori, inferiori e superficiali (tributarie della cava inferiore). </a:t>
            </a:r>
          </a:p>
        </p:txBody>
      </p:sp>
    </p:spTree>
    <p:extLst>
      <p:ext uri="{BB962C8B-B14F-4D97-AF65-F5344CB8AC3E}">
        <p14:creationId xmlns:p14="http://schemas.microsoft.com/office/powerpoint/2010/main" val="3454255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EEE46F6-88E4-4E5F-9C64-57CF683D350F}"/>
              </a:ext>
            </a:extLst>
          </p:cNvPr>
          <p:cNvSpPr txBox="1"/>
          <p:nvPr/>
        </p:nvSpPr>
        <p:spPr bwMode="auto">
          <a:xfrm>
            <a:off x="4270248" y="1600200"/>
            <a:ext cx="3657600" cy="45720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p>
            <a:pPr eaLnBrk="0" hangingPunct="0">
              <a:lnSpc>
                <a:spcPct val="90000"/>
              </a:lnSpc>
              <a:spcAft>
                <a:spcPts val="600"/>
              </a:spcAft>
            </a:pPr>
            <a:endParaRPr lang="it-IT" sz="2000" dirty="0">
              <a:solidFill>
                <a:schemeClr val="tx1"/>
              </a:solidFill>
              <a:latin typeface="+mn-lt"/>
              <a:ea typeface="+mn-ea"/>
            </a:endParaRPr>
          </a:p>
        </p:txBody>
      </p:sp>
      <p:sp>
        <p:nvSpPr>
          <p:cNvPr id="2" name="Segnaposto numero diapositiva 1">
            <a:extLst>
              <a:ext uri="{FF2B5EF4-FFF2-40B4-BE49-F238E27FC236}">
                <a16:creationId xmlns:a16="http://schemas.microsoft.com/office/drawing/2014/main" id="{5FBC8B75-9051-4FC3-8899-E7CCBC5E788E}"/>
              </a:ext>
            </a:extLst>
          </p:cNvPr>
          <p:cNvSpPr>
            <a:spLocks noGrp="1"/>
          </p:cNvSpPr>
          <p:nvPr>
            <p:ph type="sldNum" sz="quarter" idx="12"/>
          </p:nvPr>
        </p:nvSpPr>
        <p:spPr>
          <a:xfrm>
            <a:off x="8129588" y="5734050"/>
            <a:ext cx="609600" cy="520700"/>
          </a:xfrm>
        </p:spPr>
        <p:txBody>
          <a:bodyPr vert="horz" anchor="ctr">
            <a:normAutofit/>
          </a:bodyPr>
          <a:lstStyle/>
          <a:p>
            <a:pPr>
              <a:spcAft>
                <a:spcPts val="600"/>
              </a:spcAft>
              <a:defRPr/>
            </a:pPr>
            <a:fld id="{1897A9F0-670C-4316-AA15-2B2BDFBA1419}" type="slidenum">
              <a:rPr kumimoji="0" lang="it-IT" b="1" kern="1200">
                <a:latin typeface="Times New Roman" pitchFamily="18" charset="0"/>
                <a:ea typeface="Microsoft YaHei" pitchFamily="34" charset="-122"/>
                <a:cs typeface="+mn-cs"/>
              </a:rPr>
              <a:pPr>
                <a:spcAft>
                  <a:spcPts val="600"/>
                </a:spcAft>
                <a:defRPr/>
              </a:pPr>
              <a:t>28</a:t>
            </a:fld>
            <a:endParaRPr kumimoji="0" lang="it-IT" b="1" kern="1200">
              <a:latin typeface="Times New Roman" pitchFamily="18" charset="0"/>
              <a:ea typeface="Microsoft YaHei" pitchFamily="34" charset="-122"/>
              <a:cs typeface="+mn-cs"/>
            </a:endParaRPr>
          </a:p>
        </p:txBody>
      </p:sp>
      <p:sp>
        <p:nvSpPr>
          <p:cNvPr id="7" name="Titolo 6">
            <a:extLst>
              <a:ext uri="{FF2B5EF4-FFF2-40B4-BE49-F238E27FC236}">
                <a16:creationId xmlns:a16="http://schemas.microsoft.com/office/drawing/2014/main" id="{3B6F8386-709A-49A2-B21A-746C74CEA356}"/>
              </a:ext>
            </a:extLst>
          </p:cNvPr>
          <p:cNvSpPr>
            <a:spLocks noGrp="1"/>
          </p:cNvSpPr>
          <p:nvPr>
            <p:ph type="title"/>
          </p:nvPr>
        </p:nvSpPr>
        <p:spPr>
          <a:xfrm>
            <a:off x="457200" y="401975"/>
            <a:ext cx="7467600" cy="10156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a:t>
            </a:r>
            <a:b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shunt porto-sistemici</a:t>
            </a:r>
          </a:p>
        </p:txBody>
      </p:sp>
      <p:sp>
        <p:nvSpPr>
          <p:cNvPr id="8" name="CasellaDiTesto 7">
            <a:extLst>
              <a:ext uri="{FF2B5EF4-FFF2-40B4-BE49-F238E27FC236}">
                <a16:creationId xmlns:a16="http://schemas.microsoft.com/office/drawing/2014/main" id="{6E5EB436-3343-4F16-9801-B7E829825DD1}"/>
              </a:ext>
            </a:extLst>
          </p:cNvPr>
          <p:cNvSpPr txBox="1"/>
          <p:nvPr/>
        </p:nvSpPr>
        <p:spPr>
          <a:xfrm>
            <a:off x="453918" y="1395884"/>
            <a:ext cx="8006513" cy="757130"/>
          </a:xfrm>
          <a:prstGeom prst="rect">
            <a:avLst/>
          </a:prstGeom>
          <a:noFill/>
        </p:spPr>
        <p:txBody>
          <a:bodyPr wrap="square">
            <a:spAutoFit/>
          </a:bodyPr>
          <a:lstStyle/>
          <a:p>
            <a:pPr eaLnBrk="0" hangingPunct="0">
              <a:lnSpc>
                <a:spcPct val="90000"/>
              </a:lnSpc>
              <a:spcAft>
                <a:spcPts val="600"/>
              </a:spcAft>
            </a:pPr>
            <a:r>
              <a:rPr lang="it-IT" sz="2400" dirty="0">
                <a:solidFill>
                  <a:schemeClr val="tx1"/>
                </a:solidFill>
                <a:latin typeface="+mn-lt"/>
                <a:ea typeface="+mn-ea"/>
              </a:rPr>
              <a:t>• </a:t>
            </a:r>
            <a:r>
              <a:rPr lang="it-IT" sz="2400" dirty="0" err="1">
                <a:solidFill>
                  <a:schemeClr val="tx1"/>
                </a:solidFill>
                <a:latin typeface="+mn-lt"/>
                <a:ea typeface="+mn-ea"/>
              </a:rPr>
              <a:t>Rectal</a:t>
            </a:r>
            <a:r>
              <a:rPr lang="it-IT" sz="2400" dirty="0">
                <a:solidFill>
                  <a:schemeClr val="tx1"/>
                </a:solidFill>
                <a:latin typeface="+mn-lt"/>
                <a:ea typeface="+mn-ea"/>
              </a:rPr>
              <a:t> </a:t>
            </a:r>
            <a:r>
              <a:rPr lang="it-IT" sz="2400" dirty="0" err="1">
                <a:solidFill>
                  <a:schemeClr val="tx1"/>
                </a:solidFill>
                <a:latin typeface="+mn-lt"/>
                <a:ea typeface="+mn-ea"/>
              </a:rPr>
              <a:t>anastomosis</a:t>
            </a:r>
            <a:r>
              <a:rPr lang="it-IT" sz="2400" dirty="0">
                <a:solidFill>
                  <a:schemeClr val="tx1"/>
                </a:solidFill>
                <a:latin typeface="+mn-lt"/>
                <a:ea typeface="+mn-ea"/>
              </a:rPr>
              <a:t>: </a:t>
            </a:r>
            <a:r>
              <a:rPr lang="it-IT" sz="2400" dirty="0" err="1">
                <a:solidFill>
                  <a:schemeClr val="tx1"/>
                </a:solidFill>
                <a:latin typeface="+mn-lt"/>
                <a:ea typeface="+mn-ea"/>
              </a:rPr>
              <a:t>sup</a:t>
            </a:r>
            <a:r>
              <a:rPr lang="it-IT" sz="2400" dirty="0">
                <a:solidFill>
                  <a:schemeClr val="tx1"/>
                </a:solidFill>
                <a:latin typeface="+mn-lt"/>
                <a:ea typeface="+mn-ea"/>
              </a:rPr>
              <a:t>. </a:t>
            </a:r>
            <a:r>
              <a:rPr lang="it-IT" sz="2400" dirty="0" err="1">
                <a:solidFill>
                  <a:schemeClr val="tx1"/>
                </a:solidFill>
                <a:latin typeface="+mn-lt"/>
                <a:ea typeface="+mn-ea"/>
              </a:rPr>
              <a:t>hemorrhoidal</a:t>
            </a:r>
            <a:r>
              <a:rPr lang="it-IT" sz="2400" dirty="0">
                <a:solidFill>
                  <a:schemeClr val="tx1"/>
                </a:solidFill>
                <a:latin typeface="+mn-lt"/>
                <a:ea typeface="+mn-ea"/>
              </a:rPr>
              <a:t> (</a:t>
            </a:r>
            <a:r>
              <a:rPr lang="it-IT" sz="2400" dirty="0" err="1">
                <a:solidFill>
                  <a:schemeClr val="tx1"/>
                </a:solidFill>
                <a:latin typeface="+mn-lt"/>
                <a:ea typeface="+mn-ea"/>
              </a:rPr>
              <a:t>portal</a:t>
            </a:r>
            <a:r>
              <a:rPr lang="it-IT" sz="2400" dirty="0">
                <a:solidFill>
                  <a:schemeClr val="tx1"/>
                </a:solidFill>
                <a:latin typeface="+mn-lt"/>
                <a:ea typeface="+mn-ea"/>
              </a:rPr>
              <a:t>) — </a:t>
            </a:r>
            <a:r>
              <a:rPr lang="it-IT" sz="2400" dirty="0" err="1">
                <a:solidFill>
                  <a:schemeClr val="tx1"/>
                </a:solidFill>
                <a:latin typeface="+mn-lt"/>
                <a:ea typeface="+mn-ea"/>
              </a:rPr>
              <a:t>inf</a:t>
            </a:r>
            <a:r>
              <a:rPr lang="it-IT" sz="2400" dirty="0">
                <a:solidFill>
                  <a:schemeClr val="tx1"/>
                </a:solidFill>
                <a:latin typeface="+mn-lt"/>
                <a:ea typeface="+mn-ea"/>
              </a:rPr>
              <a:t>. &amp; middle </a:t>
            </a:r>
            <a:r>
              <a:rPr lang="it-IT" sz="2400" dirty="0" err="1">
                <a:solidFill>
                  <a:schemeClr val="tx1"/>
                </a:solidFill>
                <a:latin typeface="+mn-lt"/>
                <a:ea typeface="+mn-ea"/>
              </a:rPr>
              <a:t>hemorrhoidal</a:t>
            </a:r>
            <a:r>
              <a:rPr lang="it-IT" sz="2400" dirty="0">
                <a:solidFill>
                  <a:schemeClr val="tx1"/>
                </a:solidFill>
                <a:latin typeface="+mn-lt"/>
                <a:ea typeface="+mn-ea"/>
              </a:rPr>
              <a:t> </a:t>
            </a:r>
            <a:r>
              <a:rPr lang="it-IT" sz="2400" dirty="0" err="1">
                <a:solidFill>
                  <a:schemeClr val="tx1"/>
                </a:solidFill>
                <a:latin typeface="+mn-lt"/>
                <a:ea typeface="+mn-ea"/>
              </a:rPr>
              <a:t>vv</a:t>
            </a:r>
            <a:r>
              <a:rPr lang="it-IT" sz="2400" dirty="0">
                <a:solidFill>
                  <a:schemeClr val="tx1"/>
                </a:solidFill>
                <a:latin typeface="+mn-lt"/>
                <a:ea typeface="+mn-ea"/>
              </a:rPr>
              <a:t>. (caval) </a:t>
            </a:r>
          </a:p>
        </p:txBody>
      </p:sp>
      <p:pic>
        <p:nvPicPr>
          <p:cNvPr id="9" name="Immagine 8">
            <a:extLst>
              <a:ext uri="{FF2B5EF4-FFF2-40B4-BE49-F238E27FC236}">
                <a16:creationId xmlns:a16="http://schemas.microsoft.com/office/drawing/2014/main" id="{454F48AC-C8DB-44AE-98B2-BF1F7F1D3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847" y="2314869"/>
            <a:ext cx="6241321" cy="3939881"/>
          </a:xfrm>
          <a:prstGeom prst="rect">
            <a:avLst/>
          </a:prstGeom>
        </p:spPr>
      </p:pic>
    </p:spTree>
    <p:extLst>
      <p:ext uri="{BB962C8B-B14F-4D97-AF65-F5344CB8AC3E}">
        <p14:creationId xmlns:p14="http://schemas.microsoft.com/office/powerpoint/2010/main" val="2871067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685800" y="-92075"/>
            <a:ext cx="7772400" cy="947738"/>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err="1">
                <a:solidFill>
                  <a:schemeClr val="tx1"/>
                </a:solidFill>
                <a:effectLst>
                  <a:outerShdw blurRad="38100" dist="38100" dir="2700000" algn="tl">
                    <a:srgbClr val="000000"/>
                  </a:outerShdw>
                </a:effectLst>
              </a:rPr>
              <a:t>Ipotesi</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della</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vasodilazione</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arteriosa</a:t>
            </a:r>
            <a:r>
              <a:rPr lang="en-US" sz="2800" b="1" dirty="0">
                <a:solidFill>
                  <a:schemeClr val="tx1"/>
                </a:solidFill>
                <a:effectLst>
                  <a:outerShdw blurRad="38100" dist="38100" dir="2700000" algn="tl">
                    <a:srgbClr val="000000"/>
                  </a:outerShdw>
                </a:effectLst>
              </a:rPr>
              <a:t> </a:t>
            </a:r>
            <a:r>
              <a:rPr lang="en-US" sz="2800" b="1" dirty="0" err="1">
                <a:solidFill>
                  <a:schemeClr val="tx1"/>
                </a:solidFill>
                <a:effectLst>
                  <a:outerShdw blurRad="38100" dist="38100" dir="2700000" algn="tl">
                    <a:srgbClr val="000000"/>
                  </a:outerShdw>
                </a:effectLst>
              </a:rPr>
              <a:t>periferica</a:t>
            </a:r>
            <a:endParaRPr lang="en-US" sz="2800" b="1" dirty="0">
              <a:solidFill>
                <a:schemeClr val="tx1"/>
              </a:solidFill>
              <a:effectLst>
                <a:outerShdw blurRad="38100" dist="38100" dir="2700000" algn="tl">
                  <a:srgbClr val="000000"/>
                </a:outerShdw>
              </a:effectLst>
            </a:endParaRPr>
          </a:p>
        </p:txBody>
      </p:sp>
      <p:sp>
        <p:nvSpPr>
          <p:cNvPr id="35842" name="AutoShape 2"/>
          <p:cNvSpPr>
            <a:spLocks noChangeArrowheads="1"/>
          </p:cNvSpPr>
          <p:nvPr/>
        </p:nvSpPr>
        <p:spPr bwMode="auto">
          <a:xfrm>
            <a:off x="2514600" y="990600"/>
            <a:ext cx="2590800" cy="457200"/>
          </a:xfrm>
          <a:prstGeom prst="flowChartProcess">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Ipertensione portale</a:t>
            </a:r>
          </a:p>
        </p:txBody>
      </p:sp>
      <p:sp>
        <p:nvSpPr>
          <p:cNvPr id="35843" name="Rectangle 3"/>
          <p:cNvSpPr>
            <a:spLocks noChangeArrowheads="1"/>
          </p:cNvSpPr>
          <p:nvPr/>
        </p:nvSpPr>
        <p:spPr bwMode="auto">
          <a:xfrm>
            <a:off x="1524000" y="1905000"/>
            <a:ext cx="5486400" cy="5334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Vasodilatazione splancnica arteriosa</a:t>
            </a:r>
          </a:p>
        </p:txBody>
      </p:sp>
      <p:sp>
        <p:nvSpPr>
          <p:cNvPr id="35844" name="Rectangle 4"/>
          <p:cNvSpPr>
            <a:spLocks noChangeArrowheads="1"/>
          </p:cNvSpPr>
          <p:nvPr/>
        </p:nvSpPr>
        <p:spPr bwMode="auto">
          <a:xfrm>
            <a:off x="900113" y="2971800"/>
            <a:ext cx="6551612" cy="7620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err="1">
                <a:solidFill>
                  <a:schemeClr val="tx1"/>
                </a:solidFill>
                <a:latin typeface="Arial" charset="0"/>
              </a:rPr>
              <a:t>Stimolazione</a:t>
            </a:r>
            <a:r>
              <a:rPr lang="en-US" sz="2000" dirty="0">
                <a:solidFill>
                  <a:schemeClr val="tx1"/>
                </a:solidFill>
                <a:latin typeface="Arial" charset="0"/>
              </a:rPr>
              <a:t> del Sistema </a:t>
            </a:r>
            <a:r>
              <a:rPr lang="en-US" sz="2000" dirty="0" err="1">
                <a:solidFill>
                  <a:schemeClr val="tx1"/>
                </a:solidFill>
                <a:latin typeface="Arial" charset="0"/>
              </a:rPr>
              <a:t>nervoso</a:t>
            </a:r>
            <a:r>
              <a:rPr lang="en-US" sz="2000" dirty="0">
                <a:solidFill>
                  <a:schemeClr val="tx1"/>
                </a:solidFill>
                <a:latin typeface="Arial" charset="0"/>
              </a:rPr>
              <a:t> simpatico,</a:t>
            </a:r>
          </a:p>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chemeClr val="tx1"/>
                </a:solidFill>
                <a:latin typeface="Arial" charset="0"/>
              </a:rPr>
              <a:t> del SRAA e dell’ ADH non-</a:t>
            </a:r>
            <a:r>
              <a:rPr lang="en-US" sz="2000" dirty="0" err="1">
                <a:solidFill>
                  <a:schemeClr val="tx1"/>
                </a:solidFill>
                <a:latin typeface="Arial" charset="0"/>
              </a:rPr>
              <a:t>osmotica</a:t>
            </a:r>
            <a:endParaRPr lang="en-US" sz="2000" dirty="0">
              <a:solidFill>
                <a:schemeClr val="tx1"/>
              </a:solidFill>
              <a:latin typeface="Arial" charset="0"/>
            </a:endParaRPr>
          </a:p>
        </p:txBody>
      </p:sp>
      <p:sp>
        <p:nvSpPr>
          <p:cNvPr id="35845" name="Rectangle 5"/>
          <p:cNvSpPr>
            <a:spLocks noChangeArrowheads="1"/>
          </p:cNvSpPr>
          <p:nvPr/>
        </p:nvSpPr>
        <p:spPr bwMode="auto">
          <a:xfrm>
            <a:off x="2438400" y="4191000"/>
            <a:ext cx="4267200" cy="3810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Ritenzione di Na</a:t>
            </a:r>
            <a:r>
              <a:rPr lang="en-US" sz="2000" baseline="30000">
                <a:solidFill>
                  <a:schemeClr val="tx1"/>
                </a:solidFill>
                <a:latin typeface="Arial" charset="0"/>
              </a:rPr>
              <a:t>+</a:t>
            </a:r>
            <a:r>
              <a:rPr lang="en-US" sz="2000">
                <a:solidFill>
                  <a:schemeClr val="tx1"/>
                </a:solidFill>
                <a:latin typeface="Arial" charset="0"/>
              </a:rPr>
              <a:t> ed acqua</a:t>
            </a:r>
          </a:p>
        </p:txBody>
      </p:sp>
      <p:sp>
        <p:nvSpPr>
          <p:cNvPr id="35846" name="Rectangle 6"/>
          <p:cNvSpPr>
            <a:spLocks noChangeArrowheads="1"/>
          </p:cNvSpPr>
          <p:nvPr/>
        </p:nvSpPr>
        <p:spPr bwMode="auto">
          <a:xfrm>
            <a:off x="457200" y="5029200"/>
            <a:ext cx="3538538" cy="7620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Volume ematico arterioso effettivo normalizzato (EABV)‏</a:t>
            </a:r>
          </a:p>
        </p:txBody>
      </p:sp>
      <p:sp>
        <p:nvSpPr>
          <p:cNvPr id="35847" name="Rectangle 7"/>
          <p:cNvSpPr>
            <a:spLocks noChangeArrowheads="1"/>
          </p:cNvSpPr>
          <p:nvPr/>
        </p:nvSpPr>
        <p:spPr bwMode="auto">
          <a:xfrm>
            <a:off x="1116013" y="6172200"/>
            <a:ext cx="1511300" cy="4572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No ascite</a:t>
            </a:r>
          </a:p>
        </p:txBody>
      </p:sp>
      <p:sp>
        <p:nvSpPr>
          <p:cNvPr id="35848" name="Rectangle 8"/>
          <p:cNvSpPr>
            <a:spLocks noChangeArrowheads="1"/>
          </p:cNvSpPr>
          <p:nvPr/>
        </p:nvSpPr>
        <p:spPr bwMode="auto">
          <a:xfrm>
            <a:off x="5508625" y="4941888"/>
            <a:ext cx="3240088" cy="315912"/>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Progressione della malattia</a:t>
            </a:r>
          </a:p>
        </p:txBody>
      </p:sp>
      <p:sp>
        <p:nvSpPr>
          <p:cNvPr id="35849" name="Rectangle 9"/>
          <p:cNvSpPr>
            <a:spLocks noChangeArrowheads="1"/>
          </p:cNvSpPr>
          <p:nvPr/>
        </p:nvSpPr>
        <p:spPr bwMode="auto">
          <a:xfrm>
            <a:off x="5580063" y="5562600"/>
            <a:ext cx="3313112" cy="609600"/>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chemeClr val="tx1"/>
                </a:solidFill>
                <a:latin typeface="Arial" charset="0"/>
              </a:rPr>
              <a:t>Mancata normalizzazione dell’EABV</a:t>
            </a:r>
          </a:p>
        </p:txBody>
      </p:sp>
      <p:sp>
        <p:nvSpPr>
          <p:cNvPr id="35850" name="Rectangle 10"/>
          <p:cNvSpPr>
            <a:spLocks noChangeArrowheads="1"/>
          </p:cNvSpPr>
          <p:nvPr/>
        </p:nvSpPr>
        <p:spPr bwMode="auto">
          <a:xfrm>
            <a:off x="6300788" y="6381750"/>
            <a:ext cx="1752600" cy="268288"/>
          </a:xfrm>
          <a:prstGeom prst="rect">
            <a:avLst/>
          </a:prstGeom>
          <a:noFill/>
          <a:ln w="12600">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eaLnBrk="0" hangingPunct="0">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chemeClr val="tx1"/>
                </a:solidFill>
                <a:latin typeface="Arial" charset="0"/>
              </a:rPr>
              <a:t>ascite</a:t>
            </a:r>
          </a:p>
        </p:txBody>
      </p:sp>
      <p:sp>
        <p:nvSpPr>
          <p:cNvPr id="35851" name="Line 11"/>
          <p:cNvSpPr>
            <a:spLocks noChangeShapeType="1"/>
          </p:cNvSpPr>
          <p:nvPr/>
        </p:nvSpPr>
        <p:spPr bwMode="auto">
          <a:xfrm>
            <a:off x="3733800" y="1447800"/>
            <a:ext cx="1588" cy="3810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2" name="Line 12"/>
          <p:cNvSpPr>
            <a:spLocks noChangeShapeType="1"/>
          </p:cNvSpPr>
          <p:nvPr/>
        </p:nvSpPr>
        <p:spPr bwMode="auto">
          <a:xfrm>
            <a:off x="3733800" y="2438400"/>
            <a:ext cx="1588" cy="3810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3" name="Line 13"/>
          <p:cNvSpPr>
            <a:spLocks noChangeShapeType="1"/>
          </p:cNvSpPr>
          <p:nvPr/>
        </p:nvSpPr>
        <p:spPr bwMode="auto">
          <a:xfrm>
            <a:off x="3810000" y="3733800"/>
            <a:ext cx="1588" cy="3810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4" name="Line 14"/>
          <p:cNvSpPr>
            <a:spLocks noChangeShapeType="1"/>
          </p:cNvSpPr>
          <p:nvPr/>
        </p:nvSpPr>
        <p:spPr bwMode="auto">
          <a:xfrm flipH="1">
            <a:off x="3046413" y="4648200"/>
            <a:ext cx="841375" cy="3048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5" name="Line 15"/>
          <p:cNvSpPr>
            <a:spLocks noChangeShapeType="1"/>
          </p:cNvSpPr>
          <p:nvPr/>
        </p:nvSpPr>
        <p:spPr bwMode="auto">
          <a:xfrm>
            <a:off x="4038600" y="4648200"/>
            <a:ext cx="1905000" cy="2286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6" name="Line 16"/>
          <p:cNvSpPr>
            <a:spLocks noChangeShapeType="1"/>
          </p:cNvSpPr>
          <p:nvPr/>
        </p:nvSpPr>
        <p:spPr bwMode="auto">
          <a:xfrm>
            <a:off x="1828800" y="5791200"/>
            <a:ext cx="1588" cy="3048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7" name="Line 17"/>
          <p:cNvSpPr>
            <a:spLocks noChangeShapeType="1"/>
          </p:cNvSpPr>
          <p:nvPr/>
        </p:nvSpPr>
        <p:spPr bwMode="auto">
          <a:xfrm>
            <a:off x="7162800" y="5334000"/>
            <a:ext cx="1588" cy="1524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
        <p:nvSpPr>
          <p:cNvPr id="35858" name="Line 18"/>
          <p:cNvSpPr>
            <a:spLocks noChangeShapeType="1"/>
          </p:cNvSpPr>
          <p:nvPr/>
        </p:nvSpPr>
        <p:spPr bwMode="auto">
          <a:xfrm>
            <a:off x="7162800" y="6228928"/>
            <a:ext cx="1588" cy="152400"/>
          </a:xfrm>
          <a:prstGeom prst="line">
            <a:avLst/>
          </a:prstGeom>
          <a:noFill/>
          <a:ln w="38160">
            <a:solidFill>
              <a:srgbClr val="FFFF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it-IT">
              <a:solidFill>
                <a:schemeClr val="tx1"/>
              </a:solidFill>
            </a:endParaRPr>
          </a:p>
        </p:txBody>
      </p:sp>
    </p:spTree>
    <p:extLst>
      <p:ext uri="{BB962C8B-B14F-4D97-AF65-F5344CB8AC3E}">
        <p14:creationId xmlns:p14="http://schemas.microsoft.com/office/powerpoint/2010/main" val="1652273183"/>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5765297"/>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dirty="0">
                <a:solidFill>
                  <a:schemeClr val="tx1">
                    <a:lumMod val="95000"/>
                    <a:lumOff val="5000"/>
                  </a:schemeClr>
                </a:solidFill>
                <a:latin typeface="Calibri" pitchFamily="34" charset="0"/>
                <a:cs typeface="Calibri" pitchFamily="34" charset="0"/>
              </a:rPr>
              <a:t>        La cirrosi veniva storicamente classificata in </a:t>
            </a:r>
            <a:r>
              <a:rPr lang="it-IT" sz="2000" dirty="0" err="1">
                <a:solidFill>
                  <a:schemeClr val="tx1">
                    <a:lumMod val="95000"/>
                    <a:lumOff val="5000"/>
                  </a:schemeClr>
                </a:solidFill>
                <a:latin typeface="Calibri" pitchFamily="34" charset="0"/>
                <a:cs typeface="Calibri" pitchFamily="34" charset="0"/>
              </a:rPr>
              <a:t>micronodulare</a:t>
            </a:r>
            <a:r>
              <a:rPr lang="it-IT" sz="2000" dirty="0">
                <a:solidFill>
                  <a:schemeClr val="tx1">
                    <a:lumMod val="95000"/>
                    <a:lumOff val="5000"/>
                  </a:schemeClr>
                </a:solidFill>
                <a:latin typeface="Calibri" pitchFamily="34" charset="0"/>
                <a:cs typeface="Calibri" pitchFamily="34" charset="0"/>
              </a:rPr>
              <a:t> (noduli di            rigenerazione &lt; 3mm di diametro), macronodulare (noduli &gt; 3 mm) o mista. </a:t>
            </a: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dirty="0">
                <a:solidFill>
                  <a:schemeClr val="tx1">
                    <a:lumMod val="95000"/>
                    <a:lumOff val="5000"/>
                  </a:schemeClr>
                </a:solidFill>
                <a:latin typeface="Calibri" pitchFamily="34" charset="0"/>
                <a:cs typeface="Calibri" pitchFamily="34" charset="0"/>
              </a:rPr>
              <a:t>   La cirrosi </a:t>
            </a:r>
            <a:r>
              <a:rPr lang="it-IT" sz="2000" dirty="0" err="1">
                <a:solidFill>
                  <a:schemeClr val="tx1">
                    <a:lumMod val="95000"/>
                    <a:lumOff val="5000"/>
                  </a:schemeClr>
                </a:solidFill>
                <a:latin typeface="Calibri" pitchFamily="34" charset="0"/>
                <a:cs typeface="Calibri" pitchFamily="34" charset="0"/>
              </a:rPr>
              <a:t>micronodulare</a:t>
            </a:r>
            <a:r>
              <a:rPr lang="it-IT" sz="2000" dirty="0">
                <a:solidFill>
                  <a:schemeClr val="tx1">
                    <a:lumMod val="95000"/>
                    <a:lumOff val="5000"/>
                  </a:schemeClr>
                </a:solidFill>
                <a:latin typeface="Calibri" pitchFamily="34" charset="0"/>
                <a:cs typeface="Calibri" pitchFamily="34" charset="0"/>
              </a:rPr>
              <a:t> viene attribuita ad eziologie quali alcool, emocromatosi, cause colestatiche o malattie venose da stasi, la cirrosi macronodulare è più spesso ascrivibile ad eziologia virale. </a:t>
            </a:r>
          </a:p>
          <a:p>
            <a:pPr algn="just">
              <a:spcBef>
                <a:spcPts val="1500"/>
              </a:spcBef>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i="1"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2291"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480BE55-F64C-4B7A-AF9A-B9E699E7E340}" type="slidenum">
              <a:rPr lang="it-IT" smtClean="0"/>
              <a:pPr/>
              <a:t>3</a:t>
            </a:fld>
            <a:endParaRPr lang="it-IT"/>
          </a:p>
        </p:txBody>
      </p:sp>
      <p:sp>
        <p:nvSpPr>
          <p:cNvPr id="4" name="Rettangolo 3"/>
          <p:cNvSpPr/>
          <p:nvPr/>
        </p:nvSpPr>
        <p:spPr>
          <a:xfrm>
            <a:off x="2165278" y="260350"/>
            <a:ext cx="4421340"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classificazione</a:t>
            </a:r>
          </a:p>
        </p:txBody>
      </p:sp>
      <p:pic>
        <p:nvPicPr>
          <p:cNvPr id="12293" name="Picture 1"/>
          <p:cNvPicPr>
            <a:picLocks noChangeAspect="1" noChangeArrowheads="1"/>
          </p:cNvPicPr>
          <p:nvPr/>
        </p:nvPicPr>
        <p:blipFill>
          <a:blip r:embed="rId3" cstate="print"/>
          <a:srcRect/>
          <a:stretch>
            <a:fillRect/>
          </a:stretch>
        </p:blipFill>
        <p:spPr bwMode="auto">
          <a:xfrm>
            <a:off x="323850" y="1916113"/>
            <a:ext cx="2555875" cy="2068512"/>
          </a:xfrm>
          <a:prstGeom prst="rect">
            <a:avLst/>
          </a:prstGeom>
          <a:noFill/>
          <a:ln w="9360" cap="sq">
            <a:solidFill>
              <a:srgbClr val="0000FF"/>
            </a:solidFill>
            <a:miter lim="800000"/>
            <a:headEnd/>
            <a:tailEnd/>
          </a:ln>
        </p:spPr>
      </p:pic>
      <p:pic>
        <p:nvPicPr>
          <p:cNvPr id="12294" name="Picture 3"/>
          <p:cNvPicPr>
            <a:picLocks noChangeAspect="1" noChangeArrowheads="1"/>
          </p:cNvPicPr>
          <p:nvPr/>
        </p:nvPicPr>
        <p:blipFill>
          <a:blip r:embed="rId4" cstate="print"/>
          <a:srcRect/>
          <a:stretch>
            <a:fillRect/>
          </a:stretch>
        </p:blipFill>
        <p:spPr bwMode="auto">
          <a:xfrm>
            <a:off x="3203575" y="1916113"/>
            <a:ext cx="2608263" cy="2041525"/>
          </a:xfrm>
          <a:prstGeom prst="rect">
            <a:avLst/>
          </a:prstGeom>
          <a:noFill/>
          <a:ln w="9360" cap="sq">
            <a:solidFill>
              <a:srgbClr val="0000FF"/>
            </a:solidFill>
            <a:miter lim="800000"/>
            <a:headEnd/>
            <a:tailEnd/>
          </a:ln>
        </p:spPr>
      </p:pic>
      <p:pic>
        <p:nvPicPr>
          <p:cNvPr id="7" name="Picture 1"/>
          <p:cNvPicPr>
            <a:picLocks noChangeAspect="1" noChangeArrowheads="1"/>
          </p:cNvPicPr>
          <p:nvPr/>
        </p:nvPicPr>
        <p:blipFill>
          <a:blip r:embed="rId5" cstate="print"/>
          <a:srcRect/>
          <a:stretch>
            <a:fillRect/>
          </a:stretch>
        </p:blipFill>
        <p:spPr bwMode="auto">
          <a:xfrm>
            <a:off x="5940152" y="1700808"/>
            <a:ext cx="2593032" cy="2591351"/>
          </a:xfrm>
          <a:prstGeom prst="rect">
            <a:avLst/>
          </a:prstGeom>
          <a:noFill/>
          <a:ln w="9525">
            <a:noFill/>
            <a:round/>
            <a:headEnd/>
            <a:tailEnd/>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30</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Clinical</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states</a:t>
            </a:r>
            <a:endPar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2" name="CasellaDiTesto 1">
            <a:extLst>
              <a:ext uri="{FF2B5EF4-FFF2-40B4-BE49-F238E27FC236}">
                <a16:creationId xmlns:a16="http://schemas.microsoft.com/office/drawing/2014/main" id="{2704C4C7-B7B9-4548-92FC-51E0F052C573}"/>
              </a:ext>
            </a:extLst>
          </p:cNvPr>
          <p:cNvSpPr txBox="1"/>
          <p:nvPr/>
        </p:nvSpPr>
        <p:spPr>
          <a:xfrm>
            <a:off x="755576" y="1052736"/>
            <a:ext cx="6840760" cy="3046988"/>
          </a:xfrm>
          <a:prstGeom prst="rect">
            <a:avLst/>
          </a:prstGeom>
          <a:noFill/>
        </p:spPr>
        <p:txBody>
          <a:bodyPr wrap="square" rtlCol="0">
            <a:spAutoFit/>
          </a:bodyPr>
          <a:lstStyle/>
          <a:p>
            <a:r>
              <a:rPr lang="it-IT" b="1" dirty="0">
                <a:solidFill>
                  <a:schemeClr val="tx1"/>
                </a:solidFill>
              </a:rPr>
              <a:t>Cirrosi compensata</a:t>
            </a:r>
            <a:r>
              <a:rPr lang="it-IT" dirty="0">
                <a:solidFill>
                  <a:schemeClr val="tx1"/>
                </a:solidFill>
                <a:sym typeface="Wingdings" panose="05000000000000000000" pitchFamily="2" charset="2"/>
              </a:rPr>
              <a:t> i meccanismi di compenso circolatorio riescono a normalizzare il volume circolante efficace </a:t>
            </a:r>
          </a:p>
          <a:p>
            <a:endParaRPr lang="it-IT" dirty="0">
              <a:solidFill>
                <a:schemeClr val="tx1"/>
              </a:solidFill>
              <a:sym typeface="Wingdings" panose="05000000000000000000" pitchFamily="2" charset="2"/>
            </a:endParaRPr>
          </a:p>
          <a:p>
            <a:r>
              <a:rPr lang="it-IT" b="1" dirty="0">
                <a:solidFill>
                  <a:schemeClr val="tx1"/>
                </a:solidFill>
                <a:sym typeface="Wingdings" panose="05000000000000000000" pitchFamily="2" charset="2"/>
              </a:rPr>
              <a:t>Cirrosi scompensata </a:t>
            </a:r>
            <a:r>
              <a:rPr lang="it-IT" dirty="0">
                <a:solidFill>
                  <a:schemeClr val="tx1"/>
                </a:solidFill>
                <a:sym typeface="Wingdings" panose="05000000000000000000" pitchFamily="2" charset="2"/>
              </a:rPr>
              <a:t> quando i meccanismi di compenso non sono più efficaci e si presentano i segni clinici di malattia avanzata (ascite, sanguinamento da varici, encefalopatia epatica). </a:t>
            </a:r>
            <a:endParaRPr lang="it-IT" dirty="0">
              <a:solidFill>
                <a:schemeClr val="tx1"/>
              </a:solidFill>
            </a:endParaRPr>
          </a:p>
        </p:txBody>
      </p:sp>
      <p:pic>
        <p:nvPicPr>
          <p:cNvPr id="9" name="Picture 1">
            <a:extLst>
              <a:ext uri="{FF2B5EF4-FFF2-40B4-BE49-F238E27FC236}">
                <a16:creationId xmlns:a16="http://schemas.microsoft.com/office/drawing/2014/main" id="{5344EC2E-C0FF-4C92-9A36-8A8CA0C0C08E}"/>
              </a:ext>
            </a:extLst>
          </p:cNvPr>
          <p:cNvPicPr>
            <a:picLocks noChangeAspect="1" noChangeArrowheads="1"/>
          </p:cNvPicPr>
          <p:nvPr/>
        </p:nvPicPr>
        <p:blipFill rotWithShape="1">
          <a:blip r:embed="rId3" cstate="print"/>
          <a:srcRect t="19693"/>
          <a:stretch/>
        </p:blipFill>
        <p:spPr bwMode="auto">
          <a:xfrm>
            <a:off x="776244" y="990116"/>
            <a:ext cx="6889750" cy="4404692"/>
          </a:xfrm>
          <a:prstGeom prst="rect">
            <a:avLst/>
          </a:prstGeom>
          <a:noFill/>
          <a:ln w="28575">
            <a:solidFill>
              <a:srgbClr val="C00000"/>
            </a:solidFill>
            <a:miter lim="800000"/>
            <a:headEnd/>
            <a:tailEnd/>
          </a:ln>
        </p:spPr>
      </p:pic>
      <p:sp>
        <p:nvSpPr>
          <p:cNvPr id="12" name="Rettangolo 11">
            <a:extLst>
              <a:ext uri="{FF2B5EF4-FFF2-40B4-BE49-F238E27FC236}">
                <a16:creationId xmlns:a16="http://schemas.microsoft.com/office/drawing/2014/main" id="{46A7B8FF-CE4E-4DC9-BDA0-56BBD2F46F6B}"/>
              </a:ext>
            </a:extLst>
          </p:cNvPr>
          <p:cNvSpPr/>
          <p:nvPr/>
        </p:nvSpPr>
        <p:spPr>
          <a:xfrm>
            <a:off x="204707" y="5623144"/>
            <a:ext cx="8281988" cy="1215717"/>
          </a:xfrm>
          <a:prstGeom prst="rect">
            <a:avLst/>
          </a:prstGeom>
          <a:ln w="38100"/>
        </p:spPr>
        <p:style>
          <a:lnRef idx="1">
            <a:schemeClr val="accent3"/>
          </a:lnRef>
          <a:fillRef idx="2">
            <a:schemeClr val="accent3"/>
          </a:fillRef>
          <a:effectRef idx="1">
            <a:schemeClr val="accent3"/>
          </a:effectRef>
          <a:fontRef idx="minor">
            <a:schemeClr val="dk1"/>
          </a:fontRef>
        </p:style>
        <p:txBody>
          <a:bodyPr>
            <a:spAutoFit/>
          </a:bodyPr>
          <a:lstStyle/>
          <a:p>
            <a:pPr algn="ct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600" dirty="0">
                <a:solidFill>
                  <a:schemeClr val="tx1"/>
                </a:solidFill>
                <a:latin typeface="Calibri" pitchFamily="34" charset="0"/>
                <a:cs typeface="Calibri" pitchFamily="34" charset="0"/>
              </a:rPr>
              <a:t>Il passaggio da cirrosi compensata a cirrosi scompensata rappresenta un netto spartiacque al di là del quale la mediana di sopravvivenza scende da 12 anni nella cirrosi compensata a 2 anni in quella scompensata. </a:t>
            </a:r>
          </a:p>
          <a:p>
            <a:pPr algn="ct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endParaRPr lang="it-IT" sz="1600" dirty="0">
              <a:solidFill>
                <a:schemeClr val="tx1"/>
              </a:solidFill>
              <a:latin typeface="Calibri" pitchFamily="34" charset="0"/>
              <a:cs typeface="Calibri" pitchFamily="34" charset="0"/>
            </a:endParaRPr>
          </a:p>
          <a:p>
            <a:pPr algn="ctr">
              <a:spcBef>
                <a:spcPts val="0"/>
              </a:spcBef>
              <a:buClr>
                <a:srgbClr val="FFFFFF"/>
              </a:buCl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900" dirty="0">
                <a:solidFill>
                  <a:schemeClr val="tx1"/>
                </a:solidFill>
                <a:latin typeface="Calibri" pitchFamily="34" charset="0"/>
                <a:cs typeface="Calibri" pitchFamily="34" charset="0"/>
              </a:rPr>
              <a:t>D’Amico G, </a:t>
            </a:r>
            <a:r>
              <a:rPr lang="it-IT" sz="900" dirty="0" err="1">
                <a:solidFill>
                  <a:schemeClr val="tx1"/>
                </a:solidFill>
                <a:latin typeface="Calibri" pitchFamily="34" charset="0"/>
                <a:cs typeface="Calibri" pitchFamily="34" charset="0"/>
              </a:rPr>
              <a:t>Garcia-Tsao</a:t>
            </a:r>
            <a:r>
              <a:rPr lang="it-IT" sz="900" dirty="0">
                <a:solidFill>
                  <a:schemeClr val="tx1"/>
                </a:solidFill>
                <a:latin typeface="Calibri" pitchFamily="34" charset="0"/>
                <a:cs typeface="Calibri" pitchFamily="34" charset="0"/>
              </a:rPr>
              <a:t> G, </a:t>
            </a:r>
            <a:r>
              <a:rPr lang="it-IT" sz="900" dirty="0" err="1">
                <a:solidFill>
                  <a:schemeClr val="tx1"/>
                </a:solidFill>
                <a:latin typeface="Calibri" pitchFamily="34" charset="0"/>
                <a:cs typeface="Calibri" pitchFamily="34" charset="0"/>
              </a:rPr>
              <a:t>Pagliaro</a:t>
            </a:r>
            <a:r>
              <a:rPr lang="it-IT" sz="900" dirty="0">
                <a:solidFill>
                  <a:schemeClr val="tx1"/>
                </a:solidFill>
                <a:latin typeface="Calibri" pitchFamily="34" charset="0"/>
                <a:cs typeface="Calibri" pitchFamily="34" charset="0"/>
              </a:rPr>
              <a:t> L. </a:t>
            </a:r>
            <a:r>
              <a:rPr lang="it-IT" sz="900" dirty="0" err="1">
                <a:solidFill>
                  <a:schemeClr val="tx1"/>
                </a:solidFill>
                <a:latin typeface="Calibri" pitchFamily="34" charset="0"/>
                <a:cs typeface="Calibri" pitchFamily="34" charset="0"/>
              </a:rPr>
              <a:t>Natural</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history</a:t>
            </a:r>
            <a:r>
              <a:rPr lang="it-IT" sz="900" dirty="0">
                <a:solidFill>
                  <a:schemeClr val="tx1"/>
                </a:solidFill>
                <a:latin typeface="Calibri" pitchFamily="34" charset="0"/>
                <a:cs typeface="Calibri" pitchFamily="34" charset="0"/>
              </a:rPr>
              <a:t> and </a:t>
            </a:r>
            <a:r>
              <a:rPr lang="it-IT" sz="900" dirty="0" err="1">
                <a:solidFill>
                  <a:schemeClr val="tx1"/>
                </a:solidFill>
                <a:latin typeface="Calibri" pitchFamily="34" charset="0"/>
                <a:cs typeface="Calibri" pitchFamily="34" charset="0"/>
              </a:rPr>
              <a:t>prognostic</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indicators</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survival</a:t>
            </a:r>
            <a:r>
              <a:rPr lang="it-IT" sz="900" dirty="0">
                <a:solidFill>
                  <a:schemeClr val="tx1"/>
                </a:solidFill>
                <a:latin typeface="Calibri" pitchFamily="34" charset="0"/>
                <a:cs typeface="Calibri" pitchFamily="34" charset="0"/>
              </a:rPr>
              <a:t> in </a:t>
            </a:r>
            <a:r>
              <a:rPr lang="it-IT" sz="900" dirty="0" err="1">
                <a:solidFill>
                  <a:schemeClr val="tx1"/>
                </a:solidFill>
                <a:latin typeface="Calibri" pitchFamily="34" charset="0"/>
                <a:cs typeface="Calibri" pitchFamily="34" charset="0"/>
              </a:rPr>
              <a:t>cirrhosis</a:t>
            </a:r>
            <a:r>
              <a:rPr lang="it-IT" sz="900" dirty="0">
                <a:solidFill>
                  <a:schemeClr val="tx1"/>
                </a:solidFill>
                <a:latin typeface="Calibri" pitchFamily="34" charset="0"/>
                <a:cs typeface="Calibri" pitchFamily="34" charset="0"/>
              </a:rPr>
              <a:t>: a </a:t>
            </a:r>
            <a:r>
              <a:rPr lang="it-IT" sz="900" dirty="0" err="1">
                <a:solidFill>
                  <a:schemeClr val="tx1"/>
                </a:solidFill>
                <a:latin typeface="Calibri" pitchFamily="34" charset="0"/>
                <a:cs typeface="Calibri" pitchFamily="34" charset="0"/>
              </a:rPr>
              <a:t>systematic</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review</a:t>
            </a:r>
            <a:r>
              <a:rPr lang="it-IT" sz="900" dirty="0">
                <a:solidFill>
                  <a:schemeClr val="tx1"/>
                </a:solidFill>
                <a:latin typeface="Calibri" pitchFamily="34" charset="0"/>
                <a:cs typeface="Calibri" pitchFamily="34" charset="0"/>
              </a:rPr>
              <a:t> </a:t>
            </a:r>
            <a:r>
              <a:rPr lang="it-IT" sz="900" dirty="0" err="1">
                <a:solidFill>
                  <a:schemeClr val="tx1"/>
                </a:solidFill>
                <a:latin typeface="Calibri" pitchFamily="34" charset="0"/>
                <a:cs typeface="Calibri" pitchFamily="34" charset="0"/>
              </a:rPr>
              <a:t>of</a:t>
            </a:r>
            <a:r>
              <a:rPr lang="it-IT" sz="900" dirty="0">
                <a:solidFill>
                  <a:schemeClr val="tx1"/>
                </a:solidFill>
                <a:latin typeface="Calibri" pitchFamily="34" charset="0"/>
                <a:cs typeface="Calibri" pitchFamily="34" charset="0"/>
              </a:rPr>
              <a:t> 118 </a:t>
            </a:r>
            <a:r>
              <a:rPr lang="it-IT" sz="900" dirty="0" err="1">
                <a:solidFill>
                  <a:schemeClr val="tx1"/>
                </a:solidFill>
                <a:latin typeface="Calibri" pitchFamily="34" charset="0"/>
                <a:cs typeface="Calibri" pitchFamily="34" charset="0"/>
              </a:rPr>
              <a:t>studies</a:t>
            </a:r>
            <a:r>
              <a:rPr lang="it-IT" sz="900" dirty="0">
                <a:solidFill>
                  <a:schemeClr val="tx1"/>
                </a:solidFill>
                <a:latin typeface="Calibri" pitchFamily="34" charset="0"/>
                <a:cs typeface="Calibri" pitchFamily="34" charset="0"/>
              </a:rPr>
              <a:t>. J </a:t>
            </a:r>
            <a:r>
              <a:rPr lang="it-IT" sz="900" dirty="0" err="1">
                <a:solidFill>
                  <a:schemeClr val="tx1"/>
                </a:solidFill>
                <a:latin typeface="Calibri" pitchFamily="34" charset="0"/>
                <a:cs typeface="Calibri" pitchFamily="34" charset="0"/>
              </a:rPr>
              <a:t>Hepatol</a:t>
            </a:r>
            <a:r>
              <a:rPr lang="it-IT" sz="900" dirty="0">
                <a:solidFill>
                  <a:schemeClr val="tx1"/>
                </a:solidFill>
                <a:latin typeface="Calibri" pitchFamily="34" charset="0"/>
                <a:cs typeface="Calibri" pitchFamily="34" charset="0"/>
              </a:rPr>
              <a:t> 2006;44:217–231</a:t>
            </a:r>
          </a:p>
        </p:txBody>
      </p:sp>
    </p:spTree>
    <p:extLst>
      <p:ext uri="{BB962C8B-B14F-4D97-AF65-F5344CB8AC3E}">
        <p14:creationId xmlns:p14="http://schemas.microsoft.com/office/powerpoint/2010/main" val="265869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31</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Clinical</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states</a:t>
            </a:r>
            <a:endPar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CasellaDiTesto 2">
            <a:extLst>
              <a:ext uri="{FF2B5EF4-FFF2-40B4-BE49-F238E27FC236}">
                <a16:creationId xmlns:a16="http://schemas.microsoft.com/office/drawing/2014/main" id="{F5829553-B547-45F7-B340-6509C858A722}"/>
              </a:ext>
            </a:extLst>
          </p:cNvPr>
          <p:cNvSpPr txBox="1"/>
          <p:nvPr/>
        </p:nvSpPr>
        <p:spPr>
          <a:xfrm>
            <a:off x="5796136" y="6453336"/>
            <a:ext cx="2808312" cy="307777"/>
          </a:xfrm>
          <a:prstGeom prst="rect">
            <a:avLst/>
          </a:prstGeom>
          <a:noFill/>
        </p:spPr>
        <p:txBody>
          <a:bodyPr wrap="square" rtlCol="0">
            <a:spAutoFit/>
          </a:bodyPr>
          <a:lstStyle/>
          <a:p>
            <a:r>
              <a:rPr lang="it-IT" sz="1400" dirty="0">
                <a:solidFill>
                  <a:schemeClr val="tx1"/>
                </a:solidFill>
              </a:rPr>
              <a:t>D’amico, J </a:t>
            </a:r>
            <a:r>
              <a:rPr lang="it-IT" sz="1400" dirty="0" err="1">
                <a:solidFill>
                  <a:schemeClr val="tx1"/>
                </a:solidFill>
              </a:rPr>
              <a:t>hepatol</a:t>
            </a:r>
            <a:r>
              <a:rPr lang="it-IT" sz="1400" dirty="0">
                <a:solidFill>
                  <a:schemeClr val="tx1"/>
                </a:solidFill>
              </a:rPr>
              <a:t> 2018</a:t>
            </a:r>
          </a:p>
        </p:txBody>
      </p:sp>
      <p:pic>
        <p:nvPicPr>
          <p:cNvPr id="6" name="Immagine 5">
            <a:extLst>
              <a:ext uri="{FF2B5EF4-FFF2-40B4-BE49-F238E27FC236}">
                <a16:creationId xmlns:a16="http://schemas.microsoft.com/office/drawing/2014/main" id="{1EB7E70A-7C89-4DCE-A0C9-544E7442C6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227" y="562863"/>
            <a:ext cx="6667628" cy="3188866"/>
          </a:xfrm>
          <a:prstGeom prst="rect">
            <a:avLst/>
          </a:prstGeom>
        </p:spPr>
      </p:pic>
      <p:pic>
        <p:nvPicPr>
          <p:cNvPr id="8" name="Immagine 7">
            <a:extLst>
              <a:ext uri="{FF2B5EF4-FFF2-40B4-BE49-F238E27FC236}">
                <a16:creationId xmlns:a16="http://schemas.microsoft.com/office/drawing/2014/main" id="{0DB485D6-CF5F-44B6-990A-1458968FB5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2" y="4024196"/>
            <a:ext cx="3741744" cy="2674852"/>
          </a:xfrm>
          <a:prstGeom prst="rect">
            <a:avLst/>
          </a:prstGeom>
        </p:spPr>
      </p:pic>
    </p:spTree>
    <p:extLst>
      <p:ext uri="{BB962C8B-B14F-4D97-AF65-F5344CB8AC3E}">
        <p14:creationId xmlns:p14="http://schemas.microsoft.com/office/powerpoint/2010/main" val="3885896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32</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Clinical</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states</a:t>
            </a:r>
            <a:endPar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3" name="CasellaDiTesto 2">
            <a:extLst>
              <a:ext uri="{FF2B5EF4-FFF2-40B4-BE49-F238E27FC236}">
                <a16:creationId xmlns:a16="http://schemas.microsoft.com/office/drawing/2014/main" id="{F5829553-B547-45F7-B340-6509C858A722}"/>
              </a:ext>
            </a:extLst>
          </p:cNvPr>
          <p:cNvSpPr txBox="1"/>
          <p:nvPr/>
        </p:nvSpPr>
        <p:spPr>
          <a:xfrm>
            <a:off x="5796136" y="6453336"/>
            <a:ext cx="2808312" cy="307777"/>
          </a:xfrm>
          <a:prstGeom prst="rect">
            <a:avLst/>
          </a:prstGeom>
          <a:noFill/>
        </p:spPr>
        <p:txBody>
          <a:bodyPr wrap="square" rtlCol="0">
            <a:spAutoFit/>
          </a:bodyPr>
          <a:lstStyle/>
          <a:p>
            <a:r>
              <a:rPr lang="it-IT" sz="1400" dirty="0">
                <a:solidFill>
                  <a:schemeClr val="tx1"/>
                </a:solidFill>
              </a:rPr>
              <a:t>D’amico, J </a:t>
            </a:r>
            <a:r>
              <a:rPr lang="it-IT" sz="1400" dirty="0" err="1">
                <a:solidFill>
                  <a:schemeClr val="tx1"/>
                </a:solidFill>
              </a:rPr>
              <a:t>hepatol</a:t>
            </a:r>
            <a:r>
              <a:rPr lang="it-IT" sz="1400" dirty="0">
                <a:solidFill>
                  <a:schemeClr val="tx1"/>
                </a:solidFill>
              </a:rPr>
              <a:t> 2018</a:t>
            </a:r>
          </a:p>
        </p:txBody>
      </p:sp>
      <p:pic>
        <p:nvPicPr>
          <p:cNvPr id="4" name="Immagine 3">
            <a:extLst>
              <a:ext uri="{FF2B5EF4-FFF2-40B4-BE49-F238E27FC236}">
                <a16:creationId xmlns:a16="http://schemas.microsoft.com/office/drawing/2014/main" id="{5A0372CB-5EBF-45D3-91CE-FADE7D6F5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864" y="699989"/>
            <a:ext cx="6703809" cy="5722134"/>
          </a:xfrm>
          <a:prstGeom prst="rect">
            <a:avLst/>
          </a:prstGeom>
        </p:spPr>
      </p:pic>
    </p:spTree>
    <p:extLst>
      <p:ext uri="{BB962C8B-B14F-4D97-AF65-F5344CB8AC3E}">
        <p14:creationId xmlns:p14="http://schemas.microsoft.com/office/powerpoint/2010/main" val="3997190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33</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a:t>
            </a:r>
          </a:p>
        </p:txBody>
      </p:sp>
      <p:sp>
        <p:nvSpPr>
          <p:cNvPr id="2" name="CasellaDiTesto 1">
            <a:extLst>
              <a:ext uri="{FF2B5EF4-FFF2-40B4-BE49-F238E27FC236}">
                <a16:creationId xmlns:a16="http://schemas.microsoft.com/office/drawing/2014/main" id="{411AC6CA-4367-4693-9712-89CDFFD9E51A}"/>
              </a:ext>
            </a:extLst>
          </p:cNvPr>
          <p:cNvSpPr txBox="1"/>
          <p:nvPr/>
        </p:nvSpPr>
        <p:spPr>
          <a:xfrm>
            <a:off x="467544" y="1268760"/>
            <a:ext cx="7662044" cy="3539430"/>
          </a:xfrm>
          <a:prstGeom prst="rect">
            <a:avLst/>
          </a:prstGeom>
          <a:noFill/>
        </p:spPr>
        <p:txBody>
          <a:bodyPr wrap="square" rtlCol="0">
            <a:spAutoFit/>
          </a:bodyPr>
          <a:lstStyle/>
          <a:p>
            <a:pPr marL="342900" indent="-342900">
              <a:buFontTx/>
              <a:buChar char="-"/>
            </a:pPr>
            <a:r>
              <a:rPr lang="it-IT" sz="3200" dirty="0">
                <a:solidFill>
                  <a:schemeClr val="tx1"/>
                </a:solidFill>
              </a:rPr>
              <a:t>Esame obiettivo </a:t>
            </a:r>
          </a:p>
          <a:p>
            <a:pPr marL="342900" indent="-342900">
              <a:buFontTx/>
              <a:buChar char="-"/>
            </a:pPr>
            <a:r>
              <a:rPr lang="it-IT" sz="3200" dirty="0">
                <a:solidFill>
                  <a:schemeClr val="tx1"/>
                </a:solidFill>
              </a:rPr>
              <a:t>Definizione eziologia </a:t>
            </a:r>
          </a:p>
          <a:p>
            <a:pPr marL="342900" indent="-342900">
              <a:buFontTx/>
              <a:buChar char="-"/>
            </a:pPr>
            <a:r>
              <a:rPr lang="it-IT" sz="3200" dirty="0">
                <a:solidFill>
                  <a:schemeClr val="tx1"/>
                </a:solidFill>
              </a:rPr>
              <a:t>Esami di Laboratorio </a:t>
            </a:r>
          </a:p>
          <a:p>
            <a:pPr marL="342900" indent="-342900">
              <a:buFontTx/>
              <a:buChar char="-"/>
            </a:pPr>
            <a:r>
              <a:rPr lang="it-IT" sz="3200" dirty="0">
                <a:solidFill>
                  <a:schemeClr val="tx1"/>
                </a:solidFill>
              </a:rPr>
              <a:t>Segni radiologici </a:t>
            </a:r>
          </a:p>
          <a:p>
            <a:pPr marL="342900" indent="-342900">
              <a:buFontTx/>
              <a:buChar char="-"/>
            </a:pPr>
            <a:r>
              <a:rPr lang="it-IT" sz="3200" dirty="0">
                <a:solidFill>
                  <a:schemeClr val="tx1"/>
                </a:solidFill>
              </a:rPr>
              <a:t>Biopsia epatica </a:t>
            </a:r>
          </a:p>
          <a:p>
            <a:pPr marL="342900" indent="-342900">
              <a:buFontTx/>
              <a:buChar char="-"/>
            </a:pPr>
            <a:r>
              <a:rPr lang="it-IT" sz="3200" dirty="0">
                <a:solidFill>
                  <a:schemeClr val="tx1"/>
                </a:solidFill>
              </a:rPr>
              <a:t>Score prognostici </a:t>
            </a:r>
          </a:p>
          <a:p>
            <a:pPr marL="342900" indent="-342900">
              <a:buFontTx/>
              <a:buChar char="-"/>
            </a:pPr>
            <a:r>
              <a:rPr lang="it-IT" sz="3200" dirty="0">
                <a:solidFill>
                  <a:schemeClr val="tx1"/>
                </a:solidFill>
              </a:rPr>
              <a:t>Fibroscan- </a:t>
            </a:r>
            <a:r>
              <a:rPr lang="it-IT" sz="3200" dirty="0" err="1">
                <a:solidFill>
                  <a:schemeClr val="tx1"/>
                </a:solidFill>
              </a:rPr>
              <a:t>elastografia</a:t>
            </a:r>
            <a:r>
              <a:rPr lang="it-IT" sz="3200" dirty="0">
                <a:solidFill>
                  <a:schemeClr val="tx1"/>
                </a:solidFill>
              </a:rPr>
              <a:t> epatica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34</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Segni e sintomi </a:t>
            </a:r>
          </a:p>
        </p:txBody>
      </p:sp>
      <p:pic>
        <p:nvPicPr>
          <p:cNvPr id="7" name="Immagine 6">
            <a:extLst>
              <a:ext uri="{FF2B5EF4-FFF2-40B4-BE49-F238E27FC236}">
                <a16:creationId xmlns:a16="http://schemas.microsoft.com/office/drawing/2014/main" id="{CBAB5F98-EA2D-4785-9CFF-7E53F3C83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503" y="688379"/>
            <a:ext cx="3754994" cy="5980708"/>
          </a:xfrm>
          <a:prstGeom prst="rect">
            <a:avLst/>
          </a:prstGeom>
        </p:spPr>
      </p:pic>
    </p:spTree>
    <p:extLst>
      <p:ext uri="{BB962C8B-B14F-4D97-AF65-F5344CB8AC3E}">
        <p14:creationId xmlns:p14="http://schemas.microsoft.com/office/powerpoint/2010/main" val="3935752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A9C2A4E-989C-4BF6-A1C8-922CD5F39C5B}" type="slidenum">
              <a:rPr lang="it-IT" smtClean="0"/>
              <a:pPr/>
              <a:t>35</a:t>
            </a:fld>
            <a:endParaRPr lang="it-IT"/>
          </a:p>
        </p:txBody>
      </p:sp>
      <p:sp>
        <p:nvSpPr>
          <p:cNvPr id="3" name="Text Box 3"/>
          <p:cNvSpPr txBox="1">
            <a:spLocks noChangeArrowheads="1"/>
          </p:cNvSpPr>
          <p:nvPr/>
        </p:nvSpPr>
        <p:spPr bwMode="auto">
          <a:xfrm>
            <a:off x="-252413" y="188913"/>
            <a:ext cx="9540876" cy="463550"/>
          </a:xfrm>
          <a:prstGeom prst="rect">
            <a:avLst/>
          </a:prstGeom>
          <a:noFill/>
          <a:ln w="9525">
            <a:noFill/>
            <a:round/>
            <a:headEnd/>
            <a:tailEnd/>
          </a:ln>
        </p:spPr>
        <p:txBody>
          <a:bodyPr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COME MALATTIA SISTEMICA</a:t>
            </a:r>
            <a:endParaRPr lang="it-IT" dirty="0">
              <a:solidFill>
                <a:srgbClr val="FFFFFF"/>
              </a:solidFill>
              <a:effectLst>
                <a:outerShdw blurRad="38100" dist="38100" dir="2700000" algn="tl">
                  <a:srgbClr val="000000">
                    <a:alpha val="43137"/>
                  </a:srgbClr>
                </a:outerShdw>
              </a:effectLst>
            </a:endParaRPr>
          </a:p>
        </p:txBody>
      </p:sp>
      <p:pic>
        <p:nvPicPr>
          <p:cNvPr id="101380" name="Picture 2"/>
          <p:cNvPicPr>
            <a:picLocks noChangeAspect="1" noChangeArrowheads="1"/>
          </p:cNvPicPr>
          <p:nvPr/>
        </p:nvPicPr>
        <p:blipFill>
          <a:blip r:embed="rId2" cstate="print"/>
          <a:srcRect/>
          <a:stretch>
            <a:fillRect/>
          </a:stretch>
        </p:blipFill>
        <p:spPr bwMode="auto">
          <a:xfrm>
            <a:off x="395288" y="908050"/>
            <a:ext cx="1990725" cy="2838450"/>
          </a:xfrm>
          <a:prstGeom prst="rect">
            <a:avLst/>
          </a:prstGeom>
          <a:noFill/>
          <a:ln w="9525">
            <a:noFill/>
            <a:miter lim="800000"/>
            <a:headEnd/>
            <a:tailEnd/>
          </a:ln>
        </p:spPr>
      </p:pic>
      <p:pic>
        <p:nvPicPr>
          <p:cNvPr id="101381" name="Picture 3"/>
          <p:cNvPicPr>
            <a:picLocks noChangeAspect="1" noChangeArrowheads="1"/>
          </p:cNvPicPr>
          <p:nvPr/>
        </p:nvPicPr>
        <p:blipFill>
          <a:blip r:embed="rId3" cstate="print"/>
          <a:srcRect/>
          <a:stretch>
            <a:fillRect/>
          </a:stretch>
        </p:blipFill>
        <p:spPr bwMode="auto">
          <a:xfrm>
            <a:off x="2843213" y="836613"/>
            <a:ext cx="2238375" cy="3095625"/>
          </a:xfrm>
          <a:prstGeom prst="rect">
            <a:avLst/>
          </a:prstGeom>
          <a:noFill/>
          <a:ln w="9525">
            <a:noFill/>
            <a:miter lim="800000"/>
            <a:headEnd/>
            <a:tailEnd/>
          </a:ln>
        </p:spPr>
      </p:pic>
      <p:pic>
        <p:nvPicPr>
          <p:cNvPr id="101382" name="Picture 4"/>
          <p:cNvPicPr>
            <a:picLocks noChangeAspect="1" noChangeArrowheads="1"/>
          </p:cNvPicPr>
          <p:nvPr/>
        </p:nvPicPr>
        <p:blipFill>
          <a:blip r:embed="rId4" cstate="print"/>
          <a:srcRect/>
          <a:stretch>
            <a:fillRect/>
          </a:stretch>
        </p:blipFill>
        <p:spPr bwMode="auto">
          <a:xfrm>
            <a:off x="5435600" y="908050"/>
            <a:ext cx="3305175" cy="3390900"/>
          </a:xfrm>
          <a:prstGeom prst="rect">
            <a:avLst/>
          </a:prstGeom>
          <a:noFill/>
          <a:ln w="9525">
            <a:noFill/>
            <a:miter lim="800000"/>
            <a:headEnd/>
            <a:tailEnd/>
          </a:ln>
        </p:spPr>
      </p:pic>
      <p:pic>
        <p:nvPicPr>
          <p:cNvPr id="101383" name="Picture 5"/>
          <p:cNvPicPr>
            <a:picLocks noChangeAspect="1" noChangeArrowheads="1"/>
          </p:cNvPicPr>
          <p:nvPr/>
        </p:nvPicPr>
        <p:blipFill>
          <a:blip r:embed="rId5" cstate="print"/>
          <a:srcRect/>
          <a:stretch>
            <a:fillRect/>
          </a:stretch>
        </p:blipFill>
        <p:spPr bwMode="auto">
          <a:xfrm>
            <a:off x="611188" y="4149725"/>
            <a:ext cx="3476625" cy="2047875"/>
          </a:xfrm>
          <a:prstGeom prst="rect">
            <a:avLst/>
          </a:prstGeom>
          <a:noFill/>
          <a:ln w="9525">
            <a:noFill/>
            <a:miter lim="800000"/>
            <a:headEnd/>
            <a:tailEnd/>
          </a:ln>
        </p:spPr>
      </p:pic>
    </p:spTree>
    <p:extLst>
      <p:ext uri="{BB962C8B-B14F-4D97-AF65-F5344CB8AC3E}">
        <p14:creationId xmlns:p14="http://schemas.microsoft.com/office/powerpoint/2010/main" val="120685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it-IT" sz="2800" dirty="0">
                <a:solidFill>
                  <a:schemeClr val="folHlink"/>
                </a:solidFill>
                <a:latin typeface="Comic Sans MS" charset="0"/>
              </a:rPr>
              <a:t>               MANIFESTAZIONI CUTANEE</a:t>
            </a:r>
          </a:p>
        </p:txBody>
      </p:sp>
      <p:sp>
        <p:nvSpPr>
          <p:cNvPr id="20483" name="Rectangle 3"/>
          <p:cNvSpPr>
            <a:spLocks noGrp="1" noChangeArrowheads="1"/>
          </p:cNvSpPr>
          <p:nvPr>
            <p:ph type="body" sz="half" idx="1"/>
          </p:nvPr>
        </p:nvSpPr>
        <p:spPr>
          <a:xfrm>
            <a:off x="457200" y="1600200"/>
            <a:ext cx="7931150" cy="4525963"/>
          </a:xfrm>
        </p:spPr>
        <p:txBody>
          <a:bodyPr/>
          <a:lstStyle/>
          <a:p>
            <a:pPr>
              <a:lnSpc>
                <a:spcPct val="80000"/>
              </a:lnSpc>
              <a:buFontTx/>
              <a:buNone/>
            </a:pPr>
            <a:r>
              <a:rPr lang="it-IT" sz="1800" b="1" dirty="0">
                <a:solidFill>
                  <a:srgbClr val="FF9900"/>
                </a:solidFill>
                <a:latin typeface="Comic Sans MS" charset="0"/>
              </a:rPr>
              <a:t>ITTERO</a:t>
            </a:r>
            <a:r>
              <a:rPr lang="it-IT" sz="1800" dirty="0">
                <a:solidFill>
                  <a:srgbClr val="FF9900"/>
                </a:solidFill>
                <a:latin typeface="Comic Sans MS" charset="0"/>
              </a:rPr>
              <a:t>:</a:t>
            </a:r>
            <a:r>
              <a:rPr lang="it-IT" sz="1800" dirty="0">
                <a:latin typeface="Comic Sans MS" charset="0"/>
              </a:rPr>
              <a:t>	colorazione giallognola di cute e mucose (</a:t>
            </a:r>
            <a:r>
              <a:rPr lang="it-IT" sz="1800" dirty="0" err="1">
                <a:latin typeface="Comic Sans MS" charset="0"/>
              </a:rPr>
              <a:t>bil</a:t>
            </a:r>
            <a:r>
              <a:rPr lang="it-IT" sz="1800" dirty="0">
                <a:latin typeface="Comic Sans MS" charset="0"/>
              </a:rPr>
              <a:t> &gt; 2,5 mg/dl)			(</a:t>
            </a:r>
            <a:r>
              <a:rPr lang="it-IT" sz="1800" dirty="0" err="1">
                <a:latin typeface="Comic Sans MS" charset="0"/>
              </a:rPr>
              <a:t>all</a:t>
            </a:r>
            <a:r>
              <a:rPr lang="ja-JP" altLang="it-IT" sz="1800" dirty="0">
                <a:latin typeface="Arial"/>
              </a:rPr>
              <a:t>’</a:t>
            </a:r>
            <a:r>
              <a:rPr lang="it-IT" sz="1800" dirty="0">
                <a:latin typeface="Comic Sans MS" charset="0"/>
              </a:rPr>
              <a:t>inizio solo delle sclere: </a:t>
            </a:r>
            <a:r>
              <a:rPr lang="it-IT" sz="1800" dirty="0" err="1">
                <a:latin typeface="Comic Sans MS" charset="0"/>
              </a:rPr>
              <a:t>subittero</a:t>
            </a:r>
            <a:r>
              <a:rPr lang="it-IT" sz="1800" dirty="0">
                <a:latin typeface="Comic Sans MS" charset="0"/>
              </a:rPr>
              <a:t>)</a:t>
            </a:r>
          </a:p>
          <a:p>
            <a:pPr>
              <a:lnSpc>
                <a:spcPct val="80000"/>
              </a:lnSpc>
              <a:buFontTx/>
              <a:buNone/>
            </a:pPr>
            <a:r>
              <a:rPr lang="it-IT" sz="1800" dirty="0">
                <a:latin typeface="Comic Sans MS" charset="0"/>
              </a:rPr>
              <a:t>Se danno soprattutto epatociti (</a:t>
            </a:r>
            <a:r>
              <a:rPr lang="it-IT" sz="1800" dirty="0" err="1">
                <a:latin typeface="Comic Sans MS" charset="0"/>
              </a:rPr>
              <a:t>bil</a:t>
            </a:r>
            <a:r>
              <a:rPr lang="it-IT" sz="1800" dirty="0">
                <a:latin typeface="Comic Sans MS" charset="0"/>
              </a:rPr>
              <a:t> indiretta) colorito arancione (i. </a:t>
            </a:r>
            <a:r>
              <a:rPr lang="it-IT" sz="1800" dirty="0" err="1">
                <a:latin typeface="Comic Sans MS" charset="0"/>
              </a:rPr>
              <a:t>rubinico</a:t>
            </a:r>
            <a:r>
              <a:rPr lang="it-IT" sz="1800" dirty="0">
                <a:latin typeface="Comic Sans MS" charset="0"/>
              </a:rPr>
              <a:t>)</a:t>
            </a:r>
          </a:p>
          <a:p>
            <a:pPr>
              <a:lnSpc>
                <a:spcPct val="80000"/>
              </a:lnSpc>
              <a:buFontTx/>
              <a:buNone/>
            </a:pPr>
            <a:r>
              <a:rPr lang="it-IT" sz="1800" dirty="0">
                <a:latin typeface="Comic Sans MS" charset="0"/>
              </a:rPr>
              <a:t>Se danno soprattutto escrezione biliare della bilirubina (aumento </a:t>
            </a:r>
            <a:r>
              <a:rPr lang="it-IT" sz="1800" dirty="0" err="1">
                <a:latin typeface="Comic Sans MS" charset="0"/>
              </a:rPr>
              <a:t>bil</a:t>
            </a:r>
            <a:r>
              <a:rPr lang="it-IT" sz="1800" dirty="0">
                <a:latin typeface="Comic Sans MS" charset="0"/>
              </a:rPr>
              <a:t> diretta) colorito verdastro (ittero </a:t>
            </a:r>
            <a:r>
              <a:rPr lang="it-IT" sz="1800" dirty="0" err="1">
                <a:latin typeface="Comic Sans MS" charset="0"/>
              </a:rPr>
              <a:t>verdinico</a:t>
            </a:r>
            <a:r>
              <a:rPr lang="it-IT" sz="1800" dirty="0">
                <a:latin typeface="Comic Sans MS" charset="0"/>
              </a:rPr>
              <a:t>), la ritenzione di Sali biliari darà anche prurito</a:t>
            </a:r>
          </a:p>
          <a:p>
            <a:pPr>
              <a:lnSpc>
                <a:spcPct val="80000"/>
              </a:lnSpc>
              <a:buFontTx/>
              <a:buNone/>
            </a:pPr>
            <a:r>
              <a:rPr lang="it-IT" sz="1800" dirty="0">
                <a:latin typeface="Comic Sans MS" charset="0"/>
              </a:rPr>
              <a:t>Se aumenta la produzione di ACTH e quindi di MSH si avrà abnorme deposizione cutanea di melanina: colorito grigiastro (i. Melanico)</a:t>
            </a:r>
          </a:p>
          <a:p>
            <a:pPr>
              <a:lnSpc>
                <a:spcPct val="80000"/>
              </a:lnSpc>
              <a:buFontTx/>
              <a:buNone/>
            </a:pPr>
            <a:endParaRPr lang="it-IT" sz="1800" dirty="0">
              <a:latin typeface="Comic Sans MS" charset="0"/>
            </a:endParaRPr>
          </a:p>
          <a:p>
            <a:pPr>
              <a:lnSpc>
                <a:spcPct val="80000"/>
              </a:lnSpc>
              <a:buFontTx/>
              <a:buNone/>
            </a:pPr>
            <a:r>
              <a:rPr lang="it-IT" sz="1800" b="1" dirty="0">
                <a:solidFill>
                  <a:srgbClr val="FF9900"/>
                </a:solidFill>
                <a:latin typeface="Comic Sans MS" charset="0"/>
              </a:rPr>
              <a:t>ERITEMA PALMARE</a:t>
            </a:r>
            <a:r>
              <a:rPr lang="it-IT" sz="1800" dirty="0">
                <a:solidFill>
                  <a:srgbClr val="FF9900"/>
                </a:solidFill>
                <a:latin typeface="Comic Sans MS" charset="0"/>
              </a:rPr>
              <a:t>:</a:t>
            </a:r>
            <a:r>
              <a:rPr lang="it-IT" sz="1800" dirty="0">
                <a:latin typeface="Comic Sans MS" charset="0"/>
              </a:rPr>
              <a:t> arrossamento a margini netti che scompare alla digitopressione</a:t>
            </a:r>
          </a:p>
          <a:p>
            <a:pPr>
              <a:lnSpc>
                <a:spcPct val="80000"/>
              </a:lnSpc>
              <a:buFontTx/>
              <a:buNone/>
            </a:pPr>
            <a:endParaRPr lang="it-IT" sz="1800" b="1" dirty="0">
              <a:solidFill>
                <a:srgbClr val="FF9900"/>
              </a:solidFill>
              <a:latin typeface="Comic Sans MS" charset="0"/>
            </a:endParaRPr>
          </a:p>
          <a:p>
            <a:pPr>
              <a:lnSpc>
                <a:spcPct val="80000"/>
              </a:lnSpc>
              <a:buFontTx/>
              <a:buNone/>
            </a:pPr>
            <a:r>
              <a:rPr lang="it-IT" sz="1800" b="1" dirty="0">
                <a:solidFill>
                  <a:srgbClr val="FF9900"/>
                </a:solidFill>
                <a:latin typeface="Comic Sans MS" charset="0"/>
              </a:rPr>
              <a:t>SPIDER NAEVI</a:t>
            </a:r>
            <a:r>
              <a:rPr lang="it-IT" sz="1800" dirty="0">
                <a:solidFill>
                  <a:srgbClr val="FF9900"/>
                </a:solidFill>
                <a:latin typeface="Comic Sans MS" charset="0"/>
              </a:rPr>
              <a:t>:</a:t>
            </a:r>
            <a:r>
              <a:rPr lang="it-IT" sz="1800" dirty="0">
                <a:latin typeface="Comic Sans MS" charset="0"/>
              </a:rPr>
              <a:t> </a:t>
            </a:r>
            <a:r>
              <a:rPr lang="ja-JP" altLang="it-IT" sz="1800" dirty="0">
                <a:latin typeface="Arial"/>
              </a:rPr>
              <a:t>“</a:t>
            </a:r>
            <a:r>
              <a:rPr lang="it-IT" sz="1800" dirty="0">
                <a:latin typeface="Comic Sans MS" charset="0"/>
              </a:rPr>
              <a:t>ANGIOMI A RAGNO</a:t>
            </a:r>
            <a:r>
              <a:rPr lang="ja-JP" altLang="it-IT" sz="1800" dirty="0">
                <a:latin typeface="Arial"/>
              </a:rPr>
              <a:t>”</a:t>
            </a:r>
            <a:r>
              <a:rPr lang="it-IT" sz="1800" dirty="0">
                <a:latin typeface="Comic Sans MS" charset="0"/>
              </a:rPr>
              <a:t>: </a:t>
            </a:r>
          </a:p>
          <a:p>
            <a:pPr>
              <a:lnSpc>
                <a:spcPct val="80000"/>
              </a:lnSpc>
              <a:buFontTx/>
              <a:buNone/>
            </a:pPr>
            <a:r>
              <a:rPr lang="it-IT" sz="1800" dirty="0">
                <a:latin typeface="Comic Sans MS" charset="0"/>
              </a:rPr>
              <a:t>dovuti alla formazione di piccoli shunt </a:t>
            </a:r>
            <a:r>
              <a:rPr lang="it-IT" sz="1800" dirty="0" err="1">
                <a:latin typeface="Comic Sans MS" charset="0"/>
              </a:rPr>
              <a:t>artero</a:t>
            </a:r>
            <a:r>
              <a:rPr lang="it-IT" sz="1800" dirty="0">
                <a:latin typeface="Comic Sans MS" charset="0"/>
              </a:rPr>
              <a:t>-venosi </a:t>
            </a:r>
          </a:p>
          <a:p>
            <a:pPr>
              <a:lnSpc>
                <a:spcPct val="80000"/>
              </a:lnSpc>
              <a:buFontTx/>
              <a:buNone/>
            </a:pPr>
            <a:r>
              <a:rPr lang="it-IT" sz="1800" dirty="0">
                <a:latin typeface="Comic Sans MS" charset="0"/>
              </a:rPr>
              <a:t>tra un</a:t>
            </a:r>
            <a:r>
              <a:rPr lang="ja-JP" altLang="it-IT" sz="1800" dirty="0">
                <a:latin typeface="Arial"/>
              </a:rPr>
              <a:t>’</a:t>
            </a:r>
            <a:r>
              <a:rPr lang="it-IT" sz="1800" dirty="0">
                <a:latin typeface="Comic Sans MS" charset="0"/>
              </a:rPr>
              <a:t>arteriola e una venula a livello cutaneo, </a:t>
            </a:r>
          </a:p>
          <a:p>
            <a:pPr>
              <a:lnSpc>
                <a:spcPct val="80000"/>
              </a:lnSpc>
              <a:buFontTx/>
              <a:buNone/>
            </a:pPr>
            <a:r>
              <a:rPr lang="it-IT" sz="1800" dirty="0">
                <a:latin typeface="Comic Sans MS" charset="0"/>
              </a:rPr>
              <a:t>forse dovuti a </a:t>
            </a:r>
            <a:r>
              <a:rPr lang="it-IT" sz="1800" dirty="0" err="1">
                <a:latin typeface="Comic Sans MS" charset="0"/>
              </a:rPr>
              <a:t>iperestrogenismo</a:t>
            </a:r>
            <a:r>
              <a:rPr lang="it-IT" sz="1800" dirty="0">
                <a:latin typeface="Comic Sans MS" charset="0"/>
              </a:rPr>
              <a:t>. </a:t>
            </a:r>
          </a:p>
          <a:p>
            <a:pPr>
              <a:lnSpc>
                <a:spcPct val="80000"/>
              </a:lnSpc>
              <a:buFontTx/>
              <a:buNone/>
            </a:pPr>
            <a:r>
              <a:rPr lang="it-IT" sz="1800" dirty="0">
                <a:latin typeface="Comic Sans MS" charset="0"/>
              </a:rPr>
              <a:t>Si formano principalmente nel territorio della v cava superiore </a:t>
            </a:r>
          </a:p>
        </p:txBody>
      </p:sp>
      <p:pic>
        <p:nvPicPr>
          <p:cNvPr id="20487" name="Picture 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942263" y="188913"/>
            <a:ext cx="1201737" cy="1416050"/>
          </a:xfrm>
          <a:noFill/>
          <a:ln/>
        </p:spPr>
      </p:pic>
      <p:sp>
        <p:nvSpPr>
          <p:cNvPr id="20485" name="Line 5"/>
          <p:cNvSpPr>
            <a:spLocks noChangeShapeType="1"/>
          </p:cNvSpPr>
          <p:nvPr/>
        </p:nvSpPr>
        <p:spPr bwMode="auto">
          <a:xfrm flipV="1">
            <a:off x="3851275" y="16287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pic>
        <p:nvPicPr>
          <p:cNvPr id="20486" name="Picture 6" descr="Couper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144" y="4509119"/>
            <a:ext cx="1691655" cy="1691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9"/>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23850" y="260350"/>
            <a:ext cx="1587500" cy="1030288"/>
          </a:xfrm>
          <a:noFill/>
          <a:ln/>
        </p:spPr>
      </p:pic>
    </p:spTree>
    <p:extLst>
      <p:ext uri="{BB962C8B-B14F-4D97-AF65-F5344CB8AC3E}">
        <p14:creationId xmlns:p14="http://schemas.microsoft.com/office/powerpoint/2010/main" val="2489877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467544" y="188640"/>
            <a:ext cx="7931150" cy="6912768"/>
          </a:xfrm>
        </p:spPr>
        <p:txBody>
          <a:bodyPr/>
          <a:lstStyle/>
          <a:p>
            <a:pPr>
              <a:lnSpc>
                <a:spcPct val="80000"/>
              </a:lnSpc>
              <a:buFontTx/>
              <a:buNone/>
            </a:pPr>
            <a:r>
              <a:rPr lang="it-IT" sz="2000" b="1" dirty="0">
                <a:solidFill>
                  <a:srgbClr val="FF9900"/>
                </a:solidFill>
                <a:latin typeface="Comic Sans MS" charset="0"/>
              </a:rPr>
              <a:t>TESTA E COLLO</a:t>
            </a:r>
            <a:r>
              <a:rPr lang="it-IT" sz="2000" dirty="0">
                <a:solidFill>
                  <a:srgbClr val="FF9900"/>
                </a:solidFill>
                <a:latin typeface="Comic Sans MS" charset="0"/>
              </a:rPr>
              <a:t>:</a:t>
            </a:r>
          </a:p>
          <a:p>
            <a:pPr>
              <a:lnSpc>
                <a:spcPct val="80000"/>
              </a:lnSpc>
              <a:buFontTx/>
              <a:buChar char="-"/>
            </a:pPr>
            <a:r>
              <a:rPr lang="it-IT" sz="2000" b="1" dirty="0">
                <a:latin typeface="Comic Sans MS" charset="0"/>
              </a:rPr>
              <a:t>Ingrossamento delle parotidi </a:t>
            </a:r>
            <a:r>
              <a:rPr lang="it-IT" sz="2000" dirty="0">
                <a:latin typeface="Comic Sans MS" charset="0"/>
              </a:rPr>
              <a:t>(prevalentemente nell’epatopatia cronica alcolica) </a:t>
            </a:r>
          </a:p>
          <a:p>
            <a:pPr>
              <a:lnSpc>
                <a:spcPct val="80000"/>
              </a:lnSpc>
              <a:buFontTx/>
              <a:buChar char="-"/>
            </a:pPr>
            <a:r>
              <a:rPr lang="it-IT" sz="2000" b="1" dirty="0" err="1">
                <a:latin typeface="Comic Sans MS" charset="0"/>
              </a:rPr>
              <a:t>Fetor</a:t>
            </a:r>
            <a:r>
              <a:rPr lang="it-IT" sz="2000" b="1" dirty="0">
                <a:latin typeface="Comic Sans MS" charset="0"/>
              </a:rPr>
              <a:t> </a:t>
            </a:r>
            <a:r>
              <a:rPr lang="it-IT" sz="2000" b="1" dirty="0" err="1">
                <a:latin typeface="Comic Sans MS" charset="0"/>
              </a:rPr>
              <a:t>hepaticus</a:t>
            </a:r>
            <a:r>
              <a:rPr lang="it-IT" sz="2000" dirty="0">
                <a:latin typeface="Comic Sans MS" charset="0"/>
              </a:rPr>
              <a:t>: causato dalla concentrazione di </a:t>
            </a:r>
            <a:r>
              <a:rPr lang="it-IT" sz="2000" dirty="0" err="1">
                <a:latin typeface="Comic Sans MS" charset="0"/>
              </a:rPr>
              <a:t>dimetil-sulfide</a:t>
            </a:r>
            <a:r>
              <a:rPr lang="it-IT" sz="2000" dirty="0">
                <a:latin typeface="Comic Sans MS" charset="0"/>
              </a:rPr>
              <a:t> che presuppone la presenza di shunt posto-sistemici </a:t>
            </a:r>
          </a:p>
          <a:p>
            <a:pPr>
              <a:lnSpc>
                <a:spcPct val="80000"/>
              </a:lnSpc>
              <a:buFontTx/>
              <a:buChar char="-"/>
            </a:pPr>
            <a:endParaRPr lang="it-IT" sz="2000" dirty="0">
              <a:latin typeface="Comic Sans MS" charset="0"/>
            </a:endParaRPr>
          </a:p>
          <a:p>
            <a:pPr marL="0" indent="0">
              <a:lnSpc>
                <a:spcPct val="80000"/>
              </a:lnSpc>
              <a:buNone/>
            </a:pPr>
            <a:r>
              <a:rPr lang="it-IT" sz="2000" b="1" dirty="0">
                <a:solidFill>
                  <a:srgbClr val="FF9900"/>
                </a:solidFill>
                <a:latin typeface="Comic Sans MS" charset="0"/>
              </a:rPr>
              <a:t>REPERTI TORACICI: </a:t>
            </a:r>
          </a:p>
          <a:p>
            <a:pPr>
              <a:lnSpc>
                <a:spcPct val="80000"/>
              </a:lnSpc>
              <a:buFontTx/>
              <a:buChar char="-"/>
            </a:pPr>
            <a:r>
              <a:rPr lang="it-IT" sz="2000" dirty="0">
                <a:latin typeface="Comic Sans MS" charset="0"/>
              </a:rPr>
              <a:t>Ginecomastia: incrementata produzione di </a:t>
            </a:r>
            <a:r>
              <a:rPr lang="it-IT" sz="2000" dirty="0" err="1">
                <a:latin typeface="Comic Sans MS" charset="0"/>
              </a:rPr>
              <a:t>androstenedione</a:t>
            </a:r>
            <a:r>
              <a:rPr lang="it-IT" sz="2000" dirty="0">
                <a:latin typeface="Comic Sans MS" charset="0"/>
              </a:rPr>
              <a:t> dalle ghiandole surrenali e successiva sua trasformazione in estrone</a:t>
            </a:r>
            <a:r>
              <a:rPr lang="it-IT" sz="2000" dirty="0">
                <a:latin typeface="Comic Sans MS" charset="0"/>
                <a:sym typeface="Wingdings" panose="05000000000000000000" pitchFamily="2" charset="2"/>
              </a:rPr>
              <a:t> estradiolo. </a:t>
            </a:r>
          </a:p>
          <a:p>
            <a:pPr>
              <a:lnSpc>
                <a:spcPct val="80000"/>
              </a:lnSpc>
              <a:buFontTx/>
              <a:buChar char="-"/>
            </a:pPr>
            <a:endParaRPr lang="it-IT" sz="2000" dirty="0">
              <a:latin typeface="Comic Sans MS" charset="0"/>
              <a:sym typeface="Wingdings" panose="05000000000000000000" pitchFamily="2" charset="2"/>
            </a:endParaRPr>
          </a:p>
          <a:p>
            <a:pPr marL="0" indent="0">
              <a:lnSpc>
                <a:spcPct val="80000"/>
              </a:lnSpc>
              <a:buNone/>
            </a:pPr>
            <a:r>
              <a:rPr lang="it-IT" sz="2000" b="1" dirty="0">
                <a:solidFill>
                  <a:srgbClr val="FF9900"/>
                </a:solidFill>
                <a:latin typeface="Comic Sans MS" charset="0"/>
              </a:rPr>
              <a:t>ADDOME: </a:t>
            </a:r>
          </a:p>
          <a:p>
            <a:pPr>
              <a:lnSpc>
                <a:spcPct val="80000"/>
              </a:lnSpc>
              <a:buFontTx/>
              <a:buChar char="-"/>
            </a:pPr>
            <a:r>
              <a:rPr lang="it-IT" sz="2000" dirty="0">
                <a:latin typeface="Comic Sans MS" charset="0"/>
              </a:rPr>
              <a:t>Epatomegalia/splenomegalia </a:t>
            </a:r>
          </a:p>
          <a:p>
            <a:pPr>
              <a:lnSpc>
                <a:spcPct val="80000"/>
              </a:lnSpc>
              <a:buFontTx/>
              <a:buChar char="-"/>
            </a:pPr>
            <a:r>
              <a:rPr lang="it-IT" sz="2000" dirty="0">
                <a:latin typeface="Comic Sans MS" charset="0"/>
              </a:rPr>
              <a:t>Ascite </a:t>
            </a:r>
          </a:p>
          <a:p>
            <a:pPr>
              <a:lnSpc>
                <a:spcPct val="80000"/>
              </a:lnSpc>
              <a:buFontTx/>
              <a:buChar char="-"/>
            </a:pPr>
            <a:r>
              <a:rPr lang="it-IT" sz="2000" dirty="0">
                <a:latin typeface="Comic Sans MS" charset="0"/>
              </a:rPr>
              <a:t>Caput </a:t>
            </a:r>
            <a:r>
              <a:rPr lang="it-IT" sz="2000" dirty="0" err="1">
                <a:latin typeface="Comic Sans MS" charset="0"/>
              </a:rPr>
              <a:t>medusae</a:t>
            </a:r>
            <a:r>
              <a:rPr lang="it-IT" sz="2000" dirty="0">
                <a:latin typeface="Comic Sans MS" charset="0"/>
              </a:rPr>
              <a:t> </a:t>
            </a:r>
          </a:p>
          <a:p>
            <a:pPr>
              <a:lnSpc>
                <a:spcPct val="80000"/>
              </a:lnSpc>
              <a:buFontTx/>
              <a:buChar char="-"/>
            </a:pPr>
            <a:r>
              <a:rPr lang="it-IT" sz="2000" dirty="0" err="1">
                <a:latin typeface="Comic Sans MS" charset="0"/>
              </a:rPr>
              <a:t>Curveilhier-Baumgarten</a:t>
            </a:r>
            <a:r>
              <a:rPr lang="it-IT" sz="2000" dirty="0">
                <a:latin typeface="Comic Sans MS" charset="0"/>
              </a:rPr>
              <a:t> murmure (shunt portosistemico ombelicale). </a:t>
            </a:r>
          </a:p>
          <a:p>
            <a:pPr marL="0" indent="0">
              <a:lnSpc>
                <a:spcPct val="80000"/>
              </a:lnSpc>
              <a:buNone/>
            </a:pPr>
            <a:endParaRPr lang="it-IT" sz="2000" dirty="0">
              <a:latin typeface="Comic Sans MS" charset="0"/>
            </a:endParaRPr>
          </a:p>
          <a:p>
            <a:pPr marL="0" indent="0">
              <a:lnSpc>
                <a:spcPct val="80000"/>
              </a:lnSpc>
              <a:buNone/>
            </a:pPr>
            <a:endParaRPr lang="it-IT" sz="2000" dirty="0">
              <a:latin typeface="Comic Sans MS" charset="0"/>
              <a:sym typeface="Wingdings" panose="05000000000000000000" pitchFamily="2" charset="2"/>
            </a:endParaRPr>
          </a:p>
        </p:txBody>
      </p:sp>
      <p:sp>
        <p:nvSpPr>
          <p:cNvPr id="20485" name="Line 5"/>
          <p:cNvSpPr>
            <a:spLocks noChangeShapeType="1"/>
          </p:cNvSpPr>
          <p:nvPr/>
        </p:nvSpPr>
        <p:spPr bwMode="auto">
          <a:xfrm flipV="1">
            <a:off x="3851275" y="16287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Tree>
    <p:extLst>
      <p:ext uri="{BB962C8B-B14F-4D97-AF65-F5344CB8AC3E}">
        <p14:creationId xmlns:p14="http://schemas.microsoft.com/office/powerpoint/2010/main" val="917149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sz="half" idx="1"/>
          </p:nvPr>
        </p:nvSpPr>
        <p:spPr>
          <a:xfrm>
            <a:off x="457200" y="44624"/>
            <a:ext cx="7931150" cy="6912768"/>
          </a:xfrm>
        </p:spPr>
        <p:txBody>
          <a:bodyPr/>
          <a:lstStyle/>
          <a:p>
            <a:pPr marL="0" indent="0">
              <a:lnSpc>
                <a:spcPct val="80000"/>
              </a:lnSpc>
              <a:buNone/>
            </a:pPr>
            <a:endParaRPr lang="it-IT" sz="2000" dirty="0">
              <a:latin typeface="Comic Sans MS" charset="0"/>
            </a:endParaRPr>
          </a:p>
          <a:p>
            <a:pPr marL="0" indent="0">
              <a:lnSpc>
                <a:spcPct val="80000"/>
              </a:lnSpc>
              <a:buNone/>
            </a:pPr>
            <a:r>
              <a:rPr lang="it-IT" sz="2000" b="1" dirty="0">
                <a:solidFill>
                  <a:srgbClr val="FF9900"/>
                </a:solidFill>
                <a:latin typeface="Comic Sans MS" charset="0"/>
              </a:rPr>
              <a:t>SISTEMA GENITOURINARIO:</a:t>
            </a:r>
          </a:p>
          <a:p>
            <a:pPr>
              <a:lnSpc>
                <a:spcPct val="80000"/>
              </a:lnSpc>
              <a:buFontTx/>
              <a:buChar char="-"/>
            </a:pPr>
            <a:r>
              <a:rPr lang="it-IT" sz="2000" dirty="0">
                <a:latin typeface="Comic Sans MS" charset="0"/>
              </a:rPr>
              <a:t>Ipotrofia testicolare </a:t>
            </a:r>
            <a:r>
              <a:rPr lang="it-IT" sz="2000" dirty="0">
                <a:latin typeface="Comic Sans MS" charset="0"/>
                <a:sym typeface="Wingdings" panose="05000000000000000000" pitchFamily="2" charset="2"/>
              </a:rPr>
              <a:t> ipogonadismo </a:t>
            </a:r>
          </a:p>
          <a:p>
            <a:pPr marL="0" indent="0">
              <a:lnSpc>
                <a:spcPct val="80000"/>
              </a:lnSpc>
              <a:buNone/>
            </a:pPr>
            <a:endParaRPr lang="it-IT" sz="2000" dirty="0">
              <a:latin typeface="Comic Sans MS" charset="0"/>
              <a:sym typeface="Wingdings" panose="05000000000000000000" pitchFamily="2" charset="2"/>
            </a:endParaRPr>
          </a:p>
          <a:p>
            <a:pPr marL="0" indent="0">
              <a:lnSpc>
                <a:spcPct val="80000"/>
              </a:lnSpc>
              <a:buNone/>
            </a:pPr>
            <a:r>
              <a:rPr lang="it-IT" sz="2000" b="1" dirty="0">
                <a:solidFill>
                  <a:srgbClr val="FF9900"/>
                </a:solidFill>
                <a:latin typeface="Comic Sans MS" charset="0"/>
                <a:sym typeface="Wingdings" panose="05000000000000000000" pitchFamily="2" charset="2"/>
              </a:rPr>
              <a:t>ESTREMITA’: </a:t>
            </a:r>
          </a:p>
          <a:p>
            <a:pPr>
              <a:lnSpc>
                <a:spcPct val="80000"/>
              </a:lnSpc>
              <a:buFontTx/>
              <a:buChar char="-"/>
            </a:pPr>
            <a:r>
              <a:rPr lang="it-IT" sz="2000" dirty="0">
                <a:latin typeface="Comic Sans MS" charset="0"/>
                <a:sym typeface="Wingdings" panose="05000000000000000000" pitchFamily="2" charset="2"/>
              </a:rPr>
              <a:t>Malattia di </a:t>
            </a:r>
            <a:r>
              <a:rPr lang="it-IT" sz="2000" dirty="0" err="1">
                <a:latin typeface="Comic Sans MS" charset="0"/>
                <a:sym typeface="Wingdings" panose="05000000000000000000" pitchFamily="2" charset="2"/>
              </a:rPr>
              <a:t>Dupuytren</a:t>
            </a:r>
            <a:r>
              <a:rPr lang="it-IT" sz="2000" dirty="0">
                <a:latin typeface="Comic Sans MS" charset="0"/>
                <a:sym typeface="Wingdings" panose="05000000000000000000" pitchFamily="2" charset="2"/>
              </a:rPr>
              <a:t> (più frequente nell’eziologia alcolica)</a:t>
            </a:r>
          </a:p>
          <a:p>
            <a:pPr>
              <a:lnSpc>
                <a:spcPct val="80000"/>
              </a:lnSpc>
              <a:buFontTx/>
              <a:buChar char="-"/>
            </a:pPr>
            <a:r>
              <a:rPr lang="it-IT" sz="2000" dirty="0">
                <a:latin typeface="Comic Sans MS" charset="0"/>
                <a:sym typeface="Wingdings" panose="05000000000000000000" pitchFamily="2" charset="2"/>
              </a:rPr>
              <a:t>Clubbing digitale</a:t>
            </a:r>
          </a:p>
          <a:p>
            <a:pPr>
              <a:lnSpc>
                <a:spcPct val="80000"/>
              </a:lnSpc>
              <a:buFontTx/>
              <a:buChar char="-"/>
            </a:pPr>
            <a:r>
              <a:rPr lang="it-IT" sz="2000" dirty="0">
                <a:latin typeface="Comic Sans MS" charset="0"/>
                <a:sym typeface="Wingdings" panose="05000000000000000000" pitchFamily="2" charset="2"/>
              </a:rPr>
              <a:t>Edemi declivi </a:t>
            </a:r>
          </a:p>
          <a:p>
            <a:pPr>
              <a:lnSpc>
                <a:spcPct val="80000"/>
              </a:lnSpc>
              <a:buFontTx/>
              <a:buChar char="-"/>
            </a:pPr>
            <a:r>
              <a:rPr lang="it-IT" sz="2000" dirty="0" err="1">
                <a:latin typeface="Comic Sans MS" charset="0"/>
                <a:sym typeface="Wingdings" panose="05000000000000000000" pitchFamily="2" charset="2"/>
              </a:rPr>
              <a:t>Sarcopenia</a:t>
            </a:r>
            <a:r>
              <a:rPr lang="it-IT" sz="2000" dirty="0">
                <a:latin typeface="Comic Sans MS" charset="0"/>
                <a:sym typeface="Wingdings" panose="05000000000000000000" pitchFamily="2" charset="2"/>
              </a:rPr>
              <a:t> </a:t>
            </a:r>
          </a:p>
          <a:p>
            <a:pPr>
              <a:lnSpc>
                <a:spcPct val="80000"/>
              </a:lnSpc>
              <a:buFontTx/>
              <a:buChar char="-"/>
            </a:pPr>
            <a:endParaRPr lang="it-IT" sz="2000" dirty="0">
              <a:latin typeface="Comic Sans MS" charset="0"/>
              <a:sym typeface="Wingdings" panose="05000000000000000000" pitchFamily="2" charset="2"/>
            </a:endParaRPr>
          </a:p>
          <a:p>
            <a:pPr marL="0" indent="0">
              <a:lnSpc>
                <a:spcPct val="80000"/>
              </a:lnSpc>
              <a:buNone/>
            </a:pPr>
            <a:r>
              <a:rPr lang="it-IT" sz="2000" b="1" dirty="0">
                <a:solidFill>
                  <a:srgbClr val="FF9900"/>
                </a:solidFill>
                <a:latin typeface="Comic Sans MS" charset="0"/>
                <a:sym typeface="Wingdings" panose="05000000000000000000" pitchFamily="2" charset="2"/>
              </a:rPr>
              <a:t>SISTEMA NERVOSO: </a:t>
            </a:r>
          </a:p>
          <a:p>
            <a:pPr>
              <a:lnSpc>
                <a:spcPct val="80000"/>
              </a:lnSpc>
              <a:buFontTx/>
              <a:buChar char="-"/>
            </a:pPr>
            <a:r>
              <a:rPr lang="it-IT" sz="2000" dirty="0">
                <a:latin typeface="Comic Sans MS" charset="0"/>
                <a:sym typeface="Wingdings" panose="05000000000000000000" pitchFamily="2" charset="2"/>
              </a:rPr>
              <a:t>Disorientamento </a:t>
            </a:r>
          </a:p>
          <a:p>
            <a:pPr>
              <a:lnSpc>
                <a:spcPct val="80000"/>
              </a:lnSpc>
              <a:buFontTx/>
              <a:buChar char="-"/>
            </a:pPr>
            <a:r>
              <a:rPr lang="it-IT" sz="2000" dirty="0" err="1">
                <a:latin typeface="Comic Sans MS" charset="0"/>
                <a:sym typeface="Wingdings" panose="05000000000000000000" pitchFamily="2" charset="2"/>
              </a:rPr>
              <a:t>Asterixis</a:t>
            </a:r>
            <a:endParaRPr lang="it-IT" sz="2000" dirty="0">
              <a:latin typeface="Comic Sans MS" charset="0"/>
              <a:sym typeface="Wingdings" panose="05000000000000000000" pitchFamily="2" charset="2"/>
            </a:endParaRPr>
          </a:p>
        </p:txBody>
      </p:sp>
      <p:sp>
        <p:nvSpPr>
          <p:cNvPr id="20485" name="Line 5"/>
          <p:cNvSpPr>
            <a:spLocks noChangeShapeType="1"/>
          </p:cNvSpPr>
          <p:nvPr/>
        </p:nvSpPr>
        <p:spPr bwMode="auto">
          <a:xfrm flipV="1">
            <a:off x="3851275" y="16287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Tree>
    <p:extLst>
      <p:ext uri="{BB962C8B-B14F-4D97-AF65-F5344CB8AC3E}">
        <p14:creationId xmlns:p14="http://schemas.microsoft.com/office/powerpoint/2010/main" val="1323663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06437"/>
          </a:xfrm>
        </p:spPr>
        <p:txBody>
          <a:bodyPr/>
          <a:lstStyle/>
          <a:p>
            <a:r>
              <a:rPr lang="it-IT" sz="4000">
                <a:solidFill>
                  <a:schemeClr val="folHlink"/>
                </a:solidFill>
                <a:latin typeface="Comic Sans MS" charset="0"/>
              </a:rPr>
              <a:t>METABOLISMO GLUCIDICO</a:t>
            </a:r>
          </a:p>
        </p:txBody>
      </p:sp>
      <p:sp>
        <p:nvSpPr>
          <p:cNvPr id="17411" name="Rectangle 3"/>
          <p:cNvSpPr>
            <a:spLocks noGrp="1" noChangeArrowheads="1"/>
          </p:cNvSpPr>
          <p:nvPr>
            <p:ph type="body" idx="1"/>
          </p:nvPr>
        </p:nvSpPr>
        <p:spPr>
          <a:xfrm>
            <a:off x="179388" y="1125538"/>
            <a:ext cx="8713787" cy="5472112"/>
          </a:xfrm>
        </p:spPr>
        <p:txBody>
          <a:bodyPr/>
          <a:lstStyle/>
          <a:p>
            <a:pPr>
              <a:buFontTx/>
              <a:buNone/>
            </a:pPr>
            <a:r>
              <a:rPr lang="it-IT" sz="2000" dirty="0">
                <a:latin typeface="Comic Sans MS" charset="0"/>
              </a:rPr>
              <a:t>RUOLO DEL FEGATO</a:t>
            </a:r>
          </a:p>
          <a:p>
            <a:pPr>
              <a:buFontTx/>
              <a:buNone/>
            </a:pPr>
            <a:r>
              <a:rPr lang="it-IT" sz="2000" u="sng" dirty="0">
                <a:latin typeface="Comic Sans MS" charset="0"/>
              </a:rPr>
              <a:t>Sintesi del glicogeno</a:t>
            </a:r>
            <a:r>
              <a:rPr lang="it-IT" sz="2000" dirty="0">
                <a:latin typeface="Comic Sans MS" charset="0"/>
              </a:rPr>
              <a:t>: polisaccaride di riserva dei carboidrati, permette la rapida immissione in circolo dl glucosio (</a:t>
            </a:r>
            <a:r>
              <a:rPr lang="it-IT" sz="2000" dirty="0" err="1">
                <a:latin typeface="Comic Sans MS" charset="0"/>
              </a:rPr>
              <a:t>glicogenolisi</a:t>
            </a:r>
            <a:r>
              <a:rPr lang="it-IT" sz="2000" dirty="0">
                <a:latin typeface="Comic Sans MS" charset="0"/>
              </a:rPr>
              <a:t>)</a:t>
            </a:r>
          </a:p>
          <a:p>
            <a:pPr>
              <a:buFontTx/>
              <a:buNone/>
            </a:pPr>
            <a:r>
              <a:rPr lang="it-IT" sz="2000" u="sng" dirty="0">
                <a:latin typeface="Comic Sans MS" charset="0"/>
              </a:rPr>
              <a:t>Sintesi di </a:t>
            </a:r>
            <a:r>
              <a:rPr lang="it-IT" sz="2000" u="sng" dirty="0" err="1">
                <a:latin typeface="Comic Sans MS" charset="0"/>
              </a:rPr>
              <a:t>insulin</a:t>
            </a:r>
            <a:r>
              <a:rPr lang="it-IT" sz="2000" u="sng" dirty="0">
                <a:latin typeface="Comic Sans MS" charset="0"/>
              </a:rPr>
              <a:t> </a:t>
            </a:r>
            <a:r>
              <a:rPr lang="it-IT" sz="2000" u="sng" dirty="0" err="1">
                <a:latin typeface="Comic Sans MS" charset="0"/>
              </a:rPr>
              <a:t>grow</a:t>
            </a:r>
            <a:r>
              <a:rPr lang="it-IT" sz="2000" u="sng" dirty="0">
                <a:latin typeface="Comic Sans MS" charset="0"/>
              </a:rPr>
              <a:t> </a:t>
            </a:r>
            <a:r>
              <a:rPr lang="it-IT" sz="2000" u="sng" dirty="0" err="1">
                <a:latin typeface="Comic Sans MS" charset="0"/>
              </a:rPr>
              <a:t>factor</a:t>
            </a:r>
            <a:r>
              <a:rPr lang="it-IT" sz="2000" u="sng" dirty="0">
                <a:latin typeface="Comic Sans MS" charset="0"/>
              </a:rPr>
              <a:t> 1 e</a:t>
            </a:r>
            <a:r>
              <a:rPr lang="it-IT" sz="2000" dirty="0">
                <a:latin typeface="Comic Sans MS" charset="0"/>
              </a:rPr>
              <a:t> 2 (IGF1,2), che hanno attività ipoglicemizzante</a:t>
            </a:r>
          </a:p>
          <a:p>
            <a:pPr>
              <a:buFontTx/>
              <a:buNone/>
            </a:pPr>
            <a:r>
              <a:rPr lang="it-IT" sz="2000" u="sng" dirty="0">
                <a:latin typeface="Comic Sans MS" charset="0"/>
              </a:rPr>
              <a:t>Catabolismo ormone della crescita (GH</a:t>
            </a:r>
            <a:r>
              <a:rPr lang="it-IT" sz="2000" dirty="0">
                <a:latin typeface="Comic Sans MS" charset="0"/>
              </a:rPr>
              <a:t>), antagonista dell</a:t>
            </a:r>
            <a:r>
              <a:rPr lang="it-IT" sz="2000" dirty="0">
                <a:latin typeface="Arial"/>
              </a:rPr>
              <a:t>’</a:t>
            </a:r>
            <a:r>
              <a:rPr lang="it-IT" sz="2000" dirty="0">
                <a:latin typeface="Comic Sans MS" charset="0"/>
              </a:rPr>
              <a:t>insulina</a:t>
            </a:r>
          </a:p>
          <a:p>
            <a:pPr>
              <a:buFontTx/>
              <a:buNone/>
            </a:pPr>
            <a:r>
              <a:rPr lang="it-IT" sz="2000" u="sng" dirty="0" err="1">
                <a:latin typeface="Comic Sans MS" charset="0"/>
              </a:rPr>
              <a:t>Gluconeogenesi</a:t>
            </a:r>
            <a:r>
              <a:rPr lang="it-IT" sz="2000" dirty="0">
                <a:latin typeface="Comic Sans MS" charset="0"/>
              </a:rPr>
              <a:t>: sintesi del glucosio da precursori (es. aa): consente mantenimento normale glicemia</a:t>
            </a:r>
          </a:p>
          <a:p>
            <a:pPr>
              <a:buFontTx/>
              <a:buNone/>
            </a:pPr>
            <a:endParaRPr lang="it-IT" sz="2000" dirty="0">
              <a:latin typeface="Comic Sans MS" charset="0"/>
            </a:endParaRPr>
          </a:p>
          <a:p>
            <a:pPr algn="ctr">
              <a:buFontTx/>
              <a:buNone/>
            </a:pPr>
            <a:r>
              <a:rPr lang="it-IT" sz="2000" dirty="0">
                <a:solidFill>
                  <a:schemeClr val="tx2"/>
                </a:solidFill>
                <a:latin typeface="Comic Sans MS" charset="0"/>
              </a:rPr>
              <a:t>CONSEGUENZE DELL</a:t>
            </a:r>
            <a:r>
              <a:rPr lang="ja-JP" altLang="it-IT" sz="2000" dirty="0">
                <a:solidFill>
                  <a:schemeClr val="tx2"/>
                </a:solidFill>
                <a:latin typeface="Arial"/>
              </a:rPr>
              <a:t>’</a:t>
            </a:r>
            <a:r>
              <a:rPr lang="it-IT" sz="2000" dirty="0">
                <a:solidFill>
                  <a:schemeClr val="tx2"/>
                </a:solidFill>
                <a:latin typeface="Comic Sans MS" charset="0"/>
              </a:rPr>
              <a:t>INSUFFICIENZA EPATICA</a:t>
            </a:r>
          </a:p>
          <a:p>
            <a:pPr>
              <a:buFontTx/>
              <a:buNone/>
            </a:pPr>
            <a:endParaRPr lang="it-IT" sz="2000" dirty="0">
              <a:solidFill>
                <a:schemeClr val="tx2"/>
              </a:solidFill>
              <a:latin typeface="Comic Sans MS" charset="0"/>
            </a:endParaRPr>
          </a:p>
          <a:p>
            <a:pPr>
              <a:buFontTx/>
              <a:buNone/>
            </a:pPr>
            <a:r>
              <a:rPr lang="it-IT" sz="2000" b="1" dirty="0">
                <a:latin typeface="Comic Sans MS" charset="0"/>
              </a:rPr>
              <a:t>Iperglicemia</a:t>
            </a:r>
            <a:r>
              <a:rPr lang="it-IT" sz="2000" dirty="0">
                <a:latin typeface="Comic Sans MS" charset="0"/>
              </a:rPr>
              <a:t> in stadi di insufficienza epatica meno avanzati</a:t>
            </a:r>
          </a:p>
          <a:p>
            <a:pPr>
              <a:buFontTx/>
              <a:buNone/>
            </a:pPr>
            <a:r>
              <a:rPr lang="it-IT" sz="2000" b="1" dirty="0">
                <a:latin typeface="Comic Sans MS" charset="0"/>
              </a:rPr>
              <a:t>Ipoglicemia</a:t>
            </a:r>
            <a:r>
              <a:rPr lang="it-IT" sz="2000" dirty="0">
                <a:latin typeface="Comic Sans MS" charset="0"/>
              </a:rPr>
              <a:t> in stadi avanzati</a:t>
            </a:r>
          </a:p>
        </p:txBody>
      </p:sp>
    </p:spTree>
    <p:extLst>
      <p:ext uri="{BB962C8B-B14F-4D97-AF65-F5344CB8AC3E}">
        <p14:creationId xmlns:p14="http://schemas.microsoft.com/office/powerpoint/2010/main" val="371979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3315"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A4C60BA-89AF-4D68-9A42-3D990915889F}" type="slidenum">
              <a:rPr lang="it-IT" smtClean="0"/>
              <a:pPr/>
              <a:t>4</a:t>
            </a:fld>
            <a:endParaRPr lang="it-IT"/>
          </a:p>
        </p:txBody>
      </p:sp>
      <p:sp>
        <p:nvSpPr>
          <p:cNvPr id="9" name="Segnaposto contenuto 8"/>
          <p:cNvSpPr>
            <a:spLocks noGrp="1"/>
          </p:cNvSpPr>
          <p:nvPr>
            <p:ph sz="quarter" idx="1"/>
          </p:nvPr>
        </p:nvSpPr>
        <p:spPr>
          <a:xfrm>
            <a:off x="539750" y="908050"/>
            <a:ext cx="3802063" cy="5473700"/>
          </a:xfrm>
        </p:spPr>
        <p:txBody>
          <a:bodyPr>
            <a:noAutofit/>
          </a:bodyPr>
          <a:lstStyle/>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1) Virale:</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A,B,C,D,E, HIV                                                 </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2) Metabolica</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Emocromatosi</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Wilson</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Deficit alfa1 antitripsina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Porfiria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Fibrosi cistica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f) Glicogenosi</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g) NAFLD/NASH </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3)  Biliare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Cirrosi biliare primitiva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Colangite sclerosante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Ostruzione extraepatica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S. di </a:t>
            </a:r>
            <a:r>
              <a:rPr lang="it-IT" sz="1400" dirty="0" err="1">
                <a:solidFill>
                  <a:schemeClr val="tx1">
                    <a:lumMod val="95000"/>
                    <a:lumOff val="5000"/>
                  </a:schemeClr>
                </a:solidFill>
                <a:latin typeface="Calibri" pitchFamily="34" charset="0"/>
                <a:ea typeface="Microsoft YaHei" charset="-122"/>
                <a:cs typeface="Calibri" pitchFamily="34" charset="0"/>
              </a:rPr>
              <a:t>Alagille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M. di </a:t>
            </a:r>
            <a:r>
              <a:rPr lang="it-IT" sz="1400" dirty="0" err="1">
                <a:solidFill>
                  <a:schemeClr val="tx1">
                    <a:lumMod val="95000"/>
                    <a:lumOff val="5000"/>
                  </a:schemeClr>
                </a:solidFill>
                <a:latin typeface="Calibri" pitchFamily="34" charset="0"/>
                <a:ea typeface="Microsoft YaHei" charset="-122"/>
                <a:cs typeface="Calibri" pitchFamily="34" charset="0"/>
              </a:rPr>
              <a:t>Byler</a:t>
            </a:r>
            <a:r>
              <a:rPr lang="it-IT" sz="1400" b="1" u="sng"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4) Alcool</a:t>
            </a:r>
            <a:r>
              <a:rPr lang="it-IT" sz="1400" dirty="0">
                <a:solidFill>
                  <a:schemeClr val="tx1">
                    <a:lumMod val="95000"/>
                    <a:lumOff val="5000"/>
                  </a:schemeClr>
                </a:solidFill>
                <a:latin typeface="Calibri" pitchFamily="34" charset="0"/>
                <a:ea typeface="Microsoft YaHei" charset="-122"/>
                <a:cs typeface="Calibri" pitchFamily="34" charset="0"/>
              </a:rPr>
              <a:t> </a:t>
            </a:r>
            <a:endParaRPr lang="it-IT" sz="1400" dirty="0">
              <a:latin typeface="Calibri" pitchFamily="34" charset="0"/>
              <a:cs typeface="Calibri" pitchFamily="34" charset="0"/>
            </a:endParaRPr>
          </a:p>
        </p:txBody>
      </p:sp>
      <p:sp>
        <p:nvSpPr>
          <p:cNvPr id="10" name="Segnaposto contenuto 9"/>
          <p:cNvSpPr>
            <a:spLocks noGrp="1"/>
          </p:cNvSpPr>
          <p:nvPr>
            <p:ph sz="quarter" idx="2"/>
          </p:nvPr>
        </p:nvSpPr>
        <p:spPr>
          <a:xfrm>
            <a:off x="4500563" y="1052513"/>
            <a:ext cx="3816350" cy="5400675"/>
          </a:xfrm>
        </p:spPr>
        <p:txBody>
          <a:bodyPr>
            <a:normAutofit/>
          </a:bodyPr>
          <a:lstStyle/>
          <a:p>
            <a:pPr marL="27432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5) Ostruzione venosa  post epatica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Budd-Chiari</a:t>
            </a:r>
            <a:r>
              <a:rPr lang="it-IT" sz="1400" dirty="0">
                <a:solidFill>
                  <a:schemeClr val="tx1">
                    <a:lumMod val="95000"/>
                    <a:lumOff val="5000"/>
                  </a:schemeClr>
                </a:solidFill>
                <a:latin typeface="Calibri" pitchFamily="34" charset="0"/>
                <a:ea typeface="Microsoft YaHei" charset="-122"/>
                <a:cs typeface="Calibri" pitchFamily="34" charset="0"/>
              </a:rPr>
              <a:t>                                                                    </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Malattia veno-occlusiva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Grave insufficienza cardiaca destra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6) Droghe, tossine, farmaci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Metotrexate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a:t>
            </a:r>
            <a:r>
              <a:rPr lang="it-IT" sz="1400" dirty="0" err="1">
                <a:solidFill>
                  <a:schemeClr val="tx1">
                    <a:lumMod val="95000"/>
                    <a:lumOff val="5000"/>
                  </a:schemeClr>
                </a:solidFill>
                <a:latin typeface="Calibri" pitchFamily="34" charset="0"/>
                <a:ea typeface="Microsoft YaHei" charset="-122"/>
                <a:cs typeface="Calibri" pitchFamily="34" charset="0"/>
              </a:rPr>
              <a:t>Amiodarone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7) Immunologica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Epatiti autoimmuni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GVHD</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8) Miscellanea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Schistosomiasi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Sarcoidosi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Bypass digiuno-ileale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d) Criptogenetica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p:txBody>
      </p:sp>
      <p:sp>
        <p:nvSpPr>
          <p:cNvPr id="4" name="Rettangolo 3"/>
          <p:cNvSpPr/>
          <p:nvPr/>
        </p:nvSpPr>
        <p:spPr>
          <a:xfrm>
            <a:off x="2473756" y="260350"/>
            <a:ext cx="3804375"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3412"/>
          </a:xfrm>
        </p:spPr>
        <p:txBody>
          <a:bodyPr/>
          <a:lstStyle/>
          <a:p>
            <a:r>
              <a:rPr lang="it-IT" sz="3200">
                <a:solidFill>
                  <a:schemeClr val="folHlink"/>
                </a:solidFill>
                <a:latin typeface="Comic Sans MS" charset="0"/>
              </a:rPr>
              <a:t>METABOLISMO PROTEICO</a:t>
            </a:r>
          </a:p>
        </p:txBody>
      </p:sp>
      <p:sp>
        <p:nvSpPr>
          <p:cNvPr id="18435" name="Rectangle 3"/>
          <p:cNvSpPr>
            <a:spLocks noGrp="1" noChangeArrowheads="1"/>
          </p:cNvSpPr>
          <p:nvPr>
            <p:ph type="body" idx="1"/>
          </p:nvPr>
        </p:nvSpPr>
        <p:spPr>
          <a:xfrm>
            <a:off x="250825" y="1125538"/>
            <a:ext cx="8642350" cy="5543550"/>
          </a:xfrm>
        </p:spPr>
        <p:txBody>
          <a:bodyPr/>
          <a:lstStyle/>
          <a:p>
            <a:pPr>
              <a:lnSpc>
                <a:spcPct val="80000"/>
              </a:lnSpc>
              <a:buFontTx/>
              <a:buNone/>
            </a:pPr>
            <a:r>
              <a:rPr lang="it-IT" sz="2000" dirty="0">
                <a:solidFill>
                  <a:srgbClr val="FF9900"/>
                </a:solidFill>
                <a:latin typeface="Comic Sans MS" charset="0"/>
              </a:rPr>
              <a:t>RUOLO DEL FEGATO</a:t>
            </a:r>
          </a:p>
          <a:p>
            <a:pPr>
              <a:lnSpc>
                <a:spcPct val="80000"/>
              </a:lnSpc>
              <a:buFontTx/>
              <a:buNone/>
            </a:pPr>
            <a:r>
              <a:rPr lang="it-IT" sz="2000" dirty="0">
                <a:solidFill>
                  <a:srgbClr val="FF9900"/>
                </a:solidFill>
                <a:latin typeface="Comic Sans MS" charset="0"/>
              </a:rPr>
              <a:t>	Sintesi proteine plasmatiche</a:t>
            </a:r>
          </a:p>
          <a:p>
            <a:pPr lvl="1">
              <a:lnSpc>
                <a:spcPct val="80000"/>
              </a:lnSpc>
              <a:buFontTx/>
              <a:buNone/>
            </a:pPr>
            <a:r>
              <a:rPr lang="it-IT" sz="1600" dirty="0">
                <a:latin typeface="Comic Sans MS" charset="0"/>
              </a:rPr>
              <a:t>		</a:t>
            </a:r>
          </a:p>
          <a:p>
            <a:pPr lvl="1">
              <a:lnSpc>
                <a:spcPct val="80000"/>
              </a:lnSpc>
              <a:buFontTx/>
              <a:buNone/>
            </a:pPr>
            <a:r>
              <a:rPr lang="it-IT" sz="1600" dirty="0">
                <a:latin typeface="Comic Sans MS" charset="0"/>
              </a:rPr>
              <a:t>		Albumina</a:t>
            </a:r>
          </a:p>
          <a:p>
            <a:pPr lvl="1">
              <a:lnSpc>
                <a:spcPct val="80000"/>
              </a:lnSpc>
              <a:buFontTx/>
              <a:buNone/>
            </a:pPr>
            <a:r>
              <a:rPr lang="it-IT" sz="1600" dirty="0">
                <a:latin typeface="Comic Sans MS" charset="0"/>
              </a:rPr>
              <a:t>		A1-antitripsina</a:t>
            </a:r>
          </a:p>
          <a:p>
            <a:pPr lvl="1">
              <a:lnSpc>
                <a:spcPct val="80000"/>
              </a:lnSpc>
              <a:buFontTx/>
              <a:buNone/>
            </a:pPr>
            <a:r>
              <a:rPr lang="it-IT" sz="1600" dirty="0">
                <a:latin typeface="Comic Sans MS" charset="0"/>
              </a:rPr>
              <a:t>		A-</a:t>
            </a:r>
            <a:r>
              <a:rPr lang="it-IT" sz="1600" dirty="0" err="1">
                <a:latin typeface="Comic Sans MS" charset="0"/>
              </a:rPr>
              <a:t>fetoproteina</a:t>
            </a:r>
            <a:endParaRPr lang="it-IT" sz="1600" dirty="0">
              <a:latin typeface="Comic Sans MS" charset="0"/>
            </a:endParaRPr>
          </a:p>
          <a:p>
            <a:pPr lvl="1">
              <a:lnSpc>
                <a:spcPct val="80000"/>
              </a:lnSpc>
              <a:buFontTx/>
              <a:buNone/>
            </a:pPr>
            <a:r>
              <a:rPr lang="it-IT" sz="1600" dirty="0">
                <a:latin typeface="Comic Sans MS" charset="0"/>
              </a:rPr>
              <a:t>		A2-macroglobulina</a:t>
            </a:r>
          </a:p>
          <a:p>
            <a:pPr lvl="1">
              <a:lnSpc>
                <a:spcPct val="80000"/>
              </a:lnSpc>
              <a:buFontTx/>
              <a:buNone/>
            </a:pPr>
            <a:r>
              <a:rPr lang="it-IT" sz="1600" dirty="0">
                <a:latin typeface="Comic Sans MS" charset="0"/>
              </a:rPr>
              <a:t>		</a:t>
            </a:r>
            <a:r>
              <a:rPr lang="it-IT" sz="1600" dirty="0" err="1">
                <a:latin typeface="Comic Sans MS" charset="0"/>
              </a:rPr>
              <a:t>Ceruloplasmina</a:t>
            </a:r>
            <a:endParaRPr lang="it-IT" sz="1600" dirty="0">
              <a:latin typeface="Comic Sans MS" charset="0"/>
            </a:endParaRPr>
          </a:p>
          <a:p>
            <a:pPr lvl="1">
              <a:lnSpc>
                <a:spcPct val="80000"/>
              </a:lnSpc>
              <a:buFontTx/>
              <a:buNone/>
            </a:pPr>
            <a:r>
              <a:rPr lang="it-IT" sz="1600" dirty="0">
                <a:latin typeface="Comic Sans MS" charset="0"/>
              </a:rPr>
              <a:t>		Complemento (C3, C1, C6)</a:t>
            </a:r>
          </a:p>
          <a:p>
            <a:pPr lvl="1">
              <a:lnSpc>
                <a:spcPct val="80000"/>
              </a:lnSpc>
              <a:buFontTx/>
              <a:buNone/>
            </a:pPr>
            <a:r>
              <a:rPr lang="it-IT" sz="1600" dirty="0">
                <a:latin typeface="Comic Sans MS" charset="0"/>
              </a:rPr>
              <a:t>		Fibrinogeno</a:t>
            </a:r>
          </a:p>
          <a:p>
            <a:pPr lvl="1">
              <a:lnSpc>
                <a:spcPct val="80000"/>
              </a:lnSpc>
              <a:buFontTx/>
              <a:buNone/>
            </a:pPr>
            <a:r>
              <a:rPr lang="it-IT" sz="1600" dirty="0">
                <a:latin typeface="Comic Sans MS" charset="0"/>
              </a:rPr>
              <a:t>		</a:t>
            </a:r>
            <a:r>
              <a:rPr lang="it-IT" sz="1600" dirty="0" err="1">
                <a:latin typeface="Comic Sans MS" charset="0"/>
              </a:rPr>
              <a:t>Emopessina</a:t>
            </a:r>
            <a:endParaRPr lang="it-IT" sz="1600" dirty="0">
              <a:latin typeface="Comic Sans MS" charset="0"/>
            </a:endParaRPr>
          </a:p>
          <a:p>
            <a:pPr lvl="1">
              <a:lnSpc>
                <a:spcPct val="80000"/>
              </a:lnSpc>
              <a:buFontTx/>
              <a:buNone/>
            </a:pPr>
            <a:r>
              <a:rPr lang="it-IT" sz="1600" dirty="0">
                <a:latin typeface="Comic Sans MS" charset="0"/>
              </a:rPr>
              <a:t>		Protrombina (II)</a:t>
            </a:r>
          </a:p>
          <a:p>
            <a:pPr lvl="1">
              <a:lnSpc>
                <a:spcPct val="80000"/>
              </a:lnSpc>
              <a:buFontTx/>
              <a:buNone/>
            </a:pPr>
            <a:r>
              <a:rPr lang="it-IT" sz="1600" dirty="0">
                <a:latin typeface="Comic Sans MS" charset="0"/>
              </a:rPr>
              <a:t>		transferrina</a:t>
            </a:r>
          </a:p>
          <a:p>
            <a:pPr lvl="1">
              <a:lnSpc>
                <a:spcPct val="80000"/>
              </a:lnSpc>
              <a:buFontTx/>
              <a:buNone/>
            </a:pPr>
            <a:endParaRPr lang="it-IT" sz="2000" dirty="0">
              <a:latin typeface="Comic Sans MS" charset="0"/>
            </a:endParaRPr>
          </a:p>
          <a:p>
            <a:pPr>
              <a:lnSpc>
                <a:spcPct val="80000"/>
              </a:lnSpc>
              <a:buFontTx/>
              <a:buNone/>
            </a:pPr>
            <a:endParaRPr lang="it-IT" sz="2000" dirty="0">
              <a:solidFill>
                <a:schemeClr val="folHlink"/>
              </a:solidFill>
              <a:latin typeface="Comic Sans MS" charset="0"/>
            </a:endParaRPr>
          </a:p>
          <a:p>
            <a:pPr>
              <a:lnSpc>
                <a:spcPct val="80000"/>
              </a:lnSpc>
              <a:buFontTx/>
              <a:buNone/>
            </a:pPr>
            <a:r>
              <a:rPr lang="it-IT" sz="2000" dirty="0">
                <a:solidFill>
                  <a:schemeClr val="folHlink"/>
                </a:solidFill>
                <a:latin typeface="Comic Sans MS" charset="0"/>
              </a:rPr>
              <a:t>INSUFFICIENZA EPATICA</a:t>
            </a:r>
          </a:p>
          <a:p>
            <a:pPr>
              <a:lnSpc>
                <a:spcPct val="80000"/>
              </a:lnSpc>
              <a:buFontTx/>
              <a:buNone/>
            </a:pPr>
            <a:r>
              <a:rPr lang="it-IT" sz="2000" b="1" dirty="0">
                <a:latin typeface="Comic Sans MS" charset="0"/>
              </a:rPr>
              <a:t>Ipoalbuminemia</a:t>
            </a:r>
            <a:r>
              <a:rPr lang="it-IT" sz="2000" dirty="0">
                <a:latin typeface="Comic Sans MS" charset="0"/>
              </a:rPr>
              <a:t>	calo pressione oncotica		edemi e 							aggravamento dell’ascite </a:t>
            </a:r>
          </a:p>
          <a:p>
            <a:pPr>
              <a:lnSpc>
                <a:spcPct val="80000"/>
              </a:lnSpc>
              <a:buFontTx/>
              <a:buNone/>
            </a:pPr>
            <a:r>
              <a:rPr lang="it-IT" sz="2000" dirty="0">
                <a:latin typeface="Comic Sans MS" charset="0"/>
              </a:rPr>
              <a:t>(emivita albumina: 25 giorni)</a:t>
            </a:r>
          </a:p>
        </p:txBody>
      </p:sp>
      <p:sp>
        <p:nvSpPr>
          <p:cNvPr id="18436" name="Line 4"/>
          <p:cNvSpPr>
            <a:spLocks noChangeShapeType="1"/>
          </p:cNvSpPr>
          <p:nvPr/>
        </p:nvSpPr>
        <p:spPr bwMode="auto">
          <a:xfrm>
            <a:off x="2483768" y="5517232"/>
            <a:ext cx="28733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18437" name="Line 5"/>
          <p:cNvSpPr>
            <a:spLocks noChangeShapeType="1"/>
          </p:cNvSpPr>
          <p:nvPr/>
        </p:nvSpPr>
        <p:spPr bwMode="auto">
          <a:xfrm>
            <a:off x="6084168" y="5589240"/>
            <a:ext cx="287338" cy="0"/>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18438" name="Rectangle 6"/>
          <p:cNvSpPr>
            <a:spLocks noChangeArrowheads="1"/>
          </p:cNvSpPr>
          <p:nvPr/>
        </p:nvSpPr>
        <p:spPr bwMode="auto">
          <a:xfrm>
            <a:off x="539552" y="1845581"/>
            <a:ext cx="3311525" cy="30956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Tree>
    <p:extLst>
      <p:ext uri="{BB962C8B-B14F-4D97-AF65-F5344CB8AC3E}">
        <p14:creationId xmlns:p14="http://schemas.microsoft.com/office/powerpoint/2010/main" val="2129450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633412"/>
          </a:xfrm>
        </p:spPr>
        <p:txBody>
          <a:bodyPr/>
          <a:lstStyle/>
          <a:p>
            <a:r>
              <a:rPr lang="it-IT" sz="3200">
                <a:solidFill>
                  <a:schemeClr val="folHlink"/>
                </a:solidFill>
                <a:latin typeface="Comic Sans MS" charset="0"/>
              </a:rPr>
              <a:t>METABOLISMO LIPIDICO</a:t>
            </a:r>
          </a:p>
        </p:txBody>
      </p:sp>
      <p:sp>
        <p:nvSpPr>
          <p:cNvPr id="19459" name="Rectangle 3"/>
          <p:cNvSpPr>
            <a:spLocks noGrp="1" noChangeArrowheads="1"/>
          </p:cNvSpPr>
          <p:nvPr>
            <p:ph type="body" idx="1"/>
          </p:nvPr>
        </p:nvSpPr>
        <p:spPr>
          <a:xfrm>
            <a:off x="250825" y="1125538"/>
            <a:ext cx="8642350" cy="5543550"/>
          </a:xfrm>
        </p:spPr>
        <p:txBody>
          <a:bodyPr/>
          <a:lstStyle/>
          <a:p>
            <a:pPr>
              <a:buFontTx/>
              <a:buNone/>
            </a:pPr>
            <a:r>
              <a:rPr lang="it-IT" sz="2400" dirty="0">
                <a:latin typeface="Comic Sans MS" charset="0"/>
              </a:rPr>
              <a:t>RUOLO FEGATO</a:t>
            </a:r>
          </a:p>
          <a:p>
            <a:pPr>
              <a:buFontTx/>
              <a:buNone/>
            </a:pPr>
            <a:r>
              <a:rPr lang="it-IT" sz="2400" dirty="0">
                <a:latin typeface="Comic Sans MS" charset="0"/>
              </a:rPr>
              <a:t>Sintesi acidi biliari</a:t>
            </a:r>
          </a:p>
          <a:p>
            <a:pPr>
              <a:buFontTx/>
              <a:buNone/>
            </a:pPr>
            <a:r>
              <a:rPr lang="it-IT" sz="2400" dirty="0">
                <a:latin typeface="Comic Sans MS" charset="0"/>
              </a:rPr>
              <a:t>Sintesi lipoproteine</a:t>
            </a:r>
          </a:p>
          <a:p>
            <a:pPr>
              <a:buFontTx/>
              <a:buNone/>
            </a:pPr>
            <a:endParaRPr lang="it-IT" sz="2400" dirty="0">
              <a:latin typeface="Comic Sans MS" charset="0"/>
            </a:endParaRPr>
          </a:p>
          <a:p>
            <a:pPr>
              <a:buFontTx/>
              <a:buNone/>
            </a:pPr>
            <a:r>
              <a:rPr lang="it-IT" sz="2400" dirty="0">
                <a:latin typeface="Comic Sans MS" charset="0"/>
              </a:rPr>
              <a:t>CONSEGUENZE DELL</a:t>
            </a:r>
            <a:r>
              <a:rPr lang="ja-JP" altLang="it-IT" sz="2400" dirty="0">
                <a:latin typeface="Arial"/>
              </a:rPr>
              <a:t>’</a:t>
            </a:r>
            <a:r>
              <a:rPr lang="it-IT" sz="2400" dirty="0">
                <a:latin typeface="Comic Sans MS" charset="0"/>
              </a:rPr>
              <a:t>INSUFFICIENZA EPATICA</a:t>
            </a:r>
          </a:p>
          <a:p>
            <a:pPr>
              <a:buFontTx/>
              <a:buNone/>
            </a:pPr>
            <a:r>
              <a:rPr lang="it-IT" sz="2400" b="1" dirty="0">
                <a:latin typeface="Comic Sans MS" charset="0"/>
              </a:rPr>
              <a:t>Calo sintesi sali </a:t>
            </a:r>
            <a:r>
              <a:rPr lang="it-IT" sz="2400" b="1" dirty="0" err="1">
                <a:latin typeface="Comic Sans MS" charset="0"/>
              </a:rPr>
              <a:t>bilari</a:t>
            </a:r>
            <a:r>
              <a:rPr lang="it-IT" sz="2400" b="1" dirty="0">
                <a:latin typeface="Comic Sans MS" charset="0"/>
              </a:rPr>
              <a:t>	- deficit assorbimento grassi e</a:t>
            </a:r>
          </a:p>
          <a:p>
            <a:pPr>
              <a:buFontTx/>
              <a:buNone/>
            </a:pPr>
            <a:r>
              <a:rPr lang="it-IT" sz="2400" b="1" dirty="0">
                <a:latin typeface="Comic Sans MS" charset="0"/>
              </a:rPr>
              <a:t>					vitamine liposolubili (A,D,E,K)</a:t>
            </a:r>
          </a:p>
          <a:p>
            <a:pPr>
              <a:buFontTx/>
              <a:buNone/>
            </a:pPr>
            <a:endParaRPr lang="it-IT" sz="2400" b="1" dirty="0">
              <a:latin typeface="Comic Sans MS" charset="0"/>
            </a:endParaRPr>
          </a:p>
          <a:p>
            <a:pPr>
              <a:buFontTx/>
              <a:buNone/>
            </a:pPr>
            <a:r>
              <a:rPr lang="it-IT" sz="2400" b="1" dirty="0">
                <a:latin typeface="Comic Sans MS" charset="0"/>
              </a:rPr>
              <a:t>Ipocolesterolemia nelle fasi più avanzate</a:t>
            </a:r>
          </a:p>
        </p:txBody>
      </p:sp>
    </p:spTree>
    <p:extLst>
      <p:ext uri="{BB962C8B-B14F-4D97-AF65-F5344CB8AC3E}">
        <p14:creationId xmlns:p14="http://schemas.microsoft.com/office/powerpoint/2010/main" val="422357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it-IT" sz="3200">
                <a:solidFill>
                  <a:schemeClr val="folHlink"/>
                </a:solidFill>
                <a:latin typeface="Comic Sans MS" charset="0"/>
              </a:rPr>
              <a:t>MANIFESTAZIONI ENDOCRINE</a:t>
            </a:r>
          </a:p>
        </p:txBody>
      </p:sp>
      <p:sp>
        <p:nvSpPr>
          <p:cNvPr id="64515" name="Rectangle 3"/>
          <p:cNvSpPr>
            <a:spLocks noGrp="1" noChangeArrowheads="1"/>
          </p:cNvSpPr>
          <p:nvPr>
            <p:ph type="body" sz="half" idx="1"/>
          </p:nvPr>
        </p:nvSpPr>
        <p:spPr>
          <a:xfrm>
            <a:off x="457200" y="1600200"/>
            <a:ext cx="8147050" cy="4525963"/>
          </a:xfrm>
        </p:spPr>
        <p:txBody>
          <a:bodyPr/>
          <a:lstStyle/>
          <a:p>
            <a:pPr>
              <a:buFontTx/>
              <a:buNone/>
            </a:pPr>
            <a:r>
              <a:rPr lang="it-IT" sz="2000" dirty="0">
                <a:latin typeface="Comic Sans MS" charset="0"/>
              </a:rPr>
              <a:t>RUOLO FEGATO</a:t>
            </a:r>
          </a:p>
          <a:p>
            <a:pPr>
              <a:buFontTx/>
              <a:buNone/>
            </a:pPr>
            <a:r>
              <a:rPr lang="it-IT" sz="2000" dirty="0">
                <a:latin typeface="Comic Sans MS" charset="0"/>
              </a:rPr>
              <a:t>	sintesi proteine trasporto di certi ormoni</a:t>
            </a:r>
          </a:p>
          <a:p>
            <a:pPr>
              <a:buFontTx/>
              <a:buNone/>
            </a:pPr>
            <a:r>
              <a:rPr lang="it-IT" sz="2000" dirty="0">
                <a:latin typeface="Comic Sans MS" charset="0"/>
              </a:rPr>
              <a:t>	catabolismo ormoni (steroidi)</a:t>
            </a:r>
          </a:p>
          <a:p>
            <a:pPr>
              <a:buFontTx/>
              <a:buNone/>
            </a:pPr>
            <a:endParaRPr lang="it-IT" sz="2000" dirty="0">
              <a:latin typeface="Comic Sans MS" charset="0"/>
            </a:endParaRPr>
          </a:p>
          <a:p>
            <a:pPr>
              <a:buFontTx/>
              <a:buNone/>
            </a:pPr>
            <a:r>
              <a:rPr lang="it-IT" sz="2000" dirty="0">
                <a:latin typeface="Comic Sans MS" charset="0"/>
              </a:rPr>
              <a:t>Alterazioni caratteri sessuali</a:t>
            </a:r>
          </a:p>
          <a:p>
            <a:pPr>
              <a:buFontTx/>
              <a:buNone/>
            </a:pPr>
            <a:r>
              <a:rPr lang="it-IT" sz="2000" dirty="0">
                <a:latin typeface="Comic Sans MS" charset="0"/>
              </a:rPr>
              <a:t>	</a:t>
            </a:r>
            <a:r>
              <a:rPr lang="it-IT" sz="2000" b="1" dirty="0">
                <a:latin typeface="Comic Sans MS" charset="0"/>
              </a:rPr>
              <a:t>Maschio: 	femminilizzazione</a:t>
            </a:r>
          </a:p>
          <a:p>
            <a:pPr>
              <a:buFontTx/>
              <a:buNone/>
            </a:pPr>
            <a:r>
              <a:rPr lang="it-IT" sz="2000" b="1" dirty="0">
                <a:latin typeface="Comic Sans MS" charset="0"/>
              </a:rPr>
              <a:t>			perdita peli</a:t>
            </a:r>
          </a:p>
          <a:p>
            <a:pPr>
              <a:buFontTx/>
              <a:buNone/>
            </a:pPr>
            <a:r>
              <a:rPr lang="it-IT" sz="2000" b="1" dirty="0">
                <a:latin typeface="Comic Sans MS" charset="0"/>
              </a:rPr>
              <a:t>			ginecomastia</a:t>
            </a:r>
          </a:p>
          <a:p>
            <a:pPr>
              <a:buFontTx/>
              <a:buNone/>
            </a:pPr>
            <a:r>
              <a:rPr lang="it-IT" sz="2000" b="1" dirty="0">
                <a:latin typeface="Comic Sans MS" charset="0"/>
              </a:rPr>
              <a:t>			calo libido</a:t>
            </a:r>
          </a:p>
          <a:p>
            <a:pPr>
              <a:buFontTx/>
              <a:buNone/>
            </a:pPr>
            <a:r>
              <a:rPr lang="it-IT" sz="2000" b="1" dirty="0">
                <a:latin typeface="Comic Sans MS" charset="0"/>
              </a:rPr>
              <a:t>	Femmina: amenorrea</a:t>
            </a:r>
          </a:p>
          <a:p>
            <a:pPr>
              <a:buFontTx/>
              <a:buNone/>
            </a:pPr>
            <a:r>
              <a:rPr lang="it-IT" sz="2000" dirty="0">
                <a:latin typeface="Comic Sans MS" charset="0"/>
              </a:rPr>
              <a:t>			</a:t>
            </a:r>
          </a:p>
          <a:p>
            <a:pPr>
              <a:buFontTx/>
              <a:buNone/>
            </a:pPr>
            <a:endParaRPr lang="it-IT" sz="2000" dirty="0">
              <a:latin typeface="Comic Sans MS" charset="0"/>
            </a:endParaRPr>
          </a:p>
          <a:p>
            <a:pPr>
              <a:buFontTx/>
              <a:buNone/>
            </a:pPr>
            <a:endParaRPr lang="it-IT" sz="2800" dirty="0">
              <a:latin typeface="Comic Sans MS" charset="0"/>
            </a:endParaRPr>
          </a:p>
        </p:txBody>
      </p:sp>
      <p:sp>
        <p:nvSpPr>
          <p:cNvPr id="64516" name="AutoShape 4"/>
          <p:cNvSpPr>
            <a:spLocks noChangeArrowheads="1"/>
          </p:cNvSpPr>
          <p:nvPr/>
        </p:nvSpPr>
        <p:spPr bwMode="auto">
          <a:xfrm>
            <a:off x="2627313" y="2708275"/>
            <a:ext cx="360362" cy="431800"/>
          </a:xfrm>
          <a:prstGeom prst="downArrow">
            <a:avLst>
              <a:gd name="adj1" fmla="val 50000"/>
              <a:gd name="adj2" fmla="val 2995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pic>
        <p:nvPicPr>
          <p:cNvPr id="64517"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795963" y="3429000"/>
            <a:ext cx="2857500" cy="2300288"/>
          </a:xfrm>
          <a:noFill/>
          <a:ln/>
        </p:spPr>
      </p:pic>
    </p:spTree>
    <p:extLst>
      <p:ext uri="{BB962C8B-B14F-4D97-AF65-F5344CB8AC3E}">
        <p14:creationId xmlns:p14="http://schemas.microsoft.com/office/powerpoint/2010/main" val="21857485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Manifestazioni ematologiche</a:t>
            </a:r>
          </a:p>
        </p:txBody>
      </p:sp>
      <p:sp>
        <p:nvSpPr>
          <p:cNvPr id="6" name="Segnaposto contenuto 5"/>
          <p:cNvSpPr>
            <a:spLocks noGrp="1"/>
          </p:cNvSpPr>
          <p:nvPr>
            <p:ph idx="1"/>
          </p:nvPr>
        </p:nvSpPr>
        <p:spPr/>
        <p:txBody>
          <a:bodyPr/>
          <a:lstStyle/>
          <a:p>
            <a:r>
              <a:rPr lang="it-IT" dirty="0"/>
              <a:t>Anemia</a:t>
            </a:r>
          </a:p>
          <a:p>
            <a:pPr lvl="1"/>
            <a:r>
              <a:rPr lang="it-IT" dirty="0"/>
              <a:t>Da deficit di </a:t>
            </a:r>
            <a:r>
              <a:rPr lang="it-IT" dirty="0" err="1"/>
              <a:t>folati</a:t>
            </a:r>
            <a:r>
              <a:rPr lang="it-IT" dirty="0"/>
              <a:t> (il fegato è sede di deposito e di attivazione)</a:t>
            </a:r>
          </a:p>
          <a:p>
            <a:pPr lvl="1"/>
            <a:r>
              <a:rPr lang="it-IT" dirty="0" err="1"/>
              <a:t>Spur</a:t>
            </a:r>
            <a:r>
              <a:rPr lang="it-IT" dirty="0"/>
              <a:t> </a:t>
            </a:r>
            <a:r>
              <a:rPr lang="it-IT" dirty="0" err="1"/>
              <a:t>cell</a:t>
            </a:r>
            <a:r>
              <a:rPr lang="it-IT" dirty="0"/>
              <a:t> anemia</a:t>
            </a:r>
          </a:p>
          <a:p>
            <a:r>
              <a:rPr lang="it-IT" dirty="0"/>
              <a:t>Sindrome emorragica</a:t>
            </a:r>
          </a:p>
          <a:p>
            <a:pPr lvl="1"/>
            <a:r>
              <a:rPr lang="it-IT" dirty="0"/>
              <a:t>Deficit di produzione 1,2,5,7,9,10, di cui 2,7,9,10 sono K dipendenti (di cui è ridotto l’assorbimento)</a:t>
            </a:r>
          </a:p>
          <a:p>
            <a:pPr lvl="1"/>
            <a:r>
              <a:rPr lang="it-IT" dirty="0" err="1"/>
              <a:t>Piastrinopenia</a:t>
            </a:r>
            <a:r>
              <a:rPr lang="it-IT" dirty="0"/>
              <a:t> da sequestro</a:t>
            </a:r>
          </a:p>
        </p:txBody>
      </p:sp>
    </p:spTree>
    <p:extLst>
      <p:ext uri="{BB962C8B-B14F-4D97-AF65-F5344CB8AC3E}">
        <p14:creationId xmlns:p14="http://schemas.microsoft.com/office/powerpoint/2010/main" val="680318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633412"/>
          </a:xfrm>
        </p:spPr>
        <p:txBody>
          <a:bodyPr>
            <a:normAutofit fontScale="90000"/>
          </a:bodyPr>
          <a:lstStyle/>
          <a:p>
            <a:r>
              <a:rPr lang="it-IT" sz="3600">
                <a:solidFill>
                  <a:schemeClr val="folHlink"/>
                </a:solidFill>
                <a:latin typeface="Comic Sans MS" charset="0"/>
              </a:rPr>
              <a:t>ALTERAZIONI COAGULAZIONE</a:t>
            </a:r>
          </a:p>
        </p:txBody>
      </p:sp>
      <p:pic>
        <p:nvPicPr>
          <p:cNvPr id="46084" name="Picture 4" descr="Emocoagulazione"/>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95288" y="981075"/>
            <a:ext cx="4879975" cy="56165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6085" name="Text Box 5"/>
          <p:cNvSpPr txBox="1">
            <a:spLocks noChangeArrowheads="1"/>
          </p:cNvSpPr>
          <p:nvPr/>
        </p:nvSpPr>
        <p:spPr bwMode="auto">
          <a:xfrm>
            <a:off x="5559425" y="1149350"/>
            <a:ext cx="3127375" cy="78483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it-IT" dirty="0">
                <a:solidFill>
                  <a:schemeClr val="tx1"/>
                </a:solidFill>
                <a:latin typeface="Comic Sans MS" charset="0"/>
              </a:rPr>
              <a:t>- </a:t>
            </a:r>
            <a:r>
              <a:rPr lang="it-IT" b="1" dirty="0">
                <a:solidFill>
                  <a:schemeClr val="tx1"/>
                </a:solidFill>
                <a:latin typeface="Comic Sans MS" charset="0"/>
              </a:rPr>
              <a:t>Diminuita sintesi </a:t>
            </a:r>
            <a:r>
              <a:rPr lang="it-IT" dirty="0">
                <a:solidFill>
                  <a:schemeClr val="tx1"/>
                </a:solidFill>
                <a:latin typeface="Comic Sans MS" charset="0"/>
              </a:rPr>
              <a:t>della </a:t>
            </a:r>
          </a:p>
          <a:p>
            <a:r>
              <a:rPr lang="it-IT" dirty="0">
                <a:solidFill>
                  <a:schemeClr val="tx1"/>
                </a:solidFill>
                <a:latin typeface="Comic Sans MS" charset="0"/>
              </a:rPr>
              <a:t>Maggior parte dei fattori della</a:t>
            </a:r>
          </a:p>
          <a:p>
            <a:r>
              <a:rPr lang="it-IT" dirty="0">
                <a:solidFill>
                  <a:schemeClr val="tx1"/>
                </a:solidFill>
                <a:latin typeface="Comic Sans MS" charset="0"/>
              </a:rPr>
              <a:t>Coagulazione</a:t>
            </a:r>
          </a:p>
          <a:p>
            <a:endParaRPr lang="it-IT" dirty="0">
              <a:solidFill>
                <a:schemeClr val="tx1"/>
              </a:solidFill>
              <a:latin typeface="Comic Sans MS" charset="0"/>
            </a:endParaRPr>
          </a:p>
          <a:p>
            <a:r>
              <a:rPr lang="it-IT" dirty="0">
                <a:solidFill>
                  <a:schemeClr val="tx1"/>
                </a:solidFill>
                <a:latin typeface="Comic Sans MS" charset="0"/>
              </a:rPr>
              <a:t>- </a:t>
            </a:r>
            <a:r>
              <a:rPr lang="it-IT" b="1" dirty="0">
                <a:solidFill>
                  <a:schemeClr val="tx1"/>
                </a:solidFill>
                <a:latin typeface="Comic Sans MS" charset="0"/>
              </a:rPr>
              <a:t>Diminuito assorbimento </a:t>
            </a:r>
            <a:r>
              <a:rPr lang="it-IT" b="1" dirty="0" err="1">
                <a:solidFill>
                  <a:schemeClr val="tx1"/>
                </a:solidFill>
                <a:latin typeface="Comic Sans MS" charset="0"/>
              </a:rPr>
              <a:t>dell</a:t>
            </a:r>
            <a:endParaRPr lang="it-IT" b="1" dirty="0">
              <a:solidFill>
                <a:schemeClr val="tx1"/>
              </a:solidFill>
              <a:latin typeface="Comic Sans MS" charset="0"/>
            </a:endParaRPr>
          </a:p>
          <a:p>
            <a:r>
              <a:rPr lang="it-IT" b="1" dirty="0" err="1">
                <a:solidFill>
                  <a:schemeClr val="tx1"/>
                </a:solidFill>
                <a:latin typeface="Comic Sans MS" charset="0"/>
              </a:rPr>
              <a:t>Vit</a:t>
            </a:r>
            <a:r>
              <a:rPr lang="it-IT" b="1" dirty="0">
                <a:solidFill>
                  <a:schemeClr val="tx1"/>
                </a:solidFill>
                <a:latin typeface="Comic Sans MS" charset="0"/>
              </a:rPr>
              <a:t> K</a:t>
            </a:r>
          </a:p>
          <a:p>
            <a:endParaRPr lang="it-IT" dirty="0">
              <a:solidFill>
                <a:schemeClr val="tx1"/>
              </a:solidFill>
              <a:latin typeface="Comic Sans MS" charset="0"/>
            </a:endParaRPr>
          </a:p>
          <a:p>
            <a:r>
              <a:rPr lang="it-IT" dirty="0">
                <a:solidFill>
                  <a:schemeClr val="tx1"/>
                </a:solidFill>
                <a:latin typeface="Comic Sans MS" charset="0"/>
              </a:rPr>
              <a:t>- </a:t>
            </a:r>
            <a:r>
              <a:rPr lang="it-IT" b="1" dirty="0">
                <a:solidFill>
                  <a:schemeClr val="tx1"/>
                </a:solidFill>
                <a:latin typeface="Comic Sans MS" charset="0"/>
              </a:rPr>
              <a:t>Trombocitopenia dovuta al</a:t>
            </a:r>
          </a:p>
          <a:p>
            <a:r>
              <a:rPr lang="it-IT" b="1" dirty="0">
                <a:solidFill>
                  <a:schemeClr val="tx1"/>
                </a:solidFill>
                <a:latin typeface="Comic Sans MS" charset="0"/>
              </a:rPr>
              <a:t>Sequestro splenico </a:t>
            </a:r>
            <a:r>
              <a:rPr lang="it-IT" dirty="0">
                <a:solidFill>
                  <a:schemeClr val="tx1"/>
                </a:solidFill>
                <a:latin typeface="Comic Sans MS" charset="0"/>
              </a:rPr>
              <a:t>delle PLT</a:t>
            </a:r>
          </a:p>
          <a:p>
            <a:r>
              <a:rPr lang="it-IT" dirty="0">
                <a:solidFill>
                  <a:schemeClr val="tx1"/>
                </a:solidFill>
                <a:latin typeface="Comic Sans MS" charset="0"/>
              </a:rPr>
              <a:t>(</a:t>
            </a:r>
            <a:r>
              <a:rPr lang="it-IT" dirty="0" err="1">
                <a:solidFill>
                  <a:schemeClr val="tx1"/>
                </a:solidFill>
                <a:latin typeface="Comic Sans MS" charset="0"/>
              </a:rPr>
              <a:t>ipersplenismo</a:t>
            </a:r>
            <a:r>
              <a:rPr lang="it-IT" dirty="0">
                <a:solidFill>
                  <a:schemeClr val="tx1"/>
                </a:solidFill>
                <a:latin typeface="Comic Sans MS" charset="0"/>
              </a:rPr>
              <a:t>)</a:t>
            </a:r>
          </a:p>
          <a:p>
            <a:endParaRPr lang="it-IT" dirty="0">
              <a:solidFill>
                <a:schemeClr val="tx1"/>
              </a:solidFill>
              <a:latin typeface="Comic Sans MS" charset="0"/>
            </a:endParaRPr>
          </a:p>
          <a:p>
            <a:endParaRPr lang="it-IT" dirty="0">
              <a:solidFill>
                <a:schemeClr val="tx1"/>
              </a:solidFill>
              <a:latin typeface="Comic Sans MS" charset="0"/>
            </a:endParaRPr>
          </a:p>
          <a:p>
            <a:r>
              <a:rPr lang="it-IT" dirty="0">
                <a:solidFill>
                  <a:schemeClr val="tx1"/>
                </a:solidFill>
                <a:latin typeface="Comic Sans MS" charset="0"/>
              </a:rPr>
              <a:t>Manifestazioni emorragiche</a:t>
            </a:r>
          </a:p>
          <a:p>
            <a:r>
              <a:rPr lang="it-IT" dirty="0">
                <a:solidFill>
                  <a:schemeClr val="tx1"/>
                </a:solidFill>
                <a:latin typeface="Comic Sans MS" charset="0"/>
              </a:rPr>
              <a:t>Ematomi</a:t>
            </a:r>
          </a:p>
          <a:p>
            <a:r>
              <a:rPr lang="it-IT" dirty="0">
                <a:solidFill>
                  <a:schemeClr val="tx1"/>
                </a:solidFill>
                <a:latin typeface="Comic Sans MS" charset="0"/>
              </a:rPr>
              <a:t>ecchimosi</a:t>
            </a:r>
          </a:p>
        </p:txBody>
      </p:sp>
    </p:spTree>
    <p:extLst>
      <p:ext uri="{BB962C8B-B14F-4D97-AF65-F5344CB8AC3E}">
        <p14:creationId xmlns:p14="http://schemas.microsoft.com/office/powerpoint/2010/main" val="8744159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706437"/>
          </a:xfrm>
        </p:spPr>
        <p:txBody>
          <a:bodyPr/>
          <a:lstStyle/>
          <a:p>
            <a:r>
              <a:rPr lang="it-IT" sz="3200">
                <a:solidFill>
                  <a:schemeClr val="folHlink"/>
                </a:solidFill>
                <a:latin typeface="Comic Sans MS" charset="0"/>
              </a:rPr>
              <a:t>MANIFESTAZIONI EMATOLOGICHE</a:t>
            </a:r>
          </a:p>
        </p:txBody>
      </p:sp>
      <p:sp>
        <p:nvSpPr>
          <p:cNvPr id="48131" name="Rectangle 3"/>
          <p:cNvSpPr>
            <a:spLocks noGrp="1" noChangeArrowheads="1"/>
          </p:cNvSpPr>
          <p:nvPr>
            <p:ph type="body" idx="1"/>
          </p:nvPr>
        </p:nvSpPr>
        <p:spPr>
          <a:xfrm>
            <a:off x="323850" y="1125538"/>
            <a:ext cx="8640763" cy="5399087"/>
          </a:xfrm>
        </p:spPr>
        <p:txBody>
          <a:bodyPr/>
          <a:lstStyle/>
          <a:p>
            <a:pPr>
              <a:buFontTx/>
              <a:buNone/>
            </a:pPr>
            <a:r>
              <a:rPr lang="it-IT" sz="1600" dirty="0">
                <a:solidFill>
                  <a:srgbClr val="99FF66"/>
                </a:solidFill>
                <a:latin typeface="Comic Sans MS" charset="0"/>
              </a:rPr>
              <a:t>Alimenti</a:t>
            </a:r>
          </a:p>
          <a:p>
            <a:pPr>
              <a:buFontTx/>
              <a:buNone/>
            </a:pPr>
            <a:endParaRPr lang="it-IT" sz="1600" dirty="0">
              <a:solidFill>
                <a:srgbClr val="99FF66"/>
              </a:solidFill>
              <a:latin typeface="Comic Sans MS" charset="0"/>
            </a:endParaRPr>
          </a:p>
          <a:p>
            <a:pPr>
              <a:buFontTx/>
              <a:buNone/>
            </a:pPr>
            <a:r>
              <a:rPr lang="it-IT" sz="1600" dirty="0">
                <a:solidFill>
                  <a:srgbClr val="99FF66"/>
                </a:solidFill>
                <a:latin typeface="Comic Sans MS" charset="0"/>
              </a:rPr>
              <a:t>Folati (</a:t>
            </a:r>
            <a:r>
              <a:rPr lang="it-IT" sz="1600" dirty="0" err="1">
                <a:solidFill>
                  <a:srgbClr val="99FF66"/>
                </a:solidFill>
                <a:latin typeface="Comic Sans MS" charset="0"/>
              </a:rPr>
              <a:t>poliglutammati</a:t>
            </a:r>
            <a:r>
              <a:rPr lang="it-IT" sz="1600" dirty="0">
                <a:solidFill>
                  <a:srgbClr val="99FF66"/>
                </a:solidFill>
                <a:latin typeface="Comic Sans MS" charset="0"/>
              </a:rPr>
              <a:t>)</a:t>
            </a:r>
          </a:p>
          <a:p>
            <a:pPr>
              <a:buFontTx/>
              <a:buNone/>
            </a:pPr>
            <a:r>
              <a:rPr lang="it-IT" sz="1600" dirty="0">
                <a:latin typeface="Comic Sans MS" charset="0"/>
              </a:rPr>
              <a:t>		</a:t>
            </a:r>
            <a:r>
              <a:rPr lang="it-IT" sz="1600" dirty="0" err="1">
                <a:latin typeface="Comic Sans MS" charset="0"/>
              </a:rPr>
              <a:t>coniugasi</a:t>
            </a:r>
            <a:endParaRPr lang="it-IT" sz="1600" dirty="0">
              <a:latin typeface="Comic Sans MS" charset="0"/>
            </a:endParaRPr>
          </a:p>
          <a:p>
            <a:pPr>
              <a:buFontTx/>
              <a:buNone/>
            </a:pPr>
            <a:r>
              <a:rPr lang="it-IT" sz="1600" dirty="0">
                <a:solidFill>
                  <a:srgbClr val="99FF66"/>
                </a:solidFill>
                <a:latin typeface="Comic Sans MS" charset="0"/>
              </a:rPr>
              <a:t>Acido </a:t>
            </a:r>
            <a:r>
              <a:rPr lang="it-IT" sz="1600" dirty="0" err="1">
                <a:solidFill>
                  <a:srgbClr val="99FF66"/>
                </a:solidFill>
                <a:latin typeface="Comic Sans MS" charset="0"/>
              </a:rPr>
              <a:t>pteroilglutammico</a:t>
            </a:r>
            <a:endParaRPr lang="it-IT" sz="1600" dirty="0">
              <a:solidFill>
                <a:srgbClr val="99FF66"/>
              </a:solidFill>
              <a:latin typeface="Comic Sans MS" charset="0"/>
            </a:endParaRPr>
          </a:p>
          <a:p>
            <a:pPr>
              <a:buFontTx/>
              <a:buNone/>
            </a:pPr>
            <a:r>
              <a:rPr lang="it-IT" sz="1600" dirty="0">
                <a:latin typeface="Comic Sans MS" charset="0"/>
              </a:rPr>
              <a:t>		mucosa intestino</a:t>
            </a:r>
          </a:p>
          <a:p>
            <a:pPr>
              <a:buFontTx/>
              <a:buNone/>
            </a:pPr>
            <a:r>
              <a:rPr lang="it-IT" sz="1600" dirty="0">
                <a:solidFill>
                  <a:srgbClr val="99FF66"/>
                </a:solidFill>
                <a:latin typeface="Comic Sans MS" charset="0"/>
              </a:rPr>
              <a:t>N5metilfolato</a:t>
            </a:r>
          </a:p>
          <a:p>
            <a:pPr>
              <a:buFontTx/>
              <a:buNone/>
            </a:pPr>
            <a:r>
              <a:rPr lang="it-IT" sz="1600" dirty="0">
                <a:latin typeface="Comic Sans MS" charset="0"/>
              </a:rPr>
              <a:t>		fegato</a:t>
            </a:r>
          </a:p>
          <a:p>
            <a:pPr>
              <a:buFontTx/>
              <a:buNone/>
            </a:pPr>
            <a:r>
              <a:rPr lang="it-IT" sz="1600" dirty="0">
                <a:solidFill>
                  <a:srgbClr val="99FF66"/>
                </a:solidFill>
                <a:latin typeface="Comic Sans MS" charset="0"/>
              </a:rPr>
              <a:t>Ac </a:t>
            </a:r>
            <a:r>
              <a:rPr lang="it-IT" sz="1600" dirty="0" err="1">
                <a:solidFill>
                  <a:srgbClr val="99FF66"/>
                </a:solidFill>
                <a:latin typeface="Comic Sans MS" charset="0"/>
              </a:rPr>
              <a:t>tetraidrofolico</a:t>
            </a:r>
            <a:r>
              <a:rPr lang="it-IT" sz="1600" dirty="0">
                <a:solidFill>
                  <a:srgbClr val="99FF66"/>
                </a:solidFill>
                <a:latin typeface="Comic Sans MS" charset="0"/>
              </a:rPr>
              <a:t> (</a:t>
            </a:r>
            <a:r>
              <a:rPr lang="it-IT" sz="1600" dirty="0" err="1">
                <a:solidFill>
                  <a:srgbClr val="99FF66"/>
                </a:solidFill>
                <a:latin typeface="Comic Sans MS" charset="0"/>
              </a:rPr>
              <a:t>ac</a:t>
            </a:r>
            <a:r>
              <a:rPr lang="it-IT" sz="1600" dirty="0">
                <a:solidFill>
                  <a:srgbClr val="99FF66"/>
                </a:solidFill>
                <a:latin typeface="Comic Sans MS" charset="0"/>
              </a:rPr>
              <a:t> </a:t>
            </a:r>
            <a:r>
              <a:rPr lang="it-IT" sz="1600" dirty="0" err="1">
                <a:solidFill>
                  <a:srgbClr val="99FF66"/>
                </a:solidFill>
                <a:latin typeface="Comic Sans MS" charset="0"/>
              </a:rPr>
              <a:t>folinico</a:t>
            </a:r>
            <a:r>
              <a:rPr lang="it-IT" sz="1600" dirty="0">
                <a:solidFill>
                  <a:srgbClr val="99FF66"/>
                </a:solidFill>
                <a:latin typeface="Comic Sans MS" charset="0"/>
              </a:rPr>
              <a:t>)</a:t>
            </a:r>
          </a:p>
          <a:p>
            <a:pPr>
              <a:buFontTx/>
              <a:buNone/>
            </a:pPr>
            <a:endParaRPr lang="it-IT" sz="1600" dirty="0">
              <a:solidFill>
                <a:srgbClr val="99FF66"/>
              </a:solidFill>
              <a:latin typeface="Comic Sans MS" charset="0"/>
            </a:endParaRPr>
          </a:p>
          <a:p>
            <a:pPr>
              <a:buFontTx/>
              <a:buNone/>
            </a:pPr>
            <a:endParaRPr lang="it-IT" sz="1600" dirty="0">
              <a:solidFill>
                <a:srgbClr val="99FF66"/>
              </a:solidFill>
              <a:latin typeface="Comic Sans MS" charset="0"/>
            </a:endParaRPr>
          </a:p>
          <a:p>
            <a:pPr>
              <a:buFontTx/>
              <a:buNone/>
            </a:pPr>
            <a:r>
              <a:rPr lang="it-IT" sz="1600" dirty="0">
                <a:solidFill>
                  <a:srgbClr val="99FF66"/>
                </a:solidFill>
                <a:latin typeface="Comic Sans MS" charset="0"/>
              </a:rPr>
              <a:t>Immagazzinamento nel fegato</a:t>
            </a:r>
            <a:r>
              <a:rPr lang="it-IT" sz="1600" dirty="0">
                <a:latin typeface="Comic Sans MS" charset="0"/>
              </a:rPr>
              <a:t>(scorta di 5-10 mg, sufficienti per 20-30 giorni)</a:t>
            </a:r>
          </a:p>
          <a:p>
            <a:pPr>
              <a:buFontTx/>
              <a:buNone/>
            </a:pPr>
            <a:endParaRPr lang="it-IT" sz="1600" dirty="0">
              <a:latin typeface="Comic Sans MS" charset="0"/>
            </a:endParaRPr>
          </a:p>
          <a:p>
            <a:pPr>
              <a:buFontTx/>
              <a:buNone/>
            </a:pPr>
            <a:r>
              <a:rPr lang="it-IT" sz="1600" dirty="0">
                <a:solidFill>
                  <a:schemeClr val="folHlink"/>
                </a:solidFill>
                <a:latin typeface="Comic Sans MS" charset="0"/>
              </a:rPr>
              <a:t>INSUFFICIENZA EPATICA</a:t>
            </a:r>
          </a:p>
          <a:p>
            <a:pPr>
              <a:buFontTx/>
              <a:buNone/>
            </a:pPr>
            <a:r>
              <a:rPr lang="it-IT" sz="1600" dirty="0">
                <a:latin typeface="Comic Sans MS" charset="0"/>
              </a:rPr>
              <a:t>	deficit di attivazione acido folico</a:t>
            </a:r>
          </a:p>
          <a:p>
            <a:pPr>
              <a:buFontTx/>
              <a:buNone/>
            </a:pPr>
            <a:r>
              <a:rPr lang="it-IT" sz="1600" dirty="0">
                <a:latin typeface="Comic Sans MS" charset="0"/>
              </a:rPr>
              <a:t>	deficit di immagazzinamento </a:t>
            </a:r>
            <a:r>
              <a:rPr lang="it-IT" sz="1600" dirty="0" err="1">
                <a:latin typeface="Comic Sans MS" charset="0"/>
              </a:rPr>
              <a:t>ac</a:t>
            </a:r>
            <a:r>
              <a:rPr lang="it-IT" sz="1600" dirty="0">
                <a:latin typeface="Comic Sans MS" charset="0"/>
              </a:rPr>
              <a:t> folico</a:t>
            </a:r>
          </a:p>
        </p:txBody>
      </p:sp>
      <p:sp>
        <p:nvSpPr>
          <p:cNvPr id="48132" name="Line 4"/>
          <p:cNvSpPr>
            <a:spLocks noChangeShapeType="1"/>
          </p:cNvSpPr>
          <p:nvPr/>
        </p:nvSpPr>
        <p:spPr bwMode="auto">
          <a:xfrm>
            <a:off x="827088" y="1484313"/>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3" name="Line 5"/>
          <p:cNvSpPr>
            <a:spLocks noChangeShapeType="1"/>
          </p:cNvSpPr>
          <p:nvPr/>
        </p:nvSpPr>
        <p:spPr bwMode="auto">
          <a:xfrm>
            <a:off x="755650" y="2060575"/>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4" name="Line 6"/>
          <p:cNvSpPr>
            <a:spLocks noChangeShapeType="1"/>
          </p:cNvSpPr>
          <p:nvPr/>
        </p:nvSpPr>
        <p:spPr bwMode="auto">
          <a:xfrm>
            <a:off x="827088" y="3429124"/>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5" name="Line 7"/>
          <p:cNvSpPr>
            <a:spLocks noChangeShapeType="1"/>
          </p:cNvSpPr>
          <p:nvPr/>
        </p:nvSpPr>
        <p:spPr bwMode="auto">
          <a:xfrm>
            <a:off x="755650" y="2636838"/>
            <a:ext cx="0" cy="215900"/>
          </a:xfrm>
          <a:prstGeom prst="line">
            <a:avLst/>
          </a:prstGeom>
          <a:noFill/>
          <a:ln w="2857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6" name="Line 8"/>
          <p:cNvSpPr>
            <a:spLocks noChangeShapeType="1"/>
          </p:cNvSpPr>
          <p:nvPr/>
        </p:nvSpPr>
        <p:spPr bwMode="auto">
          <a:xfrm>
            <a:off x="899592" y="4150345"/>
            <a:ext cx="0" cy="358775"/>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37" name="Rectangle 9"/>
          <p:cNvSpPr>
            <a:spLocks noChangeArrowheads="1"/>
          </p:cNvSpPr>
          <p:nvPr/>
        </p:nvSpPr>
        <p:spPr bwMode="auto">
          <a:xfrm>
            <a:off x="250825" y="981075"/>
            <a:ext cx="5041900" cy="4103688"/>
          </a:xfrm>
          <a:prstGeom prst="rect">
            <a:avLst/>
          </a:prstGeom>
          <a:noFill/>
          <a:ln w="38100">
            <a:solidFill>
              <a:schemeClr val="tx1"/>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38" name="AutoShape 10"/>
          <p:cNvSpPr>
            <a:spLocks/>
          </p:cNvSpPr>
          <p:nvPr/>
        </p:nvSpPr>
        <p:spPr bwMode="auto">
          <a:xfrm>
            <a:off x="4500563" y="5876925"/>
            <a:ext cx="287337" cy="576263"/>
          </a:xfrm>
          <a:prstGeom prst="rightBrace">
            <a:avLst>
              <a:gd name="adj1" fmla="val 16713"/>
              <a:gd name="adj2" fmla="val 50000"/>
            </a:avLst>
          </a:prstGeom>
          <a:noFill/>
          <a:ln w="38100">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39" name="Text Box 11"/>
          <p:cNvSpPr txBox="1">
            <a:spLocks noChangeArrowheads="1"/>
          </p:cNvSpPr>
          <p:nvPr/>
        </p:nvSpPr>
        <p:spPr bwMode="auto">
          <a:xfrm>
            <a:off x="5076825" y="6015038"/>
            <a:ext cx="291941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solidFill>
                  <a:schemeClr val="folHlink"/>
                </a:solidFill>
                <a:latin typeface="Comic Sans MS" charset="0"/>
              </a:rPr>
              <a:t>ANEMIA MACROCITICA</a:t>
            </a:r>
          </a:p>
        </p:txBody>
      </p:sp>
      <p:sp>
        <p:nvSpPr>
          <p:cNvPr id="48140" name="Rectangle 12"/>
          <p:cNvSpPr>
            <a:spLocks noChangeArrowheads="1"/>
          </p:cNvSpPr>
          <p:nvPr/>
        </p:nvSpPr>
        <p:spPr bwMode="auto">
          <a:xfrm>
            <a:off x="250825" y="5229225"/>
            <a:ext cx="7921625" cy="1368425"/>
          </a:xfrm>
          <a:prstGeom prst="rect">
            <a:avLst/>
          </a:prstGeom>
          <a:noFill/>
          <a:ln w="2857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41" name="Line 13"/>
          <p:cNvSpPr>
            <a:spLocks noChangeShapeType="1"/>
          </p:cNvSpPr>
          <p:nvPr/>
        </p:nvSpPr>
        <p:spPr bwMode="auto">
          <a:xfrm>
            <a:off x="5292725" y="2997200"/>
            <a:ext cx="1223963"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42" name="Line 14"/>
          <p:cNvSpPr>
            <a:spLocks noChangeShapeType="1"/>
          </p:cNvSpPr>
          <p:nvPr/>
        </p:nvSpPr>
        <p:spPr bwMode="auto">
          <a:xfrm>
            <a:off x="6516688" y="2997200"/>
            <a:ext cx="0" cy="2087563"/>
          </a:xfrm>
          <a:prstGeom prst="line">
            <a:avLst/>
          </a:prstGeom>
          <a:noFill/>
          <a:ln w="381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
        <p:nvSpPr>
          <p:cNvPr id="48143" name="Rectangle 15"/>
          <p:cNvSpPr>
            <a:spLocks noChangeArrowheads="1"/>
          </p:cNvSpPr>
          <p:nvPr/>
        </p:nvSpPr>
        <p:spPr bwMode="auto">
          <a:xfrm>
            <a:off x="1258888" y="3357686"/>
            <a:ext cx="865187" cy="287338"/>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8144" name="Text Box 16"/>
          <p:cNvSpPr txBox="1">
            <a:spLocks noChangeArrowheads="1"/>
          </p:cNvSpPr>
          <p:nvPr/>
        </p:nvSpPr>
        <p:spPr bwMode="auto">
          <a:xfrm>
            <a:off x="5919788" y="1119188"/>
            <a:ext cx="3070225" cy="1373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2800">
                <a:solidFill>
                  <a:schemeClr val="folHlink"/>
                </a:solidFill>
                <a:latin typeface="Comic Sans MS" charset="0"/>
              </a:rPr>
              <a:t>METABOLISMO </a:t>
            </a:r>
          </a:p>
          <a:p>
            <a:r>
              <a:rPr lang="it-IT" sz="2800">
                <a:solidFill>
                  <a:schemeClr val="folHlink"/>
                </a:solidFill>
                <a:latin typeface="Comic Sans MS" charset="0"/>
              </a:rPr>
              <a:t>DELL</a:t>
            </a:r>
            <a:r>
              <a:rPr lang="ja-JP" altLang="it-IT" sz="2800">
                <a:solidFill>
                  <a:schemeClr val="folHlink"/>
                </a:solidFill>
                <a:latin typeface="Arial"/>
              </a:rPr>
              <a:t>’</a:t>
            </a:r>
            <a:endParaRPr lang="it-IT" sz="2800">
              <a:solidFill>
                <a:schemeClr val="folHlink"/>
              </a:solidFill>
              <a:latin typeface="Comic Sans MS" charset="0"/>
            </a:endParaRPr>
          </a:p>
          <a:p>
            <a:r>
              <a:rPr lang="it-IT" sz="2800">
                <a:solidFill>
                  <a:schemeClr val="folHlink"/>
                </a:solidFill>
                <a:latin typeface="Comic Sans MS" charset="0"/>
              </a:rPr>
              <a:t>ACIDO FOLICO</a:t>
            </a:r>
          </a:p>
        </p:txBody>
      </p:sp>
    </p:spTree>
    <p:extLst>
      <p:ext uri="{BB962C8B-B14F-4D97-AF65-F5344CB8AC3E}">
        <p14:creationId xmlns:p14="http://schemas.microsoft.com/office/powerpoint/2010/main" val="2979010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Manifestazioni cardiovascolari</a:t>
            </a:r>
          </a:p>
        </p:txBody>
      </p:sp>
      <p:sp>
        <p:nvSpPr>
          <p:cNvPr id="3" name="Segnaposto contenuto 2"/>
          <p:cNvSpPr>
            <a:spLocks noGrp="1"/>
          </p:cNvSpPr>
          <p:nvPr>
            <p:ph idx="1"/>
          </p:nvPr>
        </p:nvSpPr>
        <p:spPr/>
        <p:txBody>
          <a:bodyPr/>
          <a:lstStyle/>
          <a:p>
            <a:r>
              <a:rPr lang="it-IT" dirty="0"/>
              <a:t>Circolo ipercinetico con aumento gittata cardiaca e riduzione resistenze vascolari sistemiche</a:t>
            </a:r>
          </a:p>
        </p:txBody>
      </p:sp>
    </p:spTree>
    <p:extLst>
      <p:ext uri="{BB962C8B-B14F-4D97-AF65-F5344CB8AC3E}">
        <p14:creationId xmlns:p14="http://schemas.microsoft.com/office/powerpoint/2010/main" val="3305701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AD624E-1B5F-4FC9-AFB2-EDE9EC02EAC4}" type="slidenum">
              <a:rPr lang="it-IT" smtClean="0"/>
              <a:pPr/>
              <a:t>47</a:t>
            </a:fld>
            <a:endParaRPr lang="it-IT"/>
          </a:p>
        </p:txBody>
      </p:sp>
      <p:sp>
        <p:nvSpPr>
          <p:cNvPr id="5" name="Rettangolo 4"/>
          <p:cNvSpPr/>
          <p:nvPr/>
        </p:nvSpPr>
        <p:spPr>
          <a:xfrm>
            <a:off x="179388" y="188913"/>
            <a:ext cx="8640762" cy="46166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cause da escludere </a:t>
            </a:r>
          </a:p>
        </p:txBody>
      </p:sp>
      <p:sp>
        <p:nvSpPr>
          <p:cNvPr id="2" name="CasellaDiTesto 1">
            <a:extLst>
              <a:ext uri="{FF2B5EF4-FFF2-40B4-BE49-F238E27FC236}">
                <a16:creationId xmlns:a16="http://schemas.microsoft.com/office/drawing/2014/main" id="{3267166A-F056-411E-B12F-674F6F2EC287}"/>
              </a:ext>
            </a:extLst>
          </p:cNvPr>
          <p:cNvSpPr txBox="1"/>
          <p:nvPr/>
        </p:nvSpPr>
        <p:spPr>
          <a:xfrm>
            <a:off x="899592" y="1124744"/>
            <a:ext cx="6120680" cy="5262979"/>
          </a:xfrm>
          <a:prstGeom prst="rect">
            <a:avLst/>
          </a:prstGeom>
          <a:noFill/>
        </p:spPr>
        <p:txBody>
          <a:bodyPr wrap="square" rtlCol="0">
            <a:spAutoFit/>
          </a:bodyPr>
          <a:lstStyle/>
          <a:p>
            <a:r>
              <a:rPr lang="it-IT" dirty="0">
                <a:solidFill>
                  <a:schemeClr val="tx1"/>
                </a:solidFill>
              </a:rPr>
              <a:t>Accertamenti eziologici:</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Anamnesi approfondita </a:t>
            </a:r>
            <a:r>
              <a:rPr lang="it-IT" dirty="0">
                <a:solidFill>
                  <a:schemeClr val="tx1"/>
                </a:solidFill>
              </a:rPr>
              <a:t>(familiarità, viaggi, anamnesi farmacologica, fattori di rischio infettivologici)</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Esami ematici </a:t>
            </a:r>
            <a:r>
              <a:rPr lang="it-IT" dirty="0">
                <a:solidFill>
                  <a:schemeClr val="tx1"/>
                </a:solidFill>
              </a:rPr>
              <a:t>(markers virali, autoanticorpi, elettroforesi proteica, markers di epatopatia metabolica/accumulo)</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Imaging epatico radiologico </a:t>
            </a:r>
            <a:r>
              <a:rPr lang="it-IT" dirty="0">
                <a:solidFill>
                  <a:schemeClr val="tx1"/>
                </a:solidFill>
              </a:rPr>
              <a:t>(valutazione vascolare e biliare) </a:t>
            </a:r>
          </a:p>
          <a:p>
            <a:pPr marL="342900" indent="-342900">
              <a:buFontTx/>
              <a:buChar char="-"/>
            </a:pPr>
            <a:endParaRPr lang="it-IT" dirty="0">
              <a:solidFill>
                <a:schemeClr val="tx1"/>
              </a:solidFill>
            </a:endParaRPr>
          </a:p>
          <a:p>
            <a:pPr marL="342900" indent="-342900">
              <a:buFontTx/>
              <a:buChar char="-"/>
            </a:pPr>
            <a:r>
              <a:rPr lang="it-IT" b="1" dirty="0">
                <a:solidFill>
                  <a:schemeClr val="tx1"/>
                </a:solidFill>
              </a:rPr>
              <a:t>Accertamenti istologici in casi dubbi</a:t>
            </a:r>
          </a:p>
        </p:txBody>
      </p:sp>
    </p:spTree>
    <p:extLst>
      <p:ext uri="{BB962C8B-B14F-4D97-AF65-F5344CB8AC3E}">
        <p14:creationId xmlns:p14="http://schemas.microsoft.com/office/powerpoint/2010/main" val="39759061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3315"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A4C60BA-89AF-4D68-9A42-3D990915889F}" type="slidenum">
              <a:rPr lang="it-IT" smtClean="0"/>
              <a:pPr/>
              <a:t>48</a:t>
            </a:fld>
            <a:endParaRPr lang="it-IT"/>
          </a:p>
        </p:txBody>
      </p:sp>
      <p:sp>
        <p:nvSpPr>
          <p:cNvPr id="9" name="Segnaposto contenuto 8"/>
          <p:cNvSpPr>
            <a:spLocks noGrp="1"/>
          </p:cNvSpPr>
          <p:nvPr>
            <p:ph sz="quarter" idx="1"/>
          </p:nvPr>
        </p:nvSpPr>
        <p:spPr>
          <a:xfrm>
            <a:off x="539750" y="908050"/>
            <a:ext cx="3802063" cy="5473700"/>
          </a:xfrm>
        </p:spPr>
        <p:txBody>
          <a:bodyPr>
            <a:noAutofit/>
          </a:bodyPr>
          <a:lstStyle/>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1) Virale:</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A,B,C,D,E, HIV                                                 </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2) Metabolica</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a:t>
            </a:r>
            <a:r>
              <a:rPr lang="it-IT" sz="1400" dirty="0" err="1">
                <a:solidFill>
                  <a:schemeClr val="tx1">
                    <a:lumMod val="95000"/>
                    <a:lumOff val="5000"/>
                  </a:schemeClr>
                </a:solidFill>
                <a:latin typeface="Calibri" pitchFamily="34" charset="0"/>
                <a:ea typeface="Microsoft YaHei" charset="-122"/>
                <a:cs typeface="Calibri" pitchFamily="34" charset="0"/>
              </a:rPr>
              <a:t>Emocromatosi</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Wilson</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Deficit alfa1 antitripsina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Porfiria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Fibrosi cistica</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f) Glicogenosi</a:t>
            </a:r>
          </a:p>
          <a:p>
            <a:pPr marL="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3)  Biliare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 Cirrosi biliare primitiva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b) Colangite sclerosante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c) Ostruzione extraepatica                            </a:t>
            </a: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d) S. di </a:t>
            </a:r>
            <a:r>
              <a:rPr lang="it-IT" sz="1400" dirty="0" err="1">
                <a:solidFill>
                  <a:schemeClr val="tx1">
                    <a:lumMod val="95000"/>
                    <a:lumOff val="5000"/>
                  </a:schemeClr>
                </a:solidFill>
                <a:latin typeface="Calibri" pitchFamily="34" charset="0"/>
                <a:ea typeface="Microsoft YaHei" charset="-122"/>
                <a:cs typeface="Calibri" pitchFamily="34" charset="0"/>
              </a:rPr>
              <a:t>Alagille</a:t>
            </a: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e) M. di </a:t>
            </a:r>
            <a:r>
              <a:rPr lang="it-IT" sz="1400" dirty="0" err="1">
                <a:solidFill>
                  <a:schemeClr val="tx1">
                    <a:lumMod val="95000"/>
                    <a:lumOff val="5000"/>
                  </a:schemeClr>
                </a:solidFill>
                <a:latin typeface="Calibri" pitchFamily="34" charset="0"/>
                <a:ea typeface="Microsoft YaHei" charset="-122"/>
                <a:cs typeface="Calibri" pitchFamily="34" charset="0"/>
              </a:rPr>
              <a:t>Byler</a:t>
            </a:r>
            <a:r>
              <a:rPr lang="it-IT" sz="1400" b="1" u="sng"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4) Alcool</a:t>
            </a:r>
            <a:r>
              <a:rPr lang="it-IT" sz="1400" dirty="0">
                <a:solidFill>
                  <a:schemeClr val="tx1">
                    <a:lumMod val="95000"/>
                    <a:lumOff val="5000"/>
                  </a:schemeClr>
                </a:solidFill>
                <a:latin typeface="Calibri" pitchFamily="34" charset="0"/>
                <a:ea typeface="Microsoft YaHei" charset="-122"/>
                <a:cs typeface="Calibri" pitchFamily="34" charset="0"/>
              </a:rPr>
              <a:t> </a:t>
            </a:r>
            <a:endParaRPr lang="it-IT" sz="1400" dirty="0">
              <a:latin typeface="Calibri" pitchFamily="34" charset="0"/>
              <a:cs typeface="Calibri" pitchFamily="34" charset="0"/>
            </a:endParaRPr>
          </a:p>
        </p:txBody>
      </p:sp>
      <p:sp>
        <p:nvSpPr>
          <p:cNvPr id="10" name="Segnaposto contenuto 9"/>
          <p:cNvSpPr>
            <a:spLocks noGrp="1"/>
          </p:cNvSpPr>
          <p:nvPr>
            <p:ph sz="quarter" idx="2"/>
          </p:nvPr>
        </p:nvSpPr>
        <p:spPr>
          <a:xfrm>
            <a:off x="4500563" y="1052513"/>
            <a:ext cx="3816350" cy="5400675"/>
          </a:xfrm>
        </p:spPr>
        <p:txBody>
          <a:bodyPr>
            <a:normAutofit lnSpcReduction="10000"/>
          </a:bodyPr>
          <a:lstStyle/>
          <a:p>
            <a:pPr marL="27432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5) Ostruzione venosa  post epatica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Budd-Chiari</a:t>
            </a:r>
            <a:r>
              <a:rPr lang="it-IT" sz="1400" dirty="0">
                <a:solidFill>
                  <a:schemeClr val="tx1">
                    <a:lumMod val="95000"/>
                    <a:lumOff val="5000"/>
                  </a:schemeClr>
                </a:solidFill>
                <a:latin typeface="Calibri" pitchFamily="34" charset="0"/>
                <a:ea typeface="Microsoft YaHei" charset="-122"/>
                <a:cs typeface="Calibri" pitchFamily="34" charset="0"/>
              </a:rPr>
              <a:t>                                                                    </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Malattia veno-occlusiva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Grave insufficienza cardiaca destra</a:t>
            </a: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6) Droghe, tossine, farmaci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a:t>
            </a:r>
            <a:r>
              <a:rPr lang="it-IT" sz="1400" dirty="0" err="1">
                <a:solidFill>
                  <a:schemeClr val="tx1">
                    <a:lumMod val="95000"/>
                    <a:lumOff val="5000"/>
                  </a:schemeClr>
                </a:solidFill>
                <a:latin typeface="Calibri" pitchFamily="34" charset="0"/>
                <a:ea typeface="Microsoft YaHei" charset="-122"/>
                <a:cs typeface="Calibri" pitchFamily="34" charset="0"/>
              </a:rPr>
              <a:t>Metotrexate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a:t>
            </a:r>
            <a:r>
              <a:rPr lang="it-IT" sz="1400" dirty="0" err="1">
                <a:solidFill>
                  <a:schemeClr val="tx1">
                    <a:lumMod val="95000"/>
                    <a:lumOff val="5000"/>
                  </a:schemeClr>
                </a:solidFill>
                <a:latin typeface="Calibri" pitchFamily="34" charset="0"/>
                <a:ea typeface="Microsoft YaHei" charset="-122"/>
                <a:cs typeface="Calibri" pitchFamily="34" charset="0"/>
              </a:rPr>
              <a:t>Amiodarone</a:t>
            </a:r>
            <a:endParaRPr lang="it-IT" sz="1400"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400" b="1" u="sng" dirty="0">
              <a:solidFill>
                <a:schemeClr val="tx1">
                  <a:lumMod val="95000"/>
                  <a:lumOff val="5000"/>
                </a:schemeClr>
              </a:solidFill>
              <a:latin typeface="Calibri" pitchFamily="34" charset="0"/>
              <a:ea typeface="Microsoft YaHei" charset="-122"/>
              <a:cs typeface="Calibri" pitchFamily="34" charset="0"/>
            </a:endParaRP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7) Immunologica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Epatiti autoimmuni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GVHD</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 </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b="1" u="sng" dirty="0">
                <a:solidFill>
                  <a:schemeClr val="tx1">
                    <a:lumMod val="95000"/>
                    <a:lumOff val="5000"/>
                  </a:schemeClr>
                </a:solidFill>
                <a:latin typeface="Calibri" pitchFamily="34" charset="0"/>
                <a:ea typeface="Microsoft YaHei" charset="-122"/>
                <a:cs typeface="Calibri" pitchFamily="34" charset="0"/>
              </a:rPr>
              <a:t>8) Miscellanea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a) Schistosomiasi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b) Sarcoidosi</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c) NASH</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d) Bypass digiuno-ileale</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400" dirty="0">
                <a:solidFill>
                  <a:schemeClr val="tx1">
                    <a:lumMod val="95000"/>
                    <a:lumOff val="5000"/>
                  </a:schemeClr>
                </a:solidFill>
                <a:latin typeface="Calibri" pitchFamily="34" charset="0"/>
                <a:ea typeface="Microsoft YaHei" charset="-122"/>
                <a:cs typeface="Calibri" pitchFamily="34" charset="0"/>
              </a:rPr>
              <a:t>e) Criptogenetica</a:t>
            </a:r>
          </a:p>
          <a:p>
            <a:pPr marL="274320" indent="-274320" fontAlgn="auto">
              <a:spcAft>
                <a:spcPts val="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a:p>
            <a:pPr marL="0" indent="-274320" fontAlgn="auto">
              <a:spcAft>
                <a:spcPts val="0"/>
              </a:spcAft>
              <a:buClrTx/>
              <a:buFont typeface="Wingdings"/>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1600" dirty="0">
              <a:solidFill>
                <a:schemeClr val="tx1">
                  <a:lumMod val="95000"/>
                  <a:lumOff val="5000"/>
                </a:schemeClr>
              </a:solidFill>
              <a:latin typeface="Arial" charset="0"/>
              <a:ea typeface="Microsoft YaHei" charset="-122"/>
            </a:endParaRPr>
          </a:p>
        </p:txBody>
      </p:sp>
      <p:sp>
        <p:nvSpPr>
          <p:cNvPr id="4" name="Rettangolo 3"/>
          <p:cNvSpPr/>
          <p:nvPr/>
        </p:nvSpPr>
        <p:spPr>
          <a:xfrm>
            <a:off x="2473756" y="260350"/>
            <a:ext cx="3804375"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a:t>
            </a:r>
          </a:p>
        </p:txBody>
      </p:sp>
    </p:spTree>
    <p:extLst>
      <p:ext uri="{BB962C8B-B14F-4D97-AF65-F5344CB8AC3E}">
        <p14:creationId xmlns:p14="http://schemas.microsoft.com/office/powerpoint/2010/main" val="3256934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D4F66F30-9447-4EDA-953E-45EDD7696E3B}" type="slidenum">
              <a:rPr lang="it-IT" smtClean="0"/>
              <a:pPr/>
              <a:t>49</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esami di laboratorio </a:t>
            </a:r>
          </a:p>
        </p:txBody>
      </p:sp>
      <p:sp>
        <p:nvSpPr>
          <p:cNvPr id="9" name="CasellaDiTesto 8"/>
          <p:cNvSpPr txBox="1"/>
          <p:nvPr/>
        </p:nvSpPr>
        <p:spPr>
          <a:xfrm>
            <a:off x="323850" y="1844675"/>
            <a:ext cx="8280400" cy="4154488"/>
          </a:xfrm>
          <a:prstGeom prst="rect">
            <a:avLst/>
          </a:prstGeom>
          <a:noFill/>
        </p:spPr>
        <p:txBody>
          <a:bodyPr>
            <a:spAutoFit/>
          </a:bodyPr>
          <a:lstStyle/>
          <a:p>
            <a:pPr>
              <a:defRPr/>
            </a:pPr>
            <a:r>
              <a:rPr lang="it-IT" sz="1200" b="1" dirty="0">
                <a:solidFill>
                  <a:schemeClr val="tx1">
                    <a:lumMod val="95000"/>
                    <a:lumOff val="5000"/>
                  </a:schemeClr>
                </a:solidFill>
                <a:latin typeface="Calibri" pitchFamily="34" charset="0"/>
                <a:cs typeface="Calibri" pitchFamily="34" charset="0"/>
              </a:rPr>
              <a:t>Reperti di laboratorio possono essere NORMALI!</a:t>
            </a:r>
          </a:p>
          <a:p>
            <a:pPr>
              <a:defRPr/>
            </a:pPr>
            <a:endParaRPr lang="it-IT" sz="1200" b="1"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TRANSAMINASI AST e ALT </a:t>
            </a:r>
            <a:r>
              <a:rPr lang="it-IT" sz="1200" dirty="0">
                <a:solidFill>
                  <a:schemeClr val="tx1">
                    <a:lumMod val="95000"/>
                    <a:lumOff val="5000"/>
                  </a:schemeClr>
                </a:solidFill>
                <a:latin typeface="Calibri" pitchFamily="34" charset="0"/>
                <a:cs typeface="Calibri" pitchFamily="34" charset="0"/>
              </a:rPr>
              <a:t>- Possono essere nella norma se non </a:t>
            </a:r>
            <a:r>
              <a:rPr lang="it-IT" sz="1200" dirty="0" err="1">
                <a:solidFill>
                  <a:schemeClr val="tx1">
                    <a:lumMod val="95000"/>
                    <a:lumOff val="5000"/>
                  </a:schemeClr>
                </a:solidFill>
                <a:latin typeface="Calibri" pitchFamily="34" charset="0"/>
                <a:cs typeface="Calibri" pitchFamily="34" charset="0"/>
              </a:rPr>
              <a:t>concomita</a:t>
            </a:r>
            <a:r>
              <a:rPr lang="it-IT" sz="1200" dirty="0">
                <a:solidFill>
                  <a:schemeClr val="tx1">
                    <a:lumMod val="95000"/>
                    <a:lumOff val="5000"/>
                  </a:schemeClr>
                </a:solidFill>
                <a:latin typeface="Calibri" pitchFamily="34" charset="0"/>
                <a:cs typeface="Calibri" pitchFamily="34" charset="0"/>
              </a:rPr>
              <a:t> una causa attiva determinante </a:t>
            </a:r>
            <a:r>
              <a:rPr lang="it-IT" sz="1200" dirty="0" err="1">
                <a:solidFill>
                  <a:schemeClr val="tx1">
                    <a:lumMod val="95000"/>
                    <a:lumOff val="5000"/>
                  </a:schemeClr>
                </a:solidFill>
                <a:latin typeface="Calibri" pitchFamily="34" charset="0"/>
                <a:cs typeface="Calibri" pitchFamily="34" charset="0"/>
              </a:rPr>
              <a:t>citolisi</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transaminasi normali non escludono la presenza di Cirrosi Epatica. </a:t>
            </a:r>
          </a:p>
          <a:p>
            <a:pPr lvl="1">
              <a:buFont typeface="Times New Roman" pitchFamily="18" charset="0"/>
              <a:buChar char="⁕"/>
              <a:defRPr/>
            </a:pPr>
            <a:r>
              <a:rPr lang="it-IT" sz="1200" dirty="0">
                <a:solidFill>
                  <a:schemeClr val="tx1">
                    <a:lumMod val="95000"/>
                    <a:lumOff val="5000"/>
                  </a:schemeClr>
                </a:solidFill>
                <a:latin typeface="Calibri" pitchFamily="34" charset="0"/>
                <a:cs typeface="Calibri" pitchFamily="34" charset="0"/>
              </a:rPr>
              <a:t>NB </a:t>
            </a:r>
            <a:r>
              <a:rPr lang="it-IT" sz="1200" dirty="0">
                <a:solidFill>
                  <a:schemeClr val="tx1">
                    <a:lumMod val="95000"/>
                    <a:lumOff val="5000"/>
                  </a:schemeClr>
                </a:solidFill>
                <a:latin typeface="Calibri" pitchFamily="34" charset="0"/>
                <a:cs typeface="Calibri" pitchFamily="34" charset="0"/>
                <a:sym typeface="Wingdings" pitchFamily="2" charset="2"/>
              </a:rPr>
              <a:t> </a:t>
            </a:r>
            <a:r>
              <a:rPr lang="it-IT" sz="1200" dirty="0">
                <a:solidFill>
                  <a:schemeClr val="tx1">
                    <a:lumMod val="95000"/>
                    <a:lumOff val="5000"/>
                  </a:schemeClr>
                </a:solidFill>
                <a:latin typeface="Calibri" pitchFamily="34" charset="0"/>
                <a:cs typeface="Calibri" pitchFamily="34" charset="0"/>
              </a:rPr>
              <a:t>Le transaminasi normali possono significare una fase in cui è minima la attività della malattia con relativo spegnimento del danno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oppure si può avere una così bassa funzionalità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residua che non si ha più un rialzo significativo.</a:t>
            </a: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 FOSFATASI ALCALINA </a:t>
            </a:r>
            <a:r>
              <a:rPr lang="it-IT" sz="1200" dirty="0">
                <a:solidFill>
                  <a:schemeClr val="tx1">
                    <a:lumMod val="95000"/>
                    <a:lumOff val="5000"/>
                  </a:schemeClr>
                </a:solidFill>
                <a:latin typeface="Calibri" pitchFamily="34" charset="0"/>
                <a:cs typeface="Calibri" pitchFamily="34" charset="0"/>
              </a:rPr>
              <a:t>- solitamente moderatamente elevata. Di solito è elevata nel 70% dei pazienti affetti da cirrosi ad impronta </a:t>
            </a:r>
            <a:r>
              <a:rPr lang="it-IT" sz="1200" dirty="0" err="1">
                <a:solidFill>
                  <a:schemeClr val="tx1">
                    <a:lumMod val="95000"/>
                    <a:lumOff val="5000"/>
                  </a:schemeClr>
                </a:solidFill>
                <a:latin typeface="Calibri" pitchFamily="34" charset="0"/>
                <a:cs typeface="Calibri" pitchFamily="34" charset="0"/>
              </a:rPr>
              <a:t>colestatica</a:t>
            </a:r>
            <a:r>
              <a:rPr lang="it-IT" sz="1200" dirty="0">
                <a:solidFill>
                  <a:schemeClr val="tx1">
                    <a:lumMod val="95000"/>
                    <a:lumOff val="5000"/>
                  </a:schemeClr>
                </a:solidFill>
                <a:latin typeface="Calibri" pitchFamily="34" charset="0"/>
                <a:cs typeface="Calibri" pitchFamily="34" charset="0"/>
              </a:rPr>
              <a:t> o in corso di cirrosi biliare primitiva o secondaria o in caso di epatocarcinoma.  Può essere normale.</a:t>
            </a:r>
          </a:p>
          <a:p>
            <a:pPr>
              <a:buFont typeface="Times New Roman" pitchFamily="18" charset="0"/>
              <a:buChar char="⁕"/>
              <a:defRPr/>
            </a:pPr>
            <a:endParaRPr lang="it-IT" sz="1200" b="1"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 GAMMAGLUTAMMILTRANSFERASI </a:t>
            </a:r>
            <a:r>
              <a:rPr lang="it-IT" sz="1200" dirty="0">
                <a:solidFill>
                  <a:schemeClr val="tx1">
                    <a:lumMod val="95000"/>
                    <a:lumOff val="5000"/>
                  </a:schemeClr>
                </a:solidFill>
                <a:latin typeface="Calibri" pitchFamily="34" charset="0"/>
                <a:cs typeface="Calibri" pitchFamily="34" charset="0"/>
              </a:rPr>
              <a:t>- In genere molto più elevato nella malattia epatica cronica da alcool. È un indice più sensibile delle transaminasi e in questi pazienti è molto elevata di solito, ad indicare l'impronta </a:t>
            </a:r>
            <a:r>
              <a:rPr lang="it-IT" sz="1200" dirty="0" err="1">
                <a:solidFill>
                  <a:schemeClr val="tx1">
                    <a:lumMod val="95000"/>
                    <a:lumOff val="5000"/>
                  </a:schemeClr>
                </a:solidFill>
                <a:latin typeface="Calibri" pitchFamily="34" charset="0"/>
                <a:cs typeface="Calibri" pitchFamily="34" charset="0"/>
              </a:rPr>
              <a:t>colestatica</a:t>
            </a:r>
            <a:r>
              <a:rPr lang="it-IT" sz="1200" dirty="0">
                <a:solidFill>
                  <a:schemeClr val="tx1">
                    <a:lumMod val="95000"/>
                    <a:lumOff val="5000"/>
                  </a:schemeClr>
                </a:solidFill>
                <a:latin typeface="Calibri" pitchFamily="34" charset="0"/>
                <a:cs typeface="Calibri" pitchFamily="34" charset="0"/>
              </a:rPr>
              <a:t> tipica della cirrosi epatica alcolica e/o dismetabolica.</a:t>
            </a: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 BILIRUBINA </a:t>
            </a:r>
            <a:r>
              <a:rPr lang="it-IT" sz="1200" dirty="0">
                <a:solidFill>
                  <a:schemeClr val="tx1">
                    <a:lumMod val="95000"/>
                    <a:lumOff val="5000"/>
                  </a:schemeClr>
                </a:solidFill>
                <a:latin typeface="Calibri" pitchFamily="34" charset="0"/>
                <a:cs typeface="Calibri" pitchFamily="34" charset="0"/>
              </a:rPr>
              <a:t>– il suo rialzo è concomitante all’aggravarsi dell’</a:t>
            </a:r>
            <a:r>
              <a:rPr lang="it-IT" sz="1200" dirty="0" err="1">
                <a:solidFill>
                  <a:schemeClr val="tx1">
                    <a:lumMod val="95000"/>
                    <a:lumOff val="5000"/>
                  </a:schemeClr>
                </a:solidFill>
                <a:latin typeface="Calibri" pitchFamily="34" charset="0"/>
                <a:cs typeface="Calibri" pitchFamily="34" charset="0"/>
              </a:rPr>
              <a:t>insuffcienza</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epatocellulare</a:t>
            </a:r>
            <a:r>
              <a:rPr lang="it-IT" sz="1200" dirty="0">
                <a:solidFill>
                  <a:schemeClr val="tx1">
                    <a:lumMod val="95000"/>
                    <a:lumOff val="5000"/>
                  </a:schemeClr>
                </a:solidFill>
                <a:latin typeface="Calibri" pitchFamily="34" charset="0"/>
                <a:cs typeface="Calibri" pitchFamily="34" charset="0"/>
              </a:rPr>
              <a:t>. È tendenzialmente normale o poco mossa nella Cirrosi Epatica in fase Compensata.</a:t>
            </a:r>
          </a:p>
          <a:p>
            <a:pPr>
              <a:buFont typeface="Times New Roman" pitchFamily="18" charset="0"/>
              <a:buChar char="⁕"/>
              <a:defRPr/>
            </a:pPr>
            <a:endParaRPr lang="it-IT" sz="1200" b="1"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ALBUMINA </a:t>
            </a:r>
            <a:r>
              <a:rPr lang="it-IT" sz="1200" dirty="0">
                <a:solidFill>
                  <a:schemeClr val="tx1">
                    <a:lumMod val="95000"/>
                    <a:lumOff val="5000"/>
                  </a:schemeClr>
                </a:solidFill>
                <a:latin typeface="Calibri" pitchFamily="34" charset="0"/>
                <a:cs typeface="Calibri" pitchFamily="34" charset="0"/>
              </a:rPr>
              <a:t>- i livelli calano poiché viene sintetizzata esclusivamente dal fegato che perde questa funzione. I livelli calano sia per la riduzione della sintesi epatica che per l'</a:t>
            </a:r>
            <a:r>
              <a:rPr lang="it-IT" sz="1200" dirty="0" err="1">
                <a:solidFill>
                  <a:schemeClr val="tx1">
                    <a:lumMod val="95000"/>
                    <a:lumOff val="5000"/>
                  </a:schemeClr>
                </a:solidFill>
                <a:latin typeface="Calibri" pitchFamily="34" charset="0"/>
                <a:cs typeface="Calibri" pitchFamily="34" charset="0"/>
              </a:rPr>
              <a:t>emodiluizione</a:t>
            </a:r>
            <a:r>
              <a:rPr lang="it-IT" sz="1200" dirty="0">
                <a:solidFill>
                  <a:schemeClr val="tx1">
                    <a:lumMod val="95000"/>
                    <a:lumOff val="5000"/>
                  </a:schemeClr>
                </a:solidFill>
                <a:latin typeface="Calibri" pitchFamily="34" charset="0"/>
                <a:cs typeface="Calibri" pitchFamily="34" charset="0"/>
              </a:rPr>
              <a:t> tipica dei pazienti cirrotici. L'</a:t>
            </a:r>
            <a:r>
              <a:rPr lang="it-IT" sz="1200" dirty="0" err="1">
                <a:solidFill>
                  <a:schemeClr val="tx1">
                    <a:lumMod val="95000"/>
                    <a:lumOff val="5000"/>
                  </a:schemeClr>
                </a:solidFill>
                <a:latin typeface="Calibri" pitchFamily="34" charset="0"/>
                <a:cs typeface="Calibri" pitchFamily="34" charset="0"/>
              </a:rPr>
              <a:t>ipoalbuminemia</a:t>
            </a:r>
            <a:r>
              <a:rPr lang="it-IT" sz="1200" dirty="0">
                <a:solidFill>
                  <a:schemeClr val="tx1">
                    <a:lumMod val="95000"/>
                    <a:lumOff val="5000"/>
                  </a:schemeClr>
                </a:solidFill>
                <a:latin typeface="Calibri" pitchFamily="34" charset="0"/>
                <a:cs typeface="Calibri" pitchFamily="34" charset="0"/>
              </a:rPr>
              <a:t> contribuisce alla formazione di edemi declivi e di ascite. Nella fase iniziale di malattia l’</a:t>
            </a:r>
            <a:r>
              <a:rPr lang="it-IT" sz="1200" dirty="0" err="1">
                <a:solidFill>
                  <a:schemeClr val="tx1">
                    <a:lumMod val="95000"/>
                    <a:lumOff val="5000"/>
                  </a:schemeClr>
                </a:solidFill>
                <a:latin typeface="Calibri" pitchFamily="34" charset="0"/>
                <a:cs typeface="Calibri" pitchFamily="34" charset="0"/>
              </a:rPr>
              <a:t>ipoalbuminemia</a:t>
            </a:r>
            <a:r>
              <a:rPr lang="it-IT" sz="1200" dirty="0">
                <a:solidFill>
                  <a:schemeClr val="tx1">
                    <a:lumMod val="95000"/>
                    <a:lumOff val="5000"/>
                  </a:schemeClr>
                </a:solidFill>
                <a:latin typeface="Calibri" pitchFamily="34" charset="0"/>
                <a:cs typeface="Calibri" pitchFamily="34" charset="0"/>
              </a:rPr>
              <a:t> è presente in assenza di correlati clinici.</a:t>
            </a:r>
          </a:p>
        </p:txBody>
      </p:sp>
      <p:pic>
        <p:nvPicPr>
          <p:cNvPr id="32774" name="Picture 2"/>
          <p:cNvPicPr>
            <a:picLocks noChangeAspect="1" noChangeArrowheads="1"/>
          </p:cNvPicPr>
          <p:nvPr/>
        </p:nvPicPr>
        <p:blipFill>
          <a:blip r:embed="rId3" cstate="print"/>
          <a:srcRect/>
          <a:stretch>
            <a:fillRect/>
          </a:stretch>
        </p:blipFill>
        <p:spPr bwMode="auto">
          <a:xfrm>
            <a:off x="5795963" y="692150"/>
            <a:ext cx="2722562" cy="14017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4339"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325F8BF-BAA1-491D-B795-3F814F7AF939}" type="slidenum">
              <a:rPr lang="it-IT" smtClean="0"/>
              <a:pPr/>
              <a:t>5</a:t>
            </a:fld>
            <a:endParaRPr lang="it-IT"/>
          </a:p>
        </p:txBody>
      </p:sp>
      <p:sp>
        <p:nvSpPr>
          <p:cNvPr id="4" name="Rettangolo 3"/>
          <p:cNvSpPr/>
          <p:nvPr/>
        </p:nvSpPr>
        <p:spPr>
          <a:xfrm>
            <a:off x="1253877" y="260350"/>
            <a:ext cx="6244145"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ed Epidemiologia </a:t>
            </a:r>
          </a:p>
        </p:txBody>
      </p:sp>
      <p:pic>
        <p:nvPicPr>
          <p:cNvPr id="14341" name="Immagine 10"/>
          <p:cNvPicPr>
            <a:picLocks noChangeAspect="1" noChangeArrowheads="1"/>
          </p:cNvPicPr>
          <p:nvPr/>
        </p:nvPicPr>
        <p:blipFill>
          <a:blip r:embed="rId3" cstate="print"/>
          <a:srcRect/>
          <a:stretch>
            <a:fillRect/>
          </a:stretch>
        </p:blipFill>
        <p:spPr bwMode="auto">
          <a:xfrm>
            <a:off x="1042988" y="1196975"/>
            <a:ext cx="7129462" cy="4103688"/>
          </a:xfrm>
          <a:prstGeom prst="rect">
            <a:avLst/>
          </a:prstGeom>
          <a:noFill/>
          <a:ln w="9525">
            <a:noFill/>
            <a:miter lim="800000"/>
            <a:headEnd/>
            <a:tailEnd/>
          </a:ln>
        </p:spPr>
      </p:pic>
      <p:sp>
        <p:nvSpPr>
          <p:cNvPr id="12" name="Freccia in giù 11"/>
          <p:cNvSpPr/>
          <p:nvPr/>
        </p:nvSpPr>
        <p:spPr>
          <a:xfrm>
            <a:off x="8100392" y="3573016"/>
            <a:ext cx="144016" cy="360040"/>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3" name="Freccia in giù 12"/>
          <p:cNvSpPr/>
          <p:nvPr/>
        </p:nvSpPr>
        <p:spPr>
          <a:xfrm>
            <a:off x="8100392" y="4005064"/>
            <a:ext cx="144016" cy="360040"/>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4" name="Freccia in giù 13"/>
          <p:cNvSpPr/>
          <p:nvPr/>
        </p:nvSpPr>
        <p:spPr>
          <a:xfrm flipV="1">
            <a:off x="755576" y="4221088"/>
            <a:ext cx="288032" cy="792088"/>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a:p>
        </p:txBody>
      </p:sp>
      <p:sp>
        <p:nvSpPr>
          <p:cNvPr id="15" name="Rettangolo arrotondato 14"/>
          <p:cNvSpPr/>
          <p:nvPr/>
        </p:nvSpPr>
        <p:spPr>
          <a:xfrm>
            <a:off x="1116013" y="4365625"/>
            <a:ext cx="1295400" cy="358775"/>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CasellaDiTesto 15"/>
          <p:cNvSpPr txBox="1"/>
          <p:nvPr/>
        </p:nvSpPr>
        <p:spPr>
          <a:xfrm>
            <a:off x="1187450" y="5157788"/>
            <a:ext cx="6913563" cy="523220"/>
          </a:xfrm>
          <a:prstGeom prst="rect">
            <a:avLst/>
          </a:prstGeom>
          <a:ln w="38100"/>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solidFill>
                <a:latin typeface="Calibri" pitchFamily="34" charset="0"/>
                <a:cs typeface="Calibri" pitchFamily="34" charset="0"/>
              </a:rPr>
              <a:t>NALFD e NASH sono ormai la prima causa di malattia epatica nei Paesi Occidentali.</a:t>
            </a:r>
            <a:br>
              <a:rPr lang="it-IT" sz="1400" dirty="0">
                <a:solidFill>
                  <a:schemeClr val="tx1"/>
                </a:solidFill>
                <a:latin typeface="Calibri" pitchFamily="34" charset="0"/>
                <a:cs typeface="Calibri" pitchFamily="34" charset="0"/>
              </a:rPr>
            </a:br>
            <a:endParaRPr lang="it-IT" sz="1400" dirty="0">
              <a:solidFill>
                <a:schemeClr val="tx1"/>
              </a:solidFill>
              <a:latin typeface="Calibri" pitchFamily="34" charset="0"/>
              <a:cs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ED77B20-7EB9-4848-8E02-3BD1041C765A}" type="slidenum">
              <a:rPr lang="it-IT" smtClean="0"/>
              <a:pPr/>
              <a:t>50</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esami di laboratorio </a:t>
            </a:r>
          </a:p>
        </p:txBody>
      </p:sp>
      <p:sp>
        <p:nvSpPr>
          <p:cNvPr id="9" name="CasellaDiTesto 8"/>
          <p:cNvSpPr txBox="1"/>
          <p:nvPr/>
        </p:nvSpPr>
        <p:spPr>
          <a:xfrm>
            <a:off x="395288" y="2060575"/>
            <a:ext cx="8280400" cy="5048250"/>
          </a:xfrm>
          <a:prstGeom prst="rect">
            <a:avLst/>
          </a:prstGeom>
          <a:noFill/>
        </p:spPr>
        <p:txBody>
          <a:bodyPr>
            <a:spAutoFit/>
          </a:bodyPr>
          <a:lstStyle/>
          <a:p>
            <a:pPr>
              <a:defRPr/>
            </a:pPr>
            <a:r>
              <a:rPr lang="it-IT" sz="1200" b="1" dirty="0">
                <a:solidFill>
                  <a:schemeClr val="tx1">
                    <a:lumMod val="95000"/>
                    <a:lumOff val="5000"/>
                  </a:schemeClr>
                </a:solidFill>
                <a:latin typeface="Calibri" pitchFamily="34" charset="0"/>
                <a:cs typeface="Calibri" pitchFamily="34" charset="0"/>
              </a:rPr>
              <a:t>Reperti di laboratorio possono essere NORMALI!</a:t>
            </a:r>
          </a:p>
          <a:p>
            <a:pP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INR-  PT </a:t>
            </a:r>
            <a:r>
              <a:rPr lang="it-IT" sz="1200" dirty="0">
                <a:solidFill>
                  <a:schemeClr val="tx1">
                    <a:lumMod val="95000"/>
                    <a:lumOff val="5000"/>
                  </a:schemeClr>
                </a:solidFill>
                <a:latin typeface="Calibri" pitchFamily="34" charset="0"/>
                <a:cs typeface="Calibri" pitchFamily="34" charset="0"/>
              </a:rPr>
              <a:t>– può aumentare  in quanto il fegato sintetizza fattori di coagulazione., in particolare  il fegato sintetizza i fattori I (fibrinogeno), II (trombina), V, VII, </a:t>
            </a:r>
            <a:r>
              <a:rPr lang="it-IT" sz="1200" dirty="0" err="1">
                <a:solidFill>
                  <a:schemeClr val="tx1">
                    <a:lumMod val="95000"/>
                    <a:lumOff val="5000"/>
                  </a:schemeClr>
                </a:solidFill>
                <a:latin typeface="Calibri" pitchFamily="34" charset="0"/>
                <a:cs typeface="Calibri" pitchFamily="34" charset="0"/>
              </a:rPr>
              <a:t>IX</a:t>
            </a:r>
            <a:r>
              <a:rPr lang="it-IT" sz="1200" dirty="0">
                <a:solidFill>
                  <a:schemeClr val="tx1">
                    <a:lumMod val="95000"/>
                    <a:lumOff val="5000"/>
                  </a:schemeClr>
                </a:solidFill>
                <a:latin typeface="Calibri" pitchFamily="34" charset="0"/>
                <a:cs typeface="Calibri" pitchFamily="34" charset="0"/>
              </a:rPr>
              <a:t>, X e XI, nonché la proteina C, la proteina S, l'</a:t>
            </a:r>
            <a:r>
              <a:rPr lang="it-IT" sz="1200" dirty="0" err="1">
                <a:solidFill>
                  <a:schemeClr val="tx1">
                    <a:lumMod val="95000"/>
                    <a:lumOff val="5000"/>
                  </a:schemeClr>
                </a:solidFill>
                <a:latin typeface="Calibri" pitchFamily="34" charset="0"/>
                <a:cs typeface="Calibri" pitchFamily="34" charset="0"/>
              </a:rPr>
              <a:t>epcidina</a:t>
            </a:r>
            <a:r>
              <a:rPr lang="it-IT" sz="1200" dirty="0">
                <a:solidFill>
                  <a:schemeClr val="tx1">
                    <a:lumMod val="95000"/>
                    <a:lumOff val="5000"/>
                  </a:schemeClr>
                </a:solidFill>
                <a:latin typeface="Calibri" pitchFamily="34" charset="0"/>
                <a:cs typeface="Calibri" pitchFamily="34" charset="0"/>
              </a:rPr>
              <a:t> e l'antitrombina.</a:t>
            </a:r>
          </a:p>
          <a:p>
            <a:pPr lvl="1">
              <a:buFont typeface="Times New Roman" pitchFamily="18" charset="0"/>
              <a:buChar char="⁕"/>
              <a:defRPr/>
            </a:pPr>
            <a:r>
              <a:rPr lang="it-IT" sz="1200" dirty="0">
                <a:solidFill>
                  <a:schemeClr val="tx1">
                    <a:lumMod val="95000"/>
                    <a:lumOff val="5000"/>
                  </a:schemeClr>
                </a:solidFill>
                <a:latin typeface="Calibri" pitchFamily="34" charset="0"/>
                <a:cs typeface="Calibri" pitchFamily="34" charset="0"/>
              </a:rPr>
              <a:t>Un INR allungato in assenza di altra causa (</a:t>
            </a:r>
            <a:r>
              <a:rPr lang="it-IT" sz="1200" dirty="0" err="1">
                <a:solidFill>
                  <a:schemeClr val="tx1">
                    <a:lumMod val="95000"/>
                    <a:lumOff val="5000"/>
                  </a:schemeClr>
                </a:solidFill>
                <a:latin typeface="Calibri" pitchFamily="34" charset="0"/>
                <a:cs typeface="Calibri" pitchFamily="34" charset="0"/>
              </a:rPr>
              <a:t>es.farmacologca</a:t>
            </a:r>
            <a:r>
              <a:rPr lang="it-IT" sz="1200" dirty="0">
                <a:solidFill>
                  <a:schemeClr val="tx1">
                    <a:lumMod val="95000"/>
                    <a:lumOff val="5000"/>
                  </a:schemeClr>
                </a:solidFill>
                <a:latin typeface="Calibri" pitchFamily="34" charset="0"/>
                <a:cs typeface="Calibri" pitchFamily="34" charset="0"/>
              </a:rPr>
              <a:t>)  è spesso spia di</a:t>
            </a:r>
            <a:r>
              <a:rPr lang="it-IT" sz="1200" b="1" dirty="0">
                <a:solidFill>
                  <a:schemeClr val="tx1">
                    <a:lumMod val="95000"/>
                    <a:lumOff val="5000"/>
                  </a:schemeClr>
                </a:solidFill>
                <a:latin typeface="Calibri" pitchFamily="34" charset="0"/>
                <a:cs typeface="Calibri" pitchFamily="34" charset="0"/>
              </a:rPr>
              <a:t> importante deficit </a:t>
            </a:r>
            <a:r>
              <a:rPr lang="it-IT" sz="1200" b="1" dirty="0" err="1">
                <a:solidFill>
                  <a:schemeClr val="tx1">
                    <a:lumMod val="95000"/>
                    <a:lumOff val="5000"/>
                  </a:schemeClr>
                </a:solidFill>
                <a:latin typeface="Calibri" pitchFamily="34" charset="0"/>
                <a:cs typeface="Calibri" pitchFamily="34" charset="0"/>
              </a:rPr>
              <a:t>epatocellulare</a:t>
            </a:r>
            <a:r>
              <a:rPr lang="it-IT" sz="1200" b="1" dirty="0">
                <a:solidFill>
                  <a:schemeClr val="tx1">
                    <a:lumMod val="95000"/>
                    <a:lumOff val="5000"/>
                  </a:schemeClr>
                </a:solidFill>
                <a:latin typeface="Calibri" pitchFamily="34" charset="0"/>
                <a:cs typeface="Calibri" pitchFamily="34" charset="0"/>
              </a:rPr>
              <a:t>.</a:t>
            </a:r>
          </a:p>
          <a:p>
            <a:pPr lvl="1">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Nelle fasi compensate di malattia INR è solitamente NORMALE!</a:t>
            </a:r>
            <a:endParaRPr lang="it-IT" sz="1200" dirty="0">
              <a:solidFill>
                <a:schemeClr val="tx1">
                  <a:lumMod val="95000"/>
                  <a:lumOff val="5000"/>
                </a:schemeClr>
              </a:solidFill>
              <a:latin typeface="Calibri" pitchFamily="34" charset="0"/>
              <a:cs typeface="Calibri" pitchFamily="34" charset="0"/>
            </a:endParaRPr>
          </a:p>
          <a:p>
            <a:pPr lvl="1">
              <a:buFont typeface="Times New Roman" pitchFamily="18" charset="0"/>
              <a:buChar char="⁕"/>
              <a:defRPr/>
            </a:pPr>
            <a:r>
              <a:rPr lang="en-GB" sz="1200" b="1" dirty="0">
                <a:solidFill>
                  <a:schemeClr val="tx1">
                    <a:lumMod val="95000"/>
                    <a:lumOff val="5000"/>
                  </a:schemeClr>
                </a:solidFill>
                <a:latin typeface="Calibri" pitchFamily="34" charset="0"/>
                <a:cs typeface="Calibri" pitchFamily="34" charset="0"/>
              </a:rPr>
              <a:t>NB</a:t>
            </a:r>
            <a:r>
              <a:rPr lang="en-GB" sz="1200" dirty="0">
                <a:solidFill>
                  <a:schemeClr val="tx1">
                    <a:lumMod val="95000"/>
                    <a:lumOff val="5000"/>
                  </a:schemeClr>
                </a:solidFill>
                <a:latin typeface="Calibri" pitchFamily="34" charset="0"/>
                <a:cs typeface="Calibri" pitchFamily="34" charset="0"/>
              </a:rPr>
              <a:t> PT/INR non è un </a:t>
            </a:r>
            <a:r>
              <a:rPr lang="en-GB" sz="1200" dirty="0" err="1">
                <a:solidFill>
                  <a:schemeClr val="tx1">
                    <a:lumMod val="95000"/>
                    <a:lumOff val="5000"/>
                  </a:schemeClr>
                </a:solidFill>
                <a:latin typeface="Calibri" pitchFamily="34" charset="0"/>
                <a:cs typeface="Calibri" pitchFamily="34" charset="0"/>
              </a:rPr>
              <a:t>indicatore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reale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dello</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stato</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coagulativo</a:t>
            </a:r>
            <a:r>
              <a:rPr lang="en-GB" sz="1200" dirty="0">
                <a:solidFill>
                  <a:schemeClr val="tx1">
                    <a:lumMod val="95000"/>
                    <a:lumOff val="5000"/>
                  </a:schemeClr>
                </a:solidFill>
                <a:latin typeface="Calibri" pitchFamily="34" charset="0"/>
                <a:cs typeface="Calibri" pitchFamily="34" charset="0"/>
              </a:rPr>
              <a:t> del </a:t>
            </a:r>
            <a:r>
              <a:rPr lang="en-GB" sz="1200" dirty="0" err="1">
                <a:solidFill>
                  <a:schemeClr val="tx1">
                    <a:lumMod val="95000"/>
                    <a:lumOff val="5000"/>
                  </a:schemeClr>
                </a:solidFill>
                <a:latin typeface="Calibri" pitchFamily="34" charset="0"/>
                <a:cs typeface="Calibri" pitchFamily="34" charset="0"/>
              </a:rPr>
              <a:t>paziente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cirrotico</a:t>
            </a:r>
            <a:r>
              <a:rPr lang="en-GB" sz="1200" dirty="0">
                <a:solidFill>
                  <a:schemeClr val="tx1">
                    <a:lumMod val="95000"/>
                    <a:lumOff val="5000"/>
                  </a:schemeClr>
                </a:solidFill>
                <a:latin typeface="Calibri" pitchFamily="34" charset="0"/>
                <a:cs typeface="Calibri" pitchFamily="34" charset="0"/>
              </a:rPr>
              <a:t>, ma solo </a:t>
            </a:r>
            <a:r>
              <a:rPr lang="en-GB" sz="1200" dirty="0" err="1">
                <a:solidFill>
                  <a:schemeClr val="tx1">
                    <a:lumMod val="95000"/>
                    <a:lumOff val="5000"/>
                  </a:schemeClr>
                </a:solidFill>
                <a:latin typeface="Calibri" pitchFamily="34" charset="0"/>
                <a:cs typeface="Calibri" pitchFamily="34" charset="0"/>
              </a:rPr>
              <a:t>di</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disfunzione</a:t>
            </a:r>
            <a:r>
              <a:rPr lang="en-GB" sz="1200" dirty="0">
                <a:solidFill>
                  <a:schemeClr val="tx1">
                    <a:lumMod val="95000"/>
                    <a:lumOff val="5000"/>
                  </a:schemeClr>
                </a:solidFill>
                <a:latin typeface="Calibri" pitchFamily="34" charset="0"/>
                <a:cs typeface="Calibri" pitchFamily="34" charset="0"/>
              </a:rPr>
              <a:t> </a:t>
            </a:r>
            <a:r>
              <a:rPr lang="en-GB" sz="1200" dirty="0" err="1">
                <a:solidFill>
                  <a:schemeClr val="tx1">
                    <a:lumMod val="95000"/>
                    <a:lumOff val="5000"/>
                  </a:schemeClr>
                </a:solidFill>
                <a:latin typeface="Calibri" pitchFamily="34" charset="0"/>
                <a:cs typeface="Calibri" pitchFamily="34" charset="0"/>
              </a:rPr>
              <a:t>d’organo</a:t>
            </a:r>
            <a:r>
              <a:rPr lang="en-GB" sz="1200" dirty="0">
                <a:solidFill>
                  <a:schemeClr val="tx1">
                    <a:lumMod val="95000"/>
                    <a:lumOff val="5000"/>
                  </a:schemeClr>
                </a:solidFill>
                <a:latin typeface="Calibri" pitchFamily="34" charset="0"/>
                <a:cs typeface="Calibri" pitchFamily="34" charset="0"/>
              </a:rPr>
              <a:t>. </a:t>
            </a: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Gammaglobuline</a:t>
            </a:r>
            <a:r>
              <a:rPr lang="it-IT" sz="1200" dirty="0">
                <a:solidFill>
                  <a:schemeClr val="tx1">
                    <a:lumMod val="95000"/>
                    <a:lumOff val="5000"/>
                  </a:schemeClr>
                </a:solidFill>
                <a:latin typeface="Calibri" pitchFamily="34" charset="0"/>
                <a:cs typeface="Calibri" pitchFamily="34" charset="0"/>
              </a:rPr>
              <a:t> - aumentano a causa dell'allontanamento degli antigeni batterici dal fegato al tessuto linfoide  ed a causa dell’aumento della </a:t>
            </a:r>
            <a:r>
              <a:rPr lang="it-IT" sz="1200" dirty="0" err="1">
                <a:solidFill>
                  <a:schemeClr val="tx1">
                    <a:lumMod val="95000"/>
                    <a:lumOff val="5000"/>
                  </a:schemeClr>
                </a:solidFill>
                <a:latin typeface="Calibri" pitchFamily="34" charset="0"/>
                <a:cs typeface="Calibri" pitchFamily="34" charset="0"/>
              </a:rPr>
              <a:t>traslocazione</a:t>
            </a:r>
            <a:r>
              <a:rPr lang="it-IT" sz="1200" dirty="0">
                <a:solidFill>
                  <a:schemeClr val="tx1">
                    <a:lumMod val="95000"/>
                    <a:lumOff val="5000"/>
                  </a:schemeClr>
                </a:solidFill>
                <a:latin typeface="Calibri" pitchFamily="34" charset="0"/>
                <a:cs typeface="Calibri" pitchFamily="34" charset="0"/>
              </a:rPr>
              <a:t> batterica intestinale . Le gammaglobuline aumentano con un andamento </a:t>
            </a:r>
            <a:r>
              <a:rPr lang="it-IT" sz="1200" dirty="0" err="1">
                <a:solidFill>
                  <a:schemeClr val="tx1">
                    <a:lumMod val="95000"/>
                    <a:lumOff val="5000"/>
                  </a:schemeClr>
                </a:solidFill>
                <a:latin typeface="Calibri" pitchFamily="34" charset="0"/>
                <a:cs typeface="Calibri" pitchFamily="34" charset="0"/>
              </a:rPr>
              <a:t>policlonale</a:t>
            </a:r>
            <a:r>
              <a:rPr lang="it-IT" sz="1200" dirty="0">
                <a:solidFill>
                  <a:schemeClr val="tx1">
                    <a:lumMod val="95000"/>
                    <a:lumOff val="5000"/>
                  </a:schemeClr>
                </a:solidFill>
                <a:latin typeface="Calibri" pitchFamily="34" charset="0"/>
                <a:cs typeface="Calibri" pitchFamily="34" charset="0"/>
              </a:rPr>
              <a:t> ma vi sono delle particolarità:</a:t>
            </a:r>
          </a:p>
          <a:p>
            <a:pPr lvl="1">
              <a:buFont typeface="Times New Roman" pitchFamily="18" charset="0"/>
              <a:buChar char="⁕"/>
              <a:defRPr/>
            </a:pPr>
            <a:r>
              <a:rPr lang="it-IT" sz="1200" dirty="0" err="1">
                <a:solidFill>
                  <a:schemeClr val="tx1">
                    <a:lumMod val="95000"/>
                    <a:lumOff val="5000"/>
                  </a:schemeClr>
                </a:solidFill>
                <a:latin typeface="Calibri" pitchFamily="34" charset="0"/>
                <a:cs typeface="Calibri" pitchFamily="34" charset="0"/>
              </a:rPr>
              <a:t>IgA</a:t>
            </a:r>
            <a:r>
              <a:rPr lang="it-IT" sz="1200" dirty="0">
                <a:solidFill>
                  <a:schemeClr val="tx1">
                    <a:lumMod val="95000"/>
                    <a:lumOff val="5000"/>
                  </a:schemeClr>
                </a:solidFill>
                <a:latin typeface="Calibri" pitchFamily="34" charset="0"/>
                <a:cs typeface="Calibri" pitchFamily="34" charset="0"/>
              </a:rPr>
              <a:t> aumentano in corso di cirrosi alcolica.</a:t>
            </a:r>
          </a:p>
          <a:p>
            <a:pPr lvl="1">
              <a:buFont typeface="Times New Roman" pitchFamily="18" charset="0"/>
              <a:buChar char="⁕"/>
              <a:defRPr/>
            </a:pPr>
            <a:r>
              <a:rPr lang="it-IT" sz="1200" dirty="0" err="1">
                <a:solidFill>
                  <a:schemeClr val="tx1">
                    <a:lumMod val="95000"/>
                    <a:lumOff val="5000"/>
                  </a:schemeClr>
                </a:solidFill>
                <a:latin typeface="Calibri" pitchFamily="34" charset="0"/>
                <a:cs typeface="Calibri" pitchFamily="34" charset="0"/>
              </a:rPr>
              <a:t>IgG</a:t>
            </a:r>
            <a:r>
              <a:rPr lang="it-IT" sz="1200" dirty="0">
                <a:solidFill>
                  <a:schemeClr val="tx1">
                    <a:lumMod val="95000"/>
                    <a:lumOff val="5000"/>
                  </a:schemeClr>
                </a:solidFill>
                <a:latin typeface="Calibri" pitchFamily="34" charset="0"/>
                <a:cs typeface="Calibri" pitchFamily="34" charset="0"/>
              </a:rPr>
              <a:t> nel corso di cirrosi autoimmune e criptogenetica</a:t>
            </a:r>
          </a:p>
          <a:p>
            <a:pPr lvl="1">
              <a:buFont typeface="Times New Roman" pitchFamily="18" charset="0"/>
              <a:buChar char="⁕"/>
              <a:defRPr/>
            </a:pPr>
            <a:r>
              <a:rPr lang="it-IT" sz="1200" dirty="0" err="1">
                <a:solidFill>
                  <a:schemeClr val="tx1">
                    <a:lumMod val="95000"/>
                    <a:lumOff val="5000"/>
                  </a:schemeClr>
                </a:solidFill>
                <a:latin typeface="Calibri" pitchFamily="34" charset="0"/>
                <a:cs typeface="Calibri" pitchFamily="34" charset="0"/>
              </a:rPr>
              <a:t>IgM</a:t>
            </a:r>
            <a:r>
              <a:rPr lang="it-IT" sz="1200" dirty="0">
                <a:solidFill>
                  <a:schemeClr val="tx1">
                    <a:lumMod val="95000"/>
                    <a:lumOff val="5000"/>
                  </a:schemeClr>
                </a:solidFill>
                <a:latin typeface="Calibri" pitchFamily="34" charset="0"/>
                <a:cs typeface="Calibri" pitchFamily="34" charset="0"/>
              </a:rPr>
              <a:t> nel corso di cirrosi biliare primitiva.</a:t>
            </a:r>
          </a:p>
          <a:p>
            <a:pPr lvl="1">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a:solidFill>
                  <a:schemeClr val="tx1">
                    <a:lumMod val="95000"/>
                    <a:lumOff val="5000"/>
                  </a:schemeClr>
                </a:solidFill>
                <a:latin typeface="Calibri" pitchFamily="34" charset="0"/>
                <a:cs typeface="Calibri" pitchFamily="34" charset="0"/>
              </a:rPr>
              <a:t>Sodio </a:t>
            </a:r>
            <a:r>
              <a:rPr lang="it-IT" sz="1200" b="1" dirty="0" err="1">
                <a:solidFill>
                  <a:schemeClr val="tx1">
                    <a:lumMod val="95000"/>
                    <a:lumOff val="5000"/>
                  </a:schemeClr>
                </a:solidFill>
                <a:latin typeface="Calibri" pitchFamily="34" charset="0"/>
                <a:cs typeface="Calibri" pitchFamily="34" charset="0"/>
              </a:rPr>
              <a:t>sierico</a:t>
            </a:r>
            <a:r>
              <a:rPr lang="it-IT" sz="1200" b="1" dirty="0">
                <a:solidFill>
                  <a:schemeClr val="tx1">
                    <a:lumMod val="95000"/>
                    <a:lumOff val="5000"/>
                  </a:schemeClr>
                </a:solidFill>
                <a:latin typeface="Calibri" pitchFamily="34" charset="0"/>
                <a:cs typeface="Calibri" pitchFamily="34" charset="0"/>
              </a:rPr>
              <a:t> </a:t>
            </a:r>
            <a:r>
              <a:rPr lang="it-IT" sz="1200" dirty="0">
                <a:solidFill>
                  <a:schemeClr val="tx1">
                    <a:lumMod val="95000"/>
                    <a:lumOff val="5000"/>
                  </a:schemeClr>
                </a:solidFill>
                <a:latin typeface="Calibri" pitchFamily="34" charset="0"/>
                <a:cs typeface="Calibri" pitchFamily="34" charset="0"/>
              </a:rPr>
              <a:t>– </a:t>
            </a:r>
            <a:r>
              <a:rPr lang="it-IT" sz="1200" dirty="0" err="1">
                <a:solidFill>
                  <a:schemeClr val="tx1">
                    <a:lumMod val="95000"/>
                    <a:lumOff val="5000"/>
                  </a:schemeClr>
                </a:solidFill>
                <a:latin typeface="Calibri" pitchFamily="34" charset="0"/>
                <a:cs typeface="Calibri" pitchFamily="34" charset="0"/>
              </a:rPr>
              <a:t>iponatriemia</a:t>
            </a:r>
            <a:r>
              <a:rPr lang="it-IT" sz="1200" dirty="0">
                <a:solidFill>
                  <a:schemeClr val="tx1">
                    <a:lumMod val="95000"/>
                    <a:lumOff val="5000"/>
                  </a:schemeClr>
                </a:solidFill>
                <a:latin typeface="Calibri" pitchFamily="34" charset="0"/>
                <a:cs typeface="Calibri" pitchFamily="34" charset="0"/>
              </a:rPr>
              <a:t> a causa della incapacità di espellere l'acqua libera risultante da elevati livelli di ADH e di </a:t>
            </a:r>
            <a:r>
              <a:rPr lang="it-IT" sz="1200" dirty="0" err="1">
                <a:solidFill>
                  <a:schemeClr val="tx1">
                    <a:lumMod val="95000"/>
                    <a:lumOff val="5000"/>
                  </a:schemeClr>
                </a:solidFill>
                <a:latin typeface="Calibri" pitchFamily="34" charset="0"/>
                <a:cs typeface="Calibri" pitchFamily="34" charset="0"/>
              </a:rPr>
              <a:t>aldosterone</a:t>
            </a:r>
            <a:r>
              <a:rPr lang="it-IT" sz="1200" dirty="0">
                <a:solidFill>
                  <a:schemeClr val="tx1">
                    <a:lumMod val="95000"/>
                    <a:lumOff val="5000"/>
                  </a:schemeClr>
                </a:solidFill>
                <a:latin typeface="Calibri" pitchFamily="34" charset="0"/>
                <a:cs typeface="Calibri" pitchFamily="34" charset="0"/>
              </a:rPr>
              <a:t>. Questo è più spesso reperto della malattia Scompensata.</a:t>
            </a:r>
          </a:p>
          <a:p>
            <a:pPr>
              <a:defRPr/>
            </a:pPr>
            <a:endParaRPr lang="it-IT" sz="1200" dirty="0">
              <a:solidFill>
                <a:schemeClr val="tx1">
                  <a:lumMod val="95000"/>
                  <a:lumOff val="5000"/>
                </a:schemeClr>
              </a:solidFill>
              <a:latin typeface="Calibri" pitchFamily="34" charset="0"/>
              <a:cs typeface="Calibri" pitchFamily="34" charset="0"/>
            </a:endParaRPr>
          </a:p>
          <a:p>
            <a:pPr>
              <a:buFont typeface="Times New Roman" pitchFamily="18" charset="0"/>
              <a:buChar char="⁕"/>
              <a:defRPr/>
            </a:pPr>
            <a:r>
              <a:rPr lang="it-IT" sz="1200" b="1" dirty="0" err="1">
                <a:solidFill>
                  <a:schemeClr val="tx1">
                    <a:lumMod val="95000"/>
                    <a:lumOff val="5000"/>
                  </a:schemeClr>
                </a:solidFill>
                <a:latin typeface="Calibri" pitchFamily="34" charset="0"/>
                <a:cs typeface="Calibri" pitchFamily="34" charset="0"/>
              </a:rPr>
              <a:t>Leucopenia</a:t>
            </a:r>
            <a:r>
              <a:rPr lang="it-IT" sz="1200" b="1" dirty="0">
                <a:solidFill>
                  <a:schemeClr val="tx1">
                    <a:lumMod val="95000"/>
                    <a:lumOff val="5000"/>
                  </a:schemeClr>
                </a:solidFill>
                <a:latin typeface="Calibri" pitchFamily="34" charset="0"/>
                <a:cs typeface="Calibri" pitchFamily="34" charset="0"/>
              </a:rPr>
              <a:t> e neutropenia </a:t>
            </a:r>
            <a:r>
              <a:rPr lang="it-IT" sz="1200" dirty="0">
                <a:solidFill>
                  <a:schemeClr val="tx1">
                    <a:lumMod val="95000"/>
                    <a:lumOff val="5000"/>
                  </a:schemeClr>
                </a:solidFill>
                <a:latin typeface="Calibri" pitchFamily="34" charset="0"/>
                <a:cs typeface="Calibri" pitchFamily="34" charset="0"/>
              </a:rPr>
              <a:t>→  splenomegalia con emarginazione e sequestro splenico, a cui consegue  </a:t>
            </a:r>
            <a:r>
              <a:rPr lang="it-IT" sz="1200" dirty="0" err="1">
                <a:solidFill>
                  <a:schemeClr val="tx1">
                    <a:lumMod val="95000"/>
                    <a:lumOff val="5000"/>
                  </a:schemeClr>
                </a:solidFill>
                <a:latin typeface="Calibri" pitchFamily="34" charset="0"/>
                <a:cs typeface="Calibri" pitchFamily="34" charset="0"/>
              </a:rPr>
              <a:t>ipersplenismo</a:t>
            </a:r>
            <a:r>
              <a:rPr lang="it-IT" sz="1200" dirty="0">
                <a:solidFill>
                  <a:schemeClr val="tx1">
                    <a:lumMod val="95000"/>
                    <a:lumOff val="5000"/>
                  </a:schemeClr>
                </a:solidFill>
                <a:latin typeface="Calibri" pitchFamily="34" charset="0"/>
                <a:cs typeface="Calibri" pitchFamily="34" charset="0"/>
              </a:rPr>
              <a:t> secondario all'ipertensione portale,  condizionano aumento dell’attività </a:t>
            </a:r>
            <a:r>
              <a:rPr lang="it-IT" sz="1200" dirty="0" err="1">
                <a:solidFill>
                  <a:schemeClr val="tx1">
                    <a:lumMod val="95000"/>
                    <a:lumOff val="5000"/>
                  </a:schemeClr>
                </a:solidFill>
                <a:latin typeface="Calibri" pitchFamily="34" charset="0"/>
                <a:cs typeface="Calibri" pitchFamily="34" charset="0"/>
              </a:rPr>
              <a:t>emocateretica</a:t>
            </a:r>
            <a:r>
              <a:rPr lang="it-IT" sz="1200" dirty="0">
                <a:solidFill>
                  <a:schemeClr val="tx1">
                    <a:lumMod val="95000"/>
                    <a:lumOff val="5000"/>
                  </a:schemeClr>
                </a:solidFill>
                <a:latin typeface="Calibri" pitchFamily="34" charset="0"/>
                <a:cs typeface="Calibri" pitchFamily="34" charset="0"/>
              </a:rPr>
              <a:t>  della milza la quale può portare a </a:t>
            </a:r>
            <a:r>
              <a:rPr lang="it-IT" sz="1200" dirty="0" err="1">
                <a:solidFill>
                  <a:schemeClr val="tx1">
                    <a:lumMod val="95000"/>
                    <a:lumOff val="5000"/>
                  </a:schemeClr>
                </a:solidFill>
                <a:latin typeface="Calibri" pitchFamily="34" charset="0"/>
                <a:cs typeface="Calibri" pitchFamily="34" charset="0"/>
              </a:rPr>
              <a:t>pancitopenia</a:t>
            </a:r>
            <a:r>
              <a:rPr lang="it-IT" sz="1200" dirty="0">
                <a:solidFill>
                  <a:schemeClr val="tx1">
                    <a:lumMod val="95000"/>
                    <a:lumOff val="5000"/>
                  </a:schemeClr>
                </a:solidFill>
                <a:latin typeface="Calibri" pitchFamily="34" charset="0"/>
                <a:cs typeface="Calibri" pitchFamily="34" charset="0"/>
              </a:rPr>
              <a:t>,  ma più spesso ad isolata </a:t>
            </a:r>
            <a:r>
              <a:rPr lang="it-IT" sz="1200" b="1" dirty="0">
                <a:solidFill>
                  <a:schemeClr val="tx1">
                    <a:lumMod val="95000"/>
                    <a:lumOff val="5000"/>
                  </a:schemeClr>
                </a:solidFill>
                <a:latin typeface="Calibri" pitchFamily="34" charset="0"/>
                <a:cs typeface="Calibri" pitchFamily="34" charset="0"/>
              </a:rPr>
              <a:t>PIASTRINOPENIA</a:t>
            </a:r>
            <a:r>
              <a:rPr lang="it-IT" sz="1200" dirty="0">
                <a:solidFill>
                  <a:schemeClr val="tx1">
                    <a:lumMod val="95000"/>
                    <a:lumOff val="5000"/>
                  </a:schemeClr>
                </a:solidFill>
                <a:latin typeface="Calibri" pitchFamily="34" charset="0"/>
                <a:cs typeface="Calibri" pitchFamily="34" charset="0"/>
              </a:rPr>
              <a:t> (PLT &lt; 150.000/</a:t>
            </a:r>
            <a:r>
              <a:rPr lang="it-IT" sz="1200" dirty="0" err="1">
                <a:solidFill>
                  <a:schemeClr val="tx1">
                    <a:lumMod val="95000"/>
                    <a:lumOff val="5000"/>
                  </a:schemeClr>
                </a:solidFill>
                <a:latin typeface="Calibri" pitchFamily="34" charset="0"/>
                <a:cs typeface="Calibri" pitchFamily="34" charset="0"/>
              </a:rPr>
              <a:t>mcL</a:t>
            </a:r>
            <a:r>
              <a:rPr lang="it-IT" sz="1200" dirty="0">
                <a:solidFill>
                  <a:schemeClr val="tx1">
                    <a:lumMod val="95000"/>
                    <a:lumOff val="5000"/>
                  </a:schemeClr>
                </a:solidFill>
                <a:latin typeface="Calibri" pitchFamily="34" charset="0"/>
                <a:cs typeface="Calibri" pitchFamily="34" charset="0"/>
              </a:rPr>
              <a:t>). La </a:t>
            </a:r>
            <a:r>
              <a:rPr lang="it-IT" sz="1200" dirty="0" err="1">
                <a:solidFill>
                  <a:schemeClr val="tx1">
                    <a:lumMod val="95000"/>
                    <a:lumOff val="5000"/>
                  </a:schemeClr>
                </a:solidFill>
                <a:latin typeface="Calibri" pitchFamily="34" charset="0"/>
                <a:cs typeface="Calibri" pitchFamily="34" charset="0"/>
              </a:rPr>
              <a:t>piastrinopenia</a:t>
            </a:r>
            <a:r>
              <a:rPr lang="it-IT" sz="1200" dirty="0">
                <a:solidFill>
                  <a:schemeClr val="tx1">
                    <a:lumMod val="95000"/>
                    <a:lumOff val="5000"/>
                  </a:schemeClr>
                </a:solidFill>
                <a:latin typeface="Calibri" pitchFamily="34" charset="0"/>
                <a:cs typeface="Calibri" pitchFamily="34" charset="0"/>
              </a:rPr>
              <a:t> all’emocromo più sottendere una malattia clinicamente compensata che sta sviluppando Ipertensione Portale.</a:t>
            </a:r>
          </a:p>
          <a:p>
            <a:pPr>
              <a:buFont typeface="Times New Roman" pitchFamily="18" charset="0"/>
              <a:buChar char="⁕"/>
              <a:defRPr/>
            </a:pPr>
            <a:endParaRPr lang="it-IT" sz="1100" dirty="0">
              <a:solidFill>
                <a:schemeClr val="tx1">
                  <a:lumMod val="95000"/>
                  <a:lumOff val="5000"/>
                </a:schemeClr>
              </a:solidFill>
            </a:endParaRPr>
          </a:p>
          <a:p>
            <a:pPr>
              <a:buFont typeface="Times New Roman" pitchFamily="18" charset="0"/>
              <a:buChar char="⁕"/>
              <a:defRPr/>
            </a:pPr>
            <a:endParaRPr lang="it-IT" sz="1100" dirty="0">
              <a:solidFill>
                <a:schemeClr val="tx1">
                  <a:lumMod val="95000"/>
                  <a:lumOff val="5000"/>
                </a:schemeClr>
              </a:solidFill>
            </a:endParaRPr>
          </a:p>
          <a:p>
            <a:pPr>
              <a:defRPr/>
            </a:pPr>
            <a:r>
              <a:rPr lang="it-IT" sz="1800" dirty="0"/>
              <a:t>.</a:t>
            </a:r>
          </a:p>
          <a:p>
            <a:pPr>
              <a:defRPr/>
            </a:pPr>
            <a:endParaRPr lang="it-IT" sz="1800" dirty="0">
              <a:solidFill>
                <a:schemeClr val="tx1">
                  <a:lumMod val="95000"/>
                  <a:lumOff val="5000"/>
                </a:schemeClr>
              </a:solidFill>
              <a:latin typeface="Calibri" pitchFamily="34" charset="0"/>
              <a:cs typeface="Calibri" pitchFamily="34" charset="0"/>
            </a:endParaRPr>
          </a:p>
        </p:txBody>
      </p:sp>
      <p:pic>
        <p:nvPicPr>
          <p:cNvPr id="33798" name="Picture 2"/>
          <p:cNvPicPr>
            <a:picLocks noChangeAspect="1" noChangeArrowheads="1"/>
          </p:cNvPicPr>
          <p:nvPr/>
        </p:nvPicPr>
        <p:blipFill>
          <a:blip r:embed="rId3" cstate="print"/>
          <a:srcRect/>
          <a:stretch>
            <a:fillRect/>
          </a:stretch>
        </p:blipFill>
        <p:spPr bwMode="auto">
          <a:xfrm>
            <a:off x="5795963" y="692150"/>
            <a:ext cx="2722562" cy="1401763"/>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9E7E2BC-0375-4EEA-B829-AA87488AA126}" type="slidenum">
              <a:rPr lang="it-IT" smtClean="0"/>
              <a:pPr/>
              <a:t>51</a:t>
            </a:fld>
            <a:endParaRPr lang="it-IT"/>
          </a:p>
        </p:txBody>
      </p:sp>
      <p:sp>
        <p:nvSpPr>
          <p:cNvPr id="5" name="Rettangolo 4"/>
          <p:cNvSpPr/>
          <p:nvPr/>
        </p:nvSpPr>
        <p:spPr>
          <a:xfrm>
            <a:off x="179388" y="188913"/>
            <a:ext cx="8640762" cy="461962"/>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segni ecografici </a:t>
            </a:r>
          </a:p>
        </p:txBody>
      </p:sp>
      <p:sp>
        <p:nvSpPr>
          <p:cNvPr id="9" name="CasellaDiTesto 8"/>
          <p:cNvSpPr txBox="1"/>
          <p:nvPr/>
        </p:nvSpPr>
        <p:spPr>
          <a:xfrm>
            <a:off x="468313" y="765175"/>
            <a:ext cx="8280400" cy="4978286"/>
          </a:xfrm>
          <a:prstGeom prst="rect">
            <a:avLst/>
          </a:prstGeom>
          <a:noFill/>
        </p:spPr>
        <p:txBody>
          <a:bodyPr>
            <a:spAutoFit/>
          </a:bodyPr>
          <a:lstStyle/>
          <a:p>
            <a:pPr>
              <a:defRPr/>
            </a:pPr>
            <a:r>
              <a:rPr lang="it-IT" sz="1800" b="1" dirty="0">
                <a:solidFill>
                  <a:schemeClr val="tx1">
                    <a:lumMod val="95000"/>
                    <a:lumOff val="5000"/>
                  </a:schemeClr>
                </a:solidFill>
                <a:latin typeface="Calibri" pitchFamily="34" charset="0"/>
                <a:cs typeface="Calibri" pitchFamily="34" charset="0"/>
              </a:rPr>
              <a:t>IL REPERTO ECOGRAFICO PUO’ ESSERE ALTAMENTE SUGGESTIVO</a:t>
            </a:r>
          </a:p>
          <a:p>
            <a:pPr>
              <a:defRPr/>
            </a:pPr>
            <a:endParaRPr lang="it-IT" sz="1800" b="1" dirty="0">
              <a:solidFill>
                <a:schemeClr val="tx1">
                  <a:lumMod val="95000"/>
                  <a:lumOff val="5000"/>
                </a:schemeClr>
              </a:solidFill>
              <a:latin typeface="Calibri" pitchFamily="34" charset="0"/>
              <a:cs typeface="Calibri" pitchFamily="34" charset="0"/>
            </a:endParaRPr>
          </a:p>
          <a:p>
            <a:pPr marL="457200" indent="-455613">
              <a:spcBef>
                <a:spcPts val="1500"/>
              </a:spcBef>
              <a:buClrTx/>
              <a:buFontTx/>
              <a:buNone/>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Segni ecografici:</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Ipertrofia lobo caudato</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Margini arrotondati e </a:t>
            </a:r>
            <a:r>
              <a:rPr lang="it-IT" sz="1800" b="1" dirty="0" err="1">
                <a:solidFill>
                  <a:schemeClr val="tx1">
                    <a:lumMod val="95000"/>
                    <a:lumOff val="5000"/>
                  </a:schemeClr>
                </a:solidFill>
                <a:latin typeface="Calibri" pitchFamily="34" charset="0"/>
                <a:ea typeface="Microsoft YaHei" charset="-122"/>
                <a:cs typeface="Calibri" pitchFamily="34" charset="0"/>
              </a:rPr>
              <a:t>bozzuti</a:t>
            </a:r>
            <a:endParaRPr lang="it-IT" sz="1800" b="1" dirty="0">
              <a:solidFill>
                <a:schemeClr val="tx1">
                  <a:lumMod val="95000"/>
                  <a:lumOff val="5000"/>
                </a:schemeClr>
              </a:solidFill>
              <a:latin typeface="Calibri" pitchFamily="34" charset="0"/>
              <a:ea typeface="Microsoft YaHei" charset="-122"/>
              <a:cs typeface="Calibri" pitchFamily="34" charset="0"/>
            </a:endParaRP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i="1" dirty="0" err="1">
                <a:solidFill>
                  <a:schemeClr val="tx1">
                    <a:lumMod val="95000"/>
                    <a:lumOff val="5000"/>
                  </a:schemeClr>
                </a:solidFill>
                <a:latin typeface="Calibri" pitchFamily="34" charset="0"/>
                <a:ea typeface="Microsoft YaHei" charset="-122"/>
                <a:cs typeface="Calibri" pitchFamily="34" charset="0"/>
              </a:rPr>
              <a:t>Ecostruttura</a:t>
            </a:r>
            <a:r>
              <a:rPr lang="it-IT" sz="1800" i="1" dirty="0">
                <a:solidFill>
                  <a:schemeClr val="tx1">
                    <a:lumMod val="95000"/>
                    <a:lumOff val="5000"/>
                  </a:schemeClr>
                </a:solidFill>
                <a:latin typeface="Calibri" pitchFamily="34" charset="0"/>
                <a:ea typeface="Microsoft YaHei" charset="-122"/>
                <a:cs typeface="Calibri" pitchFamily="34" charset="0"/>
              </a:rPr>
              <a:t> disomogenea</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Dilatazione dell’asse </a:t>
            </a:r>
            <a:r>
              <a:rPr lang="it-IT" sz="1800" b="1" dirty="0" err="1">
                <a:solidFill>
                  <a:schemeClr val="tx1">
                    <a:lumMod val="95000"/>
                    <a:lumOff val="5000"/>
                  </a:schemeClr>
                </a:solidFill>
                <a:latin typeface="Calibri" pitchFamily="34" charset="0"/>
                <a:ea typeface="Microsoft YaHei" charset="-122"/>
                <a:cs typeface="Calibri" pitchFamily="34" charset="0"/>
              </a:rPr>
              <a:t>spleno-portale</a:t>
            </a:r>
            <a:endParaRPr lang="it-IT" sz="1800" b="1" dirty="0">
              <a:solidFill>
                <a:schemeClr val="tx1">
                  <a:lumMod val="95000"/>
                  <a:lumOff val="5000"/>
                </a:schemeClr>
              </a:solidFill>
              <a:latin typeface="Calibri" pitchFamily="34" charset="0"/>
              <a:ea typeface="Microsoft YaHei" charset="-122"/>
              <a:cs typeface="Calibri" pitchFamily="34" charset="0"/>
            </a:endParaRP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Splenomegalia</a:t>
            </a:r>
          </a:p>
          <a:p>
            <a:pPr marL="457200" indent="-455613">
              <a:spcBef>
                <a:spcPts val="1500"/>
              </a:spcBef>
              <a:buClrTx/>
              <a:buFont typeface="Times New Roman" pitchFamily="18" charset="0"/>
              <a:buChar char="⁕"/>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a:pPr>
            <a:r>
              <a:rPr lang="it-IT" sz="1800" b="1" dirty="0">
                <a:solidFill>
                  <a:schemeClr val="tx1">
                    <a:lumMod val="95000"/>
                    <a:lumOff val="5000"/>
                  </a:schemeClr>
                </a:solidFill>
                <a:latin typeface="Calibri" pitchFamily="34" charset="0"/>
                <a:ea typeface="Microsoft YaHei" charset="-122"/>
                <a:cs typeface="Calibri" pitchFamily="34" charset="0"/>
              </a:rPr>
              <a:t>Doppler portale con flusso rallentato </a:t>
            </a:r>
          </a:p>
          <a:p>
            <a:pPr>
              <a:defRPr/>
            </a:pPr>
            <a:endParaRPr lang="it-IT" sz="1800" dirty="0">
              <a:solidFill>
                <a:schemeClr val="tx1">
                  <a:lumMod val="95000"/>
                  <a:lumOff val="5000"/>
                </a:schemeClr>
              </a:solidFill>
              <a:latin typeface="Calibri" pitchFamily="34" charset="0"/>
              <a:cs typeface="Calibri" pitchFamily="34" charset="0"/>
            </a:endParaRPr>
          </a:p>
          <a:p>
            <a:pPr>
              <a:defRPr/>
            </a:pPr>
            <a:endParaRPr lang="it-IT" sz="3200" dirty="0">
              <a:solidFill>
                <a:schemeClr val="tx1">
                  <a:lumMod val="95000"/>
                  <a:lumOff val="5000"/>
                </a:schemeClr>
              </a:solidFill>
              <a:latin typeface="Calibri" pitchFamily="34" charset="0"/>
              <a:cs typeface="Calibri" pitchFamily="34" charset="0"/>
            </a:endParaRPr>
          </a:p>
          <a:p>
            <a:pPr>
              <a:defRPr/>
            </a:pPr>
            <a:endParaRPr lang="it-IT" sz="1800" dirty="0">
              <a:solidFill>
                <a:schemeClr val="tx1">
                  <a:lumMod val="95000"/>
                  <a:lumOff val="5000"/>
                </a:schemeClr>
              </a:solidFill>
              <a:latin typeface="Calibri" pitchFamily="34" charset="0"/>
              <a:cs typeface="Calibri" pitchFamily="34" charset="0"/>
            </a:endParaRPr>
          </a:p>
        </p:txBody>
      </p:sp>
      <p:pic>
        <p:nvPicPr>
          <p:cNvPr id="34821" name="Picture 2"/>
          <p:cNvPicPr>
            <a:picLocks noChangeAspect="1" noChangeArrowheads="1"/>
          </p:cNvPicPr>
          <p:nvPr/>
        </p:nvPicPr>
        <p:blipFill>
          <a:blip r:embed="rId3" cstate="print"/>
          <a:srcRect/>
          <a:stretch>
            <a:fillRect/>
          </a:stretch>
        </p:blipFill>
        <p:spPr bwMode="auto">
          <a:xfrm>
            <a:off x="4564063" y="1268413"/>
            <a:ext cx="4144962" cy="2952750"/>
          </a:xfrm>
          <a:prstGeom prst="rect">
            <a:avLst/>
          </a:prstGeom>
          <a:noFill/>
          <a:ln w="9525">
            <a:noFill/>
            <a:miter lim="800000"/>
            <a:headEnd/>
            <a:tailEnd/>
          </a:ln>
        </p:spPr>
      </p:pic>
      <p:pic>
        <p:nvPicPr>
          <p:cNvPr id="3" name="Immagine 2" descr="Immagine che contiene testo&#10;&#10;Descrizione generata automaticamente">
            <a:extLst>
              <a:ext uri="{FF2B5EF4-FFF2-40B4-BE49-F238E27FC236}">
                <a16:creationId xmlns:a16="http://schemas.microsoft.com/office/drawing/2014/main" id="{3A0120B4-D0D8-40D3-8884-BAAA2EAB5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356" y="4327601"/>
            <a:ext cx="3384376" cy="230599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179512" y="883181"/>
            <a:ext cx="8496300" cy="5570372"/>
          </a:xfrm>
          <a:prstGeom prst="rect">
            <a:avLst/>
          </a:prstGeom>
          <a:noFill/>
          <a:ln w="9525">
            <a:noFill/>
            <a:round/>
            <a:headEnd/>
            <a:tailEnd/>
          </a:ln>
        </p:spPr>
        <p:txBody>
          <a:bodyPr lIns="90000" tIns="46800" rIns="90000" bIns="46800" anchor="ctr">
            <a:spAutoFit/>
          </a:bodyPr>
          <a:lstStyle/>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Il paziente cirrotico compensato che non ha segni significativi di ipertensione portale può avere clinica e biochimica sovrapponibili a un paziente con epatopatia cronica non cirrotico.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In questi pazienti la diagnosi viene fatta in base agli ematochimici (di routine) o all’evidenza di iniziali segni di ipertensione portale all’ecografia.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In questi pazienti può essere necessaria una biopsia epatica per un adeguato </a:t>
            </a:r>
            <a:r>
              <a:rPr lang="it-IT" sz="2000" dirty="0" err="1">
                <a:solidFill>
                  <a:schemeClr val="tx1"/>
                </a:solidFill>
              </a:rPr>
              <a:t>grading</a:t>
            </a:r>
            <a:r>
              <a:rPr lang="it-IT" sz="2000" dirty="0">
                <a:solidFill>
                  <a:schemeClr val="tx1"/>
                </a:solidFill>
              </a:rPr>
              <a:t> e </a:t>
            </a:r>
            <a:r>
              <a:rPr lang="it-IT" sz="2000" dirty="0" err="1">
                <a:solidFill>
                  <a:schemeClr val="tx1"/>
                </a:solidFill>
              </a:rPr>
              <a:t>staging</a:t>
            </a:r>
            <a:r>
              <a:rPr lang="it-IT" sz="2000" dirty="0">
                <a:solidFill>
                  <a:schemeClr val="tx1"/>
                </a:solidFill>
              </a:rPr>
              <a:t> della malattia</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b="1" dirty="0">
                <a:solidFill>
                  <a:schemeClr val="tx1"/>
                </a:solidFill>
              </a:rPr>
              <a:t>La biopsia è indicata</a:t>
            </a:r>
            <a:r>
              <a:rPr lang="it-IT" sz="2000" dirty="0">
                <a:solidFill>
                  <a:schemeClr val="tx1"/>
                </a:solidFill>
              </a:rPr>
              <a:t>: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1) quando non è chiara eziologia dell’epatopatia o si sospettano forme miste in </a:t>
            </a:r>
            <a:r>
              <a:rPr lang="it-IT" sz="2000" dirty="0" err="1">
                <a:solidFill>
                  <a:schemeClr val="tx1"/>
                </a:solidFill>
              </a:rPr>
              <a:t>overlap</a:t>
            </a:r>
            <a:r>
              <a:rPr lang="it-IT" sz="2000" dirty="0">
                <a:solidFill>
                  <a:schemeClr val="tx1"/>
                </a:solidFill>
              </a:rPr>
              <a:t> </a:t>
            </a:r>
          </a:p>
          <a:p>
            <a:pPr marL="342900" indent="-342900" algn="just">
              <a:spcBef>
                <a:spcPts val="2250"/>
              </a:spcBef>
              <a:buClr>
                <a:srgbClr val="FFFFFF"/>
              </a:buClr>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2000" dirty="0">
                <a:solidFill>
                  <a:schemeClr val="tx1"/>
                </a:solidFill>
              </a:rPr>
              <a:t>2) quando la clinica, la biochimica e le indagini strumentali (</a:t>
            </a:r>
            <a:r>
              <a:rPr lang="it-IT" sz="2000" dirty="0" err="1">
                <a:solidFill>
                  <a:schemeClr val="tx1"/>
                </a:solidFill>
              </a:rPr>
              <a:t>fibroscan</a:t>
            </a:r>
            <a:r>
              <a:rPr lang="it-IT" sz="2000" dirty="0">
                <a:solidFill>
                  <a:schemeClr val="tx1"/>
                </a:solidFill>
              </a:rPr>
              <a:t> ed ecografia) sono in </a:t>
            </a:r>
            <a:r>
              <a:rPr lang="it-IT" sz="2000" dirty="0" err="1">
                <a:solidFill>
                  <a:schemeClr val="tx1"/>
                </a:solidFill>
              </a:rPr>
              <a:t>constrasto</a:t>
            </a:r>
            <a:r>
              <a:rPr lang="it-IT" sz="2000" dirty="0">
                <a:solidFill>
                  <a:schemeClr val="tx1"/>
                </a:solidFill>
              </a:rPr>
              <a:t> e impediscono una corretta stadiazione della patologia epatica cronica.</a:t>
            </a:r>
          </a:p>
        </p:txBody>
      </p:sp>
      <p:sp>
        <p:nvSpPr>
          <p:cNvPr id="35843"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BD3FAFC-3C80-4E70-8F10-C9B5516FA570}" type="slidenum">
              <a:rPr lang="it-IT" smtClean="0"/>
              <a:pPr/>
              <a:t>52</a:t>
            </a:fld>
            <a:endParaRPr lang="it-IT"/>
          </a:p>
        </p:txBody>
      </p:sp>
      <p:sp>
        <p:nvSpPr>
          <p:cNvPr id="5" name="Rettangolo 4"/>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Clinica </a:t>
            </a:r>
          </a:p>
        </p:txBody>
      </p:sp>
      <p:sp>
        <p:nvSpPr>
          <p:cNvPr id="6" name="CasellaDiTesto 5"/>
          <p:cNvSpPr txBox="1"/>
          <p:nvPr/>
        </p:nvSpPr>
        <p:spPr>
          <a:xfrm rot="20637068">
            <a:off x="391486" y="2730294"/>
            <a:ext cx="8051077"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chemeClr val="tx1">
                    <a:lumMod val="95000"/>
                    <a:lumOff val="5000"/>
                  </a:schemeClr>
                </a:solidFill>
                <a:latin typeface="Calibri" pitchFamily="34" charset="0"/>
                <a:cs typeface="Calibri" pitchFamily="34" charset="0"/>
              </a:rPr>
              <a:t>La diagnosi è clinica, biochimica ed ecografica</a:t>
            </a:r>
            <a:endParaRPr lang="it-IT" sz="3200" dirty="0"/>
          </a:p>
        </p:txBody>
      </p:sp>
      <p:sp>
        <p:nvSpPr>
          <p:cNvPr id="7" name="CasellaDiTesto 6"/>
          <p:cNvSpPr txBox="1"/>
          <p:nvPr/>
        </p:nvSpPr>
        <p:spPr>
          <a:xfrm rot="20637068">
            <a:off x="991490" y="3712614"/>
            <a:ext cx="682262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chemeClr val="tx1">
                    <a:lumMod val="95000"/>
                    <a:lumOff val="5000"/>
                  </a:schemeClr>
                </a:solidFill>
                <a:latin typeface="Calibri" pitchFamily="34" charset="0"/>
                <a:cs typeface="Calibri" pitchFamily="34" charset="0"/>
              </a:rPr>
              <a:t>La BIOPSIA è per GRADING e STAGING</a:t>
            </a:r>
            <a:endParaRPr lang="it-IT"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323850" y="692150"/>
            <a:ext cx="8172450" cy="711200"/>
          </a:xfrm>
          <a:prstGeom prst="rect">
            <a:avLst/>
          </a:prstGeom>
          <a:noFill/>
          <a:ln w="9525">
            <a:noFill/>
            <a:round/>
            <a:headEnd/>
            <a:tailEnd/>
          </a:ln>
        </p:spPr>
        <p:txBody>
          <a:bodyPr lIns="90000" tIns="46800" rIns="90000" bIns="46800">
            <a:spAutoFit/>
          </a:bodyPr>
          <a:lstStyle/>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000" dirty="0">
                <a:solidFill>
                  <a:schemeClr val="tx1">
                    <a:lumMod val="95000"/>
                    <a:lumOff val="5000"/>
                  </a:schemeClr>
                </a:solidFill>
                <a:latin typeface="Calibri" pitchFamily="34" charset="0"/>
                <a:cs typeface="Calibri" pitchFamily="34" charset="0"/>
              </a:rPr>
              <a:t>IL PARENCHIMA EPATICO SI ORGANIZZA IN LOBULI, UNITA’ STRUTTURALI DEL FEGATO, ED IN ACINI di RAPPAPORT, CHE SONO INVECE UNITA’ FUNZIONALI. </a:t>
            </a:r>
          </a:p>
        </p:txBody>
      </p:sp>
      <p:sp>
        <p:nvSpPr>
          <p:cNvPr id="37891"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D47023E-7505-4B26-9FF4-57C31C4EB7D0}" type="slidenum">
              <a:rPr lang="it-IT" smtClean="0"/>
              <a:pPr/>
              <a:t>53</a:t>
            </a:fld>
            <a:endParaRPr lang="it-IT"/>
          </a:p>
        </p:txBody>
      </p:sp>
      <p:sp>
        <p:nvSpPr>
          <p:cNvPr id="4" name="Rettangolo 3"/>
          <p:cNvSpPr/>
          <p:nvPr/>
        </p:nvSpPr>
        <p:spPr>
          <a:xfrm>
            <a:off x="1187450" y="188913"/>
            <a:ext cx="660717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Diagnosi (1)</a:t>
            </a:r>
            <a:endParaRPr lang="it-IT" dirty="0"/>
          </a:p>
        </p:txBody>
      </p:sp>
      <p:pic>
        <p:nvPicPr>
          <p:cNvPr id="37893" name="Immagine 4"/>
          <p:cNvPicPr>
            <a:picLocks noChangeAspect="1" noChangeArrowheads="1"/>
          </p:cNvPicPr>
          <p:nvPr/>
        </p:nvPicPr>
        <p:blipFill>
          <a:blip r:embed="rId2" cstate="print"/>
          <a:srcRect/>
          <a:stretch>
            <a:fillRect/>
          </a:stretch>
        </p:blipFill>
        <p:spPr bwMode="auto">
          <a:xfrm>
            <a:off x="323850" y="1484313"/>
            <a:ext cx="4789488" cy="4608512"/>
          </a:xfrm>
          <a:prstGeom prst="rect">
            <a:avLst/>
          </a:prstGeom>
          <a:noFill/>
          <a:ln w="9525">
            <a:noFill/>
            <a:miter lim="800000"/>
            <a:headEnd/>
            <a:tailEnd/>
          </a:ln>
        </p:spPr>
      </p:pic>
      <p:sp>
        <p:nvSpPr>
          <p:cNvPr id="6" name="CasellaDiTesto 5"/>
          <p:cNvSpPr txBox="1"/>
          <p:nvPr/>
        </p:nvSpPr>
        <p:spPr>
          <a:xfrm>
            <a:off x="5292725" y="2276475"/>
            <a:ext cx="3167063" cy="10160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2000" dirty="0">
                <a:solidFill>
                  <a:schemeClr val="tx1">
                    <a:lumMod val="95000"/>
                    <a:lumOff val="5000"/>
                  </a:schemeClr>
                </a:solidFill>
                <a:latin typeface="Calibri" pitchFamily="34" charset="0"/>
                <a:cs typeface="Calibri" pitchFamily="34" charset="0"/>
              </a:rPr>
              <a:t>Triade portale: ramo della vena porta, ramo dell’arteria epatica e dotto biliare. </a:t>
            </a:r>
          </a:p>
        </p:txBody>
      </p:sp>
      <p:sp>
        <p:nvSpPr>
          <p:cNvPr id="8" name="CasellaDiTesto 7"/>
          <p:cNvSpPr txBox="1"/>
          <p:nvPr/>
        </p:nvSpPr>
        <p:spPr>
          <a:xfrm>
            <a:off x="3779838" y="1412875"/>
            <a:ext cx="3671887" cy="584200"/>
          </a:xfrm>
          <a:prstGeom prst="rect">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i="1" dirty="0">
                <a:solidFill>
                  <a:schemeClr val="tx1">
                    <a:lumMod val="95000"/>
                    <a:lumOff val="5000"/>
                  </a:schemeClr>
                </a:solidFill>
                <a:latin typeface="Calibri" pitchFamily="34" charset="0"/>
                <a:cs typeface="Calibri" pitchFamily="34" charset="0"/>
              </a:rPr>
              <a:t>Ciascun lobulo è un prisma, delle dimensioni di 1mm-1.5mm</a:t>
            </a:r>
          </a:p>
        </p:txBody>
      </p:sp>
      <p:cxnSp>
        <p:nvCxnSpPr>
          <p:cNvPr id="10" name="Connettore 2 9"/>
          <p:cNvCxnSpPr/>
          <p:nvPr/>
        </p:nvCxnSpPr>
        <p:spPr>
          <a:xfrm flipH="1" flipV="1">
            <a:off x="4211638" y="2205038"/>
            <a:ext cx="1081087" cy="215900"/>
          </a:xfrm>
          <a:prstGeom prst="straightConnector1">
            <a:avLst/>
          </a:prstGeom>
          <a:ln w="12700">
            <a:tailEnd type="arrow"/>
          </a:ln>
        </p:spPr>
        <p:style>
          <a:lnRef idx="1">
            <a:schemeClr val="accent3"/>
          </a:lnRef>
          <a:fillRef idx="0">
            <a:schemeClr val="accent3"/>
          </a:fillRef>
          <a:effectRef idx="0">
            <a:schemeClr val="accent3"/>
          </a:effectRef>
          <a:fontRef idx="minor">
            <a:schemeClr val="tx1"/>
          </a:fontRef>
        </p:style>
      </p:cxnSp>
      <p:sp>
        <p:nvSpPr>
          <p:cNvPr id="15" name="CasellaDiTesto 14"/>
          <p:cNvSpPr txBox="1"/>
          <p:nvPr/>
        </p:nvSpPr>
        <p:spPr>
          <a:xfrm>
            <a:off x="5219700" y="3500438"/>
            <a:ext cx="2665413" cy="2462212"/>
          </a:xfrm>
          <a:prstGeom prst="rect">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lumMod val="95000"/>
                    <a:lumOff val="5000"/>
                  </a:schemeClr>
                </a:solidFill>
                <a:latin typeface="Calibri" pitchFamily="34" charset="0"/>
                <a:cs typeface="Calibri" pitchFamily="34" charset="0"/>
              </a:rPr>
              <a:t>L’ACINO di RAPPAPORT consta di una zona 1 (viola) meglio servita dal punto di vista trofico perché è a ridosso dei vasi, epatociti più giovani, zona 2 (verde) efficienza trofica minore, zona 3 (gialla) efficienza trofica bassa, epatociti più vecchi ma con più mitocondri e &gt; attività enzimatica (citocromo P-450) è la zona meno ossigenata, più sensibile al danno metabolico.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41444D0-2273-487E-85D8-B3287EF43745}" type="slidenum">
              <a:rPr lang="it-IT" smtClean="0"/>
              <a:pPr/>
              <a:t>54</a:t>
            </a:fld>
            <a:endParaRPr lang="it-IT"/>
          </a:p>
        </p:txBody>
      </p:sp>
      <p:sp>
        <p:nvSpPr>
          <p:cNvPr id="4" name="Rettangolo 3"/>
          <p:cNvSpPr/>
          <p:nvPr/>
        </p:nvSpPr>
        <p:spPr>
          <a:xfrm>
            <a:off x="1187450" y="188913"/>
            <a:ext cx="660717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Diagnosi (1)</a:t>
            </a:r>
            <a:endParaRPr lang="it-IT" dirty="0"/>
          </a:p>
        </p:txBody>
      </p:sp>
      <p:sp>
        <p:nvSpPr>
          <p:cNvPr id="11" name="Text Box 3"/>
          <p:cNvSpPr txBox="1">
            <a:spLocks noChangeArrowheads="1"/>
          </p:cNvSpPr>
          <p:nvPr/>
        </p:nvSpPr>
        <p:spPr bwMode="auto">
          <a:xfrm>
            <a:off x="2627313" y="620713"/>
            <a:ext cx="3168650" cy="341312"/>
          </a:xfrm>
          <a:prstGeom prst="rect">
            <a:avLst/>
          </a:prstGeom>
          <a:noFill/>
          <a:ln w="9525">
            <a:noFill/>
            <a:round/>
            <a:headEnd/>
            <a:tailEnd/>
          </a:ln>
        </p:spPr>
        <p:txBody>
          <a:bodyPr lIns="90000" tIns="46800" rIns="90000" bIns="46800">
            <a:spAutoFit/>
          </a:bodyPr>
          <a:lstStyle/>
          <a:p>
            <a:pPr>
              <a:defRPr/>
            </a:pPr>
            <a:r>
              <a:rPr lang="it-IT" sz="1600" b="1" dirty="0">
                <a:solidFill>
                  <a:schemeClr val="tx1">
                    <a:lumMod val="95000"/>
                    <a:lumOff val="5000"/>
                  </a:schemeClr>
                </a:solidFill>
                <a:latin typeface="Calibri" pitchFamily="34" charset="0"/>
                <a:cs typeface="Calibri" pitchFamily="34" charset="0"/>
              </a:rPr>
              <a:t>CLASSIFICAZIONE ISTOPATOLOGICA</a:t>
            </a:r>
          </a:p>
        </p:txBody>
      </p:sp>
      <p:pic>
        <p:nvPicPr>
          <p:cNvPr id="38917" name="Immagine 6"/>
          <p:cNvPicPr>
            <a:picLocks noChangeAspect="1" noChangeArrowheads="1"/>
          </p:cNvPicPr>
          <p:nvPr/>
        </p:nvPicPr>
        <p:blipFill>
          <a:blip r:embed="rId3" cstate="print"/>
          <a:srcRect/>
          <a:stretch>
            <a:fillRect/>
          </a:stretch>
        </p:blipFill>
        <p:spPr bwMode="auto">
          <a:xfrm>
            <a:off x="1547664" y="1268760"/>
            <a:ext cx="5781675" cy="3752850"/>
          </a:xfrm>
          <a:prstGeom prst="rect">
            <a:avLst/>
          </a:prstGeom>
          <a:noFill/>
          <a:ln w="9525">
            <a:noFill/>
            <a:round/>
            <a:headEnd/>
            <a:tailEnd/>
          </a:ln>
        </p:spPr>
      </p:pic>
      <p:sp>
        <p:nvSpPr>
          <p:cNvPr id="9" name="CasellaDiTesto 8"/>
          <p:cNvSpPr txBox="1"/>
          <p:nvPr/>
        </p:nvSpPr>
        <p:spPr>
          <a:xfrm>
            <a:off x="1763713" y="5949950"/>
            <a:ext cx="5327650" cy="706438"/>
          </a:xfrm>
          <a:prstGeom prst="rect">
            <a:avLst/>
          </a:prstGeom>
          <a:noFill/>
        </p:spPr>
        <p:txBody>
          <a:bodyPr wrap="none">
            <a:spAutoFit/>
          </a:bodyPr>
          <a:lstStyle/>
          <a:p>
            <a:pPr>
              <a:defRPr/>
            </a:pPr>
            <a:r>
              <a:rPr lang="it-IT" sz="1200" i="1" dirty="0" err="1">
                <a:solidFill>
                  <a:schemeClr val="tx1">
                    <a:lumMod val="95000"/>
                    <a:lumOff val="5000"/>
                  </a:schemeClr>
                </a:solidFill>
                <a:latin typeface="Calibri" pitchFamily="34" charset="0"/>
                <a:cs typeface="Calibri" pitchFamily="34" charset="0"/>
              </a:rPr>
              <a:t>Clinical</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Liver</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Disease</a:t>
            </a:r>
            <a:r>
              <a:rPr lang="it-IT" sz="1200" i="1" dirty="0">
                <a:solidFill>
                  <a:schemeClr val="tx1">
                    <a:lumMod val="95000"/>
                    <a:lumOff val="5000"/>
                  </a:schemeClr>
                </a:solidFill>
                <a:latin typeface="Calibri" pitchFamily="34" charset="0"/>
                <a:cs typeface="Calibri" pitchFamily="34" charset="0"/>
              </a:rPr>
              <a:t>, Volume: 6, </a:t>
            </a:r>
            <a:r>
              <a:rPr lang="it-IT" sz="1200" i="1" dirty="0" err="1">
                <a:solidFill>
                  <a:schemeClr val="tx1">
                    <a:lumMod val="95000"/>
                    <a:lumOff val="5000"/>
                  </a:schemeClr>
                </a:solidFill>
                <a:latin typeface="Calibri" pitchFamily="34" charset="0"/>
                <a:cs typeface="Calibri" pitchFamily="34" charset="0"/>
              </a:rPr>
              <a:t>Issue</a:t>
            </a:r>
            <a:r>
              <a:rPr lang="it-IT" sz="1200" i="1" dirty="0">
                <a:solidFill>
                  <a:schemeClr val="tx1">
                    <a:lumMod val="95000"/>
                    <a:lumOff val="5000"/>
                  </a:schemeClr>
                </a:solidFill>
                <a:latin typeface="Calibri" pitchFamily="34" charset="0"/>
                <a:cs typeface="Calibri" pitchFamily="34" charset="0"/>
              </a:rPr>
              <a:t>: 1, </a:t>
            </a:r>
            <a:r>
              <a:rPr lang="it-IT" sz="1200" i="1" dirty="0" err="1">
                <a:solidFill>
                  <a:schemeClr val="tx1">
                    <a:lumMod val="95000"/>
                    <a:lumOff val="5000"/>
                  </a:schemeClr>
                </a:solidFill>
                <a:latin typeface="Calibri" pitchFamily="34" charset="0"/>
                <a:cs typeface="Calibri" pitchFamily="34" charset="0"/>
              </a:rPr>
              <a:t>Pages</a:t>
            </a:r>
            <a:r>
              <a:rPr lang="it-IT" sz="1200" i="1" dirty="0">
                <a:solidFill>
                  <a:schemeClr val="tx1">
                    <a:lumMod val="95000"/>
                    <a:lumOff val="5000"/>
                  </a:schemeClr>
                </a:solidFill>
                <a:latin typeface="Calibri" pitchFamily="34" charset="0"/>
                <a:cs typeface="Calibri" pitchFamily="34" charset="0"/>
              </a:rPr>
              <a:t>: 5-8, First </a:t>
            </a:r>
            <a:r>
              <a:rPr lang="it-IT" sz="1200" i="1" dirty="0" err="1">
                <a:solidFill>
                  <a:schemeClr val="tx1">
                    <a:lumMod val="95000"/>
                    <a:lumOff val="5000"/>
                  </a:schemeClr>
                </a:solidFill>
                <a:latin typeface="Calibri" pitchFamily="34" charset="0"/>
                <a:cs typeface="Calibri" pitchFamily="34" charset="0"/>
              </a:rPr>
              <a:t>published</a:t>
            </a:r>
            <a:r>
              <a:rPr lang="it-IT" sz="1200" i="1" dirty="0">
                <a:solidFill>
                  <a:schemeClr val="tx1">
                    <a:lumMod val="95000"/>
                    <a:lumOff val="5000"/>
                  </a:schemeClr>
                </a:solidFill>
                <a:latin typeface="Calibri" pitchFamily="34" charset="0"/>
                <a:cs typeface="Calibri" pitchFamily="34" charset="0"/>
              </a:rPr>
              <a:t>: 28 </a:t>
            </a:r>
            <a:r>
              <a:rPr lang="it-IT" sz="1200" i="1" dirty="0" err="1">
                <a:solidFill>
                  <a:schemeClr val="tx1">
                    <a:lumMod val="95000"/>
                    <a:lumOff val="5000"/>
                  </a:schemeClr>
                </a:solidFill>
                <a:latin typeface="Calibri" pitchFamily="34" charset="0"/>
                <a:cs typeface="Calibri" pitchFamily="34" charset="0"/>
              </a:rPr>
              <a:t>July</a:t>
            </a:r>
            <a:r>
              <a:rPr lang="it-IT" sz="1200" i="1" dirty="0">
                <a:solidFill>
                  <a:schemeClr val="tx1">
                    <a:lumMod val="95000"/>
                    <a:lumOff val="5000"/>
                  </a:schemeClr>
                </a:solidFill>
                <a:latin typeface="Calibri" pitchFamily="34" charset="0"/>
                <a:cs typeface="Calibri" pitchFamily="34" charset="0"/>
              </a:rPr>
              <a:t> 2015</a:t>
            </a:r>
            <a:r>
              <a:rPr lang="it-IT" sz="1600" dirty="0">
                <a:solidFill>
                  <a:schemeClr val="tx1">
                    <a:lumMod val="95000"/>
                    <a:lumOff val="5000"/>
                  </a:schemeClr>
                </a:solidFill>
                <a:latin typeface="Calibri" pitchFamily="34" charset="0"/>
                <a:cs typeface="Calibri" pitchFamily="34" charset="0"/>
              </a:rPr>
              <a:t>.</a:t>
            </a:r>
          </a:p>
          <a:p>
            <a:pPr>
              <a:defRPr/>
            </a:pPr>
            <a:endParaRPr lang="it-IT" dirty="0"/>
          </a:p>
        </p:txBody>
      </p:sp>
      <p:sp>
        <p:nvSpPr>
          <p:cNvPr id="18" name="Rettangolo 17"/>
          <p:cNvSpPr/>
          <p:nvPr/>
        </p:nvSpPr>
        <p:spPr>
          <a:xfrm>
            <a:off x="251520" y="2780928"/>
            <a:ext cx="1800225" cy="3381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b="1" i="1" dirty="0" err="1">
                <a:solidFill>
                  <a:schemeClr val="tx1">
                    <a:lumMod val="95000"/>
                    <a:lumOff val="5000"/>
                  </a:schemeClr>
                </a:solidFill>
                <a:latin typeface="Calibri" pitchFamily="34" charset="0"/>
                <a:cs typeface="Calibri" pitchFamily="34" charset="0"/>
              </a:rPr>
              <a:t>piecemeal</a:t>
            </a:r>
            <a:r>
              <a:rPr lang="it-IT" sz="1600" b="1" i="1" dirty="0">
                <a:solidFill>
                  <a:schemeClr val="tx1">
                    <a:lumMod val="95000"/>
                    <a:lumOff val="5000"/>
                  </a:schemeClr>
                </a:solidFill>
                <a:latin typeface="Calibri" pitchFamily="34" charset="0"/>
                <a:cs typeface="Calibri" pitchFamily="34" charset="0"/>
              </a:rPr>
              <a:t> </a:t>
            </a:r>
            <a:r>
              <a:rPr lang="it-IT" sz="1600" b="1" i="1" dirty="0" err="1">
                <a:solidFill>
                  <a:schemeClr val="tx1">
                    <a:lumMod val="95000"/>
                    <a:lumOff val="5000"/>
                  </a:schemeClr>
                </a:solidFill>
                <a:latin typeface="Calibri" pitchFamily="34" charset="0"/>
                <a:cs typeface="Calibri" pitchFamily="34" charset="0"/>
              </a:rPr>
              <a:t>necrosis</a:t>
            </a:r>
            <a:r>
              <a:rPr lang="it-IT" sz="1600" b="1" i="1" dirty="0">
                <a:solidFill>
                  <a:schemeClr val="tx1">
                    <a:lumMod val="95000"/>
                    <a:lumOff val="5000"/>
                  </a:schemeClr>
                </a:solidFill>
                <a:latin typeface="Calibri" pitchFamily="34" charset="0"/>
                <a:cs typeface="Calibri" pitchFamily="34" charset="0"/>
              </a:rPr>
              <a:t> </a:t>
            </a:r>
            <a:endParaRPr lang="it-IT" sz="1600" dirty="0"/>
          </a:p>
        </p:txBody>
      </p:sp>
      <p:sp>
        <p:nvSpPr>
          <p:cNvPr id="19" name="Rettangolo 18"/>
          <p:cNvSpPr/>
          <p:nvPr/>
        </p:nvSpPr>
        <p:spPr>
          <a:xfrm>
            <a:off x="6012160" y="2852936"/>
            <a:ext cx="2736850" cy="33813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dirty="0">
                <a:solidFill>
                  <a:schemeClr val="tx1">
                    <a:lumMod val="95000"/>
                    <a:lumOff val="5000"/>
                  </a:schemeClr>
                </a:solidFill>
                <a:latin typeface="Calibri" pitchFamily="34" charset="0"/>
                <a:cs typeface="Calibri" pitchFamily="34" charset="0"/>
              </a:rPr>
              <a:t> setti porto-portali </a:t>
            </a:r>
            <a:r>
              <a:rPr lang="it-IT" sz="1600" dirty="0">
                <a:solidFill>
                  <a:schemeClr val="tx1">
                    <a:lumMod val="95000"/>
                    <a:lumOff val="5000"/>
                  </a:schemeClr>
                </a:solidFill>
                <a:latin typeface="Calibri" pitchFamily="34" charset="0"/>
                <a:cs typeface="Calibri" pitchFamily="34" charset="0"/>
                <a:sym typeface="Wingdings" pitchFamily="2" charset="2"/>
              </a:rPr>
              <a:t>= </a:t>
            </a:r>
            <a:r>
              <a:rPr lang="it-IT" sz="1600" dirty="0" err="1">
                <a:solidFill>
                  <a:schemeClr val="tx1">
                    <a:lumMod val="95000"/>
                    <a:lumOff val="5000"/>
                  </a:schemeClr>
                </a:solidFill>
                <a:latin typeface="Calibri" pitchFamily="34" charset="0"/>
                <a:cs typeface="Calibri" pitchFamily="34" charset="0"/>
              </a:rPr>
              <a:t>bridging</a:t>
            </a:r>
            <a:endParaRPr lang="it-IT" sz="1600" dirty="0"/>
          </a:p>
        </p:txBody>
      </p:sp>
      <p:sp>
        <p:nvSpPr>
          <p:cNvPr id="20" name="Rettangolo 19"/>
          <p:cNvSpPr/>
          <p:nvPr/>
        </p:nvSpPr>
        <p:spPr>
          <a:xfrm>
            <a:off x="6372200" y="3717032"/>
            <a:ext cx="2016125" cy="33813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600" dirty="0">
                <a:solidFill>
                  <a:schemeClr val="tx1">
                    <a:lumMod val="95000"/>
                    <a:lumOff val="5000"/>
                  </a:schemeClr>
                </a:solidFill>
                <a:latin typeface="Calibri" pitchFamily="34" charset="0"/>
                <a:cs typeface="Calibri" pitchFamily="34" charset="0"/>
              </a:rPr>
              <a:t> setti porto-centrali</a:t>
            </a:r>
            <a:endParaRPr lang="it-IT"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3B63F8E-31CF-4D98-AE6C-471DA3B046B6}" type="slidenum">
              <a:rPr lang="it-IT" smtClean="0"/>
              <a:pPr/>
              <a:t>55</a:t>
            </a:fld>
            <a:endParaRPr lang="it-IT"/>
          </a:p>
        </p:txBody>
      </p:sp>
      <p:sp>
        <p:nvSpPr>
          <p:cNvPr id="4" name="Rettangolo 3"/>
          <p:cNvSpPr/>
          <p:nvPr/>
        </p:nvSpPr>
        <p:spPr>
          <a:xfrm>
            <a:off x="1187450" y="188913"/>
            <a:ext cx="660717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Diagnosi (1)</a:t>
            </a:r>
            <a:endParaRPr lang="it-IT" dirty="0"/>
          </a:p>
        </p:txBody>
      </p:sp>
      <p:sp>
        <p:nvSpPr>
          <p:cNvPr id="11" name="Text Box 3"/>
          <p:cNvSpPr txBox="1">
            <a:spLocks noChangeArrowheads="1"/>
          </p:cNvSpPr>
          <p:nvPr/>
        </p:nvSpPr>
        <p:spPr bwMode="auto">
          <a:xfrm>
            <a:off x="2627313" y="765175"/>
            <a:ext cx="3168650" cy="339725"/>
          </a:xfrm>
          <a:prstGeom prst="rect">
            <a:avLst/>
          </a:prstGeom>
          <a:noFill/>
          <a:ln w="9525">
            <a:noFill/>
            <a:round/>
            <a:headEnd/>
            <a:tailEnd/>
          </a:ln>
        </p:spPr>
        <p:txBody>
          <a:bodyPr lIns="90000" tIns="46800" rIns="90000" bIns="46800">
            <a:spAutoFit/>
          </a:bodyPr>
          <a:lstStyle/>
          <a:p>
            <a:pPr>
              <a:defRPr/>
            </a:pPr>
            <a:r>
              <a:rPr lang="it-IT" sz="1600" b="1" dirty="0">
                <a:solidFill>
                  <a:schemeClr val="tx1">
                    <a:lumMod val="95000"/>
                    <a:lumOff val="5000"/>
                  </a:schemeClr>
                </a:solidFill>
                <a:latin typeface="Calibri" pitchFamily="34" charset="0"/>
                <a:cs typeface="Calibri" pitchFamily="34" charset="0"/>
              </a:rPr>
              <a:t>CLASSIFICAZIONE ISTOPATOLOGICA</a:t>
            </a:r>
          </a:p>
        </p:txBody>
      </p:sp>
      <p:sp>
        <p:nvSpPr>
          <p:cNvPr id="14" name="Text Box 3"/>
          <p:cNvSpPr txBox="1">
            <a:spLocks noChangeArrowheads="1"/>
          </p:cNvSpPr>
          <p:nvPr/>
        </p:nvSpPr>
        <p:spPr bwMode="auto">
          <a:xfrm>
            <a:off x="404812" y="1611337"/>
            <a:ext cx="8172450" cy="5080494"/>
          </a:xfrm>
          <a:prstGeom prst="rect">
            <a:avLst/>
          </a:prstGeom>
          <a:noFill/>
          <a:ln w="9525">
            <a:noFill/>
            <a:round/>
            <a:headEnd/>
            <a:tailEnd/>
          </a:ln>
        </p:spPr>
        <p:txBody>
          <a:bodyPr lIns="90000" tIns="46800" rIns="90000" bIns="46800">
            <a:spAutoFit/>
          </a:bodyPr>
          <a:lstStyle/>
          <a:p>
            <a:pPr algn="just">
              <a:defRPr/>
            </a:pPr>
            <a:r>
              <a:rPr lang="it-IT" sz="1600" b="1" dirty="0">
                <a:solidFill>
                  <a:schemeClr val="tx1">
                    <a:lumMod val="95000"/>
                    <a:lumOff val="5000"/>
                  </a:schemeClr>
                </a:solidFill>
                <a:latin typeface="Calibri" pitchFamily="34" charset="0"/>
                <a:cs typeface="Calibri" pitchFamily="34" charset="0"/>
              </a:rPr>
              <a:t>METAVIR</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F0 caratterizzato dall’assenza completa di fibrosi,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F1 con una fibrosi minima definita portale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F2 avente una fibrosi </a:t>
            </a:r>
            <a:r>
              <a:rPr lang="it-IT" sz="1600" dirty="0" err="1">
                <a:solidFill>
                  <a:schemeClr val="tx1">
                    <a:lumMod val="95000"/>
                    <a:lumOff val="5000"/>
                  </a:schemeClr>
                </a:solidFill>
                <a:latin typeface="Calibri" pitchFamily="34" charset="0"/>
                <a:cs typeface="Calibri" pitchFamily="34" charset="0"/>
              </a:rPr>
              <a:t>periportale</a:t>
            </a:r>
            <a:r>
              <a:rPr lang="it-IT" sz="1600" dirty="0">
                <a:solidFill>
                  <a:schemeClr val="tx1">
                    <a:lumMod val="95000"/>
                    <a:lumOff val="5000"/>
                  </a:schemeClr>
                </a:solidFill>
                <a:latin typeface="Calibri" pitchFamily="34" charset="0"/>
                <a:cs typeface="Calibri" pitchFamily="34" charset="0"/>
              </a:rPr>
              <a:t> più estesa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F3 con fibrosi </a:t>
            </a:r>
            <a:r>
              <a:rPr lang="it-IT" sz="1600" i="1" dirty="0" err="1">
                <a:solidFill>
                  <a:schemeClr val="tx1">
                    <a:lumMod val="95000"/>
                    <a:lumOff val="5000"/>
                  </a:schemeClr>
                </a:solidFill>
                <a:latin typeface="Calibri" pitchFamily="34" charset="0"/>
                <a:cs typeface="Calibri" pitchFamily="34" charset="0"/>
              </a:rPr>
              <a:t>bridging</a:t>
            </a:r>
            <a:r>
              <a:rPr lang="it-IT" sz="1600" i="1" dirty="0">
                <a:solidFill>
                  <a:schemeClr val="tx1">
                    <a:lumMod val="95000"/>
                    <a:lumOff val="5000"/>
                  </a:schemeClr>
                </a:solidFill>
                <a:latin typeface="Calibri" pitchFamily="34" charset="0"/>
                <a:cs typeface="Calibri" pitchFamily="34" charset="0"/>
              </a:rPr>
              <a:t> </a:t>
            </a:r>
            <a:r>
              <a:rPr lang="it-IT" sz="1600" dirty="0">
                <a:solidFill>
                  <a:schemeClr val="tx1">
                    <a:lumMod val="95000"/>
                    <a:lumOff val="5000"/>
                  </a:schemeClr>
                </a:solidFill>
                <a:latin typeface="Calibri" pitchFamily="34" charset="0"/>
                <a:cs typeface="Calibri" pitchFamily="34" charset="0"/>
              </a:rPr>
              <a:t>cioè a ponte (ponti porto-centrali e/o porto-portali) e, infine, lo stadio F4 di cirrosi conclamata. </a:t>
            </a:r>
          </a:p>
          <a:p>
            <a:pPr algn="just">
              <a:defRPr/>
            </a:pPr>
            <a:endParaRPr lang="it-IT" sz="1600" i="1" dirty="0">
              <a:solidFill>
                <a:schemeClr val="tx1">
                  <a:lumMod val="95000"/>
                  <a:lumOff val="5000"/>
                </a:schemeClr>
              </a:solidFill>
              <a:latin typeface="Calibri" pitchFamily="34" charset="0"/>
              <a:cs typeface="Calibri" pitchFamily="34" charset="0"/>
            </a:endParaRPr>
          </a:p>
          <a:p>
            <a:pPr algn="just">
              <a:defRPr/>
            </a:pPr>
            <a:endParaRPr lang="it-IT" sz="1600" i="1" dirty="0">
              <a:solidFill>
                <a:schemeClr val="tx1">
                  <a:lumMod val="95000"/>
                  <a:lumOff val="5000"/>
                </a:schemeClr>
              </a:solidFill>
              <a:latin typeface="Calibri" pitchFamily="34" charset="0"/>
              <a:cs typeface="Calibri" pitchFamily="34" charset="0"/>
            </a:endParaRPr>
          </a:p>
          <a:p>
            <a:pPr algn="just">
              <a:defRPr/>
            </a:pPr>
            <a:r>
              <a:rPr lang="it-IT" sz="1600" b="1" dirty="0">
                <a:solidFill>
                  <a:schemeClr val="tx1">
                    <a:lumMod val="95000"/>
                    <a:lumOff val="5000"/>
                  </a:schemeClr>
                </a:solidFill>
                <a:latin typeface="Calibri" pitchFamily="34" charset="0"/>
                <a:cs typeface="Calibri" pitchFamily="34" charset="0"/>
              </a:rPr>
              <a:t>ISHAK</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0 assente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1 estensione fibrosi alcune aree portali con o senza brevi setti fibrosi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2 estensione fibrosi maggiore parte aree portali con o senza brevi setti fibrosi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3 estensione fibrosi maggiore parte aree portali con </a:t>
            </a:r>
            <a:r>
              <a:rPr lang="it-IT" sz="1600" dirty="0" err="1">
                <a:solidFill>
                  <a:schemeClr val="tx1">
                    <a:lumMod val="95000"/>
                    <a:lumOff val="5000"/>
                  </a:schemeClr>
                </a:solidFill>
                <a:latin typeface="Calibri" pitchFamily="34" charset="0"/>
                <a:cs typeface="Calibri" pitchFamily="34" charset="0"/>
              </a:rPr>
              <a:t>bridging</a:t>
            </a:r>
            <a:r>
              <a:rPr lang="it-IT" sz="1600" dirty="0">
                <a:solidFill>
                  <a:schemeClr val="tx1">
                    <a:lumMod val="95000"/>
                    <a:lumOff val="5000"/>
                  </a:schemeClr>
                </a:solidFill>
                <a:latin typeface="Calibri" pitchFamily="34" charset="0"/>
                <a:cs typeface="Calibri" pitchFamily="34" charset="0"/>
              </a:rPr>
              <a:t> porto-portale occasionale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4 Estensione fibrosi aree portali con marcato </a:t>
            </a:r>
            <a:r>
              <a:rPr lang="it-IT" sz="1600" dirty="0" err="1">
                <a:solidFill>
                  <a:schemeClr val="tx1">
                    <a:lumMod val="95000"/>
                    <a:lumOff val="5000"/>
                  </a:schemeClr>
                </a:solidFill>
                <a:latin typeface="Calibri" pitchFamily="34" charset="0"/>
                <a:cs typeface="Calibri" pitchFamily="34" charset="0"/>
              </a:rPr>
              <a:t>bridging</a:t>
            </a:r>
            <a:r>
              <a:rPr lang="it-IT" sz="1600" dirty="0">
                <a:solidFill>
                  <a:schemeClr val="tx1">
                    <a:lumMod val="95000"/>
                    <a:lumOff val="5000"/>
                  </a:schemeClr>
                </a:solidFill>
                <a:latin typeface="Calibri" pitchFamily="34" charset="0"/>
                <a:cs typeface="Calibri" pitchFamily="34" charset="0"/>
              </a:rPr>
              <a:t> porto-portale e porto-centrale</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5 Marcato </a:t>
            </a:r>
            <a:r>
              <a:rPr lang="it-IT" sz="1600" dirty="0" err="1">
                <a:solidFill>
                  <a:schemeClr val="tx1">
                    <a:lumMod val="95000"/>
                    <a:lumOff val="5000"/>
                  </a:schemeClr>
                </a:solidFill>
                <a:latin typeface="Calibri" pitchFamily="34" charset="0"/>
                <a:cs typeface="Calibri" pitchFamily="34" charset="0"/>
              </a:rPr>
              <a:t>bridging</a:t>
            </a:r>
            <a:r>
              <a:rPr lang="it-IT" sz="1600" dirty="0">
                <a:solidFill>
                  <a:schemeClr val="tx1">
                    <a:lumMod val="95000"/>
                    <a:lumOff val="5000"/>
                  </a:schemeClr>
                </a:solidFill>
                <a:latin typeface="Calibri" pitchFamily="34" charset="0"/>
                <a:cs typeface="Calibri" pitchFamily="34" charset="0"/>
              </a:rPr>
              <a:t> porto-portale con noduli occasionali (cirrosi incompleta) </a:t>
            </a:r>
          </a:p>
          <a:p>
            <a:pPr marL="285750" indent="-285750" algn="just">
              <a:buFontTx/>
              <a:buChar char="-"/>
              <a:defRPr/>
            </a:pPr>
            <a:r>
              <a:rPr lang="it-IT" sz="1600" dirty="0">
                <a:solidFill>
                  <a:schemeClr val="tx1">
                    <a:lumMod val="95000"/>
                    <a:lumOff val="5000"/>
                  </a:schemeClr>
                </a:solidFill>
                <a:latin typeface="Calibri" pitchFamily="34" charset="0"/>
                <a:cs typeface="Calibri" pitchFamily="34" charset="0"/>
              </a:rPr>
              <a:t>Stadio 6 cirrosi </a:t>
            </a:r>
          </a:p>
          <a:p>
            <a:pPr marL="285750" indent="-285750" algn="just">
              <a:buFontTx/>
              <a:buChar char="-"/>
              <a:defRPr/>
            </a:pPr>
            <a:endParaRPr lang="it-IT" sz="1600" dirty="0">
              <a:solidFill>
                <a:schemeClr val="tx1">
                  <a:lumMod val="95000"/>
                  <a:lumOff val="5000"/>
                </a:schemeClr>
              </a:solidFill>
              <a:latin typeface="Calibri" pitchFamily="34" charset="0"/>
              <a:cs typeface="Calibri" pitchFamily="34" charset="0"/>
            </a:endParaRPr>
          </a:p>
          <a:p>
            <a:pPr algn="r">
              <a:defRPr/>
            </a:pPr>
            <a:r>
              <a:rPr lang="it-IT" sz="1200" i="1" dirty="0">
                <a:solidFill>
                  <a:schemeClr val="tx1">
                    <a:lumMod val="95000"/>
                    <a:lumOff val="5000"/>
                  </a:schemeClr>
                </a:solidFill>
                <a:latin typeface="Calibri" pitchFamily="34" charset="0"/>
                <a:cs typeface="Calibri" pitchFamily="34" charset="0"/>
              </a:rPr>
              <a:t>(</a:t>
            </a:r>
            <a:r>
              <a:rPr lang="it-IT" sz="1200" i="1" dirty="0" err="1">
                <a:solidFill>
                  <a:schemeClr val="tx1">
                    <a:lumMod val="95000"/>
                    <a:lumOff val="5000"/>
                  </a:schemeClr>
                </a:solidFill>
                <a:latin typeface="Calibri" pitchFamily="34" charset="0"/>
                <a:cs typeface="Calibri" pitchFamily="34" charset="0"/>
              </a:rPr>
              <a:t>Poynard</a:t>
            </a:r>
            <a:r>
              <a:rPr lang="it-IT" sz="1200" i="1" dirty="0">
                <a:solidFill>
                  <a:schemeClr val="tx1">
                    <a:lumMod val="95000"/>
                    <a:lumOff val="5000"/>
                  </a:schemeClr>
                </a:solidFill>
                <a:latin typeface="Calibri" pitchFamily="34" charset="0"/>
                <a:cs typeface="Calibri" pitchFamily="34" charset="0"/>
              </a:rPr>
              <a:t> T, </a:t>
            </a:r>
            <a:r>
              <a:rPr lang="it-IT" sz="1200" i="1" dirty="0" err="1">
                <a:solidFill>
                  <a:schemeClr val="tx1">
                    <a:lumMod val="95000"/>
                    <a:lumOff val="5000"/>
                  </a:schemeClr>
                </a:solidFill>
                <a:latin typeface="Calibri" pitchFamily="34" charset="0"/>
                <a:cs typeface="Calibri" pitchFamily="34" charset="0"/>
              </a:rPr>
              <a:t>Bedossa</a:t>
            </a:r>
            <a:r>
              <a:rPr lang="it-IT" sz="1200" i="1" dirty="0">
                <a:solidFill>
                  <a:schemeClr val="tx1">
                    <a:lumMod val="95000"/>
                    <a:lumOff val="5000"/>
                  </a:schemeClr>
                </a:solidFill>
                <a:latin typeface="Calibri" pitchFamily="34" charset="0"/>
                <a:cs typeface="Calibri" pitchFamily="34" charset="0"/>
              </a:rPr>
              <a:t> P, </a:t>
            </a:r>
            <a:r>
              <a:rPr lang="it-IT" sz="1200" i="1" dirty="0" err="1">
                <a:solidFill>
                  <a:schemeClr val="tx1">
                    <a:lumMod val="95000"/>
                    <a:lumOff val="5000"/>
                  </a:schemeClr>
                </a:solidFill>
                <a:latin typeface="Calibri" pitchFamily="34" charset="0"/>
                <a:cs typeface="Calibri" pitchFamily="34" charset="0"/>
              </a:rPr>
              <a:t>Opolon</a:t>
            </a:r>
            <a:r>
              <a:rPr lang="it-IT" sz="1200" i="1" dirty="0">
                <a:solidFill>
                  <a:schemeClr val="tx1">
                    <a:lumMod val="95000"/>
                    <a:lumOff val="5000"/>
                  </a:schemeClr>
                </a:solidFill>
                <a:latin typeface="Calibri" pitchFamily="34" charset="0"/>
                <a:cs typeface="Calibri" pitchFamily="34" charset="0"/>
              </a:rPr>
              <a:t> P. Natural history of </a:t>
            </a:r>
            <a:r>
              <a:rPr lang="it-IT" sz="1200" i="1" dirty="0" err="1">
                <a:solidFill>
                  <a:schemeClr val="tx1">
                    <a:lumMod val="95000"/>
                    <a:lumOff val="5000"/>
                  </a:schemeClr>
                </a:solidFill>
                <a:latin typeface="Calibri" pitchFamily="34" charset="0"/>
                <a:cs typeface="Calibri" pitchFamily="34" charset="0"/>
              </a:rPr>
              <a:t>liver</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fibrosis</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progression</a:t>
            </a:r>
            <a:r>
              <a:rPr lang="it-IT" sz="1200" i="1" dirty="0">
                <a:solidFill>
                  <a:schemeClr val="tx1">
                    <a:lumMod val="95000"/>
                    <a:lumOff val="5000"/>
                  </a:schemeClr>
                </a:solidFill>
                <a:latin typeface="Calibri" pitchFamily="34" charset="0"/>
                <a:cs typeface="Calibri" pitchFamily="34" charset="0"/>
              </a:rPr>
              <a:t> in </a:t>
            </a:r>
            <a:r>
              <a:rPr lang="it-IT" sz="1200" i="1" dirty="0" err="1">
                <a:solidFill>
                  <a:schemeClr val="tx1">
                    <a:lumMod val="95000"/>
                    <a:lumOff val="5000"/>
                  </a:schemeClr>
                </a:solidFill>
                <a:latin typeface="Calibri" pitchFamily="34" charset="0"/>
                <a:cs typeface="Calibri" pitchFamily="34" charset="0"/>
              </a:rPr>
              <a:t>patients</a:t>
            </a:r>
            <a:r>
              <a:rPr lang="it-IT" sz="1200" i="1" dirty="0">
                <a:solidFill>
                  <a:schemeClr val="tx1">
                    <a:lumMod val="95000"/>
                    <a:lumOff val="5000"/>
                  </a:schemeClr>
                </a:solidFill>
                <a:latin typeface="Calibri" pitchFamily="34" charset="0"/>
                <a:cs typeface="Calibri" pitchFamily="34" charset="0"/>
              </a:rPr>
              <a:t> with </a:t>
            </a:r>
            <a:r>
              <a:rPr lang="it-IT" sz="1200" i="1" dirty="0" err="1">
                <a:solidFill>
                  <a:schemeClr val="tx1">
                    <a:lumMod val="95000"/>
                    <a:lumOff val="5000"/>
                  </a:schemeClr>
                </a:solidFill>
                <a:latin typeface="Calibri" pitchFamily="34" charset="0"/>
                <a:cs typeface="Calibri" pitchFamily="34" charset="0"/>
              </a:rPr>
              <a:t>chronic</a:t>
            </a:r>
            <a:r>
              <a:rPr lang="it-IT" sz="1200" i="1" dirty="0">
                <a:solidFill>
                  <a:schemeClr val="tx1">
                    <a:lumMod val="95000"/>
                    <a:lumOff val="5000"/>
                  </a:schemeClr>
                </a:solidFill>
                <a:latin typeface="Calibri" pitchFamily="34" charset="0"/>
                <a:cs typeface="Calibri" pitchFamily="34" charset="0"/>
              </a:rPr>
              <a:t> </a:t>
            </a:r>
            <a:r>
              <a:rPr lang="it-IT" sz="1200" i="1" dirty="0" err="1">
                <a:solidFill>
                  <a:schemeClr val="tx1">
                    <a:lumMod val="95000"/>
                    <a:lumOff val="5000"/>
                  </a:schemeClr>
                </a:solidFill>
                <a:latin typeface="Calibri" pitchFamily="34" charset="0"/>
                <a:cs typeface="Calibri" pitchFamily="34" charset="0"/>
              </a:rPr>
              <a:t>hepatitis</a:t>
            </a:r>
            <a:r>
              <a:rPr lang="it-IT" sz="1200" i="1" dirty="0">
                <a:solidFill>
                  <a:schemeClr val="tx1">
                    <a:lumMod val="95000"/>
                    <a:lumOff val="5000"/>
                  </a:schemeClr>
                </a:solidFill>
                <a:latin typeface="Calibri" pitchFamily="34" charset="0"/>
                <a:cs typeface="Calibri" pitchFamily="34" charset="0"/>
              </a:rPr>
              <a:t> C. The OBSVIRC, METAVIR, CLINIVIR, and DOSVIRC groups. Lancet 1997; 349 (9055) :825-32). </a:t>
            </a:r>
          </a:p>
        </p:txBody>
      </p:sp>
      <p:sp>
        <p:nvSpPr>
          <p:cNvPr id="16" name="CasellaDiTesto 15"/>
          <p:cNvSpPr txBox="1"/>
          <p:nvPr/>
        </p:nvSpPr>
        <p:spPr>
          <a:xfrm rot="19808797">
            <a:off x="-14822" y="2440626"/>
            <a:ext cx="8729663" cy="1200329"/>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b="1" dirty="0">
                <a:solidFill>
                  <a:schemeClr val="tx1">
                    <a:lumMod val="95000"/>
                    <a:lumOff val="5000"/>
                  </a:schemeClr>
                </a:solidFill>
                <a:latin typeface="Calibri" pitchFamily="34" charset="0"/>
                <a:cs typeface="Calibri" pitchFamily="34" charset="0"/>
              </a:rPr>
              <a:t> La cirrosi coincide con lo stadio 4 di METAVIR e con il 5-6 di ISHAK</a:t>
            </a:r>
            <a:endParaRPr lang="it-IT" sz="2800" b="1" dirty="0">
              <a:solidFill>
                <a:schemeClr val="tx1">
                  <a:lumMod val="95000"/>
                  <a:lumOff val="5000"/>
                </a:schemeClr>
              </a:solidFill>
              <a:latin typeface="Calibri" pitchFamily="34" charset="0"/>
              <a:cs typeface="Calibri" pitchFamily="34" charset="0"/>
            </a:endParaRPr>
          </a:p>
          <a:p>
            <a:pPr>
              <a:defRPr/>
            </a:pPr>
            <a:r>
              <a:rPr lang="it-IT" dirty="0"/>
              <a:t>NB: attenzione alla </a:t>
            </a:r>
            <a:r>
              <a:rPr lang="it-IT" dirty="0" err="1"/>
              <a:t>patchy</a:t>
            </a:r>
            <a:r>
              <a:rPr lang="it-IT" dirty="0"/>
              <a:t> </a:t>
            </a:r>
            <a:r>
              <a:rPr lang="it-IT" dirty="0" err="1"/>
              <a:t>distribution</a:t>
            </a:r>
            <a:r>
              <a:rPr lang="it-IT" dirty="0"/>
              <a:t> (più frequente in certe eziologie).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C4A3A95-5B51-4A1B-BA51-76B24D954B81}" type="slidenum">
              <a:rPr lang="it-IT" smtClean="0"/>
              <a:pPr/>
              <a:t>56</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(1)</a:t>
            </a:r>
            <a:endParaRPr lang="it-IT" dirty="0"/>
          </a:p>
        </p:txBody>
      </p:sp>
      <p:sp>
        <p:nvSpPr>
          <p:cNvPr id="45060" name="CasellaDiTesto 3"/>
          <p:cNvSpPr txBox="1">
            <a:spLocks noChangeArrowheads="1"/>
          </p:cNvSpPr>
          <p:nvPr/>
        </p:nvSpPr>
        <p:spPr bwMode="auto">
          <a:xfrm>
            <a:off x="323850" y="1052513"/>
            <a:ext cx="7920038" cy="3785652"/>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Lo </a:t>
            </a:r>
            <a:r>
              <a:rPr lang="it-IT" dirty="0" err="1">
                <a:solidFill>
                  <a:schemeClr val="tx1"/>
                </a:solidFill>
                <a:latin typeface="Calibri" pitchFamily="34" charset="0"/>
                <a:cs typeface="Calibri" pitchFamily="34" charset="0"/>
              </a:rPr>
              <a:t>staging</a:t>
            </a:r>
            <a:r>
              <a:rPr lang="it-IT" dirty="0">
                <a:solidFill>
                  <a:schemeClr val="tx1"/>
                </a:solidFill>
                <a:latin typeface="Calibri" pitchFamily="34" charset="0"/>
                <a:cs typeface="Calibri" pitchFamily="34" charset="0"/>
              </a:rPr>
              <a:t> della malattia cirrotica si basa su due famosi sistemi di classificazione: </a:t>
            </a:r>
          </a:p>
          <a:p>
            <a:pPr algn="just"/>
            <a:r>
              <a:rPr lang="it-IT" b="1" i="1" dirty="0">
                <a:solidFill>
                  <a:schemeClr val="tx1"/>
                </a:solidFill>
                <a:latin typeface="Calibri" pitchFamily="34" charset="0"/>
                <a:cs typeface="Calibri" pitchFamily="34" charset="0"/>
              </a:rPr>
              <a:t>-Child-Pugh (nota anche come classificazione di Child-</a:t>
            </a:r>
            <a:r>
              <a:rPr lang="it-IT" b="1" i="1" dirty="0" err="1">
                <a:solidFill>
                  <a:schemeClr val="tx1"/>
                </a:solidFill>
                <a:latin typeface="Calibri" pitchFamily="34" charset="0"/>
                <a:cs typeface="Calibri" pitchFamily="34" charset="0"/>
              </a:rPr>
              <a:t>Turcotte</a:t>
            </a:r>
            <a:r>
              <a:rPr lang="it-IT" b="1" i="1" dirty="0">
                <a:solidFill>
                  <a:schemeClr val="tx1"/>
                </a:solidFill>
                <a:latin typeface="Calibri" pitchFamily="34" charset="0"/>
                <a:cs typeface="Calibri" pitchFamily="34" charset="0"/>
              </a:rPr>
              <a:t>-Pugh, CTP)</a:t>
            </a:r>
            <a:r>
              <a:rPr lang="it-IT" dirty="0">
                <a:solidFill>
                  <a:schemeClr val="tx1"/>
                </a:solidFill>
                <a:latin typeface="Calibri" pitchFamily="34" charset="0"/>
                <a:cs typeface="Calibri" pitchFamily="34" charset="0"/>
              </a:rPr>
              <a:t> </a:t>
            </a:r>
          </a:p>
          <a:p>
            <a:pPr algn="just"/>
            <a:r>
              <a:rPr lang="it-IT" b="1" i="1" dirty="0">
                <a:solidFill>
                  <a:schemeClr val="tx1"/>
                </a:solidFill>
                <a:latin typeface="Calibri" pitchFamily="34" charset="0"/>
                <a:cs typeface="Calibri" pitchFamily="34" charset="0"/>
              </a:rPr>
              <a:t>- MELD (Model for End-Stage </a:t>
            </a:r>
            <a:r>
              <a:rPr lang="it-IT" b="1" i="1" dirty="0" err="1">
                <a:solidFill>
                  <a:schemeClr val="tx1"/>
                </a:solidFill>
                <a:latin typeface="Calibri" pitchFamily="34" charset="0"/>
                <a:cs typeface="Calibri" pitchFamily="34" charset="0"/>
              </a:rPr>
              <a:t>Liver</a:t>
            </a:r>
            <a:r>
              <a:rPr lang="it-IT" b="1" i="1" dirty="0">
                <a:solidFill>
                  <a:schemeClr val="tx1"/>
                </a:solidFill>
                <a:latin typeface="Calibri" pitchFamily="34" charset="0"/>
                <a:cs typeface="Calibri" pitchFamily="34" charset="0"/>
              </a:rPr>
              <a:t> </a:t>
            </a:r>
            <a:r>
              <a:rPr lang="it-IT" b="1" i="1" dirty="0" err="1">
                <a:solidFill>
                  <a:schemeClr val="tx1"/>
                </a:solidFill>
                <a:latin typeface="Calibri" pitchFamily="34" charset="0"/>
                <a:cs typeface="Calibri" pitchFamily="34" charset="0"/>
              </a:rPr>
              <a:t>Disease</a:t>
            </a:r>
            <a:r>
              <a:rPr lang="it-IT" b="1" i="1" dirty="0">
                <a:solidFill>
                  <a:schemeClr val="tx1"/>
                </a:solidFill>
                <a:latin typeface="Calibri" pitchFamily="34" charset="0"/>
                <a:cs typeface="Calibri" pitchFamily="34" charset="0"/>
              </a:rPr>
              <a:t>).</a:t>
            </a:r>
          </a:p>
          <a:p>
            <a:pPr algn="just"/>
            <a:endParaRPr lang="it-IT"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Entrambi gli scores predicono andamento di malattia nel tempo </a:t>
            </a:r>
          </a:p>
          <a:p>
            <a:pPr marL="342900" indent="-342900" algn="just">
              <a:buFontTx/>
              <a:buChar char="-"/>
            </a:pPr>
            <a:r>
              <a:rPr lang="it-IT" dirty="0">
                <a:solidFill>
                  <a:schemeClr val="tx1"/>
                </a:solidFill>
                <a:latin typeface="Calibri" pitchFamily="34" charset="0"/>
                <a:cs typeface="Calibri" pitchFamily="34" charset="0"/>
              </a:rPr>
              <a:t>CTP </a:t>
            </a:r>
            <a:r>
              <a:rPr lang="it-IT" dirty="0">
                <a:solidFill>
                  <a:schemeClr val="tx1"/>
                </a:solidFill>
                <a:latin typeface="Calibri" pitchFamily="34" charset="0"/>
                <a:cs typeface="Calibri" pitchFamily="34" charset="0"/>
                <a:sym typeface="Wingdings" panose="05000000000000000000" pitchFamily="2" charset="2"/>
              </a:rPr>
              <a:t> 1 e 2 anni</a:t>
            </a:r>
          </a:p>
          <a:p>
            <a:pPr marL="342900" indent="-342900" algn="just">
              <a:buFontTx/>
              <a:buChar char="-"/>
            </a:pPr>
            <a:r>
              <a:rPr lang="it-IT" dirty="0">
                <a:solidFill>
                  <a:schemeClr val="tx1"/>
                </a:solidFill>
                <a:latin typeface="Calibri" pitchFamily="34" charset="0"/>
                <a:cs typeface="Calibri" pitchFamily="34" charset="0"/>
                <a:sym typeface="Wingdings" panose="05000000000000000000" pitchFamily="2" charset="2"/>
              </a:rPr>
              <a:t>MELD 3 mesi </a:t>
            </a:r>
            <a:endParaRPr lang="it-IT" dirty="0">
              <a:solidFill>
                <a:schemeClr val="tx1"/>
              </a:solidFill>
              <a:latin typeface="Calibri" pitchFamily="34" charset="0"/>
              <a:cs typeface="Calibri" pitchFamily="34" charset="0"/>
            </a:endParaRPr>
          </a:p>
        </p:txBody>
      </p:sp>
      <p:sp>
        <p:nvSpPr>
          <p:cNvPr id="45061" name="Rettangolo 4"/>
          <p:cNvSpPr>
            <a:spLocks noChangeArrowheads="1"/>
          </p:cNvSpPr>
          <p:nvPr/>
        </p:nvSpPr>
        <p:spPr bwMode="auto">
          <a:xfrm>
            <a:off x="3663950" y="620713"/>
            <a:ext cx="1771650" cy="461962"/>
          </a:xfrm>
          <a:prstGeom prst="rect">
            <a:avLst/>
          </a:prstGeom>
          <a:noFill/>
          <a:ln w="9525">
            <a:noFill/>
            <a:miter lim="800000"/>
            <a:headEnd/>
            <a:tailEnd/>
          </a:ln>
        </p:spPr>
        <p:txBody>
          <a:bodyPr wrap="none">
            <a:spAutoFit/>
          </a:bodyPr>
          <a:lstStyle/>
          <a:p>
            <a:r>
              <a:rPr lang="it-IT" b="1">
                <a:solidFill>
                  <a:schemeClr val="tx1"/>
                </a:solidFill>
                <a:latin typeface="Calibri" pitchFamily="34" charset="0"/>
                <a:cs typeface="Calibri" pitchFamily="34" charset="0"/>
              </a:rPr>
              <a:t>MELD e CTP </a:t>
            </a:r>
          </a:p>
        </p:txBody>
      </p:sp>
    </p:spTree>
    <p:extLst>
      <p:ext uri="{BB962C8B-B14F-4D97-AF65-F5344CB8AC3E}">
        <p14:creationId xmlns:p14="http://schemas.microsoft.com/office/powerpoint/2010/main" val="6309945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A2E62B3-8CC1-4857-A957-E71C6AE131D2}" type="slidenum">
              <a:rPr lang="it-IT" smtClean="0"/>
              <a:pPr/>
              <a:t>57</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(2)</a:t>
            </a:r>
            <a:endParaRPr lang="it-IT" dirty="0"/>
          </a:p>
        </p:txBody>
      </p:sp>
      <p:sp>
        <p:nvSpPr>
          <p:cNvPr id="46084"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pic>
        <p:nvPicPr>
          <p:cNvPr id="46085" name="Picture 2"/>
          <p:cNvPicPr>
            <a:picLocks noChangeAspect="1" noChangeArrowheads="1"/>
          </p:cNvPicPr>
          <p:nvPr/>
        </p:nvPicPr>
        <p:blipFill>
          <a:blip r:embed="rId2" cstate="print"/>
          <a:srcRect/>
          <a:stretch>
            <a:fillRect/>
          </a:stretch>
        </p:blipFill>
        <p:spPr bwMode="auto">
          <a:xfrm>
            <a:off x="360363" y="712331"/>
            <a:ext cx="7920038" cy="5205412"/>
          </a:xfrm>
          <a:prstGeom prst="rect">
            <a:avLst/>
          </a:prstGeom>
          <a:noFill/>
          <a:ln w="9525">
            <a:noFill/>
            <a:miter lim="800000"/>
            <a:headEnd/>
            <a:tailEnd/>
          </a:ln>
        </p:spPr>
      </p:pic>
      <p:sp>
        <p:nvSpPr>
          <p:cNvPr id="46086" name="Rettangolo 6"/>
          <p:cNvSpPr>
            <a:spLocks noChangeArrowheads="1"/>
          </p:cNvSpPr>
          <p:nvPr/>
        </p:nvSpPr>
        <p:spPr bwMode="auto">
          <a:xfrm>
            <a:off x="611188" y="6381750"/>
            <a:ext cx="8316912" cy="338138"/>
          </a:xfrm>
          <a:prstGeom prst="rect">
            <a:avLst/>
          </a:prstGeom>
          <a:noFill/>
          <a:ln w="9525">
            <a:noFill/>
            <a:miter lim="800000"/>
            <a:headEnd/>
            <a:tailEnd/>
          </a:ln>
        </p:spPr>
        <p:txBody>
          <a:bodyPr>
            <a:spAutoFit/>
          </a:bodyPr>
          <a:lstStyle/>
          <a:p>
            <a:r>
              <a:rPr lang="en-US" sz="1600" i="1">
                <a:solidFill>
                  <a:schemeClr val="tx1"/>
                </a:solidFill>
                <a:latin typeface="Calibri" pitchFamily="34" charset="0"/>
                <a:cs typeface="Calibri" pitchFamily="34" charset="0"/>
              </a:rPr>
              <a:t>Child CG, Turcotte JG. Surgery and portal hypertension. Major Probl Clin Surg 1964;1:1-85. </a:t>
            </a:r>
            <a:endParaRPr lang="it-IT" sz="1600" i="1">
              <a:solidFill>
                <a:schemeClr val="tx1"/>
              </a:solidFill>
              <a:latin typeface="Calibri" pitchFamily="34" charset="0"/>
              <a:cs typeface="Calibri" pitchFamily="34" charset="0"/>
            </a:endParaRPr>
          </a:p>
        </p:txBody>
      </p:sp>
      <p:sp>
        <p:nvSpPr>
          <p:cNvPr id="2" name="CasellaDiTesto 1">
            <a:extLst>
              <a:ext uri="{FF2B5EF4-FFF2-40B4-BE49-F238E27FC236}">
                <a16:creationId xmlns:a16="http://schemas.microsoft.com/office/drawing/2014/main" id="{F139C18E-60CB-49FC-BF6C-C46107F33C82}"/>
              </a:ext>
            </a:extLst>
          </p:cNvPr>
          <p:cNvSpPr txBox="1"/>
          <p:nvPr/>
        </p:nvSpPr>
        <p:spPr>
          <a:xfrm>
            <a:off x="640121" y="1549705"/>
            <a:ext cx="6480720" cy="1569660"/>
          </a:xfrm>
          <a:prstGeom prst="rect">
            <a:avLst/>
          </a:prstGeom>
          <a:solidFill>
            <a:schemeClr val="bg1"/>
          </a:solidFill>
        </p:spPr>
        <p:txBody>
          <a:bodyPr wrap="square" rtlCol="0">
            <a:spAutoFit/>
          </a:bodyPr>
          <a:lstStyle/>
          <a:p>
            <a:r>
              <a:rPr lang="it-IT" dirty="0">
                <a:solidFill>
                  <a:schemeClr val="tx1"/>
                </a:solidFill>
              </a:rPr>
              <a:t>Prognosi a 1 e 2 anni: </a:t>
            </a:r>
          </a:p>
          <a:p>
            <a:pPr marL="342900" indent="-342900">
              <a:buFontTx/>
              <a:buChar char="-"/>
            </a:pPr>
            <a:r>
              <a:rPr lang="it-IT" dirty="0">
                <a:solidFill>
                  <a:schemeClr val="tx1"/>
                </a:solidFill>
              </a:rPr>
              <a:t>Gruppo A: 100%, 85%</a:t>
            </a:r>
          </a:p>
          <a:p>
            <a:pPr marL="342900" indent="-342900">
              <a:buFontTx/>
              <a:buChar char="-"/>
            </a:pPr>
            <a:r>
              <a:rPr lang="it-IT" dirty="0">
                <a:solidFill>
                  <a:schemeClr val="tx1"/>
                </a:solidFill>
              </a:rPr>
              <a:t>Gruppo B: 80%, 60%</a:t>
            </a:r>
          </a:p>
          <a:p>
            <a:pPr marL="342900" indent="-342900">
              <a:buFontTx/>
              <a:buChar char="-"/>
            </a:pPr>
            <a:r>
              <a:rPr lang="it-IT" dirty="0">
                <a:solidFill>
                  <a:schemeClr val="tx1"/>
                </a:solidFill>
              </a:rPr>
              <a:t>Gruppo C: 45%, 35%</a:t>
            </a:r>
          </a:p>
        </p:txBody>
      </p:sp>
    </p:spTree>
    <p:extLst>
      <p:ext uri="{BB962C8B-B14F-4D97-AF65-F5344CB8AC3E}">
        <p14:creationId xmlns:p14="http://schemas.microsoft.com/office/powerpoint/2010/main" val="88714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A2E62B3-8CC1-4857-A957-E71C6AE131D2}" type="slidenum">
              <a:rPr lang="it-IT" smtClean="0"/>
              <a:pPr/>
              <a:t>58</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(2)</a:t>
            </a:r>
            <a:endParaRPr lang="it-IT" dirty="0"/>
          </a:p>
        </p:txBody>
      </p:sp>
      <p:sp>
        <p:nvSpPr>
          <p:cNvPr id="46084"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sp>
        <p:nvSpPr>
          <p:cNvPr id="46086" name="Rettangolo 6"/>
          <p:cNvSpPr>
            <a:spLocks noChangeArrowheads="1"/>
          </p:cNvSpPr>
          <p:nvPr/>
        </p:nvSpPr>
        <p:spPr bwMode="auto">
          <a:xfrm>
            <a:off x="611188" y="6381750"/>
            <a:ext cx="8316912" cy="338138"/>
          </a:xfrm>
          <a:prstGeom prst="rect">
            <a:avLst/>
          </a:prstGeom>
          <a:noFill/>
          <a:ln w="9525">
            <a:noFill/>
            <a:miter lim="800000"/>
            <a:headEnd/>
            <a:tailEnd/>
          </a:ln>
        </p:spPr>
        <p:txBody>
          <a:bodyPr>
            <a:spAutoFit/>
          </a:bodyPr>
          <a:lstStyle/>
          <a:p>
            <a:r>
              <a:rPr lang="en-US" sz="1600" i="1">
                <a:solidFill>
                  <a:schemeClr val="tx1"/>
                </a:solidFill>
                <a:latin typeface="Calibri" pitchFamily="34" charset="0"/>
                <a:cs typeface="Calibri" pitchFamily="34" charset="0"/>
              </a:rPr>
              <a:t>Child CG, Turcotte JG. Surgery and portal hypertension. Major Probl Clin Surg 1964;1:1-85. </a:t>
            </a:r>
            <a:endParaRPr lang="it-IT" sz="1600" i="1">
              <a:solidFill>
                <a:schemeClr val="tx1"/>
              </a:solidFill>
              <a:latin typeface="Calibri" pitchFamily="34" charset="0"/>
              <a:cs typeface="Calibri" pitchFamily="34" charset="0"/>
            </a:endParaRPr>
          </a:p>
        </p:txBody>
      </p:sp>
      <p:sp>
        <p:nvSpPr>
          <p:cNvPr id="8" name="CasellaDiTesto 7"/>
          <p:cNvSpPr txBox="1"/>
          <p:nvPr/>
        </p:nvSpPr>
        <p:spPr>
          <a:xfrm>
            <a:off x="319369" y="968802"/>
            <a:ext cx="8207375" cy="4678204"/>
          </a:xfrm>
          <a:prstGeom prst="rect">
            <a:avLst/>
          </a:prstGeom>
          <a:solidFill>
            <a:schemeClr val="bg1">
              <a:lumMod val="95000"/>
            </a:schemeClr>
          </a:solidFill>
          <a:ln w="38100"/>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800" b="1" dirty="0">
                <a:solidFill>
                  <a:schemeClr val="tx1"/>
                </a:solidFill>
                <a:latin typeface="Calibri" pitchFamily="34" charset="0"/>
                <a:cs typeface="Calibri" pitchFamily="34" charset="0"/>
              </a:rPr>
              <a:t>LIMITI DELLO SCORE</a:t>
            </a:r>
          </a:p>
          <a:p>
            <a:pPr algn="just">
              <a:buFont typeface="Arial" pitchFamily="34" charset="0"/>
              <a:buChar char="•"/>
              <a:defRPr/>
            </a:pPr>
            <a:r>
              <a:rPr lang="it-IT" sz="1800" dirty="0">
                <a:solidFill>
                  <a:schemeClr val="tx1"/>
                </a:solidFill>
                <a:latin typeface="Calibri" pitchFamily="34" charset="0"/>
                <a:cs typeface="Calibri" pitchFamily="34" charset="0"/>
              </a:rPr>
              <a:t> Valutazione DISCRETA </a:t>
            </a:r>
          </a:p>
          <a:p>
            <a:pPr algn="just">
              <a:buFont typeface="Arial" pitchFamily="34" charset="0"/>
              <a:buChar char="•"/>
              <a:defRPr/>
            </a:pPr>
            <a:r>
              <a:rPr lang="it-IT" sz="1800" dirty="0">
                <a:solidFill>
                  <a:schemeClr val="tx1"/>
                </a:solidFill>
                <a:latin typeface="Calibri" pitchFamily="34" charset="0"/>
                <a:cs typeface="Calibri" pitchFamily="34" charset="0"/>
              </a:rPr>
              <a:t>Non stima la sopravvivenza</a:t>
            </a:r>
          </a:p>
          <a:p>
            <a:pPr algn="just">
              <a:buFont typeface="Arial" pitchFamily="34" charset="0"/>
              <a:buChar char="•"/>
              <a:defRPr/>
            </a:pPr>
            <a:r>
              <a:rPr lang="it-IT" sz="1800" dirty="0">
                <a:solidFill>
                  <a:schemeClr val="tx1"/>
                </a:solidFill>
                <a:latin typeface="Calibri" pitchFamily="34" charset="0"/>
                <a:cs typeface="Calibri" pitchFamily="34" charset="0"/>
              </a:rPr>
              <a:t>Non tiene conto dell’eziologia della malattia</a:t>
            </a:r>
          </a:p>
          <a:p>
            <a:pPr algn="just">
              <a:buFont typeface="Arial" pitchFamily="34" charset="0"/>
              <a:buChar char="•"/>
              <a:defRPr/>
            </a:pPr>
            <a:r>
              <a:rPr lang="it-IT" sz="1800" dirty="0">
                <a:solidFill>
                  <a:schemeClr val="tx1"/>
                </a:solidFill>
                <a:latin typeface="Calibri" pitchFamily="34" charset="0"/>
                <a:cs typeface="Calibri" pitchFamily="34" charset="0"/>
              </a:rPr>
              <a:t> non tiene conto della funzione renale </a:t>
            </a:r>
          </a:p>
          <a:p>
            <a:pPr algn="just">
              <a:buFont typeface="Arial" pitchFamily="34" charset="0"/>
              <a:buChar char="•"/>
              <a:defRPr/>
            </a:pPr>
            <a:r>
              <a:rPr lang="it-IT" sz="1800" dirty="0">
                <a:solidFill>
                  <a:schemeClr val="tx1"/>
                </a:solidFill>
                <a:latin typeface="Calibri" pitchFamily="34" charset="0"/>
                <a:cs typeface="Calibri" pitchFamily="34" charset="0"/>
              </a:rPr>
              <a:t>Sopra un certo tetto </a:t>
            </a:r>
            <a:r>
              <a:rPr lang="it-IT" sz="1800" dirty="0" err="1">
                <a:solidFill>
                  <a:schemeClr val="tx1"/>
                </a:solidFill>
                <a:latin typeface="Calibri" pitchFamily="34" charset="0"/>
                <a:cs typeface="Calibri" pitchFamily="34" charset="0"/>
              </a:rPr>
              <a:t>sono…TUTTI</a:t>
            </a:r>
            <a:r>
              <a:rPr lang="it-IT" sz="1800" dirty="0">
                <a:solidFill>
                  <a:schemeClr val="tx1"/>
                </a:solidFill>
                <a:latin typeface="Calibri" pitchFamily="34" charset="0"/>
                <a:cs typeface="Calibri" pitchFamily="34" charset="0"/>
              </a:rPr>
              <a:t> UGUALI!</a:t>
            </a:r>
          </a:p>
          <a:p>
            <a:pPr algn="just">
              <a:buFont typeface="Arial" pitchFamily="34" charset="0"/>
              <a:buChar char="•"/>
              <a:defRPr/>
            </a:pPr>
            <a:endParaRPr lang="it-IT" sz="1800" dirty="0">
              <a:solidFill>
                <a:schemeClr val="tx1"/>
              </a:solidFill>
              <a:latin typeface="Calibri" pitchFamily="34" charset="0"/>
              <a:cs typeface="Calibri" pitchFamily="34" charset="0"/>
            </a:endParaRPr>
          </a:p>
          <a:p>
            <a:pPr algn="just">
              <a:defRPr/>
            </a:pPr>
            <a:r>
              <a:rPr lang="it-IT" sz="1800" i="1" dirty="0">
                <a:solidFill>
                  <a:schemeClr val="tx1"/>
                </a:solidFill>
                <a:latin typeface="Calibri" pitchFamily="34" charset="0"/>
                <a:cs typeface="Calibri" pitchFamily="34" charset="0"/>
              </a:rPr>
              <a:t>Durante uno studio sull’esecuzione di TIPS negli anni 2000, emersero gli ostacoli che la classificazione CTP mostrava di fronte alla necessità di stratificare il rischio per pazienti con malattia avanzata. </a:t>
            </a:r>
          </a:p>
          <a:p>
            <a:pPr algn="just">
              <a:defRPr/>
            </a:pPr>
            <a:endParaRPr lang="it-IT" sz="1800" i="1" dirty="0">
              <a:solidFill>
                <a:schemeClr val="tx1"/>
              </a:solidFill>
              <a:latin typeface="Calibri" pitchFamily="34" charset="0"/>
              <a:cs typeface="Calibri" pitchFamily="34" charset="0"/>
            </a:endParaRPr>
          </a:p>
          <a:p>
            <a:pPr algn="just">
              <a:defRPr/>
            </a:pPr>
            <a:r>
              <a:rPr lang="it-IT" sz="1800" i="1" dirty="0">
                <a:solidFill>
                  <a:schemeClr val="tx1"/>
                </a:solidFill>
                <a:latin typeface="Calibri" pitchFamily="34" charset="0"/>
                <a:cs typeface="Calibri" pitchFamily="34" charset="0"/>
              </a:rPr>
              <a:t>DA QUI NACQUE LO </a:t>
            </a:r>
            <a:r>
              <a:rPr lang="it-IT" sz="1800" b="1" i="1" dirty="0">
                <a:solidFill>
                  <a:schemeClr val="tx1"/>
                </a:solidFill>
                <a:latin typeface="Calibri" pitchFamily="34" charset="0"/>
                <a:cs typeface="Calibri" pitchFamily="34" charset="0"/>
              </a:rPr>
              <a:t>SCORE </a:t>
            </a:r>
            <a:r>
              <a:rPr lang="it-IT" sz="1800" b="1" i="1" dirty="0" err="1">
                <a:solidFill>
                  <a:schemeClr val="tx1"/>
                </a:solidFill>
                <a:latin typeface="Calibri" pitchFamily="34" charset="0"/>
                <a:cs typeface="Calibri" pitchFamily="34" charset="0"/>
              </a:rPr>
              <a:t>DI</a:t>
            </a:r>
            <a:r>
              <a:rPr lang="it-IT" sz="1800" b="1" i="1" dirty="0">
                <a:solidFill>
                  <a:schemeClr val="tx1"/>
                </a:solidFill>
                <a:latin typeface="Calibri" pitchFamily="34" charset="0"/>
                <a:cs typeface="Calibri" pitchFamily="34" charset="0"/>
              </a:rPr>
              <a:t> MELD! </a:t>
            </a:r>
          </a:p>
          <a:p>
            <a:pPr algn="just">
              <a:defRPr/>
            </a:pPr>
            <a:endParaRPr lang="it-IT" sz="1800" b="1" i="1" dirty="0">
              <a:solidFill>
                <a:schemeClr val="tx1"/>
              </a:solidFill>
              <a:latin typeface="Calibri" pitchFamily="34" charset="0"/>
              <a:cs typeface="Calibri" pitchFamily="34" charset="0"/>
            </a:endParaRPr>
          </a:p>
          <a:p>
            <a:pPr algn="just">
              <a:defRPr/>
            </a:pPr>
            <a:endParaRPr lang="it-IT" sz="1800" i="1" dirty="0">
              <a:solidFill>
                <a:schemeClr val="tx1"/>
              </a:solidFill>
              <a:latin typeface="Calibri" pitchFamily="34" charset="0"/>
              <a:cs typeface="Calibri" pitchFamily="34" charset="0"/>
            </a:endParaRPr>
          </a:p>
          <a:p>
            <a:pPr algn="just">
              <a:defRPr/>
            </a:pPr>
            <a:r>
              <a:rPr lang="it-IT" sz="1400" dirty="0">
                <a:solidFill>
                  <a:schemeClr val="tx1"/>
                </a:solidFill>
                <a:latin typeface="Calibri" pitchFamily="34" charset="0"/>
                <a:cs typeface="Calibri" pitchFamily="34" charset="0"/>
              </a:rPr>
              <a:t>(</a:t>
            </a:r>
            <a:r>
              <a:rPr lang="it-IT" sz="1400" dirty="0" err="1">
                <a:latin typeface="Calibri" pitchFamily="34" charset="0"/>
                <a:cs typeface="Calibri" pitchFamily="34" charset="0"/>
              </a:rPr>
              <a:t>Malinchoc</a:t>
            </a:r>
            <a:r>
              <a:rPr lang="it-IT" sz="1400" dirty="0">
                <a:latin typeface="Calibri" pitchFamily="34" charset="0"/>
                <a:cs typeface="Calibri" pitchFamily="34" charset="0"/>
              </a:rPr>
              <a:t> M, </a:t>
            </a:r>
            <a:r>
              <a:rPr lang="it-IT" sz="1400" dirty="0" err="1">
                <a:latin typeface="Calibri" pitchFamily="34" charset="0"/>
                <a:cs typeface="Calibri" pitchFamily="34" charset="0"/>
              </a:rPr>
              <a:t>Kamath</a:t>
            </a:r>
            <a:r>
              <a:rPr lang="it-IT" sz="1400" dirty="0">
                <a:latin typeface="Calibri" pitchFamily="34" charset="0"/>
                <a:cs typeface="Calibri" pitchFamily="34" charset="0"/>
              </a:rPr>
              <a:t> PS, Gordon FD, </a:t>
            </a:r>
            <a:r>
              <a:rPr lang="it-IT" sz="1400" dirty="0" err="1">
                <a:latin typeface="Calibri" pitchFamily="34" charset="0"/>
                <a:cs typeface="Calibri" pitchFamily="34" charset="0"/>
              </a:rPr>
              <a:t>et</a:t>
            </a:r>
            <a:r>
              <a:rPr lang="it-IT" sz="1400" dirty="0">
                <a:latin typeface="Calibri" pitchFamily="34" charset="0"/>
                <a:cs typeface="Calibri" pitchFamily="34" charset="0"/>
              </a:rPr>
              <a:t> al. A </a:t>
            </a:r>
            <a:r>
              <a:rPr lang="it-IT" sz="1400" dirty="0" err="1">
                <a:latin typeface="Calibri" pitchFamily="34" charset="0"/>
                <a:cs typeface="Calibri" pitchFamily="34" charset="0"/>
              </a:rPr>
              <a:t>model</a:t>
            </a:r>
            <a:r>
              <a:rPr lang="it-IT" sz="1400" dirty="0">
                <a:latin typeface="Calibri" pitchFamily="34" charset="0"/>
                <a:cs typeface="Calibri" pitchFamily="34" charset="0"/>
              </a:rPr>
              <a:t> </a:t>
            </a:r>
            <a:r>
              <a:rPr lang="it-IT" sz="1400" dirty="0" err="1">
                <a:latin typeface="Calibri" pitchFamily="34" charset="0"/>
                <a:cs typeface="Calibri" pitchFamily="34" charset="0"/>
              </a:rPr>
              <a:t>to</a:t>
            </a:r>
            <a:r>
              <a:rPr lang="it-IT" sz="1400" dirty="0">
                <a:latin typeface="Calibri" pitchFamily="34" charset="0"/>
                <a:cs typeface="Calibri" pitchFamily="34" charset="0"/>
              </a:rPr>
              <a:t> </a:t>
            </a:r>
            <a:r>
              <a:rPr lang="it-IT" sz="1400" dirty="0" err="1">
                <a:latin typeface="Calibri" pitchFamily="34" charset="0"/>
                <a:cs typeface="Calibri" pitchFamily="34" charset="0"/>
              </a:rPr>
              <a:t>predict</a:t>
            </a:r>
            <a:r>
              <a:rPr lang="it-IT" sz="1400" dirty="0">
                <a:latin typeface="Calibri" pitchFamily="34" charset="0"/>
                <a:cs typeface="Calibri" pitchFamily="34" charset="0"/>
              </a:rPr>
              <a:t> </a:t>
            </a:r>
            <a:r>
              <a:rPr lang="it-IT" sz="1400" dirty="0" err="1">
                <a:latin typeface="Calibri" pitchFamily="34" charset="0"/>
                <a:cs typeface="Calibri" pitchFamily="34" charset="0"/>
              </a:rPr>
              <a:t>poor</a:t>
            </a:r>
            <a:r>
              <a:rPr lang="it-IT" sz="1400" dirty="0">
                <a:latin typeface="Calibri" pitchFamily="34" charset="0"/>
                <a:cs typeface="Calibri" pitchFamily="34" charset="0"/>
              </a:rPr>
              <a:t> </a:t>
            </a:r>
            <a:r>
              <a:rPr lang="it-IT" sz="1400" dirty="0" err="1">
                <a:latin typeface="Calibri" pitchFamily="34" charset="0"/>
                <a:cs typeface="Calibri" pitchFamily="34" charset="0"/>
              </a:rPr>
              <a:t>survival</a:t>
            </a:r>
            <a:r>
              <a:rPr lang="it-IT" sz="1400" dirty="0">
                <a:latin typeface="Calibri" pitchFamily="34" charset="0"/>
                <a:cs typeface="Calibri" pitchFamily="34" charset="0"/>
              </a:rPr>
              <a:t> in </a:t>
            </a:r>
            <a:r>
              <a:rPr lang="it-IT" sz="1400" dirty="0" err="1">
                <a:latin typeface="Calibri" pitchFamily="34" charset="0"/>
                <a:cs typeface="Calibri" pitchFamily="34" charset="0"/>
              </a:rPr>
              <a:t>patients</a:t>
            </a:r>
            <a:r>
              <a:rPr lang="it-IT" sz="1400" dirty="0">
                <a:latin typeface="Calibri" pitchFamily="34" charset="0"/>
                <a:cs typeface="Calibri" pitchFamily="34" charset="0"/>
              </a:rPr>
              <a:t> </a:t>
            </a:r>
            <a:r>
              <a:rPr lang="it-IT" sz="1400" dirty="0" err="1">
                <a:latin typeface="Calibri" pitchFamily="34" charset="0"/>
                <a:cs typeface="Calibri" pitchFamily="34" charset="0"/>
              </a:rPr>
              <a:t>undergoing</a:t>
            </a:r>
            <a:r>
              <a:rPr lang="it-IT" sz="1400" dirty="0">
                <a:latin typeface="Calibri" pitchFamily="34" charset="0"/>
                <a:cs typeface="Calibri" pitchFamily="34" charset="0"/>
              </a:rPr>
              <a:t> </a:t>
            </a:r>
            <a:r>
              <a:rPr lang="it-IT" sz="1400" dirty="0" err="1">
                <a:latin typeface="Calibri" pitchFamily="34" charset="0"/>
                <a:cs typeface="Calibri" pitchFamily="34" charset="0"/>
              </a:rPr>
              <a:t>transjugular</a:t>
            </a:r>
            <a:r>
              <a:rPr lang="it-IT" sz="1400" dirty="0">
                <a:latin typeface="Calibri" pitchFamily="34" charset="0"/>
                <a:cs typeface="Calibri" pitchFamily="34" charset="0"/>
              </a:rPr>
              <a:t> </a:t>
            </a:r>
            <a:r>
              <a:rPr lang="it-IT" sz="1400" dirty="0" err="1">
                <a:latin typeface="Calibri" pitchFamily="34" charset="0"/>
                <a:cs typeface="Calibri" pitchFamily="34" charset="0"/>
              </a:rPr>
              <a:t>intrahepatic</a:t>
            </a:r>
            <a:r>
              <a:rPr lang="it-IT" sz="1400" dirty="0">
                <a:latin typeface="Calibri" pitchFamily="34" charset="0"/>
                <a:cs typeface="Calibri" pitchFamily="34" charset="0"/>
              </a:rPr>
              <a:t> </a:t>
            </a:r>
            <a:r>
              <a:rPr lang="it-IT" sz="1400" dirty="0" err="1">
                <a:latin typeface="Calibri" pitchFamily="34" charset="0"/>
                <a:cs typeface="Calibri" pitchFamily="34" charset="0"/>
              </a:rPr>
              <a:t>portosystemic</a:t>
            </a:r>
            <a:r>
              <a:rPr lang="it-IT" sz="1400" dirty="0">
                <a:latin typeface="Calibri" pitchFamily="34" charset="0"/>
                <a:cs typeface="Calibri" pitchFamily="34" charset="0"/>
              </a:rPr>
              <a:t> </a:t>
            </a:r>
            <a:r>
              <a:rPr lang="it-IT" sz="1400" dirty="0" err="1">
                <a:latin typeface="Calibri" pitchFamily="34" charset="0"/>
                <a:cs typeface="Calibri" pitchFamily="34" charset="0"/>
              </a:rPr>
              <a:t>shunts</a:t>
            </a:r>
            <a:r>
              <a:rPr lang="it-IT" sz="1400" dirty="0">
                <a:latin typeface="Calibri" pitchFamily="34" charset="0"/>
                <a:cs typeface="Calibri" pitchFamily="34" charset="0"/>
              </a:rPr>
              <a:t>. </a:t>
            </a:r>
            <a:r>
              <a:rPr lang="it-IT" sz="1400" dirty="0" err="1">
                <a:latin typeface="Calibri" pitchFamily="34" charset="0"/>
                <a:cs typeface="Calibri" pitchFamily="34" charset="0"/>
              </a:rPr>
              <a:t>Hepatology</a:t>
            </a:r>
            <a:r>
              <a:rPr lang="it-IT" sz="1400" dirty="0">
                <a:latin typeface="Calibri" pitchFamily="34" charset="0"/>
                <a:cs typeface="Calibri" pitchFamily="34" charset="0"/>
              </a:rPr>
              <a:t> 2000; 31:4:864-71</a:t>
            </a:r>
            <a:r>
              <a:rPr lang="it-IT" sz="1400" dirty="0">
                <a:solidFill>
                  <a:schemeClr val="tx1"/>
                </a:solidFill>
                <a:latin typeface="Calibri" pitchFamily="34" charset="0"/>
                <a:cs typeface="Calibri" pitchFamily="34" charset="0"/>
              </a:rPr>
              <a:t>)</a:t>
            </a:r>
          </a:p>
          <a:p>
            <a:pPr>
              <a:defRPr/>
            </a:pPr>
            <a:endParaRPr lang="it-IT" sz="180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916519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7D5B114-94B7-470A-AEF4-27DB481BF8A8}" type="slidenum">
              <a:rPr lang="it-IT" smtClean="0"/>
              <a:pPr/>
              <a:t>59</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(3)</a:t>
            </a:r>
            <a:endParaRPr lang="it-IT" dirty="0"/>
          </a:p>
        </p:txBody>
      </p:sp>
      <p:sp>
        <p:nvSpPr>
          <p:cNvPr id="47108"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sp>
        <p:nvSpPr>
          <p:cNvPr id="47109" name="CasellaDiTesto 8"/>
          <p:cNvSpPr txBox="1">
            <a:spLocks noChangeArrowheads="1"/>
          </p:cNvSpPr>
          <p:nvPr/>
        </p:nvSpPr>
        <p:spPr bwMode="auto">
          <a:xfrm>
            <a:off x="355265" y="4725144"/>
            <a:ext cx="8064500" cy="1815882"/>
          </a:xfrm>
          <a:prstGeom prst="rect">
            <a:avLst/>
          </a:prstGeom>
          <a:noFill/>
          <a:ln w="9525">
            <a:noFill/>
            <a:miter lim="800000"/>
            <a:headEnd/>
            <a:tailEnd/>
          </a:ln>
        </p:spPr>
        <p:txBody>
          <a:bodyPr>
            <a:spAutoFit/>
          </a:bodyPr>
          <a:lstStyle/>
          <a:p>
            <a:pPr algn="just"/>
            <a:endParaRPr lang="it-IT" sz="2000" dirty="0">
              <a:solidFill>
                <a:schemeClr val="tx1"/>
              </a:solidFill>
              <a:latin typeface="Calibri" pitchFamily="34" charset="0"/>
              <a:cs typeface="Calibri" pitchFamily="34" charset="0"/>
            </a:endParaRPr>
          </a:p>
          <a:p>
            <a:pPr algn="just"/>
            <a:endParaRPr lang="it-IT" sz="2000" dirty="0">
              <a:solidFill>
                <a:schemeClr val="tx1"/>
              </a:solidFill>
              <a:latin typeface="Calibri" pitchFamily="34" charset="0"/>
              <a:cs typeface="Calibri" pitchFamily="34" charset="0"/>
            </a:endParaRPr>
          </a:p>
          <a:p>
            <a:pPr algn="just"/>
            <a:endParaRPr lang="it-IT" sz="2000" dirty="0">
              <a:solidFill>
                <a:schemeClr val="tx1"/>
              </a:solidFill>
              <a:latin typeface="Calibri" pitchFamily="34" charset="0"/>
              <a:cs typeface="Calibri" pitchFamily="34" charset="0"/>
            </a:endParaRPr>
          </a:p>
          <a:p>
            <a:pPr algn="just"/>
            <a:endParaRPr lang="it-IT" sz="2000" dirty="0">
              <a:solidFill>
                <a:schemeClr val="tx1"/>
              </a:solidFill>
              <a:latin typeface="Calibri" pitchFamily="34" charset="0"/>
              <a:cs typeface="Calibri" pitchFamily="34" charset="0"/>
            </a:endParaRPr>
          </a:p>
          <a:p>
            <a:pPr algn="just"/>
            <a:r>
              <a:rPr lang="it-IT" sz="1600" i="1" dirty="0">
                <a:solidFill>
                  <a:schemeClr val="tx1"/>
                </a:solidFill>
                <a:latin typeface="Calibri" pitchFamily="34" charset="0"/>
                <a:cs typeface="Calibri" pitchFamily="34" charset="0"/>
              </a:rPr>
              <a:t>(</a:t>
            </a:r>
            <a:r>
              <a:rPr lang="it-IT" sz="1600" i="1" dirty="0" err="1">
                <a:solidFill>
                  <a:schemeClr val="tx1"/>
                </a:solidFill>
                <a:latin typeface="Calibri" pitchFamily="34" charset="0"/>
                <a:cs typeface="Calibri" pitchFamily="34" charset="0"/>
              </a:rPr>
              <a:t>Wiesner</a:t>
            </a:r>
            <a:r>
              <a:rPr lang="it-IT" sz="1600" i="1" dirty="0">
                <a:solidFill>
                  <a:schemeClr val="tx1"/>
                </a:solidFill>
                <a:latin typeface="Calibri" pitchFamily="34" charset="0"/>
                <a:cs typeface="Calibri" pitchFamily="34" charset="0"/>
              </a:rPr>
              <a:t> R, Edwards E; Freeman R, et al. Model for end-stage </a:t>
            </a:r>
            <a:r>
              <a:rPr lang="it-IT" sz="1600" i="1" dirty="0" err="1">
                <a:solidFill>
                  <a:schemeClr val="tx1"/>
                </a:solidFill>
                <a:latin typeface="Calibri" pitchFamily="34" charset="0"/>
                <a:cs typeface="Calibri" pitchFamily="34" charset="0"/>
              </a:rPr>
              <a:t>liver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disease</a:t>
            </a:r>
            <a:r>
              <a:rPr lang="it-IT" sz="1600" i="1" dirty="0">
                <a:solidFill>
                  <a:schemeClr val="tx1"/>
                </a:solidFill>
                <a:latin typeface="Calibri" pitchFamily="34" charset="0"/>
                <a:cs typeface="Calibri" pitchFamily="34" charset="0"/>
              </a:rPr>
              <a:t> (MELD) and </a:t>
            </a:r>
            <a:r>
              <a:rPr lang="it-IT" sz="1600" i="1" dirty="0" err="1">
                <a:solidFill>
                  <a:schemeClr val="tx1"/>
                </a:solidFill>
                <a:latin typeface="Calibri" pitchFamily="34" charset="0"/>
                <a:cs typeface="Calibri" pitchFamily="34" charset="0"/>
              </a:rPr>
              <a:t>allocation</a:t>
            </a:r>
            <a:r>
              <a:rPr lang="it-IT" sz="1600" i="1" dirty="0">
                <a:solidFill>
                  <a:schemeClr val="tx1"/>
                </a:solidFill>
                <a:latin typeface="Calibri" pitchFamily="34" charset="0"/>
                <a:cs typeface="Calibri" pitchFamily="34" charset="0"/>
              </a:rPr>
              <a:t> of </a:t>
            </a:r>
            <a:r>
              <a:rPr lang="it-IT" sz="1600" i="1" dirty="0" err="1">
                <a:solidFill>
                  <a:schemeClr val="tx1"/>
                </a:solidFill>
                <a:latin typeface="Calibri" pitchFamily="34" charset="0"/>
                <a:cs typeface="Calibri" pitchFamily="34" charset="0"/>
              </a:rPr>
              <a:t>donor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liver</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Gastroenterology</a:t>
            </a:r>
            <a:r>
              <a:rPr lang="it-IT" sz="1600" i="1" dirty="0">
                <a:solidFill>
                  <a:schemeClr val="tx1"/>
                </a:solidFill>
                <a:latin typeface="Calibri" pitchFamily="34" charset="0"/>
                <a:cs typeface="Calibri" pitchFamily="34" charset="0"/>
              </a:rPr>
              <a:t>, vol. 124, nº 1, gennaio 2003, pp. 91-6)</a:t>
            </a:r>
            <a:endParaRPr lang="it-IT" sz="1600" dirty="0">
              <a:solidFill>
                <a:schemeClr val="tx1"/>
              </a:solidFill>
              <a:latin typeface="Calibri" pitchFamily="34" charset="0"/>
              <a:cs typeface="Calibri" pitchFamily="34" charset="0"/>
            </a:endParaRPr>
          </a:p>
        </p:txBody>
      </p:sp>
      <p:pic>
        <p:nvPicPr>
          <p:cNvPr id="4" name="Immagine 3">
            <a:extLst>
              <a:ext uri="{FF2B5EF4-FFF2-40B4-BE49-F238E27FC236}">
                <a16:creationId xmlns:a16="http://schemas.microsoft.com/office/drawing/2014/main" id="{71652C55-FCB3-4E8E-8DAA-229730E6A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383" y="1118201"/>
            <a:ext cx="8064896" cy="541580"/>
          </a:xfrm>
          <a:prstGeom prst="rect">
            <a:avLst/>
          </a:prstGeom>
        </p:spPr>
      </p:pic>
      <p:pic>
        <p:nvPicPr>
          <p:cNvPr id="6" name="Immagine 5">
            <a:extLst>
              <a:ext uri="{FF2B5EF4-FFF2-40B4-BE49-F238E27FC236}">
                <a16:creationId xmlns:a16="http://schemas.microsoft.com/office/drawing/2014/main" id="{3D87D5C3-3D6F-48BA-B40E-53F34A77A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43" y="1931131"/>
            <a:ext cx="8316913" cy="594188"/>
          </a:xfrm>
          <a:prstGeom prst="rect">
            <a:avLst/>
          </a:prstGeom>
        </p:spPr>
      </p:pic>
      <p:pic>
        <p:nvPicPr>
          <p:cNvPr id="8" name="Immagine 7">
            <a:extLst>
              <a:ext uri="{FF2B5EF4-FFF2-40B4-BE49-F238E27FC236}">
                <a16:creationId xmlns:a16="http://schemas.microsoft.com/office/drawing/2014/main" id="{6C1A9208-F334-47F8-81DC-7A4FF91E75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8" y="2664577"/>
            <a:ext cx="4816257" cy="2911092"/>
          </a:xfrm>
          <a:prstGeom prst="rect">
            <a:avLst/>
          </a:prstGeom>
        </p:spPr>
      </p:pic>
      <p:sp>
        <p:nvSpPr>
          <p:cNvPr id="9" name="CasellaDiTesto 8">
            <a:extLst>
              <a:ext uri="{FF2B5EF4-FFF2-40B4-BE49-F238E27FC236}">
                <a16:creationId xmlns:a16="http://schemas.microsoft.com/office/drawing/2014/main" id="{65425F32-704C-4C23-B60C-91FE2EDD5265}"/>
              </a:ext>
            </a:extLst>
          </p:cNvPr>
          <p:cNvSpPr txBox="1"/>
          <p:nvPr/>
        </p:nvSpPr>
        <p:spPr>
          <a:xfrm>
            <a:off x="5076056" y="2780928"/>
            <a:ext cx="3285223" cy="1200329"/>
          </a:xfrm>
          <a:prstGeom prst="rect">
            <a:avLst/>
          </a:prstGeom>
          <a:noFill/>
        </p:spPr>
        <p:txBody>
          <a:bodyPr wrap="square" rtlCol="0">
            <a:spAutoFit/>
          </a:bodyPr>
          <a:lstStyle/>
          <a:p>
            <a:r>
              <a:rPr lang="it-IT" dirty="0">
                <a:solidFill>
                  <a:schemeClr val="tx1"/>
                </a:solidFill>
              </a:rPr>
              <a:t>- Prognosi a 3 mesi</a:t>
            </a:r>
          </a:p>
          <a:p>
            <a:r>
              <a:rPr lang="it-IT" dirty="0">
                <a:solidFill>
                  <a:schemeClr val="tx1"/>
                </a:solidFill>
              </a:rPr>
              <a:t>- Utilizzato per valutare priorità trapiantologica</a:t>
            </a:r>
          </a:p>
        </p:txBody>
      </p:sp>
    </p:spTree>
    <p:extLst>
      <p:ext uri="{BB962C8B-B14F-4D97-AF65-F5344CB8AC3E}">
        <p14:creationId xmlns:p14="http://schemas.microsoft.com/office/powerpoint/2010/main" val="4074297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4339"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0325F8BF-BAA1-491D-B795-3F814F7AF939}" type="slidenum">
              <a:rPr lang="it-IT" smtClean="0"/>
              <a:pPr/>
              <a:t>6</a:t>
            </a:fld>
            <a:endParaRPr lang="it-IT"/>
          </a:p>
        </p:txBody>
      </p:sp>
      <p:sp>
        <p:nvSpPr>
          <p:cNvPr id="4" name="Rettangolo 3"/>
          <p:cNvSpPr/>
          <p:nvPr/>
        </p:nvSpPr>
        <p:spPr>
          <a:xfrm>
            <a:off x="1128041" y="260350"/>
            <a:ext cx="6495817" cy="461665"/>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Eziologia ed Epidemiologia  (2)</a:t>
            </a:r>
          </a:p>
        </p:txBody>
      </p:sp>
      <p:pic>
        <p:nvPicPr>
          <p:cNvPr id="3" name="Immagine 2">
            <a:extLst>
              <a:ext uri="{FF2B5EF4-FFF2-40B4-BE49-F238E27FC236}">
                <a16:creationId xmlns:a16="http://schemas.microsoft.com/office/drawing/2014/main" id="{8E926C76-B518-4F7F-9C1E-FBCEA18D2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332" y="1340768"/>
            <a:ext cx="7567781" cy="3744416"/>
          </a:xfrm>
          <a:prstGeom prst="rect">
            <a:avLst/>
          </a:prstGeom>
        </p:spPr>
      </p:pic>
      <p:sp>
        <p:nvSpPr>
          <p:cNvPr id="5" name="CasellaDiTesto 4">
            <a:extLst>
              <a:ext uri="{FF2B5EF4-FFF2-40B4-BE49-F238E27FC236}">
                <a16:creationId xmlns:a16="http://schemas.microsoft.com/office/drawing/2014/main" id="{B979AB78-2BC3-42E0-B007-533ADD8FA684}"/>
              </a:ext>
            </a:extLst>
          </p:cNvPr>
          <p:cNvSpPr txBox="1"/>
          <p:nvPr/>
        </p:nvSpPr>
        <p:spPr>
          <a:xfrm>
            <a:off x="6208830" y="6320651"/>
            <a:ext cx="2520280" cy="276999"/>
          </a:xfrm>
          <a:prstGeom prst="rect">
            <a:avLst/>
          </a:prstGeom>
          <a:noFill/>
        </p:spPr>
        <p:txBody>
          <a:bodyPr wrap="square" rtlCol="0">
            <a:spAutoFit/>
          </a:bodyPr>
          <a:lstStyle/>
          <a:p>
            <a:r>
              <a:rPr lang="it-IT" sz="1200" dirty="0" err="1">
                <a:solidFill>
                  <a:schemeClr val="tx1"/>
                </a:solidFill>
              </a:rPr>
              <a:t>Wong</a:t>
            </a:r>
            <a:r>
              <a:rPr lang="it-IT" sz="1200" dirty="0">
                <a:solidFill>
                  <a:schemeClr val="tx1"/>
                </a:solidFill>
              </a:rPr>
              <a:t> RJ, </a:t>
            </a:r>
            <a:r>
              <a:rPr lang="it-IT" sz="1200" dirty="0" err="1">
                <a:solidFill>
                  <a:schemeClr val="tx1"/>
                </a:solidFill>
              </a:rPr>
              <a:t>Gastroenterology</a:t>
            </a:r>
            <a:r>
              <a:rPr lang="it-IT" sz="1200" dirty="0">
                <a:solidFill>
                  <a:schemeClr val="tx1"/>
                </a:solidFill>
              </a:rPr>
              <a:t>, 2015 </a:t>
            </a:r>
          </a:p>
        </p:txBody>
      </p:sp>
    </p:spTree>
    <p:extLst>
      <p:ext uri="{BB962C8B-B14F-4D97-AF65-F5344CB8AC3E}">
        <p14:creationId xmlns:p14="http://schemas.microsoft.com/office/powerpoint/2010/main" val="217511839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51D6B27-2EB4-4A5B-8477-25052537B49F}" type="slidenum">
              <a:rPr lang="it-IT" smtClean="0"/>
              <a:pPr/>
              <a:t>60</a:t>
            </a:fld>
            <a:endParaRPr lang="it-IT"/>
          </a:p>
        </p:txBody>
      </p:sp>
      <p:sp>
        <p:nvSpPr>
          <p:cNvPr id="3" name="Rettangolo 2"/>
          <p:cNvSpPr/>
          <p:nvPr/>
        </p:nvSpPr>
        <p:spPr>
          <a:xfrm>
            <a:off x="395288" y="188913"/>
            <a:ext cx="7921625"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Stratificatori</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ed Indicatori Prognostici (3)</a:t>
            </a:r>
            <a:endParaRPr lang="it-IT" dirty="0"/>
          </a:p>
        </p:txBody>
      </p:sp>
      <p:sp>
        <p:nvSpPr>
          <p:cNvPr id="48132" name="CasellaDiTesto 3"/>
          <p:cNvSpPr txBox="1">
            <a:spLocks noChangeArrowheads="1"/>
          </p:cNvSpPr>
          <p:nvPr/>
        </p:nvSpPr>
        <p:spPr bwMode="auto">
          <a:xfrm>
            <a:off x="323850" y="1052513"/>
            <a:ext cx="7920038" cy="461962"/>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 </a:t>
            </a:r>
          </a:p>
        </p:txBody>
      </p:sp>
      <p:sp>
        <p:nvSpPr>
          <p:cNvPr id="48133" name="CasellaDiTesto 8"/>
          <p:cNvSpPr txBox="1">
            <a:spLocks noChangeArrowheads="1"/>
          </p:cNvSpPr>
          <p:nvPr/>
        </p:nvSpPr>
        <p:spPr bwMode="auto">
          <a:xfrm>
            <a:off x="2987675" y="620713"/>
            <a:ext cx="3024188" cy="400050"/>
          </a:xfrm>
          <a:prstGeom prst="rect">
            <a:avLst/>
          </a:prstGeom>
          <a:noFill/>
          <a:ln w="9525">
            <a:noFill/>
            <a:miter lim="800000"/>
            <a:headEnd/>
            <a:tailEnd/>
          </a:ln>
        </p:spPr>
        <p:txBody>
          <a:bodyPr>
            <a:spAutoFit/>
          </a:bodyPr>
          <a:lstStyle/>
          <a:p>
            <a:pPr algn="just"/>
            <a:r>
              <a:rPr lang="it-IT" sz="2000" b="1">
                <a:solidFill>
                  <a:schemeClr val="tx1"/>
                </a:solidFill>
                <a:latin typeface="Calibri" pitchFamily="34" charset="0"/>
                <a:cs typeface="Calibri" pitchFamily="34" charset="0"/>
              </a:rPr>
              <a:t>SCORE A CONFRONTO</a:t>
            </a:r>
            <a:endParaRPr lang="it-IT" sz="1600" b="1">
              <a:solidFill>
                <a:schemeClr val="tx1"/>
              </a:solidFill>
              <a:latin typeface="Calibri" pitchFamily="34" charset="0"/>
              <a:cs typeface="Calibri" pitchFamily="34" charset="0"/>
            </a:endParaRPr>
          </a:p>
        </p:txBody>
      </p:sp>
      <p:pic>
        <p:nvPicPr>
          <p:cNvPr id="48134" name="Picture 2"/>
          <p:cNvPicPr>
            <a:picLocks noChangeAspect="1" noChangeArrowheads="1"/>
          </p:cNvPicPr>
          <p:nvPr/>
        </p:nvPicPr>
        <p:blipFill>
          <a:blip r:embed="rId3" cstate="print"/>
          <a:srcRect/>
          <a:stretch>
            <a:fillRect/>
          </a:stretch>
        </p:blipFill>
        <p:spPr bwMode="auto">
          <a:xfrm>
            <a:off x="468313" y="908050"/>
            <a:ext cx="7867650" cy="3789363"/>
          </a:xfrm>
          <a:prstGeom prst="rect">
            <a:avLst/>
          </a:prstGeom>
          <a:noFill/>
          <a:ln w="9525">
            <a:noFill/>
            <a:miter lim="800000"/>
            <a:headEnd/>
            <a:tailEnd/>
          </a:ln>
        </p:spPr>
      </p:pic>
      <p:sp>
        <p:nvSpPr>
          <p:cNvPr id="48135" name="Rettangolo 6"/>
          <p:cNvSpPr>
            <a:spLocks noChangeArrowheads="1"/>
          </p:cNvSpPr>
          <p:nvPr/>
        </p:nvSpPr>
        <p:spPr bwMode="auto">
          <a:xfrm>
            <a:off x="539750" y="4652963"/>
            <a:ext cx="7488238" cy="461665"/>
          </a:xfrm>
          <a:prstGeom prst="rect">
            <a:avLst/>
          </a:prstGeom>
          <a:noFill/>
          <a:ln w="9525">
            <a:noFill/>
            <a:miter lim="800000"/>
            <a:headEnd/>
            <a:tailEnd/>
          </a:ln>
        </p:spPr>
        <p:txBody>
          <a:bodyPr>
            <a:spAutoFit/>
          </a:bodyPr>
          <a:lstStyle/>
          <a:p>
            <a:pPr algn="just"/>
            <a:r>
              <a:rPr lang="en-US" sz="1200" i="1" dirty="0">
                <a:solidFill>
                  <a:schemeClr val="tx1"/>
                </a:solidFill>
                <a:latin typeface="Calibri" pitchFamily="34" charset="0"/>
                <a:cs typeface="Calibri" pitchFamily="34" charset="0"/>
              </a:rPr>
              <a:t>(Durand F, Valla D. Assessment of the prognosis of cirrhosis: Child–Pugh versus MELD. Journal of </a:t>
            </a:r>
            <a:r>
              <a:rPr lang="en-US" sz="1200" i="1" dirty="0" err="1">
                <a:solidFill>
                  <a:schemeClr val="tx1"/>
                </a:solidFill>
                <a:latin typeface="Calibri" pitchFamily="34" charset="0"/>
                <a:cs typeface="Calibri" pitchFamily="34" charset="0"/>
              </a:rPr>
              <a:t>Hepatology</a:t>
            </a:r>
            <a:r>
              <a:rPr lang="en-US" sz="1200" i="1" dirty="0">
                <a:solidFill>
                  <a:schemeClr val="tx1"/>
                </a:solidFill>
                <a:latin typeface="Calibri" pitchFamily="34" charset="0"/>
                <a:cs typeface="Calibri" pitchFamily="34" charset="0"/>
              </a:rPr>
              <a:t> 2005;44:100–107).</a:t>
            </a:r>
            <a:endParaRPr lang="it-IT" sz="1200" i="1"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688247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86AA6CCC-51CC-4B95-954D-AD364252A5F6}" type="slidenum">
              <a:rPr lang="it-IT" smtClean="0"/>
              <a:pPr/>
              <a:t>61</a:t>
            </a:fld>
            <a:endParaRPr lang="it-IT"/>
          </a:p>
        </p:txBody>
      </p:sp>
      <p:sp>
        <p:nvSpPr>
          <p:cNvPr id="51203" name="Rettangolo 4"/>
          <p:cNvSpPr>
            <a:spLocks noChangeArrowheads="1"/>
          </p:cNvSpPr>
          <p:nvPr/>
        </p:nvSpPr>
        <p:spPr bwMode="auto">
          <a:xfrm>
            <a:off x="1116013" y="836613"/>
            <a:ext cx="7704137" cy="400050"/>
          </a:xfrm>
          <a:prstGeom prst="rect">
            <a:avLst/>
          </a:prstGeom>
          <a:noFill/>
          <a:ln w="9525">
            <a:noFill/>
            <a:miter lim="800000"/>
            <a:headEnd/>
            <a:tailEnd/>
          </a:ln>
        </p:spPr>
        <p:txBody>
          <a:bodyPr>
            <a:spAutoFit/>
          </a:bodyPr>
          <a:lstStyle/>
          <a:p>
            <a:r>
              <a:rPr lang="it-IT" sz="2000">
                <a:solidFill>
                  <a:schemeClr val="tx1"/>
                </a:solidFill>
                <a:latin typeface="Calibri" pitchFamily="34" charset="0"/>
                <a:cs typeface="Calibri" pitchFamily="34" charset="0"/>
              </a:rPr>
              <a:t>Correlazioni anatomopatologiche, emodinamiche e clniche</a:t>
            </a:r>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FIBROSCAN</a:t>
            </a:r>
          </a:p>
        </p:txBody>
      </p:sp>
      <p:sp>
        <p:nvSpPr>
          <p:cNvPr id="51205" name="Rettangolo 4"/>
          <p:cNvSpPr>
            <a:spLocks noChangeArrowheads="1"/>
          </p:cNvSpPr>
          <p:nvPr/>
        </p:nvSpPr>
        <p:spPr bwMode="auto">
          <a:xfrm>
            <a:off x="2286000" y="2274888"/>
            <a:ext cx="4572000" cy="2308225"/>
          </a:xfrm>
          <a:prstGeom prst="rect">
            <a:avLst/>
          </a:prstGeom>
          <a:noFill/>
          <a:ln w="9525">
            <a:noFill/>
            <a:miter lim="800000"/>
            <a:headEnd/>
            <a:tailEnd/>
          </a:ln>
        </p:spPr>
        <p:txBody>
          <a:bodyPr>
            <a:spAutoFit/>
          </a:bodyPr>
          <a:lstStyle/>
          <a:p>
            <a:r>
              <a:rPr lang="it-IT"/>
              <a:t>FIBROSCAN è risultato essere il miglior approccio non invasivo per monitorare la progressione della fibrosi e il conseguente peggioramento dell’ipertensione portale78. </a:t>
            </a:r>
          </a:p>
        </p:txBody>
      </p:sp>
      <p:sp>
        <p:nvSpPr>
          <p:cNvPr id="51206" name="Rettangolo 5"/>
          <p:cNvSpPr>
            <a:spLocks noChangeArrowheads="1"/>
          </p:cNvSpPr>
          <p:nvPr/>
        </p:nvSpPr>
        <p:spPr bwMode="auto">
          <a:xfrm>
            <a:off x="684213" y="1412875"/>
            <a:ext cx="7704137" cy="2370138"/>
          </a:xfrm>
          <a:prstGeom prst="rect">
            <a:avLst/>
          </a:prstGeom>
          <a:noFill/>
          <a:ln w="9525">
            <a:noFill/>
            <a:miter lim="800000"/>
            <a:headEnd/>
            <a:tailEnd/>
          </a:ln>
        </p:spPr>
        <p:txBody>
          <a:bodyPr>
            <a:spAutoFit/>
          </a:bodyPr>
          <a:lstStyle/>
          <a:p>
            <a:pPr algn="just"/>
            <a:r>
              <a:rPr lang="it-IT">
                <a:solidFill>
                  <a:schemeClr val="tx1"/>
                </a:solidFill>
                <a:latin typeface="Calibri" pitchFamily="34" charset="0"/>
                <a:cs typeface="Calibri" pitchFamily="34" charset="0"/>
              </a:rPr>
              <a:t>FIBROSCAN è risultato essere il miglior approccio non invasivo – INDIRETTO –  per monitorare la progressione della fibrosi e il conseguente peggioramento dell’ipertensione portale.</a:t>
            </a:r>
            <a:endParaRPr lang="it-IT" sz="1400" i="1">
              <a:solidFill>
                <a:schemeClr val="tx1"/>
              </a:solidFill>
              <a:latin typeface="Calibri" pitchFamily="34" charset="0"/>
              <a:cs typeface="Calibri" pitchFamily="34" charset="0"/>
            </a:endParaRPr>
          </a:p>
          <a:p>
            <a:pPr algn="just"/>
            <a:endParaRPr lang="it-IT" sz="1400" i="1">
              <a:solidFill>
                <a:schemeClr val="tx1"/>
              </a:solidFill>
              <a:latin typeface="Calibri" pitchFamily="34" charset="0"/>
              <a:cs typeface="Calibri" pitchFamily="34" charset="0"/>
            </a:endParaRPr>
          </a:p>
          <a:p>
            <a:pPr algn="just"/>
            <a:r>
              <a:rPr lang="en-US" sz="1400" i="1">
                <a:solidFill>
                  <a:schemeClr val="tx1"/>
                </a:solidFill>
                <a:latin typeface="Calibri" pitchFamily="34" charset="0"/>
                <a:cs typeface="Calibri" pitchFamily="34" charset="0"/>
              </a:rPr>
              <a:t>D’Amico G. Natural History and Stages of Cirrhosis. In: De Franchis R. Dell’Era A. (eds) Variceal </a:t>
            </a:r>
            <a:r>
              <a:rPr lang="en-US"/>
              <a:t>Hemorrhage. Springer Science &amp; Business. New York 2004</a:t>
            </a:r>
            <a:r>
              <a:rPr lang="it-IT">
                <a:solidFill>
                  <a:schemeClr val="tx1"/>
                </a:solidFill>
                <a:latin typeface="Calibri" pitchFamily="34" charset="0"/>
                <a:cs typeface="Calibri" pitchFamily="34" charset="0"/>
              </a:rPr>
              <a:t> </a:t>
            </a:r>
          </a:p>
        </p:txBody>
      </p:sp>
      <p:pic>
        <p:nvPicPr>
          <p:cNvPr id="51207" name="Picture 2"/>
          <p:cNvPicPr>
            <a:picLocks noChangeAspect="1" noChangeArrowheads="1"/>
          </p:cNvPicPr>
          <p:nvPr/>
        </p:nvPicPr>
        <p:blipFill>
          <a:blip r:embed="rId3" cstate="print"/>
          <a:srcRect/>
          <a:stretch>
            <a:fillRect/>
          </a:stretch>
        </p:blipFill>
        <p:spPr bwMode="auto">
          <a:xfrm>
            <a:off x="900113" y="4016375"/>
            <a:ext cx="5616575" cy="2587625"/>
          </a:xfrm>
          <a:prstGeom prst="rect">
            <a:avLst/>
          </a:prstGeom>
          <a:noFill/>
          <a:ln w="9525">
            <a:noFill/>
            <a:miter lim="800000"/>
            <a:headEnd/>
            <a:tailEnd/>
          </a:ln>
        </p:spPr>
      </p:pic>
      <p:sp>
        <p:nvSpPr>
          <p:cNvPr id="51208" name="Rettangolo 7"/>
          <p:cNvSpPr>
            <a:spLocks noChangeArrowheads="1"/>
          </p:cNvSpPr>
          <p:nvPr/>
        </p:nvSpPr>
        <p:spPr bwMode="auto">
          <a:xfrm>
            <a:off x="900113" y="3644900"/>
            <a:ext cx="5381625" cy="369888"/>
          </a:xfrm>
          <a:prstGeom prst="rect">
            <a:avLst/>
          </a:prstGeom>
          <a:noFill/>
          <a:ln w="9525">
            <a:noFill/>
            <a:miter lim="800000"/>
            <a:headEnd/>
            <a:tailEnd/>
          </a:ln>
        </p:spPr>
        <p:txBody>
          <a:bodyPr>
            <a:spAutoFit/>
          </a:bodyPr>
          <a:lstStyle/>
          <a:p>
            <a:r>
              <a:rPr lang="it-IT" sz="1800" i="1">
                <a:solidFill>
                  <a:schemeClr val="tx1"/>
                </a:solidFill>
                <a:latin typeface="Calibri" pitchFamily="34" charset="0"/>
                <a:cs typeface="Calibri" pitchFamily="34" charset="0"/>
              </a:rPr>
              <a:t>Correlazione tra METAVIR score e stiffness </a:t>
            </a:r>
            <a:endParaRPr lang="it-IT" sz="1800">
              <a:solidFill>
                <a:schemeClr val="tx1"/>
              </a:solidFill>
              <a:latin typeface="Calibri" pitchFamily="34" charset="0"/>
              <a:cs typeface="Calibri" pitchFamily="34" charset="0"/>
            </a:endParaRPr>
          </a:p>
        </p:txBody>
      </p:sp>
      <p:pic>
        <p:nvPicPr>
          <p:cNvPr id="66562" name="Picture 2"/>
          <p:cNvPicPr>
            <a:picLocks noChangeAspect="1" noChangeArrowheads="1"/>
          </p:cNvPicPr>
          <p:nvPr/>
        </p:nvPicPr>
        <p:blipFill>
          <a:blip r:embed="rId4" cstate="print"/>
          <a:srcRect/>
          <a:stretch>
            <a:fillRect/>
          </a:stretch>
        </p:blipFill>
        <p:spPr bwMode="auto">
          <a:xfrm>
            <a:off x="2177282" y="1236663"/>
            <a:ext cx="4104456" cy="3105150"/>
          </a:xfrm>
          <a:prstGeom prst="rect">
            <a:avLst/>
          </a:prstGeom>
          <a:noFill/>
          <a:ln w="2857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ppt_x"/>
                                          </p:val>
                                        </p:tav>
                                        <p:tav tm="100000">
                                          <p:val>
                                            <p:strVal val="#ppt_x"/>
                                          </p:val>
                                        </p:tav>
                                      </p:tavLst>
                                    </p:anim>
                                    <p:anim calcmode="lin" valueType="num">
                                      <p:cBhvr additive="base">
                                        <p:cTn id="8" dur="500" fill="hold"/>
                                        <p:tgtEl>
                                          <p:spTgt spid="66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7200" y="274638"/>
            <a:ext cx="7467600" cy="1143000"/>
          </a:xfrm>
          <a:prstGeom prst="rect">
            <a:avLst/>
          </a:prstGeom>
        </p:spPr>
        <p:txBody>
          <a:bodyPr vert="horz" anchor="b">
            <a:normAutofit/>
          </a:bodyPr>
          <a:lstStyle/>
          <a:p>
            <a:pPr eaLnBrk="0" hangingPunct="0">
              <a:spcAft>
                <a:spcPts val="600"/>
              </a:spcAft>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000" b="1" cap="small">
                <a:solidFill>
                  <a:schemeClr val="tx2"/>
                </a:solidFill>
                <a:effectLst>
                  <a:outerShdw blurRad="38100" dist="38100" dir="2700000" algn="tl">
                    <a:srgbClr val="000000">
                      <a:alpha val="43137"/>
                    </a:srgbClr>
                  </a:outerShdw>
                </a:effectLst>
                <a:latin typeface="+mj-lt"/>
                <a:ea typeface="+mj-ea"/>
                <a:cs typeface="+mj-cs"/>
              </a:rPr>
              <a:t>FIBROSCAN</a:t>
            </a:r>
          </a:p>
        </p:txBody>
      </p:sp>
      <p:sp>
        <p:nvSpPr>
          <p:cNvPr id="71" name="Text Placeholder 2">
            <a:extLst>
              <a:ext uri="{FF2B5EF4-FFF2-40B4-BE49-F238E27FC236}">
                <a16:creationId xmlns:a16="http://schemas.microsoft.com/office/drawing/2014/main" id="{69D9F950-AA60-BD55-EB3E-DE9B0FB40116}"/>
              </a:ext>
            </a:extLst>
          </p:cNvPr>
          <p:cNvSpPr>
            <a:spLocks noGrp="1"/>
          </p:cNvSpPr>
          <p:nvPr>
            <p:ph type="body" sz="quarter" idx="10"/>
          </p:nvPr>
        </p:nvSpPr>
        <p:spPr>
          <a:xfrm>
            <a:off x="4926" y="6479931"/>
            <a:ext cx="7519403" cy="376990"/>
          </a:xfrm>
        </p:spPr>
        <p:txBody>
          <a:bodyPr/>
          <a:lstStyle/>
          <a:p>
            <a:r>
              <a:rPr lang="en-US" dirty="0"/>
              <a:t>BAVENO VII guidelines (2021) </a:t>
            </a:r>
          </a:p>
        </p:txBody>
      </p:sp>
      <p:pic>
        <p:nvPicPr>
          <p:cNvPr id="10" name="Main graphic">
            <a:extLst>
              <a:ext uri="{FF2B5EF4-FFF2-40B4-BE49-F238E27FC236}">
                <a16:creationId xmlns:a16="http://schemas.microsoft.com/office/drawing/2014/main" id="{DC7C1E92-800C-434D-9CD3-8D4B3C656046}"/>
              </a:ext>
            </a:extLst>
          </p:cNvPr>
          <p:cNvPicPr/>
          <p:nvPr/>
        </p:nvPicPr>
        <p:blipFill>
          <a:blip r:embed="rId3"/>
          <a:stretch/>
        </p:blipFill>
        <p:spPr>
          <a:xfrm>
            <a:off x="319314" y="1620968"/>
            <a:ext cx="8506800" cy="4061999"/>
          </a:xfrm>
          <a:prstGeom prst="rect">
            <a:avLst/>
          </a:prstGeom>
          <a:noFill/>
          <a:ln>
            <a:noFill/>
          </a:ln>
        </p:spPr>
      </p:pic>
      <p:sp>
        <p:nvSpPr>
          <p:cNvPr id="51202" name="Segnaposto numero diapositiva 1" hidden="1"/>
          <p:cNvSpPr>
            <a:spLocks noGrp="1"/>
          </p:cNvSpPr>
          <p:nvPr>
            <p:ph type="sldNum" sz="quarter" idx="4294967295"/>
          </p:nvPr>
        </p:nvSpPr>
        <p:spPr bwMode="auto">
          <a:xfrm>
            <a:off x="8129588" y="5734050"/>
            <a:ext cx="609600" cy="520700"/>
          </a:xfrm>
          <a:noFill/>
          <a:ln>
            <a:miter lim="800000"/>
            <a:headEnd/>
            <a:tailEnd/>
          </a:ln>
        </p:spPr>
        <p:txBody>
          <a:bodyPr wrap="square" lIns="91440" tIns="45720" rIns="91440" bIns="45720" numCol="1" anchorCtr="0" compatLnSpc="1">
            <a:prstTxWarp prst="textNoShape">
              <a:avLst/>
            </a:prstTxWarp>
          </a:bodyPr>
          <a:lstStyle/>
          <a:p>
            <a:pPr>
              <a:spcAft>
                <a:spcPts val="600"/>
              </a:spcAft>
            </a:pPr>
            <a:fld id="{86AA6CCC-51CC-4B95-954D-AD364252A5F6}" type="slidenum">
              <a:rPr lang="it-IT" smtClean="0"/>
              <a:pPr>
                <a:spcAft>
                  <a:spcPts val="600"/>
                </a:spcAft>
              </a:pPr>
              <a:t>62</a:t>
            </a:fld>
            <a:endParaRPr lang="it-IT"/>
          </a:p>
        </p:txBody>
      </p:sp>
    </p:spTree>
    <p:extLst>
      <p:ext uri="{BB962C8B-B14F-4D97-AF65-F5344CB8AC3E}">
        <p14:creationId xmlns:p14="http://schemas.microsoft.com/office/powerpoint/2010/main" val="19193600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B833FAD-2F23-4E65-9AD5-EBAA1EE23D7C}" type="slidenum">
              <a:rPr lang="it-IT" smtClean="0"/>
              <a:pPr/>
              <a:t>63</a:t>
            </a:fld>
            <a:endParaRPr lang="it-IT"/>
          </a:p>
        </p:txBody>
      </p:sp>
      <p:sp>
        <p:nvSpPr>
          <p:cNvPr id="4" name="Rettangolo 3"/>
          <p:cNvSpPr/>
          <p:nvPr/>
        </p:nvSpPr>
        <p:spPr>
          <a:xfrm>
            <a:off x="1547813" y="188913"/>
            <a:ext cx="5688012"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Terapia</a:t>
            </a:r>
            <a:endParaRPr lang="it-IT" dirty="0"/>
          </a:p>
        </p:txBody>
      </p:sp>
      <p:sp>
        <p:nvSpPr>
          <p:cNvPr id="5" name="Rettangolo 4"/>
          <p:cNvSpPr/>
          <p:nvPr/>
        </p:nvSpPr>
        <p:spPr>
          <a:xfrm>
            <a:off x="251520" y="980728"/>
            <a:ext cx="8353425" cy="3170099"/>
          </a:xfrm>
          <a:prstGeom prst="rect">
            <a:avLst/>
          </a:prstGeom>
        </p:spPr>
        <p:txBody>
          <a:bodyPr>
            <a:spAutoFit/>
          </a:bodyPr>
          <a:lstStyle/>
          <a:p>
            <a:pPr algn="just">
              <a:defRPr/>
            </a:pPr>
            <a:r>
              <a:rPr lang="it-IT" sz="2000" dirty="0">
                <a:solidFill>
                  <a:schemeClr val="tx1">
                    <a:lumMod val="95000"/>
                    <a:lumOff val="5000"/>
                  </a:schemeClr>
                </a:solidFill>
                <a:latin typeface="Calibri" pitchFamily="34" charset="0"/>
                <a:cs typeface="Calibri" pitchFamily="34" charset="0"/>
              </a:rPr>
              <a:t>Nelle fasi iniziali della malattia, la terapia si basa sull'allontanamento dei fattori di rischio e degli agenti eziologici (astensione dall'alcol, terapia anti-virale per i virus B e C) e nel rispetto delle norme </a:t>
            </a:r>
            <a:r>
              <a:rPr lang="it-IT" sz="2000" dirty="0" err="1">
                <a:solidFill>
                  <a:schemeClr val="tx1">
                    <a:lumMod val="95000"/>
                    <a:lumOff val="5000"/>
                  </a:schemeClr>
                </a:solidFill>
                <a:latin typeface="Calibri" pitchFamily="34" charset="0"/>
                <a:cs typeface="Calibri" pitchFamily="34" charset="0"/>
              </a:rPr>
              <a:t>igienico-dietetiche</a:t>
            </a:r>
            <a:r>
              <a:rPr lang="it-IT" sz="2000" dirty="0">
                <a:solidFill>
                  <a:schemeClr val="tx1">
                    <a:lumMod val="95000"/>
                    <a:lumOff val="5000"/>
                  </a:schemeClr>
                </a:solidFill>
                <a:latin typeface="Calibri" pitchFamily="34" charset="0"/>
                <a:cs typeface="Calibri" pitchFamily="34" charset="0"/>
              </a:rPr>
              <a:t> adeguate quali il controllo del peso corporeo, un’alimentazione </a:t>
            </a:r>
            <a:r>
              <a:rPr lang="it-IT" sz="2000" dirty="0" err="1">
                <a:solidFill>
                  <a:schemeClr val="tx1">
                    <a:lumMod val="95000"/>
                    <a:lumOff val="5000"/>
                  </a:schemeClr>
                </a:solidFill>
                <a:latin typeface="Calibri" pitchFamily="34" charset="0"/>
                <a:cs typeface="Calibri" pitchFamily="34" charset="0"/>
              </a:rPr>
              <a:t>normocalorica</a:t>
            </a:r>
            <a:r>
              <a:rPr lang="it-IT" sz="2000" dirty="0">
                <a:solidFill>
                  <a:schemeClr val="tx1">
                    <a:lumMod val="95000"/>
                    <a:lumOff val="5000"/>
                  </a:schemeClr>
                </a:solidFill>
                <a:latin typeface="Calibri" pitchFamily="34" charset="0"/>
                <a:cs typeface="Calibri" pitchFamily="34" charset="0"/>
              </a:rPr>
              <a:t> e </a:t>
            </a:r>
            <a:r>
              <a:rPr lang="it-IT" sz="2000" dirty="0" err="1">
                <a:solidFill>
                  <a:schemeClr val="tx1">
                    <a:lumMod val="95000"/>
                    <a:lumOff val="5000"/>
                  </a:schemeClr>
                </a:solidFill>
                <a:latin typeface="Calibri" pitchFamily="34" charset="0"/>
                <a:cs typeface="Calibri" pitchFamily="34" charset="0"/>
              </a:rPr>
              <a:t>normovariata</a:t>
            </a:r>
            <a:r>
              <a:rPr lang="it-IT" sz="2000" dirty="0">
                <a:solidFill>
                  <a:schemeClr val="tx1">
                    <a:lumMod val="95000"/>
                    <a:lumOff val="5000"/>
                  </a:schemeClr>
                </a:solidFill>
                <a:latin typeface="Calibri" pitchFamily="34" charset="0"/>
                <a:cs typeface="Calibri" pitchFamily="34" charset="0"/>
              </a:rPr>
              <a:t>; talvolta occorre anche una terapia farmacologica che riduca il rischio di complicanze. </a:t>
            </a:r>
          </a:p>
          <a:p>
            <a:pPr algn="just">
              <a:defRPr/>
            </a:pPr>
            <a:endParaRPr lang="it-IT" sz="2000" dirty="0">
              <a:solidFill>
                <a:schemeClr val="tx1">
                  <a:lumMod val="95000"/>
                  <a:lumOff val="5000"/>
                </a:schemeClr>
              </a:solidFill>
              <a:latin typeface="Calibri" pitchFamily="34" charset="0"/>
              <a:cs typeface="Calibri" pitchFamily="34" charset="0"/>
            </a:endParaRPr>
          </a:p>
          <a:p>
            <a:pPr algn="just">
              <a:defRPr/>
            </a:pPr>
            <a:r>
              <a:rPr lang="it-IT" sz="2000" dirty="0">
                <a:solidFill>
                  <a:schemeClr val="tx1">
                    <a:lumMod val="95000"/>
                    <a:lumOff val="5000"/>
                  </a:schemeClr>
                </a:solidFill>
                <a:latin typeface="Calibri" pitchFamily="34" charset="0"/>
                <a:cs typeface="Calibri" pitchFamily="34" charset="0"/>
              </a:rPr>
              <a:t>OBIETTIVO: EVITARE LA PROGRESSIONE DELLA MALATTIA AGENDO IN PREVENZIONE PRIMARIA SULLO SVILUPPO DI  COOMPLICANZE CONSERVANDO LO STATO DI MALATTIA  COMPENSATA.</a:t>
            </a:r>
          </a:p>
        </p:txBody>
      </p:sp>
      <p:sp>
        <p:nvSpPr>
          <p:cNvPr id="6" name="CasellaDiTesto 5"/>
          <p:cNvSpPr txBox="1"/>
          <p:nvPr/>
        </p:nvSpPr>
        <p:spPr>
          <a:xfrm>
            <a:off x="179513" y="4365104"/>
            <a:ext cx="8568952" cy="95410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it-IT" sz="2800" dirty="0">
                <a:solidFill>
                  <a:schemeClr val="tx1">
                    <a:lumMod val="95000"/>
                    <a:lumOff val="5000"/>
                  </a:schemeClr>
                </a:solidFill>
                <a:latin typeface="Calibri" pitchFamily="34" charset="0"/>
                <a:ea typeface="Microsoft YaHei" pitchFamily="34" charset="-122"/>
                <a:cs typeface="Calibri" pitchFamily="34" charset="0"/>
              </a:rPr>
              <a:t>NON SEMPRE ELIMINARE LA NOXA PATOGENA EQUIVALE AD ARRESTARE LA PROGRESSIONE DELLA MALATTIA</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289D587-FBFB-4D61-88F6-0BF4EE26F75C}" type="slidenum">
              <a:rPr lang="it-IT" smtClean="0"/>
              <a:pPr/>
              <a:t>64</a:t>
            </a:fld>
            <a:endParaRPr lang="it-IT"/>
          </a:p>
        </p:txBody>
      </p:sp>
      <p:sp>
        <p:nvSpPr>
          <p:cNvPr id="4" name="Rettangolo 3"/>
          <p:cNvSpPr/>
          <p:nvPr/>
        </p:nvSpPr>
        <p:spPr>
          <a:xfrm>
            <a:off x="1547813" y="188913"/>
            <a:ext cx="5688012" cy="461962"/>
          </a:xfrm>
          <a:prstGeom prst="rect">
            <a:avLst/>
          </a:prstGeom>
        </p:spPr>
        <p:txBody>
          <a:bodyPr>
            <a:spAutoFit/>
          </a:bodyPr>
          <a:lstStyle/>
          <a:p>
            <a:pPr>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Compensata – Terapia (2)</a:t>
            </a:r>
            <a:endParaRPr lang="it-IT" dirty="0"/>
          </a:p>
        </p:txBody>
      </p:sp>
      <p:sp>
        <p:nvSpPr>
          <p:cNvPr id="5" name="Rettangolo 4"/>
          <p:cNvSpPr/>
          <p:nvPr/>
        </p:nvSpPr>
        <p:spPr>
          <a:xfrm>
            <a:off x="250825" y="836613"/>
            <a:ext cx="8353425" cy="1200150"/>
          </a:xfrm>
          <a:prstGeom prst="rect">
            <a:avLst/>
          </a:prstGeom>
        </p:spPr>
        <p:txBody>
          <a:bodyPr>
            <a:spAutoFit/>
          </a:bodyPr>
          <a:lstStyle/>
          <a:p>
            <a:pPr algn="just">
              <a:defRPr/>
            </a:pPr>
            <a:r>
              <a:rPr lang="it-IT" dirty="0">
                <a:solidFill>
                  <a:schemeClr val="tx1">
                    <a:lumMod val="95000"/>
                    <a:lumOff val="5000"/>
                  </a:schemeClr>
                </a:solidFill>
                <a:latin typeface="Calibri" pitchFamily="34" charset="0"/>
                <a:cs typeface="Calibri" pitchFamily="34" charset="0"/>
              </a:rPr>
              <a:t>In caso contrario la malattia progredisce verso le sue complicanze, quali lo scompenso dell’epatopatia, lo sviluppo di epatocarcinoma, sino ad arrivare all’ESLD.  </a:t>
            </a:r>
          </a:p>
        </p:txBody>
      </p:sp>
      <p:pic>
        <p:nvPicPr>
          <p:cNvPr id="43013" name="Immagine 6"/>
          <p:cNvPicPr>
            <a:picLocks noChangeAspect="1" noChangeArrowheads="1"/>
          </p:cNvPicPr>
          <p:nvPr/>
        </p:nvPicPr>
        <p:blipFill>
          <a:blip r:embed="rId2" cstate="print"/>
          <a:srcRect/>
          <a:stretch>
            <a:fillRect/>
          </a:stretch>
        </p:blipFill>
        <p:spPr bwMode="auto">
          <a:xfrm>
            <a:off x="755650" y="2133600"/>
            <a:ext cx="7200900" cy="403225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Segnaposto numero diapositiva 1"/>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7807E83-F8A0-49F2-B0F0-1059CEC3DDF1}" type="slidenum">
              <a:rPr lang="it-IT" smtClean="0"/>
              <a:pPr/>
              <a:t>65</a:t>
            </a:fld>
            <a:endParaRPr lang="it-IT"/>
          </a:p>
        </p:txBody>
      </p:sp>
      <p:sp>
        <p:nvSpPr>
          <p:cNvPr id="3" name="Rettangolo 2"/>
          <p:cNvSpPr/>
          <p:nvPr/>
        </p:nvSpPr>
        <p:spPr>
          <a:xfrm>
            <a:off x="827088" y="981075"/>
            <a:ext cx="7561262" cy="2554288"/>
          </a:xfrm>
          <a:prstGeom prst="rect">
            <a:avLst/>
          </a:prstGeom>
        </p:spPr>
        <p:txBody>
          <a:bodyPr>
            <a:spAutoFit/>
          </a:bodyPr>
          <a:lstStyle/>
          <a:p>
            <a:pPr algn="just">
              <a:defRPr/>
            </a:pPr>
            <a:r>
              <a:rPr lang="it-IT" sz="1600" dirty="0">
                <a:solidFill>
                  <a:schemeClr val="tx1">
                    <a:lumMod val="95000"/>
                    <a:lumOff val="5000"/>
                  </a:schemeClr>
                </a:solidFill>
                <a:latin typeface="Calibri" pitchFamily="34" charset="0"/>
                <a:cs typeface="Calibri" pitchFamily="34" charset="0"/>
              </a:rPr>
              <a:t>È importante approcciare la malattia cirrotica come una patologia dinamica e bidirezionale e non esclusivamente come un disordine a progressione inesorabile verso il peggioramento né tantomeno come una malattia statica e immutabile. </a:t>
            </a:r>
          </a:p>
          <a:p>
            <a:pPr algn="just">
              <a:defRPr/>
            </a:pPr>
            <a:endParaRPr lang="it-IT" sz="1600" b="1" dirty="0">
              <a:solidFill>
                <a:schemeClr val="tx1">
                  <a:lumMod val="95000"/>
                  <a:lumOff val="5000"/>
                </a:schemeClr>
              </a:solidFill>
              <a:latin typeface="Calibri" pitchFamily="34" charset="0"/>
              <a:cs typeface="Calibri" pitchFamily="34" charset="0"/>
            </a:endParaRPr>
          </a:p>
          <a:p>
            <a:pPr algn="just">
              <a:defRPr/>
            </a:pPr>
            <a:r>
              <a:rPr lang="it-IT" sz="1600" b="1" dirty="0">
                <a:solidFill>
                  <a:schemeClr val="tx1">
                    <a:lumMod val="95000"/>
                    <a:lumOff val="5000"/>
                  </a:schemeClr>
                </a:solidFill>
                <a:latin typeface="Calibri" pitchFamily="34" charset="0"/>
                <a:cs typeface="Calibri" pitchFamily="34" charset="0"/>
              </a:rPr>
              <a:t>Questo approccio risulta necessario se si analizzano a fondo i parametri che più di tutti fanno della malattia cirrotica una condizione dinamica: </a:t>
            </a:r>
            <a:r>
              <a:rPr lang="it-IT" sz="1600" b="1" u="sng" dirty="0">
                <a:solidFill>
                  <a:schemeClr val="tx1">
                    <a:lumMod val="95000"/>
                    <a:lumOff val="5000"/>
                  </a:schemeClr>
                </a:solidFill>
                <a:latin typeface="Calibri" pitchFamily="34" charset="0"/>
                <a:cs typeface="Calibri" pitchFamily="34" charset="0"/>
              </a:rPr>
              <a:t>le alterazioni del circolo e la sottostante ipertensione portale. </a:t>
            </a:r>
          </a:p>
          <a:p>
            <a:pPr algn="just">
              <a:defRPr/>
            </a:pPr>
            <a:endParaRPr lang="it-IT" sz="1600" b="1" u="sng" dirty="0">
              <a:solidFill>
                <a:schemeClr val="tx1">
                  <a:lumMod val="95000"/>
                  <a:lumOff val="5000"/>
                </a:schemeClr>
              </a:solidFill>
              <a:latin typeface="Calibri" pitchFamily="34" charset="0"/>
              <a:cs typeface="Calibri" pitchFamily="34" charset="0"/>
            </a:endParaRPr>
          </a:p>
          <a:p>
            <a:pPr algn="just">
              <a:defRPr/>
            </a:pPr>
            <a:r>
              <a:rPr lang="it-IT" sz="1600" dirty="0">
                <a:solidFill>
                  <a:schemeClr val="tx1">
                    <a:lumMod val="95000"/>
                    <a:lumOff val="5000"/>
                  </a:schemeClr>
                </a:solidFill>
                <a:latin typeface="Calibri" pitchFamily="34" charset="0"/>
                <a:cs typeface="Calibri" pitchFamily="34" charset="0"/>
              </a:rPr>
              <a:t>Quindi quali sono i fattori che fino ad adesso hanno permesso di stratificare il rischio nella cirrosi, e cosa manca ancora? </a:t>
            </a:r>
          </a:p>
        </p:txBody>
      </p:sp>
      <p:pic>
        <p:nvPicPr>
          <p:cNvPr id="44036" name="Picture 2"/>
          <p:cNvPicPr>
            <a:picLocks noChangeAspect="1" noChangeArrowheads="1"/>
          </p:cNvPicPr>
          <p:nvPr/>
        </p:nvPicPr>
        <p:blipFill>
          <a:blip r:embed="rId2" cstate="print"/>
          <a:srcRect/>
          <a:stretch>
            <a:fillRect/>
          </a:stretch>
        </p:blipFill>
        <p:spPr bwMode="auto">
          <a:xfrm>
            <a:off x="3492500" y="4221163"/>
            <a:ext cx="2343150" cy="1504950"/>
          </a:xfrm>
          <a:prstGeom prst="rect">
            <a:avLst/>
          </a:prstGeom>
          <a:noFill/>
          <a:ln w="9525">
            <a:noFill/>
            <a:miter lim="800000"/>
            <a:headEnd/>
            <a:tailEnd/>
          </a:ln>
        </p:spPr>
      </p:pic>
      <p:sp>
        <p:nvSpPr>
          <p:cNvPr id="5" name="Freccia circolare in su 4"/>
          <p:cNvSpPr/>
          <p:nvPr/>
        </p:nvSpPr>
        <p:spPr>
          <a:xfrm>
            <a:off x="3635375" y="5589588"/>
            <a:ext cx="1800225" cy="87471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6" name="Freccia circolare in su 5"/>
          <p:cNvSpPr/>
          <p:nvPr/>
        </p:nvSpPr>
        <p:spPr>
          <a:xfrm rot="10800000">
            <a:off x="3835400" y="3413125"/>
            <a:ext cx="1800225" cy="8763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7" name="Rettangolo 6"/>
          <p:cNvSpPr/>
          <p:nvPr/>
        </p:nvSpPr>
        <p:spPr>
          <a:xfrm>
            <a:off x="1547813" y="188913"/>
            <a:ext cx="5688012" cy="461962"/>
          </a:xfrm>
          <a:prstGeom prst="rect">
            <a:avLst/>
          </a:prstGeom>
        </p:spPr>
        <p:txBody>
          <a:bodyPr>
            <a:spAutoFit/>
          </a:bodyPr>
          <a:lstStyle/>
          <a:p>
            <a:pPr algn="ctr">
              <a:defRPr/>
            </a:pP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TUTTAVIA…</a:t>
            </a:r>
            <a:endParaRPr lang="it-IT"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15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FF0222-17B9-48E6-B3B0-860709042496}" type="slidenum">
              <a:rPr lang="it-IT" smtClean="0"/>
              <a:pPr/>
              <a:t>66</a:t>
            </a:fld>
            <a:endParaRPr lang="it-IT"/>
          </a:p>
        </p:txBody>
      </p:sp>
      <p:sp>
        <p:nvSpPr>
          <p:cNvPr id="4" name="Rettangolo 3"/>
          <p:cNvSpPr/>
          <p:nvPr/>
        </p:nvSpPr>
        <p:spPr>
          <a:xfrm>
            <a:off x="395536" y="116632"/>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Scompensata – Definizione (2) </a:t>
            </a:r>
          </a:p>
        </p:txBody>
      </p:sp>
      <p:sp>
        <p:nvSpPr>
          <p:cNvPr id="49156" name="Rettangolo 4"/>
          <p:cNvSpPr>
            <a:spLocks noChangeArrowheads="1"/>
          </p:cNvSpPr>
          <p:nvPr/>
        </p:nvSpPr>
        <p:spPr bwMode="auto">
          <a:xfrm>
            <a:off x="539552" y="1124744"/>
            <a:ext cx="8135938" cy="4678362"/>
          </a:xfrm>
          <a:prstGeom prst="rect">
            <a:avLst/>
          </a:prstGeom>
          <a:noFill/>
          <a:ln w="9525">
            <a:noFill/>
            <a:miter lim="800000"/>
            <a:headEnd/>
            <a:tailEnd/>
          </a:ln>
        </p:spPr>
        <p:txBody>
          <a:bodyPr>
            <a:spAutoFit/>
          </a:bodyPr>
          <a:lstStyle/>
          <a:p>
            <a:r>
              <a:rPr lang="it-IT" sz="1800" dirty="0">
                <a:solidFill>
                  <a:schemeClr val="tx1"/>
                </a:solidFill>
                <a:latin typeface="Calibri" pitchFamily="34" charset="0"/>
                <a:cs typeface="Calibri" pitchFamily="34" charset="0"/>
              </a:rPr>
              <a:t>L’ingresso nella fase scompensata avviene, per definizione, in seguito al verificarsi di almeno uno dei seguenti eventi o complicanze:</a:t>
            </a:r>
            <a:endParaRPr lang="it-IT" sz="1800" i="1" dirty="0">
              <a:solidFill>
                <a:schemeClr val="tx1"/>
              </a:solidFill>
              <a:latin typeface="Calibri" pitchFamily="34" charset="0"/>
              <a:cs typeface="Calibri" pitchFamily="34" charset="0"/>
            </a:endParaRPr>
          </a:p>
          <a:p>
            <a:pPr>
              <a:buFont typeface="Times New Roman" pitchFamily="18" charset="0"/>
              <a:buChar char="⁕"/>
            </a:pPr>
            <a:r>
              <a:rPr lang="it-IT" sz="1800" b="1" dirty="0">
                <a:solidFill>
                  <a:schemeClr val="tx1"/>
                </a:solidFill>
                <a:latin typeface="Calibri" pitchFamily="34" charset="0"/>
                <a:cs typeface="Calibri" pitchFamily="34" charset="0"/>
              </a:rPr>
              <a:t> Ascite </a:t>
            </a:r>
            <a:r>
              <a:rPr lang="it-IT" sz="1800" b="1" dirty="0">
                <a:solidFill>
                  <a:schemeClr val="tx1"/>
                </a:solidFill>
                <a:latin typeface="Calibri" pitchFamily="34" charset="0"/>
                <a:cs typeface="Calibri" pitchFamily="34" charset="0"/>
                <a:sym typeface="Wingdings" pitchFamily="2" charset="2"/>
              </a:rPr>
              <a:t> (peritonite batterica spontanea, sindrome </a:t>
            </a:r>
            <a:r>
              <a:rPr lang="it-IT" sz="1800" b="1" dirty="0" err="1">
                <a:solidFill>
                  <a:schemeClr val="tx1"/>
                </a:solidFill>
                <a:latin typeface="Calibri" pitchFamily="34" charset="0"/>
                <a:cs typeface="Calibri" pitchFamily="34" charset="0"/>
                <a:sym typeface="Wingdings" pitchFamily="2" charset="2"/>
              </a:rPr>
              <a:t>epatorenale</a:t>
            </a:r>
            <a:r>
              <a:rPr lang="it-IT" sz="1800" b="1" dirty="0">
                <a:solidFill>
                  <a:schemeClr val="tx1"/>
                </a:solidFill>
                <a:latin typeface="Calibri" pitchFamily="34" charset="0"/>
                <a:cs typeface="Calibri" pitchFamily="34" charset="0"/>
                <a:sym typeface="Wingdings" pitchFamily="2" charset="2"/>
              </a:rPr>
              <a:t>)</a:t>
            </a:r>
            <a:endParaRPr lang="it-IT" sz="1800" b="1" dirty="0">
              <a:solidFill>
                <a:schemeClr val="tx1"/>
              </a:solidFill>
              <a:latin typeface="Calibri" pitchFamily="34" charset="0"/>
              <a:cs typeface="Calibri" pitchFamily="34" charset="0"/>
            </a:endParaRPr>
          </a:p>
          <a:p>
            <a:pPr>
              <a:buFont typeface="Times New Roman" pitchFamily="18" charset="0"/>
              <a:buChar char="⁕"/>
            </a:pPr>
            <a:r>
              <a:rPr lang="it-IT" sz="1800" dirty="0">
                <a:solidFill>
                  <a:schemeClr val="tx1"/>
                </a:solidFill>
                <a:latin typeface="Calibri" pitchFamily="34" charset="0"/>
                <a:cs typeface="Calibri" pitchFamily="34" charset="0"/>
              </a:rPr>
              <a:t> </a:t>
            </a:r>
            <a:r>
              <a:rPr lang="it-IT" sz="1800" b="1" dirty="0">
                <a:solidFill>
                  <a:schemeClr val="tx1"/>
                </a:solidFill>
                <a:latin typeface="Calibri" pitchFamily="34" charset="0"/>
                <a:cs typeface="Calibri" pitchFamily="34" charset="0"/>
              </a:rPr>
              <a:t>Encefalopatia </a:t>
            </a:r>
          </a:p>
          <a:p>
            <a:pPr>
              <a:buFont typeface="Times New Roman" pitchFamily="18" charset="0"/>
              <a:buChar char="⁕"/>
            </a:pPr>
            <a:r>
              <a:rPr lang="it-IT" sz="1800" dirty="0">
                <a:solidFill>
                  <a:schemeClr val="tx1"/>
                </a:solidFill>
                <a:latin typeface="Calibri" pitchFamily="34" charset="0"/>
                <a:cs typeface="Calibri" pitchFamily="34" charset="0"/>
              </a:rPr>
              <a:t> </a:t>
            </a:r>
            <a:r>
              <a:rPr lang="it-IT" sz="1800" b="1" dirty="0">
                <a:solidFill>
                  <a:schemeClr val="tx1"/>
                </a:solidFill>
                <a:latin typeface="Calibri" pitchFamily="34" charset="0"/>
                <a:cs typeface="Calibri" pitchFamily="34" charset="0"/>
              </a:rPr>
              <a:t>Emorragia da varici </a:t>
            </a:r>
          </a:p>
          <a:p>
            <a:pPr>
              <a:buFont typeface="Times New Roman" pitchFamily="18" charset="0"/>
              <a:buChar char="⁕"/>
            </a:pPr>
            <a:r>
              <a:rPr lang="it-IT" sz="1800" dirty="0">
                <a:solidFill>
                  <a:schemeClr val="tx1"/>
                </a:solidFill>
                <a:latin typeface="Calibri" pitchFamily="34" charset="0"/>
                <a:cs typeface="Calibri" pitchFamily="34" charset="0"/>
              </a:rPr>
              <a:t> </a:t>
            </a:r>
            <a:r>
              <a:rPr lang="it-IT" sz="1800" b="1" dirty="0">
                <a:solidFill>
                  <a:schemeClr val="tx1"/>
                </a:solidFill>
                <a:latin typeface="Calibri" pitchFamily="34" charset="0"/>
                <a:cs typeface="Calibri" pitchFamily="34" charset="0"/>
              </a:rPr>
              <a:t>Ittero </a:t>
            </a:r>
          </a:p>
          <a:p>
            <a:endParaRPr lang="it-IT" sz="1400" dirty="0">
              <a:solidFill>
                <a:schemeClr val="tx1"/>
              </a:solidFill>
              <a:latin typeface="Calibri" pitchFamily="34" charset="0"/>
              <a:cs typeface="Calibri" pitchFamily="34" charset="0"/>
            </a:endParaRPr>
          </a:p>
          <a:p>
            <a:r>
              <a:rPr lang="it-IT" sz="1600" dirty="0">
                <a:solidFill>
                  <a:schemeClr val="tx1"/>
                </a:solidFill>
                <a:latin typeface="Calibri" pitchFamily="34" charset="0"/>
                <a:cs typeface="Calibri" pitchFamily="34" charset="0"/>
              </a:rPr>
              <a:t>I primi tre sono espressione indiretta di </a:t>
            </a:r>
            <a:r>
              <a:rPr lang="it-IT" sz="1600" b="1" dirty="0">
                <a:solidFill>
                  <a:schemeClr val="tx1"/>
                </a:solidFill>
                <a:latin typeface="Calibri" pitchFamily="34" charset="0"/>
                <a:cs typeface="Calibri" pitchFamily="34" charset="0"/>
              </a:rPr>
              <a:t>IPERTENSIONE PORTALE CLINICAMENTE SIGNIFICATIVA </a:t>
            </a:r>
            <a:r>
              <a:rPr lang="it-IT" sz="1600" dirty="0">
                <a:solidFill>
                  <a:schemeClr val="tx1"/>
                </a:solidFill>
                <a:latin typeface="Calibri" pitchFamily="34" charset="0"/>
                <a:cs typeface="Calibri" pitchFamily="34" charset="0"/>
              </a:rPr>
              <a:t>dalla quale vengono innescati e mantenuti, mentre l’ultima voce è segno di </a:t>
            </a:r>
            <a:r>
              <a:rPr lang="it-IT" sz="1600" b="1" dirty="0">
                <a:solidFill>
                  <a:schemeClr val="tx1"/>
                </a:solidFill>
                <a:latin typeface="Calibri" pitchFamily="34" charset="0"/>
                <a:cs typeface="Calibri" pitchFamily="34" charset="0"/>
              </a:rPr>
              <a:t>INSUFFICIENZA </a:t>
            </a:r>
            <a:r>
              <a:rPr lang="it-IT" sz="1600" b="1" dirty="0" err="1">
                <a:solidFill>
                  <a:schemeClr val="tx1"/>
                </a:solidFill>
                <a:latin typeface="Calibri" pitchFamily="34" charset="0"/>
                <a:cs typeface="Calibri" pitchFamily="34" charset="0"/>
              </a:rPr>
              <a:t>D’ORGANO</a:t>
            </a:r>
            <a:r>
              <a:rPr lang="it-IT" sz="1600" b="1" dirty="0">
                <a:solidFill>
                  <a:schemeClr val="tx1"/>
                </a:solidFill>
                <a:latin typeface="Calibri" pitchFamily="34" charset="0"/>
                <a:cs typeface="Calibri" pitchFamily="34" charset="0"/>
              </a:rPr>
              <a:t>. </a:t>
            </a:r>
          </a:p>
          <a:p>
            <a:r>
              <a:rPr lang="it-IT" sz="1600" dirty="0">
                <a:solidFill>
                  <a:schemeClr val="tx1"/>
                </a:solidFill>
                <a:latin typeface="Calibri" pitchFamily="34" charset="0"/>
                <a:cs typeface="Calibri" pitchFamily="34" charset="0"/>
              </a:rPr>
              <a:t>Un paziente che abbia presentato una o più tra queste manifestazioni cliniche si definisce in fase di cirrosi scompensata. Il paziente che non le manifesta, invece, è un paziente avente malattia compensata. Nella fase compensata HVPG può essere inferiore, uguale o maggiore alla soglia di 10 </a:t>
            </a:r>
            <a:r>
              <a:rPr lang="it-IT" sz="1600" dirty="0" err="1">
                <a:solidFill>
                  <a:schemeClr val="tx1"/>
                </a:solidFill>
                <a:latin typeface="Calibri" pitchFamily="34" charset="0"/>
                <a:cs typeface="Calibri" pitchFamily="34" charset="0"/>
              </a:rPr>
              <a:t>mmHg</a:t>
            </a:r>
            <a:r>
              <a:rPr lang="it-IT" sz="1600" dirty="0">
                <a:solidFill>
                  <a:schemeClr val="tx1"/>
                </a:solidFill>
                <a:latin typeface="Calibri" pitchFamily="34" charset="0"/>
                <a:cs typeface="Calibri" pitchFamily="34" charset="0"/>
              </a:rPr>
              <a:t>. </a:t>
            </a:r>
          </a:p>
          <a:p>
            <a:endParaRPr lang="it-IT" sz="1600" dirty="0">
              <a:solidFill>
                <a:schemeClr val="tx1"/>
              </a:solidFill>
              <a:latin typeface="Calibri" pitchFamily="34" charset="0"/>
              <a:cs typeface="Calibri" pitchFamily="34" charset="0"/>
            </a:endParaRPr>
          </a:p>
          <a:p>
            <a:r>
              <a:rPr lang="it-IT" sz="1400" i="1" dirty="0">
                <a:solidFill>
                  <a:schemeClr val="tx1"/>
                </a:solidFill>
                <a:latin typeface="Calibri" pitchFamily="34" charset="0"/>
                <a:cs typeface="Calibri" pitchFamily="34" charset="0"/>
              </a:rPr>
              <a:t>(D’Amico G, </a:t>
            </a:r>
            <a:r>
              <a:rPr lang="it-IT" sz="1400" i="1" dirty="0" err="1">
                <a:solidFill>
                  <a:schemeClr val="tx1"/>
                </a:solidFill>
                <a:latin typeface="Calibri" pitchFamily="34" charset="0"/>
                <a:cs typeface="Calibri" pitchFamily="34" charset="0"/>
              </a:rPr>
              <a:t>Garcia-Tsao</a:t>
            </a:r>
            <a:r>
              <a:rPr lang="it-IT" sz="1400" i="1" dirty="0">
                <a:solidFill>
                  <a:schemeClr val="tx1"/>
                </a:solidFill>
                <a:latin typeface="Calibri" pitchFamily="34" charset="0"/>
                <a:cs typeface="Calibri" pitchFamily="34" charset="0"/>
              </a:rPr>
              <a:t> G, </a:t>
            </a:r>
            <a:r>
              <a:rPr lang="it-IT" sz="1400" i="1" dirty="0" err="1">
                <a:solidFill>
                  <a:schemeClr val="tx1"/>
                </a:solidFill>
                <a:latin typeface="Calibri" pitchFamily="34" charset="0"/>
                <a:cs typeface="Calibri" pitchFamily="34" charset="0"/>
              </a:rPr>
              <a:t>Pagliaro</a:t>
            </a:r>
            <a:r>
              <a:rPr lang="it-IT" sz="1400" i="1" dirty="0">
                <a:solidFill>
                  <a:schemeClr val="tx1"/>
                </a:solidFill>
                <a:latin typeface="Calibri" pitchFamily="34" charset="0"/>
                <a:cs typeface="Calibri" pitchFamily="34" charset="0"/>
              </a:rPr>
              <a:t> L. </a:t>
            </a:r>
            <a:r>
              <a:rPr lang="it-IT" sz="1400" i="1" dirty="0" err="1">
                <a:solidFill>
                  <a:schemeClr val="tx1"/>
                </a:solidFill>
                <a:latin typeface="Calibri" pitchFamily="34" charset="0"/>
                <a:cs typeface="Calibri" pitchFamily="34" charset="0"/>
              </a:rPr>
              <a:t>Natural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history</a:t>
            </a:r>
            <a:r>
              <a:rPr lang="it-IT" sz="1400" i="1" dirty="0">
                <a:solidFill>
                  <a:schemeClr val="tx1"/>
                </a:solidFill>
                <a:latin typeface="Calibri" pitchFamily="34" charset="0"/>
                <a:cs typeface="Calibri" pitchFamily="34" charset="0"/>
              </a:rPr>
              <a:t> and </a:t>
            </a:r>
            <a:r>
              <a:rPr lang="it-IT" sz="1400" i="1" dirty="0" err="1">
                <a:solidFill>
                  <a:schemeClr val="tx1"/>
                </a:solidFill>
                <a:latin typeface="Calibri" pitchFamily="34" charset="0"/>
                <a:cs typeface="Calibri" pitchFamily="34" charset="0"/>
              </a:rPr>
              <a:t>prognostic</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indicators</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survival</a:t>
            </a:r>
            <a:r>
              <a:rPr lang="it-IT" sz="1400" i="1" dirty="0">
                <a:solidFill>
                  <a:schemeClr val="tx1"/>
                </a:solidFill>
                <a:latin typeface="Calibri" pitchFamily="34" charset="0"/>
                <a:cs typeface="Calibri" pitchFamily="34" charset="0"/>
              </a:rPr>
              <a:t> in </a:t>
            </a:r>
            <a:r>
              <a:rPr lang="it-IT" sz="1400" i="1" dirty="0" err="1">
                <a:solidFill>
                  <a:schemeClr val="tx1"/>
                </a:solidFill>
                <a:latin typeface="Calibri" pitchFamily="34" charset="0"/>
                <a:cs typeface="Calibri" pitchFamily="34" charset="0"/>
              </a:rPr>
              <a:t>cirrhosis</a:t>
            </a:r>
            <a:r>
              <a:rPr lang="it-IT" sz="1400" i="1" dirty="0">
                <a:solidFill>
                  <a:schemeClr val="tx1"/>
                </a:solidFill>
                <a:latin typeface="Calibri" pitchFamily="34" charset="0"/>
                <a:cs typeface="Calibri" pitchFamily="34" charset="0"/>
              </a:rPr>
              <a:t>: a </a:t>
            </a:r>
            <a:r>
              <a:rPr lang="it-IT" sz="1400" i="1" dirty="0" err="1">
                <a:solidFill>
                  <a:schemeClr val="tx1"/>
                </a:solidFill>
                <a:latin typeface="Calibri" pitchFamily="34" charset="0"/>
                <a:cs typeface="Calibri" pitchFamily="34" charset="0"/>
              </a:rPr>
              <a:t>systematic</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review</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118 </a:t>
            </a:r>
            <a:r>
              <a:rPr lang="it-IT" sz="1400" i="1" dirty="0" err="1">
                <a:solidFill>
                  <a:schemeClr val="tx1"/>
                </a:solidFill>
                <a:latin typeface="Calibri" pitchFamily="34" charset="0"/>
                <a:cs typeface="Calibri" pitchFamily="34" charset="0"/>
              </a:rPr>
              <a:t>studies</a:t>
            </a:r>
            <a:r>
              <a:rPr lang="it-IT" sz="1400" i="1" dirty="0">
                <a:solidFill>
                  <a:schemeClr val="tx1"/>
                </a:solidFill>
                <a:latin typeface="Calibri" pitchFamily="34" charset="0"/>
                <a:cs typeface="Calibri" pitchFamily="34" charset="0"/>
              </a:rPr>
              <a:t>. J </a:t>
            </a:r>
            <a:r>
              <a:rPr lang="it-IT" sz="1400" i="1" dirty="0" err="1">
                <a:solidFill>
                  <a:schemeClr val="tx1"/>
                </a:solidFill>
                <a:latin typeface="Calibri" pitchFamily="34" charset="0"/>
                <a:cs typeface="Calibri" pitchFamily="34" charset="0"/>
              </a:rPr>
              <a:t>Hepatol</a:t>
            </a:r>
            <a:r>
              <a:rPr lang="it-IT" sz="1400" i="1" dirty="0">
                <a:solidFill>
                  <a:schemeClr val="tx1"/>
                </a:solidFill>
                <a:latin typeface="Calibri" pitchFamily="34" charset="0"/>
                <a:cs typeface="Calibri" pitchFamily="34" charset="0"/>
              </a:rPr>
              <a:t> 2006;44:217-231).</a:t>
            </a:r>
          </a:p>
          <a:p>
            <a:endParaRPr lang="it-IT" sz="1600" dirty="0">
              <a:solidFill>
                <a:schemeClr val="tx1"/>
              </a:solidFill>
              <a:latin typeface="Calibri" pitchFamily="34" charset="0"/>
              <a:cs typeface="Calibri" pitchFamily="34" charset="0"/>
            </a:endParaRPr>
          </a:p>
        </p:txBody>
      </p:sp>
      <p:sp>
        <p:nvSpPr>
          <p:cNvPr id="5" name="CasellaDiTesto 4"/>
          <p:cNvSpPr txBox="1"/>
          <p:nvPr/>
        </p:nvSpPr>
        <p:spPr>
          <a:xfrm>
            <a:off x="323528" y="4941168"/>
            <a:ext cx="8640763" cy="1662113"/>
          </a:xfrm>
          <a:prstGeom prst="rect">
            <a:avLst/>
          </a:prstGeom>
          <a:solidFill>
            <a:schemeClr val="bg1">
              <a:lumMod val="95000"/>
            </a:schemeClr>
          </a:solidFill>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400" b="1" dirty="0">
                <a:solidFill>
                  <a:schemeClr val="tx1"/>
                </a:solidFill>
                <a:latin typeface="Calibri" pitchFamily="34" charset="0"/>
                <a:cs typeface="Calibri" pitchFamily="34" charset="0"/>
              </a:rPr>
              <a:t>CONCETTO IMPORTANTE!</a:t>
            </a:r>
          </a:p>
          <a:p>
            <a:pPr>
              <a:defRPr/>
            </a:pPr>
            <a:endParaRPr lang="it-IT" sz="1400" dirty="0">
              <a:solidFill>
                <a:schemeClr val="tx1"/>
              </a:solidFill>
              <a:latin typeface="Calibri" pitchFamily="34" charset="0"/>
              <a:cs typeface="Calibri" pitchFamily="34" charset="0"/>
            </a:endParaRPr>
          </a:p>
          <a:p>
            <a:pPr>
              <a:defRPr/>
            </a:pPr>
            <a:r>
              <a:rPr lang="it-IT" sz="1400" dirty="0">
                <a:solidFill>
                  <a:schemeClr val="tx1"/>
                </a:solidFill>
                <a:latin typeface="Calibri" pitchFamily="34" charset="0"/>
                <a:cs typeface="Calibri" pitchFamily="34" charset="0"/>
              </a:rPr>
              <a:t>Con il progredire della malattia le componenti che definiscono il quadro clinico verso lo scompenso sono due, ed agiscono in sinergia:</a:t>
            </a:r>
          </a:p>
          <a:p>
            <a:pPr>
              <a:buFont typeface="Times New Roman" pitchFamily="18" charset="0"/>
              <a:buChar char="⁕"/>
              <a:defRPr/>
            </a:pPr>
            <a:r>
              <a:rPr lang="it-IT" sz="1600" dirty="0">
                <a:solidFill>
                  <a:schemeClr val="tx1"/>
                </a:solidFill>
                <a:latin typeface="Calibri" pitchFamily="34" charset="0"/>
                <a:cs typeface="Calibri" pitchFamily="34" charset="0"/>
              </a:rPr>
              <a:t>Il </a:t>
            </a:r>
            <a:r>
              <a:rPr lang="it-IT" sz="1600" b="1" dirty="0">
                <a:solidFill>
                  <a:schemeClr val="tx1"/>
                </a:solidFill>
                <a:latin typeface="Calibri" pitchFamily="34" charset="0"/>
                <a:cs typeface="Calibri" pitchFamily="34" charset="0"/>
              </a:rPr>
              <a:t>deficit </a:t>
            </a:r>
            <a:r>
              <a:rPr lang="it-IT" sz="1600" b="1" dirty="0" err="1">
                <a:solidFill>
                  <a:schemeClr val="tx1"/>
                </a:solidFill>
                <a:latin typeface="Calibri" pitchFamily="34" charset="0"/>
                <a:cs typeface="Calibri" pitchFamily="34" charset="0"/>
              </a:rPr>
              <a:t>epatocellulare</a:t>
            </a:r>
            <a:endParaRPr lang="it-IT" sz="1600" dirty="0">
              <a:solidFill>
                <a:schemeClr val="tx1"/>
              </a:solidFill>
              <a:latin typeface="Calibri" pitchFamily="34" charset="0"/>
              <a:cs typeface="Calibri" pitchFamily="34" charset="0"/>
            </a:endParaRPr>
          </a:p>
          <a:p>
            <a:pPr>
              <a:buFont typeface="Times New Roman" pitchFamily="18" charset="0"/>
              <a:buChar char="⁕"/>
              <a:defRPr/>
            </a:pPr>
            <a:r>
              <a:rPr lang="it-IT" sz="1600" dirty="0">
                <a:solidFill>
                  <a:schemeClr val="tx1"/>
                </a:solidFill>
                <a:latin typeface="Calibri" pitchFamily="34" charset="0"/>
                <a:cs typeface="Calibri" pitchFamily="34" charset="0"/>
              </a:rPr>
              <a:t>L'</a:t>
            </a:r>
            <a:r>
              <a:rPr lang="it-IT" sz="1600" b="1" dirty="0">
                <a:solidFill>
                  <a:schemeClr val="tx1"/>
                </a:solidFill>
                <a:latin typeface="Calibri" pitchFamily="34" charset="0"/>
                <a:cs typeface="Calibri" pitchFamily="34" charset="0"/>
              </a:rPr>
              <a:t>ipertensione portale</a:t>
            </a:r>
            <a:endParaRPr lang="it-IT" sz="1600" dirty="0">
              <a:solidFill>
                <a:schemeClr val="tx1"/>
              </a:solidFill>
              <a:latin typeface="Calibri" pitchFamily="34" charset="0"/>
              <a:cs typeface="Calibri" pitchFamily="34" charset="0"/>
            </a:endParaRPr>
          </a:p>
          <a:p>
            <a:pPr>
              <a:defRPr/>
            </a:pPr>
            <a:r>
              <a:rPr lang="it-IT" sz="1400" dirty="0">
                <a:solidFill>
                  <a:schemeClr val="tx1"/>
                </a:solidFill>
                <a:latin typeface="Calibri" pitchFamily="34" charset="0"/>
                <a:cs typeface="Calibri" pitchFamily="34" charset="0"/>
              </a:rPr>
              <a:t>Proprio a queste si collegano prognosi e trattamento.</a:t>
            </a:r>
            <a:endParaRPr lang="it-IT" dirty="0"/>
          </a:p>
        </p:txBody>
      </p:sp>
      <p:pic>
        <p:nvPicPr>
          <p:cNvPr id="51206" name="Picture 1"/>
          <p:cNvPicPr>
            <a:picLocks noChangeAspect="1" noChangeArrowheads="1"/>
          </p:cNvPicPr>
          <p:nvPr/>
        </p:nvPicPr>
        <p:blipFill>
          <a:blip r:embed="rId2" cstate="print"/>
          <a:srcRect/>
          <a:stretch>
            <a:fillRect/>
          </a:stretch>
        </p:blipFill>
        <p:spPr bwMode="auto">
          <a:xfrm>
            <a:off x="7451725" y="5445125"/>
            <a:ext cx="1441450" cy="938213"/>
          </a:xfrm>
          <a:prstGeom prst="rect">
            <a:avLst/>
          </a:prstGeom>
          <a:noFill/>
          <a:ln w="9525">
            <a:noFill/>
            <a:miter lim="800000"/>
            <a:headEnd/>
            <a:tailEnd/>
          </a:ln>
        </p:spPr>
      </p:pic>
      <p:sp>
        <p:nvSpPr>
          <p:cNvPr id="7" name="Rettangolo 6"/>
          <p:cNvSpPr/>
          <p:nvPr/>
        </p:nvSpPr>
        <p:spPr>
          <a:xfrm>
            <a:off x="2411760" y="548680"/>
            <a:ext cx="3960440" cy="369332"/>
          </a:xfrm>
          <a:prstGeom prst="rect">
            <a:avLst/>
          </a:prstGeom>
        </p:spPr>
        <p:txBody>
          <a:bodyPr wrap="square">
            <a:spAutoFit/>
          </a:bodyPr>
          <a:lstStyle/>
          <a:p>
            <a:r>
              <a:rPr lang="it-IT" sz="1800" dirty="0">
                <a:solidFill>
                  <a:schemeClr val="tx1"/>
                </a:solidFill>
                <a:latin typeface="Calibri" pitchFamily="34" charset="0"/>
                <a:cs typeface="Calibri" pitchFamily="34" charset="0"/>
              </a:rPr>
              <a:t>Il rate di scompenso/annuo è del 5-7%</a:t>
            </a:r>
            <a:endParaRPr lang="it-IT" sz="1800" dirty="0"/>
          </a:p>
        </p:txBody>
      </p:sp>
      <p:sp>
        <p:nvSpPr>
          <p:cNvPr id="9" name="Rettangolo 8"/>
          <p:cNvSpPr/>
          <p:nvPr/>
        </p:nvSpPr>
        <p:spPr>
          <a:xfrm>
            <a:off x="827584" y="908720"/>
            <a:ext cx="8064896" cy="215444"/>
          </a:xfrm>
          <a:prstGeom prst="rect">
            <a:avLst/>
          </a:prstGeom>
        </p:spPr>
        <p:txBody>
          <a:bodyPr wrap="square">
            <a:spAutoFit/>
          </a:bodyPr>
          <a:lstStyle/>
          <a:p>
            <a:r>
              <a:rPr lang="it-IT" sz="800" dirty="0">
                <a:solidFill>
                  <a:schemeClr val="tx1"/>
                </a:solidFill>
                <a:latin typeface="Calibri" pitchFamily="34" charset="0"/>
                <a:cs typeface="Calibri" pitchFamily="34" charset="0"/>
              </a:rPr>
              <a:t>D’Amico G, </a:t>
            </a:r>
            <a:r>
              <a:rPr lang="it-IT" sz="800" dirty="0" err="1">
                <a:solidFill>
                  <a:schemeClr val="tx1"/>
                </a:solidFill>
                <a:latin typeface="Calibri" pitchFamily="34" charset="0"/>
                <a:cs typeface="Calibri" pitchFamily="34" charset="0"/>
              </a:rPr>
              <a:t>Garcia-Tsao</a:t>
            </a:r>
            <a:r>
              <a:rPr lang="it-IT" sz="800" dirty="0">
                <a:solidFill>
                  <a:schemeClr val="tx1"/>
                </a:solidFill>
                <a:latin typeface="Calibri" pitchFamily="34" charset="0"/>
                <a:cs typeface="Calibri" pitchFamily="34" charset="0"/>
              </a:rPr>
              <a:t> G, </a:t>
            </a:r>
            <a:r>
              <a:rPr lang="it-IT" sz="800" dirty="0" err="1">
                <a:solidFill>
                  <a:schemeClr val="tx1"/>
                </a:solidFill>
                <a:latin typeface="Calibri" pitchFamily="34" charset="0"/>
                <a:cs typeface="Calibri" pitchFamily="34" charset="0"/>
              </a:rPr>
              <a:t>Pagliaro</a:t>
            </a:r>
            <a:r>
              <a:rPr lang="it-IT" sz="800" dirty="0">
                <a:solidFill>
                  <a:schemeClr val="tx1"/>
                </a:solidFill>
                <a:latin typeface="Calibri" pitchFamily="34" charset="0"/>
                <a:cs typeface="Calibri" pitchFamily="34" charset="0"/>
              </a:rPr>
              <a:t> L. </a:t>
            </a:r>
            <a:r>
              <a:rPr lang="it-IT" sz="800" dirty="0" err="1">
                <a:solidFill>
                  <a:schemeClr val="tx1"/>
                </a:solidFill>
                <a:latin typeface="Calibri" pitchFamily="34" charset="0"/>
                <a:cs typeface="Calibri" pitchFamily="34" charset="0"/>
              </a:rPr>
              <a:t>Natural</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history</a:t>
            </a:r>
            <a:r>
              <a:rPr lang="it-IT" sz="800" dirty="0">
                <a:solidFill>
                  <a:schemeClr val="tx1"/>
                </a:solidFill>
                <a:latin typeface="Calibri" pitchFamily="34" charset="0"/>
                <a:cs typeface="Calibri" pitchFamily="34" charset="0"/>
              </a:rPr>
              <a:t> and </a:t>
            </a:r>
            <a:r>
              <a:rPr lang="it-IT" sz="800" dirty="0" err="1">
                <a:solidFill>
                  <a:schemeClr val="tx1"/>
                </a:solidFill>
                <a:latin typeface="Calibri" pitchFamily="34" charset="0"/>
                <a:cs typeface="Calibri" pitchFamily="34" charset="0"/>
              </a:rPr>
              <a:t>prognostic</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indicators</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of</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survival</a:t>
            </a:r>
            <a:r>
              <a:rPr lang="it-IT" sz="800" dirty="0">
                <a:solidFill>
                  <a:schemeClr val="tx1"/>
                </a:solidFill>
                <a:latin typeface="Calibri" pitchFamily="34" charset="0"/>
                <a:cs typeface="Calibri" pitchFamily="34" charset="0"/>
              </a:rPr>
              <a:t> in </a:t>
            </a:r>
            <a:r>
              <a:rPr lang="it-IT" sz="800" dirty="0" err="1">
                <a:solidFill>
                  <a:schemeClr val="tx1"/>
                </a:solidFill>
                <a:latin typeface="Calibri" pitchFamily="34" charset="0"/>
                <a:cs typeface="Calibri" pitchFamily="34" charset="0"/>
              </a:rPr>
              <a:t>cirrhosis</a:t>
            </a:r>
            <a:r>
              <a:rPr lang="it-IT" sz="800" dirty="0">
                <a:solidFill>
                  <a:schemeClr val="tx1"/>
                </a:solidFill>
                <a:latin typeface="Calibri" pitchFamily="34" charset="0"/>
                <a:cs typeface="Calibri" pitchFamily="34" charset="0"/>
              </a:rPr>
              <a:t>: a </a:t>
            </a:r>
            <a:r>
              <a:rPr lang="it-IT" sz="800" dirty="0" err="1">
                <a:solidFill>
                  <a:schemeClr val="tx1"/>
                </a:solidFill>
                <a:latin typeface="Calibri" pitchFamily="34" charset="0"/>
                <a:cs typeface="Calibri" pitchFamily="34" charset="0"/>
              </a:rPr>
              <a:t>systematic</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review</a:t>
            </a:r>
            <a:r>
              <a:rPr lang="it-IT" sz="800" dirty="0">
                <a:solidFill>
                  <a:schemeClr val="tx1"/>
                </a:solidFill>
                <a:latin typeface="Calibri" pitchFamily="34" charset="0"/>
                <a:cs typeface="Calibri" pitchFamily="34" charset="0"/>
              </a:rPr>
              <a:t> </a:t>
            </a:r>
            <a:r>
              <a:rPr lang="it-IT" sz="800" dirty="0" err="1">
                <a:solidFill>
                  <a:schemeClr val="tx1"/>
                </a:solidFill>
                <a:latin typeface="Calibri" pitchFamily="34" charset="0"/>
                <a:cs typeface="Calibri" pitchFamily="34" charset="0"/>
              </a:rPr>
              <a:t>of</a:t>
            </a:r>
            <a:r>
              <a:rPr lang="it-IT" sz="800" dirty="0">
                <a:solidFill>
                  <a:schemeClr val="tx1"/>
                </a:solidFill>
                <a:latin typeface="Calibri" pitchFamily="34" charset="0"/>
                <a:cs typeface="Calibri" pitchFamily="34" charset="0"/>
              </a:rPr>
              <a:t> 118 </a:t>
            </a:r>
            <a:r>
              <a:rPr lang="it-IT" sz="800" dirty="0" err="1">
                <a:solidFill>
                  <a:schemeClr val="tx1"/>
                </a:solidFill>
                <a:latin typeface="Calibri" pitchFamily="34" charset="0"/>
                <a:cs typeface="Calibri" pitchFamily="34" charset="0"/>
              </a:rPr>
              <a:t>studies</a:t>
            </a:r>
            <a:r>
              <a:rPr lang="it-IT" sz="800" dirty="0">
                <a:solidFill>
                  <a:schemeClr val="tx1"/>
                </a:solidFill>
                <a:latin typeface="Calibri" pitchFamily="34" charset="0"/>
                <a:cs typeface="Calibri" pitchFamily="34" charset="0"/>
              </a:rPr>
              <a:t>. J </a:t>
            </a:r>
            <a:r>
              <a:rPr lang="it-IT" sz="800" dirty="0" err="1">
                <a:solidFill>
                  <a:schemeClr val="tx1"/>
                </a:solidFill>
                <a:latin typeface="Calibri" pitchFamily="34" charset="0"/>
                <a:cs typeface="Calibri" pitchFamily="34" charset="0"/>
              </a:rPr>
              <a:t>Hepatol</a:t>
            </a:r>
            <a:r>
              <a:rPr lang="it-IT" sz="800" dirty="0">
                <a:solidFill>
                  <a:schemeClr val="tx1"/>
                </a:solidFill>
                <a:latin typeface="Calibri" pitchFamily="34" charset="0"/>
                <a:cs typeface="Calibri" pitchFamily="34" charset="0"/>
              </a:rPr>
              <a:t> 2006;44:217–231</a:t>
            </a:r>
          </a:p>
        </p:txBody>
      </p:sp>
      <p:sp>
        <p:nvSpPr>
          <p:cNvPr id="11" name="CasellaDiTesto 10"/>
          <p:cNvSpPr txBox="1"/>
          <p:nvPr/>
        </p:nvSpPr>
        <p:spPr>
          <a:xfrm>
            <a:off x="251520" y="2060848"/>
            <a:ext cx="8640763" cy="954107"/>
          </a:xfrm>
          <a:prstGeom prst="rect">
            <a:avLst/>
          </a:prstGeom>
          <a:ln w="38100"/>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1400" b="1" dirty="0">
                <a:solidFill>
                  <a:schemeClr val="tx1"/>
                </a:solidFill>
                <a:latin typeface="Calibri" pitchFamily="34" charset="0"/>
                <a:cs typeface="Calibri" pitchFamily="34" charset="0"/>
              </a:rPr>
              <a:t>La malattia cirrotica scompensata è una malattia SISTEMICA, in cui si verifica una DISFUNZIONE MULTIORGANO, accompagnata da un deficit immunitario severo che coinvolge l’immunità innata e l’immunità acquisita.</a:t>
            </a:r>
          </a:p>
          <a:p>
            <a:pPr>
              <a:defRPr/>
            </a:pPr>
            <a:endParaRPr lang="it-IT" sz="1400" b="1" dirty="0">
              <a:solidFill>
                <a:schemeClr val="tx1"/>
              </a:solidFill>
              <a:latin typeface="Calibri" pitchFamily="34" charset="0"/>
              <a:cs typeface="Calibri" pitchFamily="34" charset="0"/>
            </a:endParaRPr>
          </a:p>
          <a:p>
            <a:pPr algn="ctr">
              <a:defRPr/>
            </a:pPr>
            <a:r>
              <a:rPr lang="it-IT" sz="1400" b="1" dirty="0">
                <a:solidFill>
                  <a:schemeClr val="tx1"/>
                </a:solidFill>
                <a:latin typeface="Calibri" pitchFamily="34" charset="0"/>
                <a:cs typeface="Calibri" pitchFamily="34" charset="0"/>
              </a:rPr>
              <a:t>LA CIRROSI SCOMPENSATA È UNA CONDIZIONE </a:t>
            </a:r>
            <a:r>
              <a:rPr lang="it-IT" sz="1400" b="1" dirty="0" err="1">
                <a:solidFill>
                  <a:schemeClr val="tx1"/>
                </a:solidFill>
                <a:latin typeface="Calibri" pitchFamily="34" charset="0"/>
                <a:cs typeface="Calibri" pitchFamily="34" charset="0"/>
              </a:rPr>
              <a:t>DI</a:t>
            </a:r>
            <a:r>
              <a:rPr lang="it-IT" sz="1400" b="1" dirty="0">
                <a:solidFill>
                  <a:schemeClr val="tx1"/>
                </a:solidFill>
                <a:latin typeface="Calibri" pitchFamily="34" charset="0"/>
                <a:cs typeface="Calibri" pitchFamily="34" charset="0"/>
              </a:rPr>
              <a:t> IMMUNOSOPPRESSIONE. </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06"/>
                                        </p:tgtEl>
                                        <p:attrNameLst>
                                          <p:attrName>style.visibility</p:attrName>
                                        </p:attrNameLst>
                                      </p:cBhvr>
                                      <p:to>
                                        <p:strVal val="visible"/>
                                      </p:to>
                                    </p:set>
                                    <p:animEffect transition="in" filter="diamond(in)">
                                      <p:cBhvr>
                                        <p:cTn id="7" dur="2000"/>
                                        <p:tgtEl>
                                          <p:spTgt spid="5120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2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83F20EB-06D0-419F-A77C-80EED0B16E6B}" type="slidenum">
              <a:rPr lang="it-IT" smtClean="0"/>
              <a:pPr/>
              <a:t>67</a:t>
            </a:fld>
            <a:endParaRPr lang="it-IT"/>
          </a:p>
        </p:txBody>
      </p:sp>
      <p:sp>
        <p:nvSpPr>
          <p:cNvPr id="4" name="Rettangolo 3"/>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Scompensata – Definizione (3) </a:t>
            </a:r>
          </a:p>
        </p:txBody>
      </p:sp>
      <p:sp>
        <p:nvSpPr>
          <p:cNvPr id="50180" name="Rettangolo 4"/>
          <p:cNvSpPr>
            <a:spLocks noChangeArrowheads="1"/>
          </p:cNvSpPr>
          <p:nvPr/>
        </p:nvSpPr>
        <p:spPr bwMode="auto">
          <a:xfrm>
            <a:off x="468313" y="836613"/>
            <a:ext cx="7704137" cy="461962"/>
          </a:xfrm>
          <a:prstGeom prst="rect">
            <a:avLst/>
          </a:prstGeom>
          <a:noFill/>
          <a:ln w="9525">
            <a:noFill/>
            <a:miter lim="800000"/>
            <a:headEnd/>
            <a:tailEnd/>
          </a:ln>
        </p:spPr>
        <p:txBody>
          <a:bodyPr>
            <a:spAutoFit/>
          </a:bodyPr>
          <a:lstStyle/>
          <a:p>
            <a:r>
              <a:rPr lang="it-IT">
                <a:solidFill>
                  <a:schemeClr val="tx1"/>
                </a:solidFill>
                <a:latin typeface="Calibri" pitchFamily="34" charset="0"/>
                <a:cs typeface="Calibri" pitchFamily="34" charset="0"/>
              </a:rPr>
              <a:t>Correlazioni anatomopatologiche, emodinamiche e clniche</a:t>
            </a:r>
          </a:p>
        </p:txBody>
      </p:sp>
      <p:pic>
        <p:nvPicPr>
          <p:cNvPr id="50181" name="Picture 2"/>
          <p:cNvPicPr>
            <a:picLocks noChangeAspect="1" noChangeArrowheads="1"/>
          </p:cNvPicPr>
          <p:nvPr/>
        </p:nvPicPr>
        <p:blipFill>
          <a:blip r:embed="rId2" cstate="print"/>
          <a:srcRect/>
          <a:stretch>
            <a:fillRect/>
          </a:stretch>
        </p:blipFill>
        <p:spPr bwMode="auto">
          <a:xfrm>
            <a:off x="251520" y="1268760"/>
            <a:ext cx="8353052" cy="4825966"/>
          </a:xfrm>
          <a:prstGeom prst="rect">
            <a:avLst/>
          </a:prstGeom>
          <a:noFill/>
          <a:ln w="9525">
            <a:noFill/>
            <a:miter lim="800000"/>
            <a:headEnd/>
            <a:tailEnd/>
          </a:ln>
        </p:spPr>
      </p:pic>
      <p:pic>
        <p:nvPicPr>
          <p:cNvPr id="52230" name="Picture 4"/>
          <p:cNvPicPr>
            <a:picLocks noChangeAspect="1" noChangeArrowheads="1"/>
          </p:cNvPicPr>
          <p:nvPr/>
        </p:nvPicPr>
        <p:blipFill>
          <a:blip r:embed="rId3" cstate="print"/>
          <a:srcRect/>
          <a:stretch>
            <a:fillRect/>
          </a:stretch>
        </p:blipFill>
        <p:spPr bwMode="auto">
          <a:xfrm rot="20338634">
            <a:off x="236311" y="2006614"/>
            <a:ext cx="8789241" cy="208786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2230"/>
                                        </p:tgtEl>
                                        <p:attrNameLst>
                                          <p:attrName>style.visibility</p:attrName>
                                        </p:attrNameLst>
                                      </p:cBhvr>
                                      <p:to>
                                        <p:strVal val="visible"/>
                                      </p:to>
                                    </p:set>
                                    <p:anim calcmode="lin" valueType="num">
                                      <p:cBhvr>
                                        <p:cTn id="7" dur="1000" fill="hold"/>
                                        <p:tgtEl>
                                          <p:spTgt spid="52230"/>
                                        </p:tgtEl>
                                        <p:attrNameLst>
                                          <p:attrName>ppt_w</p:attrName>
                                        </p:attrNameLst>
                                      </p:cBhvr>
                                      <p:tavLst>
                                        <p:tav tm="0">
                                          <p:val>
                                            <p:strVal val="#ppt_w*0.70"/>
                                          </p:val>
                                        </p:tav>
                                        <p:tav tm="100000">
                                          <p:val>
                                            <p:strVal val="#ppt_w"/>
                                          </p:val>
                                        </p:tav>
                                      </p:tavLst>
                                    </p:anim>
                                    <p:anim calcmode="lin" valueType="num">
                                      <p:cBhvr>
                                        <p:cTn id="8" dur="1000" fill="hold"/>
                                        <p:tgtEl>
                                          <p:spTgt spid="52230"/>
                                        </p:tgtEl>
                                        <p:attrNameLst>
                                          <p:attrName>ppt_h</p:attrName>
                                        </p:attrNameLst>
                                      </p:cBhvr>
                                      <p:tavLst>
                                        <p:tav tm="0">
                                          <p:val>
                                            <p:strVal val="#ppt_h"/>
                                          </p:val>
                                        </p:tav>
                                        <p:tav tm="100000">
                                          <p:val>
                                            <p:strVal val="#ppt_h"/>
                                          </p:val>
                                        </p:tav>
                                      </p:tavLst>
                                    </p:anim>
                                    <p:animEffect transition="in" filter="fade">
                                      <p:cBhvr>
                                        <p:cTn id="9" dur="10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BFF0222-17B9-48E6-B3B0-860709042496}" type="slidenum">
              <a:rPr lang="it-IT" smtClean="0"/>
              <a:pPr/>
              <a:t>68</a:t>
            </a:fld>
            <a:endParaRPr lang="it-IT"/>
          </a:p>
        </p:txBody>
      </p:sp>
      <p:sp>
        <p:nvSpPr>
          <p:cNvPr id="4" name="Rettangolo 3"/>
          <p:cNvSpPr/>
          <p:nvPr/>
        </p:nvSpPr>
        <p:spPr>
          <a:xfrm>
            <a:off x="395536" y="116632"/>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Scompensata – Terapia</a:t>
            </a:r>
          </a:p>
        </p:txBody>
      </p:sp>
      <p:sp>
        <p:nvSpPr>
          <p:cNvPr id="7" name="Rettangolo 6"/>
          <p:cNvSpPr/>
          <p:nvPr/>
        </p:nvSpPr>
        <p:spPr>
          <a:xfrm>
            <a:off x="611560" y="692696"/>
            <a:ext cx="7776864" cy="5016758"/>
          </a:xfrm>
          <a:prstGeom prst="rect">
            <a:avLst/>
          </a:prstGeom>
        </p:spPr>
        <p:txBody>
          <a:bodyPr wrap="square">
            <a:spAutoFit/>
          </a:bodyPr>
          <a:lstStyle/>
          <a:p>
            <a:pPr algn="just"/>
            <a:r>
              <a:rPr lang="it-IT" sz="1600" dirty="0">
                <a:solidFill>
                  <a:schemeClr val="tx1"/>
                </a:solidFill>
                <a:latin typeface="Calibri" pitchFamily="34" charset="0"/>
                <a:cs typeface="Calibri" pitchFamily="34" charset="0"/>
              </a:rPr>
              <a:t>Idealmente, la strategia di gestione dei pazienti con cirrosi scompensata dovrebbe essere basata sulla</a:t>
            </a:r>
            <a:r>
              <a:rPr lang="it-IT" sz="1600" b="1" dirty="0">
                <a:solidFill>
                  <a:schemeClr val="tx1"/>
                </a:solidFill>
                <a:latin typeface="Calibri" pitchFamily="34" charset="0"/>
                <a:cs typeface="Calibri" pitchFamily="34" charset="0"/>
              </a:rPr>
              <a:t> prevenzione </a:t>
            </a:r>
            <a:r>
              <a:rPr lang="it-IT" sz="1600" dirty="0">
                <a:solidFill>
                  <a:schemeClr val="tx1"/>
                </a:solidFill>
                <a:latin typeface="Calibri" pitchFamily="34" charset="0"/>
                <a:cs typeface="Calibri" pitchFamily="34" charset="0"/>
              </a:rPr>
              <a:t>della progressione della cirrosi (cioè ulteriore scompenso) piuttosto che sul trattamento complicazioni man mano che si verificano.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Il trattamento definitivo per la cirrosi scompensata sarebbe basato sul ripristino dell'architettura epatica tramite agenti soppressori dell'infiammazione e promuoventi la regressione della fibrosi.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Diversi farmaci </a:t>
            </a:r>
            <a:r>
              <a:rPr lang="it-IT" sz="1600" dirty="0" err="1">
                <a:solidFill>
                  <a:schemeClr val="tx1"/>
                </a:solidFill>
                <a:latin typeface="Calibri" pitchFamily="34" charset="0"/>
                <a:cs typeface="Calibri" pitchFamily="34" charset="0"/>
              </a:rPr>
              <a:t>antifibrotici</a:t>
            </a:r>
            <a:r>
              <a:rPr lang="it-IT" sz="1600" dirty="0">
                <a:solidFill>
                  <a:schemeClr val="tx1"/>
                </a:solidFill>
                <a:latin typeface="Calibri" pitchFamily="34" charset="0"/>
                <a:cs typeface="Calibri" pitchFamily="34" charset="0"/>
              </a:rPr>
              <a:t> e/o antinfiammatori hanno mostrato risultati promettenti in modelli sperimentali di malattie epatiche croniche, ma nessun trattamento è ancora disponibile nella pratica clinica.</a:t>
            </a:r>
          </a:p>
          <a:p>
            <a:pPr algn="just"/>
            <a:endParaRPr lang="it-IT" sz="1800" b="1" i="1" dirty="0">
              <a:solidFill>
                <a:schemeClr val="tx1"/>
              </a:solidFill>
              <a:latin typeface="Calibri" pitchFamily="34" charset="0"/>
              <a:cs typeface="Calibri" pitchFamily="34" charset="0"/>
            </a:endParaRPr>
          </a:p>
          <a:p>
            <a:pPr algn="ctr"/>
            <a:r>
              <a:rPr lang="it-IT" sz="1800" b="1" i="1" dirty="0">
                <a:solidFill>
                  <a:schemeClr val="tx1"/>
                </a:solidFill>
                <a:latin typeface="Calibri" pitchFamily="34" charset="0"/>
                <a:cs typeface="Calibri" pitchFamily="34" charset="0"/>
              </a:rPr>
              <a:t>ATTUALMENTE </a:t>
            </a:r>
          </a:p>
          <a:p>
            <a:pPr algn="ctr"/>
            <a:r>
              <a:rPr lang="it-IT" sz="1800" dirty="0">
                <a:solidFill>
                  <a:schemeClr val="tx1"/>
                </a:solidFill>
                <a:latin typeface="Calibri" pitchFamily="34" charset="0"/>
                <a:cs typeface="Calibri" pitchFamily="34" charset="0"/>
              </a:rPr>
              <a:t>La gestione complessiva della cirrosi scompensata può essere affrontata utilizzando due approcci:</a:t>
            </a:r>
          </a:p>
          <a:p>
            <a:pPr algn="ctr"/>
            <a:endParaRPr lang="it-IT" sz="1800" dirty="0">
              <a:solidFill>
                <a:schemeClr val="tx1"/>
              </a:solidFill>
              <a:latin typeface="Calibri" pitchFamily="34" charset="0"/>
              <a:cs typeface="Calibri" pitchFamily="34" charset="0"/>
            </a:endParaRPr>
          </a:p>
          <a:p>
            <a:pPr marL="342900" indent="-342900" algn="ctr">
              <a:buFont typeface="+mj-lt"/>
              <a:buAutoNum type="arabicPeriod"/>
            </a:pPr>
            <a:r>
              <a:rPr lang="it-IT" sz="1800" dirty="0">
                <a:solidFill>
                  <a:schemeClr val="tx1"/>
                </a:solidFill>
                <a:latin typeface="Calibri" pitchFamily="34" charset="0"/>
                <a:cs typeface="Calibri" pitchFamily="34" charset="0"/>
              </a:rPr>
              <a:t>Sopprimere i  fattori eziologici </a:t>
            </a:r>
          </a:p>
          <a:p>
            <a:pPr marL="342900" indent="-342900" algn="ctr">
              <a:buFont typeface="+mj-lt"/>
              <a:buAutoNum type="arabicPeriod"/>
            </a:pPr>
            <a:r>
              <a:rPr lang="it-IT" sz="1800" dirty="0">
                <a:solidFill>
                  <a:schemeClr val="tx1"/>
                </a:solidFill>
                <a:latin typeface="Calibri" pitchFamily="34" charset="0"/>
                <a:cs typeface="Calibri" pitchFamily="34" charset="0"/>
              </a:rPr>
              <a:t>Individuare i fattori chiave della patogenesi dello scompenso e della  progressione della cirrosi e trattarli.</a:t>
            </a:r>
          </a:p>
        </p:txBody>
      </p:sp>
      <p:sp>
        <p:nvSpPr>
          <p:cNvPr id="10" name="Rettangolo 9"/>
          <p:cNvSpPr/>
          <p:nvPr/>
        </p:nvSpPr>
        <p:spPr>
          <a:xfrm>
            <a:off x="251520" y="6453336"/>
            <a:ext cx="8892480" cy="246221"/>
          </a:xfrm>
          <a:prstGeom prst="rect">
            <a:avLst/>
          </a:prstGeom>
        </p:spPr>
        <p:txBody>
          <a:bodyPr wrap="square">
            <a:spAutoFit/>
          </a:bodyPr>
          <a:lstStyle/>
          <a:p>
            <a:r>
              <a:rPr lang="en-US" sz="1000" dirty="0">
                <a:solidFill>
                  <a:schemeClr val="tx1"/>
                </a:solidFill>
                <a:latin typeface="Calibri" pitchFamily="34" charset="0"/>
                <a:cs typeface="Calibri" pitchFamily="34" charset="0"/>
              </a:rPr>
              <a:t>The European Association for the Study of the Liver. EASL Clinical Practice Guidelines for the management of patients with </a:t>
            </a:r>
            <a:r>
              <a:rPr lang="en-US" sz="1000" dirty="0" err="1">
                <a:solidFill>
                  <a:schemeClr val="tx1"/>
                </a:solidFill>
                <a:latin typeface="Calibri" pitchFamily="34" charset="0"/>
                <a:cs typeface="Calibri" pitchFamily="34" charset="0"/>
              </a:rPr>
              <a:t>decompensated</a:t>
            </a:r>
            <a:r>
              <a:rPr lang="en-US" sz="1000" dirty="0">
                <a:solidFill>
                  <a:schemeClr val="tx1"/>
                </a:solidFill>
                <a:latin typeface="Calibri" pitchFamily="34" charset="0"/>
                <a:cs typeface="Calibri" pitchFamily="34" charset="0"/>
              </a:rPr>
              <a:t> cirrhosis. J </a:t>
            </a:r>
            <a:r>
              <a:rPr lang="en-US" sz="1000" dirty="0" err="1">
                <a:solidFill>
                  <a:schemeClr val="tx1"/>
                </a:solidFill>
                <a:latin typeface="Calibri" pitchFamily="34" charset="0"/>
                <a:cs typeface="Calibri" pitchFamily="34" charset="0"/>
              </a:rPr>
              <a:t>Hepatol</a:t>
            </a:r>
            <a:r>
              <a:rPr lang="en-US" sz="1000" dirty="0">
                <a:solidFill>
                  <a:schemeClr val="tx1"/>
                </a:solidFill>
                <a:latin typeface="Calibri" pitchFamily="34" charset="0"/>
                <a:cs typeface="Calibri" pitchFamily="34" charset="0"/>
              </a:rPr>
              <a:t> (2018)</a:t>
            </a:r>
            <a:endParaRPr lang="it-IT" sz="1000" dirty="0">
              <a:solidFill>
                <a:schemeClr val="tx1"/>
              </a:solidFill>
              <a:latin typeface="Calibri" pitchFamily="34" charset="0"/>
              <a:cs typeface="Calibri"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F53B5C0-135F-492B-8523-CBEB021B429B}" type="slidenum">
              <a:rPr lang="it-IT" smtClean="0"/>
              <a:pPr/>
              <a:t>69</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Definizione</a:t>
            </a:r>
          </a:p>
        </p:txBody>
      </p:sp>
      <p:sp>
        <p:nvSpPr>
          <p:cNvPr id="52228" name="Rettangolo 4"/>
          <p:cNvSpPr>
            <a:spLocks noChangeArrowheads="1"/>
          </p:cNvSpPr>
          <p:nvPr/>
        </p:nvSpPr>
        <p:spPr bwMode="auto">
          <a:xfrm>
            <a:off x="611188" y="908050"/>
            <a:ext cx="7705725" cy="4154984"/>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L’ascite, ossia l’accumulo di liquido in cavità peritoneale, rappresenta, la complicanza più frequente della cirrosi, manifestandosi in circa il 60% dei pazienti cirrotici entro dieci anni dal momento della diagnosi di cirrosi epatica. </a:t>
            </a:r>
          </a:p>
          <a:p>
            <a:pPr algn="just"/>
            <a:endParaRPr lang="it-IT"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La sopravvivenza a due anni dal primo episodio di scompenso (spesso ascitico) senza trapianto crolla drasticamente da 96%  a 50%.</a:t>
            </a:r>
          </a:p>
          <a:p>
            <a:pPr algn="just"/>
            <a:r>
              <a:rPr lang="it-IT" dirty="0">
                <a:solidFill>
                  <a:schemeClr val="tx1"/>
                </a:solidFill>
                <a:latin typeface="Calibri" pitchFamily="34" charset="0"/>
                <a:cs typeface="Calibri" pitchFamily="34" charset="0"/>
              </a:rPr>
              <a:t> </a:t>
            </a:r>
            <a:endParaRPr lang="it-IT" sz="1600" i="1" dirty="0">
              <a:solidFill>
                <a:schemeClr val="tx1"/>
              </a:solidFill>
              <a:latin typeface="Calibri" pitchFamily="34" charset="0"/>
              <a:cs typeface="Calibri" pitchFamily="34" charset="0"/>
            </a:endParaRPr>
          </a:p>
          <a:p>
            <a:pPr algn="just"/>
            <a:r>
              <a:rPr lang="it-IT" sz="1600" i="1" dirty="0">
                <a:solidFill>
                  <a:schemeClr val="tx1"/>
                </a:solidFill>
                <a:latin typeface="Calibri" pitchFamily="34" charset="0"/>
                <a:cs typeface="Calibri" pitchFamily="34" charset="0"/>
              </a:rPr>
              <a:t>(</a:t>
            </a:r>
            <a:r>
              <a:rPr lang="it-IT" sz="1600" i="1" dirty="0" err="1">
                <a:solidFill>
                  <a:schemeClr val="tx1"/>
                </a:solidFill>
                <a:latin typeface="Calibri" pitchFamily="34" charset="0"/>
                <a:cs typeface="Calibri" pitchFamily="34" charset="0"/>
              </a:rPr>
              <a:t>Ginès</a:t>
            </a:r>
            <a:r>
              <a:rPr lang="it-IT" sz="1600" i="1" dirty="0">
                <a:solidFill>
                  <a:schemeClr val="tx1"/>
                </a:solidFill>
                <a:latin typeface="Calibri" pitchFamily="34" charset="0"/>
                <a:cs typeface="Calibri" pitchFamily="34" charset="0"/>
              </a:rPr>
              <a:t> P, Angeli P, </a:t>
            </a:r>
            <a:r>
              <a:rPr lang="it-IT" sz="1600" i="1" dirty="0" err="1">
                <a:solidFill>
                  <a:schemeClr val="tx1"/>
                </a:solidFill>
                <a:latin typeface="Calibri" pitchFamily="34" charset="0"/>
                <a:cs typeface="Calibri" pitchFamily="34" charset="0"/>
              </a:rPr>
              <a:t>Lenz</a:t>
            </a:r>
            <a:r>
              <a:rPr lang="it-IT" sz="1600" i="1" dirty="0">
                <a:solidFill>
                  <a:schemeClr val="tx1"/>
                </a:solidFill>
                <a:latin typeface="Calibri" pitchFamily="34" charset="0"/>
                <a:cs typeface="Calibri" pitchFamily="34" charset="0"/>
              </a:rPr>
              <a:t> K. EASL </a:t>
            </a:r>
            <a:r>
              <a:rPr lang="it-IT" sz="1600" i="1" dirty="0" err="1">
                <a:solidFill>
                  <a:schemeClr val="tx1"/>
                </a:solidFill>
                <a:latin typeface="Calibri" pitchFamily="34" charset="0"/>
                <a:cs typeface="Calibri" pitchFamily="34" charset="0"/>
              </a:rPr>
              <a:t>clinical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practice</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guidelines</a:t>
            </a:r>
            <a:r>
              <a:rPr lang="it-IT" sz="1600" i="1" dirty="0">
                <a:solidFill>
                  <a:schemeClr val="tx1"/>
                </a:solidFill>
                <a:latin typeface="Calibri" pitchFamily="34" charset="0"/>
                <a:cs typeface="Calibri" pitchFamily="34" charset="0"/>
              </a:rPr>
              <a:t> on the management </a:t>
            </a:r>
            <a:r>
              <a:rPr lang="it-IT" sz="1600" i="1" dirty="0" err="1">
                <a:solidFill>
                  <a:schemeClr val="tx1"/>
                </a:solidFill>
                <a:latin typeface="Calibri" pitchFamily="34" charset="0"/>
                <a:cs typeface="Calibri" pitchFamily="34" charset="0"/>
              </a:rPr>
              <a:t>of</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ascites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spontaneous</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bacterial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peritonitis</a:t>
            </a:r>
            <a:r>
              <a:rPr lang="it-IT" sz="1600" i="1" dirty="0">
                <a:solidFill>
                  <a:schemeClr val="tx1"/>
                </a:solidFill>
                <a:latin typeface="Calibri" pitchFamily="34" charset="0"/>
                <a:cs typeface="Calibri" pitchFamily="34" charset="0"/>
              </a:rPr>
              <a:t>, and </a:t>
            </a:r>
            <a:r>
              <a:rPr lang="it-IT" sz="1600" i="1" dirty="0" err="1">
                <a:solidFill>
                  <a:schemeClr val="tx1"/>
                </a:solidFill>
                <a:latin typeface="Calibri" pitchFamily="34" charset="0"/>
                <a:cs typeface="Calibri" pitchFamily="34" charset="0"/>
              </a:rPr>
              <a:t>hepatorenal</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syndrome</a:t>
            </a:r>
            <a:r>
              <a:rPr lang="it-IT" sz="1600" i="1" dirty="0">
                <a:solidFill>
                  <a:schemeClr val="tx1"/>
                </a:solidFill>
                <a:latin typeface="Calibri" pitchFamily="34" charset="0"/>
                <a:cs typeface="Calibri" pitchFamily="34" charset="0"/>
              </a:rPr>
              <a:t> in </a:t>
            </a:r>
            <a:r>
              <a:rPr lang="it-IT" sz="1600" i="1" dirty="0" err="1">
                <a:solidFill>
                  <a:schemeClr val="tx1"/>
                </a:solidFill>
                <a:latin typeface="Calibri" pitchFamily="34" charset="0"/>
                <a:cs typeface="Calibri" pitchFamily="34" charset="0"/>
              </a:rPr>
              <a:t>cirrhosis</a:t>
            </a:r>
            <a:r>
              <a:rPr lang="it-IT" sz="1600" i="1" dirty="0">
                <a:solidFill>
                  <a:schemeClr val="tx1"/>
                </a:solidFill>
                <a:latin typeface="Calibri" pitchFamily="34" charset="0"/>
                <a:cs typeface="Calibri" pitchFamily="34" charset="0"/>
              </a:rPr>
              <a:t>. Journal </a:t>
            </a:r>
            <a:r>
              <a:rPr lang="it-IT" sz="1600" i="1" dirty="0" err="1">
                <a:solidFill>
                  <a:schemeClr val="tx1"/>
                </a:solidFill>
                <a:latin typeface="Calibri" pitchFamily="34" charset="0"/>
                <a:cs typeface="Calibri" pitchFamily="34" charset="0"/>
              </a:rPr>
              <a:t>of</a:t>
            </a:r>
            <a:r>
              <a:rPr lang="it-IT" sz="1600" i="1" dirty="0">
                <a:solidFill>
                  <a:schemeClr val="tx1"/>
                </a:solidFill>
                <a:latin typeface="Calibri" pitchFamily="34" charset="0"/>
                <a:cs typeface="Calibri" pitchFamily="34" charset="0"/>
              </a:rPr>
              <a:t> </a:t>
            </a:r>
            <a:r>
              <a:rPr lang="it-IT" sz="1600" i="1" dirty="0" err="1">
                <a:solidFill>
                  <a:schemeClr val="tx1"/>
                </a:solidFill>
                <a:latin typeface="Calibri" pitchFamily="34" charset="0"/>
                <a:cs typeface="Calibri" pitchFamily="34" charset="0"/>
              </a:rPr>
              <a:t>Hepatology</a:t>
            </a:r>
            <a:r>
              <a:rPr lang="it-IT" sz="1600" i="1" dirty="0">
                <a:solidFill>
                  <a:schemeClr val="tx1"/>
                </a:solidFill>
                <a:latin typeface="Calibri" pitchFamily="34" charset="0"/>
                <a:cs typeface="Calibri" pitchFamily="34" charset="0"/>
              </a:rPr>
              <a:t>. 2010;53;3:397-417 )</a:t>
            </a:r>
            <a:endParaRPr lang="it-IT" i="1" dirty="0">
              <a:solidFill>
                <a:schemeClr val="tx1"/>
              </a:solidFill>
              <a:latin typeface="Calibri" pitchFamily="34" charset="0"/>
              <a:cs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250825" y="1052513"/>
            <a:ext cx="8269288" cy="2403475"/>
          </a:xfrm>
          <a:prstGeom prst="rect">
            <a:avLst/>
          </a:prstGeom>
          <a:noFill/>
          <a:ln w="9525">
            <a:noFill/>
            <a:round/>
            <a:headEnd/>
            <a:tailEnd/>
          </a:ln>
        </p:spPr>
        <p:txBody>
          <a:bodyPr lIns="90000" tIns="46800" rIns="90000" bIns="46800">
            <a:spAutoFit/>
          </a:bodyPr>
          <a:lstStyle/>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lgn="just">
              <a:spcBef>
                <a:spcPts val="15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a:p>
            <a:pPr>
              <a:spcBef>
                <a:spcPts val="1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it-IT" sz="2000" dirty="0">
              <a:solidFill>
                <a:schemeClr val="tx1">
                  <a:lumMod val="95000"/>
                  <a:lumOff val="5000"/>
                </a:schemeClr>
              </a:solidFill>
              <a:latin typeface="Calibri" pitchFamily="34" charset="0"/>
              <a:cs typeface="Calibri" pitchFamily="34" charset="0"/>
            </a:endParaRPr>
          </a:p>
        </p:txBody>
      </p:sp>
      <p:sp>
        <p:nvSpPr>
          <p:cNvPr id="15363"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294981B-C107-4887-9366-F6E7CF29E3CA}" type="slidenum">
              <a:rPr lang="it-IT" smtClean="0"/>
              <a:pPr/>
              <a:t>7</a:t>
            </a:fld>
            <a:endParaRPr lang="it-IT"/>
          </a:p>
        </p:txBody>
      </p:sp>
      <p:sp>
        <p:nvSpPr>
          <p:cNvPr id="4" name="Rettangolo 3"/>
          <p:cNvSpPr/>
          <p:nvPr/>
        </p:nvSpPr>
        <p:spPr>
          <a:xfrm>
            <a:off x="1939925" y="260350"/>
            <a:ext cx="4872038" cy="461963"/>
          </a:xfrm>
          <a:prstGeom prst="rect">
            <a:avLst/>
          </a:prstGeom>
        </p:spPr>
        <p:txBody>
          <a:bodyPr wrap="none">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Fisiopatologia  (1)</a:t>
            </a:r>
          </a:p>
        </p:txBody>
      </p:sp>
      <p:sp>
        <p:nvSpPr>
          <p:cNvPr id="516098" name="Rectangle 2"/>
          <p:cNvSpPr>
            <a:spLocks noChangeArrowheads="1"/>
          </p:cNvSpPr>
          <p:nvPr/>
        </p:nvSpPr>
        <p:spPr bwMode="auto">
          <a:xfrm>
            <a:off x="755650" y="2001628"/>
            <a:ext cx="7632700" cy="2800767"/>
          </a:xfrm>
          <a:prstGeom prst="rect">
            <a:avLst/>
          </a:prstGeom>
          <a:noFill/>
          <a:ln w="9525">
            <a:noFill/>
            <a:miter lim="800000"/>
            <a:headEnd/>
            <a:tailEnd/>
          </a:ln>
          <a:effectLst/>
        </p:spPr>
        <p:txBody>
          <a:bodyPr anchor="ctr">
            <a:spAutoFit/>
          </a:bodyPr>
          <a:lstStyle/>
          <a:p>
            <a:pPr indent="-457200" eaLnBrk="0" hangingPunct="0">
              <a:buClrTx/>
              <a:buSzTx/>
              <a:buFont typeface="Times New Roman" pitchFamily="18" charset="0"/>
              <a:buChar char="⁕"/>
              <a:defRPr/>
            </a:pPr>
            <a:r>
              <a:rPr lang="it-IT" sz="2000" dirty="0">
                <a:solidFill>
                  <a:schemeClr val="tx1">
                    <a:lumMod val="95000"/>
                    <a:lumOff val="5000"/>
                  </a:schemeClr>
                </a:solidFill>
                <a:latin typeface="Calibri" pitchFamily="34" charset="0"/>
                <a:cs typeface="Calibri" pitchFamily="34" charset="0"/>
              </a:rPr>
              <a:t>Necrosi </a:t>
            </a:r>
            <a:r>
              <a:rPr lang="it-IT" sz="2000" dirty="0" err="1">
                <a:solidFill>
                  <a:schemeClr val="tx1">
                    <a:lumMod val="95000"/>
                    <a:lumOff val="5000"/>
                  </a:schemeClr>
                </a:solidFill>
                <a:latin typeface="Calibri" pitchFamily="34" charset="0"/>
                <a:cs typeface="Calibri" pitchFamily="34" charset="0"/>
              </a:rPr>
              <a:t>epatocitaria</a:t>
            </a:r>
            <a:endParaRPr lang="it-IT" sz="2000" dirty="0">
              <a:solidFill>
                <a:schemeClr val="tx1">
                  <a:lumMod val="95000"/>
                  <a:lumOff val="5000"/>
                </a:schemeClr>
              </a:solidFill>
              <a:latin typeface="Calibri" pitchFamily="34" charset="0"/>
              <a:cs typeface="Calibri" pitchFamily="34" charset="0"/>
            </a:endParaRPr>
          </a:p>
          <a:p>
            <a:pPr indent="-457200" eaLnBrk="0" hangingPunct="0">
              <a:buClrTx/>
              <a:buSzTx/>
              <a:buFont typeface="Times New Roman" pitchFamily="18" charset="0"/>
              <a:buChar char="⁕"/>
              <a:defRPr/>
            </a:pPr>
            <a:r>
              <a:rPr lang="it-IT" sz="2000" dirty="0">
                <a:solidFill>
                  <a:schemeClr val="tx1">
                    <a:lumMod val="95000"/>
                    <a:lumOff val="5000"/>
                  </a:schemeClr>
                </a:solidFill>
                <a:latin typeface="Calibri" pitchFamily="34" charset="0"/>
                <a:cs typeface="Calibri" pitchFamily="34" charset="0"/>
              </a:rPr>
              <a:t>Alterazione del microcircolo</a:t>
            </a:r>
          </a:p>
          <a:p>
            <a:pPr indent="-457200" eaLnBrk="0" hangingPunct="0">
              <a:buClrTx/>
              <a:buSzTx/>
              <a:buFont typeface="Times New Roman" pitchFamily="18" charset="0"/>
              <a:buChar char="⁕"/>
              <a:defRPr/>
            </a:pPr>
            <a:r>
              <a:rPr lang="it-IT" sz="2000" dirty="0" err="1">
                <a:solidFill>
                  <a:schemeClr val="tx1">
                    <a:lumMod val="95000"/>
                    <a:lumOff val="5000"/>
                  </a:schemeClr>
                </a:solidFill>
                <a:latin typeface="Calibri" pitchFamily="34" charset="0"/>
                <a:cs typeface="Calibri" pitchFamily="34" charset="0"/>
              </a:rPr>
              <a:t>Fibrogenesi</a:t>
            </a:r>
            <a:endParaRPr lang="it-IT" sz="2000" dirty="0">
              <a:solidFill>
                <a:schemeClr val="tx1">
                  <a:lumMod val="95000"/>
                  <a:lumOff val="5000"/>
                </a:schemeClr>
              </a:solidFill>
              <a:latin typeface="Calibri" pitchFamily="34" charset="0"/>
              <a:cs typeface="Calibri" pitchFamily="34" charset="0"/>
            </a:endParaRPr>
          </a:p>
          <a:p>
            <a:pPr indent="-457200" algn="just" eaLnBrk="0" hangingPunct="0">
              <a:buClrTx/>
              <a:buSzTx/>
              <a:defRPr/>
            </a:pPr>
            <a:endParaRPr lang="it-IT" sz="2000" dirty="0">
              <a:solidFill>
                <a:schemeClr val="tx1">
                  <a:lumMod val="95000"/>
                  <a:lumOff val="5000"/>
                </a:schemeClr>
              </a:solidFill>
              <a:latin typeface="Calibri" pitchFamily="34" charset="0"/>
              <a:cs typeface="Calibri" pitchFamily="34" charset="0"/>
            </a:endParaRPr>
          </a:p>
          <a:p>
            <a:pPr indent="-457200" algn="just" eaLnBrk="0" hangingPunct="0">
              <a:buClrTx/>
              <a:buSzTx/>
              <a:defRPr/>
            </a:pPr>
            <a:r>
              <a:rPr lang="it-IT" sz="2000" dirty="0">
                <a:solidFill>
                  <a:schemeClr val="tx1">
                    <a:lumMod val="95000"/>
                    <a:lumOff val="5000"/>
                  </a:schemeClr>
                </a:solidFill>
                <a:latin typeface="Calibri" pitchFamily="34" charset="0"/>
                <a:cs typeface="Calibri" pitchFamily="34" charset="0"/>
              </a:rPr>
              <a:t>Le caratteristiche essenziali sono da considerarsi la necrosi </a:t>
            </a:r>
            <a:r>
              <a:rPr lang="it-IT" sz="2000" dirty="0" err="1">
                <a:solidFill>
                  <a:schemeClr val="tx1">
                    <a:lumMod val="95000"/>
                    <a:lumOff val="5000"/>
                  </a:schemeClr>
                </a:solidFill>
                <a:latin typeface="Calibri" pitchFamily="34" charset="0"/>
                <a:cs typeface="Calibri" pitchFamily="34" charset="0"/>
              </a:rPr>
              <a:t>parenchimale</a:t>
            </a:r>
            <a:r>
              <a:rPr lang="it-IT" sz="2000" dirty="0">
                <a:solidFill>
                  <a:schemeClr val="tx1">
                    <a:lumMod val="95000"/>
                    <a:lumOff val="5000"/>
                  </a:schemeClr>
                </a:solidFill>
                <a:latin typeface="Calibri" pitchFamily="34" charset="0"/>
                <a:cs typeface="Calibri" pitchFamily="34" charset="0"/>
              </a:rPr>
              <a:t>, la rigenerazione nodulare e la fibrosi diffusa. </a:t>
            </a:r>
          </a:p>
          <a:p>
            <a:pPr indent="-457200" algn="just" eaLnBrk="0" hangingPunct="0">
              <a:buClrTx/>
              <a:buSzTx/>
              <a:defRPr/>
            </a:pPr>
            <a:endParaRPr lang="it-IT" sz="2000" dirty="0">
              <a:solidFill>
                <a:schemeClr val="tx1">
                  <a:lumMod val="95000"/>
                  <a:lumOff val="5000"/>
                </a:schemeClr>
              </a:solidFill>
              <a:latin typeface="Calibri" pitchFamily="34" charset="0"/>
              <a:cs typeface="Calibri" pitchFamily="34" charset="0"/>
            </a:endParaRPr>
          </a:p>
          <a:p>
            <a:pPr indent="-457200" algn="just" eaLnBrk="0" hangingPunct="0">
              <a:buClrTx/>
              <a:buSzTx/>
              <a:defRPr/>
            </a:pPr>
            <a:endParaRPr lang="it-IT" sz="2000" dirty="0">
              <a:solidFill>
                <a:schemeClr val="tx1">
                  <a:lumMod val="95000"/>
                  <a:lumOff val="5000"/>
                </a:schemeClr>
              </a:solidFill>
              <a:latin typeface="Calibri" pitchFamily="34" charset="0"/>
              <a:cs typeface="Calibri" pitchFamily="34" charset="0"/>
            </a:endParaRPr>
          </a:p>
          <a:p>
            <a:pPr indent="-457200" algn="r" eaLnBrk="0" hangingPunct="0">
              <a:buClrTx/>
              <a:buSzTx/>
              <a:defRPr/>
            </a:pPr>
            <a:r>
              <a:rPr lang="en-US" sz="1600" i="1" dirty="0">
                <a:solidFill>
                  <a:schemeClr val="tx1">
                    <a:lumMod val="95000"/>
                    <a:lumOff val="5000"/>
                  </a:schemeClr>
                </a:solidFill>
                <a:latin typeface="Calibri" pitchFamily="34" charset="0"/>
                <a:cs typeface="Calibri" pitchFamily="34" charset="0"/>
              </a:rPr>
              <a:t>Friedman SL, Hepatology. 2006</a:t>
            </a:r>
            <a:endParaRPr lang="it-IT" sz="1600" i="1" dirty="0">
              <a:solidFill>
                <a:schemeClr val="tx1">
                  <a:lumMod val="95000"/>
                  <a:lumOff val="5000"/>
                </a:schemeClr>
              </a:solidFill>
              <a:latin typeface="Calibri" pitchFamily="34" charset="0"/>
              <a:cs typeface="Calibri" pitchFamily="34" charset="0"/>
            </a:endParaRP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61946718-9D01-41AF-B436-477A86D2DC53}" type="slidenum">
              <a:rPr lang="it-IT" smtClean="0"/>
              <a:pPr/>
              <a:t>70</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Definizione</a:t>
            </a:r>
          </a:p>
        </p:txBody>
      </p:sp>
      <p:pic>
        <p:nvPicPr>
          <p:cNvPr id="53252" name="Picture 4"/>
          <p:cNvPicPr>
            <a:picLocks noChangeAspect="1" noChangeArrowheads="1"/>
          </p:cNvPicPr>
          <p:nvPr/>
        </p:nvPicPr>
        <p:blipFill>
          <a:blip r:embed="rId3" cstate="print"/>
          <a:srcRect/>
          <a:stretch>
            <a:fillRect/>
          </a:stretch>
        </p:blipFill>
        <p:spPr bwMode="auto">
          <a:xfrm>
            <a:off x="3419475" y="3500438"/>
            <a:ext cx="4300538" cy="2789237"/>
          </a:xfrm>
          <a:prstGeom prst="rect">
            <a:avLst/>
          </a:prstGeom>
          <a:noFill/>
          <a:ln w="9525">
            <a:noFill/>
            <a:miter lim="800000"/>
            <a:headEnd/>
            <a:tailEnd/>
          </a:ln>
        </p:spPr>
      </p:pic>
      <p:pic>
        <p:nvPicPr>
          <p:cNvPr id="53253" name="Picture 3"/>
          <p:cNvPicPr>
            <a:picLocks noChangeAspect="1" noChangeArrowheads="1"/>
          </p:cNvPicPr>
          <p:nvPr/>
        </p:nvPicPr>
        <p:blipFill>
          <a:blip r:embed="rId4" cstate="print"/>
          <a:srcRect/>
          <a:stretch>
            <a:fillRect/>
          </a:stretch>
        </p:blipFill>
        <p:spPr bwMode="auto">
          <a:xfrm>
            <a:off x="5789613" y="981075"/>
            <a:ext cx="2519362" cy="3024188"/>
          </a:xfrm>
          <a:prstGeom prst="rect">
            <a:avLst/>
          </a:prstGeom>
          <a:noFill/>
          <a:ln w="9525">
            <a:noFill/>
            <a:miter lim="800000"/>
            <a:headEnd/>
            <a:tailEnd/>
          </a:ln>
        </p:spPr>
      </p:pic>
      <p:pic>
        <p:nvPicPr>
          <p:cNvPr id="53254" name="Picture 2"/>
          <p:cNvPicPr>
            <a:picLocks noChangeAspect="1" noChangeArrowheads="1"/>
          </p:cNvPicPr>
          <p:nvPr/>
        </p:nvPicPr>
        <p:blipFill>
          <a:blip r:embed="rId5" cstate="print"/>
          <a:srcRect/>
          <a:stretch>
            <a:fillRect/>
          </a:stretch>
        </p:blipFill>
        <p:spPr bwMode="auto">
          <a:xfrm>
            <a:off x="323850" y="908050"/>
            <a:ext cx="3851275" cy="4022725"/>
          </a:xfrm>
          <a:prstGeom prst="rect">
            <a:avLst/>
          </a:prstGeom>
          <a:noFill/>
          <a:ln w="9525">
            <a:noFill/>
            <a:miter lim="800000"/>
            <a:headEnd/>
            <a:tailEnd/>
          </a:ln>
        </p:spPr>
      </p:pic>
      <p:sp>
        <p:nvSpPr>
          <p:cNvPr id="7" name="CasellaDiTesto 11"/>
          <p:cNvSpPr txBox="1">
            <a:spLocks noChangeArrowheads="1"/>
          </p:cNvSpPr>
          <p:nvPr/>
        </p:nvSpPr>
        <p:spPr bwMode="auto">
          <a:xfrm rot="739728">
            <a:off x="262329" y="1780727"/>
            <a:ext cx="8350904" cy="1694733"/>
          </a:xfrm>
          <a:prstGeom prst="rect">
            <a:avLst/>
          </a:prstGeom>
          <a:ln w="57150">
            <a:headEnd/>
            <a:tailEnd/>
          </a:ln>
        </p:spPr>
        <p:style>
          <a:lnRef idx="2">
            <a:schemeClr val="accent3"/>
          </a:lnRef>
          <a:fillRef idx="1">
            <a:schemeClr val="lt1"/>
          </a:fillRef>
          <a:effectRef idx="0">
            <a:schemeClr val="accent3"/>
          </a:effectRef>
          <a:fontRef idx="minor">
            <a:schemeClr val="dk1"/>
          </a:fontRef>
        </p:style>
        <p:txBody>
          <a:bodyPr wrap="square">
            <a:spAutoFit/>
          </a:bodyPr>
          <a:lstStyle/>
          <a:p>
            <a:r>
              <a:rPr lang="it-IT" sz="2000" dirty="0">
                <a:solidFill>
                  <a:schemeClr val="tx1"/>
                </a:solidFill>
                <a:latin typeface="Calibri" pitchFamily="34" charset="0"/>
                <a:cs typeface="Calibri" pitchFamily="34" charset="0"/>
              </a:rPr>
              <a:t>Esistono </a:t>
            </a:r>
            <a:r>
              <a:rPr lang="it-IT" sz="2000" b="1" dirty="0">
                <a:solidFill>
                  <a:schemeClr val="tx1"/>
                </a:solidFill>
                <a:latin typeface="Calibri" pitchFamily="34" charset="0"/>
                <a:cs typeface="Calibri" pitchFamily="34" charset="0"/>
              </a:rPr>
              <a:t>3 gradi </a:t>
            </a:r>
            <a:r>
              <a:rPr lang="it-IT" sz="2000" dirty="0">
                <a:solidFill>
                  <a:schemeClr val="tx1"/>
                </a:solidFill>
                <a:latin typeface="Calibri" pitchFamily="34" charset="0"/>
                <a:cs typeface="Calibri" pitchFamily="34" charset="0"/>
              </a:rPr>
              <a:t>di ascite: </a:t>
            </a:r>
          </a:p>
          <a:p>
            <a:pPr marL="514350" indent="-514350">
              <a:buFont typeface="+mj-lt"/>
              <a:buAutoNum type="arabicPeriod"/>
            </a:pPr>
            <a:r>
              <a:rPr lang="it-IT" sz="2000" dirty="0">
                <a:solidFill>
                  <a:schemeClr val="tx1"/>
                </a:solidFill>
                <a:latin typeface="Calibri" pitchFamily="34" charset="0"/>
                <a:cs typeface="Calibri" pitchFamily="34" charset="0"/>
              </a:rPr>
              <a:t>lieve (visibile solo in ecografia)</a:t>
            </a:r>
          </a:p>
          <a:p>
            <a:pPr marL="514350" indent="-514350">
              <a:buFont typeface="+mj-lt"/>
              <a:buAutoNum type="arabicPeriod"/>
            </a:pPr>
            <a:r>
              <a:rPr lang="it-IT" sz="2000" dirty="0">
                <a:solidFill>
                  <a:schemeClr val="tx1"/>
                </a:solidFill>
                <a:latin typeface="Calibri" pitchFamily="34" charset="0"/>
                <a:cs typeface="Calibri" pitchFamily="34" charset="0"/>
              </a:rPr>
              <a:t>moderata (riscontrabile obiettivamente con ottusità declive alla percussione) </a:t>
            </a:r>
          </a:p>
          <a:p>
            <a:pPr marL="514350" indent="-514350">
              <a:buFont typeface="+mj-lt"/>
              <a:buAutoNum type="arabicPeriod"/>
            </a:pPr>
            <a:r>
              <a:rPr lang="it-IT" sz="2000" dirty="0">
                <a:solidFill>
                  <a:schemeClr val="tx1"/>
                </a:solidFill>
                <a:latin typeface="Calibri" pitchFamily="34" charset="0"/>
                <a:cs typeface="Calibri" pitchFamily="34" charset="0"/>
              </a:rPr>
              <a:t>massiva (con addome teso e segno del fiotto positivo e del ghiacciolo).</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94AACD5-B7C3-4257-83D3-01B5D325E517}" type="slidenum">
              <a:rPr lang="it-IT" smtClean="0"/>
              <a:pPr/>
              <a:t>71</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Definizione</a:t>
            </a:r>
          </a:p>
        </p:txBody>
      </p:sp>
      <p:pic>
        <p:nvPicPr>
          <p:cNvPr id="54276" name="Picture 2"/>
          <p:cNvPicPr>
            <a:picLocks noChangeAspect="1" noChangeArrowheads="1"/>
          </p:cNvPicPr>
          <p:nvPr/>
        </p:nvPicPr>
        <p:blipFill>
          <a:blip r:embed="rId2" cstate="print"/>
          <a:srcRect/>
          <a:stretch>
            <a:fillRect/>
          </a:stretch>
        </p:blipFill>
        <p:spPr bwMode="auto">
          <a:xfrm>
            <a:off x="1047750" y="1171575"/>
            <a:ext cx="7048500" cy="451485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B29AD0E-D33C-4D2C-AEA8-4AC8D08E499D}" type="slidenum">
              <a:rPr lang="it-IT" smtClean="0"/>
              <a:pPr/>
              <a:t>72</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Patogenesi</a:t>
            </a:r>
          </a:p>
        </p:txBody>
      </p:sp>
      <p:pic>
        <p:nvPicPr>
          <p:cNvPr id="55300" name="Picture 3"/>
          <p:cNvPicPr>
            <a:picLocks noChangeAspect="1" noChangeArrowheads="1"/>
          </p:cNvPicPr>
          <p:nvPr/>
        </p:nvPicPr>
        <p:blipFill>
          <a:blip r:embed="rId3" cstate="print"/>
          <a:srcRect/>
          <a:stretch>
            <a:fillRect/>
          </a:stretch>
        </p:blipFill>
        <p:spPr bwMode="auto">
          <a:xfrm>
            <a:off x="323850" y="836613"/>
            <a:ext cx="7200900" cy="5400675"/>
          </a:xfrm>
          <a:prstGeom prst="rect">
            <a:avLst/>
          </a:prstGeom>
          <a:noFill/>
          <a:ln w="9525">
            <a:noFill/>
            <a:miter lim="800000"/>
            <a:headEnd/>
            <a:tailEnd/>
          </a:ln>
        </p:spPr>
      </p:pic>
      <p:sp>
        <p:nvSpPr>
          <p:cNvPr id="55301" name="CasellaDiTesto 8"/>
          <p:cNvSpPr txBox="1">
            <a:spLocks noChangeArrowheads="1"/>
          </p:cNvSpPr>
          <p:nvPr/>
        </p:nvSpPr>
        <p:spPr bwMode="auto">
          <a:xfrm>
            <a:off x="4427538" y="2205038"/>
            <a:ext cx="2179637" cy="369887"/>
          </a:xfrm>
          <a:prstGeom prst="rect">
            <a:avLst/>
          </a:prstGeom>
          <a:noFill/>
          <a:ln w="19050">
            <a:solidFill>
              <a:srgbClr val="00B050"/>
            </a:solidFill>
            <a:miter lim="800000"/>
            <a:headEnd/>
            <a:tailEnd/>
          </a:ln>
        </p:spPr>
        <p:txBody>
          <a:bodyPr wrap="none">
            <a:spAutoFit/>
          </a:bodyPr>
          <a:lstStyle/>
          <a:p>
            <a:r>
              <a:rPr lang="it-IT" sz="1800" dirty="0">
                <a:solidFill>
                  <a:schemeClr val="tx1"/>
                </a:solidFill>
                <a:latin typeface="Calibri" pitchFamily="34" charset="0"/>
                <a:cs typeface="Calibri" pitchFamily="34" charset="0"/>
              </a:rPr>
              <a:t>VE = </a:t>
            </a:r>
            <a:r>
              <a:rPr lang="it-IT" sz="1800" dirty="0" err="1">
                <a:solidFill>
                  <a:schemeClr val="tx1"/>
                </a:solidFill>
                <a:latin typeface="Calibri" pitchFamily="34" charset="0"/>
                <a:cs typeface="Calibri" pitchFamily="34" charset="0"/>
              </a:rPr>
              <a:t>Volemia</a:t>
            </a:r>
            <a:r>
              <a:rPr lang="it-IT" sz="1800" dirty="0">
                <a:solidFill>
                  <a:schemeClr val="tx1"/>
                </a:solidFill>
                <a:latin typeface="Calibri" pitchFamily="34" charset="0"/>
                <a:cs typeface="Calibri" pitchFamily="34" charset="0"/>
              </a:rPr>
              <a:t> Efficace</a:t>
            </a:r>
          </a:p>
        </p:txBody>
      </p:sp>
      <p:sp>
        <p:nvSpPr>
          <p:cNvPr id="55302" name="CasellaDiTesto 9"/>
          <p:cNvSpPr txBox="1">
            <a:spLocks noChangeArrowheads="1"/>
          </p:cNvSpPr>
          <p:nvPr/>
        </p:nvSpPr>
        <p:spPr bwMode="auto">
          <a:xfrm>
            <a:off x="4140200" y="2781300"/>
            <a:ext cx="4248150" cy="646113"/>
          </a:xfrm>
          <a:prstGeom prst="rect">
            <a:avLst/>
          </a:prstGeom>
          <a:noFill/>
          <a:ln w="19050">
            <a:solidFill>
              <a:srgbClr val="00B050"/>
            </a:solidFill>
            <a:miter lim="800000"/>
            <a:headEnd/>
            <a:tailEnd/>
          </a:ln>
        </p:spPr>
        <p:txBody>
          <a:bodyPr>
            <a:spAutoFit/>
          </a:bodyPr>
          <a:lstStyle/>
          <a:p>
            <a:r>
              <a:rPr lang="it-IT" sz="1800" dirty="0">
                <a:solidFill>
                  <a:schemeClr val="tx1"/>
                </a:solidFill>
                <a:latin typeface="Calibri" pitchFamily="34" charset="0"/>
                <a:cs typeface="Calibri" pitchFamily="34" charset="0"/>
              </a:rPr>
              <a:t>La ritenzione di SODIO è la </a:t>
            </a:r>
            <a:r>
              <a:rPr lang="it-IT" sz="1800" b="1" dirty="0">
                <a:solidFill>
                  <a:schemeClr val="tx1"/>
                </a:solidFill>
                <a:latin typeface="Calibri" pitchFamily="34" charset="0"/>
                <a:cs typeface="Calibri" pitchFamily="34" charset="0"/>
              </a:rPr>
              <a:t>CAUSA</a:t>
            </a:r>
            <a:r>
              <a:rPr lang="it-IT" sz="1800" dirty="0">
                <a:solidFill>
                  <a:schemeClr val="tx1"/>
                </a:solidFill>
                <a:latin typeface="Calibri" pitchFamily="34" charset="0"/>
                <a:cs typeface="Calibri" pitchFamily="34" charset="0"/>
              </a:rPr>
              <a:t> non la conseguenza della formazione di Ascite</a:t>
            </a:r>
          </a:p>
        </p:txBody>
      </p:sp>
      <p:sp>
        <p:nvSpPr>
          <p:cNvPr id="11" name="Freccia curva 10"/>
          <p:cNvSpPr/>
          <p:nvPr/>
        </p:nvSpPr>
        <p:spPr>
          <a:xfrm>
            <a:off x="3635375" y="908050"/>
            <a:ext cx="431800" cy="1444625"/>
          </a:xfrm>
          <a:prstGeom prst="ben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55304" name="CasellaDiTesto 11"/>
          <p:cNvSpPr txBox="1">
            <a:spLocks noChangeArrowheads="1"/>
          </p:cNvSpPr>
          <p:nvPr/>
        </p:nvSpPr>
        <p:spPr bwMode="auto">
          <a:xfrm>
            <a:off x="4356100" y="836613"/>
            <a:ext cx="3816350" cy="1107996"/>
          </a:xfrm>
          <a:prstGeom prst="rect">
            <a:avLst/>
          </a:prstGeom>
          <a:noFill/>
          <a:ln w="9525">
            <a:solidFill>
              <a:srgbClr val="92D050"/>
            </a:solidFill>
            <a:miter lim="800000"/>
            <a:headEnd/>
            <a:tailEnd/>
          </a:ln>
        </p:spPr>
        <p:txBody>
          <a:bodyPr>
            <a:spAutoFit/>
          </a:bodyPr>
          <a:lstStyle/>
          <a:p>
            <a:r>
              <a:rPr lang="it-IT" sz="1100" dirty="0">
                <a:solidFill>
                  <a:schemeClr val="tx1"/>
                </a:solidFill>
                <a:latin typeface="Calibri" pitchFamily="34" charset="0"/>
                <a:cs typeface="Calibri" pitchFamily="34" charset="0"/>
              </a:rPr>
              <a:t>DEATTIVAZIONE  DEI RECETTORI </a:t>
            </a:r>
            <a:r>
              <a:rPr lang="it-IT" sz="1100" dirty="0" err="1">
                <a:solidFill>
                  <a:schemeClr val="tx1"/>
                </a:solidFill>
                <a:latin typeface="Calibri" pitchFamily="34" charset="0"/>
                <a:cs typeface="Calibri" pitchFamily="34" charset="0"/>
              </a:rPr>
              <a:t>DI</a:t>
            </a:r>
            <a:r>
              <a:rPr lang="it-IT" sz="1100" dirty="0">
                <a:solidFill>
                  <a:schemeClr val="tx1"/>
                </a:solidFill>
                <a:latin typeface="Calibri" pitchFamily="34" charset="0"/>
                <a:cs typeface="Calibri" pitchFamily="34" charset="0"/>
              </a:rPr>
              <a:t> VOLUME CARDIACI  </a:t>
            </a:r>
          </a:p>
          <a:p>
            <a:r>
              <a:rPr lang="it-IT" sz="1100" dirty="0">
                <a:solidFill>
                  <a:schemeClr val="tx1"/>
                </a:solidFill>
                <a:latin typeface="Calibri" pitchFamily="34" charset="0"/>
                <a:cs typeface="Calibri" pitchFamily="34" charset="0"/>
              </a:rPr>
              <a:t>E DEI BAROCETTORI ARTERIOSI:</a:t>
            </a:r>
          </a:p>
          <a:p>
            <a:pPr eaLnBrk="0" hangingPunct="0"/>
            <a:r>
              <a:rPr lang="it-IT" sz="1100" dirty="0">
                <a:solidFill>
                  <a:schemeClr val="tx1"/>
                </a:solidFill>
                <a:latin typeface="Calibri" pitchFamily="34" charset="0"/>
                <a:cs typeface="Calibri" pitchFamily="34" charset="0"/>
              </a:rPr>
              <a:t>↑ SNS  (NE), RAAS  (</a:t>
            </a:r>
            <a:r>
              <a:rPr lang="it-IT" sz="1100" dirty="0" err="1">
                <a:solidFill>
                  <a:schemeClr val="tx1"/>
                </a:solidFill>
                <a:latin typeface="Calibri" pitchFamily="34" charset="0"/>
                <a:cs typeface="Calibri" pitchFamily="34" charset="0"/>
              </a:rPr>
              <a:t>Angio</a:t>
            </a:r>
            <a:r>
              <a:rPr lang="it-IT" sz="1100" dirty="0">
                <a:solidFill>
                  <a:schemeClr val="tx1"/>
                </a:solidFill>
                <a:latin typeface="Calibri" pitchFamily="34" charset="0"/>
                <a:cs typeface="Calibri" pitchFamily="34" charset="0"/>
              </a:rPr>
              <a:t> II, Aldo), Neuroipofisi  (ADH)</a:t>
            </a:r>
          </a:p>
          <a:p>
            <a:pPr eaLnBrk="0" hangingPunct="0"/>
            <a:r>
              <a:rPr lang="it-IT" sz="1100" dirty="0">
                <a:solidFill>
                  <a:schemeClr val="tx1"/>
                </a:solidFill>
                <a:latin typeface="Calibri" pitchFamily="34" charset="0"/>
                <a:cs typeface="Calibri" pitchFamily="34" charset="0"/>
              </a:rPr>
              <a:t>↑ VOLUME  PLASMA  Ritenzione renale di sodio e acqua</a:t>
            </a:r>
          </a:p>
          <a:p>
            <a:pPr eaLnBrk="0" hangingPunct="0"/>
            <a:endParaRPr lang="it-IT" sz="1100" dirty="0">
              <a:solidFill>
                <a:schemeClr val="tx1"/>
              </a:solidFill>
              <a:latin typeface="Calibri" pitchFamily="34" charset="0"/>
              <a:cs typeface="Calibri" pitchFamily="34" charset="0"/>
            </a:endParaRPr>
          </a:p>
          <a:p>
            <a:pPr eaLnBrk="0" hangingPunct="0"/>
            <a:r>
              <a:rPr lang="it-IT" sz="1100" dirty="0">
                <a:solidFill>
                  <a:schemeClr val="tx1"/>
                </a:solidFill>
                <a:latin typeface="Calibri" pitchFamily="34" charset="0"/>
                <a:cs typeface="Calibri" pitchFamily="34" charset="0"/>
              </a:rPr>
              <a:t>↑ FREQUENZA E GITTATA CARDIACA</a:t>
            </a:r>
          </a:p>
        </p:txBody>
      </p:sp>
      <p:sp>
        <p:nvSpPr>
          <p:cNvPr id="13" name="Freccia in giù 12"/>
          <p:cNvSpPr/>
          <p:nvPr/>
        </p:nvSpPr>
        <p:spPr>
          <a:xfrm>
            <a:off x="3995936" y="1916832"/>
            <a:ext cx="216024" cy="720080"/>
          </a:xfrm>
          <a:prstGeom prst="downArrow">
            <a:avLst/>
          </a:prstGeom>
          <a:solidFill>
            <a:srgbClr val="C000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it-IT" dirty="0"/>
          </a:p>
        </p:txBody>
      </p:sp>
      <p:sp>
        <p:nvSpPr>
          <p:cNvPr id="10" name="CasellaDiTesto 9"/>
          <p:cNvSpPr txBox="1">
            <a:spLocks noChangeArrowheads="1"/>
          </p:cNvSpPr>
          <p:nvPr/>
        </p:nvSpPr>
        <p:spPr bwMode="auto">
          <a:xfrm>
            <a:off x="4932040" y="4581128"/>
            <a:ext cx="3456384" cy="738664"/>
          </a:xfrm>
          <a:prstGeom prst="rect">
            <a:avLst/>
          </a:prstGeom>
          <a:noFill/>
          <a:ln w="19050">
            <a:solidFill>
              <a:srgbClr val="00B050"/>
            </a:solidFill>
            <a:miter lim="800000"/>
            <a:headEnd/>
            <a:tailEnd/>
          </a:ln>
        </p:spPr>
        <p:txBody>
          <a:bodyPr wrap="square">
            <a:spAutoFit/>
          </a:bodyPr>
          <a:lstStyle/>
          <a:p>
            <a:r>
              <a:rPr lang="it-IT" sz="1400" dirty="0">
                <a:solidFill>
                  <a:schemeClr val="tx1"/>
                </a:solidFill>
                <a:latin typeface="Calibri" pitchFamily="34" charset="0"/>
                <a:cs typeface="Calibri" pitchFamily="34" charset="0"/>
              </a:rPr>
              <a:t>La riduzione delle </a:t>
            </a:r>
            <a:r>
              <a:rPr lang="it-IT" sz="1400" dirty="0" err="1">
                <a:solidFill>
                  <a:schemeClr val="tx1"/>
                </a:solidFill>
                <a:latin typeface="Calibri" pitchFamily="34" charset="0"/>
                <a:cs typeface="Calibri" pitchFamily="34" charset="0"/>
              </a:rPr>
              <a:t>volemia</a:t>
            </a:r>
            <a:r>
              <a:rPr lang="it-IT" sz="1400" dirty="0">
                <a:solidFill>
                  <a:schemeClr val="tx1"/>
                </a:solidFill>
                <a:latin typeface="Calibri" pitchFamily="34" charset="0"/>
                <a:cs typeface="Calibri" pitchFamily="34" charset="0"/>
              </a:rPr>
              <a:t> efficace conduce ad una ipoperfusione degli organi  periferici, di cui il rene è il più colpito.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5302"/>
                                        </p:tgtEl>
                                      </p:cBhvr>
                                      <p:by x="130000" y="13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0"/>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AB29AD0E-D33C-4D2C-AEA8-4AC8D08E499D}" type="slidenum">
              <a:rPr lang="it-IT" smtClean="0"/>
              <a:pPr/>
              <a:t>73</a:t>
            </a:fld>
            <a:endParaRPr lang="it-IT"/>
          </a:p>
        </p:txBody>
      </p:sp>
      <p:sp>
        <p:nvSpPr>
          <p:cNvPr id="4" name="Rettangolo 3"/>
          <p:cNvSpPr/>
          <p:nvPr/>
        </p:nvSpPr>
        <p:spPr>
          <a:xfrm>
            <a:off x="467519" y="173996"/>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Patogenesi</a:t>
            </a:r>
          </a:p>
        </p:txBody>
      </p:sp>
      <p:pic>
        <p:nvPicPr>
          <p:cNvPr id="12" name="Picture 2">
            <a:extLst>
              <a:ext uri="{FF2B5EF4-FFF2-40B4-BE49-F238E27FC236}">
                <a16:creationId xmlns:a16="http://schemas.microsoft.com/office/drawing/2014/main" id="{D14BC12A-D9E8-4B07-A43C-222F9E8FB624}"/>
              </a:ext>
            </a:extLst>
          </p:cNvPr>
          <p:cNvPicPr>
            <a:picLocks noChangeAspect="1"/>
          </p:cNvPicPr>
          <p:nvPr/>
        </p:nvPicPr>
        <p:blipFill rotWithShape="1">
          <a:blip r:embed="rId3"/>
          <a:srcRect t="10465" b="8139"/>
          <a:stretch/>
        </p:blipFill>
        <p:spPr>
          <a:xfrm>
            <a:off x="1403648" y="889285"/>
            <a:ext cx="6045200" cy="5334000"/>
          </a:xfrm>
          <a:prstGeom prst="rect">
            <a:avLst/>
          </a:prstGeom>
        </p:spPr>
      </p:pic>
      <p:sp>
        <p:nvSpPr>
          <p:cNvPr id="2" name="Ovale 1">
            <a:extLst>
              <a:ext uri="{FF2B5EF4-FFF2-40B4-BE49-F238E27FC236}">
                <a16:creationId xmlns:a16="http://schemas.microsoft.com/office/drawing/2014/main" id="{31D66FD0-F532-460B-811F-68A9E01E7EBA}"/>
              </a:ext>
            </a:extLst>
          </p:cNvPr>
          <p:cNvSpPr/>
          <p:nvPr/>
        </p:nvSpPr>
        <p:spPr>
          <a:xfrm>
            <a:off x="3491880" y="4221088"/>
            <a:ext cx="1440160" cy="11521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521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24AE12E-89AB-460B-B036-B60392354755}" type="slidenum">
              <a:rPr lang="it-IT" smtClean="0"/>
              <a:pPr/>
              <a:t>74</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Valutazione Iniziale (1)</a:t>
            </a:r>
          </a:p>
        </p:txBody>
      </p:sp>
      <p:sp>
        <p:nvSpPr>
          <p:cNvPr id="56324" name="Rettangolo 5"/>
          <p:cNvSpPr>
            <a:spLocks noChangeArrowheads="1"/>
          </p:cNvSpPr>
          <p:nvPr/>
        </p:nvSpPr>
        <p:spPr bwMode="auto">
          <a:xfrm>
            <a:off x="611188" y="908050"/>
            <a:ext cx="7705725" cy="5018088"/>
          </a:xfrm>
          <a:prstGeom prst="rect">
            <a:avLst/>
          </a:prstGeom>
          <a:noFill/>
          <a:ln w="9525">
            <a:noFill/>
            <a:miter lim="800000"/>
            <a:headEnd/>
            <a:tailEnd/>
          </a:ln>
        </p:spPr>
        <p:txBody>
          <a:bodyPr>
            <a:spAutoFit/>
          </a:bodyPr>
          <a:lstStyle/>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L’incremento ponderale in un paziente cirrotico deve destare sospetto</a:t>
            </a: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 Contrazione della diuresi, concomitante comparsa di edemi</a:t>
            </a: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 Quantità modeste di ascite (&lt; 3000 </a:t>
            </a:r>
            <a:r>
              <a:rPr lang="it-IT" sz="2000" b="1" dirty="0" err="1">
                <a:solidFill>
                  <a:schemeClr val="tx1"/>
                </a:solidFill>
                <a:latin typeface="Calibri" pitchFamily="34" charset="0"/>
                <a:cs typeface="Calibri" pitchFamily="34" charset="0"/>
              </a:rPr>
              <a:t>mL</a:t>
            </a:r>
            <a:r>
              <a:rPr lang="it-IT" sz="2000" b="1" dirty="0">
                <a:solidFill>
                  <a:schemeClr val="tx1"/>
                </a:solidFill>
                <a:latin typeface="Calibri" pitchFamily="34" charset="0"/>
                <a:cs typeface="Calibri" pitchFamily="34" charset="0"/>
              </a:rPr>
              <a:t>) sfuggono all’esame obiettivo ma sono facilmente rilevabili con ecografia</a:t>
            </a:r>
          </a:p>
          <a:p>
            <a:pPr algn="just" eaLnBrk="0" hangingPunct="0">
              <a:spcBef>
                <a:spcPts val="1500"/>
              </a:spcBef>
              <a:buClr>
                <a:srgbClr val="FF0000"/>
              </a:buClr>
              <a:buFont typeface="MS Outlook"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chemeClr val="tx1"/>
                </a:solidFill>
                <a:latin typeface="Calibri" pitchFamily="34" charset="0"/>
                <a:cs typeface="Calibri" pitchFamily="34" charset="0"/>
              </a:rPr>
              <a:t> Diagnosi differenziale importante anche in pazienti con cirrosi nota </a:t>
            </a:r>
          </a:p>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chemeClr val="tx1"/>
              </a:solidFill>
              <a:latin typeface="Calibri" pitchFamily="34" charset="0"/>
              <a:cs typeface="Calibri" pitchFamily="34" charset="0"/>
            </a:endParaRPr>
          </a:p>
        </p:txBody>
      </p:sp>
      <p:pic>
        <p:nvPicPr>
          <p:cNvPr id="56325" name="Picture 2" descr="http://1.bp.blogspot.com/-d8IcKPeOBdQ/Uy24HjG4S3I/AAAAAAAAAJA/KIJi5Cykpg0/s1600/190px-Combinpedal.jpg"/>
          <p:cNvPicPr>
            <a:picLocks noChangeAspect="1" noChangeArrowheads="1"/>
          </p:cNvPicPr>
          <p:nvPr/>
        </p:nvPicPr>
        <p:blipFill>
          <a:blip r:embed="rId2" cstate="print"/>
          <a:srcRect/>
          <a:stretch>
            <a:fillRect/>
          </a:stretch>
        </p:blipFill>
        <p:spPr bwMode="auto">
          <a:xfrm>
            <a:off x="755650" y="2133600"/>
            <a:ext cx="1809750" cy="1771650"/>
          </a:xfrm>
          <a:prstGeom prst="rect">
            <a:avLst/>
          </a:prstGeom>
          <a:noFill/>
          <a:ln w="9525">
            <a:noFill/>
            <a:miter lim="800000"/>
            <a:headEnd/>
            <a:tailEnd/>
          </a:ln>
        </p:spPr>
      </p:pic>
      <p:sp>
        <p:nvSpPr>
          <p:cNvPr id="9" name="CasellaDiTesto 8"/>
          <p:cNvSpPr txBox="1"/>
          <p:nvPr/>
        </p:nvSpPr>
        <p:spPr>
          <a:xfrm>
            <a:off x="2735263" y="2565400"/>
            <a:ext cx="5292725" cy="36988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800" b="1" dirty="0">
                <a:solidFill>
                  <a:schemeClr val="tx1"/>
                </a:solidFill>
                <a:latin typeface="Calibri" pitchFamily="34" charset="0"/>
                <a:cs typeface="Calibri" pitchFamily="34" charset="0"/>
              </a:rPr>
              <a:t>ECO-addome </a:t>
            </a:r>
            <a:r>
              <a:rPr lang="it-IT" sz="1800" b="1" dirty="0">
                <a:solidFill>
                  <a:schemeClr val="tx1"/>
                </a:solidFill>
                <a:latin typeface="Calibri" pitchFamily="34" charset="0"/>
                <a:cs typeface="Calibri" pitchFamily="34" charset="0"/>
                <a:sym typeface="Wingdings" pitchFamily="2" charset="2"/>
              </a:rPr>
              <a:t> Ascite  Paracentesi  DIAGNOSTICA</a:t>
            </a:r>
            <a:endParaRPr lang="it-IT" sz="1800" dirty="0"/>
          </a:p>
        </p:txBody>
      </p:sp>
      <p:pic>
        <p:nvPicPr>
          <p:cNvPr id="3" name="Immagine 2">
            <a:extLst>
              <a:ext uri="{FF2B5EF4-FFF2-40B4-BE49-F238E27FC236}">
                <a16:creationId xmlns:a16="http://schemas.microsoft.com/office/drawing/2014/main" id="{1FE2F36F-059E-4A2D-AD9F-750339B70F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39" y="3922713"/>
            <a:ext cx="8547059" cy="25329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88BCE9B-A5A1-4239-9114-5365E820B9B5}" type="slidenum">
              <a:rPr lang="it-IT" smtClean="0"/>
              <a:pPr/>
              <a:t>75</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Valutazione Iniziale (2)</a:t>
            </a:r>
          </a:p>
        </p:txBody>
      </p:sp>
      <p:sp>
        <p:nvSpPr>
          <p:cNvPr id="57348" name="Rettangolo 6"/>
          <p:cNvSpPr>
            <a:spLocks noChangeArrowheads="1"/>
          </p:cNvSpPr>
          <p:nvPr/>
        </p:nvSpPr>
        <p:spPr bwMode="auto">
          <a:xfrm>
            <a:off x="467544" y="1340768"/>
            <a:ext cx="8351837" cy="615553"/>
          </a:xfrm>
          <a:prstGeom prst="rect">
            <a:avLst/>
          </a:prstGeom>
          <a:noFill/>
          <a:ln w="9525">
            <a:noFill/>
            <a:miter lim="800000"/>
            <a:headEnd/>
            <a:tailEnd/>
          </a:ln>
        </p:spPr>
        <p:txBody>
          <a:bodyPr>
            <a:spAutoFit/>
          </a:bodyPr>
          <a:lstStyle/>
          <a:p>
            <a:pPr algn="just" eaLnBrk="0" hangingPunct="0">
              <a:spcBef>
                <a:spcPts val="1000"/>
              </a:spcBef>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dirty="0">
                <a:solidFill>
                  <a:schemeClr val="tx1"/>
                </a:solidFill>
                <a:latin typeface="Calibri" pitchFamily="34" charset="0"/>
                <a:cs typeface="Calibri" pitchFamily="34" charset="0"/>
              </a:rPr>
              <a:t>Sospettare sempre l’infezione del liquido ascitico (SBP): </a:t>
            </a:r>
            <a:r>
              <a:rPr lang="it-IT" sz="1400" dirty="0">
                <a:solidFill>
                  <a:schemeClr val="tx1"/>
                </a:solidFill>
                <a:latin typeface="Calibri" pitchFamily="34" charset="0"/>
                <a:cs typeface="Calibri" pitchFamily="34" charset="0"/>
              </a:rPr>
              <a:t>20-25% dei pazienti cirrotici con ascite hanno ascite infetta alla paracentesi eseguita di routine.</a:t>
            </a:r>
            <a:endParaRPr lang="it-IT" sz="2000" b="1" dirty="0">
              <a:solidFill>
                <a:schemeClr val="tx1"/>
              </a:solidFill>
              <a:latin typeface="Calibri" pitchFamily="34" charset="0"/>
              <a:cs typeface="Calibri" pitchFamily="34" charset="0"/>
            </a:endParaRPr>
          </a:p>
        </p:txBody>
      </p:sp>
      <p:sp>
        <p:nvSpPr>
          <p:cNvPr id="57349" name="CasellaDiTesto 9"/>
          <p:cNvSpPr txBox="1">
            <a:spLocks noChangeArrowheads="1"/>
          </p:cNvSpPr>
          <p:nvPr/>
        </p:nvSpPr>
        <p:spPr bwMode="auto">
          <a:xfrm>
            <a:off x="2483768" y="836713"/>
            <a:ext cx="3384376" cy="400110"/>
          </a:xfrm>
          <a:prstGeom prst="rect">
            <a:avLst/>
          </a:prstGeom>
          <a:noFill/>
          <a:ln w="9525">
            <a:noFill/>
            <a:miter lim="800000"/>
            <a:headEnd/>
            <a:tailEnd/>
          </a:ln>
        </p:spPr>
        <p:txBody>
          <a:bodyPr wrap="square">
            <a:spAutoFit/>
          </a:bodyPr>
          <a:lstStyle/>
          <a:p>
            <a:pPr algn="ctr"/>
            <a:r>
              <a:rPr lang="it-IT" sz="2000" dirty="0">
                <a:solidFill>
                  <a:schemeClr val="tx1"/>
                </a:solidFill>
                <a:latin typeface="Calibri" pitchFamily="34" charset="0"/>
                <a:cs typeface="Calibri" pitchFamily="34" charset="0"/>
              </a:rPr>
              <a:t>PARACENTESI</a:t>
            </a:r>
          </a:p>
        </p:txBody>
      </p:sp>
      <p:pic>
        <p:nvPicPr>
          <p:cNvPr id="57350" name="Picture 2"/>
          <p:cNvPicPr>
            <a:picLocks noChangeAspect="1" noChangeArrowheads="1"/>
          </p:cNvPicPr>
          <p:nvPr/>
        </p:nvPicPr>
        <p:blipFill>
          <a:blip r:embed="rId3" cstate="print"/>
          <a:srcRect/>
          <a:stretch>
            <a:fillRect/>
          </a:stretch>
        </p:blipFill>
        <p:spPr bwMode="auto">
          <a:xfrm>
            <a:off x="1907704" y="4509120"/>
            <a:ext cx="4752528" cy="2038722"/>
          </a:xfrm>
          <a:prstGeom prst="rect">
            <a:avLst/>
          </a:prstGeom>
          <a:noFill/>
          <a:ln w="9525">
            <a:noFill/>
            <a:miter lim="800000"/>
            <a:headEnd/>
            <a:tailEnd/>
          </a:ln>
        </p:spPr>
      </p:pic>
      <p:sp>
        <p:nvSpPr>
          <p:cNvPr id="57351"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12" name="CasellaDiTesto 11"/>
          <p:cNvSpPr txBox="1"/>
          <p:nvPr/>
        </p:nvSpPr>
        <p:spPr>
          <a:xfrm>
            <a:off x="611560" y="1988840"/>
            <a:ext cx="7344816" cy="233910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1600" dirty="0">
                <a:solidFill>
                  <a:schemeClr val="tx1"/>
                </a:solidFill>
                <a:latin typeface="Calibri" pitchFamily="34" charset="0"/>
                <a:cs typeface="Calibri" pitchFamily="34" charset="0"/>
              </a:rPr>
              <a:t>La PARACENTESI PUO’ ESSERE ALLO STESSO TEMPO </a:t>
            </a:r>
            <a:r>
              <a:rPr lang="it-IT" sz="1600" b="1" dirty="0">
                <a:solidFill>
                  <a:schemeClr val="tx1"/>
                </a:solidFill>
                <a:latin typeface="Calibri" pitchFamily="34" charset="0"/>
                <a:cs typeface="Calibri" pitchFamily="34" charset="0"/>
              </a:rPr>
              <a:t>ESPLORATIVA - DIAGNOSTICA </a:t>
            </a:r>
            <a:r>
              <a:rPr lang="it-IT" sz="1600" dirty="0">
                <a:solidFill>
                  <a:schemeClr val="tx1"/>
                </a:solidFill>
                <a:latin typeface="Calibri" pitchFamily="34" charset="0"/>
                <a:cs typeface="Calibri" pitchFamily="34" charset="0"/>
              </a:rPr>
              <a:t>ED </a:t>
            </a:r>
            <a:r>
              <a:rPr lang="it-IT" sz="1600" b="1" dirty="0">
                <a:solidFill>
                  <a:schemeClr val="tx1"/>
                </a:solidFill>
                <a:latin typeface="Calibri" pitchFamily="34" charset="0"/>
                <a:cs typeface="Calibri" pitchFamily="34" charset="0"/>
              </a:rPr>
              <a:t>EVACUATIVA</a:t>
            </a:r>
            <a:r>
              <a:rPr lang="it-IT" sz="1600" dirty="0">
                <a:solidFill>
                  <a:schemeClr val="tx1"/>
                </a:solidFill>
                <a:latin typeface="Calibri" pitchFamily="34" charset="0"/>
                <a:cs typeface="Calibri" pitchFamily="34" charset="0"/>
              </a:rPr>
              <a:t>, QUINDI </a:t>
            </a:r>
            <a:r>
              <a:rPr lang="it-IT" sz="1600" b="1" dirty="0">
                <a:solidFill>
                  <a:schemeClr val="tx1"/>
                </a:solidFill>
                <a:latin typeface="Calibri" pitchFamily="34" charset="0"/>
                <a:cs typeface="Calibri" pitchFamily="34" charset="0"/>
              </a:rPr>
              <a:t>TERAPEUTICA.</a:t>
            </a:r>
          </a:p>
          <a:p>
            <a:pPr algn="just">
              <a:defRPr/>
            </a:pPr>
            <a:endParaRPr lang="it-IT" sz="1600" b="1" dirty="0">
              <a:solidFill>
                <a:schemeClr val="tx1"/>
              </a:solidFill>
              <a:latin typeface="Calibri" pitchFamily="34" charset="0"/>
              <a:cs typeface="Calibri" pitchFamily="34" charset="0"/>
            </a:endParaRPr>
          </a:p>
          <a:p>
            <a:pPr algn="ctr">
              <a:defRPr/>
            </a:pPr>
            <a:r>
              <a:rPr lang="it-IT" sz="1400" b="1" dirty="0">
                <a:solidFill>
                  <a:schemeClr val="tx1"/>
                </a:solidFill>
                <a:latin typeface="Calibri" pitchFamily="34" charset="0"/>
                <a:cs typeface="Calibri" pitchFamily="34" charset="0"/>
              </a:rPr>
              <a:t>È UNA PROCEDURA STERILE</a:t>
            </a:r>
          </a:p>
          <a:p>
            <a:pPr>
              <a:defRPr/>
            </a:pPr>
            <a:r>
              <a:rPr lang="it-IT" sz="1400" b="1" dirty="0">
                <a:solidFill>
                  <a:schemeClr val="tx1"/>
                </a:solidFill>
                <a:latin typeface="Calibri" pitchFamily="34" charset="0"/>
                <a:cs typeface="Calibri" pitchFamily="34" charset="0"/>
              </a:rPr>
              <a:t>Controindicazioni assolute: </a:t>
            </a:r>
          </a:p>
          <a:p>
            <a:pPr marL="285750" indent="-285750">
              <a:buFontTx/>
              <a:buChar char="-"/>
              <a:defRPr/>
            </a:pPr>
            <a:r>
              <a:rPr lang="it-IT" sz="1400" dirty="0">
                <a:solidFill>
                  <a:schemeClr val="tx1"/>
                </a:solidFill>
                <a:latin typeface="Calibri" pitchFamily="34" charset="0"/>
                <a:cs typeface="Calibri" pitchFamily="34" charset="0"/>
              </a:rPr>
              <a:t>Cute infetta</a:t>
            </a:r>
          </a:p>
          <a:p>
            <a:pPr marL="285750" indent="-285750">
              <a:buFontTx/>
              <a:buChar char="-"/>
              <a:defRPr/>
            </a:pPr>
            <a:r>
              <a:rPr lang="it-IT" sz="1400" dirty="0">
                <a:solidFill>
                  <a:schemeClr val="tx1"/>
                </a:solidFill>
                <a:latin typeface="Calibri" pitchFamily="34" charset="0"/>
                <a:cs typeface="Calibri" pitchFamily="34" charset="0"/>
              </a:rPr>
              <a:t>Paziente non vigile o in stato di agitazione psicomotoria</a:t>
            </a:r>
          </a:p>
          <a:p>
            <a:pPr>
              <a:defRPr/>
            </a:pPr>
            <a:r>
              <a:rPr lang="it-IT" sz="1400" b="1" dirty="0" err="1">
                <a:solidFill>
                  <a:schemeClr val="tx1"/>
                </a:solidFill>
                <a:latin typeface="Calibri" pitchFamily="34" charset="0"/>
                <a:cs typeface="Calibri" pitchFamily="34" charset="0"/>
              </a:rPr>
              <a:t>Controindicationi</a:t>
            </a:r>
            <a:r>
              <a:rPr lang="it-IT" sz="1400" b="1" dirty="0">
                <a:solidFill>
                  <a:schemeClr val="tx1"/>
                </a:solidFill>
                <a:latin typeface="Calibri" pitchFamily="34" charset="0"/>
                <a:cs typeface="Calibri" pitchFamily="34" charset="0"/>
              </a:rPr>
              <a:t> relative: </a:t>
            </a:r>
          </a:p>
          <a:p>
            <a:pPr marL="285750" indent="-285750">
              <a:buFontTx/>
              <a:buChar char="-"/>
              <a:defRPr/>
            </a:pPr>
            <a:r>
              <a:rPr lang="it-IT" sz="1400" dirty="0">
                <a:solidFill>
                  <a:schemeClr val="tx1"/>
                </a:solidFill>
                <a:latin typeface="Calibri" pitchFamily="34" charset="0"/>
                <a:cs typeface="Calibri" pitchFamily="34" charset="0"/>
              </a:rPr>
              <a:t>INR&gt;1.5, PLT&lt;50.000</a:t>
            </a:r>
          </a:p>
          <a:p>
            <a:pPr marL="285750" indent="-285750">
              <a:buFontTx/>
              <a:buChar char="-"/>
              <a:defRPr/>
            </a:pPr>
            <a:r>
              <a:rPr lang="it-IT" sz="1400" dirty="0">
                <a:solidFill>
                  <a:schemeClr val="tx1"/>
                </a:solidFill>
                <a:latin typeface="Calibri" pitchFamily="34" charset="0"/>
                <a:cs typeface="Calibri" pitchFamily="34" charset="0"/>
              </a:rPr>
              <a:t>Severa distensione addominale</a:t>
            </a:r>
          </a:p>
        </p:txBody>
      </p:sp>
      <p:sp>
        <p:nvSpPr>
          <p:cNvPr id="9" name="CasellaDiTesto 8"/>
          <p:cNvSpPr txBox="1"/>
          <p:nvPr/>
        </p:nvSpPr>
        <p:spPr>
          <a:xfrm>
            <a:off x="683568" y="4725144"/>
            <a:ext cx="7416478" cy="1323439"/>
          </a:xfrm>
          <a:prstGeom prst="rect">
            <a:avLst/>
          </a:prstGeom>
          <a:ln w="57150"/>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dirty="0">
                <a:solidFill>
                  <a:schemeClr val="tx1"/>
                </a:solidFill>
                <a:latin typeface="Calibri" pitchFamily="34" charset="0"/>
                <a:cs typeface="Calibri" pitchFamily="34" charset="0"/>
              </a:rPr>
              <a:t>A protezione renale, e al fine di evitare le complicanze post-paracentesi (PPCD: AKI, iponatremia, EPS, riduzione della sopravvivenza) - se il volume della paracentesi supera i 5 litri - vanno infusi 8 grammi di albumina per ogni litro di ascite evacuato.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88BCE9B-A5A1-4239-9114-5365E820B9B5}" type="slidenum">
              <a:rPr lang="it-IT" smtClean="0"/>
              <a:pPr/>
              <a:t>76</a:t>
            </a:fld>
            <a:endParaRPr lang="it-IT"/>
          </a:p>
        </p:txBody>
      </p:sp>
      <p:sp>
        <p:nvSpPr>
          <p:cNvPr id="4" name="Rettangolo 3"/>
          <p:cNvSpPr/>
          <p:nvPr/>
        </p:nvSpPr>
        <p:spPr>
          <a:xfrm>
            <a:off x="324894" y="207219"/>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 Valutazione Iniziale (3)</a:t>
            </a:r>
          </a:p>
        </p:txBody>
      </p:sp>
      <p:sp>
        <p:nvSpPr>
          <p:cNvPr id="57349" name="CasellaDiTesto 9"/>
          <p:cNvSpPr txBox="1">
            <a:spLocks noChangeArrowheads="1"/>
          </p:cNvSpPr>
          <p:nvPr/>
        </p:nvSpPr>
        <p:spPr bwMode="auto">
          <a:xfrm>
            <a:off x="971600" y="1700808"/>
            <a:ext cx="7597352" cy="3231654"/>
          </a:xfrm>
          <a:prstGeom prst="rect">
            <a:avLst/>
          </a:prstGeom>
          <a:noFill/>
          <a:ln w="9525">
            <a:noFill/>
            <a:miter lim="800000"/>
            <a:headEnd/>
            <a:tailEnd/>
          </a:ln>
        </p:spPr>
        <p:txBody>
          <a:bodyPr wrap="square">
            <a:spAutoFit/>
          </a:bodyPr>
          <a:lstStyle/>
          <a:p>
            <a:r>
              <a:rPr lang="it-IT" b="1" dirty="0">
                <a:solidFill>
                  <a:schemeClr val="tx1"/>
                </a:solidFill>
                <a:latin typeface="Calibri" pitchFamily="34" charset="0"/>
                <a:cs typeface="Calibri" pitchFamily="34" charset="0"/>
              </a:rPr>
              <a:t>PARACENTESI ESPLORATIVA</a:t>
            </a:r>
          </a:p>
          <a:p>
            <a:endParaRPr lang="it-IT" sz="2000" dirty="0">
              <a:solidFill>
                <a:schemeClr val="tx1"/>
              </a:solidFill>
              <a:latin typeface="Calibri" pitchFamily="34" charset="0"/>
              <a:cs typeface="Calibri" pitchFamily="34" charset="0"/>
            </a:endParaRPr>
          </a:p>
          <a:p>
            <a:r>
              <a:rPr lang="it-IT" sz="2000" dirty="0">
                <a:solidFill>
                  <a:schemeClr val="tx1"/>
                </a:solidFill>
                <a:latin typeface="Calibri" pitchFamily="34" charset="0"/>
                <a:cs typeface="Calibri" pitchFamily="34" charset="0"/>
              </a:rPr>
              <a:t>Cosa dosare su liquido ascitico:</a:t>
            </a:r>
          </a:p>
          <a:p>
            <a:endParaRPr lang="it-IT" sz="2000" dirty="0">
              <a:solidFill>
                <a:schemeClr val="tx1"/>
              </a:solidFill>
              <a:latin typeface="Calibri" pitchFamily="34" charset="0"/>
              <a:cs typeface="Calibri" pitchFamily="34" charset="0"/>
            </a:endParaRPr>
          </a:p>
          <a:p>
            <a:pPr>
              <a:buFont typeface="Arial" pitchFamily="34" charset="0"/>
              <a:buChar char="•"/>
            </a:pPr>
            <a:r>
              <a:rPr lang="it-IT" sz="2000" dirty="0">
                <a:solidFill>
                  <a:schemeClr val="tx1"/>
                </a:solidFill>
                <a:latin typeface="Calibri" pitchFamily="34" charset="0"/>
                <a:cs typeface="Calibri" pitchFamily="34" charset="0"/>
              </a:rPr>
              <a:t> Conta dei Globuli Bianchi, in particolare dei </a:t>
            </a:r>
            <a:r>
              <a:rPr lang="it-IT" sz="2000" b="1" dirty="0">
                <a:solidFill>
                  <a:schemeClr val="tx1"/>
                </a:solidFill>
                <a:latin typeface="Calibri" pitchFamily="34" charset="0"/>
                <a:cs typeface="Calibri" pitchFamily="34" charset="0"/>
              </a:rPr>
              <a:t>PMN</a:t>
            </a:r>
          </a:p>
          <a:p>
            <a:pPr>
              <a:buFont typeface="Arial" pitchFamily="34" charset="0"/>
              <a:buChar char="•"/>
            </a:pPr>
            <a:r>
              <a:rPr lang="it-IT" sz="2000" dirty="0">
                <a:solidFill>
                  <a:schemeClr val="tx1"/>
                </a:solidFill>
                <a:latin typeface="Calibri" pitchFamily="34" charset="0"/>
                <a:cs typeface="Calibri" pitchFamily="34" charset="0"/>
              </a:rPr>
              <a:t> CHIMICO-FISICO: Albumina, Amilasi, LDH, Glucosio, </a:t>
            </a:r>
            <a:r>
              <a:rPr lang="it-IT" sz="2000" i="1" dirty="0">
                <a:solidFill>
                  <a:schemeClr val="tx1"/>
                </a:solidFill>
                <a:latin typeface="Calibri" pitchFamily="34" charset="0"/>
                <a:cs typeface="Calibri" pitchFamily="34" charset="0"/>
              </a:rPr>
              <a:t>Proteine totali</a:t>
            </a:r>
          </a:p>
          <a:p>
            <a:pPr>
              <a:buFont typeface="Arial" pitchFamily="34" charset="0"/>
              <a:buChar char="•"/>
            </a:pPr>
            <a:r>
              <a:rPr lang="it-IT" sz="2000" dirty="0">
                <a:solidFill>
                  <a:schemeClr val="tx1"/>
                </a:solidFill>
                <a:latin typeface="Calibri" pitchFamily="34" charset="0"/>
                <a:cs typeface="Calibri" pitchFamily="34" charset="0"/>
              </a:rPr>
              <a:t> AFP</a:t>
            </a:r>
          </a:p>
          <a:p>
            <a:pPr>
              <a:buFont typeface="Arial" pitchFamily="34" charset="0"/>
              <a:buChar char="•"/>
            </a:pPr>
            <a:r>
              <a:rPr lang="it-IT" sz="2000" dirty="0">
                <a:solidFill>
                  <a:schemeClr val="tx1"/>
                </a:solidFill>
                <a:latin typeface="Calibri" pitchFamily="34" charset="0"/>
                <a:cs typeface="Calibri" pitchFamily="34" charset="0"/>
              </a:rPr>
              <a:t> </a:t>
            </a:r>
            <a:r>
              <a:rPr lang="it-IT" sz="2000" b="1" dirty="0">
                <a:solidFill>
                  <a:schemeClr val="tx1"/>
                </a:solidFill>
                <a:latin typeface="Calibri" pitchFamily="34" charset="0"/>
                <a:cs typeface="Calibri" pitchFamily="34" charset="0"/>
              </a:rPr>
              <a:t>Esame colturale </a:t>
            </a:r>
            <a:r>
              <a:rPr lang="it-IT" sz="2000" dirty="0">
                <a:solidFill>
                  <a:schemeClr val="tx1"/>
                </a:solidFill>
                <a:latin typeface="Calibri" pitchFamily="34" charset="0"/>
                <a:cs typeface="Calibri" pitchFamily="34" charset="0"/>
              </a:rPr>
              <a:t>(</a:t>
            </a:r>
            <a:r>
              <a:rPr lang="it-IT" sz="2000" dirty="0" err="1">
                <a:solidFill>
                  <a:schemeClr val="tx1"/>
                </a:solidFill>
                <a:latin typeface="Calibri" pitchFamily="34" charset="0"/>
                <a:cs typeface="Calibri" pitchFamily="34" charset="0"/>
              </a:rPr>
              <a:t>es.microscopico</a:t>
            </a:r>
            <a:r>
              <a:rPr lang="it-IT" sz="2000" dirty="0">
                <a:solidFill>
                  <a:schemeClr val="tx1"/>
                </a:solidFill>
                <a:latin typeface="Calibri" pitchFamily="34" charset="0"/>
                <a:cs typeface="Calibri" pitchFamily="34" charset="0"/>
              </a:rPr>
              <a:t>, ricerca aerobi, anaerobi e lieviti)</a:t>
            </a:r>
          </a:p>
          <a:p>
            <a:pPr>
              <a:buFont typeface="Arial" pitchFamily="34" charset="0"/>
              <a:buChar char="•"/>
            </a:pPr>
            <a:r>
              <a:rPr lang="it-IT" sz="2000" dirty="0">
                <a:solidFill>
                  <a:schemeClr val="tx1"/>
                </a:solidFill>
                <a:latin typeface="Calibri" pitchFamily="34" charset="0"/>
                <a:cs typeface="Calibri" pitchFamily="34" charset="0"/>
              </a:rPr>
              <a:t> Esame citologico per ricerca CTM</a:t>
            </a:r>
          </a:p>
          <a:p>
            <a:endParaRPr lang="it-IT" sz="2000" dirty="0">
              <a:solidFill>
                <a:schemeClr val="tx1"/>
              </a:solidFill>
              <a:latin typeface="Calibri" pitchFamily="34" charset="0"/>
              <a:cs typeface="Calibri" pitchFamily="34" charset="0"/>
            </a:endParaRPr>
          </a:p>
        </p:txBody>
      </p:sp>
      <p:sp>
        <p:nvSpPr>
          <p:cNvPr id="57351"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7" name="CasellaDiTesto 6"/>
          <p:cNvSpPr txBox="1"/>
          <p:nvPr/>
        </p:nvSpPr>
        <p:spPr>
          <a:xfrm rot="2523502">
            <a:off x="6256995" y="2231401"/>
            <a:ext cx="1296144" cy="36933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it-IT" sz="1800" b="1" dirty="0">
                <a:solidFill>
                  <a:schemeClr val="tx1"/>
                </a:solidFill>
                <a:latin typeface="Calibri" pitchFamily="34" charset="0"/>
                <a:cs typeface="Calibri" pitchFamily="34" charset="0"/>
                <a:sym typeface="Wingdings" pitchFamily="2" charset="2"/>
              </a:rPr>
              <a:t>In urgenza</a:t>
            </a:r>
            <a:endParaRPr lang="it-IT" sz="1800" dirty="0"/>
          </a:p>
        </p:txBody>
      </p:sp>
      <p:sp>
        <p:nvSpPr>
          <p:cNvPr id="8" name="Saetta 7"/>
          <p:cNvSpPr/>
          <p:nvPr/>
        </p:nvSpPr>
        <p:spPr>
          <a:xfrm rot="585383" flipH="1">
            <a:off x="6278044" y="2453999"/>
            <a:ext cx="444234" cy="62636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FDA56BD5-2AD3-4D90-A37D-9ABDF6120FB7}"/>
              </a:ext>
            </a:extLst>
          </p:cNvPr>
          <p:cNvSpPr txBox="1"/>
          <p:nvPr/>
        </p:nvSpPr>
        <p:spPr>
          <a:xfrm>
            <a:off x="539552" y="5091419"/>
            <a:ext cx="7344816" cy="830997"/>
          </a:xfrm>
          <a:prstGeom prst="rect">
            <a:avLst/>
          </a:prstGeom>
          <a:noFill/>
        </p:spPr>
        <p:txBody>
          <a:bodyPr wrap="square" rtlCol="0">
            <a:spAutoFit/>
          </a:bodyPr>
          <a:lstStyle/>
          <a:p>
            <a:r>
              <a:rPr lang="it-IT" dirty="0">
                <a:solidFill>
                  <a:schemeClr val="tx1"/>
                </a:solidFill>
              </a:rPr>
              <a:t>NB: anche se il paziente ha un’epatopatia nota bisogna sempre considerare possibili altre cause di ascite. </a:t>
            </a:r>
          </a:p>
        </p:txBody>
      </p:sp>
      <p:sp>
        <p:nvSpPr>
          <p:cNvPr id="3" name="CasellaDiTesto 2">
            <a:extLst>
              <a:ext uri="{FF2B5EF4-FFF2-40B4-BE49-F238E27FC236}">
                <a16:creationId xmlns:a16="http://schemas.microsoft.com/office/drawing/2014/main" id="{845D43B2-D0BB-4C6E-ADAA-3A0450B77924}"/>
              </a:ext>
            </a:extLst>
          </p:cNvPr>
          <p:cNvSpPr txBox="1"/>
          <p:nvPr/>
        </p:nvSpPr>
        <p:spPr>
          <a:xfrm>
            <a:off x="395288" y="844550"/>
            <a:ext cx="7777112" cy="830997"/>
          </a:xfrm>
          <a:prstGeom prst="rect">
            <a:avLst/>
          </a:prstGeom>
          <a:noFill/>
          <a:ln>
            <a:solidFill>
              <a:srgbClr val="FF0000"/>
            </a:solidFill>
          </a:ln>
        </p:spPr>
        <p:txBody>
          <a:bodyPr wrap="square" rtlCol="0">
            <a:spAutoFit/>
          </a:bodyPr>
          <a:lstStyle/>
          <a:p>
            <a:r>
              <a:rPr lang="it-IT" dirty="0">
                <a:solidFill>
                  <a:schemeClr val="tx1"/>
                </a:solidFill>
              </a:rPr>
              <a:t>Gradiente siero-ascite (SAAG) = valore albumina nel siero – valore albumina nel liquido ascitico. </a:t>
            </a:r>
          </a:p>
        </p:txBody>
      </p:sp>
      <p:pic>
        <p:nvPicPr>
          <p:cNvPr id="10" name="Picture 2">
            <a:extLst>
              <a:ext uri="{FF2B5EF4-FFF2-40B4-BE49-F238E27FC236}">
                <a16:creationId xmlns:a16="http://schemas.microsoft.com/office/drawing/2014/main" id="{71E93A97-5BC3-4162-935F-36D5F2D55DFB}"/>
              </a:ext>
            </a:extLst>
          </p:cNvPr>
          <p:cNvPicPr>
            <a:picLocks noChangeAspect="1"/>
          </p:cNvPicPr>
          <p:nvPr/>
        </p:nvPicPr>
        <p:blipFill rotWithShape="1">
          <a:blip r:embed="rId3"/>
          <a:srcRect l="8861" t="14118" r="10128" b="11764"/>
          <a:stretch/>
        </p:blipFill>
        <p:spPr>
          <a:xfrm>
            <a:off x="477417" y="1700808"/>
            <a:ext cx="4876800" cy="4800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4A00E7D-E868-47A2-A93D-B13DBF444A31}" type="slidenum">
              <a:rPr lang="it-IT" smtClean="0"/>
              <a:pPr/>
              <a:t>77</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grado 2 – TERAPIA</a:t>
            </a:r>
          </a:p>
        </p:txBody>
      </p:sp>
      <p:sp>
        <p:nvSpPr>
          <p:cNvPr id="5837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58373" name="CasellaDiTesto 7"/>
          <p:cNvSpPr txBox="1">
            <a:spLocks noChangeArrowheads="1"/>
          </p:cNvSpPr>
          <p:nvPr/>
        </p:nvSpPr>
        <p:spPr bwMode="auto">
          <a:xfrm>
            <a:off x="827088" y="836613"/>
            <a:ext cx="8065392" cy="1292662"/>
          </a:xfrm>
          <a:prstGeom prst="rect">
            <a:avLst/>
          </a:prstGeom>
          <a:noFill/>
          <a:ln w="9525">
            <a:noFill/>
            <a:miter lim="800000"/>
            <a:headEnd/>
            <a:tailEnd/>
          </a:ln>
        </p:spPr>
        <p:txBody>
          <a:bodyPr wrap="square">
            <a:spAutoFit/>
          </a:bodyPr>
          <a:lstStyle/>
          <a:p>
            <a:pPr>
              <a:buFont typeface="Times New Roman" pitchFamily="18" charset="0"/>
              <a:buChar char="⁕"/>
            </a:pPr>
            <a:r>
              <a:rPr lang="it-IT" sz="1800" b="1" dirty="0">
                <a:solidFill>
                  <a:schemeClr val="tx1"/>
                </a:solidFill>
                <a:latin typeface="Calibri" pitchFamily="34" charset="0"/>
                <a:cs typeface="Calibri" pitchFamily="34" charset="0"/>
              </a:rPr>
              <a:t> Dieta iposodica (80-120 </a:t>
            </a:r>
            <a:r>
              <a:rPr lang="it-IT" sz="1800" b="1" dirty="0" err="1">
                <a:solidFill>
                  <a:schemeClr val="tx1"/>
                </a:solidFill>
                <a:latin typeface="Calibri" pitchFamily="34" charset="0"/>
                <a:cs typeface="Calibri" pitchFamily="34" charset="0"/>
              </a:rPr>
              <a:t>mmol</a:t>
            </a:r>
            <a:r>
              <a:rPr lang="it-IT" sz="1800" b="1" dirty="0">
                <a:solidFill>
                  <a:schemeClr val="tx1"/>
                </a:solidFill>
                <a:latin typeface="Calibri" pitchFamily="34" charset="0"/>
                <a:cs typeface="Calibri" pitchFamily="34" charset="0"/>
              </a:rPr>
              <a:t>/die, cioè 4.6-6.9 g/die NaCl – non &lt; 40 </a:t>
            </a:r>
            <a:r>
              <a:rPr lang="it-IT" sz="1800" b="1" dirty="0" err="1">
                <a:solidFill>
                  <a:schemeClr val="tx1"/>
                </a:solidFill>
                <a:latin typeface="Calibri" pitchFamily="34" charset="0"/>
                <a:cs typeface="Calibri" pitchFamily="34" charset="0"/>
              </a:rPr>
              <a:t>mmol</a:t>
            </a:r>
            <a:r>
              <a:rPr lang="it-IT" sz="1800" b="1" dirty="0">
                <a:solidFill>
                  <a:schemeClr val="tx1"/>
                </a:solidFill>
                <a:latin typeface="Calibri" pitchFamily="34" charset="0"/>
                <a:cs typeface="Calibri" pitchFamily="34" charset="0"/>
              </a:rPr>
              <a:t>/die)</a:t>
            </a:r>
          </a:p>
          <a:p>
            <a:pPr>
              <a:buFont typeface="Times New Roman" pitchFamily="18" charset="0"/>
              <a:buChar char="⁕"/>
            </a:pPr>
            <a:r>
              <a:rPr lang="it-IT" sz="1800" b="1" dirty="0">
                <a:solidFill>
                  <a:schemeClr val="tx1"/>
                </a:solidFill>
                <a:latin typeface="Calibri" pitchFamily="34" charset="0"/>
                <a:cs typeface="Calibri" pitchFamily="34" charset="0"/>
              </a:rPr>
              <a:t> Restrizione idrica se </a:t>
            </a:r>
            <a:r>
              <a:rPr lang="it-IT" sz="1800" b="1" dirty="0" err="1">
                <a:solidFill>
                  <a:schemeClr val="tx1"/>
                </a:solidFill>
                <a:latin typeface="Calibri" pitchFamily="34" charset="0"/>
                <a:cs typeface="Calibri" pitchFamily="34" charset="0"/>
              </a:rPr>
              <a:t>concomita</a:t>
            </a:r>
            <a:r>
              <a:rPr lang="it-IT" sz="1800" b="1" dirty="0">
                <a:solidFill>
                  <a:schemeClr val="tx1"/>
                </a:solidFill>
                <a:latin typeface="Calibri" pitchFamily="34" charset="0"/>
                <a:cs typeface="Calibri" pitchFamily="34" charset="0"/>
              </a:rPr>
              <a:t> iponatremia</a:t>
            </a:r>
          </a:p>
          <a:p>
            <a:pPr>
              <a:buFont typeface="Times New Roman" pitchFamily="18" charset="0"/>
              <a:buChar char="⁕"/>
            </a:pPr>
            <a:r>
              <a:rPr lang="it-IT" sz="1800" dirty="0">
                <a:solidFill>
                  <a:schemeClr val="tx1"/>
                </a:solidFill>
                <a:latin typeface="Calibri" pitchFamily="34" charset="0"/>
                <a:cs typeface="Calibri" pitchFamily="34" charset="0"/>
              </a:rPr>
              <a:t> Terapia diuretica combinando </a:t>
            </a:r>
            <a:r>
              <a:rPr lang="it-IT" sz="1800" dirty="0" err="1">
                <a:solidFill>
                  <a:schemeClr val="tx1"/>
                </a:solidFill>
                <a:latin typeface="Calibri" pitchFamily="34" charset="0"/>
                <a:cs typeface="Calibri" pitchFamily="34" charset="0"/>
              </a:rPr>
              <a:t>Spironolattone</a:t>
            </a:r>
            <a:r>
              <a:rPr lang="it-IT" sz="1800" dirty="0">
                <a:solidFill>
                  <a:schemeClr val="tx1"/>
                </a:solidFill>
                <a:latin typeface="Calibri" pitchFamily="34" charset="0"/>
                <a:cs typeface="Calibri" pitchFamily="34" charset="0"/>
              </a:rPr>
              <a:t> e Diuretici dell’Ansa (</a:t>
            </a:r>
            <a:r>
              <a:rPr lang="it-IT" sz="1800" dirty="0" err="1">
                <a:solidFill>
                  <a:schemeClr val="tx1"/>
                </a:solidFill>
                <a:latin typeface="Calibri" pitchFamily="34" charset="0"/>
                <a:cs typeface="Calibri" pitchFamily="34" charset="0"/>
              </a:rPr>
              <a:t>Furosemide</a:t>
            </a:r>
            <a:r>
              <a:rPr lang="it-IT" sz="1800" dirty="0">
                <a:solidFill>
                  <a:schemeClr val="tx1"/>
                </a:solidFill>
                <a:latin typeface="Calibri" pitchFamily="34" charset="0"/>
                <a:cs typeface="Calibri" pitchFamily="34" charset="0"/>
              </a:rPr>
              <a:t>)</a:t>
            </a:r>
          </a:p>
          <a:p>
            <a:pPr>
              <a:buFont typeface="Times New Roman" pitchFamily="18" charset="0"/>
              <a:buChar char="⁕"/>
            </a:pPr>
            <a:endParaRPr lang="it-IT" dirty="0">
              <a:solidFill>
                <a:schemeClr val="tx1"/>
              </a:solidFill>
            </a:endParaRPr>
          </a:p>
        </p:txBody>
      </p:sp>
      <p:pic>
        <p:nvPicPr>
          <p:cNvPr id="58374" name="Picture 2"/>
          <p:cNvPicPr>
            <a:picLocks noChangeAspect="1" noChangeArrowheads="1"/>
          </p:cNvPicPr>
          <p:nvPr/>
        </p:nvPicPr>
        <p:blipFill>
          <a:blip r:embed="rId3" cstate="print"/>
          <a:srcRect/>
          <a:stretch>
            <a:fillRect/>
          </a:stretch>
        </p:blipFill>
        <p:spPr bwMode="auto">
          <a:xfrm>
            <a:off x="179512" y="2060848"/>
            <a:ext cx="6175375" cy="3681413"/>
          </a:xfrm>
          <a:prstGeom prst="rect">
            <a:avLst/>
          </a:prstGeom>
          <a:noFill/>
          <a:ln w="9525">
            <a:noFill/>
            <a:miter lim="800000"/>
            <a:headEnd/>
            <a:tailEnd/>
          </a:ln>
        </p:spPr>
      </p:pic>
      <p:sp>
        <p:nvSpPr>
          <p:cNvPr id="58375" name="Rettangolo 11"/>
          <p:cNvSpPr>
            <a:spLocks noChangeArrowheads="1"/>
          </p:cNvSpPr>
          <p:nvPr/>
        </p:nvSpPr>
        <p:spPr bwMode="auto">
          <a:xfrm>
            <a:off x="4356100" y="3789363"/>
            <a:ext cx="4572000" cy="1954212"/>
          </a:xfrm>
          <a:prstGeom prst="rect">
            <a:avLst/>
          </a:prstGeom>
          <a:noFill/>
          <a:ln w="9525">
            <a:noFill/>
            <a:miter lim="800000"/>
            <a:headEnd/>
            <a:tailEnd/>
          </a:ln>
        </p:spPr>
        <p:txBody>
          <a:bodyPr>
            <a:spAutoFit/>
          </a:bodyPr>
          <a:lstStyle/>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dirty="0">
                <a:solidFill>
                  <a:schemeClr val="tx1"/>
                </a:solidFill>
                <a:latin typeface="Calibri" pitchFamily="34" charset="0"/>
                <a:cs typeface="Calibri" pitchFamily="34" charset="0"/>
              </a:rPr>
              <a:t>Utilizzando solo </a:t>
            </a:r>
            <a:r>
              <a:rPr lang="it-IT" sz="1200" dirty="0" err="1">
                <a:solidFill>
                  <a:schemeClr val="tx1"/>
                </a:solidFill>
                <a:latin typeface="Calibri" pitchFamily="34" charset="0"/>
                <a:cs typeface="Calibri" pitchFamily="34" charset="0"/>
              </a:rPr>
              <a:t>Furosemide</a:t>
            </a:r>
            <a:r>
              <a:rPr lang="it-IT" sz="1200" dirty="0">
                <a:solidFill>
                  <a:schemeClr val="tx1"/>
                </a:solidFill>
                <a:latin typeface="Calibri" pitchFamily="34" charset="0"/>
                <a:cs typeface="Calibri" pitchFamily="34" charset="0"/>
              </a:rPr>
              <a:t> il sodio eliminato a livello dell’ansa di </a:t>
            </a:r>
            <a:r>
              <a:rPr lang="it-IT" sz="1200" dirty="0" err="1">
                <a:solidFill>
                  <a:schemeClr val="tx1"/>
                </a:solidFill>
                <a:latin typeface="Calibri" pitchFamily="34" charset="0"/>
                <a:cs typeface="Calibri" pitchFamily="34" charset="0"/>
              </a:rPr>
              <a:t>Henle</a:t>
            </a:r>
            <a:r>
              <a:rPr lang="it-IT" sz="1200" dirty="0">
                <a:solidFill>
                  <a:schemeClr val="tx1"/>
                </a:solidFill>
                <a:latin typeface="Calibri" pitchFamily="34" charset="0"/>
                <a:cs typeface="Calibri" pitchFamily="34" charset="0"/>
              </a:rPr>
              <a:t> viene attivamente riassorbito  a livello del tubulo collettore distale dall’</a:t>
            </a:r>
            <a:r>
              <a:rPr lang="it-IT" sz="1200" dirty="0" err="1">
                <a:solidFill>
                  <a:schemeClr val="tx1"/>
                </a:solidFill>
                <a:latin typeface="Calibri" pitchFamily="34" charset="0"/>
                <a:cs typeface="Calibri" pitchFamily="34" charset="0"/>
              </a:rPr>
              <a:t>aldosterone</a:t>
            </a:r>
            <a:r>
              <a:rPr lang="it-IT" sz="1200" dirty="0">
                <a:solidFill>
                  <a:schemeClr val="tx1"/>
                </a:solidFill>
                <a:latin typeface="Calibri" pitchFamily="34" charset="0"/>
                <a:cs typeface="Calibri" pitchFamily="34" charset="0"/>
              </a:rPr>
              <a:t>.</a:t>
            </a:r>
          </a:p>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dirty="0">
                <a:solidFill>
                  <a:schemeClr val="tx1"/>
                </a:solidFill>
                <a:latin typeface="Calibri" pitchFamily="34" charset="0"/>
                <a:cs typeface="Calibri" pitchFamily="34" charset="0"/>
              </a:rPr>
              <a:t>Solo combinando  l’inibizione dell’</a:t>
            </a:r>
            <a:r>
              <a:rPr lang="it-IT" sz="1200" dirty="0" err="1">
                <a:solidFill>
                  <a:schemeClr val="tx1"/>
                </a:solidFill>
                <a:latin typeface="Calibri" pitchFamily="34" charset="0"/>
                <a:cs typeface="Calibri" pitchFamily="34" charset="0"/>
              </a:rPr>
              <a:t>aldosterone</a:t>
            </a:r>
            <a:r>
              <a:rPr lang="it-IT" sz="1200" dirty="0">
                <a:solidFill>
                  <a:schemeClr val="tx1"/>
                </a:solidFill>
                <a:latin typeface="Calibri" pitchFamily="34" charset="0"/>
                <a:cs typeface="Calibri" pitchFamily="34" charset="0"/>
              </a:rPr>
              <a:t>  (</a:t>
            </a:r>
            <a:r>
              <a:rPr lang="it-IT" sz="1200" dirty="0" err="1">
                <a:solidFill>
                  <a:schemeClr val="tx1"/>
                </a:solidFill>
                <a:latin typeface="Calibri" pitchFamily="34" charset="0"/>
                <a:cs typeface="Calibri" pitchFamily="34" charset="0"/>
              </a:rPr>
              <a:t>Spironolattone</a:t>
            </a:r>
            <a:r>
              <a:rPr lang="it-IT" sz="1200" dirty="0">
                <a:solidFill>
                  <a:schemeClr val="tx1"/>
                </a:solidFill>
                <a:latin typeface="Calibri" pitchFamily="34" charset="0"/>
                <a:cs typeface="Calibri" pitchFamily="34" charset="0"/>
              </a:rPr>
              <a:t>) a livello distale con l’aumentata escrezione di sodio  a livello prossimale si ottiene </a:t>
            </a:r>
            <a:r>
              <a:rPr lang="it-IT" sz="1200" dirty="0" err="1">
                <a:solidFill>
                  <a:schemeClr val="tx1"/>
                </a:solidFill>
                <a:latin typeface="Calibri" pitchFamily="34" charset="0"/>
                <a:cs typeface="Calibri" pitchFamily="34" charset="0"/>
              </a:rPr>
              <a:t>natriuresi</a:t>
            </a:r>
            <a:r>
              <a:rPr lang="it-IT" sz="1200" dirty="0">
                <a:solidFill>
                  <a:schemeClr val="tx1"/>
                </a:solidFill>
                <a:latin typeface="Calibri" pitchFamily="34" charset="0"/>
                <a:cs typeface="Calibri" pitchFamily="34" charset="0"/>
              </a:rPr>
              <a:t> adeguata.</a:t>
            </a:r>
          </a:p>
          <a:p>
            <a:pPr eaLnBrk="0" hangingPunct="0">
              <a:spcBef>
                <a:spcPts val="150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200" b="1" dirty="0">
                <a:solidFill>
                  <a:schemeClr val="tx1"/>
                </a:solidFill>
                <a:latin typeface="Calibri" pitchFamily="34" charset="0"/>
                <a:cs typeface="Calibri" pitchFamily="34" charset="0"/>
              </a:rPr>
              <a:t>E’ per tali motivi che la </a:t>
            </a:r>
            <a:r>
              <a:rPr lang="it-IT" sz="1200" b="1" dirty="0" err="1">
                <a:solidFill>
                  <a:schemeClr val="tx1"/>
                </a:solidFill>
                <a:latin typeface="Calibri" pitchFamily="34" charset="0"/>
                <a:cs typeface="Calibri" pitchFamily="34" charset="0"/>
              </a:rPr>
              <a:t>furosemide</a:t>
            </a:r>
            <a:r>
              <a:rPr lang="it-IT" sz="1200" b="1" dirty="0">
                <a:solidFill>
                  <a:schemeClr val="tx1"/>
                </a:solidFill>
                <a:latin typeface="Calibri" pitchFamily="34" charset="0"/>
                <a:cs typeface="Calibri" pitchFamily="34" charset="0"/>
              </a:rPr>
              <a:t> </a:t>
            </a:r>
            <a:r>
              <a:rPr lang="it-IT" sz="1200" b="1" u="sng" dirty="0">
                <a:solidFill>
                  <a:schemeClr val="tx1"/>
                </a:solidFill>
                <a:latin typeface="Calibri" pitchFamily="34" charset="0"/>
                <a:cs typeface="Calibri" pitchFamily="34" charset="0"/>
              </a:rPr>
              <a:t>NON</a:t>
            </a:r>
            <a:r>
              <a:rPr lang="it-IT" sz="1200" b="1" dirty="0">
                <a:solidFill>
                  <a:schemeClr val="tx1"/>
                </a:solidFill>
                <a:latin typeface="Calibri" pitchFamily="34" charset="0"/>
                <a:cs typeface="Calibri" pitchFamily="34" charset="0"/>
              </a:rPr>
              <a:t> deve essere </a:t>
            </a:r>
            <a:r>
              <a:rPr lang="it-IT" sz="1200" b="1" dirty="0" err="1">
                <a:solidFill>
                  <a:schemeClr val="tx1"/>
                </a:solidFill>
                <a:latin typeface="Calibri" pitchFamily="34" charset="0"/>
                <a:cs typeface="Calibri" pitchFamily="34" charset="0"/>
              </a:rPr>
              <a:t>utizzata</a:t>
            </a:r>
            <a:r>
              <a:rPr lang="it-IT" sz="1200" b="1" dirty="0">
                <a:solidFill>
                  <a:schemeClr val="tx1"/>
                </a:solidFill>
                <a:latin typeface="Calibri" pitchFamily="34" charset="0"/>
                <a:cs typeface="Calibri" pitchFamily="34" charset="0"/>
              </a:rPr>
              <a:t> come </a:t>
            </a:r>
            <a:r>
              <a:rPr lang="it-IT" sz="1200" b="1" dirty="0" err="1">
                <a:solidFill>
                  <a:schemeClr val="tx1"/>
                </a:solidFill>
                <a:latin typeface="Calibri" pitchFamily="34" charset="0"/>
                <a:cs typeface="Calibri" pitchFamily="34" charset="0"/>
              </a:rPr>
              <a:t>monoterapia</a:t>
            </a:r>
            <a:r>
              <a:rPr lang="it-IT" sz="1200" b="1" dirty="0">
                <a:solidFill>
                  <a:schemeClr val="tx1"/>
                </a:solidFill>
                <a:latin typeface="Calibri" pitchFamily="34" charset="0"/>
                <a:cs typeface="Calibri" pitchFamily="34" charset="0"/>
              </a:rPr>
              <a:t>, ma SEMPRE associata ad </a:t>
            </a:r>
            <a:r>
              <a:rPr lang="it-IT" sz="1200" b="1" dirty="0" err="1">
                <a:solidFill>
                  <a:schemeClr val="tx1"/>
                </a:solidFill>
                <a:latin typeface="Calibri" pitchFamily="34" charset="0"/>
                <a:cs typeface="Calibri" pitchFamily="34" charset="0"/>
              </a:rPr>
              <a:t>Antialdosteronico</a:t>
            </a:r>
            <a:r>
              <a:rPr lang="it-IT" sz="1200" b="1" dirty="0">
                <a:solidFill>
                  <a:schemeClr val="tx1"/>
                </a:solidFill>
                <a:latin typeface="Calibri" pitchFamily="34" charset="0"/>
                <a:cs typeface="Calibri" pitchFamily="34" charset="0"/>
              </a:rPr>
              <a:t>.</a:t>
            </a:r>
            <a:endParaRPr lang="it-IT" sz="1200" dirty="0">
              <a:solidFill>
                <a:schemeClr val="tx1"/>
              </a:solidFill>
              <a:latin typeface="Calibri" pitchFamily="34" charset="0"/>
              <a:cs typeface="Calibri" pitchFamily="34" charset="0"/>
            </a:endParaRPr>
          </a:p>
        </p:txBody>
      </p:sp>
      <p:sp>
        <p:nvSpPr>
          <p:cNvPr id="58376" name="CasellaDiTesto 12"/>
          <p:cNvSpPr txBox="1">
            <a:spLocks noChangeArrowheads="1"/>
          </p:cNvSpPr>
          <p:nvPr/>
        </p:nvSpPr>
        <p:spPr bwMode="auto">
          <a:xfrm>
            <a:off x="1692275" y="6021388"/>
            <a:ext cx="5865813" cy="461962"/>
          </a:xfrm>
          <a:prstGeom prst="rect">
            <a:avLst/>
          </a:prstGeom>
          <a:noFill/>
          <a:ln w="9525">
            <a:noFill/>
            <a:miter lim="800000"/>
            <a:headEnd/>
            <a:tailEnd/>
          </a:ln>
        </p:spPr>
        <p:txBody>
          <a:bodyPr wrap="none">
            <a:spAutoFit/>
          </a:bodyPr>
          <a:lstStyle/>
          <a:p>
            <a:r>
              <a:rPr lang="it-IT">
                <a:solidFill>
                  <a:schemeClr val="tx1"/>
                </a:solidFill>
                <a:latin typeface="Calibri" pitchFamily="34" charset="0"/>
                <a:cs typeface="Calibri" pitchFamily="34" charset="0"/>
              </a:rPr>
              <a:t>L’80% delle asciti rispondono a questa terapia</a:t>
            </a:r>
          </a:p>
        </p:txBody>
      </p:sp>
      <p:sp>
        <p:nvSpPr>
          <p:cNvPr id="9" name="CasellaDiTesto 8"/>
          <p:cNvSpPr txBox="1"/>
          <p:nvPr/>
        </p:nvSpPr>
        <p:spPr>
          <a:xfrm>
            <a:off x="971600" y="3140968"/>
            <a:ext cx="7128792" cy="707886"/>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dirty="0">
                <a:solidFill>
                  <a:schemeClr val="tx1"/>
                </a:solidFill>
                <a:latin typeface="Calibri" pitchFamily="34" charset="0"/>
                <a:cs typeface="Calibri" pitchFamily="34" charset="0"/>
              </a:rPr>
              <a:t>È raccomandato un calo ponderale di circa 0.5Kg/</a:t>
            </a:r>
            <a:r>
              <a:rPr lang="it-IT" sz="2000" dirty="0" err="1">
                <a:solidFill>
                  <a:schemeClr val="tx1"/>
                </a:solidFill>
                <a:latin typeface="Calibri" pitchFamily="34" charset="0"/>
                <a:cs typeface="Calibri" pitchFamily="34" charset="0"/>
              </a:rPr>
              <a:t>die</a:t>
            </a:r>
            <a:r>
              <a:rPr lang="it-IT" sz="2000" dirty="0">
                <a:solidFill>
                  <a:schemeClr val="tx1"/>
                </a:solidFill>
                <a:latin typeface="Calibri" pitchFamily="34" charset="0"/>
                <a:cs typeface="Calibri" pitchFamily="34" charset="0"/>
              </a:rPr>
              <a:t> nel paziente senza edemi declivi e di 1Kg/</a:t>
            </a:r>
            <a:r>
              <a:rPr lang="it-IT" sz="2000" dirty="0" err="1">
                <a:solidFill>
                  <a:schemeClr val="tx1"/>
                </a:solidFill>
                <a:latin typeface="Calibri" pitchFamily="34" charset="0"/>
                <a:cs typeface="Calibri" pitchFamily="34" charset="0"/>
              </a:rPr>
              <a:t>die</a:t>
            </a:r>
            <a:r>
              <a:rPr lang="it-IT" sz="2000" dirty="0">
                <a:solidFill>
                  <a:schemeClr val="tx1"/>
                </a:solidFill>
                <a:latin typeface="Calibri" pitchFamily="34" charset="0"/>
                <a:cs typeface="Calibri" pitchFamily="34" charset="0"/>
              </a:rPr>
              <a:t> nel paziente con edemi declivi</a:t>
            </a:r>
          </a:p>
        </p:txBody>
      </p:sp>
      <p:sp>
        <p:nvSpPr>
          <p:cNvPr id="11" name="CasellaDiTesto 10"/>
          <p:cNvSpPr txBox="1"/>
          <p:nvPr/>
        </p:nvSpPr>
        <p:spPr>
          <a:xfrm>
            <a:off x="539552" y="1484784"/>
            <a:ext cx="8136904" cy="4176464"/>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b="1" i="1" dirty="0">
                <a:solidFill>
                  <a:schemeClr val="tx1"/>
                </a:solidFill>
                <a:latin typeface="Calibri" pitchFamily="34" charset="0"/>
                <a:cs typeface="Calibri" pitchFamily="34" charset="0"/>
              </a:rPr>
              <a:t>Side </a:t>
            </a:r>
            <a:r>
              <a:rPr lang="it-IT" sz="2000" b="1" i="1" dirty="0" err="1">
                <a:solidFill>
                  <a:schemeClr val="tx1"/>
                </a:solidFill>
                <a:latin typeface="Calibri" pitchFamily="34" charset="0"/>
                <a:cs typeface="Calibri" pitchFamily="34" charset="0"/>
              </a:rPr>
              <a:t>Effects</a:t>
            </a:r>
            <a:r>
              <a:rPr lang="it-IT" sz="2000" b="1" i="1" dirty="0">
                <a:solidFill>
                  <a:schemeClr val="tx1"/>
                </a:solidFill>
                <a:latin typeface="Calibri" pitchFamily="34" charset="0"/>
                <a:cs typeface="Calibri" pitchFamily="34" charset="0"/>
              </a:rPr>
              <a:t> </a:t>
            </a:r>
            <a:r>
              <a:rPr lang="it-IT" sz="2000" dirty="0">
                <a:solidFill>
                  <a:schemeClr val="tx1"/>
                </a:solidFill>
                <a:latin typeface="Calibri" pitchFamily="34" charset="0"/>
                <a:cs typeface="Calibri" pitchFamily="34" charset="0"/>
              </a:rPr>
              <a:t>della terapia diuretica: iponatremia, riduzione del volume circolante con sofferenza renale, aumento del rischio di EPS sotteso da incremento delle produzione renale di ammonio.  Anche </a:t>
            </a:r>
            <a:r>
              <a:rPr lang="it-IT" sz="2000" dirty="0" err="1">
                <a:solidFill>
                  <a:schemeClr val="tx1"/>
                </a:solidFill>
                <a:latin typeface="Calibri" pitchFamily="34" charset="0"/>
                <a:cs typeface="Calibri" pitchFamily="34" charset="0"/>
              </a:rPr>
              <a:t>ipomagnesemia</a:t>
            </a:r>
            <a:r>
              <a:rPr lang="it-IT" sz="2000" dirty="0">
                <a:solidFill>
                  <a:schemeClr val="tx1"/>
                </a:solidFill>
                <a:latin typeface="Calibri" pitchFamily="34" charset="0"/>
                <a:cs typeface="Calibri" pitchFamily="34" charset="0"/>
              </a:rPr>
              <a:t> ed </a:t>
            </a:r>
            <a:r>
              <a:rPr lang="it-IT" sz="2000" dirty="0" err="1">
                <a:solidFill>
                  <a:schemeClr val="tx1"/>
                </a:solidFill>
                <a:latin typeface="Calibri" pitchFamily="34" charset="0"/>
                <a:cs typeface="Calibri" pitchFamily="34" charset="0"/>
              </a:rPr>
              <a:t>ipokaliemia</a:t>
            </a:r>
            <a:r>
              <a:rPr lang="it-IT" sz="2000" dirty="0">
                <a:solidFill>
                  <a:schemeClr val="tx1"/>
                </a:solidFill>
                <a:latin typeface="Calibri" pitchFamily="34" charset="0"/>
                <a:cs typeface="Calibri" pitchFamily="34" charset="0"/>
              </a:rPr>
              <a:t> possono essere effetti avversi dei diuretici dell’ansa. </a:t>
            </a:r>
          </a:p>
          <a:p>
            <a:pPr algn="just">
              <a:defRPr/>
            </a:pPr>
            <a:endParaRPr lang="it-IT" sz="2000" dirty="0">
              <a:solidFill>
                <a:schemeClr val="tx1"/>
              </a:solidFill>
              <a:latin typeface="Calibri" pitchFamily="34" charset="0"/>
              <a:cs typeface="Calibri" pitchFamily="34" charset="0"/>
            </a:endParaRPr>
          </a:p>
          <a:p>
            <a:pPr algn="just">
              <a:defRPr/>
            </a:pPr>
            <a:r>
              <a:rPr lang="it-IT" sz="2000" dirty="0">
                <a:solidFill>
                  <a:schemeClr val="tx1"/>
                </a:solidFill>
                <a:latin typeface="Calibri" pitchFamily="34" charset="0"/>
                <a:cs typeface="Calibri" pitchFamily="34" charset="0"/>
              </a:rPr>
              <a:t>La terapia diuretica non va iniziata in corso di squilibri elettrolitici, EPS, recente emorragia digestiva.</a:t>
            </a:r>
          </a:p>
          <a:p>
            <a:pPr algn="just">
              <a:defRPr/>
            </a:pPr>
            <a:endParaRPr lang="it-IT" sz="2000" dirty="0">
              <a:solidFill>
                <a:schemeClr val="tx1"/>
              </a:solidFill>
              <a:latin typeface="Calibri" pitchFamily="34" charset="0"/>
              <a:cs typeface="Calibri" pitchFamily="34" charset="0"/>
            </a:endParaRPr>
          </a:p>
          <a:p>
            <a:pPr algn="just">
              <a:defRPr/>
            </a:pPr>
            <a:r>
              <a:rPr lang="it-IT" sz="2000" dirty="0">
                <a:solidFill>
                  <a:schemeClr val="tx1"/>
                </a:solidFill>
                <a:latin typeface="Calibri" pitchFamily="34" charset="0"/>
                <a:cs typeface="Calibri" pitchFamily="34" charset="0"/>
              </a:rPr>
              <a:t>Una volta raggiunto un compenso accettabile, la terapia diuretica va mantenuta alla minore dose efficace. </a:t>
            </a:r>
          </a:p>
          <a:p>
            <a:pPr algn="just">
              <a:defRPr/>
            </a:pPr>
            <a:endParaRPr lang="it-IT" sz="2000" dirty="0">
              <a:solidFill>
                <a:schemeClr val="tx1"/>
              </a:solidFill>
              <a:latin typeface="Calibri" pitchFamily="34" charset="0"/>
              <a:cs typeface="Calibri" pitchFamily="34" charset="0"/>
            </a:endParaRPr>
          </a:p>
          <a:p>
            <a:pPr algn="just">
              <a:defRPr/>
            </a:pPr>
            <a:r>
              <a:rPr lang="it-IT" sz="2000" dirty="0">
                <a:solidFill>
                  <a:schemeClr val="tx1"/>
                </a:solidFill>
                <a:latin typeface="Calibri" pitchFamily="34" charset="0"/>
                <a:cs typeface="Calibri" pitchFamily="34" charset="0"/>
              </a:rPr>
              <a:t>EPS manifesta, iponatremia con </a:t>
            </a:r>
            <a:r>
              <a:rPr lang="it-IT" sz="2000" dirty="0" err="1">
                <a:solidFill>
                  <a:schemeClr val="tx1"/>
                </a:solidFill>
                <a:latin typeface="Calibri" pitchFamily="34" charset="0"/>
                <a:cs typeface="Calibri" pitchFamily="34" charset="0"/>
              </a:rPr>
              <a:t>NaCl</a:t>
            </a:r>
            <a:r>
              <a:rPr lang="it-IT" sz="2000" dirty="0">
                <a:solidFill>
                  <a:schemeClr val="tx1"/>
                </a:solidFill>
                <a:latin typeface="Calibri" pitchFamily="34" charset="0"/>
                <a:cs typeface="Calibri" pitchFamily="34" charset="0"/>
              </a:rPr>
              <a:t> &lt; 125 </a:t>
            </a:r>
            <a:r>
              <a:rPr lang="it-IT" sz="2000" dirty="0" err="1">
                <a:solidFill>
                  <a:schemeClr val="tx1"/>
                </a:solidFill>
                <a:latin typeface="Calibri" pitchFamily="34" charset="0"/>
                <a:cs typeface="Calibri" pitchFamily="34" charset="0"/>
              </a:rPr>
              <a:t>mmol</a:t>
            </a:r>
            <a:r>
              <a:rPr lang="it-IT" sz="2000" dirty="0">
                <a:solidFill>
                  <a:schemeClr val="tx1"/>
                </a:solidFill>
                <a:latin typeface="Calibri" pitchFamily="34" charset="0"/>
                <a:cs typeface="Calibri" pitchFamily="34" charset="0"/>
              </a:rPr>
              <a:t>/L, AKI o crampi muscolari sono indicazione a sospendere la terapia diuretica.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4A00E7D-E868-47A2-A93D-B13DBF444A31}" type="slidenum">
              <a:rPr lang="it-IT" smtClean="0"/>
              <a:pPr/>
              <a:t>78</a:t>
            </a:fld>
            <a:endParaRPr lang="it-IT"/>
          </a:p>
        </p:txBody>
      </p:sp>
      <p:sp>
        <p:nvSpPr>
          <p:cNvPr id="4" name="Rettangolo 3"/>
          <p:cNvSpPr/>
          <p:nvPr/>
        </p:nvSpPr>
        <p:spPr>
          <a:xfrm>
            <a:off x="395288" y="260350"/>
            <a:ext cx="8208962" cy="584200"/>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32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grado 3 – TERAPIA</a:t>
            </a:r>
          </a:p>
        </p:txBody>
      </p:sp>
      <p:sp>
        <p:nvSpPr>
          <p:cNvPr id="5837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13" name="CasellaDiTesto 12"/>
          <p:cNvSpPr txBox="1"/>
          <p:nvPr/>
        </p:nvSpPr>
        <p:spPr>
          <a:xfrm>
            <a:off x="179512" y="1124744"/>
            <a:ext cx="8568952" cy="3785652"/>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it-IT" b="1" i="1" dirty="0">
                <a:solidFill>
                  <a:schemeClr val="tx1"/>
                </a:solidFill>
                <a:latin typeface="Calibri" pitchFamily="34" charset="0"/>
                <a:cs typeface="Calibri" pitchFamily="34" charset="0"/>
              </a:rPr>
              <a:t>La terapia dell’ascite di 3 grado è LVP (</a:t>
            </a:r>
            <a:r>
              <a:rPr lang="it-IT" b="1" i="1" dirty="0" err="1">
                <a:solidFill>
                  <a:schemeClr val="tx1"/>
                </a:solidFill>
                <a:latin typeface="Calibri" pitchFamily="34" charset="0"/>
                <a:cs typeface="Calibri" pitchFamily="34" charset="0"/>
              </a:rPr>
              <a:t>Large</a:t>
            </a:r>
            <a:r>
              <a:rPr lang="it-IT" b="1" i="1" dirty="0">
                <a:solidFill>
                  <a:schemeClr val="tx1"/>
                </a:solidFill>
                <a:latin typeface="Calibri" pitchFamily="34" charset="0"/>
                <a:cs typeface="Calibri" pitchFamily="34" charset="0"/>
              </a:rPr>
              <a:t> Volume </a:t>
            </a:r>
            <a:r>
              <a:rPr lang="it-IT" b="1" i="1" dirty="0" err="1">
                <a:solidFill>
                  <a:schemeClr val="tx1"/>
                </a:solidFill>
                <a:latin typeface="Calibri" pitchFamily="34" charset="0"/>
                <a:cs typeface="Calibri" pitchFamily="34" charset="0"/>
              </a:rPr>
              <a:t>Paracentesis</a:t>
            </a:r>
            <a:r>
              <a:rPr lang="it-IT" b="1" i="1" dirty="0">
                <a:solidFill>
                  <a:schemeClr val="tx1"/>
                </a:solidFill>
                <a:latin typeface="Calibri" pitchFamily="34" charset="0"/>
                <a:cs typeface="Calibri" pitchFamily="34" charset="0"/>
              </a:rPr>
              <a:t>)</a:t>
            </a:r>
          </a:p>
          <a:p>
            <a:pPr algn="ctr">
              <a:defRPr/>
            </a:pPr>
            <a:endParaRPr lang="it-IT" b="1" i="1" dirty="0">
              <a:solidFill>
                <a:schemeClr val="tx1"/>
              </a:solidFill>
              <a:latin typeface="Calibri" pitchFamily="34" charset="0"/>
              <a:cs typeface="Calibri" pitchFamily="34" charset="0"/>
            </a:endParaRPr>
          </a:p>
          <a:p>
            <a:pPr algn="ctr">
              <a:defRPr/>
            </a:pPr>
            <a:r>
              <a:rPr lang="it-IT" b="1" i="1" dirty="0">
                <a:solidFill>
                  <a:schemeClr val="tx1"/>
                </a:solidFill>
                <a:latin typeface="Calibri" pitchFamily="34" charset="0"/>
                <a:cs typeface="Calibri" pitchFamily="34" charset="0"/>
              </a:rPr>
              <a:t>L’ascite andrebbe rimossa in una singola sessione, con adeguato successivo supplemento di albumina</a:t>
            </a:r>
          </a:p>
          <a:p>
            <a:pPr algn="ctr">
              <a:defRPr/>
            </a:pPr>
            <a:endParaRPr lang="it-IT" b="1" i="1" dirty="0">
              <a:solidFill>
                <a:schemeClr val="tx1"/>
              </a:solidFill>
              <a:latin typeface="Calibri" pitchFamily="34" charset="0"/>
              <a:cs typeface="Calibri" pitchFamily="34" charset="0"/>
            </a:endParaRPr>
          </a:p>
          <a:p>
            <a:pPr algn="ctr">
              <a:defRPr/>
            </a:pPr>
            <a:r>
              <a:rPr lang="it-IT" b="1" i="1" dirty="0">
                <a:solidFill>
                  <a:schemeClr val="tx1"/>
                </a:solidFill>
                <a:latin typeface="Calibri" pitchFamily="34" charset="0"/>
                <a:cs typeface="Calibri" pitchFamily="34" charset="0"/>
              </a:rPr>
              <a:t>Se necessario LVP può essere eseguita anche nei pazienti con AKI o SBP</a:t>
            </a:r>
          </a:p>
          <a:p>
            <a:pPr algn="ctr">
              <a:defRPr/>
            </a:pPr>
            <a:endParaRPr lang="it-IT" b="1" i="1" dirty="0">
              <a:solidFill>
                <a:schemeClr val="tx1"/>
              </a:solidFill>
              <a:latin typeface="Calibri" pitchFamily="34" charset="0"/>
              <a:cs typeface="Calibri" pitchFamily="34" charset="0"/>
            </a:endParaRPr>
          </a:p>
          <a:p>
            <a:pPr algn="ctr">
              <a:defRPr/>
            </a:pPr>
            <a:r>
              <a:rPr lang="it-IT" b="1" i="1" dirty="0">
                <a:solidFill>
                  <a:schemeClr val="tx1"/>
                </a:solidFill>
                <a:latin typeface="Calibri" pitchFamily="34" charset="0"/>
                <a:cs typeface="Calibri" pitchFamily="34" charset="0"/>
              </a:rPr>
              <a:t>In seguito si somministra la dose di diuretico minima sufficiente a prevenire il riformarsi di ascite</a:t>
            </a:r>
            <a:endParaRPr lang="it-IT" dirty="0">
              <a:solidFill>
                <a:schemeClr val="tx1"/>
              </a:solidFill>
              <a:latin typeface="Calibri" pitchFamily="34" charset="0"/>
              <a:cs typeface="Calibri" pitchFamily="34" charset="0"/>
            </a:endParaRPr>
          </a:p>
        </p:txBody>
      </p:sp>
      <p:sp>
        <p:nvSpPr>
          <p:cNvPr id="14" name="Rettangolo 13"/>
          <p:cNvSpPr/>
          <p:nvPr/>
        </p:nvSpPr>
        <p:spPr>
          <a:xfrm>
            <a:off x="107504" y="6453336"/>
            <a:ext cx="8892480" cy="246221"/>
          </a:xfrm>
          <a:prstGeom prst="rect">
            <a:avLst/>
          </a:prstGeom>
        </p:spPr>
        <p:txBody>
          <a:bodyPr wrap="square">
            <a:spAutoFit/>
          </a:bodyPr>
          <a:lstStyle/>
          <a:p>
            <a:r>
              <a:rPr lang="en-US" sz="1000" dirty="0">
                <a:solidFill>
                  <a:schemeClr val="tx1"/>
                </a:solidFill>
                <a:latin typeface="Calibri" pitchFamily="34" charset="0"/>
                <a:cs typeface="Calibri" pitchFamily="34" charset="0"/>
              </a:rPr>
              <a:t>The European Association for the Study of the Liver. EASL Clinical Practice Guidelines for the management of patients with </a:t>
            </a:r>
            <a:r>
              <a:rPr lang="en-US" sz="1000" dirty="0" err="1">
                <a:solidFill>
                  <a:schemeClr val="tx1"/>
                </a:solidFill>
                <a:latin typeface="Calibri" pitchFamily="34" charset="0"/>
                <a:cs typeface="Calibri" pitchFamily="34" charset="0"/>
              </a:rPr>
              <a:t>decompensated</a:t>
            </a:r>
            <a:r>
              <a:rPr lang="en-US" sz="1000" dirty="0">
                <a:solidFill>
                  <a:schemeClr val="tx1"/>
                </a:solidFill>
                <a:latin typeface="Calibri" pitchFamily="34" charset="0"/>
                <a:cs typeface="Calibri" pitchFamily="34" charset="0"/>
              </a:rPr>
              <a:t> cirrhosis. J </a:t>
            </a:r>
            <a:r>
              <a:rPr lang="en-US" sz="1000" dirty="0" err="1">
                <a:solidFill>
                  <a:schemeClr val="tx1"/>
                </a:solidFill>
                <a:latin typeface="Calibri" pitchFamily="34" charset="0"/>
                <a:cs typeface="Calibri" pitchFamily="34" charset="0"/>
              </a:rPr>
              <a:t>Hepatol</a:t>
            </a:r>
            <a:r>
              <a:rPr lang="en-US" sz="1000" dirty="0">
                <a:solidFill>
                  <a:schemeClr val="tx1"/>
                </a:solidFill>
                <a:latin typeface="Calibri" pitchFamily="34" charset="0"/>
                <a:cs typeface="Calibri" pitchFamily="34" charset="0"/>
              </a:rPr>
              <a:t> (2018)</a:t>
            </a:r>
            <a:endParaRPr lang="it-IT" sz="1000" dirty="0">
              <a:solidFill>
                <a:schemeClr val="tx1"/>
              </a:solidFill>
              <a:latin typeface="Calibri" pitchFamily="34" charset="0"/>
              <a:cs typeface="Calibri"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AFF13D-8091-4AE4-B74A-8B4BAD123855}"/>
              </a:ext>
            </a:extLst>
          </p:cNvPr>
          <p:cNvSpPr>
            <a:spLocks noGrp="1"/>
          </p:cNvSpPr>
          <p:nvPr>
            <p:ph type="title"/>
          </p:nvPr>
        </p:nvSpPr>
        <p:spPr>
          <a:xfrm>
            <a:off x="457200" y="-306288"/>
            <a:ext cx="7467600" cy="1143000"/>
          </a:xfrm>
        </p:spPr>
        <p:txBody>
          <a:bodyPr>
            <a:spAutoFit/>
          </a:bodyPr>
          <a:lstStyle/>
          <a:p>
            <a:pPr algn="ctr" defTabSz="449263">
              <a:spcBef>
                <a:spcPts val="2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Refractory ascites: definition</a:t>
            </a:r>
          </a:p>
        </p:txBody>
      </p:sp>
      <p:sp>
        <p:nvSpPr>
          <p:cNvPr id="9" name="Text Placeholder 8">
            <a:extLst>
              <a:ext uri="{FF2B5EF4-FFF2-40B4-BE49-F238E27FC236}">
                <a16:creationId xmlns:a16="http://schemas.microsoft.com/office/drawing/2014/main" id="{12311099-7B24-4EBE-92FB-8ED996A3E92D}"/>
              </a:ext>
            </a:extLst>
          </p:cNvPr>
          <p:cNvSpPr>
            <a:spLocks noGrp="1"/>
          </p:cNvSpPr>
          <p:nvPr>
            <p:ph type="body" sz="quarter" idx="10"/>
          </p:nvPr>
        </p:nvSpPr>
        <p:spPr>
          <a:xfrm>
            <a:off x="523389" y="6174381"/>
            <a:ext cx="7519403" cy="376990"/>
          </a:xfrm>
        </p:spPr>
        <p:txBody>
          <a:bodyPr/>
          <a:lstStyle/>
          <a:p>
            <a:r>
              <a:rPr lang="en-US" dirty="0"/>
              <a:t>EASL CPG decompensated cirrhosis. J Hepatol 2018;doi: 10.1016/j.jhep</a:t>
            </a:r>
            <a:r>
              <a:rPr lang="en-US"/>
              <a:t>.2018.03.024</a:t>
            </a:r>
            <a:endParaRPr lang="en-US" dirty="0"/>
          </a:p>
        </p:txBody>
      </p:sp>
      <p:sp>
        <p:nvSpPr>
          <p:cNvPr id="3" name="Content Placeholder 2">
            <a:extLst>
              <a:ext uri="{FF2B5EF4-FFF2-40B4-BE49-F238E27FC236}">
                <a16:creationId xmlns:a16="http://schemas.microsoft.com/office/drawing/2014/main" id="{4BD6F46F-DC92-492A-96A5-3F59E767D9FB}"/>
              </a:ext>
            </a:extLst>
          </p:cNvPr>
          <p:cNvSpPr>
            <a:spLocks noGrp="1"/>
          </p:cNvSpPr>
          <p:nvPr>
            <p:ph sz="half" idx="1"/>
          </p:nvPr>
        </p:nvSpPr>
        <p:spPr>
          <a:xfrm>
            <a:off x="311939" y="1069226"/>
            <a:ext cx="8506800" cy="4622400"/>
          </a:xfrm>
        </p:spPr>
        <p:txBody>
          <a:bodyPr>
            <a:normAutofit/>
          </a:bodyPr>
          <a:lstStyle/>
          <a:p>
            <a:pPr marL="366713" lvl="1" indent="0">
              <a:buNone/>
            </a:pPr>
            <a:r>
              <a:rPr lang="en-US" sz="1800" dirty="0">
                <a:latin typeface="Calibri" panose="020F0502020204030204" pitchFamily="34" charset="0"/>
                <a:cs typeface="Calibri" panose="020F0502020204030204" pitchFamily="34" charset="0"/>
              </a:rPr>
              <a:t>“Ascites that cannot be mobilized or the early recurrence of which (after LVP) cannot be satisfactorily prevented by medical therapy”</a:t>
            </a:r>
            <a:endParaRPr lang="en-GB" sz="1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EDD5BD4-1D1B-4203-A76F-3200D4B84471}"/>
              </a:ext>
            </a:extLst>
          </p:cNvPr>
          <p:cNvSpPr txBox="1"/>
          <p:nvPr/>
        </p:nvSpPr>
        <p:spPr>
          <a:xfrm>
            <a:off x="3631082" y="2204864"/>
            <a:ext cx="1838965" cy="369332"/>
          </a:xfrm>
          <a:prstGeom prst="rect">
            <a:avLst/>
          </a:prstGeom>
          <a:noFill/>
          <a:ln>
            <a:solidFill>
              <a:schemeClr val="tx2"/>
            </a:solidFill>
          </a:ln>
        </p:spPr>
        <p:txBody>
          <a:bodyPr wrap="none" rtlCol="0">
            <a:spAutoFit/>
          </a:bodyPr>
          <a:lstStyle/>
          <a:p>
            <a:pPr algn="ctr"/>
            <a:r>
              <a:rPr lang="en-GB" sz="1800" dirty="0">
                <a:solidFill>
                  <a:schemeClr val="tx1"/>
                </a:solidFill>
                <a:latin typeface="Calibri" panose="020F0502020204030204" pitchFamily="34" charset="0"/>
                <a:cs typeface="Calibri" panose="020F0502020204030204" pitchFamily="34" charset="0"/>
              </a:rPr>
              <a:t>Refractory ascites</a:t>
            </a:r>
          </a:p>
        </p:txBody>
      </p:sp>
      <p:sp>
        <p:nvSpPr>
          <p:cNvPr id="8" name="TextBox 7">
            <a:extLst>
              <a:ext uri="{FF2B5EF4-FFF2-40B4-BE49-F238E27FC236}">
                <a16:creationId xmlns:a16="http://schemas.microsoft.com/office/drawing/2014/main" id="{17A40B5B-4C6C-4159-AAE0-8FECD5A1866D}"/>
              </a:ext>
            </a:extLst>
          </p:cNvPr>
          <p:cNvSpPr txBox="1"/>
          <p:nvPr/>
        </p:nvSpPr>
        <p:spPr>
          <a:xfrm>
            <a:off x="5169915" y="2775668"/>
            <a:ext cx="2004844" cy="369332"/>
          </a:xfrm>
          <a:prstGeom prst="rect">
            <a:avLst/>
          </a:prstGeom>
          <a:noFill/>
          <a:ln>
            <a:solidFill>
              <a:schemeClr val="tx2"/>
            </a:solidFill>
          </a:ln>
        </p:spPr>
        <p:txBody>
          <a:bodyPr wrap="none" rtlCol="0">
            <a:spAutoFit/>
          </a:bodyPr>
          <a:lstStyle/>
          <a:p>
            <a:pPr algn="ctr"/>
            <a:r>
              <a:rPr lang="en-GB" sz="1800" dirty="0">
                <a:solidFill>
                  <a:schemeClr val="tx1"/>
                </a:solidFill>
                <a:latin typeface="Calibri" panose="020F0502020204030204" pitchFamily="34" charset="0"/>
                <a:cs typeface="Calibri" panose="020F0502020204030204" pitchFamily="34" charset="0"/>
              </a:rPr>
              <a:t>Diuretic </a:t>
            </a:r>
            <a:r>
              <a:rPr lang="en-GB" sz="1800" b="1" dirty="0">
                <a:solidFill>
                  <a:schemeClr val="tx1"/>
                </a:solidFill>
                <a:latin typeface="Calibri" panose="020F0502020204030204" pitchFamily="34" charset="0"/>
                <a:cs typeface="Calibri" panose="020F0502020204030204" pitchFamily="34" charset="0"/>
              </a:rPr>
              <a:t>intractable</a:t>
            </a:r>
          </a:p>
        </p:txBody>
      </p:sp>
      <p:sp>
        <p:nvSpPr>
          <p:cNvPr id="10" name="TextBox 9">
            <a:extLst>
              <a:ext uri="{FF2B5EF4-FFF2-40B4-BE49-F238E27FC236}">
                <a16:creationId xmlns:a16="http://schemas.microsoft.com/office/drawing/2014/main" id="{6F51FFD2-09C6-480D-8FA5-4A508F5D2588}"/>
              </a:ext>
            </a:extLst>
          </p:cNvPr>
          <p:cNvSpPr txBox="1"/>
          <p:nvPr/>
        </p:nvSpPr>
        <p:spPr>
          <a:xfrm>
            <a:off x="1836711" y="2775668"/>
            <a:ext cx="1797993" cy="369332"/>
          </a:xfrm>
          <a:prstGeom prst="rect">
            <a:avLst/>
          </a:prstGeom>
          <a:noFill/>
          <a:ln>
            <a:solidFill>
              <a:schemeClr val="tx2"/>
            </a:solidFill>
          </a:ln>
        </p:spPr>
        <p:txBody>
          <a:bodyPr wrap="none" rtlCol="0">
            <a:spAutoFit/>
          </a:bodyPr>
          <a:lstStyle/>
          <a:p>
            <a:pPr algn="ctr"/>
            <a:r>
              <a:rPr lang="en-GB" sz="1800" dirty="0">
                <a:solidFill>
                  <a:schemeClr val="tx1"/>
                </a:solidFill>
                <a:latin typeface="Calibri" panose="020F0502020204030204" pitchFamily="34" charset="0"/>
                <a:cs typeface="Calibri" panose="020F0502020204030204" pitchFamily="34" charset="0"/>
              </a:rPr>
              <a:t>Diuretic </a:t>
            </a:r>
            <a:r>
              <a:rPr lang="en-GB" sz="1800" b="1" dirty="0">
                <a:solidFill>
                  <a:schemeClr val="tx1"/>
                </a:solidFill>
                <a:latin typeface="Calibri" panose="020F0502020204030204" pitchFamily="34" charset="0"/>
                <a:cs typeface="Calibri" panose="020F0502020204030204" pitchFamily="34" charset="0"/>
              </a:rPr>
              <a:t>resistant</a:t>
            </a:r>
          </a:p>
        </p:txBody>
      </p:sp>
      <p:sp>
        <p:nvSpPr>
          <p:cNvPr id="4" name="TextBox 3">
            <a:extLst>
              <a:ext uri="{FF2B5EF4-FFF2-40B4-BE49-F238E27FC236}">
                <a16:creationId xmlns:a16="http://schemas.microsoft.com/office/drawing/2014/main" id="{5C902F54-9D54-42A2-88E7-57BF18355875}"/>
              </a:ext>
            </a:extLst>
          </p:cNvPr>
          <p:cNvSpPr txBox="1"/>
          <p:nvPr/>
        </p:nvSpPr>
        <p:spPr>
          <a:xfrm>
            <a:off x="1043608" y="3152892"/>
            <a:ext cx="3384196" cy="1477328"/>
          </a:xfrm>
          <a:prstGeom prst="rect">
            <a:avLst/>
          </a:prstGeom>
          <a:noFill/>
        </p:spPr>
        <p:txBody>
          <a:bodyPr wrap="none" rtlCol="0">
            <a:spAutoFit/>
          </a:bodyPr>
          <a:lstStyle/>
          <a:p>
            <a:pPr algn="ctr"/>
            <a:r>
              <a:rPr lang="en-US" sz="1800" dirty="0">
                <a:solidFill>
                  <a:schemeClr val="tx1"/>
                </a:solidFill>
                <a:latin typeface="Calibri" panose="020F0502020204030204" pitchFamily="34" charset="0"/>
                <a:cs typeface="Calibri" panose="020F0502020204030204" pitchFamily="34" charset="0"/>
              </a:rPr>
              <a:t>Ascites that cannot be mobilized</a:t>
            </a:r>
          </a:p>
          <a:p>
            <a:pPr algn="ctr"/>
            <a:r>
              <a:rPr lang="en-US" sz="1800" dirty="0">
                <a:solidFill>
                  <a:schemeClr val="tx1"/>
                </a:solidFill>
                <a:latin typeface="Calibri" panose="020F0502020204030204" pitchFamily="34" charset="0"/>
                <a:cs typeface="Calibri" panose="020F0502020204030204" pitchFamily="34" charset="0"/>
              </a:rPr>
              <a:t>or the early recurrence of which</a:t>
            </a:r>
          </a:p>
          <a:p>
            <a:pPr algn="ctr"/>
            <a:r>
              <a:rPr lang="en-US" sz="1800" dirty="0">
                <a:solidFill>
                  <a:schemeClr val="tx1"/>
                </a:solidFill>
                <a:latin typeface="Calibri" panose="020F0502020204030204" pitchFamily="34" charset="0"/>
                <a:cs typeface="Calibri" panose="020F0502020204030204" pitchFamily="34" charset="0"/>
              </a:rPr>
              <a:t>cannot be prevented because of a</a:t>
            </a:r>
          </a:p>
          <a:p>
            <a:pPr algn="ctr"/>
            <a:r>
              <a:rPr lang="en-US" sz="1800" b="1" dirty="0">
                <a:solidFill>
                  <a:schemeClr val="tx1"/>
                </a:solidFill>
                <a:latin typeface="Calibri" panose="020F0502020204030204" pitchFamily="34" charset="0"/>
                <a:cs typeface="Calibri" panose="020F0502020204030204" pitchFamily="34" charset="0"/>
              </a:rPr>
              <a:t>lack of response to sodium</a:t>
            </a:r>
          </a:p>
          <a:p>
            <a:pPr algn="ctr"/>
            <a:r>
              <a:rPr lang="en-US" sz="1800" b="1" dirty="0">
                <a:solidFill>
                  <a:schemeClr val="tx1"/>
                </a:solidFill>
                <a:latin typeface="Calibri" panose="020F0502020204030204" pitchFamily="34" charset="0"/>
                <a:cs typeface="Calibri" panose="020F0502020204030204" pitchFamily="34" charset="0"/>
              </a:rPr>
              <a:t>restriction and diuretic treatment</a:t>
            </a:r>
            <a:endParaRPr lang="en-GB" sz="1800" b="1" dirty="0">
              <a:solidFill>
                <a:schemeClr val="tx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CA281DD-0430-4EE1-8757-5F598C4325D4}"/>
              </a:ext>
            </a:extLst>
          </p:cNvPr>
          <p:cNvSpPr txBox="1"/>
          <p:nvPr/>
        </p:nvSpPr>
        <p:spPr>
          <a:xfrm>
            <a:off x="4385051" y="3152891"/>
            <a:ext cx="3574568" cy="1754326"/>
          </a:xfrm>
          <a:prstGeom prst="rect">
            <a:avLst/>
          </a:prstGeom>
          <a:noFill/>
        </p:spPr>
        <p:txBody>
          <a:bodyPr wrap="none" rtlCol="0">
            <a:spAutoFit/>
          </a:bodyPr>
          <a:lstStyle/>
          <a:p>
            <a:pPr algn="ctr"/>
            <a:r>
              <a:rPr lang="en-US" sz="1800" dirty="0">
                <a:solidFill>
                  <a:schemeClr val="tx1"/>
                </a:solidFill>
                <a:latin typeface="Calibri" panose="020F0502020204030204" pitchFamily="34" charset="0"/>
                <a:cs typeface="Calibri" panose="020F0502020204030204" pitchFamily="34" charset="0"/>
              </a:rPr>
              <a:t>Ascites that cannot be mobilized</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or the early recurrence of which</a:t>
            </a:r>
            <a:br>
              <a:rPr lang="en-US" sz="1800" dirty="0">
                <a:solidFill>
                  <a:schemeClr val="tx1"/>
                </a:solidFill>
                <a:latin typeface="Calibri" panose="020F0502020204030204" pitchFamily="34" charset="0"/>
                <a:cs typeface="Calibri" panose="020F0502020204030204" pitchFamily="34" charset="0"/>
              </a:rPr>
            </a:br>
            <a:r>
              <a:rPr lang="en-US" sz="1800" dirty="0">
                <a:solidFill>
                  <a:schemeClr val="tx1"/>
                </a:solidFill>
                <a:latin typeface="Calibri" panose="020F0502020204030204" pitchFamily="34" charset="0"/>
                <a:cs typeface="Calibri" panose="020F0502020204030204" pitchFamily="34" charset="0"/>
              </a:rPr>
              <a:t>cannot be prevented because of the</a:t>
            </a:r>
            <a:br>
              <a:rPr lang="en-US" sz="1800" dirty="0">
                <a:solidFill>
                  <a:schemeClr val="tx1"/>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development of diuretic-induced</a:t>
            </a:r>
          </a:p>
          <a:p>
            <a:pPr algn="ctr"/>
            <a:r>
              <a:rPr lang="en-US" sz="1800" b="1" dirty="0">
                <a:solidFill>
                  <a:schemeClr val="tx1"/>
                </a:solidFill>
                <a:latin typeface="Calibri" panose="020F0502020204030204" pitchFamily="34" charset="0"/>
                <a:cs typeface="Calibri" panose="020F0502020204030204" pitchFamily="34" charset="0"/>
              </a:rPr>
              <a:t>complications that preclude the</a:t>
            </a:r>
            <a:br>
              <a:rPr lang="en-US" sz="1800" b="1" dirty="0">
                <a:solidFill>
                  <a:schemeClr val="tx1"/>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use of an effective diuretic dosage</a:t>
            </a:r>
            <a:endParaRPr lang="en-GB" sz="1800" b="1" dirty="0">
              <a:solidFill>
                <a:schemeClr val="tx1"/>
              </a:solidFill>
              <a:latin typeface="Calibri" panose="020F0502020204030204" pitchFamily="34" charset="0"/>
              <a:cs typeface="Calibri" panose="020F0502020204030204" pitchFamily="34" charset="0"/>
            </a:endParaRPr>
          </a:p>
        </p:txBody>
      </p:sp>
      <p:cxnSp>
        <p:nvCxnSpPr>
          <p:cNvPr id="12" name="Connector: Elbow 11">
            <a:extLst>
              <a:ext uri="{FF2B5EF4-FFF2-40B4-BE49-F238E27FC236}">
                <a16:creationId xmlns:a16="http://schemas.microsoft.com/office/drawing/2014/main" id="{D183CF9C-332E-4F8F-9DCF-3E0DDCF2CE54}"/>
              </a:ext>
            </a:extLst>
          </p:cNvPr>
          <p:cNvCxnSpPr>
            <a:stCxn id="2" idx="2"/>
            <a:endCxn id="10" idx="0"/>
          </p:cNvCxnSpPr>
          <p:nvPr/>
        </p:nvCxnSpPr>
        <p:spPr>
          <a:xfrm rot="5400000">
            <a:off x="3542401" y="1767504"/>
            <a:ext cx="201472" cy="181485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84830D8A-6E3E-41C4-95F4-D0C92B3A16BB}"/>
              </a:ext>
            </a:extLst>
          </p:cNvPr>
          <p:cNvCxnSpPr>
            <a:stCxn id="2" idx="2"/>
            <a:endCxn id="8" idx="0"/>
          </p:cNvCxnSpPr>
          <p:nvPr/>
        </p:nvCxnSpPr>
        <p:spPr>
          <a:xfrm rot="16200000" flipH="1">
            <a:off x="5260715" y="1864046"/>
            <a:ext cx="201472" cy="1621772"/>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hlinkClick r:id="" action="ppaction://noaction"/>
            <a:extLst>
              <a:ext uri="{FF2B5EF4-FFF2-40B4-BE49-F238E27FC236}">
                <a16:creationId xmlns:a16="http://schemas.microsoft.com/office/drawing/2014/main" id="{26638434-DA94-4778-AF2A-D97D0B92815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8546133" y="1199458"/>
            <a:ext cx="285928" cy="283170"/>
          </a:xfrm>
          <a:prstGeom prst="rect">
            <a:avLst/>
          </a:prstGeom>
        </p:spPr>
      </p:pic>
    </p:spTree>
    <p:extLst>
      <p:ext uri="{BB962C8B-B14F-4D97-AF65-F5344CB8AC3E}">
        <p14:creationId xmlns:p14="http://schemas.microsoft.com/office/powerpoint/2010/main" val="567158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numero diapositiva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B6467D4A-965E-4953-8E63-555433A6C34F}" type="slidenum">
              <a:rPr lang="it-IT" smtClean="0"/>
              <a:pPr/>
              <a:t>8</a:t>
            </a:fld>
            <a:endParaRPr lang="it-IT"/>
          </a:p>
        </p:txBody>
      </p:sp>
      <p:sp>
        <p:nvSpPr>
          <p:cNvPr id="6" name="Rettangolo 5"/>
          <p:cNvSpPr/>
          <p:nvPr/>
        </p:nvSpPr>
        <p:spPr>
          <a:xfrm>
            <a:off x="250825" y="260350"/>
            <a:ext cx="8353425"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CIRROSI EPATICA – Fisiopatologia  (2)</a:t>
            </a:r>
          </a:p>
        </p:txBody>
      </p:sp>
      <p:sp>
        <p:nvSpPr>
          <p:cNvPr id="7" name="Rettangolo 6"/>
          <p:cNvSpPr/>
          <p:nvPr/>
        </p:nvSpPr>
        <p:spPr>
          <a:xfrm>
            <a:off x="395288" y="931863"/>
            <a:ext cx="8208962" cy="1201737"/>
          </a:xfrm>
          <a:prstGeom prst="rect">
            <a:avLst/>
          </a:prstGeom>
        </p:spPr>
        <p:txBody>
          <a:bodyPr>
            <a:spAutoFit/>
          </a:bodyPr>
          <a:lstStyle/>
          <a:p>
            <a:pPr indent="-457200" eaLnBrk="0" hangingPunct="0">
              <a:buClrTx/>
              <a:buSzTx/>
              <a:buFont typeface="Times New Roman" pitchFamily="18" charset="0"/>
              <a:buChar char="⁕"/>
              <a:defRPr/>
            </a:pPr>
            <a:r>
              <a:rPr lang="it-IT" dirty="0">
                <a:solidFill>
                  <a:schemeClr val="tx1">
                    <a:lumMod val="95000"/>
                    <a:lumOff val="5000"/>
                  </a:schemeClr>
                </a:solidFill>
                <a:latin typeface="Calibri" pitchFamily="34" charset="0"/>
                <a:cs typeface="Calibri" pitchFamily="34" charset="0"/>
              </a:rPr>
              <a:t>Necrosi ed infiammazione </a:t>
            </a:r>
            <a:r>
              <a:rPr lang="it-IT" dirty="0" err="1">
                <a:solidFill>
                  <a:schemeClr val="tx1">
                    <a:lumMod val="95000"/>
                    <a:lumOff val="5000"/>
                  </a:schemeClr>
                </a:solidFill>
                <a:latin typeface="Calibri" pitchFamily="34" charset="0"/>
                <a:cs typeface="Calibri" pitchFamily="34" charset="0"/>
              </a:rPr>
              <a:t>epatocitaria</a:t>
            </a:r>
            <a:endParaRPr lang="it-IT" dirty="0">
              <a:solidFill>
                <a:schemeClr val="tx1">
                  <a:lumMod val="95000"/>
                  <a:lumOff val="5000"/>
                </a:schemeClr>
              </a:solidFill>
              <a:latin typeface="Calibri" pitchFamily="34" charset="0"/>
              <a:cs typeface="Calibri" pitchFamily="34" charset="0"/>
            </a:endParaRPr>
          </a:p>
          <a:p>
            <a:pPr indent="-457200" eaLnBrk="0" hangingPunct="0">
              <a:buClrTx/>
              <a:buSzTx/>
              <a:buFont typeface="Times New Roman" pitchFamily="18" charset="0"/>
              <a:buChar char="⁕"/>
              <a:defRPr/>
            </a:pPr>
            <a:r>
              <a:rPr lang="it-IT" b="1" dirty="0">
                <a:solidFill>
                  <a:schemeClr val="tx1">
                    <a:lumMod val="95000"/>
                    <a:lumOff val="5000"/>
                  </a:schemeClr>
                </a:solidFill>
                <a:latin typeface="Calibri" pitchFamily="34" charset="0"/>
                <a:cs typeface="Calibri" pitchFamily="34" charset="0"/>
              </a:rPr>
              <a:t>Alterazione del microcircolo</a:t>
            </a:r>
            <a:endParaRPr lang="it-IT" b="1" dirty="0">
              <a:solidFill>
                <a:schemeClr val="tx1"/>
              </a:solidFill>
              <a:latin typeface="Calibri" pitchFamily="34" charset="0"/>
              <a:cs typeface="Calibri" pitchFamily="34" charset="0"/>
            </a:endParaRPr>
          </a:p>
          <a:p>
            <a:pPr indent="-457200" eaLnBrk="0" hangingPunct="0">
              <a:buClrTx/>
              <a:buSzTx/>
              <a:buFont typeface="Times New Roman" pitchFamily="18" charset="0"/>
              <a:buChar char="⁕"/>
              <a:defRPr/>
            </a:pPr>
            <a:r>
              <a:rPr lang="it-IT" dirty="0" err="1">
                <a:solidFill>
                  <a:schemeClr val="tx1">
                    <a:lumMod val="95000"/>
                    <a:lumOff val="5000"/>
                  </a:schemeClr>
                </a:solidFill>
                <a:latin typeface="Calibri" pitchFamily="34" charset="0"/>
                <a:cs typeface="Calibri" pitchFamily="34" charset="0"/>
              </a:rPr>
              <a:t>Fibrogenesi</a:t>
            </a:r>
            <a:endParaRPr lang="it-IT" dirty="0">
              <a:solidFill>
                <a:schemeClr val="tx1">
                  <a:lumMod val="95000"/>
                  <a:lumOff val="5000"/>
                </a:schemeClr>
              </a:solidFill>
              <a:latin typeface="Calibri" pitchFamily="34" charset="0"/>
              <a:cs typeface="Calibri" pitchFamily="34" charset="0"/>
            </a:endParaRPr>
          </a:p>
        </p:txBody>
      </p:sp>
      <p:sp>
        <p:nvSpPr>
          <p:cNvPr id="11" name="Freccia angolare bidirezionale 10"/>
          <p:cNvSpPr/>
          <p:nvPr/>
        </p:nvSpPr>
        <p:spPr>
          <a:xfrm>
            <a:off x="2843213" y="1700213"/>
            <a:ext cx="1296987" cy="288925"/>
          </a:xfrm>
          <a:prstGeom prst="leftUp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it-IT"/>
          </a:p>
        </p:txBody>
      </p:sp>
      <p:sp>
        <p:nvSpPr>
          <p:cNvPr id="12" name="Freccia angolare bidirezionale 11"/>
          <p:cNvSpPr/>
          <p:nvPr/>
        </p:nvSpPr>
        <p:spPr>
          <a:xfrm flipV="1">
            <a:off x="5796136" y="1034256"/>
            <a:ext cx="719138" cy="288925"/>
          </a:xfrm>
          <a:prstGeom prst="leftUp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it-IT"/>
          </a:p>
        </p:txBody>
      </p:sp>
      <p:sp>
        <p:nvSpPr>
          <p:cNvPr id="15" name="Freccia in giù 14"/>
          <p:cNvSpPr/>
          <p:nvPr/>
        </p:nvSpPr>
        <p:spPr>
          <a:xfrm>
            <a:off x="4356100" y="2205038"/>
            <a:ext cx="287338" cy="1152525"/>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b="1" spc="10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16" name="CasellaDiTesto 15"/>
          <p:cNvSpPr txBox="1"/>
          <p:nvPr/>
        </p:nvSpPr>
        <p:spPr>
          <a:xfrm>
            <a:off x="323850" y="3500438"/>
            <a:ext cx="8208963" cy="2308324"/>
          </a:xfrm>
          <a:prstGeom prst="rect">
            <a:avLst/>
          </a:prstGeom>
          <a:noFill/>
        </p:spPr>
        <p:txBody>
          <a:bodyPr>
            <a:spAutoFit/>
          </a:bodyPr>
          <a:lstStyle/>
          <a:p>
            <a:pPr indent="-457200" eaLnBrk="0" hangingPunct="0">
              <a:buClrTx/>
              <a:buSzTx/>
              <a:defRPr/>
            </a:pPr>
            <a:r>
              <a:rPr lang="it-IT" dirty="0">
                <a:solidFill>
                  <a:schemeClr val="tx1">
                    <a:lumMod val="95000"/>
                    <a:lumOff val="5000"/>
                  </a:schemeClr>
                </a:solidFill>
                <a:latin typeface="Calibri" pitchFamily="34" charset="0"/>
                <a:cs typeface="Calibri" pitchFamily="34" charset="0"/>
              </a:rPr>
              <a:t>Questi meccanismi patologici portano a </a:t>
            </a:r>
          </a:p>
          <a:p>
            <a:pPr indent="-457200" eaLnBrk="0" hangingPunct="0">
              <a:buClrTx/>
              <a:buSzTx/>
              <a:buAutoNum type="arabicParenR"/>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Un progressivo incremento della pressione della vena porta </a:t>
            </a:r>
          </a:p>
          <a:p>
            <a:pPr marL="342900" indent="-342900" eaLnBrk="0" hangingPunct="0">
              <a:buClrTx/>
              <a:buSzTx/>
              <a:buFont typeface="Wingdings" panose="05000000000000000000" pitchFamily="2" charset="2"/>
              <a:buChar char="à"/>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IPERTENSIONE PORTALE </a:t>
            </a:r>
          </a:p>
          <a:p>
            <a:pPr eaLnBrk="0" hangingPunct="0">
              <a:buClrTx/>
              <a:buSzTx/>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2) Una progressiva riduzione della funzione </a:t>
            </a:r>
            <a:r>
              <a:rPr lang="it-IT" dirty="0" err="1">
                <a:solidFill>
                  <a:schemeClr val="tx1">
                    <a:lumMod val="95000"/>
                    <a:lumOff val="5000"/>
                  </a:schemeClr>
                </a:solidFill>
                <a:latin typeface="Calibri" pitchFamily="34" charset="0"/>
                <a:cs typeface="Calibri" pitchFamily="34" charset="0"/>
                <a:sym typeface="Wingdings" panose="05000000000000000000" pitchFamily="2" charset="2"/>
              </a:rPr>
              <a:t>epatocitaria</a:t>
            </a:r>
            <a:r>
              <a:rPr lang="it-IT" dirty="0">
                <a:solidFill>
                  <a:schemeClr val="tx1">
                    <a:lumMod val="95000"/>
                    <a:lumOff val="5000"/>
                  </a:schemeClr>
                </a:solidFill>
                <a:latin typeface="Calibri" pitchFamily="34" charset="0"/>
                <a:cs typeface="Calibri" pitchFamily="34" charset="0"/>
                <a:sym typeface="Wingdings" panose="05000000000000000000" pitchFamily="2" charset="2"/>
              </a:rPr>
              <a:t> per sostituzione del parenchima con tessuto fibrotico </a:t>
            </a:r>
          </a:p>
          <a:p>
            <a:pPr eaLnBrk="0" hangingPunct="0">
              <a:buClrTx/>
              <a:buSzTx/>
              <a:defRPr/>
            </a:pPr>
            <a:r>
              <a:rPr lang="it-IT" dirty="0">
                <a:solidFill>
                  <a:schemeClr val="tx1">
                    <a:lumMod val="95000"/>
                    <a:lumOff val="5000"/>
                  </a:schemeClr>
                </a:solidFill>
                <a:latin typeface="Calibri" pitchFamily="34" charset="0"/>
                <a:cs typeface="Calibri" pitchFamily="34" charset="0"/>
                <a:sym typeface="Wingdings" panose="05000000000000000000" pitchFamily="2" charset="2"/>
              </a:rPr>
              <a:t> INSUFFICIENZA EPATICA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6AFF13D-8091-4AE4-B74A-8B4BAD123855}"/>
              </a:ext>
            </a:extLst>
          </p:cNvPr>
          <p:cNvSpPr>
            <a:spLocks noGrp="1"/>
          </p:cNvSpPr>
          <p:nvPr>
            <p:ph type="title"/>
          </p:nvPr>
        </p:nvSpPr>
        <p:spPr>
          <a:xfrm>
            <a:off x="457200" y="-306288"/>
            <a:ext cx="7467600" cy="1143000"/>
          </a:xfrm>
        </p:spPr>
        <p:txBody>
          <a:bodyPr>
            <a:spAutoFit/>
          </a:bodyPr>
          <a:lstStyle/>
          <a:p>
            <a:pPr algn="ctr" defTabSz="449263">
              <a:spcBef>
                <a:spcPts val="2500"/>
              </a:spcBef>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200" b="1" dirty="0">
                <a:solidFill>
                  <a:srgbClr val="C00000"/>
                </a:solidFill>
                <a:effectLst>
                  <a:outerShdw blurRad="38100" dist="38100" dir="2700000" algn="tl">
                    <a:srgbClr val="000000">
                      <a:alpha val="43137"/>
                    </a:srgbClr>
                  </a:outerShdw>
                </a:effectLst>
                <a:latin typeface="Calibri" pitchFamily="34" charset="0"/>
                <a:ea typeface="Microsoft YaHei" pitchFamily="34" charset="-122"/>
                <a:cs typeface="Calibri" pitchFamily="34" charset="0"/>
              </a:rPr>
              <a:t>Refractory ascites: definition</a:t>
            </a:r>
          </a:p>
        </p:txBody>
      </p:sp>
      <p:sp>
        <p:nvSpPr>
          <p:cNvPr id="9" name="Text Placeholder 8">
            <a:extLst>
              <a:ext uri="{FF2B5EF4-FFF2-40B4-BE49-F238E27FC236}">
                <a16:creationId xmlns:a16="http://schemas.microsoft.com/office/drawing/2014/main" id="{12311099-7B24-4EBE-92FB-8ED996A3E92D}"/>
              </a:ext>
            </a:extLst>
          </p:cNvPr>
          <p:cNvSpPr>
            <a:spLocks noGrp="1"/>
          </p:cNvSpPr>
          <p:nvPr>
            <p:ph type="body" sz="quarter" idx="10"/>
          </p:nvPr>
        </p:nvSpPr>
        <p:spPr>
          <a:xfrm>
            <a:off x="523389" y="6174381"/>
            <a:ext cx="7519403" cy="376990"/>
          </a:xfrm>
        </p:spPr>
        <p:txBody>
          <a:bodyPr/>
          <a:lstStyle/>
          <a:p>
            <a:r>
              <a:rPr lang="en-US" dirty="0"/>
              <a:t>EASL CPG decompensated cirrhosis. J Hepatol 2018;doi: 10.1016/j.jhep</a:t>
            </a:r>
            <a:r>
              <a:rPr lang="en-US"/>
              <a:t>.2018.03.024</a:t>
            </a:r>
            <a:endParaRPr lang="en-US" dirty="0"/>
          </a:p>
        </p:txBody>
      </p:sp>
      <p:pic>
        <p:nvPicPr>
          <p:cNvPr id="14" name="Picture 13">
            <a:hlinkClick r:id="" action="ppaction://noaction"/>
            <a:extLst>
              <a:ext uri="{FF2B5EF4-FFF2-40B4-BE49-F238E27FC236}">
                <a16:creationId xmlns:a16="http://schemas.microsoft.com/office/drawing/2014/main" id="{26638434-DA94-4778-AF2A-D97D0B928154}"/>
              </a:ext>
            </a:extLst>
          </p:cNvPr>
          <p:cNvPicPr>
            <a:picLocks noChangeAspect="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8888" t="1478" r="8310" b="16517"/>
          <a:stretch/>
        </p:blipFill>
        <p:spPr>
          <a:xfrm>
            <a:off x="8546133" y="1199458"/>
            <a:ext cx="285928" cy="283170"/>
          </a:xfrm>
          <a:prstGeom prst="rect">
            <a:avLst/>
          </a:prstGeom>
        </p:spPr>
      </p:pic>
      <p:graphicFrame>
        <p:nvGraphicFramePr>
          <p:cNvPr id="13" name="Content Placeholder 4">
            <a:extLst>
              <a:ext uri="{FF2B5EF4-FFF2-40B4-BE49-F238E27FC236}">
                <a16:creationId xmlns:a16="http://schemas.microsoft.com/office/drawing/2014/main" id="{CE717200-B2DE-4A42-A5A4-336EF8264FAE}"/>
              </a:ext>
            </a:extLst>
          </p:cNvPr>
          <p:cNvGraphicFramePr>
            <a:graphicFrameLocks noGrp="1"/>
          </p:cNvGraphicFramePr>
          <p:nvPr>
            <p:ph sz="half" idx="1"/>
            <p:extLst>
              <p:ext uri="{D42A27DB-BD31-4B8C-83A1-F6EECF244321}">
                <p14:modId xmlns:p14="http://schemas.microsoft.com/office/powerpoint/2010/main" val="3671600647"/>
              </p:ext>
            </p:extLst>
          </p:nvPr>
        </p:nvGraphicFramePr>
        <p:xfrm>
          <a:off x="662521" y="964448"/>
          <a:ext cx="7818958" cy="4602480"/>
        </p:xfrm>
        <a:graphic>
          <a:graphicData uri="http://schemas.openxmlformats.org/drawingml/2006/table">
            <a:tbl>
              <a:tblPr firstRow="1" bandRow="1">
                <a:tableStyleId>{69012ECD-51FC-41F1-AA8D-1B2483CD663E}</a:tableStyleId>
              </a:tblPr>
              <a:tblGrid>
                <a:gridCol w="1566207">
                  <a:extLst>
                    <a:ext uri="{9D8B030D-6E8A-4147-A177-3AD203B41FA5}">
                      <a16:colId xmlns:a16="http://schemas.microsoft.com/office/drawing/2014/main" val="1802909020"/>
                    </a:ext>
                  </a:extLst>
                </a:gridCol>
                <a:gridCol w="6252751">
                  <a:extLst>
                    <a:ext uri="{9D8B030D-6E8A-4147-A177-3AD203B41FA5}">
                      <a16:colId xmlns:a16="http://schemas.microsoft.com/office/drawing/2014/main" val="3567566146"/>
                    </a:ext>
                  </a:extLst>
                </a:gridCol>
              </a:tblGrid>
              <a:tr h="334383">
                <a:tc gridSpan="2">
                  <a:txBody>
                    <a:bodyPr/>
                    <a:lstStyle/>
                    <a:p>
                      <a:r>
                        <a:rPr lang="en-GB" sz="1600" b="1" dirty="0">
                          <a:solidFill>
                            <a:schemeClr val="bg1"/>
                          </a:solidFill>
                        </a:rPr>
                        <a:t>Diagnostic criteria</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004B87"/>
                    </a:solidFill>
                  </a:tcPr>
                </a:tc>
                <a:tc hMerge="1">
                  <a:txBody>
                    <a:bodyPr/>
                    <a:lstStyle/>
                    <a:p>
                      <a:pPr marL="171450" indent="-171450">
                        <a:buFont typeface="Arial" panose="020B0604020202020204" pitchFamily="34" charset="0"/>
                        <a:buChar char="•"/>
                      </a:pPr>
                      <a:endParaRPr lang="en-GB" sz="1100" dirty="0"/>
                    </a:p>
                  </a:txBody>
                  <a:tcPr marL="45720" marR="45720">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rgbClr val="004B87"/>
                    </a:solidFill>
                  </a:tcPr>
                </a:tc>
                <a:extLst>
                  <a:ext uri="{0D108BD9-81ED-4DB2-BD59-A6C34878D82A}">
                    <a16:rowId xmlns:a16="http://schemas.microsoft.com/office/drawing/2014/main" val="2257902168"/>
                  </a:ext>
                </a:extLst>
              </a:tr>
              <a:tr h="577570">
                <a:tc>
                  <a:txBody>
                    <a:bodyPr/>
                    <a:lstStyle/>
                    <a:p>
                      <a:r>
                        <a:rPr lang="en-GB" sz="1600" dirty="0"/>
                        <a:t>Treatment duration</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indent="0">
                        <a:buFont typeface="Arial" panose="020B0604020202020204" pitchFamily="34" charset="0"/>
                        <a:buNone/>
                      </a:pPr>
                      <a:r>
                        <a:rPr lang="en-US" sz="1600" dirty="0"/>
                        <a:t>Patients must be on intensive diuretic therapy* for at least 1 week and on a salt-restricted diet of less than 90 mmol/day</a:t>
                      </a:r>
                      <a:endParaRPr lang="en-GB" sz="1600" dirty="0"/>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51779071"/>
                  </a:ext>
                </a:extLst>
              </a:tr>
              <a:tr h="577570">
                <a:tc>
                  <a:txBody>
                    <a:bodyPr/>
                    <a:lstStyle/>
                    <a:p>
                      <a:r>
                        <a:rPr lang="en-GB" sz="1600" dirty="0"/>
                        <a:t>Lack of response</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indent="0">
                        <a:buFont typeface="Arial" panose="020B0604020202020204" pitchFamily="34" charset="0"/>
                        <a:buNone/>
                      </a:pPr>
                      <a:r>
                        <a:rPr lang="en-US" sz="1600" dirty="0"/>
                        <a:t>Mean weight loss of &lt;0.8 kg over 4 days and urinary sodium output less than the sodium intake</a:t>
                      </a:r>
                      <a:endParaRPr lang="en-GB" sz="1600" dirty="0"/>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60024039"/>
                  </a:ext>
                </a:extLst>
              </a:tr>
              <a:tr h="577570">
                <a:tc>
                  <a:txBody>
                    <a:bodyPr/>
                    <a:lstStyle/>
                    <a:p>
                      <a:r>
                        <a:rPr lang="en-GB" sz="1600" dirty="0"/>
                        <a:t>Early ascites recurrence</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0" indent="0">
                        <a:buFont typeface="Arial" panose="020B0604020202020204" pitchFamily="34" charset="0"/>
                        <a:buNone/>
                      </a:pPr>
                      <a:r>
                        <a:rPr lang="en-US" sz="1600" dirty="0"/>
                        <a:t>Reappearance of grade 2 or 3 ascites within 4 weeks of initial mobilization</a:t>
                      </a:r>
                      <a:endParaRPr lang="en-GB" sz="1600" dirty="0"/>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275478199"/>
                  </a:ext>
                </a:extLst>
              </a:tr>
              <a:tr h="2036694">
                <a:tc>
                  <a:txBody>
                    <a:bodyPr/>
                    <a:lstStyle/>
                    <a:p>
                      <a:r>
                        <a:rPr lang="en-GB" sz="1600" dirty="0"/>
                        <a:t>Diuretic-induced complications</a:t>
                      </a: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600" b="1" i="0" dirty="0">
                          <a:solidFill>
                            <a:srgbClr val="004B87"/>
                          </a:solidFill>
                        </a:rPr>
                        <a:t>HE</a:t>
                      </a:r>
                      <a:r>
                        <a:rPr lang="en-US" sz="1600" i="0" dirty="0"/>
                        <a:t>: development of encephalopathy in the absence of any other precipitating factor</a:t>
                      </a:r>
                    </a:p>
                    <a:p>
                      <a:pPr marL="171450" indent="-171450">
                        <a:buFont typeface="Arial" panose="020B0604020202020204" pitchFamily="34" charset="0"/>
                        <a:buChar char="•"/>
                      </a:pPr>
                      <a:r>
                        <a:rPr lang="en-US" sz="1600" b="1" i="0" dirty="0">
                          <a:solidFill>
                            <a:srgbClr val="004B87"/>
                          </a:solidFill>
                        </a:rPr>
                        <a:t>Renal impairment</a:t>
                      </a:r>
                      <a:r>
                        <a:rPr lang="en-US" sz="1600" i="0" dirty="0"/>
                        <a:t>: increase of serum creatinine by &gt;100% to a value &gt;2 mg/dl (177 µmol/L) in patients with ascites responding to treatment</a:t>
                      </a:r>
                    </a:p>
                    <a:p>
                      <a:pPr marL="171450" indent="-171450">
                        <a:buFont typeface="Arial" panose="020B0604020202020204" pitchFamily="34" charset="0"/>
                        <a:buChar char="•"/>
                      </a:pPr>
                      <a:r>
                        <a:rPr lang="en-US" sz="1600" b="1" i="0" dirty="0">
                          <a:solidFill>
                            <a:srgbClr val="004B87"/>
                          </a:solidFill>
                        </a:rPr>
                        <a:t>Hyponatraemia</a:t>
                      </a:r>
                      <a:r>
                        <a:rPr lang="en-US" sz="1600" i="0" dirty="0"/>
                        <a:t>: a decrease of serum sodium by &gt;10 mmol/L to a serum sodium of &lt;125 mmol/L</a:t>
                      </a:r>
                    </a:p>
                    <a:p>
                      <a:pPr marL="171450" indent="-171450">
                        <a:buFont typeface="Arial" panose="020B0604020202020204" pitchFamily="34" charset="0"/>
                        <a:buChar char="•"/>
                      </a:pPr>
                      <a:r>
                        <a:rPr lang="en-US" sz="1600" b="1" i="0" dirty="0">
                          <a:solidFill>
                            <a:srgbClr val="004B87"/>
                          </a:solidFill>
                        </a:rPr>
                        <a:t>Hypo-</a:t>
                      </a:r>
                      <a:r>
                        <a:rPr lang="en-US" sz="1600" i="0" dirty="0"/>
                        <a:t> or </a:t>
                      </a:r>
                      <a:r>
                        <a:rPr lang="en-US" sz="1600" b="1" i="0" dirty="0">
                          <a:solidFill>
                            <a:srgbClr val="004B87"/>
                          </a:solidFill>
                        </a:rPr>
                        <a:t>hyperkalaemia</a:t>
                      </a:r>
                      <a:r>
                        <a:rPr lang="en-US" sz="1600" i="0" dirty="0"/>
                        <a:t>: a change in serum potassium to </a:t>
                      </a:r>
                      <a:br>
                        <a:rPr lang="en-US" sz="1600" i="0" dirty="0"/>
                      </a:br>
                      <a:r>
                        <a:rPr lang="en-US" sz="1600" i="0" dirty="0"/>
                        <a:t>&lt;3 mmol/L or &gt;6 mmol/L despite appropriate measures</a:t>
                      </a:r>
                    </a:p>
                    <a:p>
                      <a:pPr marL="171450" indent="-171450">
                        <a:buFont typeface="Arial" panose="020B0604020202020204" pitchFamily="34" charset="0"/>
                        <a:buChar char="•"/>
                      </a:pPr>
                      <a:r>
                        <a:rPr lang="en-US" sz="1600" b="1" i="0" dirty="0">
                          <a:solidFill>
                            <a:srgbClr val="004B87"/>
                          </a:solidFill>
                        </a:rPr>
                        <a:t>Incapacitating muscle cramps</a:t>
                      </a:r>
                      <a:endParaRPr lang="en-GB" sz="1600" b="1" i="0" dirty="0">
                        <a:solidFill>
                          <a:srgbClr val="004B87"/>
                        </a:solidFill>
                      </a:endParaRPr>
                    </a:p>
                  </a:txBody>
                  <a:tcPr marL="45688" marR="45688"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51707694"/>
                  </a:ext>
                </a:extLst>
              </a:tr>
            </a:tbl>
          </a:graphicData>
        </a:graphic>
      </p:graphicFrame>
    </p:spTree>
    <p:extLst>
      <p:ext uri="{BB962C8B-B14F-4D97-AF65-F5344CB8AC3E}">
        <p14:creationId xmlns:p14="http://schemas.microsoft.com/office/powerpoint/2010/main" val="11517698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F9D4CCD-8F12-4B4A-93E3-DCD915C8DD20}" type="slidenum">
              <a:rPr lang="it-IT" smtClean="0"/>
              <a:pPr/>
              <a:t>81</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(2) – Peritonite Batterica Spontanea (PBS)</a:t>
            </a:r>
          </a:p>
        </p:txBody>
      </p:sp>
      <p:sp>
        <p:nvSpPr>
          <p:cNvPr id="60420"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0421" name="CasellaDiTesto 7"/>
          <p:cNvSpPr txBox="1">
            <a:spLocks noChangeArrowheads="1"/>
          </p:cNvSpPr>
          <p:nvPr/>
        </p:nvSpPr>
        <p:spPr bwMode="auto">
          <a:xfrm>
            <a:off x="468313" y="1052513"/>
            <a:ext cx="7991475" cy="5262979"/>
          </a:xfrm>
          <a:prstGeom prst="rect">
            <a:avLst/>
          </a:prstGeom>
          <a:noFill/>
          <a:ln w="9525">
            <a:noFill/>
            <a:miter lim="800000"/>
            <a:headEnd/>
            <a:tailEnd/>
          </a:ln>
        </p:spPr>
        <p:txBody>
          <a:bodyPr>
            <a:spAutoFit/>
          </a:bodyPr>
          <a:lstStyle/>
          <a:p>
            <a:pPr algn="just"/>
            <a:r>
              <a:rPr lang="it-IT" sz="1800" dirty="0">
                <a:solidFill>
                  <a:schemeClr val="tx1"/>
                </a:solidFill>
                <a:latin typeface="Calibri" pitchFamily="34" charset="0"/>
                <a:cs typeface="Calibri" pitchFamily="34" charset="0"/>
              </a:rPr>
              <a:t>La peritonite batterica spontanea, SBP, è una complicanza dell’ascite che si verifica quando, </a:t>
            </a:r>
            <a:r>
              <a:rPr lang="it-IT" sz="1800" b="1" dirty="0">
                <a:solidFill>
                  <a:schemeClr val="tx1"/>
                </a:solidFill>
                <a:latin typeface="Calibri" pitchFamily="34" charset="0"/>
                <a:cs typeface="Calibri" pitchFamily="34" charset="0"/>
              </a:rPr>
              <a:t>in assenza di soluzioni di continuo peritoneali o di altre sedi d’infezione, </a:t>
            </a:r>
            <a:r>
              <a:rPr lang="it-IT" sz="1800" dirty="0">
                <a:solidFill>
                  <a:schemeClr val="tx1"/>
                </a:solidFill>
                <a:latin typeface="Calibri" pitchFamily="34" charset="0"/>
                <a:cs typeface="Calibri" pitchFamily="34" charset="0"/>
              </a:rPr>
              <a:t>si sviluppa un’ascite </a:t>
            </a:r>
            <a:r>
              <a:rPr lang="it-IT" sz="1800" dirty="0" err="1">
                <a:solidFill>
                  <a:schemeClr val="tx1"/>
                </a:solidFill>
                <a:latin typeface="Calibri" pitchFamily="34" charset="0"/>
                <a:cs typeface="Calibri" pitchFamily="34" charset="0"/>
              </a:rPr>
              <a:t>neutrocitica</a:t>
            </a:r>
            <a:r>
              <a:rPr lang="it-IT" sz="1800" dirty="0">
                <a:solidFill>
                  <a:schemeClr val="tx1"/>
                </a:solidFill>
                <a:latin typeface="Calibri" pitchFamily="34" charset="0"/>
                <a:cs typeface="Calibri" pitchFamily="34" charset="0"/>
              </a:rPr>
              <a:t> (con conta di </a:t>
            </a:r>
            <a:r>
              <a:rPr lang="it-IT" sz="1800" dirty="0" err="1">
                <a:solidFill>
                  <a:schemeClr val="tx1"/>
                </a:solidFill>
                <a:latin typeface="Calibri" pitchFamily="34" charset="0"/>
                <a:cs typeface="Calibri" pitchFamily="34" charset="0"/>
              </a:rPr>
              <a:t>polimorfonuclati</a:t>
            </a:r>
            <a:r>
              <a:rPr lang="it-IT" sz="1800" dirty="0">
                <a:solidFill>
                  <a:schemeClr val="tx1"/>
                </a:solidFill>
                <a:latin typeface="Calibri" pitchFamily="34" charset="0"/>
                <a:cs typeface="Calibri" pitchFamily="34" charset="0"/>
              </a:rPr>
              <a:t> PMN &gt; 250 / μl) che insorge in risposta ad una </a:t>
            </a:r>
            <a:r>
              <a:rPr lang="it-IT" sz="1800" dirty="0" err="1">
                <a:solidFill>
                  <a:schemeClr val="tx1"/>
                </a:solidFill>
                <a:latin typeface="Calibri" pitchFamily="34" charset="0"/>
                <a:cs typeface="Calibri" pitchFamily="34" charset="0"/>
              </a:rPr>
              <a:t>traslocazione</a:t>
            </a:r>
            <a:r>
              <a:rPr lang="it-IT" sz="1800" dirty="0">
                <a:solidFill>
                  <a:schemeClr val="tx1"/>
                </a:solidFill>
                <a:latin typeface="Calibri" pitchFamily="34" charset="0"/>
                <a:cs typeface="Calibri" pitchFamily="34" charset="0"/>
              </a:rPr>
              <a:t> batterica (</a:t>
            </a:r>
            <a:r>
              <a:rPr lang="it-IT" sz="1800" dirty="0" err="1">
                <a:solidFill>
                  <a:schemeClr val="tx1"/>
                </a:solidFill>
                <a:latin typeface="Calibri" pitchFamily="34" charset="0"/>
                <a:cs typeface="Calibri" pitchFamily="34" charset="0"/>
              </a:rPr>
              <a:t>gram-</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spp</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E.Coli</a:t>
            </a:r>
            <a:r>
              <a:rPr lang="it-IT" sz="1800" dirty="0">
                <a:solidFill>
                  <a:schemeClr val="tx1"/>
                </a:solidFill>
                <a:latin typeface="Calibri" pitchFamily="34" charset="0"/>
                <a:cs typeface="Calibri" pitchFamily="34" charset="0"/>
              </a:rPr>
              <a:t>) dal distretto intestinale (nel 60% tuttavia l’esame colturale risulta negativo). </a:t>
            </a:r>
          </a:p>
          <a:p>
            <a:pPr algn="just"/>
            <a:endParaRPr lang="it-IT" sz="1400" i="1" dirty="0">
              <a:solidFill>
                <a:schemeClr val="tx1"/>
              </a:solidFill>
              <a:latin typeface="Calibri" pitchFamily="34" charset="0"/>
              <a:cs typeface="Calibri" pitchFamily="34" charset="0"/>
            </a:endParaRPr>
          </a:p>
          <a:p>
            <a:pPr marL="285750" indent="-285750" algn="just">
              <a:buFontTx/>
              <a:buChar char="-"/>
            </a:pPr>
            <a:r>
              <a:rPr lang="it-IT" sz="1800" dirty="0">
                <a:solidFill>
                  <a:schemeClr val="tx1"/>
                </a:solidFill>
                <a:latin typeface="Calibri" pitchFamily="34" charset="0"/>
                <a:cs typeface="Calibri" pitchFamily="34" charset="0"/>
              </a:rPr>
              <a:t>Mortalità del 20%</a:t>
            </a:r>
          </a:p>
          <a:p>
            <a:pPr marL="285750" indent="-285750" algn="just">
              <a:buFontTx/>
              <a:buChar char="-"/>
            </a:pPr>
            <a:r>
              <a:rPr lang="it-IT" sz="1800" dirty="0">
                <a:solidFill>
                  <a:schemeClr val="tx1"/>
                </a:solidFill>
                <a:latin typeface="Calibri" pitchFamily="34" charset="0"/>
                <a:cs typeface="Calibri" pitchFamily="34" charset="0"/>
              </a:rPr>
              <a:t>Incidenza 1,5-3,5% dei pazienti con cirrosi e ascite seguiti in ambulatorio e nel 10% di quelli ricoverati. </a:t>
            </a:r>
          </a:p>
          <a:p>
            <a:pPr marL="285750" indent="-285750" algn="just">
              <a:buFontTx/>
              <a:buChar char="-"/>
            </a:pPr>
            <a:r>
              <a:rPr lang="it-IT" sz="1800" dirty="0">
                <a:solidFill>
                  <a:schemeClr val="tx1"/>
                </a:solidFill>
                <a:latin typeface="Calibri" pitchFamily="34" charset="0"/>
                <a:cs typeface="Calibri" pitchFamily="34" charset="0"/>
              </a:rPr>
              <a:t>Terapia: cefalosporina di III generazione (attiva contro i </a:t>
            </a:r>
            <a:r>
              <a:rPr lang="it-IT" sz="1800" dirty="0" err="1">
                <a:solidFill>
                  <a:schemeClr val="tx1"/>
                </a:solidFill>
                <a:latin typeface="Calibri" pitchFamily="34" charset="0"/>
                <a:cs typeface="Calibri" pitchFamily="34" charset="0"/>
              </a:rPr>
              <a:t>gram</a:t>
            </a:r>
            <a:r>
              <a:rPr lang="it-IT" sz="1800" dirty="0">
                <a:solidFill>
                  <a:schemeClr val="tx1"/>
                </a:solidFill>
                <a:latin typeface="Calibri" pitchFamily="34" charset="0"/>
                <a:cs typeface="Calibri" pitchFamily="34" charset="0"/>
              </a:rPr>
              <a:t> – intestinali) </a:t>
            </a:r>
          </a:p>
          <a:p>
            <a:pPr marL="285750" indent="-285750" algn="just">
              <a:buFontTx/>
              <a:buChar char="-"/>
            </a:pPr>
            <a:r>
              <a:rPr lang="it-IT" sz="1800" dirty="0">
                <a:solidFill>
                  <a:schemeClr val="tx1"/>
                </a:solidFill>
                <a:latin typeface="Calibri" pitchFamily="34" charset="0"/>
                <a:cs typeface="Calibri" pitchFamily="34" charset="0"/>
              </a:rPr>
              <a:t>70% dei pazienti recidiva entro un anno dal primo episodio </a:t>
            </a:r>
            <a:r>
              <a:rPr lang="it-IT" sz="1800" dirty="0">
                <a:solidFill>
                  <a:schemeClr val="tx1"/>
                </a:solidFill>
                <a:latin typeface="Calibri" pitchFamily="34" charset="0"/>
                <a:cs typeface="Calibri" pitchFamily="34" charset="0"/>
                <a:sym typeface="Wingdings" panose="05000000000000000000" pitchFamily="2" charset="2"/>
              </a:rPr>
              <a:t></a:t>
            </a:r>
            <a:r>
              <a:rPr lang="it-IT" sz="1800" dirty="0">
                <a:solidFill>
                  <a:schemeClr val="tx1"/>
                </a:solidFill>
                <a:latin typeface="Calibri" pitchFamily="34" charset="0"/>
                <a:cs typeface="Calibri" pitchFamily="34" charset="0"/>
              </a:rPr>
              <a:t>profilassi secondaria (</a:t>
            </a:r>
            <a:r>
              <a:rPr lang="it-IT" sz="1800" dirty="0" err="1">
                <a:solidFill>
                  <a:schemeClr val="tx1"/>
                </a:solidFill>
                <a:latin typeface="Calibri" pitchFamily="34" charset="0"/>
                <a:cs typeface="Calibri" pitchFamily="34" charset="0"/>
              </a:rPr>
              <a:t>norfloxacina</a:t>
            </a:r>
            <a:r>
              <a:rPr lang="it-IT" sz="1800" dirty="0">
                <a:solidFill>
                  <a:schemeClr val="tx1"/>
                </a:solidFill>
                <a:latin typeface="Calibri" pitchFamily="34" charset="0"/>
                <a:cs typeface="Calibri" pitchFamily="34" charset="0"/>
              </a:rPr>
              <a:t>). </a:t>
            </a:r>
          </a:p>
          <a:p>
            <a:pPr marL="285750" indent="-285750" algn="just">
              <a:buFontTx/>
              <a:buChar char="-"/>
            </a:pPr>
            <a:r>
              <a:rPr lang="it-IT" sz="1800" dirty="0">
                <a:solidFill>
                  <a:schemeClr val="tx1"/>
                </a:solidFill>
                <a:latin typeface="Calibri" pitchFamily="34" charset="0"/>
                <a:cs typeface="Calibri" pitchFamily="34" charset="0"/>
              </a:rPr>
              <a:t>Sopravvivenza a un anno e a due anni dal primo episodio di SBP è del 30-50% e 25-30%. </a:t>
            </a:r>
          </a:p>
          <a:p>
            <a:pPr marL="285750" indent="-285750" algn="just">
              <a:buFontTx/>
              <a:buChar char="-"/>
            </a:pPr>
            <a:r>
              <a:rPr lang="it-IT" sz="1800" dirty="0">
                <a:solidFill>
                  <a:schemeClr val="tx1"/>
                </a:solidFill>
                <a:latin typeface="Calibri" pitchFamily="34" charset="0"/>
                <a:cs typeface="Calibri" pitchFamily="34" charset="0"/>
              </a:rPr>
              <a:t>Dopo primo episodio andrebbe avviata (se possibile) valutazione OLT. </a:t>
            </a:r>
          </a:p>
          <a:p>
            <a:pPr algn="just"/>
            <a:endParaRPr lang="it-IT" sz="1800" dirty="0">
              <a:solidFill>
                <a:schemeClr val="tx1"/>
              </a:solidFill>
              <a:latin typeface="Calibri" pitchFamily="34" charset="0"/>
              <a:cs typeface="Calibri" pitchFamily="34" charset="0"/>
            </a:endParaRPr>
          </a:p>
          <a:p>
            <a:pPr algn="just"/>
            <a:r>
              <a:rPr lang="it-IT" sz="1400" i="1" dirty="0">
                <a:solidFill>
                  <a:schemeClr val="tx1"/>
                </a:solidFill>
                <a:latin typeface="Calibri" pitchFamily="34" charset="0"/>
                <a:cs typeface="Calibri" pitchFamily="34" charset="0"/>
              </a:rPr>
              <a:t>(</a:t>
            </a:r>
            <a:r>
              <a:rPr lang="it-IT" sz="1400" i="1" dirty="0" err="1">
                <a:solidFill>
                  <a:schemeClr val="tx1"/>
                </a:solidFill>
                <a:latin typeface="Calibri" pitchFamily="34" charset="0"/>
                <a:cs typeface="Calibri" pitchFamily="34" charset="0"/>
              </a:rPr>
              <a:t>Ginès</a:t>
            </a:r>
            <a:r>
              <a:rPr lang="it-IT" sz="1400" i="1" dirty="0">
                <a:solidFill>
                  <a:schemeClr val="tx1"/>
                </a:solidFill>
                <a:latin typeface="Calibri" pitchFamily="34" charset="0"/>
                <a:cs typeface="Calibri" pitchFamily="34" charset="0"/>
              </a:rPr>
              <a:t> P, Angeli P, </a:t>
            </a:r>
            <a:r>
              <a:rPr lang="it-IT" sz="1400" i="1" dirty="0" err="1">
                <a:solidFill>
                  <a:schemeClr val="tx1"/>
                </a:solidFill>
                <a:latin typeface="Calibri" pitchFamily="34" charset="0"/>
                <a:cs typeface="Calibri" pitchFamily="34" charset="0"/>
              </a:rPr>
              <a:t>Lenz</a:t>
            </a:r>
            <a:r>
              <a:rPr lang="it-IT" sz="1400" i="1" dirty="0">
                <a:solidFill>
                  <a:schemeClr val="tx1"/>
                </a:solidFill>
                <a:latin typeface="Calibri" pitchFamily="34" charset="0"/>
                <a:cs typeface="Calibri" pitchFamily="34" charset="0"/>
              </a:rPr>
              <a:t> K. EASL </a:t>
            </a:r>
            <a:r>
              <a:rPr lang="it-IT" sz="1400" i="1" dirty="0" err="1">
                <a:solidFill>
                  <a:schemeClr val="tx1"/>
                </a:solidFill>
                <a:latin typeface="Calibri" pitchFamily="34" charset="0"/>
                <a:cs typeface="Calibri" pitchFamily="34" charset="0"/>
              </a:rPr>
              <a:t>clinical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practice</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guidelines</a:t>
            </a:r>
            <a:r>
              <a:rPr lang="it-IT" sz="1400" i="1" dirty="0">
                <a:solidFill>
                  <a:schemeClr val="tx1"/>
                </a:solidFill>
                <a:latin typeface="Calibri" pitchFamily="34" charset="0"/>
                <a:cs typeface="Calibri" pitchFamily="34" charset="0"/>
              </a:rPr>
              <a:t> on the management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ascites</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spontaneous</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bacterial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peritonitis</a:t>
            </a:r>
            <a:r>
              <a:rPr lang="it-IT" sz="1400" i="1" dirty="0">
                <a:solidFill>
                  <a:schemeClr val="tx1"/>
                </a:solidFill>
                <a:latin typeface="Calibri" pitchFamily="34" charset="0"/>
                <a:cs typeface="Calibri" pitchFamily="34" charset="0"/>
              </a:rPr>
              <a:t>, and </a:t>
            </a:r>
            <a:r>
              <a:rPr lang="it-IT" sz="1400" i="1" dirty="0" err="1">
                <a:solidFill>
                  <a:schemeClr val="tx1"/>
                </a:solidFill>
                <a:latin typeface="Calibri" pitchFamily="34" charset="0"/>
                <a:cs typeface="Calibri" pitchFamily="34" charset="0"/>
              </a:rPr>
              <a:t>hepatorenal</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syndrome</a:t>
            </a:r>
            <a:r>
              <a:rPr lang="it-IT" sz="1400" i="1" dirty="0">
                <a:solidFill>
                  <a:schemeClr val="tx1"/>
                </a:solidFill>
                <a:latin typeface="Calibri" pitchFamily="34" charset="0"/>
                <a:cs typeface="Calibri" pitchFamily="34" charset="0"/>
              </a:rPr>
              <a:t> in </a:t>
            </a:r>
            <a:r>
              <a:rPr lang="it-IT" sz="1400" i="1" dirty="0" err="1">
                <a:solidFill>
                  <a:schemeClr val="tx1"/>
                </a:solidFill>
                <a:latin typeface="Calibri" pitchFamily="34" charset="0"/>
                <a:cs typeface="Calibri" pitchFamily="34" charset="0"/>
              </a:rPr>
              <a:t>cirrhosis</a:t>
            </a:r>
            <a:r>
              <a:rPr lang="it-IT" sz="1400" i="1" dirty="0">
                <a:solidFill>
                  <a:schemeClr val="tx1"/>
                </a:solidFill>
                <a:latin typeface="Calibri" pitchFamily="34" charset="0"/>
                <a:cs typeface="Calibri" pitchFamily="34" charset="0"/>
              </a:rPr>
              <a:t>. Journal </a:t>
            </a:r>
            <a:r>
              <a:rPr lang="it-IT" sz="1400" i="1" dirty="0" err="1">
                <a:solidFill>
                  <a:schemeClr val="tx1"/>
                </a:solidFill>
                <a:latin typeface="Calibri" pitchFamily="34" charset="0"/>
                <a:cs typeface="Calibri" pitchFamily="34" charset="0"/>
              </a:rPr>
              <a:t>of</a:t>
            </a:r>
            <a:r>
              <a:rPr lang="it-IT" sz="1400" i="1" dirty="0">
                <a:solidFill>
                  <a:schemeClr val="tx1"/>
                </a:solidFill>
                <a:latin typeface="Calibri" pitchFamily="34" charset="0"/>
                <a:cs typeface="Calibri" pitchFamily="34" charset="0"/>
              </a:rPr>
              <a:t> </a:t>
            </a:r>
            <a:r>
              <a:rPr lang="it-IT" sz="1400" i="1" dirty="0" err="1">
                <a:solidFill>
                  <a:schemeClr val="tx1"/>
                </a:solidFill>
                <a:latin typeface="Calibri" pitchFamily="34" charset="0"/>
                <a:cs typeface="Calibri" pitchFamily="34" charset="0"/>
              </a:rPr>
              <a:t>Hepatology</a:t>
            </a:r>
            <a:r>
              <a:rPr lang="it-IT" sz="1400" i="1" dirty="0">
                <a:solidFill>
                  <a:schemeClr val="tx1"/>
                </a:solidFill>
                <a:latin typeface="Calibri" pitchFamily="34" charset="0"/>
                <a:cs typeface="Calibri" pitchFamily="34" charset="0"/>
              </a:rPr>
              <a:t>. 2010;53;3:397-417).</a:t>
            </a:r>
          </a:p>
          <a:p>
            <a:pPr algn="just"/>
            <a:endParaRPr lang="it-IT" dirty="0">
              <a:solidFill>
                <a:schemeClr val="tx1"/>
              </a:solidFill>
              <a:latin typeface="Calibri" pitchFamily="34" charset="0"/>
              <a:cs typeface="Calibri" pitchFamily="34" charset="0"/>
            </a:endParaRPr>
          </a:p>
        </p:txBody>
      </p:sp>
      <p:sp>
        <p:nvSpPr>
          <p:cNvPr id="7" name="CasellaDiTesto 6"/>
          <p:cNvSpPr txBox="1"/>
          <p:nvPr/>
        </p:nvSpPr>
        <p:spPr>
          <a:xfrm rot="1666285">
            <a:off x="-313381" y="2669454"/>
            <a:ext cx="9031288" cy="1015663"/>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2000" dirty="0">
                <a:solidFill>
                  <a:schemeClr val="tx1"/>
                </a:solidFill>
                <a:latin typeface="Calibri" pitchFamily="34" charset="0"/>
                <a:cs typeface="Calibri" pitchFamily="34" charset="0"/>
              </a:rPr>
              <a:t>ESCLUDERE SEMPRE TUTTE LE ALTRE CAUSE </a:t>
            </a:r>
            <a:r>
              <a:rPr lang="it-IT" sz="2000" dirty="0" err="1">
                <a:solidFill>
                  <a:schemeClr val="tx1"/>
                </a:solidFill>
                <a:latin typeface="Calibri" pitchFamily="34" charset="0"/>
                <a:cs typeface="Calibri" pitchFamily="34" charset="0"/>
              </a:rPr>
              <a:t>DI</a:t>
            </a:r>
            <a:r>
              <a:rPr lang="it-IT" sz="2000" dirty="0">
                <a:solidFill>
                  <a:schemeClr val="tx1"/>
                </a:solidFill>
                <a:latin typeface="Calibri" pitchFamily="34" charset="0"/>
                <a:cs typeface="Calibri" pitchFamily="34" charset="0"/>
              </a:rPr>
              <a:t> PERITONITE BATTERICA SECONDARIA!!</a:t>
            </a:r>
          </a:p>
          <a:p>
            <a:pPr algn="ctr">
              <a:defRPr/>
            </a:pPr>
            <a:r>
              <a:rPr lang="it-IT" sz="2000" dirty="0">
                <a:solidFill>
                  <a:schemeClr val="tx1"/>
                </a:solidFill>
                <a:latin typeface="Calibri" pitchFamily="34" charset="0"/>
                <a:cs typeface="Calibri" pitchFamily="34" charset="0"/>
              </a:rPr>
              <a:t>Appendicite, diverticolite, colecistite o perforazione intestinale (da sospettare su colturale </a:t>
            </a:r>
            <a:r>
              <a:rPr lang="it-IT" sz="2000" dirty="0" err="1">
                <a:solidFill>
                  <a:schemeClr val="tx1"/>
                </a:solidFill>
                <a:latin typeface="Calibri" pitchFamily="34" charset="0"/>
                <a:cs typeface="Calibri" pitchFamily="34" charset="0"/>
              </a:rPr>
              <a:t>polimicrobico</a:t>
            </a:r>
            <a:r>
              <a:rPr lang="it-IT" sz="2000" dirty="0">
                <a:solidFill>
                  <a:schemeClr val="tx1"/>
                </a:solidFill>
                <a:latin typeface="Calibri" pitchFamily="34" charset="0"/>
                <a:cs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1D9C830-F6E0-47BA-A286-A9664AD1C3D8}" type="slidenum">
              <a:rPr lang="it-IT" smtClean="0"/>
              <a:pPr/>
              <a:t>82</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(2) – Peritonite Batterica Spontanea (PBS)</a:t>
            </a:r>
          </a:p>
        </p:txBody>
      </p:sp>
      <p:sp>
        <p:nvSpPr>
          <p:cNvPr id="61444"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1445" name="CasellaDiTesto 7"/>
          <p:cNvSpPr txBox="1">
            <a:spLocks noChangeArrowheads="1"/>
          </p:cNvSpPr>
          <p:nvPr/>
        </p:nvSpPr>
        <p:spPr bwMode="auto">
          <a:xfrm>
            <a:off x="323850" y="981075"/>
            <a:ext cx="8208963" cy="4154984"/>
          </a:xfrm>
          <a:prstGeom prst="rect">
            <a:avLst/>
          </a:prstGeom>
          <a:noFill/>
          <a:ln w="9525">
            <a:noFill/>
            <a:miter lim="800000"/>
            <a:headEnd/>
            <a:tailEnd/>
          </a:ln>
        </p:spPr>
        <p:txBody>
          <a:bodyPr>
            <a:spAutoFit/>
          </a:bodyPr>
          <a:lstStyle/>
          <a:p>
            <a:pPr algn="just"/>
            <a:r>
              <a:rPr lang="it-IT" b="1" i="1" dirty="0">
                <a:solidFill>
                  <a:schemeClr val="tx1"/>
                </a:solidFill>
                <a:latin typeface="Calibri" pitchFamily="34" charset="0"/>
                <a:cs typeface="Calibri" pitchFamily="34" charset="0"/>
              </a:rPr>
              <a:t>Clinica</a:t>
            </a:r>
            <a:r>
              <a:rPr lang="it-IT" sz="1800" i="1" dirty="0">
                <a:solidFill>
                  <a:schemeClr val="tx1"/>
                </a:solidFill>
                <a:latin typeface="Calibri" pitchFamily="34" charset="0"/>
                <a:cs typeface="Calibri" pitchFamily="34" charset="0"/>
              </a:rPr>
              <a:t>: </a:t>
            </a:r>
          </a:p>
          <a:p>
            <a:pPr marL="285750" indent="-285750" algn="just">
              <a:buFontTx/>
              <a:buChar char="-"/>
            </a:pPr>
            <a:r>
              <a:rPr lang="it-IT" sz="1800" dirty="0">
                <a:solidFill>
                  <a:schemeClr val="tx1"/>
                </a:solidFill>
                <a:latin typeface="Calibri" pitchFamily="34" charset="0"/>
                <a:cs typeface="Calibri" pitchFamily="34" charset="0"/>
              </a:rPr>
              <a:t>Ascite tesa, dolore addominale, febbre o febbricola</a:t>
            </a:r>
          </a:p>
          <a:p>
            <a:pPr marL="285750" indent="-285750" algn="just">
              <a:buFontTx/>
              <a:buChar char="-"/>
            </a:pPr>
            <a:r>
              <a:rPr lang="it-IT" sz="1800" dirty="0">
                <a:solidFill>
                  <a:schemeClr val="tx1"/>
                </a:solidFill>
                <a:latin typeface="Calibri" pitchFamily="34" charset="0"/>
                <a:cs typeface="Calibri" pitchFamily="34" charset="0"/>
              </a:rPr>
              <a:t>Peggioramento degli indici di funzionalità epatica </a:t>
            </a:r>
          </a:p>
          <a:p>
            <a:pPr marL="285750" indent="-285750" algn="just">
              <a:buFontTx/>
              <a:buChar char="-"/>
            </a:pPr>
            <a:r>
              <a:rPr lang="it-IT" sz="1800" dirty="0">
                <a:solidFill>
                  <a:schemeClr val="tx1"/>
                </a:solidFill>
                <a:latin typeface="Calibri" pitchFamily="34" charset="0"/>
                <a:cs typeface="Calibri" pitchFamily="34" charset="0"/>
              </a:rPr>
              <a:t>Peggioramento della funzione renale con perdita di risposta alla terapia diuretica</a:t>
            </a:r>
          </a:p>
          <a:p>
            <a:pPr marL="285750" indent="-285750" algn="just">
              <a:buFontTx/>
              <a:buChar char="-"/>
            </a:pPr>
            <a:r>
              <a:rPr lang="it-IT" sz="1800" dirty="0">
                <a:solidFill>
                  <a:schemeClr val="tx1"/>
                </a:solidFill>
                <a:latin typeface="Calibri" pitchFamily="34" charset="0"/>
                <a:cs typeface="Calibri" pitchFamily="34" charset="0"/>
              </a:rPr>
              <a:t>Insorgenza di encefalopatia epatica/ confusione e disorientamento </a:t>
            </a:r>
          </a:p>
          <a:p>
            <a:pPr algn="just"/>
            <a:endParaRPr lang="it-IT" sz="1800" dirty="0">
              <a:solidFill>
                <a:schemeClr val="tx1"/>
              </a:solidFill>
              <a:latin typeface="Calibri" pitchFamily="34" charset="0"/>
              <a:cs typeface="Calibri" pitchFamily="34" charset="0"/>
            </a:endParaRPr>
          </a:p>
          <a:p>
            <a:pPr algn="just"/>
            <a:endParaRPr lang="it-IT" sz="1800" dirty="0">
              <a:solidFill>
                <a:schemeClr val="tx1"/>
              </a:solidFill>
              <a:latin typeface="Calibri" pitchFamily="34" charset="0"/>
              <a:cs typeface="Calibri" pitchFamily="34" charset="0"/>
            </a:endParaRPr>
          </a:p>
          <a:p>
            <a:pPr algn="just"/>
            <a:r>
              <a:rPr lang="it-IT" sz="1800" dirty="0">
                <a:solidFill>
                  <a:schemeClr val="tx1"/>
                </a:solidFill>
                <a:latin typeface="Calibri" pitchFamily="34" charset="0"/>
                <a:cs typeface="Calibri" pitchFamily="34" charset="0"/>
              </a:rPr>
              <a:t>Tuttavia il 30% dei pazienti sono asintomatici e la maggior parte dei pazienti presenta sintomi sfumati</a:t>
            </a:r>
          </a:p>
          <a:p>
            <a:pPr algn="just"/>
            <a:endParaRPr lang="it-IT" dirty="0">
              <a:solidFill>
                <a:schemeClr val="tx1"/>
              </a:solidFill>
              <a:latin typeface="Calibri" pitchFamily="34" charset="0"/>
              <a:cs typeface="Calibri" pitchFamily="34" charset="0"/>
            </a:endParaRPr>
          </a:p>
          <a:p>
            <a:pPr algn="just"/>
            <a:r>
              <a:rPr lang="it-IT" dirty="0">
                <a:solidFill>
                  <a:schemeClr val="tx1"/>
                </a:solidFill>
                <a:latin typeface="Calibri" pitchFamily="34" charset="0"/>
                <a:cs typeface="Calibri" pitchFamily="34" charset="0"/>
              </a:rPr>
              <a:t>NB sospettare </a:t>
            </a:r>
            <a:r>
              <a:rPr lang="it-IT" b="1" dirty="0">
                <a:solidFill>
                  <a:schemeClr val="tx1"/>
                </a:solidFill>
                <a:latin typeface="Calibri" pitchFamily="34" charset="0"/>
                <a:cs typeface="Calibri" pitchFamily="34" charset="0"/>
              </a:rPr>
              <a:t>SEMPRE</a:t>
            </a:r>
            <a:r>
              <a:rPr lang="it-IT" dirty="0">
                <a:solidFill>
                  <a:schemeClr val="tx1"/>
                </a:solidFill>
                <a:latin typeface="Calibri" pitchFamily="34" charset="0"/>
                <a:cs typeface="Calibri" pitchFamily="34" charset="0"/>
              </a:rPr>
              <a:t> la PBS in pazienti con peggioramento della funzionalità renale e della funzionalità epatica o EPS</a:t>
            </a:r>
            <a:r>
              <a:rPr lang="it-IT" dirty="0">
                <a:solidFill>
                  <a:schemeClr val="tx1"/>
                </a:solidFill>
                <a:latin typeface="Calibri" pitchFamily="34" charset="0"/>
                <a:cs typeface="Calibri" pitchFamily="34" charset="0"/>
                <a:sym typeface="Wingdings" panose="05000000000000000000" pitchFamily="2" charset="2"/>
              </a:rPr>
              <a:t> PBS diagnosi urgente perché richiede espansione </a:t>
            </a:r>
            <a:r>
              <a:rPr lang="it-IT" dirty="0" err="1">
                <a:solidFill>
                  <a:schemeClr val="tx1"/>
                </a:solidFill>
                <a:latin typeface="Calibri" pitchFamily="34" charset="0"/>
                <a:cs typeface="Calibri" pitchFamily="34" charset="0"/>
                <a:sym typeface="Wingdings" panose="05000000000000000000" pitchFamily="2" charset="2"/>
              </a:rPr>
              <a:t>volemica</a:t>
            </a:r>
            <a:r>
              <a:rPr lang="it-IT" dirty="0">
                <a:solidFill>
                  <a:schemeClr val="tx1"/>
                </a:solidFill>
                <a:latin typeface="Calibri" pitchFamily="34" charset="0"/>
                <a:cs typeface="Calibri" pitchFamily="34" charset="0"/>
              </a:rPr>
              <a:t>. </a:t>
            </a:r>
          </a:p>
        </p:txBody>
      </p:sp>
      <p:sp>
        <p:nvSpPr>
          <p:cNvPr id="9" name="CasellaDiTesto 8"/>
          <p:cNvSpPr txBox="1"/>
          <p:nvPr/>
        </p:nvSpPr>
        <p:spPr>
          <a:xfrm>
            <a:off x="276009" y="1032032"/>
            <a:ext cx="8256804" cy="415498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b="1" dirty="0">
                <a:solidFill>
                  <a:schemeClr val="tx1"/>
                </a:solidFill>
                <a:latin typeface="Calibri" pitchFamily="34" charset="0"/>
                <a:cs typeface="Calibri" pitchFamily="34" charset="0"/>
              </a:rPr>
              <a:t>FATTORI FAVORENTI</a:t>
            </a:r>
          </a:p>
          <a:p>
            <a:pPr marL="342900" indent="-342900" algn="just">
              <a:buFontTx/>
              <a:buChar char="-"/>
              <a:defRPr/>
            </a:pPr>
            <a:r>
              <a:rPr lang="it-IT" dirty="0">
                <a:solidFill>
                  <a:schemeClr val="tx1"/>
                </a:solidFill>
                <a:latin typeface="Calibri" pitchFamily="34" charset="0"/>
                <a:cs typeface="Calibri" pitchFamily="34" charset="0"/>
              </a:rPr>
              <a:t>Emorragia digestiva (ipovolemia</a:t>
            </a:r>
            <a:r>
              <a:rPr lang="it-IT" dirty="0">
                <a:solidFill>
                  <a:schemeClr val="tx1"/>
                </a:solidFill>
                <a:latin typeface="Calibri" pitchFamily="34" charset="0"/>
                <a:cs typeface="Calibri" pitchFamily="34" charset="0"/>
                <a:sym typeface="Wingdings" panose="05000000000000000000" pitchFamily="2" charset="2"/>
              </a:rPr>
              <a:t> aumento attivazione RAAS peggioramento scompenso, aumento permeabilità GI)</a:t>
            </a:r>
          </a:p>
          <a:p>
            <a:pPr marL="342900" indent="-342900" algn="just">
              <a:buFontTx/>
              <a:buChar char="-"/>
              <a:defRPr/>
            </a:pPr>
            <a:r>
              <a:rPr lang="it-IT" dirty="0">
                <a:solidFill>
                  <a:schemeClr val="tx1"/>
                </a:solidFill>
                <a:latin typeface="Calibri" pitchFamily="34" charset="0"/>
                <a:cs typeface="Calibri" pitchFamily="34" charset="0"/>
                <a:sym typeface="Wingdings" panose="05000000000000000000" pitchFamily="2" charset="2"/>
              </a:rPr>
              <a:t>Infezione delle vie urinarie </a:t>
            </a:r>
          </a:p>
          <a:p>
            <a:pPr marL="342900" indent="-342900" algn="just">
              <a:buFontTx/>
              <a:buChar char="-"/>
              <a:defRPr/>
            </a:pPr>
            <a:r>
              <a:rPr lang="it-IT" dirty="0">
                <a:solidFill>
                  <a:schemeClr val="tx1"/>
                </a:solidFill>
                <a:latin typeface="Calibri" pitchFamily="34" charset="0"/>
                <a:cs typeface="Calibri" pitchFamily="34" charset="0"/>
                <a:sym typeface="Wingdings" panose="05000000000000000000" pitchFamily="2" charset="2"/>
              </a:rPr>
              <a:t>Ridotte concentrazioni di albumina nel liquido ascitico</a:t>
            </a:r>
          </a:p>
          <a:p>
            <a:pPr marL="342900" indent="-342900" algn="just">
              <a:buFontTx/>
              <a:buChar char="-"/>
              <a:defRPr/>
            </a:pPr>
            <a:r>
              <a:rPr lang="it-IT" dirty="0">
                <a:solidFill>
                  <a:schemeClr val="tx1"/>
                </a:solidFill>
                <a:latin typeface="Calibri" pitchFamily="34" charset="0"/>
                <a:cs typeface="Calibri" pitchFamily="34" charset="0"/>
                <a:sym typeface="Wingdings" panose="05000000000000000000" pitchFamily="2" charset="2"/>
              </a:rPr>
              <a:t>Colonizzazione batterica ileale e riduzione di </a:t>
            </a:r>
            <a:r>
              <a:rPr lang="it-IT" dirty="0" err="1">
                <a:solidFill>
                  <a:schemeClr val="tx1"/>
                </a:solidFill>
                <a:latin typeface="Calibri" pitchFamily="34" charset="0"/>
                <a:cs typeface="Calibri" pitchFamily="34" charset="0"/>
                <a:sym typeface="Wingdings" panose="05000000000000000000" pitchFamily="2" charset="2"/>
              </a:rPr>
              <a:t>IgA</a:t>
            </a:r>
            <a:r>
              <a:rPr lang="it-IT" dirty="0">
                <a:solidFill>
                  <a:schemeClr val="tx1"/>
                </a:solidFill>
                <a:latin typeface="Calibri" pitchFamily="34" charset="0"/>
                <a:cs typeface="Calibri" pitchFamily="34" charset="0"/>
                <a:sym typeface="Wingdings" panose="05000000000000000000" pitchFamily="2" charset="2"/>
              </a:rPr>
              <a:t> </a:t>
            </a:r>
            <a:r>
              <a:rPr lang="it-IT" dirty="0" err="1">
                <a:solidFill>
                  <a:schemeClr val="tx1"/>
                </a:solidFill>
                <a:latin typeface="Calibri" pitchFamily="34" charset="0"/>
                <a:cs typeface="Calibri" pitchFamily="34" charset="0"/>
                <a:sym typeface="Wingdings" panose="05000000000000000000" pitchFamily="2" charset="2"/>
              </a:rPr>
              <a:t>mucosali</a:t>
            </a:r>
            <a:r>
              <a:rPr lang="it-IT" dirty="0">
                <a:solidFill>
                  <a:schemeClr val="tx1"/>
                </a:solidFill>
                <a:latin typeface="Calibri" pitchFamily="34" charset="0"/>
                <a:cs typeface="Calibri" pitchFamily="34" charset="0"/>
                <a:sym typeface="Wingdings" panose="05000000000000000000" pitchFamily="2" charset="2"/>
              </a:rPr>
              <a:t> (favoriscono traslocazione batterica)</a:t>
            </a:r>
          </a:p>
          <a:p>
            <a:pPr marL="342900" indent="-342900" algn="just">
              <a:buFontTx/>
              <a:buChar char="-"/>
              <a:defRPr/>
            </a:pPr>
            <a:endParaRPr lang="it-IT" dirty="0">
              <a:solidFill>
                <a:schemeClr val="tx1"/>
              </a:solidFill>
              <a:latin typeface="Calibri" pitchFamily="34" charset="0"/>
              <a:cs typeface="Calibri" pitchFamily="34" charset="0"/>
            </a:endParaRPr>
          </a:p>
          <a:p>
            <a:pPr marL="342900" indent="-342900" algn="just">
              <a:buFontTx/>
              <a:buChar char="-"/>
              <a:defRPr/>
            </a:pPr>
            <a:endParaRPr lang="it-IT" dirty="0">
              <a:solidFill>
                <a:schemeClr val="tx1"/>
              </a:solidFill>
              <a:latin typeface="Calibri" pitchFamily="34" charset="0"/>
              <a:cs typeface="Calibri" pitchFamily="34" charset="0"/>
            </a:endParaRPr>
          </a:p>
          <a:p>
            <a:pPr marL="342900" indent="-342900" algn="just">
              <a:buFontTx/>
              <a:buChar char="-"/>
              <a:defRPr/>
            </a:pPr>
            <a:endParaRPr lang="it-IT" dirty="0">
              <a:solidFill>
                <a:schemeClr val="tx1"/>
              </a:solidFill>
              <a:latin typeface="Calibri" pitchFamily="34" charset="0"/>
              <a:cs typeface="Calibri" pitchFamily="34" charset="0"/>
            </a:endParaRPr>
          </a:p>
          <a:p>
            <a:pPr algn="just">
              <a:defRPr/>
            </a:pPr>
            <a:endParaRPr lang="it-IT" dirty="0">
              <a:solidFill>
                <a:schemeClr val="tx1"/>
              </a:solidFill>
              <a:latin typeface="Calibri" pitchFamily="34"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BB49707-F499-4F2F-A37B-FF602527CAFE}" type="slidenum">
              <a:rPr lang="it-IT" smtClean="0"/>
              <a:pPr/>
              <a:t>83</a:t>
            </a:fld>
            <a:endParaRPr lang="it-IT"/>
          </a:p>
        </p:txBody>
      </p:sp>
      <p:sp>
        <p:nvSpPr>
          <p:cNvPr id="4" name="Rettangolo 3"/>
          <p:cNvSpPr/>
          <p:nvPr/>
        </p:nvSpPr>
        <p:spPr>
          <a:xfrm>
            <a:off x="323850" y="260350"/>
            <a:ext cx="8424863"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(2) – Peritonite Batterica Spontanea (PBS) - Trattamento</a:t>
            </a:r>
          </a:p>
        </p:txBody>
      </p:sp>
      <p:sp>
        <p:nvSpPr>
          <p:cNvPr id="62468"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8" name="CasellaDiTesto 7"/>
          <p:cNvSpPr txBox="1"/>
          <p:nvPr/>
        </p:nvSpPr>
        <p:spPr>
          <a:xfrm>
            <a:off x="323528" y="1323533"/>
            <a:ext cx="8351838" cy="5334794"/>
          </a:xfrm>
          <a:prstGeom prst="rect">
            <a:avLst/>
          </a:prstGeom>
          <a:noFill/>
        </p:spPr>
        <p:txBody>
          <a:bodyPr>
            <a:spAutoFit/>
          </a:bodyPr>
          <a:lstStyle/>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2000" dirty="0">
                <a:solidFill>
                  <a:schemeClr val="tx1"/>
                </a:solidFill>
                <a:latin typeface="Calibri" pitchFamily="34" charset="0"/>
                <a:cs typeface="Calibri" pitchFamily="34" charset="0"/>
              </a:rPr>
              <a:t>I</a:t>
            </a:r>
            <a:r>
              <a:rPr lang="it-IT" sz="1800" dirty="0">
                <a:solidFill>
                  <a:schemeClr val="tx1"/>
                </a:solidFill>
                <a:latin typeface="Calibri" pitchFamily="34" charset="0"/>
                <a:cs typeface="Calibri" pitchFamily="34" charset="0"/>
              </a:rPr>
              <a:t>niziare la terapia al più presto - PMN su liquido ascitico sono disponibili in 1 ora, iniziare trattamento empirico ad ampio spettro evitando gli </a:t>
            </a:r>
            <a:r>
              <a:rPr lang="it-IT" sz="1800" dirty="0" err="1">
                <a:solidFill>
                  <a:schemeClr val="tx1"/>
                </a:solidFill>
                <a:latin typeface="Calibri" pitchFamily="34" charset="0"/>
                <a:cs typeface="Calibri" pitchFamily="34" charset="0"/>
              </a:rPr>
              <a:t>aminoglicosidi</a:t>
            </a:r>
            <a:r>
              <a:rPr lang="it-IT" sz="1800" dirty="0">
                <a:solidFill>
                  <a:schemeClr val="tx1"/>
                </a:solidFill>
                <a:latin typeface="Calibri" pitchFamily="34" charset="0"/>
                <a:cs typeface="Calibri" pitchFamily="34" charset="0"/>
              </a:rPr>
              <a:t> (gentamicina, </a:t>
            </a:r>
            <a:r>
              <a:rPr lang="it-IT" sz="1800" dirty="0" err="1">
                <a:solidFill>
                  <a:schemeClr val="tx1"/>
                </a:solidFill>
                <a:latin typeface="Calibri" pitchFamily="34" charset="0"/>
                <a:cs typeface="Calibri" pitchFamily="34" charset="0"/>
              </a:rPr>
              <a:t>amikacina</a:t>
            </a:r>
            <a:r>
              <a:rPr lang="it-IT" sz="1800" dirty="0" err="1">
                <a:solidFill>
                  <a:schemeClr val="tx1"/>
                </a:solidFill>
                <a:latin typeface="Calibri" pitchFamily="34" charset="0"/>
                <a:cs typeface="Calibri" pitchFamily="34" charset="0"/>
                <a:sym typeface="Wingdings" panose="05000000000000000000" pitchFamily="2" charset="2"/>
              </a:rPr>
              <a:t></a:t>
            </a:r>
            <a:r>
              <a:rPr lang="it-IT" sz="1800" dirty="0" err="1">
                <a:solidFill>
                  <a:schemeClr val="tx1"/>
                </a:solidFill>
                <a:latin typeface="Calibri" pitchFamily="34" charset="0"/>
                <a:cs typeface="Calibri" pitchFamily="34" charset="0"/>
              </a:rPr>
              <a:t>rischio</a:t>
            </a:r>
            <a:r>
              <a:rPr lang="it-IT" sz="1800" dirty="0">
                <a:solidFill>
                  <a:schemeClr val="tx1"/>
                </a:solidFill>
                <a:latin typeface="Calibri" pitchFamily="34" charset="0"/>
                <a:cs typeface="Calibri" pitchFamily="34" charset="0"/>
              </a:rPr>
              <a:t> di NTA), terapia di scelta CEFOTAXIME </a:t>
            </a:r>
            <a:r>
              <a:rPr lang="it-IT" sz="1800" dirty="0" err="1">
                <a:solidFill>
                  <a:schemeClr val="tx1"/>
                </a:solidFill>
                <a:latin typeface="Calibri" pitchFamily="34" charset="0"/>
                <a:cs typeface="Calibri" pitchFamily="34" charset="0"/>
              </a:rPr>
              <a:t>ev</a:t>
            </a:r>
            <a:r>
              <a:rPr lang="it-IT" sz="1800" dirty="0">
                <a:solidFill>
                  <a:schemeClr val="tx1"/>
                </a:solidFill>
                <a:latin typeface="Calibri" pitchFamily="34" charset="0"/>
                <a:cs typeface="Calibri" pitchFamily="34" charset="0"/>
              </a:rPr>
              <a:t> 2 grammi due volte/die, nelle PBS non complicate </a:t>
            </a:r>
            <a:r>
              <a:rPr lang="it-IT" sz="1800" dirty="0" err="1">
                <a:solidFill>
                  <a:schemeClr val="tx1"/>
                </a:solidFill>
                <a:latin typeface="Calibri" pitchFamily="34" charset="0"/>
                <a:cs typeface="Calibri" pitchFamily="34" charset="0"/>
              </a:rPr>
              <a:t>ofloxacina</a:t>
            </a:r>
            <a:r>
              <a:rPr lang="it-IT" sz="1800" dirty="0">
                <a:solidFill>
                  <a:schemeClr val="tx1"/>
                </a:solidFill>
                <a:latin typeface="Calibri" pitchFamily="34" charset="0"/>
                <a:cs typeface="Calibri" pitchFamily="34" charset="0"/>
              </a:rPr>
              <a:t> ha isoefficacia. </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solidFill>
                  <a:schemeClr val="tx1"/>
                </a:solidFill>
                <a:latin typeface="Calibri" pitchFamily="34" charset="0"/>
                <a:cs typeface="Calibri" pitchFamily="34" charset="0"/>
              </a:rPr>
              <a:t>Nell’ infezione nosocomiale le linee guida suggeriscono </a:t>
            </a:r>
            <a:r>
              <a:rPr lang="it-IT" sz="1800" dirty="0" err="1">
                <a:solidFill>
                  <a:schemeClr val="tx1"/>
                </a:solidFill>
                <a:latin typeface="Calibri" pitchFamily="34" charset="0"/>
                <a:cs typeface="Calibri" pitchFamily="34" charset="0"/>
              </a:rPr>
              <a:t>Piperacillina</a:t>
            </a:r>
            <a:r>
              <a:rPr lang="it-IT" sz="1800" dirty="0">
                <a:solidFill>
                  <a:schemeClr val="tx1"/>
                </a:solidFill>
                <a:latin typeface="Calibri" pitchFamily="34" charset="0"/>
                <a:cs typeface="Calibri" pitchFamily="34" charset="0"/>
              </a:rPr>
              <a:t>/</a:t>
            </a:r>
            <a:r>
              <a:rPr lang="it-IT" sz="1800" dirty="0" err="1">
                <a:solidFill>
                  <a:schemeClr val="tx1"/>
                </a:solidFill>
                <a:latin typeface="Calibri" pitchFamily="34" charset="0"/>
                <a:cs typeface="Calibri" pitchFamily="34" charset="0"/>
              </a:rPr>
              <a:t>Tazobactam</a:t>
            </a:r>
            <a:r>
              <a:rPr lang="it-IT" sz="1800" dirty="0">
                <a:solidFill>
                  <a:schemeClr val="tx1"/>
                </a:solidFill>
                <a:latin typeface="Calibri" pitchFamily="34" charset="0"/>
                <a:cs typeface="Calibri" pitchFamily="34" charset="0"/>
              </a:rPr>
              <a:t> oppure </a:t>
            </a:r>
            <a:r>
              <a:rPr lang="it-IT" sz="1800" dirty="0" err="1">
                <a:solidFill>
                  <a:schemeClr val="tx1"/>
                </a:solidFill>
                <a:latin typeface="Calibri" pitchFamily="34" charset="0"/>
                <a:cs typeface="Calibri" pitchFamily="34" charset="0"/>
              </a:rPr>
              <a:t>Meropenem</a:t>
            </a:r>
            <a:r>
              <a:rPr lang="it-IT" sz="1800" dirty="0">
                <a:solidFill>
                  <a:schemeClr val="tx1"/>
                </a:solidFill>
                <a:latin typeface="Calibri" pitchFamily="34" charset="0"/>
                <a:cs typeface="Calibri" pitchFamily="34" charset="0"/>
              </a:rPr>
              <a:t> (attivo su ESBL). In caso di elevata incidenza di MDR </a:t>
            </a:r>
            <a:r>
              <a:rPr lang="it-IT" sz="1800" dirty="0" err="1">
                <a:solidFill>
                  <a:schemeClr val="tx1"/>
                </a:solidFill>
                <a:latin typeface="Calibri" pitchFamily="34" charset="0"/>
                <a:cs typeface="Calibri" pitchFamily="34" charset="0"/>
              </a:rPr>
              <a:t>Meropenem</a:t>
            </a:r>
            <a:r>
              <a:rPr lang="it-IT" sz="1800" dirty="0">
                <a:solidFill>
                  <a:schemeClr val="tx1"/>
                </a:solidFill>
                <a:latin typeface="Calibri" pitchFamily="34" charset="0"/>
                <a:cs typeface="Calibri" pitchFamily="34" charset="0"/>
              </a:rPr>
              <a:t> può </a:t>
            </a:r>
            <a:r>
              <a:rPr lang="it-IT" sz="1800" dirty="0" err="1">
                <a:solidFill>
                  <a:schemeClr val="tx1"/>
                </a:solidFill>
                <a:latin typeface="Calibri" pitchFamily="34" charset="0"/>
                <a:cs typeface="Calibri" pitchFamily="34" charset="0"/>
              </a:rPr>
              <a:t>benefiiciare</a:t>
            </a:r>
            <a:r>
              <a:rPr lang="it-IT" sz="1800" dirty="0">
                <a:solidFill>
                  <a:schemeClr val="tx1"/>
                </a:solidFill>
                <a:latin typeface="Calibri" pitchFamily="34" charset="0"/>
                <a:cs typeface="Calibri" pitchFamily="34" charset="0"/>
              </a:rPr>
              <a:t> di associazione con </a:t>
            </a:r>
            <a:r>
              <a:rPr lang="it-IT" sz="1800" dirty="0" err="1">
                <a:solidFill>
                  <a:schemeClr val="tx1"/>
                </a:solidFill>
                <a:latin typeface="Calibri" pitchFamily="34" charset="0"/>
                <a:cs typeface="Calibri" pitchFamily="34" charset="0"/>
              </a:rPr>
              <a:t>Glicopeptidi</a:t>
            </a:r>
            <a:r>
              <a:rPr lang="it-IT" sz="1800" dirty="0">
                <a:solidFill>
                  <a:schemeClr val="tx1"/>
                </a:solidFill>
                <a:latin typeface="Calibri" pitchFamily="34" charset="0"/>
                <a:cs typeface="Calibri" pitchFamily="34" charset="0"/>
              </a:rPr>
              <a:t>/</a:t>
            </a:r>
            <a:r>
              <a:rPr lang="it-IT" sz="1800" dirty="0" err="1">
                <a:solidFill>
                  <a:schemeClr val="tx1"/>
                </a:solidFill>
                <a:latin typeface="Calibri" pitchFamily="34" charset="0"/>
                <a:cs typeface="Calibri" pitchFamily="34" charset="0"/>
              </a:rPr>
              <a:t>Daptomicina</a:t>
            </a:r>
            <a:r>
              <a:rPr lang="it-IT" sz="1800" dirty="0">
                <a:solidFill>
                  <a:schemeClr val="tx1"/>
                </a:solidFill>
                <a:latin typeface="Calibri" pitchFamily="34" charset="0"/>
                <a:cs typeface="Calibri" pitchFamily="34" charset="0"/>
              </a:rPr>
              <a:t>/</a:t>
            </a:r>
            <a:r>
              <a:rPr lang="it-IT" sz="1800" dirty="0" err="1">
                <a:solidFill>
                  <a:schemeClr val="tx1"/>
                </a:solidFill>
                <a:latin typeface="Calibri" pitchFamily="34" charset="0"/>
                <a:cs typeface="Calibri" pitchFamily="34" charset="0"/>
              </a:rPr>
              <a:t>Linezolid</a:t>
            </a:r>
            <a:r>
              <a:rPr lang="it-IT" sz="1800" dirty="0">
                <a:solidFill>
                  <a:schemeClr val="tx1"/>
                </a:solidFill>
                <a:latin typeface="Calibri" pitchFamily="34" charset="0"/>
                <a:cs typeface="Calibri" pitchFamily="34" charset="0"/>
              </a:rPr>
              <a:t>. </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solidFill>
                  <a:schemeClr val="tx1"/>
                </a:solidFill>
                <a:latin typeface="Calibri" pitchFamily="34" charset="0"/>
                <a:cs typeface="Calibri" pitchFamily="34" charset="0"/>
              </a:rPr>
              <a:t>Trattare per almeno 5 giorni – efficacia sovrapponibile se si estende trattamento a  10 giorni.</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a:solidFill>
                  <a:schemeClr val="tx1"/>
                </a:solidFill>
                <a:latin typeface="Calibri" pitchFamily="34" charset="0"/>
                <a:cs typeface="Calibri" pitchFamily="34" charset="0"/>
              </a:rPr>
              <a:t>Associare una espansione </a:t>
            </a:r>
            <a:r>
              <a:rPr lang="it-IT" sz="1800" dirty="0" err="1">
                <a:solidFill>
                  <a:schemeClr val="tx1"/>
                </a:solidFill>
                <a:latin typeface="Calibri" pitchFamily="34" charset="0"/>
                <a:cs typeface="Calibri" pitchFamily="34" charset="0"/>
              </a:rPr>
              <a:t>volemica</a:t>
            </a:r>
            <a:r>
              <a:rPr lang="it-IT" sz="1800" dirty="0">
                <a:solidFill>
                  <a:schemeClr val="tx1"/>
                </a:solidFill>
                <a:latin typeface="Calibri" pitchFamily="34" charset="0"/>
                <a:cs typeface="Calibri" pitchFamily="34" charset="0"/>
              </a:rPr>
              <a:t> – per prevenire sindrome </a:t>
            </a:r>
            <a:r>
              <a:rPr lang="it-IT" sz="1800" dirty="0" err="1">
                <a:solidFill>
                  <a:schemeClr val="tx1"/>
                </a:solidFill>
                <a:latin typeface="Calibri" pitchFamily="34" charset="0"/>
                <a:cs typeface="Calibri" pitchFamily="34" charset="0"/>
              </a:rPr>
              <a:t>epatorenale</a:t>
            </a:r>
            <a:r>
              <a:rPr lang="it-IT" sz="1800" dirty="0">
                <a:solidFill>
                  <a:schemeClr val="tx1"/>
                </a:solidFill>
                <a:latin typeface="Calibri" pitchFamily="34" charset="0"/>
                <a:cs typeface="Calibri" pitchFamily="34" charset="0"/>
              </a:rPr>
              <a:t> – indicata albumina start con 1.5g/Kg , seguito da 1g/Kg il terzo giorno.</a:t>
            </a:r>
          </a:p>
          <a:p>
            <a:pPr marL="338138" indent="-338138" algn="just">
              <a:spcBef>
                <a:spcPts val="2000"/>
              </a:spcBef>
              <a:buClrTx/>
              <a:buFont typeface="Times New Roman" pitchFamily="18"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defRPr/>
            </a:pPr>
            <a:r>
              <a:rPr lang="it-IT" sz="1800" dirty="0" err="1">
                <a:solidFill>
                  <a:schemeClr val="tx1"/>
                </a:solidFill>
                <a:latin typeface="Calibri" pitchFamily="34" charset="0"/>
                <a:cs typeface="Calibri" pitchFamily="34" charset="0"/>
              </a:rPr>
              <a:t>Profilassare</a:t>
            </a:r>
            <a:r>
              <a:rPr lang="it-IT" sz="1800" dirty="0">
                <a:solidFill>
                  <a:schemeClr val="tx1"/>
                </a:solidFill>
                <a:latin typeface="Calibri" pitchFamily="34" charset="0"/>
                <a:cs typeface="Calibri" pitchFamily="34" charset="0"/>
              </a:rPr>
              <a:t> i soggetti con un episodio di PBS con </a:t>
            </a:r>
            <a:r>
              <a:rPr lang="it-IT" sz="1800" dirty="0" err="1">
                <a:solidFill>
                  <a:schemeClr val="tx1"/>
                </a:solidFill>
                <a:latin typeface="Calibri" pitchFamily="34" charset="0"/>
                <a:cs typeface="Calibri" pitchFamily="34" charset="0"/>
              </a:rPr>
              <a:t>Norfloxacina</a:t>
            </a:r>
            <a:r>
              <a:rPr lang="it-IT" sz="1800" dirty="0">
                <a:solidFill>
                  <a:schemeClr val="tx1"/>
                </a:solidFill>
                <a:latin typeface="Calibri" pitchFamily="34" charset="0"/>
                <a:cs typeface="Calibri" pitchFamily="34" charset="0"/>
              </a:rPr>
              <a:t> 400mg/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per </a:t>
            </a:r>
            <a:r>
              <a:rPr lang="it-IT" sz="1800" dirty="0" err="1">
                <a:solidFill>
                  <a:schemeClr val="tx1"/>
                </a:solidFill>
                <a:latin typeface="Calibri" pitchFamily="34" charset="0"/>
                <a:cs typeface="Calibri" pitchFamily="34" charset="0"/>
              </a:rPr>
              <a:t>os</a:t>
            </a:r>
            <a:r>
              <a:rPr lang="it-IT" sz="1800" dirty="0">
                <a:solidFill>
                  <a:schemeClr val="tx1"/>
                </a:solidFill>
                <a:latin typeface="Calibri" pitchFamily="34" charset="0"/>
                <a:cs typeface="Calibri" pitchFamily="34" charset="0"/>
              </a:rPr>
              <a:t>. </a:t>
            </a:r>
          </a:p>
          <a:p>
            <a:pPr algn="just">
              <a:defRPr/>
            </a:pPr>
            <a:endParaRPr lang="it-IT" sz="1400" i="1" dirty="0">
              <a:solidFill>
                <a:schemeClr val="tx1"/>
              </a:solidFill>
              <a:latin typeface="Calibri" pitchFamily="34" charset="0"/>
              <a:cs typeface="Calibri" pitchFamily="34" charset="0"/>
            </a:endParaRPr>
          </a:p>
          <a:p>
            <a:pPr algn="just">
              <a:defRPr/>
            </a:pPr>
            <a:endParaRPr lang="it-IT" dirty="0">
              <a:solidFill>
                <a:schemeClr val="tx1"/>
              </a:solidFill>
              <a:latin typeface="Calibri" pitchFamily="34" charset="0"/>
              <a:cs typeface="Calibri" pitchFamily="34" charset="0"/>
            </a:endParaRPr>
          </a:p>
        </p:txBody>
      </p:sp>
      <p:sp>
        <p:nvSpPr>
          <p:cNvPr id="6" name="Rettangolo 5"/>
          <p:cNvSpPr/>
          <p:nvPr/>
        </p:nvSpPr>
        <p:spPr>
          <a:xfrm>
            <a:off x="251520" y="6427113"/>
            <a:ext cx="8568952" cy="430887"/>
          </a:xfrm>
          <a:prstGeom prst="rect">
            <a:avLst/>
          </a:prstGeom>
        </p:spPr>
        <p:txBody>
          <a:bodyPr wrap="square">
            <a:spAutoFit/>
          </a:bodyPr>
          <a:lstStyle/>
          <a:p>
            <a:r>
              <a:rPr lang="en-US" sz="1100" dirty="0">
                <a:solidFill>
                  <a:schemeClr val="tx1"/>
                </a:solidFill>
                <a:latin typeface="Calibri" pitchFamily="34" charset="0"/>
                <a:cs typeface="Calibri" pitchFamily="34" charset="0"/>
              </a:rPr>
              <a:t>The European Association for the Study of the Liver. EASL Clinical Practice Guidelines for the management of patients with </a:t>
            </a:r>
            <a:r>
              <a:rPr lang="en-US" sz="1100" dirty="0" err="1">
                <a:solidFill>
                  <a:schemeClr val="tx1"/>
                </a:solidFill>
                <a:latin typeface="Calibri" pitchFamily="34" charset="0"/>
                <a:cs typeface="Calibri" pitchFamily="34" charset="0"/>
              </a:rPr>
              <a:t>decompensated</a:t>
            </a:r>
            <a:r>
              <a:rPr lang="en-US" sz="1100" dirty="0">
                <a:solidFill>
                  <a:schemeClr val="tx1"/>
                </a:solidFill>
                <a:latin typeface="Calibri" pitchFamily="34" charset="0"/>
                <a:cs typeface="Calibri" pitchFamily="34" charset="0"/>
              </a:rPr>
              <a:t> cirrhosis. J </a:t>
            </a:r>
            <a:r>
              <a:rPr lang="en-US" sz="1100" dirty="0" err="1">
                <a:solidFill>
                  <a:schemeClr val="tx1"/>
                </a:solidFill>
                <a:latin typeface="Calibri" pitchFamily="34" charset="0"/>
                <a:cs typeface="Calibri" pitchFamily="34" charset="0"/>
              </a:rPr>
              <a:t>Hepatol</a:t>
            </a:r>
            <a:r>
              <a:rPr lang="en-US" sz="1100" dirty="0">
                <a:solidFill>
                  <a:schemeClr val="tx1"/>
                </a:solidFill>
                <a:latin typeface="Calibri" pitchFamily="34" charset="0"/>
                <a:cs typeface="Calibri" pitchFamily="34" charset="0"/>
              </a:rPr>
              <a:t> (2018), https://doi.org/10.1016/j.jhep.2018.03.024</a:t>
            </a:r>
            <a:endParaRPr lang="it-IT" sz="1100" dirty="0">
              <a:solidFill>
                <a:schemeClr val="tx1"/>
              </a:solidFill>
              <a:latin typeface="Calibri" pitchFamily="34" charset="0"/>
              <a:cs typeface="Calibri" pitchFamily="34" charset="0"/>
            </a:endParaRPr>
          </a:p>
        </p:txBody>
      </p:sp>
      <p:sp>
        <p:nvSpPr>
          <p:cNvPr id="7" name="CasellaDiTesto 6"/>
          <p:cNvSpPr txBox="1"/>
          <p:nvPr/>
        </p:nvSpPr>
        <p:spPr>
          <a:xfrm>
            <a:off x="187780" y="3174849"/>
            <a:ext cx="8551408" cy="70788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000" dirty="0">
                <a:solidFill>
                  <a:schemeClr val="tx1"/>
                </a:solidFill>
                <a:latin typeface="Calibri" pitchFamily="34" charset="0"/>
                <a:cs typeface="Calibri" pitchFamily="34" charset="0"/>
              </a:rPr>
              <a:t>EMOCOLTURE ED ESAME COLTURALE SU LIQUIDO ASCITICO DA INVIARE PRIMA DI INIZIARE L’ANTIBIOTICOTERAPIA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plus(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078186E-3F4C-4F13-91F0-8CB2219115C2}" type="slidenum">
              <a:rPr lang="it-IT" smtClean="0"/>
              <a:pPr/>
              <a:t>84</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349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3493" name="CasellaDiTesto 7"/>
          <p:cNvSpPr txBox="1">
            <a:spLocks noChangeArrowheads="1"/>
          </p:cNvSpPr>
          <p:nvPr/>
        </p:nvSpPr>
        <p:spPr bwMode="auto">
          <a:xfrm>
            <a:off x="467544" y="1052736"/>
            <a:ext cx="7991475" cy="4524315"/>
          </a:xfrm>
          <a:prstGeom prst="rect">
            <a:avLst/>
          </a:prstGeom>
          <a:noFill/>
          <a:ln w="9525">
            <a:noFill/>
            <a:miter lim="800000"/>
            <a:headEnd/>
            <a:tailEnd/>
          </a:ln>
        </p:spPr>
        <p:txBody>
          <a:bodyPr>
            <a:spAutoFit/>
          </a:bodyPr>
          <a:lstStyle/>
          <a:p>
            <a:pPr algn="just"/>
            <a:r>
              <a:rPr lang="it-IT" sz="1600" dirty="0">
                <a:solidFill>
                  <a:schemeClr val="tx1"/>
                </a:solidFill>
                <a:latin typeface="Calibri" pitchFamily="34" charset="0"/>
                <a:cs typeface="Calibri" pitchFamily="34" charset="0"/>
              </a:rPr>
              <a:t>La sindrome </a:t>
            </a:r>
            <a:r>
              <a:rPr lang="it-IT" sz="1600" dirty="0" err="1">
                <a:solidFill>
                  <a:schemeClr val="tx1"/>
                </a:solidFill>
                <a:latin typeface="Calibri" pitchFamily="34" charset="0"/>
                <a:cs typeface="Calibri" pitchFamily="34" charset="0"/>
              </a:rPr>
              <a:t>epatorenale</a:t>
            </a:r>
            <a:r>
              <a:rPr lang="it-IT" sz="1600" dirty="0">
                <a:solidFill>
                  <a:schemeClr val="tx1"/>
                </a:solidFill>
                <a:latin typeface="Calibri" pitchFamily="34" charset="0"/>
                <a:cs typeface="Calibri" pitchFamily="34" charset="0"/>
              </a:rPr>
              <a:t>, HRS, si verifica in circa 1/3 dei pazienti con SBP e si tratta di una insufficienza renale acuta (AKI) che compare in un paziente che </a:t>
            </a:r>
            <a:r>
              <a:rPr lang="it-IT" sz="1600" b="1" dirty="0">
                <a:solidFill>
                  <a:schemeClr val="tx1"/>
                </a:solidFill>
                <a:latin typeface="Calibri" pitchFamily="34" charset="0"/>
                <a:cs typeface="Calibri" pitchFamily="34" charset="0"/>
              </a:rPr>
              <a:t>non ha alcuna causa secondaria di insufficienza renale.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Può verificarsi anche nel contesto della insufficienza epatica acuta.</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È causata da una massiva vasocostrizione dell’arteriola efferente renale (massima attività </a:t>
            </a:r>
            <a:r>
              <a:rPr lang="it-IT" sz="1600" dirty="0" err="1">
                <a:solidFill>
                  <a:schemeClr val="tx1"/>
                </a:solidFill>
                <a:latin typeface="Calibri" pitchFamily="34" charset="0"/>
                <a:cs typeface="Calibri" pitchFamily="34" charset="0"/>
              </a:rPr>
              <a:t>reninica</a:t>
            </a:r>
            <a:r>
              <a:rPr lang="it-IT" sz="1600" dirty="0">
                <a:solidFill>
                  <a:schemeClr val="tx1"/>
                </a:solidFill>
                <a:latin typeface="Calibri" pitchFamily="34" charset="0"/>
                <a:cs typeface="Calibri" pitchFamily="34" charset="0"/>
              </a:rPr>
              <a:t> plasmatica - RAAS) a fronte  di una progressiva perdita della </a:t>
            </a:r>
            <a:r>
              <a:rPr lang="it-IT" sz="1600" dirty="0" err="1">
                <a:solidFill>
                  <a:schemeClr val="tx1"/>
                </a:solidFill>
                <a:latin typeface="Calibri" pitchFamily="34" charset="0"/>
                <a:cs typeface="Calibri" pitchFamily="34" charset="0"/>
              </a:rPr>
              <a:t>volemia</a:t>
            </a:r>
            <a:r>
              <a:rPr lang="it-IT" sz="1600" dirty="0">
                <a:solidFill>
                  <a:schemeClr val="tx1"/>
                </a:solidFill>
                <a:latin typeface="Calibri" pitchFamily="34" charset="0"/>
                <a:cs typeface="Calibri" pitchFamily="34" charset="0"/>
              </a:rPr>
              <a:t> efficace e, di conseguenza, della fisiologica perfusione renale. </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Le resistenze renali sono aumentate, quelle splancniche ulteriormente diminuite, con progressione della circolazione </a:t>
            </a:r>
            <a:r>
              <a:rPr lang="it-IT" sz="1600" dirty="0" err="1">
                <a:solidFill>
                  <a:schemeClr val="tx1"/>
                </a:solidFill>
                <a:latin typeface="Calibri" pitchFamily="34" charset="0"/>
                <a:cs typeface="Calibri" pitchFamily="34" charset="0"/>
              </a:rPr>
              <a:t>iperdinamica</a:t>
            </a:r>
            <a:r>
              <a:rPr lang="it-IT" sz="1600" dirty="0">
                <a:solidFill>
                  <a:schemeClr val="tx1"/>
                </a:solidFill>
                <a:latin typeface="Calibri" pitchFamily="34" charset="0"/>
                <a:cs typeface="Calibri" pitchFamily="34" charset="0"/>
              </a:rPr>
              <a:t>, un incremento ulteriore dell’indice cardiaco, progressivo sequestro dei liquidi nel circolo splancnico e nel terzo spazio.</a:t>
            </a:r>
          </a:p>
          <a:p>
            <a:pPr algn="just"/>
            <a:endParaRPr lang="it-IT" sz="1600" dirty="0">
              <a:solidFill>
                <a:schemeClr val="tx1"/>
              </a:solidFill>
              <a:latin typeface="Calibri" pitchFamily="34" charset="0"/>
              <a:cs typeface="Calibri" pitchFamily="34" charset="0"/>
            </a:endParaRPr>
          </a:p>
          <a:p>
            <a:pPr algn="just"/>
            <a:r>
              <a:rPr lang="it-IT" sz="1600" dirty="0">
                <a:solidFill>
                  <a:schemeClr val="tx1"/>
                </a:solidFill>
                <a:latin typeface="Calibri" pitchFamily="34" charset="0"/>
                <a:cs typeface="Calibri" pitchFamily="34" charset="0"/>
              </a:rPr>
              <a:t>NUOVO CONCETTO: non si può essere certi che il rene non sia danneggiato nel contesto di quella che oramai sappiamo essere una SIRS. </a:t>
            </a:r>
          </a:p>
          <a:p>
            <a:pPr algn="just"/>
            <a:r>
              <a:rPr lang="it-IT" sz="1600" dirty="0">
                <a:solidFill>
                  <a:schemeClr val="tx1"/>
                </a:solidFill>
                <a:latin typeface="Calibri" pitchFamily="34" charset="0"/>
                <a:cs typeface="Calibri" pitchFamily="34" charset="0"/>
              </a:rPr>
              <a:t>Il fatto che manchi proteinuria ed ematuria  non permette di escludere  lesioni organiche tubulari o interstiziale.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5078186E-3F4C-4F13-91F0-8CB2219115C2}" type="slidenum">
              <a:rPr lang="it-IT" smtClean="0"/>
              <a:pPr/>
              <a:t>85</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3492"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pic>
        <p:nvPicPr>
          <p:cNvPr id="2" name="Picture 2"/>
          <p:cNvPicPr>
            <a:picLocks noChangeAspect="1" noChangeArrowheads="1"/>
          </p:cNvPicPr>
          <p:nvPr/>
        </p:nvPicPr>
        <p:blipFill>
          <a:blip r:embed="rId3" cstate="print"/>
          <a:srcRect/>
          <a:stretch>
            <a:fillRect/>
          </a:stretch>
        </p:blipFill>
        <p:spPr bwMode="auto">
          <a:xfrm>
            <a:off x="621308" y="1844824"/>
            <a:ext cx="7728131" cy="3672408"/>
          </a:xfrm>
          <a:prstGeom prst="rect">
            <a:avLst/>
          </a:prstGeom>
          <a:noFill/>
          <a:ln w="38100">
            <a:solidFill>
              <a:srgbClr val="8E0000"/>
            </a:solidFill>
            <a:miter lim="800000"/>
            <a:headEnd/>
            <a:tailEnd/>
          </a:ln>
        </p:spPr>
      </p:pic>
      <p:sp>
        <p:nvSpPr>
          <p:cNvPr id="9" name="Rettangolo 8"/>
          <p:cNvSpPr/>
          <p:nvPr/>
        </p:nvSpPr>
        <p:spPr>
          <a:xfrm>
            <a:off x="1547664" y="6611779"/>
            <a:ext cx="5742384" cy="246221"/>
          </a:xfrm>
          <a:prstGeom prst="rect">
            <a:avLst/>
          </a:prstGeom>
        </p:spPr>
        <p:txBody>
          <a:bodyPr wrap="square">
            <a:spAutoFit/>
          </a:bodyPr>
          <a:lstStyle/>
          <a:p>
            <a:r>
              <a:rPr lang="en-US" sz="1000" dirty="0">
                <a:solidFill>
                  <a:srgbClr val="000000"/>
                </a:solidFill>
                <a:latin typeface="Calibri" pitchFamily="34" charset="0"/>
                <a:cs typeface="Calibri" pitchFamily="34" charset="0"/>
              </a:rPr>
              <a:t>Review: Diagnosis, Pathogenesis, and Treatment of </a:t>
            </a:r>
            <a:r>
              <a:rPr lang="en-US" sz="1000" dirty="0" err="1">
                <a:solidFill>
                  <a:srgbClr val="000000"/>
                </a:solidFill>
                <a:latin typeface="Calibri" pitchFamily="34" charset="0"/>
                <a:cs typeface="Calibri" pitchFamily="34" charset="0"/>
              </a:rPr>
              <a:t>Hepatorenal</a:t>
            </a:r>
            <a:r>
              <a:rPr lang="en-US" sz="1000" dirty="0">
                <a:solidFill>
                  <a:srgbClr val="000000"/>
                </a:solidFill>
                <a:latin typeface="Calibri" pitchFamily="34" charset="0"/>
                <a:cs typeface="Calibri" pitchFamily="34" charset="0"/>
              </a:rPr>
              <a:t> Syndrome in Patients With Cirrhosis, AGA</a:t>
            </a:r>
            <a:endParaRPr lang="it-IT" sz="1000" dirty="0">
              <a:latin typeface="Calibri" pitchFamily="34" charset="0"/>
              <a:cs typeface="Calibri" pitchFamily="34" charset="0"/>
            </a:endParaRPr>
          </a:p>
        </p:txBody>
      </p:sp>
      <p:sp>
        <p:nvSpPr>
          <p:cNvPr id="10" name="CasellaDiTesto 9"/>
          <p:cNvSpPr txBox="1"/>
          <p:nvPr/>
        </p:nvSpPr>
        <p:spPr>
          <a:xfrm rot="20415908">
            <a:off x="30880" y="2258331"/>
            <a:ext cx="8775952" cy="584775"/>
          </a:xfrm>
          <a:prstGeom prst="rect">
            <a:avLst/>
          </a:prstGeom>
          <a:ln w="38100">
            <a:solidFill>
              <a:srgbClr val="C00000"/>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1600" dirty="0">
                <a:solidFill>
                  <a:schemeClr val="tx1"/>
                </a:solidFill>
                <a:latin typeface="Calibri" pitchFamily="34" charset="0"/>
                <a:cs typeface="Calibri" pitchFamily="34" charset="0"/>
              </a:rPr>
              <a:t>NEL PAZIENTE CON ASCITE di grado 2 o 3, nella pratica clinica è buona norma sospendere i farmaci nefrotossici: FANS (riducono PG), ACE-inibitori, </a:t>
            </a:r>
            <a:r>
              <a:rPr lang="it-IT" sz="1600" dirty="0" err="1">
                <a:solidFill>
                  <a:schemeClr val="tx1"/>
                </a:solidFill>
                <a:latin typeface="Calibri" pitchFamily="34" charset="0"/>
                <a:cs typeface="Calibri" pitchFamily="34" charset="0"/>
              </a:rPr>
              <a:t>sartani</a:t>
            </a:r>
            <a:r>
              <a:rPr lang="it-IT" sz="1600" dirty="0">
                <a:solidFill>
                  <a:schemeClr val="tx1"/>
                </a:solidFill>
                <a:latin typeface="Calibri" pitchFamily="34" charset="0"/>
                <a:cs typeface="Calibri" pitchFamily="34" charset="0"/>
              </a:rPr>
              <a:t>, diuretici, </a:t>
            </a:r>
            <a:r>
              <a:rPr lang="el-GR" sz="1600" dirty="0">
                <a:solidFill>
                  <a:schemeClr val="tx1"/>
                </a:solidFill>
                <a:latin typeface="Calibri" pitchFamily="34" charset="0"/>
                <a:cs typeface="Calibri" pitchFamily="34" charset="0"/>
              </a:rPr>
              <a:t>α</a:t>
            </a:r>
            <a:r>
              <a:rPr lang="it-IT" sz="1600" dirty="0">
                <a:solidFill>
                  <a:schemeClr val="tx1"/>
                </a:solidFill>
                <a:latin typeface="Calibri" pitchFamily="34" charset="0"/>
                <a:cs typeface="Calibri" pitchFamily="34" charset="0"/>
              </a:rPr>
              <a:t>-litici, </a:t>
            </a:r>
            <a:r>
              <a:rPr lang="it-IT" sz="1600" dirty="0" err="1">
                <a:solidFill>
                  <a:schemeClr val="tx1"/>
                </a:solidFill>
                <a:latin typeface="Calibri" pitchFamily="34" charset="0"/>
                <a:cs typeface="Calibri" pitchFamily="34" charset="0"/>
              </a:rPr>
              <a:t>MDC</a:t>
            </a:r>
            <a:r>
              <a:rPr lang="it-IT" sz="1600" dirty="0">
                <a:solidFill>
                  <a:schemeClr val="tx1"/>
                </a:solidFill>
                <a:latin typeface="Calibri" pitchFamily="34" charset="0"/>
                <a:cs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3BC5F94-5CC6-4DD6-A886-054612CE6BF6}" type="slidenum">
              <a:rPr lang="it-IT" smtClean="0"/>
              <a:pPr/>
              <a:t>86</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4516"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8" name="CasellaDiTesto 7"/>
          <p:cNvSpPr txBox="1"/>
          <p:nvPr/>
        </p:nvSpPr>
        <p:spPr>
          <a:xfrm>
            <a:off x="467544" y="1700808"/>
            <a:ext cx="7884368" cy="369332"/>
          </a:xfrm>
          <a:prstGeom prst="rect">
            <a:avLst/>
          </a:prstGeom>
          <a:ln w="38100"/>
        </p:spPr>
        <p:style>
          <a:lnRef idx="2">
            <a:schemeClr val="accent3"/>
          </a:lnRef>
          <a:fillRef idx="1">
            <a:schemeClr val="lt1"/>
          </a:fillRef>
          <a:effectRef idx="0">
            <a:schemeClr val="accent3"/>
          </a:effectRef>
          <a:fontRef idx="minor">
            <a:schemeClr val="dk1"/>
          </a:fontRef>
        </p:style>
        <p:txBody>
          <a:bodyPr wrap="square">
            <a:spAutoFit/>
          </a:bodyPr>
          <a:lstStyle/>
          <a:p>
            <a:pPr algn="ctr">
              <a:defRPr/>
            </a:pPr>
            <a:r>
              <a:rPr lang="it-IT" sz="1800" dirty="0">
                <a:solidFill>
                  <a:schemeClr val="tx1"/>
                </a:solidFill>
                <a:latin typeface="Calibri" pitchFamily="34" charset="0"/>
                <a:cs typeface="Calibri" pitchFamily="34" charset="0"/>
              </a:rPr>
              <a:t>CONCETTO NUOVO KIDGO:  </a:t>
            </a:r>
            <a:r>
              <a:rPr lang="it-IT" sz="1800" dirty="0" err="1">
                <a:solidFill>
                  <a:schemeClr val="tx1"/>
                </a:solidFill>
                <a:latin typeface="Calibri" pitchFamily="34" charset="0"/>
                <a:cs typeface="Calibri" pitchFamily="34" charset="0"/>
              </a:rPr>
              <a:t>AKI=</a:t>
            </a:r>
            <a:r>
              <a:rPr lang="it-IT" sz="1800" dirty="0">
                <a:solidFill>
                  <a:schemeClr val="tx1"/>
                </a:solidFill>
                <a:latin typeface="Calibri" pitchFamily="34" charset="0"/>
                <a:cs typeface="Calibri" pitchFamily="34" charset="0"/>
              </a:rPr>
              <a:t> </a:t>
            </a:r>
            <a:r>
              <a:rPr lang="it-IT" sz="1800" dirty="0" err="1">
                <a:solidFill>
                  <a:schemeClr val="tx1"/>
                </a:solidFill>
                <a:latin typeface="Calibri" pitchFamily="34" charset="0"/>
                <a:cs typeface="Calibri" pitchFamily="34" charset="0"/>
              </a:rPr>
              <a:t>sCr</a:t>
            </a:r>
            <a:r>
              <a:rPr lang="it-IT" sz="1800" dirty="0">
                <a:solidFill>
                  <a:schemeClr val="tx1"/>
                </a:solidFill>
                <a:latin typeface="Calibri" pitchFamily="34" charset="0"/>
                <a:cs typeface="Calibri" pitchFamily="34" charset="0"/>
              </a:rPr>
              <a:t> &gt; 0.3mg/dl in 48h o &gt; 1.5 volte in 7 giorni</a:t>
            </a:r>
          </a:p>
        </p:txBody>
      </p:sp>
      <p:pic>
        <p:nvPicPr>
          <p:cNvPr id="67586" name="Picture 2"/>
          <p:cNvPicPr>
            <a:picLocks noChangeAspect="1" noChangeArrowheads="1"/>
          </p:cNvPicPr>
          <p:nvPr/>
        </p:nvPicPr>
        <p:blipFill>
          <a:blip r:embed="rId3" cstate="print"/>
          <a:srcRect/>
          <a:stretch>
            <a:fillRect/>
          </a:stretch>
        </p:blipFill>
        <p:spPr bwMode="auto">
          <a:xfrm>
            <a:off x="395536" y="2420888"/>
            <a:ext cx="8352928" cy="3855418"/>
          </a:xfrm>
          <a:prstGeom prst="rect">
            <a:avLst/>
          </a:prstGeom>
          <a:noFill/>
          <a:ln w="28575">
            <a:solidFill>
              <a:schemeClr val="tx1"/>
            </a:solid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1979712" y="1052736"/>
            <a:ext cx="4814342" cy="4046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3ACB3005-199E-479D-99A1-A9E1ABF560F7}" type="slidenum">
              <a:rPr lang="it-IT" smtClean="0"/>
              <a:pPr/>
              <a:t>87</a:t>
            </a:fld>
            <a:endParaRPr lang="it-IT"/>
          </a:p>
        </p:txBody>
      </p:sp>
      <p:sp>
        <p:nvSpPr>
          <p:cNvPr id="4" name="Rettangolo 3"/>
          <p:cNvSpPr/>
          <p:nvPr/>
        </p:nvSpPr>
        <p:spPr>
          <a:xfrm>
            <a:off x="179388" y="260350"/>
            <a:ext cx="84248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Sindrome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 -  TIPO1  e TIPO2</a:t>
            </a:r>
          </a:p>
        </p:txBody>
      </p:sp>
      <p:sp>
        <p:nvSpPr>
          <p:cNvPr id="65540"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5541" name="CasellaDiTesto 7"/>
          <p:cNvSpPr txBox="1">
            <a:spLocks noChangeArrowheads="1"/>
          </p:cNvSpPr>
          <p:nvPr/>
        </p:nvSpPr>
        <p:spPr bwMode="auto">
          <a:xfrm>
            <a:off x="684213" y="1125538"/>
            <a:ext cx="7632700" cy="4954587"/>
          </a:xfrm>
          <a:prstGeom prst="rect">
            <a:avLst/>
          </a:prstGeom>
          <a:noFill/>
          <a:ln w="9525">
            <a:noFill/>
            <a:miter lim="800000"/>
            <a:headEnd/>
            <a:tailEnd/>
          </a:ln>
        </p:spPr>
        <p:txBody>
          <a:bodyPr>
            <a:spAutoFit/>
          </a:bodyPr>
          <a:lstStyle/>
          <a:p>
            <a:endParaRPr lang="it-IT" sz="1600" dirty="0"/>
          </a:p>
          <a:p>
            <a:pPr algn="just">
              <a:buFont typeface="Times New Roman" pitchFamily="18" charset="0"/>
              <a:buChar char="⁕"/>
            </a:pPr>
            <a:r>
              <a:rPr lang="it-IT" dirty="0">
                <a:solidFill>
                  <a:schemeClr val="tx1"/>
                </a:solidFill>
                <a:latin typeface="Calibri" pitchFamily="34" charset="0"/>
                <a:cs typeface="Calibri" pitchFamily="34" charset="0"/>
              </a:rPr>
              <a:t>HRS1, rapidamente progressiva, di solito consegue ad un’epatite acuta su cronica molto grave o ad un evento precipitante come una PBS che insorge su una malattia end-stage. Per definizione in questi casi la </a:t>
            </a:r>
            <a:r>
              <a:rPr lang="it-IT" dirty="0" err="1">
                <a:solidFill>
                  <a:schemeClr val="tx1"/>
                </a:solidFill>
                <a:latin typeface="Calibri" pitchFamily="34" charset="0"/>
                <a:cs typeface="Calibri" pitchFamily="34" charset="0"/>
              </a:rPr>
              <a:t>creatininemia</a:t>
            </a:r>
            <a:r>
              <a:rPr lang="it-IT" dirty="0">
                <a:solidFill>
                  <a:schemeClr val="tx1"/>
                </a:solidFill>
                <a:latin typeface="Calibri" pitchFamily="34" charset="0"/>
                <a:cs typeface="Calibri" pitchFamily="34" charset="0"/>
              </a:rPr>
              <a:t> è &gt; di 2,5 mg/</a:t>
            </a:r>
            <a:r>
              <a:rPr lang="it-IT" dirty="0" err="1">
                <a:solidFill>
                  <a:schemeClr val="tx1"/>
                </a:solidFill>
                <a:latin typeface="Calibri" pitchFamily="34" charset="0"/>
                <a:cs typeface="Calibri" pitchFamily="34" charset="0"/>
              </a:rPr>
              <a:t>dL</a:t>
            </a:r>
            <a:r>
              <a:rPr lang="it-IT" dirty="0">
                <a:solidFill>
                  <a:schemeClr val="tx1"/>
                </a:solidFill>
                <a:latin typeface="Calibri" pitchFamily="34" charset="0"/>
                <a:cs typeface="Calibri" pitchFamily="34" charset="0"/>
              </a:rPr>
              <a:t>. </a:t>
            </a:r>
          </a:p>
          <a:p>
            <a:pPr algn="just"/>
            <a:endParaRPr lang="it-IT" dirty="0">
              <a:solidFill>
                <a:schemeClr val="tx1"/>
              </a:solidFill>
              <a:latin typeface="Calibri" pitchFamily="34" charset="0"/>
              <a:cs typeface="Calibri" pitchFamily="34" charset="0"/>
            </a:endParaRPr>
          </a:p>
          <a:p>
            <a:pPr algn="just">
              <a:buFont typeface="Times New Roman" pitchFamily="18" charset="0"/>
              <a:buChar char="⁕"/>
            </a:pPr>
            <a:r>
              <a:rPr lang="it-IT" dirty="0">
                <a:solidFill>
                  <a:schemeClr val="tx1"/>
                </a:solidFill>
                <a:latin typeface="Calibri" pitchFamily="34" charset="0"/>
                <a:cs typeface="Calibri" pitchFamily="34" charset="0"/>
              </a:rPr>
              <a:t>HRS2, di solito si sviluppa in concomitanza ad un’ascite refrattaria ed è una condizione più stazionaria con un’avida ritenzione di sodio e può evolvere in HRS1 o spontaneamente o in seguito ad un evento precipitante quale, ad esempio, PBS. </a:t>
            </a:r>
          </a:p>
          <a:p>
            <a:pPr algn="just"/>
            <a:endParaRPr lang="it-IT" sz="3600" dirty="0">
              <a:solidFill>
                <a:schemeClr val="tx1"/>
              </a:solidFill>
              <a:latin typeface="Calibri" pitchFamily="34" charset="0"/>
              <a:cs typeface="Calibri" pitchFamily="34" charset="0"/>
            </a:endParaRPr>
          </a:p>
        </p:txBody>
      </p:sp>
      <p:sp>
        <p:nvSpPr>
          <p:cNvPr id="7" name="Rettangolo 6"/>
          <p:cNvSpPr/>
          <p:nvPr/>
        </p:nvSpPr>
        <p:spPr>
          <a:xfrm rot="20343424">
            <a:off x="1682734" y="2966571"/>
            <a:ext cx="5418165"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defRPr/>
            </a:pPr>
            <a:r>
              <a:rPr lang="it-IT" sz="2800" dirty="0">
                <a:solidFill>
                  <a:schemeClr val="tx1"/>
                </a:solidFill>
                <a:latin typeface="Calibri" pitchFamily="34" charset="0"/>
                <a:cs typeface="Calibri" pitchFamily="34" charset="0"/>
              </a:rPr>
              <a:t>HRS1 è  AKI-HRS  HRS2 è NAKI-HRS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E3BC5F94-5CC6-4DD6-A886-054612CE6BF6}" type="slidenum">
              <a:rPr lang="it-IT" smtClean="0"/>
              <a:pPr/>
              <a:t>88</a:t>
            </a:fld>
            <a:endParaRPr lang="it-IT"/>
          </a:p>
        </p:txBody>
      </p:sp>
      <p:sp>
        <p:nvSpPr>
          <p:cNvPr id="4" name="Rettangolo 3"/>
          <p:cNvSpPr/>
          <p:nvPr/>
        </p:nvSpPr>
        <p:spPr>
          <a:xfrm>
            <a:off x="323850" y="260350"/>
            <a:ext cx="8424863" cy="523875"/>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ASCITE (3) – Sindrome </a:t>
            </a:r>
            <a:r>
              <a:rPr lang="it-IT" sz="2800"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sz="28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a:t>
            </a:r>
          </a:p>
        </p:txBody>
      </p:sp>
      <p:sp>
        <p:nvSpPr>
          <p:cNvPr id="64516"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13" name="CasellaDiTesto 12">
            <a:extLst>
              <a:ext uri="{FF2B5EF4-FFF2-40B4-BE49-F238E27FC236}">
                <a16:creationId xmlns:a16="http://schemas.microsoft.com/office/drawing/2014/main" id="{DAFBBD21-4A49-464A-AC36-FA47906CCC4D}"/>
              </a:ext>
            </a:extLst>
          </p:cNvPr>
          <p:cNvSpPr txBox="1"/>
          <p:nvPr/>
        </p:nvSpPr>
        <p:spPr>
          <a:xfrm>
            <a:off x="404812" y="988708"/>
            <a:ext cx="6440662" cy="4401205"/>
          </a:xfrm>
          <a:prstGeom prst="rect">
            <a:avLst/>
          </a:prstGeom>
          <a:noFill/>
        </p:spPr>
        <p:txBody>
          <a:bodyPr wrap="square">
            <a:spAutoFit/>
          </a:bodyPr>
          <a:lstStyle/>
          <a:p>
            <a:r>
              <a:rPr lang="en-US" sz="1800" dirty="0">
                <a:solidFill>
                  <a:schemeClr val="tx1"/>
                </a:solidFill>
                <a:latin typeface="+mj-lt"/>
              </a:rPr>
              <a:t>AKI HSR – diagnostic criteria </a:t>
            </a:r>
          </a:p>
          <a:p>
            <a:endParaRPr lang="en-US" sz="1800" dirty="0">
              <a:solidFill>
                <a:schemeClr val="tx1"/>
              </a:solidFill>
              <a:latin typeface="+mj-lt"/>
            </a:endParaRPr>
          </a:p>
          <a:p>
            <a:r>
              <a:rPr lang="en-US" sz="1800" dirty="0">
                <a:solidFill>
                  <a:schemeClr val="tx1"/>
                </a:solidFill>
                <a:latin typeface="+mj-lt"/>
              </a:rPr>
              <a:t>- Cirrhosis and ascites</a:t>
            </a:r>
          </a:p>
          <a:p>
            <a:r>
              <a:rPr lang="en-US" sz="1800" dirty="0">
                <a:solidFill>
                  <a:schemeClr val="tx1"/>
                </a:solidFill>
                <a:latin typeface="+mj-lt"/>
              </a:rPr>
              <a:t>- Diagnosis of AKI according to ICA-AKI criteria</a:t>
            </a:r>
          </a:p>
          <a:p>
            <a:r>
              <a:rPr lang="fr-FR" sz="1800" dirty="0">
                <a:solidFill>
                  <a:schemeClr val="tx1"/>
                </a:solidFill>
                <a:latin typeface="+mj-lt"/>
              </a:rPr>
              <a:t>- No </a:t>
            </a:r>
            <a:r>
              <a:rPr lang="fr-FR" sz="1800" dirty="0" err="1">
                <a:solidFill>
                  <a:schemeClr val="tx1"/>
                </a:solidFill>
                <a:latin typeface="+mj-lt"/>
              </a:rPr>
              <a:t>response</a:t>
            </a:r>
            <a:r>
              <a:rPr lang="fr-FR" sz="1800" dirty="0">
                <a:solidFill>
                  <a:schemeClr val="tx1"/>
                </a:solidFill>
                <a:latin typeface="+mj-lt"/>
              </a:rPr>
              <a:t> </a:t>
            </a:r>
            <a:r>
              <a:rPr lang="fr-FR" sz="1800" dirty="0" err="1">
                <a:solidFill>
                  <a:schemeClr val="tx1"/>
                </a:solidFill>
                <a:latin typeface="+mj-lt"/>
              </a:rPr>
              <a:t>after</a:t>
            </a:r>
            <a:r>
              <a:rPr lang="fr-FR" sz="1800" dirty="0">
                <a:solidFill>
                  <a:schemeClr val="tx1"/>
                </a:solidFill>
                <a:latin typeface="+mj-lt"/>
              </a:rPr>
              <a:t> 2 </a:t>
            </a:r>
            <a:r>
              <a:rPr lang="fr-FR" sz="1800" dirty="0" err="1">
                <a:solidFill>
                  <a:schemeClr val="tx1"/>
                </a:solidFill>
                <a:latin typeface="+mj-lt"/>
              </a:rPr>
              <a:t>consecutive</a:t>
            </a:r>
            <a:r>
              <a:rPr lang="fr-FR" sz="1800" dirty="0">
                <a:solidFill>
                  <a:schemeClr val="tx1"/>
                </a:solidFill>
                <a:latin typeface="+mj-lt"/>
              </a:rPr>
              <a:t> </a:t>
            </a:r>
            <a:r>
              <a:rPr lang="fr-FR" sz="1800" dirty="0" err="1">
                <a:solidFill>
                  <a:schemeClr val="tx1"/>
                </a:solidFill>
                <a:latin typeface="+mj-lt"/>
              </a:rPr>
              <a:t>days</a:t>
            </a:r>
            <a:r>
              <a:rPr lang="fr-FR" sz="1800" dirty="0">
                <a:solidFill>
                  <a:schemeClr val="tx1"/>
                </a:solidFill>
                <a:latin typeface="+mj-lt"/>
              </a:rPr>
              <a:t> of </a:t>
            </a:r>
            <a:r>
              <a:rPr lang="fr-FR" sz="1800" dirty="0" err="1">
                <a:solidFill>
                  <a:schemeClr val="tx1"/>
                </a:solidFill>
                <a:latin typeface="+mj-lt"/>
              </a:rPr>
              <a:t>diuretic</a:t>
            </a:r>
            <a:r>
              <a:rPr lang="fr-FR" sz="1800" dirty="0">
                <a:solidFill>
                  <a:schemeClr val="tx1"/>
                </a:solidFill>
                <a:latin typeface="+mj-lt"/>
              </a:rPr>
              <a:t> </a:t>
            </a:r>
            <a:r>
              <a:rPr lang="fr-FR" sz="1800" dirty="0" err="1">
                <a:solidFill>
                  <a:schemeClr val="tx1"/>
                </a:solidFill>
                <a:latin typeface="+mj-lt"/>
              </a:rPr>
              <a:t>withdrawal</a:t>
            </a:r>
            <a:r>
              <a:rPr lang="fr-FR" sz="1800" dirty="0">
                <a:solidFill>
                  <a:schemeClr val="tx1"/>
                </a:solidFill>
                <a:latin typeface="+mj-lt"/>
              </a:rPr>
              <a:t> and plasma volume expansion </a:t>
            </a:r>
            <a:r>
              <a:rPr lang="fr-FR" sz="1800" dirty="0" err="1">
                <a:solidFill>
                  <a:schemeClr val="tx1"/>
                </a:solidFill>
                <a:latin typeface="+mj-lt"/>
              </a:rPr>
              <a:t>with</a:t>
            </a:r>
            <a:r>
              <a:rPr lang="fr-FR" sz="1800" dirty="0">
                <a:solidFill>
                  <a:schemeClr val="tx1"/>
                </a:solidFill>
                <a:latin typeface="+mj-lt"/>
              </a:rPr>
              <a:t> </a:t>
            </a:r>
            <a:r>
              <a:rPr lang="fr-FR" sz="1800" dirty="0" err="1">
                <a:solidFill>
                  <a:schemeClr val="tx1"/>
                </a:solidFill>
                <a:latin typeface="+mj-lt"/>
              </a:rPr>
              <a:t>albumin</a:t>
            </a:r>
            <a:r>
              <a:rPr lang="fr-FR" sz="1800" dirty="0">
                <a:solidFill>
                  <a:schemeClr val="tx1"/>
                </a:solidFill>
                <a:latin typeface="+mj-lt"/>
              </a:rPr>
              <a:t>  1 g per kg of body </a:t>
            </a:r>
            <a:r>
              <a:rPr lang="fr-FR" sz="1800" dirty="0" err="1">
                <a:solidFill>
                  <a:schemeClr val="tx1"/>
                </a:solidFill>
                <a:latin typeface="+mj-lt"/>
              </a:rPr>
              <a:t>weight</a:t>
            </a:r>
            <a:endParaRPr lang="fr-FR" sz="1800" dirty="0">
              <a:solidFill>
                <a:schemeClr val="tx1"/>
              </a:solidFill>
              <a:latin typeface="+mj-lt"/>
            </a:endParaRPr>
          </a:p>
          <a:p>
            <a:r>
              <a:rPr lang="en-US" sz="1800" dirty="0">
                <a:solidFill>
                  <a:schemeClr val="tx1"/>
                </a:solidFill>
                <a:latin typeface="+mj-lt"/>
              </a:rPr>
              <a:t>- Absence of shock</a:t>
            </a:r>
          </a:p>
          <a:p>
            <a:r>
              <a:rPr lang="en-US" sz="1800" dirty="0">
                <a:solidFill>
                  <a:schemeClr val="tx1"/>
                </a:solidFill>
                <a:latin typeface="+mj-lt"/>
              </a:rPr>
              <a:t>- No current or recent use of nephrotoxic drugs (NSAIDs, aminoglycosides, iodinated contrast media, etc.)</a:t>
            </a:r>
          </a:p>
          <a:p>
            <a:r>
              <a:rPr lang="en-US" sz="1800" dirty="0">
                <a:solidFill>
                  <a:schemeClr val="tx1"/>
                </a:solidFill>
                <a:latin typeface="+mj-lt"/>
              </a:rPr>
              <a:t>- No macroscopic signs of structural kidney injury, defined as:</a:t>
            </a:r>
          </a:p>
          <a:p>
            <a:pPr lvl="1"/>
            <a:r>
              <a:rPr lang="en-US" sz="1600" dirty="0">
                <a:solidFill>
                  <a:schemeClr val="tx1"/>
                </a:solidFill>
                <a:latin typeface="+mj-lt"/>
              </a:rPr>
              <a:t>- Absence of proteinuria (&gt;500 mg/day)</a:t>
            </a:r>
          </a:p>
          <a:p>
            <a:pPr lvl="1"/>
            <a:r>
              <a:rPr lang="en-US" sz="1600" dirty="0">
                <a:solidFill>
                  <a:schemeClr val="tx1"/>
                </a:solidFill>
                <a:latin typeface="+mj-lt"/>
              </a:rPr>
              <a:t>- Absence of </a:t>
            </a:r>
            <a:r>
              <a:rPr lang="en-US" sz="1600" dirty="0" err="1">
                <a:solidFill>
                  <a:schemeClr val="tx1"/>
                </a:solidFill>
                <a:latin typeface="+mj-lt"/>
              </a:rPr>
              <a:t>microhaematuria</a:t>
            </a:r>
            <a:r>
              <a:rPr lang="en-US" sz="1600" dirty="0">
                <a:solidFill>
                  <a:schemeClr val="tx1"/>
                </a:solidFill>
                <a:latin typeface="+mj-lt"/>
              </a:rPr>
              <a:t> (&gt;50 RBCs per high power field)</a:t>
            </a:r>
          </a:p>
          <a:p>
            <a:pPr lvl="1"/>
            <a:r>
              <a:rPr lang="en-US" sz="1600" dirty="0">
                <a:solidFill>
                  <a:schemeClr val="tx1"/>
                </a:solidFill>
                <a:latin typeface="+mj-lt"/>
              </a:rPr>
              <a:t>- Normal findings on renal ultrasonography</a:t>
            </a:r>
          </a:p>
        </p:txBody>
      </p:sp>
      <p:sp>
        <p:nvSpPr>
          <p:cNvPr id="2" name="CasellaDiTesto 1">
            <a:extLst>
              <a:ext uri="{FF2B5EF4-FFF2-40B4-BE49-F238E27FC236}">
                <a16:creationId xmlns:a16="http://schemas.microsoft.com/office/drawing/2014/main" id="{41EBC119-3665-4814-9DC4-538BFDCFD5F5}"/>
              </a:ext>
            </a:extLst>
          </p:cNvPr>
          <p:cNvSpPr txBox="1"/>
          <p:nvPr/>
        </p:nvSpPr>
        <p:spPr>
          <a:xfrm>
            <a:off x="179512" y="6525344"/>
            <a:ext cx="2088232" cy="338554"/>
          </a:xfrm>
          <a:prstGeom prst="rect">
            <a:avLst/>
          </a:prstGeom>
          <a:noFill/>
        </p:spPr>
        <p:txBody>
          <a:bodyPr wrap="square" rtlCol="0">
            <a:spAutoFit/>
          </a:bodyPr>
          <a:lstStyle/>
          <a:p>
            <a:r>
              <a:rPr lang="it-IT" sz="1600" dirty="0">
                <a:solidFill>
                  <a:schemeClr val="tx1"/>
                </a:solidFill>
                <a:latin typeface="Calibri" panose="020F0502020204030204" pitchFamily="34" charset="0"/>
                <a:cs typeface="Calibri" panose="020F0502020204030204" pitchFamily="34" charset="0"/>
              </a:rPr>
              <a:t>EASL </a:t>
            </a:r>
            <a:r>
              <a:rPr lang="it-IT" sz="1600" dirty="0" err="1">
                <a:solidFill>
                  <a:schemeClr val="tx1"/>
                </a:solidFill>
                <a:latin typeface="Calibri" panose="020F0502020204030204" pitchFamily="34" charset="0"/>
                <a:cs typeface="Calibri" panose="020F0502020204030204" pitchFamily="34" charset="0"/>
              </a:rPr>
              <a:t>guidelines</a:t>
            </a:r>
            <a:r>
              <a:rPr lang="it-IT" sz="1600" dirty="0">
                <a:solidFill>
                  <a:schemeClr val="tx1"/>
                </a:solidFill>
                <a:latin typeface="Calibri" panose="020F0502020204030204" pitchFamily="34" charset="0"/>
                <a:cs typeface="Calibri" panose="020F0502020204030204" pitchFamily="34" charset="0"/>
              </a:rPr>
              <a:t> 2018</a:t>
            </a:r>
          </a:p>
        </p:txBody>
      </p:sp>
    </p:spTree>
    <p:extLst>
      <p:ext uri="{BB962C8B-B14F-4D97-AF65-F5344CB8AC3E}">
        <p14:creationId xmlns:p14="http://schemas.microsoft.com/office/powerpoint/2010/main" val="30698540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9BA2D19E-FA55-45DA-8E02-8B06A8DEC341}" type="slidenum">
              <a:rPr lang="it-IT" smtClean="0"/>
              <a:pPr/>
              <a:t>89</a:t>
            </a:fld>
            <a:endParaRPr lang="it-IT"/>
          </a:p>
        </p:txBody>
      </p:sp>
      <p:sp>
        <p:nvSpPr>
          <p:cNvPr id="4" name="Rettangolo 3"/>
          <p:cNvSpPr/>
          <p:nvPr/>
        </p:nvSpPr>
        <p:spPr>
          <a:xfrm>
            <a:off x="179388" y="260350"/>
            <a:ext cx="84248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Sindrome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 -   Trattamento e Conclusioni</a:t>
            </a:r>
          </a:p>
        </p:txBody>
      </p:sp>
      <p:sp>
        <p:nvSpPr>
          <p:cNvPr id="66564"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sp>
        <p:nvSpPr>
          <p:cNvPr id="66565" name="CasellaDiTesto 7"/>
          <p:cNvSpPr txBox="1">
            <a:spLocks noChangeArrowheads="1"/>
          </p:cNvSpPr>
          <p:nvPr/>
        </p:nvSpPr>
        <p:spPr bwMode="auto">
          <a:xfrm>
            <a:off x="684213" y="1125538"/>
            <a:ext cx="7632700" cy="5078313"/>
          </a:xfrm>
          <a:prstGeom prst="rect">
            <a:avLst/>
          </a:prstGeom>
          <a:noFill/>
          <a:ln w="9525">
            <a:noFill/>
            <a:miter lim="800000"/>
            <a:headEnd/>
            <a:tailEnd/>
          </a:ln>
        </p:spPr>
        <p:txBody>
          <a:bodyPr>
            <a:spAutoFit/>
          </a:bodyPr>
          <a:lstStyle/>
          <a:p>
            <a:pPr indent="-457200" algn="just">
              <a:buFont typeface="Arial" pitchFamily="34" charset="0"/>
              <a:buChar char="•"/>
            </a:pPr>
            <a:endParaRPr lang="it-IT" sz="1800" dirty="0">
              <a:solidFill>
                <a:schemeClr val="tx1"/>
              </a:solidFill>
              <a:latin typeface="Calibri" pitchFamily="34" charset="0"/>
              <a:cs typeface="Calibri" pitchFamily="34" charset="0"/>
            </a:endParaRPr>
          </a:p>
          <a:p>
            <a:pPr indent="-457200" algn="just">
              <a:buFont typeface="Arial" charset="0"/>
              <a:buChar char="•"/>
            </a:pPr>
            <a:r>
              <a:rPr lang="it-IT" sz="1800" dirty="0">
                <a:solidFill>
                  <a:schemeClr val="tx1"/>
                </a:solidFill>
                <a:latin typeface="Calibri" pitchFamily="34" charset="0"/>
                <a:cs typeface="Calibri" pitchFamily="34" charset="0"/>
              </a:rPr>
              <a:t>Sospendere i farmaci potenzialmente nefrotossici: diuretici, betabloccanti, 	vasodilatatori, FANS (possono essere fattori precipitanti)</a:t>
            </a:r>
          </a:p>
          <a:p>
            <a:pPr indent="-457200" algn="just">
              <a:buFont typeface="Arial" charset="0"/>
              <a:buChar char="•"/>
            </a:pPr>
            <a:r>
              <a:rPr lang="it-IT" sz="1800" b="1" i="1" dirty="0" err="1">
                <a:solidFill>
                  <a:schemeClr val="tx1"/>
                </a:solidFill>
                <a:latin typeface="Calibri" pitchFamily="34" charset="0"/>
                <a:cs typeface="Calibri" pitchFamily="34" charset="0"/>
              </a:rPr>
              <a:t>Albumin</a:t>
            </a:r>
            <a:r>
              <a:rPr lang="it-IT" sz="1800" b="1" i="1" dirty="0">
                <a:solidFill>
                  <a:schemeClr val="tx1"/>
                </a:solidFill>
                <a:latin typeface="Calibri" pitchFamily="34" charset="0"/>
                <a:cs typeface="Calibri" pitchFamily="34" charset="0"/>
              </a:rPr>
              <a:t> challenge:</a:t>
            </a:r>
            <a:r>
              <a:rPr lang="it-IT" sz="1800" dirty="0">
                <a:solidFill>
                  <a:schemeClr val="tx1"/>
                </a:solidFill>
                <a:latin typeface="Calibri" pitchFamily="34" charset="0"/>
                <a:cs typeface="Calibri" pitchFamily="34" charset="0"/>
              </a:rPr>
              <a:t> albumina 1g/Kg per 2 giorni</a:t>
            </a:r>
          </a:p>
          <a:p>
            <a:pPr indent="-457200" algn="just"/>
            <a:endParaRPr lang="it-IT" sz="1800" dirty="0">
              <a:solidFill>
                <a:schemeClr val="tx1"/>
              </a:solidFill>
              <a:latin typeface="Calibri" pitchFamily="34" charset="0"/>
              <a:cs typeface="Calibri" pitchFamily="34" charset="0"/>
            </a:endParaRPr>
          </a:p>
          <a:p>
            <a:pPr indent="-457200" algn="just"/>
            <a:r>
              <a:rPr lang="it-IT" sz="1800" b="1" i="1" dirty="0">
                <a:solidFill>
                  <a:schemeClr val="tx1"/>
                </a:solidFill>
                <a:latin typeface="Calibri" pitchFamily="34" charset="0"/>
                <a:cs typeface="Calibri" pitchFamily="34" charset="0"/>
              </a:rPr>
              <a:t> Se non risposta</a:t>
            </a:r>
          </a:p>
          <a:p>
            <a:pPr indent="-457200" algn="just">
              <a:buFont typeface="Arial" charset="0"/>
              <a:buChar char="•"/>
            </a:pPr>
            <a:r>
              <a:rPr lang="it-IT" sz="1800" dirty="0" err="1">
                <a:solidFill>
                  <a:schemeClr val="tx1"/>
                </a:solidFill>
                <a:latin typeface="Calibri" pitchFamily="34" charset="0"/>
                <a:cs typeface="Calibri" pitchFamily="34" charset="0"/>
              </a:rPr>
              <a:t>Terlipressina</a:t>
            </a:r>
            <a:r>
              <a:rPr lang="it-IT" sz="1800" dirty="0">
                <a:solidFill>
                  <a:schemeClr val="tx1"/>
                </a:solidFill>
                <a:latin typeface="Calibri" pitchFamily="34" charset="0"/>
                <a:cs typeface="Calibri" pitchFamily="34" charset="0"/>
              </a:rPr>
              <a:t> associata ad albumina a dosaggio di 1g/kg/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 poi seguita da 	albumina 20-40 g/</a:t>
            </a:r>
            <a:r>
              <a:rPr lang="it-IT" sz="1800" dirty="0" err="1">
                <a:solidFill>
                  <a:schemeClr val="tx1"/>
                </a:solidFill>
                <a:latin typeface="Calibri" pitchFamily="34" charset="0"/>
                <a:cs typeface="Calibri" pitchFamily="34" charset="0"/>
              </a:rPr>
              <a:t>die</a:t>
            </a:r>
            <a:r>
              <a:rPr lang="it-IT" sz="1800" dirty="0">
                <a:solidFill>
                  <a:schemeClr val="tx1"/>
                </a:solidFill>
                <a:latin typeface="Calibri" pitchFamily="34" charset="0"/>
                <a:cs typeface="Calibri" pitchFamily="34" charset="0"/>
              </a:rPr>
              <a:t>;</a:t>
            </a:r>
          </a:p>
          <a:p>
            <a:pPr indent="-457200" algn="just"/>
            <a:endParaRPr lang="it-IT" sz="1800" dirty="0">
              <a:solidFill>
                <a:schemeClr val="tx1"/>
              </a:solidFill>
              <a:latin typeface="Calibri" pitchFamily="34" charset="0"/>
              <a:cs typeface="Calibri" pitchFamily="34" charset="0"/>
            </a:endParaRPr>
          </a:p>
          <a:p>
            <a:pPr indent="-457200" algn="just">
              <a:buFont typeface="Arial" charset="0"/>
              <a:buChar char="•"/>
            </a:pPr>
            <a:r>
              <a:rPr lang="it-IT" sz="1800" dirty="0">
                <a:solidFill>
                  <a:schemeClr val="tx1"/>
                </a:solidFill>
                <a:latin typeface="Calibri" pitchFamily="34" charset="0"/>
                <a:cs typeface="Calibri" pitchFamily="34" charset="0"/>
              </a:rPr>
              <a:t>Quali sono gli effetti collaterali più frequenti associati alla 		somministrazione di </a:t>
            </a:r>
            <a:r>
              <a:rPr lang="it-IT" sz="1800" dirty="0" err="1">
                <a:solidFill>
                  <a:schemeClr val="tx1"/>
                </a:solidFill>
                <a:latin typeface="Calibri" pitchFamily="34" charset="0"/>
                <a:cs typeface="Calibri" pitchFamily="34" charset="0"/>
              </a:rPr>
              <a:t>terlipressina</a:t>
            </a:r>
            <a:r>
              <a:rPr lang="it-IT" sz="1800" dirty="0">
                <a:solidFill>
                  <a:schemeClr val="tx1"/>
                </a:solidFill>
                <a:latin typeface="Calibri" pitchFamily="34" charset="0"/>
                <a:cs typeface="Calibri" pitchFamily="34" charset="0"/>
              </a:rPr>
              <a:t>? </a:t>
            </a:r>
          </a:p>
          <a:p>
            <a:pPr indent="-457200" algn="just"/>
            <a:r>
              <a:rPr lang="it-IT" sz="1800" dirty="0">
                <a:solidFill>
                  <a:schemeClr val="tx1"/>
                </a:solidFill>
                <a:latin typeface="Calibri" pitchFamily="34" charset="0"/>
                <a:cs typeface="Calibri" pitchFamily="34" charset="0"/>
              </a:rPr>
              <a:t>	a. Scompenso iperglicemico 									</a:t>
            </a:r>
          </a:p>
          <a:p>
            <a:pPr indent="-457200" algn="just"/>
            <a:r>
              <a:rPr lang="it-IT" sz="1800" dirty="0">
                <a:solidFill>
                  <a:schemeClr val="tx1"/>
                </a:solidFill>
                <a:latin typeface="Calibri" pitchFamily="34" charset="0"/>
                <a:cs typeface="Calibri" pitchFamily="34" charset="0"/>
              </a:rPr>
              <a:t>	b. Encefalopatia porto-sistemica </a:t>
            </a:r>
          </a:p>
          <a:p>
            <a:pPr indent="-457200" algn="just"/>
            <a:r>
              <a:rPr lang="it-IT" sz="1800" dirty="0">
                <a:solidFill>
                  <a:schemeClr val="tx1"/>
                </a:solidFill>
                <a:latin typeface="Calibri" pitchFamily="34" charset="0"/>
                <a:cs typeface="Calibri" pitchFamily="34" charset="0"/>
              </a:rPr>
              <a:t>	c. </a:t>
            </a:r>
            <a:r>
              <a:rPr lang="it-IT" sz="1800" b="1" dirty="0">
                <a:solidFill>
                  <a:schemeClr val="tx1"/>
                </a:solidFill>
                <a:latin typeface="Calibri" pitchFamily="34" charset="0"/>
                <a:cs typeface="Calibri" pitchFamily="34" charset="0"/>
              </a:rPr>
              <a:t>Aritmie cardiache e ischemia intestinale </a:t>
            </a:r>
          </a:p>
          <a:p>
            <a:pPr indent="-457200" algn="just"/>
            <a:r>
              <a:rPr lang="it-IT" sz="1800" dirty="0">
                <a:solidFill>
                  <a:schemeClr val="tx1"/>
                </a:solidFill>
                <a:latin typeface="Calibri" pitchFamily="34" charset="0"/>
                <a:cs typeface="Calibri" pitchFamily="34" charset="0"/>
              </a:rPr>
              <a:t>	d. Ipertensione arteriosa </a:t>
            </a:r>
          </a:p>
          <a:p>
            <a:pPr indent="-457200" algn="just"/>
            <a:endParaRPr lang="it-IT" sz="1800" dirty="0">
              <a:solidFill>
                <a:schemeClr val="tx1"/>
              </a:solidFill>
              <a:latin typeface="Calibri" pitchFamily="34" charset="0"/>
              <a:cs typeface="Calibri" pitchFamily="34" charset="0"/>
            </a:endParaRPr>
          </a:p>
          <a:p>
            <a:pPr indent="-457200" algn="just">
              <a:buFont typeface="Arial" charset="0"/>
              <a:buChar char="•"/>
            </a:pPr>
            <a:r>
              <a:rPr lang="it-IT" sz="1800" dirty="0">
                <a:solidFill>
                  <a:schemeClr val="tx1"/>
                </a:solidFill>
                <a:latin typeface="Calibri" pitchFamily="34" charset="0"/>
                <a:cs typeface="Calibri" pitchFamily="34" charset="0"/>
              </a:rPr>
              <a:t>Se paziente ha </a:t>
            </a:r>
            <a:r>
              <a:rPr lang="it-IT" sz="1800" dirty="0" err="1">
                <a:solidFill>
                  <a:schemeClr val="tx1"/>
                </a:solidFill>
                <a:latin typeface="Calibri" pitchFamily="34" charset="0"/>
                <a:cs typeface="Calibri" pitchFamily="34" charset="0"/>
              </a:rPr>
              <a:t>controidicazioni</a:t>
            </a:r>
            <a:r>
              <a:rPr lang="it-IT" sz="1800" dirty="0">
                <a:solidFill>
                  <a:schemeClr val="tx1"/>
                </a:solidFill>
                <a:latin typeface="Calibri" pitchFamily="34" charset="0"/>
                <a:cs typeface="Calibri" pitchFamily="34" charset="0"/>
              </a:rPr>
              <a:t> a </a:t>
            </a:r>
            <a:r>
              <a:rPr lang="it-IT" sz="1800" dirty="0" err="1">
                <a:solidFill>
                  <a:schemeClr val="tx1"/>
                </a:solidFill>
                <a:latin typeface="Calibri" pitchFamily="34" charset="0"/>
                <a:cs typeface="Calibri" pitchFamily="34" charset="0"/>
              </a:rPr>
              <a:t>Terlipressina</a:t>
            </a:r>
            <a:r>
              <a:rPr lang="it-IT" sz="1800" dirty="0">
                <a:solidFill>
                  <a:schemeClr val="tx1"/>
                </a:solidFill>
                <a:latin typeface="Calibri" pitchFamily="34" charset="0"/>
                <a:cs typeface="Calibri" pitchFamily="34" charset="0"/>
              </a:rPr>
              <a:t>, possibile 	somministrazione di </a:t>
            </a:r>
            <a:r>
              <a:rPr lang="it-IT" sz="1800" dirty="0" err="1">
                <a:solidFill>
                  <a:schemeClr val="tx1"/>
                </a:solidFill>
                <a:latin typeface="Calibri" pitchFamily="34" charset="0"/>
                <a:cs typeface="Calibri" pitchFamily="34" charset="0"/>
              </a:rPr>
              <a:t>Octreotide</a:t>
            </a:r>
            <a:r>
              <a:rPr lang="it-IT" sz="1800" dirty="0">
                <a:solidFill>
                  <a:schemeClr val="tx1"/>
                </a:solidFill>
                <a:latin typeface="Calibri" pitchFamily="34" charset="0"/>
                <a:cs typeface="Calibri" pitchFamily="34" charset="0"/>
              </a:rPr>
              <a:t> + </a:t>
            </a:r>
            <a:r>
              <a:rPr lang="it-IT" sz="1800" dirty="0" err="1">
                <a:solidFill>
                  <a:schemeClr val="tx1"/>
                </a:solidFill>
                <a:latin typeface="Calibri" pitchFamily="34" charset="0"/>
                <a:cs typeface="Calibri" pitchFamily="34" charset="0"/>
              </a:rPr>
              <a:t>Midodrina</a:t>
            </a:r>
            <a:r>
              <a:rPr lang="it-IT" sz="1800" dirty="0">
                <a:solidFill>
                  <a:schemeClr val="tx1"/>
                </a:solidFill>
                <a:latin typeface="Calibri" pitchFamily="34" charset="0"/>
                <a:cs typeface="Calibri" pitchFamily="34" charset="0"/>
              </a:rPr>
              <a:t> (sempre in 	associazione).</a:t>
            </a:r>
            <a:endParaRPr lang="it-IT" sz="2800" dirty="0">
              <a:solidFill>
                <a:schemeClr val="tx1"/>
              </a:solidFill>
              <a:latin typeface="Calibri" pitchFamily="34" charset="0"/>
              <a:cs typeface="Calibri" pitchFamily="34" charset="0"/>
            </a:endParaRPr>
          </a:p>
        </p:txBody>
      </p:sp>
      <p:sp>
        <p:nvSpPr>
          <p:cNvPr id="6" name="Rettangolo 5"/>
          <p:cNvSpPr/>
          <p:nvPr/>
        </p:nvSpPr>
        <p:spPr>
          <a:xfrm rot="576481">
            <a:off x="537271" y="2311188"/>
            <a:ext cx="3960813" cy="116840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solidFill>
                <a:latin typeface="Calibri" pitchFamily="34" charset="0"/>
                <a:cs typeface="Calibri" pitchFamily="34" charset="0"/>
              </a:rPr>
              <a:t>La </a:t>
            </a:r>
            <a:r>
              <a:rPr lang="it-IT" sz="1400" dirty="0" err="1">
                <a:solidFill>
                  <a:schemeClr val="tx1"/>
                </a:solidFill>
                <a:latin typeface="Calibri" pitchFamily="34" charset="0"/>
                <a:cs typeface="Calibri" pitchFamily="34" charset="0"/>
              </a:rPr>
              <a:t>terlipressina</a:t>
            </a:r>
            <a:r>
              <a:rPr lang="it-IT" sz="1400" dirty="0">
                <a:solidFill>
                  <a:schemeClr val="tx1"/>
                </a:solidFill>
                <a:latin typeface="Calibri" pitchFamily="34" charset="0"/>
                <a:cs typeface="Calibri" pitchFamily="34" charset="0"/>
              </a:rPr>
              <a:t> (1-triglicil-8-lisina-vasopressina) è un analogo naturale dell’ormone </a:t>
            </a:r>
            <a:r>
              <a:rPr lang="it-IT" sz="1400" dirty="0" err="1">
                <a:solidFill>
                  <a:schemeClr val="tx1"/>
                </a:solidFill>
                <a:latin typeface="Calibri" pitchFamily="34" charset="0"/>
                <a:cs typeface="Calibri" pitchFamily="34" charset="0"/>
              </a:rPr>
              <a:t>Arginina</a:t>
            </a:r>
            <a:r>
              <a:rPr lang="it-IT" sz="1400" dirty="0">
                <a:solidFill>
                  <a:schemeClr val="tx1"/>
                </a:solidFill>
                <a:latin typeface="Calibri" pitchFamily="34" charset="0"/>
                <a:cs typeface="Calibri" pitchFamily="34" charset="0"/>
              </a:rPr>
              <a:t> Vasopressina (AVP), che agisce come vasocostrittore attraverso la stimolazione dei recettori V1 localizzati sulla muscolatura liscia delle arterie splancniche.</a:t>
            </a:r>
          </a:p>
        </p:txBody>
      </p:sp>
      <p:sp>
        <p:nvSpPr>
          <p:cNvPr id="7" name="Rettangolo 6"/>
          <p:cNvSpPr/>
          <p:nvPr/>
        </p:nvSpPr>
        <p:spPr>
          <a:xfrm rot="20524466">
            <a:off x="4548258" y="3238338"/>
            <a:ext cx="3959225" cy="1169551"/>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just">
              <a:defRPr/>
            </a:pPr>
            <a:r>
              <a:rPr lang="it-IT" sz="1400" dirty="0">
                <a:solidFill>
                  <a:schemeClr val="tx1"/>
                </a:solidFill>
                <a:latin typeface="Calibri" pitchFamily="34" charset="0"/>
                <a:cs typeface="Calibri" pitchFamily="34" charset="0"/>
              </a:rPr>
              <a:t>I dosaggi attualmente raccomandati sono di 0.5-1 mg ogni 4-6 h. In caso di mancata risposta il dosaggio può essere raddoppiato ogni 2 giorni, fino a un massimo di 12mg/</a:t>
            </a:r>
            <a:r>
              <a:rPr lang="it-IT" sz="1400" dirty="0" err="1">
                <a:solidFill>
                  <a:schemeClr val="tx1"/>
                </a:solidFill>
                <a:latin typeface="Calibri" pitchFamily="34" charset="0"/>
                <a:cs typeface="Calibri" pitchFamily="34" charset="0"/>
              </a:rPr>
              <a:t>die</a:t>
            </a:r>
            <a:r>
              <a:rPr lang="it-IT" sz="1400" dirty="0">
                <a:solidFill>
                  <a:schemeClr val="tx1"/>
                </a:solidFill>
                <a:latin typeface="Calibri" pitchFamily="34" charset="0"/>
                <a:cs typeface="Calibri" pitchFamily="34" charset="0"/>
              </a:rPr>
              <a:t>. INFUSIONE CONTINUA E’ PIU’ SICURA.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900113" y="1341438"/>
            <a:ext cx="7416800" cy="2946400"/>
          </a:xfrm>
          <a:prstGeom prst="rect">
            <a:avLst/>
          </a:prstGeom>
          <a:noFill/>
          <a:ln w="9525">
            <a:noFill/>
            <a:round/>
            <a:headEnd/>
            <a:tailEnd/>
          </a:ln>
        </p:spPr>
        <p:txBody>
          <a:bodyPr lIns="90000" tIns="46800" rIns="90000" bIns="46800">
            <a:spAutoFit/>
          </a:bodyPr>
          <a:lstStyle/>
          <a:p>
            <a:pPr algn="ctr">
              <a:spcBef>
                <a:spcPts val="2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800" b="1" dirty="0">
                <a:solidFill>
                  <a:schemeClr val="tx1"/>
                </a:solidFill>
                <a:latin typeface="Calibri" pitchFamily="34" charset="0"/>
                <a:cs typeface="Calibri" pitchFamily="34" charset="0"/>
              </a:rPr>
              <a:t>Il gradiente pressorio porto-epatico è definito dalla legge di </a:t>
            </a:r>
            <a:r>
              <a:rPr lang="it-IT" sz="1800" b="1" dirty="0" err="1">
                <a:solidFill>
                  <a:schemeClr val="tx1"/>
                </a:solidFill>
                <a:latin typeface="Calibri" pitchFamily="34" charset="0"/>
                <a:cs typeface="Calibri" pitchFamily="34" charset="0"/>
              </a:rPr>
              <a:t>Poiseulle</a:t>
            </a:r>
            <a:r>
              <a:rPr lang="it-IT" sz="1800" b="1" dirty="0">
                <a:solidFill>
                  <a:schemeClr val="tx1"/>
                </a:solidFill>
                <a:latin typeface="Calibri" pitchFamily="34" charset="0"/>
                <a:cs typeface="Calibri" pitchFamily="34" charset="0"/>
              </a:rPr>
              <a:t>/Ohm:</a:t>
            </a:r>
          </a:p>
          <a:p>
            <a:pPr algn="ctr">
              <a:spcBef>
                <a:spcPts val="2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800" b="1" dirty="0">
                <a:solidFill>
                  <a:schemeClr val="tx1"/>
                </a:solidFill>
                <a:latin typeface="Calibri" pitchFamily="34" charset="0"/>
                <a:cs typeface="Calibri" pitchFamily="34" charset="0"/>
              </a:rPr>
              <a:t>d P = Q x R</a:t>
            </a:r>
          </a:p>
          <a:p>
            <a:pPr>
              <a:spcBef>
                <a:spcPts val="20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800" b="1" dirty="0">
                <a:solidFill>
                  <a:schemeClr val="tx1"/>
                </a:solidFill>
                <a:latin typeface="Calibri" pitchFamily="34" charset="0"/>
                <a:cs typeface="Calibri" pitchFamily="34" charset="0"/>
              </a:rPr>
              <a:t>La </a:t>
            </a:r>
            <a:r>
              <a:rPr lang="it-IT" sz="1600" b="1" dirty="0">
                <a:solidFill>
                  <a:schemeClr val="tx1"/>
                </a:solidFill>
                <a:latin typeface="Calibri" pitchFamily="34" charset="0"/>
                <a:cs typeface="Calibri" pitchFamily="34" charset="0"/>
              </a:rPr>
              <a:t>pressione aumenta per:</a:t>
            </a:r>
          </a:p>
          <a:p>
            <a:pPr indent="-457200">
              <a:spcBef>
                <a:spcPts val="20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600" b="1" dirty="0">
                <a:solidFill>
                  <a:schemeClr val="tx1"/>
                </a:solidFill>
                <a:latin typeface="Calibri" pitchFamily="34" charset="0"/>
                <a:cs typeface="Calibri" pitchFamily="34" charset="0"/>
              </a:rPr>
              <a:t>Aumento delle resistenze vascolari  (a)</a:t>
            </a:r>
          </a:p>
          <a:p>
            <a:pPr indent="-457200">
              <a:spcBef>
                <a:spcPts val="20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600" b="1" dirty="0">
                <a:solidFill>
                  <a:schemeClr val="tx1"/>
                </a:solidFill>
                <a:latin typeface="Calibri" pitchFamily="34" charset="0"/>
                <a:cs typeface="Calibri" pitchFamily="34" charset="0"/>
              </a:rPr>
              <a:t>Aumento del flusso splancnico (sindrome circolatoria </a:t>
            </a:r>
            <a:r>
              <a:rPr lang="it-IT" sz="1600" b="1" dirty="0" err="1">
                <a:solidFill>
                  <a:schemeClr val="tx1"/>
                </a:solidFill>
                <a:latin typeface="Calibri" pitchFamily="34" charset="0"/>
                <a:cs typeface="Calibri" pitchFamily="34" charset="0"/>
              </a:rPr>
              <a:t>iperdinamica</a:t>
            </a:r>
            <a:r>
              <a:rPr lang="it-IT" sz="1600" b="1" dirty="0">
                <a:solidFill>
                  <a:schemeClr val="tx1"/>
                </a:solidFill>
                <a:latin typeface="Calibri" pitchFamily="34" charset="0"/>
                <a:cs typeface="Calibri" pitchFamily="34" charset="0"/>
              </a:rPr>
              <a:t>) (b)</a:t>
            </a:r>
          </a:p>
          <a:p>
            <a:pPr indent="-457200">
              <a:spcBef>
                <a:spcPts val="2000"/>
              </a:spcBef>
              <a:buClrTx/>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sz="1600" b="1" dirty="0">
                <a:solidFill>
                  <a:schemeClr val="tx1"/>
                </a:solidFill>
                <a:latin typeface="Calibri" pitchFamily="34" charset="0"/>
                <a:cs typeface="Calibri" pitchFamily="34" charset="0"/>
              </a:rPr>
              <a:t>Neoangiogenesi (c)</a:t>
            </a:r>
          </a:p>
        </p:txBody>
      </p:sp>
      <p:sp>
        <p:nvSpPr>
          <p:cNvPr id="17411"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16BB8168-E300-48F0-B50F-EA8972D5F96E}" type="slidenum">
              <a:rPr lang="it-IT" smtClean="0"/>
              <a:pPr/>
              <a:t>9</a:t>
            </a:fld>
            <a:endParaRPr lang="it-IT"/>
          </a:p>
        </p:txBody>
      </p:sp>
      <p:sp>
        <p:nvSpPr>
          <p:cNvPr id="4" name="Rettangolo 3"/>
          <p:cNvSpPr/>
          <p:nvPr/>
        </p:nvSpPr>
        <p:spPr>
          <a:xfrm>
            <a:off x="1403350" y="260350"/>
            <a:ext cx="6462713" cy="461963"/>
          </a:xfrm>
          <a:prstGeom prst="rect">
            <a:avLst/>
          </a:prstGeom>
        </p:spPr>
        <p:txBody>
          <a:bodyPr>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IPERTENSIONE PORTALE – Fisiopatologia (2)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numero diapositiva 2"/>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72A10D83-19CB-4B43-B79F-D3B53CC9E87E}" type="slidenum">
              <a:rPr lang="it-IT" smtClean="0"/>
              <a:pPr/>
              <a:t>90</a:t>
            </a:fld>
            <a:endParaRPr lang="it-IT"/>
          </a:p>
        </p:txBody>
      </p:sp>
      <p:sp>
        <p:nvSpPr>
          <p:cNvPr id="4" name="Rettangolo 3"/>
          <p:cNvSpPr/>
          <p:nvPr/>
        </p:nvSpPr>
        <p:spPr>
          <a:xfrm>
            <a:off x="179388" y="260350"/>
            <a:ext cx="84248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Sindrome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EpatoRenale</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(HRS) -  TIPO1  e TIPO2 - Sopravvivenza</a:t>
            </a:r>
          </a:p>
        </p:txBody>
      </p:sp>
      <p:sp>
        <p:nvSpPr>
          <p:cNvPr id="67588" name="CasellaDiTesto 10"/>
          <p:cNvSpPr txBox="1">
            <a:spLocks noChangeArrowheads="1"/>
          </p:cNvSpPr>
          <p:nvPr/>
        </p:nvSpPr>
        <p:spPr bwMode="auto">
          <a:xfrm>
            <a:off x="1258888" y="1484313"/>
            <a:ext cx="185737" cy="461962"/>
          </a:xfrm>
          <a:prstGeom prst="rect">
            <a:avLst/>
          </a:prstGeom>
          <a:noFill/>
          <a:ln w="9525">
            <a:noFill/>
            <a:miter lim="800000"/>
            <a:headEnd/>
            <a:tailEnd/>
          </a:ln>
        </p:spPr>
        <p:txBody>
          <a:bodyPr wrap="none">
            <a:spAutoFit/>
          </a:bodyPr>
          <a:lstStyle/>
          <a:p>
            <a:endParaRPr lang="it-IT"/>
          </a:p>
        </p:txBody>
      </p:sp>
      <p:pic>
        <p:nvPicPr>
          <p:cNvPr id="67589" name="Picture 3"/>
          <p:cNvPicPr>
            <a:picLocks noChangeAspect="1" noChangeArrowheads="1"/>
          </p:cNvPicPr>
          <p:nvPr/>
        </p:nvPicPr>
        <p:blipFill>
          <a:blip r:embed="rId3" cstate="print"/>
          <a:srcRect/>
          <a:stretch>
            <a:fillRect/>
          </a:stretch>
        </p:blipFill>
        <p:spPr bwMode="auto">
          <a:xfrm>
            <a:off x="1979613" y="765175"/>
            <a:ext cx="5184775" cy="4084638"/>
          </a:xfrm>
          <a:prstGeom prst="rect">
            <a:avLst/>
          </a:prstGeom>
          <a:noFill/>
          <a:ln w="9525">
            <a:noFill/>
            <a:miter lim="800000"/>
            <a:headEnd/>
            <a:tailEnd/>
          </a:ln>
        </p:spPr>
      </p:pic>
      <p:sp>
        <p:nvSpPr>
          <p:cNvPr id="67590" name="Rettangolo 6"/>
          <p:cNvSpPr>
            <a:spLocks noChangeArrowheads="1"/>
          </p:cNvSpPr>
          <p:nvPr/>
        </p:nvSpPr>
        <p:spPr bwMode="auto">
          <a:xfrm>
            <a:off x="1476375" y="4797425"/>
            <a:ext cx="6173788" cy="1570038"/>
          </a:xfrm>
          <a:prstGeom prst="rect">
            <a:avLst/>
          </a:prstGeom>
          <a:noFill/>
          <a:ln w="9525">
            <a:noFill/>
            <a:miter lim="800000"/>
            <a:headEnd/>
            <a:tailEnd/>
          </a:ln>
        </p:spPr>
        <p:txBody>
          <a:bodyPr>
            <a:spAutoFit/>
          </a:bodyPr>
          <a:lstStyle/>
          <a:p>
            <a:pPr algn="just"/>
            <a:r>
              <a:rPr lang="it-IT" sz="1800">
                <a:solidFill>
                  <a:schemeClr val="tx1"/>
                </a:solidFill>
                <a:latin typeface="Calibri" pitchFamily="34" charset="0"/>
                <a:cs typeface="Calibri" pitchFamily="34" charset="0"/>
              </a:rPr>
              <a:t>Questo schema mostra che la sopravvivenza a 6 mesi nei pazienti con ascite refrattaria è di circa il 30%, portandosi vicina allo zero nel casi di HRS1 e intermedia in caso di HRS2. </a:t>
            </a:r>
          </a:p>
          <a:p>
            <a:pPr algn="just"/>
            <a:endParaRPr lang="it-IT">
              <a:solidFill>
                <a:schemeClr val="tx1"/>
              </a:solidFill>
              <a:latin typeface="Calibri" pitchFamily="34" charset="0"/>
              <a:cs typeface="Calibri" pitchFamily="34" charset="0"/>
            </a:endParaRPr>
          </a:p>
          <a:p>
            <a:pPr algn="just"/>
            <a:r>
              <a:rPr lang="pt-BR" sz="1600" i="1">
                <a:solidFill>
                  <a:schemeClr val="tx1"/>
                </a:solidFill>
                <a:latin typeface="Calibri" pitchFamily="34" charset="0"/>
                <a:cs typeface="Calibri" pitchFamily="34" charset="0"/>
              </a:rPr>
              <a:t>Siqueira f., Gastroenterol Hepatol 2009 </a:t>
            </a:r>
            <a:endParaRPr lang="it-IT" sz="1600" i="1">
              <a:solidFill>
                <a:schemeClr val="tx1"/>
              </a:solidFill>
              <a:latin typeface="Calibri" pitchFamily="34" charset="0"/>
              <a:cs typeface="Calibri"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olo 1"/>
          <p:cNvSpPr>
            <a:spLocks noGrp="1"/>
          </p:cNvSpPr>
          <p:nvPr>
            <p:ph type="title"/>
          </p:nvPr>
        </p:nvSpPr>
        <p:spPr>
          <a:xfrm>
            <a:off x="755650" y="115888"/>
            <a:ext cx="7626350" cy="1717675"/>
          </a:xfrm>
        </p:spPr>
        <p:txBody>
          <a:bodyPr>
            <a:normAutofit fontScale="90000"/>
          </a:bodyPr>
          <a:lstStyle/>
          <a:p>
            <a:pPr eaLnBrk="1" fontAlgn="auto" hangingPunct="1">
              <a:spcAft>
                <a:spcPts val="0"/>
              </a:spcAft>
              <a:defRPr/>
            </a:pPr>
            <a:br>
              <a:rPr lang="it-IT" sz="2400" dirty="0">
                <a:latin typeface="Calibri" pitchFamily="34" charset="0"/>
                <a:cs typeface="Calibri" pitchFamily="34" charset="0"/>
              </a:rPr>
            </a:br>
            <a:r>
              <a:rPr lang="it-IT" sz="1800" dirty="0">
                <a:solidFill>
                  <a:schemeClr val="bg1"/>
                </a:solidFill>
                <a:latin typeface="Calibri" pitchFamily="34" charset="0"/>
                <a:cs typeface="Calibri" pitchFamily="34" charset="0"/>
              </a:rPr>
              <a:t>L’ascite si definisce complicata </a:t>
            </a:r>
            <a:r>
              <a:rPr lang="it-IT" sz="1800" dirty="0" err="1">
                <a:solidFill>
                  <a:schemeClr val="bg1"/>
                </a:solidFill>
                <a:latin typeface="Calibri" pitchFamily="34" charset="0"/>
                <a:cs typeface="Calibri" pitchFamily="34" charset="0"/>
              </a:rPr>
              <a:t>rse</a:t>
            </a:r>
            <a:r>
              <a:rPr lang="it-IT" sz="1800" dirty="0">
                <a:solidFill>
                  <a:schemeClr val="bg1"/>
                </a:solidFill>
                <a:latin typeface="Calibri" pitchFamily="34" charset="0"/>
                <a:cs typeface="Calibri" pitchFamily="34" charset="0"/>
              </a:rPr>
              <a:t> diviene refrattaria (1), se si sviluppa HRS (2) o SBP (Peritonite Batterica Spontanea) (3) oppure in caso di iponatremia (4) </a:t>
            </a:r>
            <a:br>
              <a:rPr lang="it-IT" sz="1800" dirty="0">
                <a:latin typeface="Calibri" pitchFamily="34" charset="0"/>
                <a:cs typeface="Calibri" pitchFamily="34" charset="0"/>
              </a:rPr>
            </a:br>
            <a:br>
              <a:rPr lang="it-IT" sz="1800" dirty="0"/>
            </a:br>
            <a:br>
              <a:rPr lang="it-IT" dirty="0"/>
            </a:br>
            <a:endParaRPr lang="it-IT" sz="2000" dirty="0">
              <a:solidFill>
                <a:schemeClr val="bg1"/>
              </a:solidFill>
              <a:latin typeface="Calibri" pitchFamily="34" charset="0"/>
              <a:cs typeface="Calibri" pitchFamily="34" charset="0"/>
            </a:endParaRPr>
          </a:p>
        </p:txBody>
      </p:sp>
      <p:pic>
        <p:nvPicPr>
          <p:cNvPr id="68611" name="Picture 2"/>
          <p:cNvPicPr>
            <a:picLocks noChangeAspect="1" noChangeArrowheads="1"/>
          </p:cNvPicPr>
          <p:nvPr/>
        </p:nvPicPr>
        <p:blipFill>
          <a:blip r:embed="rId2" cstate="print"/>
          <a:srcRect/>
          <a:stretch>
            <a:fillRect/>
          </a:stretch>
        </p:blipFill>
        <p:spPr bwMode="auto">
          <a:xfrm>
            <a:off x="395288" y="1125538"/>
            <a:ext cx="7705725" cy="5111750"/>
          </a:xfrm>
          <a:prstGeom prst="rect">
            <a:avLst/>
          </a:prstGeom>
          <a:noFill/>
          <a:ln w="9525">
            <a:noFill/>
            <a:miter lim="800000"/>
            <a:headEnd/>
            <a:tailEnd/>
          </a:ln>
        </p:spPr>
      </p:pic>
      <p:sp>
        <p:nvSpPr>
          <p:cNvPr id="68612" name="Segnaposto numero diapositiva 3"/>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2D8FD720-656D-4702-AFB9-A5D8CE104613}" type="slidenum">
              <a:rPr lang="it-IT" smtClean="0"/>
              <a:pPr/>
              <a:t>91</a:t>
            </a:fld>
            <a:endParaRPr lang="it-IT"/>
          </a:p>
        </p:txBody>
      </p:sp>
      <p:sp>
        <p:nvSpPr>
          <p:cNvPr id="5" name="Rettangolo 4"/>
          <p:cNvSpPr/>
          <p:nvPr/>
        </p:nvSpPr>
        <p:spPr>
          <a:xfrm>
            <a:off x="468313" y="260350"/>
            <a:ext cx="7920037"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Riassumendo - dall’ASCITE alla HRS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ttangolo 2"/>
          <p:cNvSpPr>
            <a:spLocks noChangeArrowheads="1"/>
          </p:cNvSpPr>
          <p:nvPr/>
        </p:nvSpPr>
        <p:spPr bwMode="auto">
          <a:xfrm>
            <a:off x="323850" y="908050"/>
            <a:ext cx="8137525" cy="5264150"/>
          </a:xfrm>
          <a:prstGeom prst="rect">
            <a:avLst/>
          </a:prstGeom>
          <a:noFill/>
          <a:ln w="9525">
            <a:noFill/>
            <a:miter lim="800000"/>
            <a:headEnd/>
            <a:tailEnd/>
          </a:ln>
        </p:spPr>
        <p:txBody>
          <a:bodyPr>
            <a:spAutoFit/>
          </a:bodyPr>
          <a:lstStyle/>
          <a:p>
            <a:pPr algn="just"/>
            <a:r>
              <a:rPr lang="it-IT" dirty="0">
                <a:solidFill>
                  <a:schemeClr val="tx1"/>
                </a:solidFill>
                <a:latin typeface="Calibri" pitchFamily="34" charset="0"/>
                <a:cs typeface="Calibri" pitchFamily="34" charset="0"/>
              </a:rPr>
              <a:t>L’encefalopatia epatica, chiamata anche encefalopatia portosistemica (EPS) è una sindrome neurologica che insorge in corso di </a:t>
            </a:r>
            <a:r>
              <a:rPr lang="it-IT" b="1" dirty="0">
                <a:solidFill>
                  <a:schemeClr val="tx1"/>
                </a:solidFill>
                <a:latin typeface="Calibri" pitchFamily="34" charset="0"/>
                <a:cs typeface="Calibri" pitchFamily="34" charset="0"/>
              </a:rPr>
              <a:t>insufficienza d’organo, </a:t>
            </a:r>
            <a:r>
              <a:rPr lang="it-IT" dirty="0">
                <a:solidFill>
                  <a:schemeClr val="tx1"/>
                </a:solidFill>
                <a:latin typeface="Calibri" pitchFamily="34" charset="0"/>
                <a:cs typeface="Calibri" pitchFamily="34" charset="0"/>
              </a:rPr>
              <a:t>caratterizzata da </a:t>
            </a:r>
            <a:r>
              <a:rPr lang="it-IT" b="1" dirty="0">
                <a:solidFill>
                  <a:schemeClr val="tx1"/>
                </a:solidFill>
                <a:latin typeface="Calibri" pitchFamily="34" charset="0"/>
                <a:cs typeface="Calibri" pitchFamily="34" charset="0"/>
              </a:rPr>
              <a:t>alterazione della coscienza, della personalità e della funzione neuromuscolare </a:t>
            </a:r>
            <a:r>
              <a:rPr lang="it-IT" dirty="0">
                <a:solidFill>
                  <a:schemeClr val="tx1"/>
                </a:solidFill>
                <a:latin typeface="Calibri" pitchFamily="34" charset="0"/>
                <a:cs typeface="Calibri" pitchFamily="34" charset="0"/>
              </a:rPr>
              <a:t>: spesso durante epatite acuta fulminante (20-30%) e, meno frequentemente, in condizioni croniche quali la cirrosi. </a:t>
            </a:r>
          </a:p>
          <a:p>
            <a:pPr algn="just"/>
            <a:r>
              <a:rPr lang="it-IT" dirty="0">
                <a:solidFill>
                  <a:schemeClr val="tx1"/>
                </a:solidFill>
                <a:latin typeface="Calibri" pitchFamily="34" charset="0"/>
                <a:cs typeface="Calibri" pitchFamily="34" charset="0"/>
              </a:rPr>
              <a:t>In questa ultima condizione, inoltre, EPS risulta gravata da una mortalità molto inferiore (10-20%) rispetto a quella delle condizioni acute (80%) e non si verificano quasi mai edema cerebrale e convulsioni. </a:t>
            </a:r>
          </a:p>
          <a:p>
            <a:pPr algn="just"/>
            <a:endParaRPr lang="it-IT" dirty="0">
              <a:solidFill>
                <a:schemeClr val="tx1"/>
              </a:solidFill>
              <a:latin typeface="Calibri" pitchFamily="34" charset="0"/>
              <a:cs typeface="Calibri" pitchFamily="34" charset="0"/>
            </a:endParaRPr>
          </a:p>
          <a:p>
            <a:pPr algn="just"/>
            <a:r>
              <a:rPr lang="it-IT" sz="1800" i="1" dirty="0">
                <a:solidFill>
                  <a:schemeClr val="tx1"/>
                </a:solidFill>
                <a:latin typeface="Calibri" pitchFamily="34" charset="0"/>
                <a:cs typeface="Calibri" pitchFamily="34" charset="0"/>
              </a:rPr>
              <a:t>(</a:t>
            </a:r>
            <a:r>
              <a:rPr lang="it-IT" sz="1800" i="1" dirty="0" err="1">
                <a:solidFill>
                  <a:schemeClr val="tx1"/>
                </a:solidFill>
                <a:latin typeface="Calibri" pitchFamily="34" charset="0"/>
                <a:cs typeface="Calibri" pitchFamily="34" charset="0"/>
              </a:rPr>
              <a:t>Bass</a:t>
            </a:r>
            <a:r>
              <a:rPr lang="it-IT" sz="1800" i="1" dirty="0">
                <a:solidFill>
                  <a:schemeClr val="tx1"/>
                </a:solidFill>
                <a:latin typeface="Calibri" pitchFamily="34" charset="0"/>
                <a:cs typeface="Calibri" pitchFamily="34" charset="0"/>
              </a:rPr>
              <a:t> NM, </a:t>
            </a:r>
            <a:r>
              <a:rPr lang="it-IT" sz="1800" i="1" dirty="0" err="1">
                <a:solidFill>
                  <a:schemeClr val="tx1"/>
                </a:solidFill>
                <a:latin typeface="Calibri" pitchFamily="34" charset="0"/>
                <a:cs typeface="Calibri" pitchFamily="34" charset="0"/>
              </a:rPr>
              <a:t>Mullen</a:t>
            </a:r>
            <a:r>
              <a:rPr lang="it-IT" sz="1800" i="1" dirty="0">
                <a:solidFill>
                  <a:schemeClr val="tx1"/>
                </a:solidFill>
                <a:latin typeface="Calibri" pitchFamily="34" charset="0"/>
                <a:cs typeface="Calibri" pitchFamily="34" charset="0"/>
              </a:rPr>
              <a:t> KD, Arun S. </a:t>
            </a:r>
            <a:r>
              <a:rPr lang="it-IT" sz="1800" i="1" dirty="0" err="1">
                <a:solidFill>
                  <a:schemeClr val="tx1"/>
                </a:solidFill>
                <a:latin typeface="Calibri" pitchFamily="34" charset="0"/>
                <a:cs typeface="Calibri" pitchFamily="34" charset="0"/>
              </a:rPr>
              <a:t>Rifaximin</a:t>
            </a:r>
            <a:r>
              <a:rPr lang="it-IT" sz="1800" i="1" dirty="0">
                <a:solidFill>
                  <a:schemeClr val="tx1"/>
                </a:solidFill>
                <a:latin typeface="Calibri" pitchFamily="34" charset="0"/>
                <a:cs typeface="Calibri" pitchFamily="34" charset="0"/>
              </a:rPr>
              <a:t> Treatment in </a:t>
            </a:r>
            <a:r>
              <a:rPr lang="it-IT" sz="1800" i="1" dirty="0" err="1">
                <a:solidFill>
                  <a:schemeClr val="tx1"/>
                </a:solidFill>
                <a:latin typeface="Calibri" pitchFamily="34" charset="0"/>
                <a:cs typeface="Calibri" pitchFamily="34" charset="0"/>
              </a:rPr>
              <a:t>Hepatic</a:t>
            </a:r>
            <a:r>
              <a:rPr lang="it-IT" sz="1800" i="1" dirty="0">
                <a:solidFill>
                  <a:schemeClr val="tx1"/>
                </a:solidFill>
                <a:latin typeface="Calibri" pitchFamily="34" charset="0"/>
                <a:cs typeface="Calibri" pitchFamily="34" charset="0"/>
              </a:rPr>
              <a:t> </a:t>
            </a:r>
            <a:r>
              <a:rPr lang="it-IT" sz="1800" i="1" dirty="0" err="1">
                <a:solidFill>
                  <a:schemeClr val="tx1"/>
                </a:solidFill>
                <a:latin typeface="Calibri" pitchFamily="34" charset="0"/>
                <a:cs typeface="Calibri" pitchFamily="34" charset="0"/>
              </a:rPr>
              <a:t>Encephalopathy</a:t>
            </a:r>
            <a:r>
              <a:rPr lang="it-IT" sz="1800" i="1" dirty="0">
                <a:solidFill>
                  <a:schemeClr val="tx1"/>
                </a:solidFill>
                <a:latin typeface="Calibri" pitchFamily="34" charset="0"/>
                <a:cs typeface="Calibri" pitchFamily="34" charset="0"/>
              </a:rPr>
              <a:t>. N </a:t>
            </a:r>
            <a:r>
              <a:rPr lang="it-IT" sz="1800" i="1" dirty="0" err="1">
                <a:solidFill>
                  <a:schemeClr val="tx1"/>
                </a:solidFill>
                <a:latin typeface="Calibri" pitchFamily="34" charset="0"/>
                <a:cs typeface="Calibri" pitchFamily="34" charset="0"/>
              </a:rPr>
              <a:t>Engl</a:t>
            </a:r>
            <a:r>
              <a:rPr lang="it-IT" sz="1800" i="1" dirty="0">
                <a:solidFill>
                  <a:schemeClr val="tx1"/>
                </a:solidFill>
                <a:latin typeface="Calibri" pitchFamily="34" charset="0"/>
                <a:cs typeface="Calibri" pitchFamily="34" charset="0"/>
              </a:rPr>
              <a:t> J Med 2010; 362:1071-1081).</a:t>
            </a:r>
            <a:endParaRPr lang="it-IT" sz="1800" dirty="0">
              <a:solidFill>
                <a:schemeClr val="tx1"/>
              </a:solidFill>
              <a:latin typeface="Calibri" pitchFamily="34" charset="0"/>
              <a:cs typeface="Calibri" pitchFamily="34" charset="0"/>
            </a:endParaRPr>
          </a:p>
        </p:txBody>
      </p:sp>
      <p:sp>
        <p:nvSpPr>
          <p:cNvPr id="69635" name="Segnaposto numero diapositiva 3"/>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B298A5B9-BD8D-43CE-9479-549412898817}" type="slidenum">
              <a:rPr lang="it-IT" smtClean="0"/>
              <a:pPr/>
              <a:t>92</a:t>
            </a:fld>
            <a:endParaRPr lang="it-IT"/>
          </a:p>
        </p:txBody>
      </p:sp>
      <p:sp>
        <p:nvSpPr>
          <p:cNvPr id="5" name="Rettangolo 4"/>
          <p:cNvSpPr/>
          <p:nvPr/>
        </p:nvSpPr>
        <p:spPr>
          <a:xfrm>
            <a:off x="395288" y="260350"/>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ENCEFALOPATIA EPATICA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Portosistemica</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 EPS) - Definizione</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93</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tx1"/>
                </a:solidFill>
              </a:rPr>
              <a:t>Effetto di NH3 a livello del SNC </a:t>
            </a:r>
          </a:p>
          <a:p>
            <a:pPr marL="1200150" lvl="1" indent="-457200">
              <a:buFont typeface="Arial" panose="020B0604020202020204" pitchFamily="34" charset="0"/>
              <a:buChar char="•"/>
            </a:pPr>
            <a:r>
              <a:rPr lang="it-IT" dirty="0">
                <a:solidFill>
                  <a:schemeClr val="tx1"/>
                </a:solidFill>
              </a:rPr>
              <a:t>Neurotossicità diretta </a:t>
            </a:r>
          </a:p>
          <a:p>
            <a:pPr marL="1200150" lvl="1" indent="-457200">
              <a:buFont typeface="Arial" panose="020B0604020202020204" pitchFamily="34" charset="0"/>
              <a:buChar char="•"/>
            </a:pPr>
            <a:r>
              <a:rPr lang="it-IT" dirty="0">
                <a:solidFill>
                  <a:schemeClr val="tx1"/>
                </a:solidFill>
              </a:rPr>
              <a:t>Alterazione della neurotrasmissione </a:t>
            </a:r>
          </a:p>
          <a:p>
            <a:r>
              <a:rPr lang="it-IT" dirty="0">
                <a:solidFill>
                  <a:schemeClr val="tx1"/>
                </a:solidFill>
              </a:rPr>
              <a:t>2) </a:t>
            </a:r>
            <a:r>
              <a:rPr lang="it-IT" b="1" dirty="0">
                <a:solidFill>
                  <a:schemeClr val="tx1"/>
                </a:solidFill>
              </a:rPr>
              <a:t>Generazione di falsi </a:t>
            </a:r>
            <a:r>
              <a:rPr lang="it-IT" b="1" dirty="0" err="1">
                <a:solidFill>
                  <a:schemeClr val="tx1"/>
                </a:solidFill>
              </a:rPr>
              <a:t>neutrotrasmettitori</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Penetrazione di aa aromatici nel SNC (es. </a:t>
            </a:r>
          </a:p>
          <a:p>
            <a:pPr marL="800100" lvl="1" indent="-342900">
              <a:buFont typeface="Arial" panose="020B0604020202020204" pitchFamily="34" charset="0"/>
              <a:buChar char="•"/>
            </a:pPr>
            <a:r>
              <a:rPr lang="it-IT" dirty="0">
                <a:solidFill>
                  <a:schemeClr val="tx1"/>
                </a:solidFill>
              </a:rPr>
              <a:t>Produzione di </a:t>
            </a:r>
            <a:r>
              <a:rPr lang="it-IT" dirty="0" err="1">
                <a:solidFill>
                  <a:schemeClr val="tx1"/>
                </a:solidFill>
              </a:rPr>
              <a:t>octopamina</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Alterazione della neurotrasmissione dopaminergica</a:t>
            </a:r>
          </a:p>
          <a:p>
            <a:pPr marL="457200" lvl="1" indent="0"/>
            <a:endParaRPr lang="it-IT" dirty="0">
              <a:solidFill>
                <a:schemeClr val="tx1"/>
              </a:solidFill>
            </a:endParaRPr>
          </a:p>
          <a:p>
            <a:pPr indent="-285750"/>
            <a:r>
              <a:rPr lang="it-IT" dirty="0">
                <a:solidFill>
                  <a:schemeClr val="tx1"/>
                </a:solidFill>
              </a:rPr>
              <a:t>3) </a:t>
            </a:r>
            <a:r>
              <a:rPr lang="it-IT" b="1" dirty="0">
                <a:solidFill>
                  <a:schemeClr val="tx1"/>
                </a:solidFill>
              </a:rPr>
              <a:t>Produzione di neurotossine con effetto sinergico a NH3</a:t>
            </a:r>
          </a:p>
          <a:p>
            <a:pPr marL="800100" lvl="1" indent="-342900">
              <a:buFont typeface="Arial" panose="020B0604020202020204" pitchFamily="34" charset="0"/>
              <a:buChar char="•"/>
            </a:pPr>
            <a:r>
              <a:rPr lang="it-IT" dirty="0">
                <a:solidFill>
                  <a:schemeClr val="tx1"/>
                </a:solidFill>
              </a:rPr>
              <a:t>Mercaptani, fenoli, acidi grassi a catena corta. </a:t>
            </a:r>
          </a:p>
          <a:p>
            <a:pPr marL="457200" lvl="1" indent="0"/>
            <a:endParaRPr lang="it-IT" dirty="0">
              <a:solidFill>
                <a:schemeClr val="tx1"/>
              </a:solidFill>
            </a:endParaRPr>
          </a:p>
          <a:p>
            <a:pPr indent="-285750"/>
            <a:r>
              <a:rPr lang="it-IT" dirty="0">
                <a:solidFill>
                  <a:schemeClr val="tx1"/>
                </a:solidFill>
              </a:rPr>
              <a:t>4) </a:t>
            </a:r>
            <a:r>
              <a:rPr lang="it-IT" b="1" dirty="0">
                <a:solidFill>
                  <a:schemeClr val="tx1"/>
                </a:solidFill>
              </a:rPr>
              <a:t>Alterazione della trasmissione GABA-mediata.  </a:t>
            </a:r>
          </a:p>
        </p:txBody>
      </p:sp>
    </p:spTree>
    <p:extLst>
      <p:ext uri="{BB962C8B-B14F-4D97-AF65-F5344CB8AC3E}">
        <p14:creationId xmlns:p14="http://schemas.microsoft.com/office/powerpoint/2010/main" val="496317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94</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tx1"/>
                </a:solidFill>
              </a:rPr>
              <a:t>Effetto di NH3 a livello del SNC </a:t>
            </a:r>
          </a:p>
          <a:p>
            <a:pPr marL="1200150" lvl="1" indent="-457200">
              <a:buFont typeface="Arial" panose="020B0604020202020204" pitchFamily="34" charset="0"/>
              <a:buChar char="•"/>
            </a:pPr>
            <a:r>
              <a:rPr lang="it-IT" dirty="0">
                <a:solidFill>
                  <a:schemeClr val="tx1"/>
                </a:solidFill>
              </a:rPr>
              <a:t>Neurotossicità diretta </a:t>
            </a:r>
          </a:p>
          <a:p>
            <a:pPr marL="1200150" lvl="1" indent="-457200">
              <a:buFont typeface="Arial" panose="020B0604020202020204" pitchFamily="34" charset="0"/>
              <a:buChar char="•"/>
            </a:pPr>
            <a:r>
              <a:rPr lang="it-IT" dirty="0">
                <a:solidFill>
                  <a:schemeClr val="tx1"/>
                </a:solidFill>
              </a:rPr>
              <a:t>Alterazione della neurotrasmissione </a:t>
            </a:r>
          </a:p>
          <a:p>
            <a:r>
              <a:rPr lang="it-IT" dirty="0">
                <a:solidFill>
                  <a:schemeClr val="bg1">
                    <a:lumMod val="85000"/>
                  </a:schemeClr>
                </a:solidFill>
              </a:rPr>
              <a:t>2) </a:t>
            </a:r>
            <a:r>
              <a:rPr lang="it-IT" b="1" dirty="0">
                <a:solidFill>
                  <a:schemeClr val="bg1">
                    <a:lumMod val="85000"/>
                  </a:schemeClr>
                </a:solidFill>
              </a:rPr>
              <a:t>Generazione di falsi </a:t>
            </a:r>
            <a:r>
              <a:rPr lang="it-IT" b="1" dirty="0" err="1">
                <a:solidFill>
                  <a:schemeClr val="bg1">
                    <a:lumMod val="85000"/>
                  </a:schemeClr>
                </a:solidFill>
              </a:rPr>
              <a:t>neutrotrasmettitori</a:t>
            </a:r>
            <a:r>
              <a:rPr lang="it-IT" dirty="0">
                <a:solidFill>
                  <a:schemeClr val="bg1">
                    <a:lumMod val="85000"/>
                  </a:schemeClr>
                </a:solidFill>
              </a:rPr>
              <a:t> </a:t>
            </a:r>
          </a:p>
          <a:p>
            <a:pPr marL="800100" lvl="1" indent="-342900">
              <a:buFont typeface="Arial" panose="020B0604020202020204" pitchFamily="34" charset="0"/>
              <a:buChar char="•"/>
            </a:pPr>
            <a:r>
              <a:rPr lang="it-IT" dirty="0">
                <a:solidFill>
                  <a:schemeClr val="bg1">
                    <a:lumMod val="85000"/>
                  </a:schemeClr>
                </a:solidFill>
              </a:rPr>
              <a:t>Penetrazione di aa aromatici nel SNC (es. </a:t>
            </a:r>
          </a:p>
          <a:p>
            <a:pPr marL="800100" lvl="1" indent="-342900">
              <a:buFont typeface="Arial" panose="020B0604020202020204" pitchFamily="34" charset="0"/>
              <a:buChar char="•"/>
            </a:pPr>
            <a:r>
              <a:rPr lang="it-IT" dirty="0">
                <a:solidFill>
                  <a:schemeClr val="bg1">
                    <a:lumMod val="85000"/>
                  </a:schemeClr>
                </a:solidFill>
              </a:rPr>
              <a:t>Produzione di </a:t>
            </a:r>
            <a:r>
              <a:rPr lang="it-IT" dirty="0" err="1">
                <a:solidFill>
                  <a:schemeClr val="bg1">
                    <a:lumMod val="85000"/>
                  </a:schemeClr>
                </a:solidFill>
              </a:rPr>
              <a:t>octopamina</a:t>
            </a:r>
            <a:r>
              <a:rPr lang="it-IT" dirty="0">
                <a:solidFill>
                  <a:schemeClr val="bg1">
                    <a:lumMod val="85000"/>
                  </a:schemeClr>
                </a:solidFill>
              </a:rPr>
              <a:t> </a:t>
            </a:r>
          </a:p>
          <a:p>
            <a:pPr marL="800100" lvl="1" indent="-342900">
              <a:buFont typeface="Arial" panose="020B0604020202020204" pitchFamily="34" charset="0"/>
              <a:buChar char="•"/>
            </a:pPr>
            <a:r>
              <a:rPr lang="it-IT" dirty="0">
                <a:solidFill>
                  <a:schemeClr val="bg1">
                    <a:lumMod val="85000"/>
                  </a:schemeClr>
                </a:solidFill>
              </a:rPr>
              <a:t>Alterazione della neurotrasmissione dopaminergica</a:t>
            </a:r>
          </a:p>
          <a:p>
            <a:pPr marL="457200" lvl="1" indent="0"/>
            <a:endParaRPr lang="it-IT" dirty="0">
              <a:solidFill>
                <a:schemeClr val="bg1">
                  <a:lumMod val="85000"/>
                </a:schemeClr>
              </a:solidFill>
            </a:endParaRPr>
          </a:p>
          <a:p>
            <a:pPr indent="-285750"/>
            <a:r>
              <a:rPr lang="it-IT" dirty="0">
                <a:solidFill>
                  <a:schemeClr val="bg1">
                    <a:lumMod val="85000"/>
                  </a:schemeClr>
                </a:solidFill>
              </a:rPr>
              <a:t>3) </a:t>
            </a:r>
            <a:r>
              <a:rPr lang="it-IT" b="1" dirty="0">
                <a:solidFill>
                  <a:schemeClr val="bg1">
                    <a:lumMod val="85000"/>
                  </a:schemeClr>
                </a:solidFill>
              </a:rPr>
              <a:t>Produzione di neurotossine con effetto sinergico a NH3</a:t>
            </a:r>
          </a:p>
          <a:p>
            <a:pPr marL="800100" lvl="1" indent="-342900">
              <a:buFont typeface="Arial" panose="020B0604020202020204" pitchFamily="34" charset="0"/>
              <a:buChar char="•"/>
            </a:pPr>
            <a:r>
              <a:rPr lang="it-IT" dirty="0">
                <a:solidFill>
                  <a:schemeClr val="bg1">
                    <a:lumMod val="85000"/>
                  </a:schemeClr>
                </a:solidFill>
              </a:rPr>
              <a:t>Mercaptani, fenoli, acidi grassi a catena corta. </a:t>
            </a:r>
          </a:p>
          <a:p>
            <a:pPr marL="457200" lvl="1" indent="0"/>
            <a:endParaRPr lang="it-IT" dirty="0">
              <a:solidFill>
                <a:schemeClr val="bg1">
                  <a:lumMod val="85000"/>
                </a:schemeClr>
              </a:solidFill>
            </a:endParaRPr>
          </a:p>
          <a:p>
            <a:pPr indent="-285750"/>
            <a:r>
              <a:rPr lang="it-IT" dirty="0">
                <a:solidFill>
                  <a:schemeClr val="bg1">
                    <a:lumMod val="85000"/>
                  </a:schemeClr>
                </a:solidFill>
              </a:rPr>
              <a:t>4) </a:t>
            </a:r>
            <a:r>
              <a:rPr lang="it-IT" b="1" dirty="0">
                <a:solidFill>
                  <a:schemeClr val="bg1">
                    <a:lumMod val="85000"/>
                  </a:schemeClr>
                </a:solidFill>
              </a:rPr>
              <a:t>Alterazione della trasmissione GABA-mediata.  </a:t>
            </a:r>
          </a:p>
        </p:txBody>
      </p:sp>
    </p:spTree>
    <p:extLst>
      <p:ext uri="{BB962C8B-B14F-4D97-AF65-F5344CB8AC3E}">
        <p14:creationId xmlns:p14="http://schemas.microsoft.com/office/powerpoint/2010/main" val="41170008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95</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NH3</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5262979"/>
          </a:xfrm>
          <a:prstGeom prst="rect">
            <a:avLst/>
          </a:prstGeom>
          <a:noFill/>
        </p:spPr>
        <p:txBody>
          <a:bodyPr wrap="square" rtlCol="0">
            <a:spAutoFit/>
          </a:bodyPr>
          <a:lstStyle/>
          <a:p>
            <a:pPr marL="342900" indent="-342900">
              <a:buFont typeface="Arial" panose="020B0604020202020204" pitchFamily="34" charset="0"/>
              <a:buChar char="•"/>
            </a:pPr>
            <a:r>
              <a:rPr lang="it-IT" b="1" dirty="0">
                <a:solidFill>
                  <a:schemeClr val="tx1"/>
                </a:solidFill>
              </a:rPr>
              <a:t>NH3 viene prodotta soprattutto nell’intestino da </a:t>
            </a:r>
            <a:r>
              <a:rPr lang="it-IT" b="1" dirty="0" err="1">
                <a:solidFill>
                  <a:schemeClr val="tx1"/>
                </a:solidFill>
              </a:rPr>
              <a:t>deaminasi</a:t>
            </a:r>
            <a:r>
              <a:rPr lang="it-IT" b="1" dirty="0">
                <a:solidFill>
                  <a:schemeClr val="tx1"/>
                </a:solidFill>
              </a:rPr>
              <a:t> batteriche e </a:t>
            </a:r>
            <a:r>
              <a:rPr lang="it-IT" b="1" dirty="0" err="1">
                <a:solidFill>
                  <a:schemeClr val="tx1"/>
                </a:solidFill>
              </a:rPr>
              <a:t>mucosali</a:t>
            </a:r>
            <a:r>
              <a:rPr lang="it-IT" b="1" dirty="0">
                <a:solidFill>
                  <a:schemeClr val="tx1"/>
                </a:solidFill>
              </a:rPr>
              <a:t> e nel rene dalla glutaminasi</a:t>
            </a:r>
          </a:p>
          <a:p>
            <a:endParaRPr lang="it-IT" b="1" dirty="0">
              <a:solidFill>
                <a:schemeClr val="tx1"/>
              </a:solidFill>
            </a:endParaRPr>
          </a:p>
          <a:p>
            <a:pPr marL="342900" indent="-342900">
              <a:buFont typeface="Arial" panose="020B0604020202020204" pitchFamily="34" charset="0"/>
              <a:buChar char="•"/>
            </a:pPr>
            <a:r>
              <a:rPr lang="it-IT" b="1" dirty="0">
                <a:solidFill>
                  <a:schemeClr val="tx1"/>
                </a:solidFill>
              </a:rPr>
              <a:t>Il fegato mantiene bassi i livelli ematici di NH3 con la sintesi dell’urea </a:t>
            </a:r>
          </a:p>
          <a:p>
            <a:pPr marL="342900" indent="-342900">
              <a:buFont typeface="Arial" panose="020B0604020202020204" pitchFamily="34" charset="0"/>
              <a:buChar char="•"/>
            </a:pPr>
            <a:endParaRPr lang="it-IT" b="1" dirty="0">
              <a:solidFill>
                <a:schemeClr val="tx1"/>
              </a:solidFill>
            </a:endParaRPr>
          </a:p>
          <a:p>
            <a:pPr marL="342900" indent="-342900">
              <a:buFont typeface="Arial" panose="020B0604020202020204" pitchFamily="34" charset="0"/>
              <a:buChar char="•"/>
            </a:pPr>
            <a:r>
              <a:rPr lang="it-IT" b="1" dirty="0">
                <a:solidFill>
                  <a:schemeClr val="tx1"/>
                </a:solidFill>
              </a:rPr>
              <a:t>I livelli di NH3 tendono a correlare con il grado di EPS anche se non sono infrequenti pazienti con iperNH3 senza EPS e viceversa (anche se meno probabile). </a:t>
            </a:r>
          </a:p>
          <a:p>
            <a:pPr marL="342900" indent="-342900">
              <a:buFont typeface="Arial" panose="020B0604020202020204" pitchFamily="34" charset="0"/>
              <a:buChar char="•"/>
            </a:pPr>
            <a:endParaRPr lang="it-IT" b="1" dirty="0">
              <a:solidFill>
                <a:schemeClr val="tx1"/>
              </a:solidFill>
            </a:endParaRPr>
          </a:p>
          <a:p>
            <a:pPr marL="342900" indent="-342900">
              <a:buFont typeface="Arial" panose="020B0604020202020204" pitchFamily="34" charset="0"/>
              <a:buChar char="•"/>
            </a:pPr>
            <a:r>
              <a:rPr lang="it-IT" b="1" dirty="0">
                <a:solidFill>
                  <a:schemeClr val="tx1"/>
                </a:solidFill>
              </a:rPr>
              <a:t>L’alcalosi determina un aumento della quota ematica non dissociata (NH3) a discapito della quota non dissociata (NH4) che risulta tossica poiché riesce ad attraversare la BEE. </a:t>
            </a:r>
          </a:p>
        </p:txBody>
      </p:sp>
    </p:spTree>
    <p:extLst>
      <p:ext uri="{BB962C8B-B14F-4D97-AF65-F5344CB8AC3E}">
        <p14:creationId xmlns:p14="http://schemas.microsoft.com/office/powerpoint/2010/main" val="20372786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96</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bg1">
                    <a:lumMod val="85000"/>
                  </a:schemeClr>
                </a:solidFill>
              </a:rPr>
              <a:t>Effetto di NH3 a livello del SNC </a:t>
            </a:r>
          </a:p>
          <a:p>
            <a:pPr marL="1200150" lvl="1" indent="-457200">
              <a:buFont typeface="Arial" panose="020B0604020202020204" pitchFamily="34" charset="0"/>
              <a:buChar char="•"/>
            </a:pPr>
            <a:r>
              <a:rPr lang="it-IT" b="1" dirty="0">
                <a:solidFill>
                  <a:schemeClr val="bg1">
                    <a:lumMod val="85000"/>
                  </a:schemeClr>
                </a:solidFill>
              </a:rPr>
              <a:t>Neurotossicità diretta </a:t>
            </a:r>
          </a:p>
          <a:p>
            <a:pPr marL="1200150" lvl="1" indent="-457200">
              <a:buFont typeface="Arial" panose="020B0604020202020204" pitchFamily="34" charset="0"/>
              <a:buChar char="•"/>
            </a:pPr>
            <a:r>
              <a:rPr lang="it-IT" b="1" dirty="0">
                <a:solidFill>
                  <a:schemeClr val="bg1">
                    <a:lumMod val="85000"/>
                  </a:schemeClr>
                </a:solidFill>
              </a:rPr>
              <a:t>Alterazione della neurotrasmissione </a:t>
            </a:r>
          </a:p>
          <a:p>
            <a:r>
              <a:rPr lang="it-IT" dirty="0">
                <a:solidFill>
                  <a:schemeClr val="tx1"/>
                </a:solidFill>
              </a:rPr>
              <a:t>2) </a:t>
            </a:r>
            <a:r>
              <a:rPr lang="it-IT" b="1" dirty="0">
                <a:solidFill>
                  <a:schemeClr val="tx1"/>
                </a:solidFill>
              </a:rPr>
              <a:t>Generazione di falsi </a:t>
            </a:r>
            <a:r>
              <a:rPr lang="it-IT" b="1" dirty="0" err="1">
                <a:solidFill>
                  <a:schemeClr val="tx1"/>
                </a:solidFill>
              </a:rPr>
              <a:t>neutrotrasmettitori</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Penetrazione di aa aromatici nel SNC (es. </a:t>
            </a:r>
          </a:p>
          <a:p>
            <a:pPr marL="800100" lvl="1" indent="-342900">
              <a:buFont typeface="Arial" panose="020B0604020202020204" pitchFamily="34" charset="0"/>
              <a:buChar char="•"/>
            </a:pPr>
            <a:r>
              <a:rPr lang="it-IT" dirty="0">
                <a:solidFill>
                  <a:schemeClr val="tx1"/>
                </a:solidFill>
              </a:rPr>
              <a:t>Produzione di </a:t>
            </a:r>
            <a:r>
              <a:rPr lang="it-IT" dirty="0" err="1">
                <a:solidFill>
                  <a:schemeClr val="tx1"/>
                </a:solidFill>
              </a:rPr>
              <a:t>octopamina</a:t>
            </a:r>
            <a:r>
              <a:rPr lang="it-IT" dirty="0">
                <a:solidFill>
                  <a:schemeClr val="tx1"/>
                </a:solidFill>
              </a:rPr>
              <a:t> </a:t>
            </a:r>
          </a:p>
          <a:p>
            <a:pPr marL="800100" lvl="1" indent="-342900">
              <a:buFont typeface="Arial" panose="020B0604020202020204" pitchFamily="34" charset="0"/>
              <a:buChar char="•"/>
            </a:pPr>
            <a:r>
              <a:rPr lang="it-IT" dirty="0">
                <a:solidFill>
                  <a:schemeClr val="tx1"/>
                </a:solidFill>
              </a:rPr>
              <a:t>Alterazione della neurotrasmissione dopaminergica</a:t>
            </a:r>
          </a:p>
          <a:p>
            <a:pPr marL="457200" lvl="1" indent="0"/>
            <a:endParaRPr lang="it-IT" dirty="0">
              <a:solidFill>
                <a:schemeClr val="bg1">
                  <a:lumMod val="85000"/>
                </a:schemeClr>
              </a:solidFill>
            </a:endParaRPr>
          </a:p>
          <a:p>
            <a:pPr indent="-285750"/>
            <a:r>
              <a:rPr lang="it-IT" dirty="0">
                <a:solidFill>
                  <a:schemeClr val="bg1">
                    <a:lumMod val="85000"/>
                  </a:schemeClr>
                </a:solidFill>
              </a:rPr>
              <a:t>3) </a:t>
            </a:r>
            <a:r>
              <a:rPr lang="it-IT" b="1" dirty="0">
                <a:solidFill>
                  <a:schemeClr val="bg1">
                    <a:lumMod val="85000"/>
                  </a:schemeClr>
                </a:solidFill>
              </a:rPr>
              <a:t>Produzione di neurotossine con effetto sinergico a NH3</a:t>
            </a:r>
          </a:p>
          <a:p>
            <a:pPr marL="800100" lvl="1" indent="-342900">
              <a:buFont typeface="Arial" panose="020B0604020202020204" pitchFamily="34" charset="0"/>
              <a:buChar char="•"/>
            </a:pPr>
            <a:r>
              <a:rPr lang="it-IT" dirty="0">
                <a:solidFill>
                  <a:schemeClr val="bg1">
                    <a:lumMod val="85000"/>
                  </a:schemeClr>
                </a:solidFill>
              </a:rPr>
              <a:t>Mercaptani, fenoli, acidi grassi a catena corta. </a:t>
            </a:r>
          </a:p>
          <a:p>
            <a:pPr marL="457200" lvl="1" indent="0"/>
            <a:endParaRPr lang="it-IT" dirty="0">
              <a:solidFill>
                <a:schemeClr val="bg1">
                  <a:lumMod val="85000"/>
                </a:schemeClr>
              </a:solidFill>
            </a:endParaRPr>
          </a:p>
          <a:p>
            <a:pPr indent="-285750"/>
            <a:r>
              <a:rPr lang="it-IT" dirty="0">
                <a:solidFill>
                  <a:schemeClr val="bg1">
                    <a:lumMod val="85000"/>
                  </a:schemeClr>
                </a:solidFill>
              </a:rPr>
              <a:t>4) </a:t>
            </a:r>
            <a:r>
              <a:rPr lang="it-IT" b="1" dirty="0">
                <a:solidFill>
                  <a:schemeClr val="bg1">
                    <a:lumMod val="85000"/>
                  </a:schemeClr>
                </a:solidFill>
              </a:rPr>
              <a:t>Alterazione della trasmissione GABA-mediata.  </a:t>
            </a:r>
          </a:p>
        </p:txBody>
      </p:sp>
    </p:spTree>
    <p:extLst>
      <p:ext uri="{BB962C8B-B14F-4D97-AF65-F5344CB8AC3E}">
        <p14:creationId xmlns:p14="http://schemas.microsoft.com/office/powerpoint/2010/main" val="7758811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97</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falsi neurotrasmettitori </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0" y="531256"/>
            <a:ext cx="8892479" cy="6740307"/>
          </a:xfrm>
          <a:prstGeom prst="rect">
            <a:avLst/>
          </a:prstGeom>
          <a:noFill/>
        </p:spPr>
        <p:txBody>
          <a:bodyPr wrap="square" rtlCol="0">
            <a:spAutoFit/>
          </a:bodyPr>
          <a:lstStyle/>
          <a:p>
            <a:pPr marL="342900" indent="-342900">
              <a:buFont typeface="Arial" panose="020B0604020202020204" pitchFamily="34" charset="0"/>
              <a:buChar char="•"/>
            </a:pPr>
            <a:r>
              <a:rPr lang="it-IT" b="1" dirty="0">
                <a:solidFill>
                  <a:schemeClr val="tx1"/>
                </a:solidFill>
              </a:rPr>
              <a:t>In corso di cirrosi epatica si determinano</a:t>
            </a:r>
          </a:p>
          <a:p>
            <a:pPr marL="342900" indent="-342900">
              <a:buFontTx/>
              <a:buChar char="-"/>
            </a:pPr>
            <a:r>
              <a:rPr lang="it-IT" b="1" dirty="0">
                <a:solidFill>
                  <a:schemeClr val="tx1"/>
                </a:solidFill>
              </a:rPr>
              <a:t>Aumento degli aminoacidi aromatici (il fegato non riesce più a metabolizzarli)</a:t>
            </a:r>
          </a:p>
          <a:p>
            <a:pPr marL="342900" indent="-342900">
              <a:buFontTx/>
              <a:buChar char="-"/>
            </a:pPr>
            <a:r>
              <a:rPr lang="it-IT" b="1" dirty="0">
                <a:solidFill>
                  <a:schemeClr val="tx1"/>
                </a:solidFill>
              </a:rPr>
              <a:t>Diminuzione degli aminoacidi a catena ramificata (utilizzati a scopo energetico). </a:t>
            </a:r>
          </a:p>
          <a:p>
            <a:pPr marL="342900" indent="-342900">
              <a:buFont typeface="Arial" panose="020B0604020202020204" pitchFamily="34" charset="0"/>
              <a:buChar char="•"/>
            </a:pPr>
            <a:r>
              <a:rPr lang="it-IT" b="1" dirty="0">
                <a:solidFill>
                  <a:schemeClr val="tx1"/>
                </a:solidFill>
              </a:rPr>
              <a:t>Questi due tipi di aa competono per il trasportatore al di la della BEE</a:t>
            </a:r>
          </a:p>
          <a:p>
            <a:pPr marL="342900" indent="-342900">
              <a:buFont typeface="Arial" panose="020B0604020202020204" pitchFamily="34" charset="0"/>
              <a:buChar char="•"/>
            </a:pPr>
            <a:endParaRPr lang="it-IT" b="1" dirty="0">
              <a:solidFill>
                <a:schemeClr val="tx1"/>
              </a:solidFill>
            </a:endParaRPr>
          </a:p>
          <a:p>
            <a:r>
              <a:rPr lang="it-IT" b="1" dirty="0">
                <a:solidFill>
                  <a:schemeClr val="tx1"/>
                </a:solidFill>
                <a:sym typeface="Wingdings" panose="05000000000000000000" pitchFamily="2" charset="2"/>
              </a:rPr>
              <a:t>Si accumulano aa aromatici nel SNC (fenilalanina, tirosina, triptofano)</a:t>
            </a:r>
          </a:p>
          <a:p>
            <a:endParaRPr lang="it-IT" b="1" dirty="0">
              <a:solidFill>
                <a:schemeClr val="tx1"/>
              </a:solidFill>
              <a:sym typeface="Wingdings" panose="05000000000000000000" pitchFamily="2" charset="2"/>
            </a:endParaRPr>
          </a:p>
          <a:p>
            <a:pPr marL="342900" indent="-342900">
              <a:buFont typeface="Wingdings" panose="05000000000000000000" pitchFamily="2" charset="2"/>
              <a:buChar char="à"/>
            </a:pPr>
            <a:r>
              <a:rPr lang="it-IT" b="1" dirty="0">
                <a:solidFill>
                  <a:schemeClr val="tx1"/>
                </a:solidFill>
                <a:sym typeface="Wingdings" panose="05000000000000000000" pitchFamily="2" charset="2"/>
              </a:rPr>
              <a:t>Si forma serotonina dal triptofano (NT inibitorio). </a:t>
            </a:r>
          </a:p>
          <a:p>
            <a:pPr marL="342900" indent="-342900">
              <a:buFont typeface="Wingdings" panose="05000000000000000000" pitchFamily="2" charset="2"/>
              <a:buChar char="à"/>
            </a:pPr>
            <a:r>
              <a:rPr lang="it-IT" b="1" dirty="0">
                <a:solidFill>
                  <a:schemeClr val="tx1"/>
                </a:solidFill>
                <a:sym typeface="Wingdings" panose="05000000000000000000" pitchFamily="2" charset="2"/>
              </a:rPr>
              <a:t>Impedimento alla formazione di catecolamine a vantaggio di altre amine meno efficaci  </a:t>
            </a:r>
            <a:r>
              <a:rPr lang="it-IT" b="1" dirty="0" err="1">
                <a:solidFill>
                  <a:schemeClr val="tx1"/>
                </a:solidFill>
                <a:sym typeface="Wingdings" panose="05000000000000000000" pitchFamily="2" charset="2"/>
              </a:rPr>
              <a:t>octopanima</a:t>
            </a:r>
            <a:r>
              <a:rPr lang="it-IT" b="1" dirty="0">
                <a:solidFill>
                  <a:schemeClr val="tx1"/>
                </a:solidFill>
                <a:sym typeface="Wingdings" panose="05000000000000000000" pitchFamily="2" charset="2"/>
              </a:rPr>
              <a:t> e </a:t>
            </a:r>
            <a:r>
              <a:rPr lang="it-IT" b="1" dirty="0" err="1">
                <a:solidFill>
                  <a:schemeClr val="tx1"/>
                </a:solidFill>
                <a:sym typeface="Wingdings" panose="05000000000000000000" pitchFamily="2" charset="2"/>
              </a:rPr>
              <a:t>fenil-etilamina</a:t>
            </a:r>
            <a:r>
              <a:rPr lang="it-IT" b="1" dirty="0">
                <a:solidFill>
                  <a:schemeClr val="tx1"/>
                </a:solidFill>
                <a:sym typeface="Wingdings" panose="05000000000000000000" pitchFamily="2" charset="2"/>
              </a:rPr>
              <a:t>  falsi neurotrasmettitori </a:t>
            </a:r>
          </a:p>
          <a:p>
            <a:pPr marL="342900" indent="-342900">
              <a:buFont typeface="Wingdings" panose="05000000000000000000" pitchFamily="2" charset="2"/>
              <a:buChar char="à"/>
            </a:pPr>
            <a:endParaRPr lang="it-IT" b="1" dirty="0">
              <a:solidFill>
                <a:schemeClr val="tx1"/>
              </a:solidFill>
              <a:sym typeface="Wingdings" panose="05000000000000000000" pitchFamily="2" charset="2"/>
            </a:endParaRPr>
          </a:p>
          <a:p>
            <a:r>
              <a:rPr lang="it-IT" b="1" dirty="0">
                <a:solidFill>
                  <a:schemeClr val="tx1"/>
                </a:solidFill>
                <a:sym typeface="Wingdings" panose="05000000000000000000" pitchFamily="2" charset="2"/>
              </a:rPr>
              <a:t>PREVALGONO NT INIBITORI E SI RIDUCONO ECCITATORI</a:t>
            </a:r>
          </a:p>
          <a:p>
            <a:endParaRPr lang="it-IT" b="1" dirty="0">
              <a:solidFill>
                <a:schemeClr val="tx1"/>
              </a:solidFill>
            </a:endParaRPr>
          </a:p>
        </p:txBody>
      </p:sp>
    </p:spTree>
    <p:extLst>
      <p:ext uri="{BB962C8B-B14F-4D97-AF65-F5344CB8AC3E}">
        <p14:creationId xmlns:p14="http://schemas.microsoft.com/office/powerpoint/2010/main" val="35164165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98</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 Eziopatogenesi</a:t>
            </a:r>
          </a:p>
        </p:txBody>
      </p:sp>
      <p:sp>
        <p:nvSpPr>
          <p:cNvPr id="2" name="CasellaDiTesto 1">
            <a:extLst>
              <a:ext uri="{FF2B5EF4-FFF2-40B4-BE49-F238E27FC236}">
                <a16:creationId xmlns:a16="http://schemas.microsoft.com/office/drawing/2014/main" id="{2C53E91F-ADB4-4262-A44D-B0F8C42F00D9}"/>
              </a:ext>
            </a:extLst>
          </p:cNvPr>
          <p:cNvSpPr txBox="1"/>
          <p:nvPr/>
        </p:nvSpPr>
        <p:spPr>
          <a:xfrm>
            <a:off x="386091" y="531256"/>
            <a:ext cx="8208961" cy="6370975"/>
          </a:xfrm>
          <a:prstGeom prst="rect">
            <a:avLst/>
          </a:prstGeom>
          <a:noFill/>
        </p:spPr>
        <p:txBody>
          <a:bodyPr wrap="square" rtlCol="0">
            <a:spAutoFit/>
          </a:bodyPr>
          <a:lstStyle/>
          <a:p>
            <a:r>
              <a:rPr lang="it-IT" dirty="0">
                <a:solidFill>
                  <a:schemeClr val="tx1"/>
                </a:solidFill>
              </a:rPr>
              <a:t>L’EPS è dovuta a un’alterazione della neurotrasmissione a livello della corteccia cerebrale per cui il meccanismo non è stato ancora completamente chiarito. </a:t>
            </a:r>
          </a:p>
          <a:p>
            <a:endParaRPr lang="it-IT" dirty="0">
              <a:solidFill>
                <a:schemeClr val="tx1"/>
              </a:solidFill>
            </a:endParaRPr>
          </a:p>
          <a:p>
            <a:r>
              <a:rPr lang="it-IT" dirty="0">
                <a:solidFill>
                  <a:schemeClr val="tx1"/>
                </a:solidFill>
              </a:rPr>
              <a:t>I meccanismi implicati sono: </a:t>
            </a:r>
          </a:p>
          <a:p>
            <a:pPr marL="457200" indent="-457200">
              <a:buAutoNum type="arabicParenR"/>
            </a:pPr>
            <a:r>
              <a:rPr lang="it-IT" b="1" dirty="0">
                <a:solidFill>
                  <a:schemeClr val="bg1">
                    <a:lumMod val="75000"/>
                  </a:schemeClr>
                </a:solidFill>
              </a:rPr>
              <a:t>Effetto di NH3 a livello del SNC </a:t>
            </a:r>
          </a:p>
          <a:p>
            <a:pPr marL="1200150" lvl="1" indent="-457200">
              <a:buFont typeface="Arial" panose="020B0604020202020204" pitchFamily="34" charset="0"/>
              <a:buChar char="•"/>
            </a:pPr>
            <a:r>
              <a:rPr lang="it-IT" b="1" dirty="0">
                <a:solidFill>
                  <a:schemeClr val="bg1">
                    <a:lumMod val="75000"/>
                  </a:schemeClr>
                </a:solidFill>
              </a:rPr>
              <a:t>Neurotossicità diretta </a:t>
            </a:r>
          </a:p>
          <a:p>
            <a:pPr marL="1200150" lvl="1" indent="-457200">
              <a:buFont typeface="Arial" panose="020B0604020202020204" pitchFamily="34" charset="0"/>
              <a:buChar char="•"/>
            </a:pPr>
            <a:r>
              <a:rPr lang="it-IT" b="1" dirty="0">
                <a:solidFill>
                  <a:schemeClr val="bg1">
                    <a:lumMod val="75000"/>
                  </a:schemeClr>
                </a:solidFill>
              </a:rPr>
              <a:t>Alterazione della neurotrasmissione </a:t>
            </a:r>
          </a:p>
          <a:p>
            <a:r>
              <a:rPr lang="it-IT" dirty="0">
                <a:solidFill>
                  <a:schemeClr val="bg1">
                    <a:lumMod val="75000"/>
                  </a:schemeClr>
                </a:solidFill>
              </a:rPr>
              <a:t>2) </a:t>
            </a:r>
            <a:r>
              <a:rPr lang="it-IT" b="1" dirty="0">
                <a:solidFill>
                  <a:schemeClr val="bg1">
                    <a:lumMod val="75000"/>
                  </a:schemeClr>
                </a:solidFill>
              </a:rPr>
              <a:t>Generazione di falsi </a:t>
            </a:r>
            <a:r>
              <a:rPr lang="it-IT" b="1" dirty="0" err="1">
                <a:solidFill>
                  <a:schemeClr val="bg1">
                    <a:lumMod val="75000"/>
                  </a:schemeClr>
                </a:solidFill>
              </a:rPr>
              <a:t>neutrotrasmettitori</a:t>
            </a:r>
            <a:r>
              <a:rPr lang="it-IT" dirty="0">
                <a:solidFill>
                  <a:schemeClr val="bg1">
                    <a:lumMod val="75000"/>
                  </a:schemeClr>
                </a:solidFill>
              </a:rPr>
              <a:t> </a:t>
            </a:r>
          </a:p>
          <a:p>
            <a:pPr marL="800100" lvl="1" indent="-342900">
              <a:buFont typeface="Arial" panose="020B0604020202020204" pitchFamily="34" charset="0"/>
              <a:buChar char="•"/>
            </a:pPr>
            <a:r>
              <a:rPr lang="it-IT" dirty="0">
                <a:solidFill>
                  <a:schemeClr val="bg1">
                    <a:lumMod val="75000"/>
                  </a:schemeClr>
                </a:solidFill>
              </a:rPr>
              <a:t>Penetrazione di aa aromatici nel SNC (es. </a:t>
            </a:r>
          </a:p>
          <a:p>
            <a:pPr marL="800100" lvl="1" indent="-342900">
              <a:buFont typeface="Arial" panose="020B0604020202020204" pitchFamily="34" charset="0"/>
              <a:buChar char="•"/>
            </a:pPr>
            <a:r>
              <a:rPr lang="it-IT" dirty="0">
                <a:solidFill>
                  <a:schemeClr val="bg1">
                    <a:lumMod val="75000"/>
                  </a:schemeClr>
                </a:solidFill>
              </a:rPr>
              <a:t>Produzione di </a:t>
            </a:r>
            <a:r>
              <a:rPr lang="it-IT" dirty="0" err="1">
                <a:solidFill>
                  <a:schemeClr val="bg1">
                    <a:lumMod val="75000"/>
                  </a:schemeClr>
                </a:solidFill>
              </a:rPr>
              <a:t>octopamina</a:t>
            </a:r>
            <a:r>
              <a:rPr lang="it-IT" dirty="0">
                <a:solidFill>
                  <a:schemeClr val="bg1">
                    <a:lumMod val="75000"/>
                  </a:schemeClr>
                </a:solidFill>
              </a:rPr>
              <a:t> </a:t>
            </a:r>
          </a:p>
          <a:p>
            <a:pPr marL="800100" lvl="1" indent="-342900">
              <a:buFont typeface="Arial" panose="020B0604020202020204" pitchFamily="34" charset="0"/>
              <a:buChar char="•"/>
            </a:pPr>
            <a:r>
              <a:rPr lang="it-IT" dirty="0">
                <a:solidFill>
                  <a:schemeClr val="bg1">
                    <a:lumMod val="75000"/>
                  </a:schemeClr>
                </a:solidFill>
              </a:rPr>
              <a:t>Alterazione della neurotrasmissione dopaminergica</a:t>
            </a:r>
          </a:p>
          <a:p>
            <a:pPr marL="457200" lvl="1" indent="0"/>
            <a:endParaRPr lang="it-IT" dirty="0">
              <a:solidFill>
                <a:schemeClr val="bg1">
                  <a:lumMod val="85000"/>
                </a:schemeClr>
              </a:solidFill>
            </a:endParaRPr>
          </a:p>
          <a:p>
            <a:pPr indent="-285750"/>
            <a:r>
              <a:rPr lang="it-IT" dirty="0">
                <a:solidFill>
                  <a:schemeClr val="bg1">
                    <a:lumMod val="75000"/>
                  </a:schemeClr>
                </a:solidFill>
              </a:rPr>
              <a:t>3) </a:t>
            </a:r>
            <a:r>
              <a:rPr lang="it-IT" b="1" dirty="0">
                <a:solidFill>
                  <a:schemeClr val="bg1">
                    <a:lumMod val="75000"/>
                  </a:schemeClr>
                </a:solidFill>
              </a:rPr>
              <a:t>Produzione di neurotossine con effetto sinergico a NH3</a:t>
            </a:r>
          </a:p>
          <a:p>
            <a:pPr marL="800100" lvl="1" indent="-342900">
              <a:buFont typeface="Arial" panose="020B0604020202020204" pitchFamily="34" charset="0"/>
              <a:buChar char="•"/>
            </a:pPr>
            <a:r>
              <a:rPr lang="it-IT" dirty="0">
                <a:solidFill>
                  <a:schemeClr val="bg1">
                    <a:lumMod val="75000"/>
                  </a:schemeClr>
                </a:solidFill>
              </a:rPr>
              <a:t>Mercaptani, fenoli, acidi grassi a catena corta. </a:t>
            </a:r>
          </a:p>
          <a:p>
            <a:pPr marL="457200" lvl="1" indent="0"/>
            <a:endParaRPr lang="it-IT" dirty="0">
              <a:solidFill>
                <a:schemeClr val="bg1">
                  <a:lumMod val="85000"/>
                </a:schemeClr>
              </a:solidFill>
            </a:endParaRPr>
          </a:p>
          <a:p>
            <a:pPr indent="-285750"/>
            <a:r>
              <a:rPr lang="it-IT" dirty="0">
                <a:solidFill>
                  <a:schemeClr val="tx1"/>
                </a:solidFill>
              </a:rPr>
              <a:t>4) </a:t>
            </a:r>
            <a:r>
              <a:rPr lang="it-IT" b="1" dirty="0">
                <a:solidFill>
                  <a:schemeClr val="tx1"/>
                </a:solidFill>
              </a:rPr>
              <a:t>Alterazione della trasmissione GABA-mediata.  </a:t>
            </a:r>
          </a:p>
        </p:txBody>
      </p:sp>
    </p:spTree>
    <p:extLst>
      <p:ext uri="{BB962C8B-B14F-4D97-AF65-F5344CB8AC3E}">
        <p14:creationId xmlns:p14="http://schemas.microsoft.com/office/powerpoint/2010/main" val="216532236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egnaposto numero diapositiva 2"/>
          <p:cNvSpPr>
            <a:spLocks noGrp="1"/>
          </p:cNvSpPr>
          <p:nvPr>
            <p:ph type="sldNum"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6386ED1-6B96-41A7-BF10-33D4C9E2E486}" type="slidenum">
              <a:rPr lang="it-IT" smtClean="0"/>
              <a:pPr/>
              <a:t>99</a:t>
            </a:fld>
            <a:endParaRPr lang="it-IT"/>
          </a:p>
        </p:txBody>
      </p:sp>
      <p:sp>
        <p:nvSpPr>
          <p:cNvPr id="4" name="Rettangolo 3"/>
          <p:cNvSpPr/>
          <p:nvPr/>
        </p:nvSpPr>
        <p:spPr>
          <a:xfrm>
            <a:off x="271197" y="56986"/>
            <a:ext cx="8208962" cy="461963"/>
          </a:xfrm>
          <a:prstGeom prst="rect">
            <a:avLst/>
          </a:prstGeom>
        </p:spPr>
        <p:txBody>
          <a:bodyPr>
            <a:spAutoFit/>
          </a:bodyPr>
          <a:lstStyle/>
          <a:p>
            <a:pPr algn="ctr">
              <a:spcBef>
                <a:spcPts val="25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EPS –attivazione </a:t>
            </a:r>
            <a:r>
              <a:rPr lang="it-IT" b="1" dirty="0" err="1">
                <a:solidFill>
                  <a:srgbClr val="C00000"/>
                </a:solidFill>
                <a:effectLst>
                  <a:outerShdw blurRad="38100" dist="38100" dir="2700000" algn="tl">
                    <a:srgbClr val="000000">
                      <a:alpha val="43137"/>
                    </a:srgbClr>
                  </a:outerShdw>
                </a:effectLst>
                <a:latin typeface="Calibri" pitchFamily="34" charset="0"/>
                <a:cs typeface="Calibri" pitchFamily="34" charset="0"/>
              </a:rPr>
              <a:t>GABAergica</a:t>
            </a:r>
            <a:r>
              <a:rPr lang="it-IT" b="1" dirty="0">
                <a:solidFill>
                  <a:srgbClr val="C00000"/>
                </a:solidFill>
                <a:effectLst>
                  <a:outerShdw blurRad="38100" dist="38100" dir="2700000" algn="tl">
                    <a:srgbClr val="000000">
                      <a:alpha val="43137"/>
                    </a:srgbClr>
                  </a:outerShdw>
                </a:effectLst>
                <a:latin typeface="Calibri" pitchFamily="34" charset="0"/>
                <a:cs typeface="Calibri" pitchFamily="34" charset="0"/>
              </a:rPr>
              <a:t> </a:t>
            </a:r>
          </a:p>
        </p:txBody>
      </p:sp>
      <p:sp>
        <p:nvSpPr>
          <p:cNvPr id="3" name="CasellaDiTesto 2">
            <a:extLst>
              <a:ext uri="{FF2B5EF4-FFF2-40B4-BE49-F238E27FC236}">
                <a16:creationId xmlns:a16="http://schemas.microsoft.com/office/drawing/2014/main" id="{50BCB704-278B-47A6-BCA7-F1A71D4702FA}"/>
              </a:ext>
            </a:extLst>
          </p:cNvPr>
          <p:cNvSpPr txBox="1"/>
          <p:nvPr/>
        </p:nvSpPr>
        <p:spPr>
          <a:xfrm>
            <a:off x="323528" y="908720"/>
            <a:ext cx="8064896" cy="2677656"/>
          </a:xfrm>
          <a:prstGeom prst="rect">
            <a:avLst/>
          </a:prstGeom>
          <a:noFill/>
        </p:spPr>
        <p:txBody>
          <a:bodyPr wrap="square" rtlCol="0">
            <a:spAutoFit/>
          </a:bodyPr>
          <a:lstStyle/>
          <a:p>
            <a:r>
              <a:rPr lang="it-IT" dirty="0">
                <a:solidFill>
                  <a:schemeClr val="tx1"/>
                </a:solidFill>
              </a:rPr>
              <a:t>- Le alterazione neurologiche dell’EPS sembrano essere mediate da un’alterazione della trasmissione del GABA, principale trasmettitore inibitorio del SNC. </a:t>
            </a:r>
          </a:p>
          <a:p>
            <a:endParaRPr lang="it-IT" dirty="0">
              <a:solidFill>
                <a:schemeClr val="tx1"/>
              </a:solidFill>
            </a:endParaRPr>
          </a:p>
          <a:p>
            <a:r>
              <a:rPr lang="it-IT" dirty="0">
                <a:solidFill>
                  <a:schemeClr val="tx1"/>
                </a:solidFill>
              </a:rPr>
              <a:t>- L’attivazione non è però dovuta a un aumento della produzione di GABA ma alla presenza di alcune sostanze in grado di modulare la trasmissione </a:t>
            </a:r>
            <a:r>
              <a:rPr lang="it-IT" dirty="0" err="1">
                <a:solidFill>
                  <a:schemeClr val="tx1"/>
                </a:solidFill>
              </a:rPr>
              <a:t>GABAergica</a:t>
            </a:r>
            <a:r>
              <a:rPr lang="it-IT" dirty="0">
                <a:solidFill>
                  <a:schemeClr val="tx1"/>
                </a:solidFill>
              </a:rPr>
              <a:t> a livello recettoriale. </a:t>
            </a:r>
          </a:p>
        </p:txBody>
      </p:sp>
    </p:spTree>
    <p:extLst>
      <p:ext uri="{BB962C8B-B14F-4D97-AF65-F5344CB8AC3E}">
        <p14:creationId xmlns:p14="http://schemas.microsoft.com/office/powerpoint/2010/main" val="836090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12521</TotalTime>
  <Words>11892</Words>
  <Application>Microsoft Office PowerPoint</Application>
  <PresentationFormat>Presentazione su schermo (4:3)</PresentationFormat>
  <Paragraphs>1431</Paragraphs>
  <Slides>141</Slides>
  <Notes>111</Notes>
  <HiddenSlides>6</HiddenSlides>
  <MMClips>2</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141</vt:i4>
      </vt:variant>
    </vt:vector>
  </HeadingPairs>
  <TitlesOfParts>
    <vt:vector size="152" baseType="lpstr">
      <vt:lpstr>Arial</vt:lpstr>
      <vt:lpstr>Calibri</vt:lpstr>
      <vt:lpstr>Century Schoolbook</vt:lpstr>
      <vt:lpstr>Comic Sans MS</vt:lpstr>
      <vt:lpstr>MS Outlook</vt:lpstr>
      <vt:lpstr>Tahoma</vt:lpstr>
      <vt:lpstr>Times New Roman</vt:lpstr>
      <vt:lpstr>Wingdings</vt:lpstr>
      <vt:lpstr>Wingdings 2</vt:lpstr>
      <vt:lpstr>Loggia</vt:lpstr>
      <vt:lpstr>Presentazione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IPERTENSIONE PORTALE –  shunt porto-sistemici</vt:lpstr>
      <vt:lpstr>IPERTENSIONE PORTALE –  shunt porto-sistemici</vt:lpstr>
      <vt:lpstr>Presentazione standard di PowerPoint</vt:lpstr>
      <vt:lpstr>IPERTENSIONE PORTALE –  shunt porto-sistemici</vt:lpstr>
      <vt:lpstr>Ipotesi della vasodilazione arteriosa periferica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MANIFESTAZIONI CUTANEE</vt:lpstr>
      <vt:lpstr>Presentazione standard di PowerPoint</vt:lpstr>
      <vt:lpstr>Presentazione standard di PowerPoint</vt:lpstr>
      <vt:lpstr>METABOLISMO GLUCIDICO</vt:lpstr>
      <vt:lpstr>METABOLISMO PROTEICO</vt:lpstr>
      <vt:lpstr>METABOLISMO LIPIDICO</vt:lpstr>
      <vt:lpstr>MANIFESTAZIONI ENDOCRINE</vt:lpstr>
      <vt:lpstr>Manifestazioni ematologiche</vt:lpstr>
      <vt:lpstr>ALTERAZIONI COAGULAZIONE</vt:lpstr>
      <vt:lpstr>MANIFESTAZIONI EMATOLOGICHE</vt:lpstr>
      <vt:lpstr>Manifestazioni cardiovascolari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Refractory ascites: definition</vt:lpstr>
      <vt:lpstr>Refractory ascites: definition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L’ascite si definisce complicata rse diviene refrattaria (1), se si sviluppa HRS (2) o SBP (Peritonite Batterica Spontanea) (3) oppure in caso di iponatremia (4)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HCC -  Presentazione alla diagnosi</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l.cristoferi@campus.unimib.it</dc:creator>
  <cp:lastModifiedBy>l.cristoferi@campus.unimib.it</cp:lastModifiedBy>
  <cp:revision>52</cp:revision>
  <dcterms:created xsi:type="dcterms:W3CDTF">2021-03-22T18:10:26Z</dcterms:created>
  <dcterms:modified xsi:type="dcterms:W3CDTF">2022-04-11T15:48:11Z</dcterms:modified>
</cp:coreProperties>
</file>