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94" r:id="rId3"/>
    <p:sldId id="295" r:id="rId4"/>
    <p:sldId id="276" r:id="rId5"/>
    <p:sldId id="296" r:id="rId6"/>
    <p:sldId id="277" r:id="rId7"/>
    <p:sldId id="297" r:id="rId8"/>
    <p:sldId id="278" r:id="rId9"/>
    <p:sldId id="306" r:id="rId10"/>
    <p:sldId id="279" r:id="rId11"/>
    <p:sldId id="298" r:id="rId12"/>
    <p:sldId id="305" r:id="rId13"/>
    <p:sldId id="304" r:id="rId14"/>
    <p:sldId id="288" r:id="rId15"/>
    <p:sldId id="303" r:id="rId16"/>
    <p:sldId id="309" r:id="rId17"/>
    <p:sldId id="310" r:id="rId18"/>
    <p:sldId id="311" r:id="rId19"/>
    <p:sldId id="313" r:id="rId20"/>
    <p:sldId id="320" r:id="rId21"/>
    <p:sldId id="314" r:id="rId22"/>
    <p:sldId id="321" r:id="rId23"/>
    <p:sldId id="315" r:id="rId24"/>
    <p:sldId id="316" r:id="rId25"/>
    <p:sldId id="317" r:id="rId26"/>
    <p:sldId id="318" r:id="rId27"/>
    <p:sldId id="322" r:id="rId28"/>
    <p:sldId id="323" r:id="rId29"/>
    <p:sldId id="302" r:id="rId30"/>
    <p:sldId id="258" r:id="rId31"/>
    <p:sldId id="259" r:id="rId32"/>
    <p:sldId id="260" r:id="rId33"/>
    <p:sldId id="261" r:id="rId34"/>
    <p:sldId id="307" r:id="rId35"/>
    <p:sldId id="263" r:id="rId36"/>
    <p:sldId id="264" r:id="rId37"/>
    <p:sldId id="265" r:id="rId38"/>
    <p:sldId id="266" r:id="rId39"/>
    <p:sldId id="308" r:id="rId40"/>
    <p:sldId id="269" r:id="rId41"/>
    <p:sldId id="257" r:id="rId42"/>
    <p:sldId id="271" r:id="rId43"/>
    <p:sldId id="301" r:id="rId4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0"/>
    <p:restoredTop sz="83229"/>
  </p:normalViewPr>
  <p:slideViewPr>
    <p:cSldViewPr snapToGrid="0" snapToObjects="1">
      <p:cViewPr varScale="1">
        <p:scale>
          <a:sx n="86" d="100"/>
          <a:sy n="86" d="100"/>
        </p:scale>
        <p:origin x="992" y="192"/>
      </p:cViewPr>
      <p:guideLst/>
    </p:cSldViewPr>
  </p:slideViewPr>
  <p:notesTextViewPr>
    <p:cViewPr>
      <p:scale>
        <a:sx n="55" d="100"/>
        <a:sy n="5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0:23.53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 16383,'38'0'0,"-5"0"0,-23 0 0,0 0 0,9 0 0,-6 0 0,6 0 0,-5 0 0,-3 0 0,9 0 0,-9 0 0,3 0 0,1 0 0,-4 0 0,8 0 0,-8 0 0,4 0 0,0 0 0,-4 0 0,8 0 0,-8 0 0,4 0 0,-1 0 0,-2 0 0,7 0 0,-8 0 0,4 0 0,-1 0 0,-3 0 0,8 0 0,-3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1:55.04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 16383,'38'5'0,"-5"-3"0,-23 3 0,0-5 0,9 0 0,-7 5 0,7-4 0,-4 4 0,-4-5 0,8 0 0,-7 0 0,2 0 0,1 0 0,-4 0 0,8 5 0,-8-3 0,4 3 0,0-5 0,-4 0 0,8 0 0,-8 0 0,4 5 0,-1-4 0,2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2:38.20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 16383,'46'0'0,"-4"0"0,-25 0 0,4 0 0,-4 0 0,-1 0 0,5 0 0,-9 0 0,3 0 0,0 0 0,-4 0 0,8 0 0,-7 0 0,2 0 0,1 0 0,-4 0 0,8 0 0,-8 0 0,4 0 0,0 0 0,-4 0 0,8 0 0,-8 0 0,4 0 0,-1 0 0,-3 0 0,9 0 0,-5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2:44.33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16383,'38'0'0,"-6"0"0,-22 0 0,1 0 0,8 0 0,-7 0 0,7 0 0,-4 0 0,-4 0 0,8 0 0,-8 0 0,4 0 0,-1 0 0,-2 0 0,7 0 0,-8 0 0,4 0 0,-1 5 0,-3-3 0,8 3 0,-7-5 0,2 0 0,-4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2:49.95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 16383,'53'0'0,"-9"0"0,-27 0 0,-3 0 0,8 0 0,-9 0 0,10 0 0,-10 0 0,5 0 0,-2 0 0,-3 0 0,9 0 0,-10 0 0,5 0 0,0 0 0,-5 0 0,10 0 0,-9 0 0,3 0 0,1 0 0,-4 0 0,8 0 0,-8 0 0,4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3:28.58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16383,'43'0'0,"-6"0"0,-25 0 0,-1 0 0,11 0 0,-8 0 0,8 0 0,-6 0 0,-3 0 0,9 0 0,-9 0 0,3 0 0,1 0 0,-4 0 0,8 0 0,-8 0 0,4 0 0,-1 0 0,-3 0 0,9 0 0,-10 0 0,5 0 0,0 0 0,-5 0 0,10 0 0,-9 0 0,3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4:08:53.44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 16383,'38'0'0,"-5"0"0,-23 0 0,0 0 0,9 0 0,-6 0 0,6 0 0,-5 0 0,-3 0 0,9 0 0,-9 0 0,3 0 0,1 0 0,-4 0 0,8 0 0,-8 0 0,4 0 0,0 0 0,-4 0 0,8 0 0,-8 0 0,4 0 0,-1 0 0,-2 0 0,7 0 0,-8 0 0,4 0 0,-1 0 0,-3 0 0,8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1:44.6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 16383,'38'0'0,"-5"0"0,-23 0 0,0 0 0,9 0 0,-7 0 0,8 0 0,-6 0 0,-3 0 0,8 0 0,-7 0 0,2 0 0,1 0 0,-4 0 0,8 0 0,-8 0 0,4 0 0,0 0 0,-4 0 0,8 0 0,-8 0 0,4 0 0,-1 0 0,-2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1:55.04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 16383,'38'5'0,"-5"-3"0,-23 3 0,0-5 0,9 0 0,-7 5 0,7-4 0,-4 4 0,-4-5 0,8 0 0,-7 0 0,2 0 0,1 0 0,-4 0 0,8 5 0,-8-3 0,4 3 0,0-5 0,-4 0 0,8 0 0,-8 0 0,4 5 0,-1-4 0,2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2:38.20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 16383,'46'0'0,"-4"0"0,-25 0 0,4 0 0,-4 0 0,-1 0 0,5 0 0,-9 0 0,3 0 0,0 0 0,-4 0 0,8 0 0,-7 0 0,2 0 0,1 0 0,-4 0 0,8 0 0,-8 0 0,4 0 0,0 0 0,-4 0 0,8 0 0,-8 0 0,4 0 0,-1 0 0,-3 0 0,9 0 0,-5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2:44.33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16383,'38'0'0,"-6"0"0,-22 0 0,1 0 0,8 0 0,-7 0 0,7 0 0,-4 0 0,-4 0 0,8 0 0,-8 0 0,4 0 0,-1 0 0,-2 0 0,7 0 0,-8 0 0,4 0 0,-1 5 0,-3-3 0,8 3 0,-7-5 0,2 0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2:49.95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 16383,'53'0'0,"-9"0"0,-27 0 0,-3 0 0,8 0 0,-9 0 0,10 0 0,-10 0 0,5 0 0,-2 0 0,-3 0 0,9 0 0,-10 0 0,5 0 0,0 0 0,-5 0 0,10 0 0,-9 0 0,3 0 0,1 0 0,-4 0 0,8 0 0,-8 0 0,4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3:28.58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16383,'43'0'0,"-6"0"0,-25 0 0,-1 0 0,11 0 0,-8 0 0,8 0 0,-6 0 0,-3 0 0,9 0 0,-9 0 0,3 0 0,1 0 0,-4 0 0,8 0 0,-8 0 0,4 0 0,-1 0 0,-3 0 0,9 0 0,-10 0 0,5 0 0,0 0 0,-5 0 0,10 0 0,-9 0 0,3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0:23.53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 16383,'38'0'0,"-5"0"0,-23 0 0,0 0 0,9 0 0,-6 0 0,6 0 0,-5 0 0,-3 0 0,9 0 0,-9 0 0,3 0 0,1 0 0,-4 0 0,8 0 0,-8 0 0,4 0 0,0 0 0,-4 0 0,8 0 0,-8 0 0,4 0 0,-1 0 0,-2 0 0,7 0 0,-8 0 0,4 0 0,-1 0 0,-3 0 0,8 0 0,-3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2:31:44.6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 16383,'38'0'0,"-5"0"0,-23 0 0,0 0 0,9 0 0,-7 0 0,8 0 0,-6 0 0,-3 0 0,8 0 0,-7 0 0,2 0 0,1 0 0,-4 0 0,8 0 0,-8 0 0,4 0 0,0 0 0,-4 0 0,8 0 0,-8 0 0,4 0 0,-1 0 0,-2 0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DD816-26D4-FD4A-8D0F-E614716DF588}" type="datetimeFigureOut">
              <a:rPr lang="it-IT" smtClean="0"/>
              <a:t>04/04/22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A7428-CB52-D240-A39B-D5627011A0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61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universit-degli-studi-di-milano-bicocca-logo-png-transparent.png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621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14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Liver stiffness sharply decrease in patients with biochemical remission (-7.5%/year)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344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After 3 years of persistent biochemical remission 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007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Liver stiffness sharply decrease in patients with biochemical remission (-7.5%/year)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232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654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912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680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800" dirty="0" err="1"/>
              <a:t>Keratoconus</a:t>
            </a:r>
            <a:r>
              <a:rPr lang="it-IT" sz="4800" dirty="0"/>
              <a:t> a </a:t>
            </a:r>
            <a:r>
              <a:rPr lang="it-IT" sz="4800" dirty="0" err="1"/>
              <a:t>disorder</a:t>
            </a:r>
            <a:r>
              <a:rPr lang="it-IT" sz="4800" dirty="0"/>
              <a:t> of the </a:t>
            </a:r>
            <a:r>
              <a:rPr lang="it-IT" sz="4800" dirty="0" err="1"/>
              <a:t>eyes</a:t>
            </a:r>
            <a:r>
              <a:rPr lang="it-IT" sz="4800" dirty="0"/>
              <a:t> </a:t>
            </a:r>
            <a:r>
              <a:rPr lang="it-IT" sz="4800" dirty="0" err="1"/>
              <a:t>causing</a:t>
            </a:r>
            <a:r>
              <a:rPr lang="it-IT" sz="4800" dirty="0"/>
              <a:t> a progressive  </a:t>
            </a:r>
            <a:r>
              <a:rPr lang="it-IT" sz="4800" dirty="0" err="1"/>
              <a:t>thinning</a:t>
            </a:r>
            <a:r>
              <a:rPr lang="it-IT" sz="4800" dirty="0"/>
              <a:t> of the cornea </a:t>
            </a:r>
            <a:r>
              <a:rPr lang="it-IT" sz="4800" dirty="0" err="1"/>
              <a:t>resulting</a:t>
            </a:r>
            <a:r>
              <a:rPr lang="it-IT" sz="4800" dirty="0"/>
              <a:t> in double </a:t>
            </a:r>
            <a:r>
              <a:rPr lang="it-IT" sz="4800" dirty="0" err="1"/>
              <a:t>vision</a:t>
            </a:r>
            <a:r>
              <a:rPr lang="it-IT" sz="4800" dirty="0"/>
              <a:t>,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958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moderate </a:t>
            </a:r>
            <a:r>
              <a:rPr lang="it-IT" dirty="0" err="1"/>
              <a:t>elevation</a:t>
            </a:r>
            <a:r>
              <a:rPr lang="it-IT" dirty="0"/>
              <a:t> of </a:t>
            </a:r>
            <a:r>
              <a:rPr lang="it-IT" dirty="0" err="1"/>
              <a:t>transaminases</a:t>
            </a:r>
            <a:endParaRPr lang="it-IT" dirty="0"/>
          </a:p>
          <a:p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No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investigations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005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48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830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moderate </a:t>
            </a:r>
            <a:r>
              <a:rPr lang="it-IT" dirty="0" err="1"/>
              <a:t>elevation</a:t>
            </a:r>
            <a:r>
              <a:rPr lang="it-IT" dirty="0"/>
              <a:t> of </a:t>
            </a:r>
            <a:r>
              <a:rPr lang="it-IT" dirty="0" err="1"/>
              <a:t>transaminases</a:t>
            </a:r>
            <a:endParaRPr lang="it-IT" dirty="0"/>
          </a:p>
          <a:p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No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investigations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737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777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315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519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Liver stiffness sharply decrease in patients with biochemical remission (-7.5%/year)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912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After 3 years of persistent biochemical remission 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168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Liver stiffness sharply decrease in patients with biochemical remission (-7.5%/year)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741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Liver stiffness sharply decrease in patients with biochemical remission (-7.5%/year)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046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574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63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7072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568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HE HAD THE DIAGNOSTIC CRITERIA OF PBC WITH ASSOCIATED MODERATE ELEVATION OF TRANSAMINASES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953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268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412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1632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1547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**** chiedere a Marco che cosa è?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978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5437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2458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10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526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59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800" dirty="0" err="1"/>
              <a:t>Keratoconus</a:t>
            </a:r>
            <a:r>
              <a:rPr lang="it-IT" sz="4800" dirty="0"/>
              <a:t> a </a:t>
            </a:r>
            <a:r>
              <a:rPr lang="it-IT" sz="4800" dirty="0" err="1"/>
              <a:t>disorder</a:t>
            </a:r>
            <a:r>
              <a:rPr lang="it-IT" sz="4800" dirty="0"/>
              <a:t> of the </a:t>
            </a:r>
            <a:r>
              <a:rPr lang="it-IT" sz="4800" dirty="0" err="1"/>
              <a:t>eyes</a:t>
            </a:r>
            <a:r>
              <a:rPr lang="it-IT" sz="4800" dirty="0"/>
              <a:t> </a:t>
            </a:r>
            <a:r>
              <a:rPr lang="it-IT" sz="4800" dirty="0" err="1"/>
              <a:t>causing</a:t>
            </a:r>
            <a:r>
              <a:rPr lang="it-IT" sz="4800" dirty="0"/>
              <a:t> a progressive  </a:t>
            </a:r>
            <a:r>
              <a:rPr lang="it-IT" sz="4800" dirty="0" err="1"/>
              <a:t>thinning</a:t>
            </a:r>
            <a:r>
              <a:rPr lang="it-IT" sz="4800" dirty="0"/>
              <a:t> of the cornea </a:t>
            </a:r>
            <a:r>
              <a:rPr lang="it-IT" sz="4800" dirty="0" err="1"/>
              <a:t>resulting</a:t>
            </a:r>
            <a:r>
              <a:rPr lang="it-IT" sz="4800" dirty="0"/>
              <a:t> in double </a:t>
            </a:r>
            <a:r>
              <a:rPr lang="it-IT" sz="4800" dirty="0" err="1"/>
              <a:t>vision</a:t>
            </a:r>
            <a:r>
              <a:rPr lang="it-IT" sz="4800" dirty="0"/>
              <a:t>,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07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moderate </a:t>
            </a:r>
            <a:r>
              <a:rPr lang="it-IT" dirty="0" err="1"/>
              <a:t>elevation</a:t>
            </a:r>
            <a:r>
              <a:rPr lang="it-IT" dirty="0"/>
              <a:t> of </a:t>
            </a:r>
            <a:r>
              <a:rPr lang="it-IT" dirty="0" err="1"/>
              <a:t>transaminases</a:t>
            </a:r>
            <a:endParaRPr lang="it-IT" dirty="0"/>
          </a:p>
          <a:p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No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investigations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384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Because</a:t>
            </a:r>
            <a:r>
              <a:rPr lang="it-IT" dirty="0"/>
              <a:t> the </a:t>
            </a:r>
            <a:r>
              <a:rPr lang="it-IT" dirty="0" err="1"/>
              <a:t>patientt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symptomatic</a:t>
            </a:r>
            <a:r>
              <a:rPr lang="it-IT" dirty="0"/>
              <a:t>, He </a:t>
            </a:r>
            <a:r>
              <a:rPr lang="it-IT" dirty="0" err="1"/>
              <a:t>underwent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</a:t>
            </a:r>
            <a:r>
              <a:rPr lang="it-IT" dirty="0" err="1"/>
              <a:t>examination</a:t>
            </a:r>
            <a:r>
              <a:rPr lang="it-IT" dirty="0"/>
              <a:t> </a:t>
            </a:r>
            <a:r>
              <a:rPr lang="it-IT" dirty="0" err="1"/>
              <a:t>resulting</a:t>
            </a:r>
            <a:r>
              <a:rPr lang="it-IT" dirty="0"/>
              <a:t> in a severe </a:t>
            </a:r>
            <a:r>
              <a:rPr lang="it-IT" dirty="0" err="1"/>
              <a:t>alteration</a:t>
            </a:r>
            <a:r>
              <a:rPr lang="it-IT" dirty="0"/>
              <a:t> of </a:t>
            </a:r>
            <a:r>
              <a:rPr lang="it-IT" dirty="0" err="1"/>
              <a:t>serum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exams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883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35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7428-CB52-D240-A39B-D5627011A0A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4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657A01-9168-D34C-9C53-B0AC5D466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27D39E-D9CA-4743-A80C-AC10A9CD2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5850A1-0E11-374B-93B6-39A0A62D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BD09-CB5B-CB42-B694-155FE84C98CA}" type="datetimeFigureOut">
              <a:rPr lang="it-IT" smtClean="0"/>
              <a:t>04/04/22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20CEB7-4997-EC47-B67C-AF09B56B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F538FB-A6AC-5A4C-B311-9484B7B8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457-CDFE-284D-8381-FE7FE4A89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7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7F8F0-42D2-594B-9C79-BDFF01EE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BD637E-D285-3742-9C70-94AF3FF3B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8BC077-C0E4-A846-90C0-EB868510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BD09-CB5B-CB42-B694-155FE84C98CA}" type="datetimeFigureOut">
              <a:rPr lang="it-IT" smtClean="0"/>
              <a:t>04/04/22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C2CEDE-211F-014C-AE68-1971BB06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0F83EE-B4B7-284E-AE8C-ACE68BCD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457-CDFE-284D-8381-FE7FE4A89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99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E58EDB-42C1-344D-A444-71128AB5E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0BE67E-53FB-7F44-AA7D-03969C3B0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D93A66-F7F2-464A-A6E6-CCF25283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BD09-CB5B-CB42-B694-155FE84C98CA}" type="datetimeFigureOut">
              <a:rPr lang="it-IT" smtClean="0"/>
              <a:t>04/04/22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0872DA-66B7-6947-93EB-BF55AFF3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7954CB-4FBB-914A-8327-9D1C1A70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457-CDFE-284D-8381-FE7FE4A89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61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F9BF1E-123F-564A-B4D4-DD26159E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2DCC74-AD57-1849-AB62-1DB7C5DBE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7AEC5C-522F-474C-9B04-107AC93E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BD09-CB5B-CB42-B694-155FE84C98CA}" type="datetimeFigureOut">
              <a:rPr lang="it-IT" smtClean="0"/>
              <a:t>04/04/22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5801DC-0DA2-A342-A67D-20C1DF89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BA7C02-2FAC-CB42-A02E-6FA135CA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457-CDFE-284D-8381-FE7FE4A89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40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042F46-6F5F-544A-AFC1-7A2AEEEE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3CD968-2A30-1644-97C3-5352A0449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AC2100-AD58-454C-999D-127E1A34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BD09-CB5B-CB42-B694-155FE84C98CA}" type="datetimeFigureOut">
              <a:rPr lang="it-IT" smtClean="0"/>
              <a:t>04/04/22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4E274E-BEC9-174E-8049-FEF2F668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9E17A0-B6D4-3243-AFB1-43CA6A8E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457-CDFE-284D-8381-FE7FE4A89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43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ACB7D7-42AB-F449-831C-CFA4E3F1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076BE9-8072-2344-B4E3-BEEC09E89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152B23-E9E8-2A46-9D37-A6F4BEB7E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481FDD-6AC1-C84C-AB8F-AA990333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BD09-CB5B-CB42-B694-155FE84C98CA}" type="datetimeFigureOut">
              <a:rPr lang="it-IT" smtClean="0"/>
              <a:t>04/04/22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088D94-BBD1-1B40-80D1-F7DDFECE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C39FA9-A034-E94E-AEF9-102D1668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457-CDFE-284D-8381-FE7FE4A89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28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F7D6BC-2D96-5840-8658-3497CC48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D0C8FF-7A9B-7741-98D0-0BB694BE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552934-ECA4-7541-9302-04E380421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508E66-F0B2-A64F-B23A-C5657A431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EA6B39A-AFA4-9548-9A5F-F8667220F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B0C27D-B7C8-A449-9851-B0E2CC5D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BD09-CB5B-CB42-B694-155FE84C98CA}" type="datetimeFigureOut">
              <a:rPr lang="it-IT" smtClean="0"/>
              <a:t>04/04/22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656DAE7-D6B2-F64C-8507-F80BA0C8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842092B-183A-E54E-BB50-9C64BD16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457-CDFE-284D-8381-FE7FE4A89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84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1AA5FE-1518-7B49-B323-D1764FF3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39D3082-5383-A744-93DE-CA796907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BD09-CB5B-CB42-B694-155FE84C98CA}" type="datetimeFigureOut">
              <a:rPr lang="it-IT" smtClean="0"/>
              <a:t>04/04/22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3E9305-8C34-254F-BCB0-66B70AB0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455EB2-8CF3-4741-8BE8-516BDFD7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457-CDFE-284D-8381-FE7FE4A89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96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81B1978-8CA1-9A4B-BB14-2C98C3F0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BD09-CB5B-CB42-B694-155FE84C98CA}" type="datetimeFigureOut">
              <a:rPr lang="it-IT" smtClean="0"/>
              <a:t>04/04/22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47502F-E4DB-2F48-925E-BDCFC0E4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10739E-D08C-8042-800D-C6F7DE0C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457-CDFE-284D-8381-FE7FE4A89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3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51293B-C755-814F-BF69-F7E1A492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DF8FA0-69AA-8541-8A62-172DD5CAC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C3CC7B-FE65-744D-B06B-82E43A7FA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E24365-8284-544F-836A-D2C92EB8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BD09-CB5B-CB42-B694-155FE84C98CA}" type="datetimeFigureOut">
              <a:rPr lang="it-IT" smtClean="0"/>
              <a:t>04/04/22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B18972-01AD-3E4D-A958-DFB3F1C8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A83265-667F-D34C-B869-CB05123C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457-CDFE-284D-8381-FE7FE4A89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57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A6E3A-E2A4-8E46-986F-2C331C5E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59E787A-E1E7-ED45-8C2A-1614E91F8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052284-D1DE-5C46-82A6-7EC78A78A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8019A0-6B79-FF46-803F-E65D3F06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BD09-CB5B-CB42-B694-155FE84C98CA}" type="datetimeFigureOut">
              <a:rPr lang="it-IT" smtClean="0"/>
              <a:t>04/04/22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8212E1-218A-3844-8DDC-603C7787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44EA0A-E24A-414F-83AC-5FA7BC72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457-CDFE-284D-8381-FE7FE4A89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78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FA1C4C1-47F2-4F48-A072-2958CEA5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5CA470-0320-4B44-8797-38178D424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8799B4-BC83-0845-B91E-38E699458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5BD09-CB5B-CB42-B694-155FE84C98CA}" type="datetimeFigureOut">
              <a:rPr lang="it-IT" smtClean="0"/>
              <a:t>04/04/22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622F0D-593B-D246-9752-72B7D26BE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873D17-A47F-3D44-B19F-981BF6C08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DD457-CDFE-284D-8381-FE7FE4A89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69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12.xml"/><Relationship Id="rId18" Type="http://schemas.openxmlformats.org/officeDocument/2006/relationships/image" Target="../media/image12.png"/><Relationship Id="rId3" Type="http://schemas.openxmlformats.org/officeDocument/2006/relationships/image" Target="../media/image4.emf"/><Relationship Id="rId7" Type="http://schemas.openxmlformats.org/officeDocument/2006/relationships/customXml" Target="../ink/ink9.xml"/><Relationship Id="rId12" Type="http://schemas.openxmlformats.org/officeDocument/2006/relationships/image" Target="../media/image9.png"/><Relationship Id="rId17" Type="http://schemas.openxmlformats.org/officeDocument/2006/relationships/customXml" Target="../ink/ink14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8.png"/><Relationship Id="rId19" Type="http://schemas.openxmlformats.org/officeDocument/2006/relationships/customXml" Target="../ink/ink15.xml"/><Relationship Id="rId4" Type="http://schemas.openxmlformats.org/officeDocument/2006/relationships/image" Target="../media/image5.emf"/><Relationship Id="rId9" Type="http://schemas.openxmlformats.org/officeDocument/2006/relationships/customXml" Target="../ink/ink10.xml"/><Relationship Id="rId1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5.xml"/><Relationship Id="rId18" Type="http://schemas.openxmlformats.org/officeDocument/2006/relationships/image" Target="../media/image12.png"/><Relationship Id="rId3" Type="http://schemas.openxmlformats.org/officeDocument/2006/relationships/image" Target="../media/image4.emf"/><Relationship Id="rId7" Type="http://schemas.openxmlformats.org/officeDocument/2006/relationships/customXml" Target="../ink/ink2.xml"/><Relationship Id="rId12" Type="http://schemas.openxmlformats.org/officeDocument/2006/relationships/image" Target="../media/image9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8.png"/><Relationship Id="rId4" Type="http://schemas.openxmlformats.org/officeDocument/2006/relationships/image" Target="../media/image5.emf"/><Relationship Id="rId9" Type="http://schemas.openxmlformats.org/officeDocument/2006/relationships/customXml" Target="../ink/ink3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Immagine che contiene testo, tessuto&#10;&#10;Descrizione generata automaticamente">
            <a:extLst>
              <a:ext uri="{FF2B5EF4-FFF2-40B4-BE49-F238E27FC236}">
                <a16:creationId xmlns:a16="http://schemas.microsoft.com/office/drawing/2014/main" id="{709778B5-52DD-EA40-B365-C6CE0F2A0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6186" r="4580" b="21466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989C6BB-A00C-7442-A86D-C937E4987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8000" b="1" dirty="0">
                <a:solidFill>
                  <a:srgbClr val="FFFFFF"/>
                </a:solidFill>
              </a:rPr>
              <a:t>CLINICAL CASE SESSION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0C46F1-C388-5C48-94C9-94400505B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b="1" dirty="0">
                <a:solidFill>
                  <a:srgbClr val="E6432D"/>
                </a:solidFill>
              </a:rPr>
              <a:t>Autoimmune Liver Disease</a:t>
            </a:r>
          </a:p>
          <a:p>
            <a:pPr algn="r"/>
            <a:r>
              <a:rPr lang="en-US" sz="2800" i="1" dirty="0">
                <a:solidFill>
                  <a:srgbClr val="FFFFFF"/>
                </a:solidFill>
              </a:rPr>
              <a:t>April 4, 2022</a:t>
            </a:r>
          </a:p>
        </p:txBody>
      </p:sp>
      <p:sp>
        <p:nvSpPr>
          <p:cNvPr id="25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60EE318-6523-6C4D-8AC5-CAD8920B3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15" y="651687"/>
            <a:ext cx="1514882" cy="163431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C430BA3-F5F8-8140-8BEC-AA06243F7732}"/>
              </a:ext>
            </a:extLst>
          </p:cNvPr>
          <p:cNvSpPr txBox="1"/>
          <p:nvPr/>
        </p:nvSpPr>
        <p:spPr>
          <a:xfrm>
            <a:off x="4387349" y="4770099"/>
            <a:ext cx="398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of Medicine Bergamo</a:t>
            </a:r>
          </a:p>
          <a:p>
            <a:r>
              <a:rPr lang="en-GB" dirty="0" err="1"/>
              <a:t>Dr.</a:t>
            </a:r>
            <a:r>
              <a:rPr lang="en-GB" dirty="0"/>
              <a:t> Miki Scaravaglio</a:t>
            </a:r>
          </a:p>
        </p:txBody>
      </p:sp>
    </p:spTree>
    <p:extLst>
      <p:ext uri="{BB962C8B-B14F-4D97-AF65-F5344CB8AC3E}">
        <p14:creationId xmlns:p14="http://schemas.microsoft.com/office/powerpoint/2010/main" val="2334758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2C326-FD9F-CA41-9216-8BDAC773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3" y="1579962"/>
            <a:ext cx="7635605" cy="4540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The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tests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were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highly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suggestive for AIH. </a:t>
            </a:r>
          </a:p>
          <a:p>
            <a:pPr marL="0" indent="0">
              <a:buNone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He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underwent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liver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biopsy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to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confirm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the AIH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diagnosis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0" indent="0">
              <a:buNone/>
            </a:pPr>
            <a:endParaRPr lang="it-IT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r>
              <a:rPr lang="it-IT" sz="2000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Biopsy</a:t>
            </a:r>
            <a:r>
              <a:rPr lang="it-IT" sz="2000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it-IT" sz="2000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May</a:t>
            </a:r>
            <a:r>
              <a:rPr lang="it-IT" sz="2000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2018)</a:t>
            </a:r>
            <a:endParaRPr lang="it-IT" sz="200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One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specimen of 2cm, 18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portal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tracts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overall</a:t>
            </a:r>
            <a:endParaRPr lang="it-IT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Moderate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portal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infiltrate with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lymphocytes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and plasma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cells</a:t>
            </a:r>
            <a:endParaRPr lang="it-IT" sz="2000" b="1" spc="-1" dirty="0"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Marked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interface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hepatitis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Spotty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hepatocyte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apoptosis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and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necrosis</a:t>
            </a:r>
            <a:endParaRPr lang="it-IT" sz="2000" spc="-1" dirty="0"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steatosis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, no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iron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overload</a:t>
            </a:r>
            <a:endParaRPr lang="it-IT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Porto-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portal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and porto-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central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septa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Fibrosis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F3 METAVIR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Diagnosis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MODERATE CHRONIC HEPATITIS WITH BRIDGING FIBROSIS COMPATIBLE WITH AIH</a:t>
            </a:r>
            <a:endParaRPr lang="it-IT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endParaRPr lang="it-IT" sz="20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86114BB-12CB-F446-915A-45435192AD2A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LIVER BIOPSY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2C6DAE3-51CD-8142-AC01-653A90DF2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561" y="425308"/>
            <a:ext cx="3001711" cy="3232292"/>
          </a:xfrm>
          <a:prstGeom prst="rect">
            <a:avLst/>
          </a:prstGeom>
        </p:spPr>
      </p:pic>
      <p:pic>
        <p:nvPicPr>
          <p:cNvPr id="11" name="Immagine 10" descr="Immagine che contiene cioccolato&#10;&#10;Descrizione generata automaticamente">
            <a:extLst>
              <a:ext uri="{FF2B5EF4-FFF2-40B4-BE49-F238E27FC236}">
                <a16:creationId xmlns:a16="http://schemas.microsoft.com/office/drawing/2014/main" id="{54358D61-E715-CA43-9401-AF1FD24A0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561" y="3665548"/>
            <a:ext cx="3003504" cy="27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9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5446F-9352-3348-ACAD-88060C14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MANAGEMENT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CA9B4-A982-9840-B381-8C109D48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" indent="0" algn="just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May</a:t>
            </a:r>
            <a:r>
              <a:rPr lang="it-IT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2018: 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Start </a:t>
            </a:r>
            <a:r>
              <a:rPr lang="it-IT" b="1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Prednisolone 50 mg/</a:t>
            </a:r>
            <a:r>
              <a:rPr lang="it-IT" b="1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day</a:t>
            </a:r>
            <a:endParaRPr lang="it-IT" b="1" spc="-1" dirty="0">
              <a:solidFill>
                <a:schemeClr val="accent6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360" indent="0" algn="just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July</a:t>
            </a:r>
            <a:r>
              <a:rPr lang="it-IT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2018: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AST 43&lt;34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ALT 81&lt;49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GGT 37&lt;40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gamma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globulins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18&lt;18%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IgG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1340&lt;1600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-- Start </a:t>
            </a:r>
            <a:r>
              <a:rPr lang="it-IT" b="1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Azatioprine</a:t>
            </a:r>
            <a:r>
              <a:rPr lang="it-IT" b="1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150mg/</a:t>
            </a:r>
            <a:r>
              <a:rPr lang="it-IT" b="1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day</a:t>
            </a:r>
            <a:r>
              <a:rPr lang="it-IT" b="1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0" indent="0" algn="just">
              <a:buNone/>
            </a:pP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October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2018: </a:t>
            </a:r>
            <a:r>
              <a:rPr lang="it-IT" b="1" dirty="0"/>
              <a:t>AST 32&lt;51</a:t>
            </a:r>
            <a:r>
              <a:rPr lang="it-IT" dirty="0"/>
              <a:t>, </a:t>
            </a:r>
            <a:r>
              <a:rPr lang="it-IT" b="1" dirty="0"/>
              <a:t>ALT 37&lt;51</a:t>
            </a:r>
            <a:r>
              <a:rPr lang="it-IT" dirty="0"/>
              <a:t>, </a:t>
            </a:r>
            <a:r>
              <a:rPr lang="it-IT" b="1" dirty="0"/>
              <a:t>GGT 24&lt;55</a:t>
            </a:r>
            <a:r>
              <a:rPr lang="it-IT" dirty="0"/>
              <a:t>, gamma </a:t>
            </a:r>
            <a:r>
              <a:rPr lang="it-IT" dirty="0" err="1"/>
              <a:t>globulins</a:t>
            </a:r>
            <a:r>
              <a:rPr lang="it-IT" dirty="0"/>
              <a:t> </a:t>
            </a:r>
            <a:r>
              <a:rPr lang="it-IT" b="1" dirty="0"/>
              <a:t>15&lt;18% </a:t>
            </a:r>
            <a:r>
              <a:rPr lang="it-IT" dirty="0"/>
              <a:t>--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BIOCHEMICAL REMISSION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Transient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elastography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september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2019: </a:t>
            </a:r>
            <a:r>
              <a:rPr lang="it-IT" dirty="0"/>
              <a:t>7.7 </a:t>
            </a:r>
            <a:r>
              <a:rPr lang="it-IT" dirty="0" err="1"/>
              <a:t>kPa</a:t>
            </a:r>
            <a:r>
              <a:rPr lang="it-IT" dirty="0"/>
              <a:t> IQR/</a:t>
            </a:r>
            <a:r>
              <a:rPr lang="it-IT" dirty="0" err="1"/>
              <a:t>med</a:t>
            </a:r>
            <a:r>
              <a:rPr lang="it-IT" dirty="0"/>
              <a:t> 15%</a:t>
            </a:r>
          </a:p>
          <a:p>
            <a:pPr marL="0" indent="0" algn="just">
              <a:buNone/>
            </a:pP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Transient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elastography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may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2020: </a:t>
            </a:r>
            <a:r>
              <a:rPr lang="it-IT" dirty="0"/>
              <a:t>3.5 </a:t>
            </a:r>
            <a:r>
              <a:rPr lang="it-IT" dirty="0" err="1"/>
              <a:t>kPa</a:t>
            </a:r>
            <a:r>
              <a:rPr lang="it-IT" dirty="0"/>
              <a:t> IQR/</a:t>
            </a:r>
            <a:r>
              <a:rPr lang="it-IT" dirty="0" err="1"/>
              <a:t>med</a:t>
            </a:r>
            <a:r>
              <a:rPr lang="it-IT" dirty="0"/>
              <a:t> 11%</a:t>
            </a:r>
          </a:p>
        </p:txBody>
      </p:sp>
    </p:spTree>
    <p:extLst>
      <p:ext uri="{BB962C8B-B14F-4D97-AF65-F5344CB8AC3E}">
        <p14:creationId xmlns:p14="http://schemas.microsoft.com/office/powerpoint/2010/main" val="13586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5446F-9352-3348-ACAD-88060C14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MANAGEMENT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CA9B4-A982-9840-B381-8C109D482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539"/>
            <a:ext cx="10515600" cy="33423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Maintenaince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regimen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it-IT" dirty="0" err="1"/>
              <a:t>steroid</a:t>
            </a:r>
            <a:r>
              <a:rPr lang="it-IT" dirty="0"/>
              <a:t> </a:t>
            </a:r>
            <a:r>
              <a:rPr lang="it-IT" dirty="0" err="1"/>
              <a:t>progressively</a:t>
            </a:r>
            <a:r>
              <a:rPr lang="it-IT" dirty="0"/>
              <a:t> </a:t>
            </a:r>
            <a:r>
              <a:rPr lang="it-IT" dirty="0" err="1"/>
              <a:t>reduced</a:t>
            </a:r>
            <a:r>
              <a:rPr lang="it-IT" dirty="0"/>
              <a:t> </a:t>
            </a:r>
            <a:r>
              <a:rPr lang="it-IT" dirty="0" err="1"/>
              <a:t>till</a:t>
            </a:r>
            <a:r>
              <a:rPr lang="it-IT" dirty="0"/>
              <a:t>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prednisolone 5 mg/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day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/>
              <a:t>keeping</a:t>
            </a:r>
            <a:r>
              <a:rPr lang="it-IT" dirty="0"/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azathioprine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dosage</a:t>
            </a:r>
            <a:r>
              <a:rPr lang="it-IT" dirty="0"/>
              <a:t> of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150mg/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day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b="1" dirty="0"/>
              <a:t>No </a:t>
            </a:r>
            <a:r>
              <a:rPr lang="it-IT" b="1" dirty="0" err="1"/>
              <a:t>flare</a:t>
            </a:r>
            <a:r>
              <a:rPr lang="it-IT" b="1" dirty="0"/>
              <a:t> </a:t>
            </a:r>
            <a:r>
              <a:rPr lang="it-IT" dirty="0" err="1"/>
              <a:t>occured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maintenaince</a:t>
            </a:r>
            <a:r>
              <a:rPr lang="it-IT" dirty="0"/>
              <a:t> </a:t>
            </a:r>
            <a:r>
              <a:rPr lang="it-IT" dirty="0" err="1"/>
              <a:t>regimen</a:t>
            </a:r>
            <a:r>
              <a:rPr lang="it-IT" dirty="0"/>
              <a:t>.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October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2021: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proposed</a:t>
            </a:r>
            <a:r>
              <a:rPr lang="it-IT" dirty="0"/>
              <a:t> P.F. to </a:t>
            </a:r>
            <a:r>
              <a:rPr lang="it-IT" dirty="0" err="1"/>
              <a:t>perform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biopsy</a:t>
            </a:r>
            <a:r>
              <a:rPr lang="it-IT" dirty="0"/>
              <a:t> and </a:t>
            </a:r>
            <a:r>
              <a:rPr lang="it-IT" dirty="0" err="1"/>
              <a:t>assess</a:t>
            </a:r>
            <a:r>
              <a:rPr lang="it-IT" dirty="0"/>
              <a:t> </a:t>
            </a:r>
            <a:r>
              <a:rPr lang="it-IT" dirty="0" err="1"/>
              <a:t>histological</a:t>
            </a:r>
            <a:r>
              <a:rPr lang="it-IT" dirty="0"/>
              <a:t> </a:t>
            </a:r>
            <a:r>
              <a:rPr lang="it-IT" dirty="0" err="1"/>
              <a:t>remission</a:t>
            </a:r>
            <a:r>
              <a:rPr lang="it-IT" dirty="0"/>
              <a:t> to discontinue prednisolone. 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608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5446F-9352-3348-ACAD-88060C14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DRUG-RELATED AE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CA9B4-A982-9840-B381-8C109D48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STEROID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MOC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june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2018: </a:t>
            </a:r>
            <a:r>
              <a:rPr lang="it-IT" dirty="0" err="1"/>
              <a:t>osteopenia</a:t>
            </a:r>
            <a:r>
              <a:rPr lang="it-IT" dirty="0"/>
              <a:t> --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start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integration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calcium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vit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D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it-IT" dirty="0"/>
              <a:t>Regular </a:t>
            </a:r>
            <a:r>
              <a:rPr lang="it-IT" dirty="0" err="1"/>
              <a:t>monitoring</a:t>
            </a:r>
            <a:r>
              <a:rPr lang="it-IT" dirty="0"/>
              <a:t> of </a:t>
            </a:r>
            <a:r>
              <a:rPr lang="it-IT" dirty="0" err="1"/>
              <a:t>arterial</a:t>
            </a:r>
            <a:r>
              <a:rPr lang="it-IT" dirty="0"/>
              <a:t> pressure: </a:t>
            </a:r>
            <a:r>
              <a:rPr lang="it-IT" dirty="0" err="1"/>
              <a:t>development</a:t>
            </a:r>
            <a:r>
              <a:rPr lang="it-IT" dirty="0"/>
              <a:t> of </a:t>
            </a:r>
            <a:r>
              <a:rPr lang="it-IT" dirty="0" err="1"/>
              <a:t>arterial</a:t>
            </a:r>
            <a:r>
              <a:rPr lang="it-IT" dirty="0"/>
              <a:t> </a:t>
            </a:r>
            <a:r>
              <a:rPr lang="it-IT" dirty="0" err="1"/>
              <a:t>hypertension</a:t>
            </a:r>
            <a:r>
              <a:rPr lang="it-IT" dirty="0"/>
              <a:t> –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start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ACEi</a:t>
            </a:r>
            <a:endParaRPr lang="it-IT" dirty="0"/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it-IT" dirty="0"/>
              <a:t>Regular </a:t>
            </a:r>
            <a:r>
              <a:rPr lang="it-IT" dirty="0" err="1"/>
              <a:t>monitoring</a:t>
            </a:r>
            <a:r>
              <a:rPr lang="it-IT" dirty="0"/>
              <a:t> of FPG or DTX for the </a:t>
            </a:r>
            <a:r>
              <a:rPr lang="it-IT" dirty="0" err="1"/>
              <a:t>risk</a:t>
            </a:r>
            <a:r>
              <a:rPr lang="it-IT" dirty="0"/>
              <a:t> of </a:t>
            </a:r>
            <a:r>
              <a:rPr lang="it-IT" dirty="0" err="1"/>
              <a:t>steroid-induced</a:t>
            </a:r>
            <a:r>
              <a:rPr lang="it-IT" dirty="0"/>
              <a:t> diabete </a:t>
            </a:r>
          </a:p>
          <a:p>
            <a:pPr marL="0" indent="0" algn="just">
              <a:buNone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AZA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it-IT" dirty="0"/>
              <a:t>Regular </a:t>
            </a:r>
            <a:r>
              <a:rPr lang="it-IT" dirty="0" err="1"/>
              <a:t>monitoring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</a:t>
            </a:r>
            <a:r>
              <a:rPr lang="it-IT" dirty="0" err="1"/>
              <a:t>count</a:t>
            </a:r>
            <a:r>
              <a:rPr lang="it-IT" dirty="0"/>
              <a:t> for the </a:t>
            </a:r>
            <a:r>
              <a:rPr lang="it-IT" dirty="0" err="1"/>
              <a:t>risk</a:t>
            </a:r>
            <a:r>
              <a:rPr lang="it-IT" dirty="0"/>
              <a:t> of </a:t>
            </a:r>
            <a:r>
              <a:rPr lang="it-IT" dirty="0" err="1"/>
              <a:t>cytopenia</a:t>
            </a:r>
            <a:endParaRPr lang="it-IT" dirty="0"/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surveillance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736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945EA6-DC1C-6947-9C3B-F9A31815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LEARNING POINTS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29E96C-AEDC-F945-B5AB-1BFBC72F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94" y="1558555"/>
            <a:ext cx="10690412" cy="4934320"/>
          </a:xfrm>
        </p:spPr>
        <p:txBody>
          <a:bodyPr>
            <a:noAutofit/>
          </a:bodyPr>
          <a:lstStyle/>
          <a:p>
            <a:pPr marL="457200" lvl="1" indent="-457200" algn="just">
              <a:buClr>
                <a:schemeClr val="accent1">
                  <a:lumMod val="50000"/>
                </a:schemeClr>
              </a:buClr>
            </a:pPr>
            <a:r>
              <a:rPr lang="it-IT" sz="2600" dirty="0" err="1"/>
              <a:t>Histological</a:t>
            </a:r>
            <a:r>
              <a:rPr lang="it-IT" sz="2600" dirty="0"/>
              <a:t> </a:t>
            </a:r>
            <a:r>
              <a:rPr lang="it-IT" sz="2600" dirty="0" err="1"/>
              <a:t>demonstration</a:t>
            </a:r>
            <a:r>
              <a:rPr lang="it-IT" sz="2600" dirty="0"/>
              <a:t> of AIH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required</a:t>
            </a:r>
            <a:r>
              <a:rPr lang="it-IT" sz="2600" dirty="0"/>
              <a:t> for the </a:t>
            </a:r>
            <a:r>
              <a:rPr lang="it-IT" sz="2600" dirty="0" err="1"/>
              <a:t>diagnosis</a:t>
            </a:r>
            <a:r>
              <a:rPr lang="it-IT" sz="2600" dirty="0"/>
              <a:t> of AIH and, </a:t>
            </a:r>
            <a:r>
              <a:rPr lang="it-IT" sz="2600" dirty="0" err="1"/>
              <a:t>therefore</a:t>
            </a:r>
            <a:r>
              <a:rPr lang="it-IT" sz="2600" dirty="0"/>
              <a:t>, </a:t>
            </a:r>
            <a:r>
              <a:rPr lang="it-IT" sz="2600" b="1" dirty="0" err="1"/>
              <a:t>liver</a:t>
            </a:r>
            <a:r>
              <a:rPr lang="it-IT" sz="2600" b="1" dirty="0"/>
              <a:t> </a:t>
            </a:r>
            <a:r>
              <a:rPr lang="it-IT" sz="2600" b="1" dirty="0" err="1"/>
              <a:t>biopsy</a:t>
            </a:r>
            <a:r>
              <a:rPr lang="it-IT" sz="2600" b="1" dirty="0"/>
              <a:t> </a:t>
            </a:r>
            <a:r>
              <a:rPr lang="it-IT" sz="2600" b="1" dirty="0" err="1"/>
              <a:t>is</a:t>
            </a:r>
            <a:r>
              <a:rPr lang="it-IT" sz="2600" b="1" dirty="0"/>
              <a:t> </a:t>
            </a:r>
            <a:r>
              <a:rPr lang="it-IT" sz="2600" b="1" dirty="0" err="1"/>
              <a:t>mandatory</a:t>
            </a:r>
            <a:r>
              <a:rPr lang="it-IT" sz="2600" b="1" dirty="0"/>
              <a:t> </a:t>
            </a:r>
            <a:r>
              <a:rPr lang="it-IT" sz="2600" dirty="0"/>
              <a:t>in the </a:t>
            </a:r>
            <a:r>
              <a:rPr lang="it-IT" sz="2600" dirty="0" err="1"/>
              <a:t>diagnostic</a:t>
            </a:r>
            <a:r>
              <a:rPr lang="it-IT" sz="2600" dirty="0"/>
              <a:t> work-up of AIH, </a:t>
            </a:r>
            <a:r>
              <a:rPr lang="it-IT" sz="2600" dirty="0" err="1"/>
              <a:t>before</a:t>
            </a:r>
            <a:r>
              <a:rPr lang="it-IT" sz="2600" dirty="0"/>
              <a:t> treatment. </a:t>
            </a:r>
          </a:p>
          <a:p>
            <a:pPr marL="457200" lvl="1" indent="-457200" algn="just">
              <a:buClr>
                <a:schemeClr val="accent1">
                  <a:lumMod val="50000"/>
                </a:schemeClr>
              </a:buClr>
            </a:pP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Assessment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drug-related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long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term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adverse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events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is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crucial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Patients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must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undergo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1257300" lvl="3" indent="-342900" algn="just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MOC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at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steroid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start and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periodically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1257300" lvl="3" indent="-342900" algn="just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Arterial</a:t>
            </a: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pressure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monitoring</a:t>
            </a:r>
            <a:endParaRPr lang="it-IT" sz="2000" spc="-1" dirty="0">
              <a:uFill>
                <a:solidFill>
                  <a:srgbClr val="FFFFFF"/>
                </a:solidFill>
              </a:uFill>
            </a:endParaRPr>
          </a:p>
          <a:p>
            <a:pPr marL="1257300" lvl="3" indent="-342900" algn="just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FPG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or </a:t>
            </a: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DTX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1257300" lvl="3" indent="-342900" algn="just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CBC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monitoring</a:t>
            </a:r>
            <a:endParaRPr lang="it-IT" sz="2000" spc="-1" dirty="0">
              <a:uFill>
                <a:solidFill>
                  <a:srgbClr val="FFFFFF"/>
                </a:solidFill>
              </a:uFill>
            </a:endParaRPr>
          </a:p>
          <a:p>
            <a:pPr marL="1257300" lvl="3" indent="-342900" algn="just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Annual</a:t>
            </a: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dermatological</a:t>
            </a: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examination</a:t>
            </a: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to monitor non-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melenocytic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skin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lesions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457200" lvl="1" indent="-457200" algn="just">
              <a:buClr>
                <a:schemeClr val="accent1">
                  <a:lumMod val="50000"/>
                </a:schemeClr>
              </a:buClr>
            </a:pP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After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2y of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steroid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and 3-5y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years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of AZA, 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AIH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therapy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can be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discontinued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if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biochemical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remission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is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achieved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Current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Guidelines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reccomend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also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liver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biopsy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to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assess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histological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remission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. . </a:t>
            </a:r>
          </a:p>
        </p:txBody>
      </p:sp>
    </p:spTree>
    <p:extLst>
      <p:ext uri="{BB962C8B-B14F-4D97-AF65-F5344CB8AC3E}">
        <p14:creationId xmlns:p14="http://schemas.microsoft.com/office/powerpoint/2010/main" val="3017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7D1D4-5722-1543-BEDB-12A1E92D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63" y="386397"/>
            <a:ext cx="11000874" cy="1325563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59EE16-7B81-A440-AC10-28E1BA07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4" y="2353469"/>
            <a:ext cx="10515600" cy="3614237"/>
          </a:xfrm>
        </p:spPr>
        <p:txBody>
          <a:bodyPr>
            <a:normAutofit/>
          </a:bodyPr>
          <a:lstStyle/>
          <a:p>
            <a:pPr marL="457560" indent="-457200">
              <a:lnSpc>
                <a:spcPct val="100000"/>
              </a:lnSpc>
              <a:buClr>
                <a:srgbClr val="2D4362"/>
              </a:buClr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Clinical case 1 </a:t>
            </a:r>
          </a:p>
          <a:p>
            <a:pPr marL="457560" indent="-457200">
              <a:lnSpc>
                <a:spcPct val="100000"/>
              </a:lnSpc>
              <a:buClr>
                <a:srgbClr val="2D4362"/>
              </a:buClr>
            </a:pPr>
            <a:r>
              <a:rPr lang="it-IT" sz="3600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Clinical case 2</a:t>
            </a:r>
          </a:p>
          <a:p>
            <a:pPr marL="457560" indent="-457200">
              <a:lnSpc>
                <a:spcPct val="100000"/>
              </a:lnSpc>
              <a:buClr>
                <a:srgbClr val="2D4362"/>
              </a:buClr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Clinical Case 3</a:t>
            </a:r>
          </a:p>
          <a:p>
            <a:pPr>
              <a:lnSpc>
                <a:spcPct val="100000"/>
              </a:lnSpc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E1F1445-ADCF-E341-B84A-2FA710F123A3}"/>
              </a:ext>
            </a:extLst>
          </p:cNvPr>
          <p:cNvSpPr txBox="1">
            <a:spLocks/>
          </p:cNvSpPr>
          <p:nvPr/>
        </p:nvSpPr>
        <p:spPr>
          <a:xfrm>
            <a:off x="96653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1622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7D1D4-5722-1543-BEDB-12A1E92D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63" y="386397"/>
            <a:ext cx="11000874" cy="1325563"/>
          </a:xfrm>
        </p:spPr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CLINICAL CASE 2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59EE16-7B81-A440-AC10-28E1BA07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4" y="2353469"/>
            <a:ext cx="10515600" cy="3614237"/>
          </a:xfrm>
        </p:spPr>
        <p:txBody>
          <a:bodyPr>
            <a:normAutofit fontScale="92500" lnSpcReduction="20000"/>
          </a:bodyPr>
          <a:lstStyle/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Mother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with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giant-cell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arteritis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Horton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disease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Grandmother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died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cirrhosis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unknown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etiology</a:t>
            </a: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Sister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with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Hashimoto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thyroiditis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and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her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daughter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with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celiac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disease</a:t>
            </a: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cigarettes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or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alcohol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abuse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. No IVDU.</a:t>
            </a: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recent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travels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abroad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previous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blood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transfusion</a:t>
            </a: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Menopause</a:t>
            </a:r>
          </a:p>
          <a:p>
            <a:pPr marL="0" indent="0">
              <a:lnSpc>
                <a:spcPct val="100000"/>
              </a:lnSpc>
              <a:buNone/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E1F1445-ADCF-E341-B84A-2FA710F123A3}"/>
              </a:ext>
            </a:extLst>
          </p:cNvPr>
          <p:cNvSpPr txBox="1">
            <a:spLocks/>
          </p:cNvSpPr>
          <p:nvPr/>
        </p:nvSpPr>
        <p:spPr>
          <a:xfrm>
            <a:off x="96653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BCCB771-1FDF-9D4D-AEA2-CE4A55BC8DC9}"/>
              </a:ext>
            </a:extLst>
          </p:cNvPr>
          <p:cNvSpPr/>
          <p:nvPr/>
        </p:nvSpPr>
        <p:spPr>
          <a:xfrm>
            <a:off x="3940891" y="1490864"/>
            <a:ext cx="431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M.M. 55 </a:t>
            </a:r>
            <a:r>
              <a:rPr lang="en-US" sz="3600" b="1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yo</a:t>
            </a:r>
            <a:r>
              <a:rPr lang="en-US" sz="3600" b="1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 female</a:t>
            </a:r>
            <a:endParaRPr lang="en-US" sz="3600" b="1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3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7D1D4-5722-1543-BEDB-12A1E92D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63" y="386397"/>
            <a:ext cx="11000874" cy="1325563"/>
          </a:xfrm>
        </p:spPr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COMORBIDITIES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59EE16-7B81-A440-AC10-28E1BA07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4" y="1988820"/>
            <a:ext cx="10515600" cy="28803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T1DM</a:t>
            </a:r>
          </a:p>
          <a:p>
            <a:pPr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Celiac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disease</a:t>
            </a: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dyslipidemia</a:t>
            </a: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Medications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gluten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free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diet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basal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bolus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insulin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regimen</a:t>
            </a: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E1F1445-ADCF-E341-B84A-2FA710F123A3}"/>
              </a:ext>
            </a:extLst>
          </p:cNvPr>
          <p:cNvSpPr txBox="1">
            <a:spLocks/>
          </p:cNvSpPr>
          <p:nvPr/>
        </p:nvSpPr>
        <p:spPr>
          <a:xfrm>
            <a:off x="96653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0841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6DA331-0945-8140-B2E9-81958C24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2" y="1871292"/>
            <a:ext cx="11000873" cy="45998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z="2400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September</a:t>
            </a:r>
            <a:r>
              <a:rPr lang="it-IT" sz="2400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 2018</a:t>
            </a:r>
          </a:p>
          <a:p>
            <a:pPr>
              <a:lnSpc>
                <a:spcPct val="100000"/>
              </a:lnSpc>
              <a:buClr>
                <a:srgbClr val="2D4362"/>
              </a:buClr>
            </a:pP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Access to the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local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emergency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department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(ED) for 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severe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ashtenia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weight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loss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(7 kg in 2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months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) </a:t>
            </a:r>
          </a:p>
          <a:p>
            <a:pPr>
              <a:lnSpc>
                <a:spcPct val="100000"/>
              </a:lnSpc>
              <a:buClr>
                <a:srgbClr val="2D4362"/>
              </a:buClr>
            </a:pP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Clinical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examination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jaundice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, no spider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naevi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liver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and spleen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not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enlarged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(i.e. no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signs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chronic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liver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disease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).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Weight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50 kg,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Height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160 cm. BMI 19.5  </a:t>
            </a:r>
          </a:p>
          <a:p>
            <a:pPr marL="800460" lvl="1" indent="-34290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endParaRPr lang="it-IT" sz="20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1BEE591-F818-BE48-9007-B800CCC2A685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DISEASE PRESENTATION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62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DB892C-E18F-9047-AEF0-58EF06BC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26" y="2233289"/>
            <a:ext cx="4048344" cy="3088464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it-IT" sz="2400" dirty="0"/>
          </a:p>
        </p:txBody>
      </p:sp>
      <p:pic>
        <p:nvPicPr>
          <p:cNvPr id="9" name="Elemento grafico 8" descr="Brainstorming di gruppo">
            <a:extLst>
              <a:ext uri="{FF2B5EF4-FFF2-40B4-BE49-F238E27FC236}">
                <a16:creationId xmlns:a16="http://schemas.microsoft.com/office/drawing/2014/main" id="{E67A2401-0EBA-574C-9FBF-FD09E4532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4468" y="2863120"/>
            <a:ext cx="1832548" cy="183254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0AD70B4A-472D-E243-883C-58B3C3A82DD2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WHAT’S NEXT?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F907D1-16AB-8C4E-BDCE-9ED8D392E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100" y="1599471"/>
            <a:ext cx="50038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7D1D4-5722-1543-BEDB-12A1E92D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63" y="386397"/>
            <a:ext cx="11000874" cy="1325563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59EE16-7B81-A440-AC10-28E1BA07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4" y="2353469"/>
            <a:ext cx="10515600" cy="3614237"/>
          </a:xfrm>
        </p:spPr>
        <p:txBody>
          <a:bodyPr>
            <a:normAutofit/>
          </a:bodyPr>
          <a:lstStyle/>
          <a:p>
            <a:pPr marL="457560" indent="-457200">
              <a:lnSpc>
                <a:spcPct val="100000"/>
              </a:lnSpc>
              <a:buClr>
                <a:srgbClr val="2D4362"/>
              </a:buClr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Clinical case 1 </a:t>
            </a:r>
          </a:p>
          <a:p>
            <a:pPr marL="457560" indent="-457200">
              <a:lnSpc>
                <a:spcPct val="100000"/>
              </a:lnSpc>
              <a:buClr>
                <a:srgbClr val="2D4362"/>
              </a:buClr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Clinical case 2</a:t>
            </a:r>
          </a:p>
          <a:p>
            <a:pPr marL="457560" indent="-457200">
              <a:lnSpc>
                <a:spcPct val="100000"/>
              </a:lnSpc>
              <a:buClr>
                <a:srgbClr val="2D4362"/>
              </a:buClr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Clinical Case 3</a:t>
            </a:r>
          </a:p>
          <a:p>
            <a:pPr>
              <a:lnSpc>
                <a:spcPct val="100000"/>
              </a:lnSpc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E1F1445-ADCF-E341-B84A-2FA710F123A3}"/>
              </a:ext>
            </a:extLst>
          </p:cNvPr>
          <p:cNvSpPr txBox="1">
            <a:spLocks/>
          </p:cNvSpPr>
          <p:nvPr/>
        </p:nvSpPr>
        <p:spPr>
          <a:xfrm>
            <a:off x="96653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2925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6DA331-0945-8140-B2E9-81958C24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2" y="1871292"/>
            <a:ext cx="11000873" cy="4599849"/>
          </a:xfrm>
        </p:spPr>
        <p:txBody>
          <a:bodyPr>
            <a:noAutofit/>
          </a:bodyPr>
          <a:lstStyle/>
          <a:p>
            <a:pPr marL="343260" indent="-342900">
              <a:lnSpc>
                <a:spcPct val="100000"/>
              </a:lnSpc>
              <a:buClr>
                <a:srgbClr val="2D4362"/>
              </a:buClr>
            </a:pP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AST 350&lt;50, ALT 420&lt;50, GGT 110&lt;70, ALP 100&lt;110,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gammaglobulins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27.2&lt;18%</a:t>
            </a:r>
            <a:endParaRPr lang="it-IT" sz="2400" spc="-1" dirty="0">
              <a:uFill>
                <a:solidFill>
                  <a:srgbClr val="FFFFFF"/>
                </a:solidFill>
              </a:uFill>
            </a:endParaRPr>
          </a:p>
          <a:p>
            <a:pPr marL="343260" indent="-342900">
              <a:lnSpc>
                <a:spcPct val="100000"/>
              </a:lnSpc>
              <a:buClr>
                <a:srgbClr val="2D4362"/>
              </a:buClr>
            </a:pP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HCV-Ab negative;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HbsAg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HbcAb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HBsAb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negative; HAV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IgM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negative; HEV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IgM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IgG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negative</a:t>
            </a:r>
          </a:p>
          <a:p>
            <a:pPr marL="343260" indent="-342900">
              <a:lnSpc>
                <a:spcPct val="100000"/>
              </a:lnSpc>
              <a:buClr>
                <a:srgbClr val="2D4362"/>
              </a:buClr>
            </a:pP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CMV&amp;EBV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IgM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negative</a:t>
            </a:r>
          </a:p>
          <a:p>
            <a:pPr marL="343260" indent="-342900">
              <a:lnSpc>
                <a:spcPct val="100000"/>
              </a:lnSpc>
              <a:buClr>
                <a:srgbClr val="2D4362"/>
              </a:buClr>
            </a:pP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Normal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a1AT,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ceruloplasmin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, %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sat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transferrin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343260" indent="-342900">
              <a:lnSpc>
                <a:spcPct val="100000"/>
              </a:lnSpc>
              <a:buClr>
                <a:srgbClr val="2D4362"/>
              </a:buClr>
            </a:pP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ANA 1:160 granular pattern, LC1 positive 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(AMA, ASMA, LKM, SLA/LP, ANCA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neg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), 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Ab anti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tireoglobulin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positive with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normal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TSH, fT4, fT3. </a:t>
            </a:r>
          </a:p>
          <a:p>
            <a:pPr marL="343260" indent="-342900">
              <a:lnSpc>
                <a:spcPct val="100000"/>
              </a:lnSpc>
              <a:buClr>
                <a:srgbClr val="2D4362"/>
              </a:buClr>
            </a:pP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alterations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on the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abdominal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US</a:t>
            </a:r>
            <a:endParaRPr lang="it-IT" sz="2400" b="1" spc="-1" dirty="0">
              <a:uFill>
                <a:solidFill>
                  <a:srgbClr val="FFFFFF"/>
                </a:solidFill>
              </a:uFill>
            </a:endParaRPr>
          </a:p>
          <a:p>
            <a:pPr marL="800460" lvl="1" indent="-34290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endParaRPr lang="it-IT" sz="20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1BEE591-F818-BE48-9007-B800CCC2A685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FIRST INVESTIGATIONS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4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0AD70B4A-472D-E243-883C-58B3C3A82DD2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REVISED DIAGNOSTIC CRITERIA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7C5A1FE7-14C0-9B47-8B22-E5C53DA49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63" y="1593309"/>
            <a:ext cx="3896225" cy="487829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B4122B3D-F15F-6940-926F-DF5D4056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878" y="1711960"/>
            <a:ext cx="3896225" cy="47818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16F834BA-7FE2-7546-BEE3-B397C30E8A31}"/>
                  </a:ext>
                </a:extLst>
              </p14:cNvPr>
              <p14:cNvContentPartPr/>
              <p14:nvPr/>
            </p14:nvContentPartPr>
            <p14:xfrm>
              <a:off x="3503702" y="2705520"/>
              <a:ext cx="174780" cy="3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16F834BA-7FE2-7546-BEE3-B397C30E8A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9758" y="2597880"/>
                <a:ext cx="282309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A44E390B-20DF-3640-828C-70C7EFA86065}"/>
                  </a:ext>
                </a:extLst>
              </p14:cNvPr>
              <p14:cNvContentPartPr/>
              <p14:nvPr/>
            </p14:nvContentPartPr>
            <p14:xfrm>
              <a:off x="3501576" y="3637077"/>
              <a:ext cx="142167" cy="36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A44E390B-20DF-3640-828C-70C7EFA860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47589" y="3529437"/>
                <a:ext cx="249782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54547FBC-49EB-434E-94D8-8944F2F379D3}"/>
                  </a:ext>
                </a:extLst>
              </p14:cNvPr>
              <p14:cNvContentPartPr/>
              <p14:nvPr/>
            </p14:nvContentPartPr>
            <p14:xfrm>
              <a:off x="3513783" y="4353960"/>
              <a:ext cx="138684" cy="1692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54547FBC-49EB-434E-94D8-8944F2F379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9750" y="4245960"/>
                <a:ext cx="246389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E4A2E21B-19AC-C946-BD20-A51C684B6277}"/>
                  </a:ext>
                </a:extLst>
              </p14:cNvPr>
              <p14:cNvContentPartPr/>
              <p14:nvPr/>
            </p14:nvContentPartPr>
            <p14:xfrm>
              <a:off x="3474543" y="5754720"/>
              <a:ext cx="173196" cy="36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E4A2E21B-19AC-C946-BD20-A51C684B62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20532" y="5647080"/>
                <a:ext cx="28085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63F42850-199A-914C-A1F1-E0996DC566C1}"/>
                  </a:ext>
                </a:extLst>
              </p14:cNvPr>
              <p14:cNvContentPartPr/>
              <p14:nvPr/>
            </p14:nvContentPartPr>
            <p14:xfrm>
              <a:off x="3512342" y="6297600"/>
              <a:ext cx="131401" cy="432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63F42850-199A-914C-A1F1-E0996DC56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58702" y="6189600"/>
                <a:ext cx="239042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8330A748-26CF-064F-958F-F7A022048CB2}"/>
                  </a:ext>
                </a:extLst>
              </p14:cNvPr>
              <p14:cNvContentPartPr/>
              <p14:nvPr/>
            </p14:nvContentPartPr>
            <p14:xfrm>
              <a:off x="7380557" y="1986506"/>
              <a:ext cx="165240" cy="36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8330A748-26CF-064F-958F-F7A022048CB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26557" y="1878866"/>
                <a:ext cx="272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790FA057-228B-3340-A457-1A7851237544}"/>
                  </a:ext>
                </a:extLst>
              </p14:cNvPr>
              <p14:cNvContentPartPr/>
              <p14:nvPr/>
            </p14:nvContentPartPr>
            <p14:xfrm>
              <a:off x="7347077" y="3612626"/>
              <a:ext cx="174240" cy="36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790FA057-228B-3340-A457-1A78512375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93437" y="3504986"/>
                <a:ext cx="28188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A681F8B-508B-0D42-9E65-226F3ED46AFA}"/>
              </a:ext>
            </a:extLst>
          </p:cNvPr>
          <p:cNvSpPr txBox="1"/>
          <p:nvPr/>
        </p:nvSpPr>
        <p:spPr>
          <a:xfrm>
            <a:off x="8662067" y="3375781"/>
            <a:ext cx="263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17</a:t>
            </a:r>
            <a:r>
              <a:rPr lang="en-GB" sz="2400" dirty="0"/>
              <a:t> – </a:t>
            </a:r>
            <a:r>
              <a:rPr lang="en-GB" sz="2400" b="1" dirty="0"/>
              <a:t>Definite AIH </a:t>
            </a:r>
          </a:p>
          <a:p>
            <a:pPr algn="just"/>
            <a:r>
              <a:rPr lang="en-GB" sz="2400" dirty="0"/>
              <a:t>prior to liver biopsy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B3CCAB1C-8F8A-5848-A0C6-078EF645C19D}"/>
                  </a:ext>
                </a:extLst>
              </p14:cNvPr>
              <p14:cNvContentPartPr/>
              <p14:nvPr/>
            </p14:nvContentPartPr>
            <p14:xfrm>
              <a:off x="3477687" y="2269767"/>
              <a:ext cx="174780" cy="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B3CCAB1C-8F8A-5848-A0C6-078EF645C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3743" y="2162127"/>
                <a:ext cx="282309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6646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DB892C-E18F-9047-AEF0-58EF06BC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26" y="2233289"/>
            <a:ext cx="4048344" cy="3088464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it-IT" sz="2400" dirty="0"/>
          </a:p>
        </p:txBody>
      </p:sp>
      <p:pic>
        <p:nvPicPr>
          <p:cNvPr id="9" name="Elemento grafico 8" descr="Brainstorming di gruppo">
            <a:extLst>
              <a:ext uri="{FF2B5EF4-FFF2-40B4-BE49-F238E27FC236}">
                <a16:creationId xmlns:a16="http://schemas.microsoft.com/office/drawing/2014/main" id="{E67A2401-0EBA-574C-9FBF-FD09E4532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4468" y="2863120"/>
            <a:ext cx="1832548" cy="183254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0AD70B4A-472D-E243-883C-58B3C3A82DD2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WHAT’S NEXT?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F907D1-16AB-8C4E-BDCE-9ED8D392E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100" y="1599471"/>
            <a:ext cx="50038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71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2C326-FD9F-CA41-9216-8BDAC773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3" y="1579962"/>
            <a:ext cx="7635605" cy="4540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r>
              <a:rPr lang="it-IT" sz="2000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Biopsy</a:t>
            </a:r>
            <a:r>
              <a:rPr lang="it-IT" sz="2000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it-IT" sz="2000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Jan</a:t>
            </a:r>
            <a:r>
              <a:rPr lang="it-IT" sz="2000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2019)</a:t>
            </a:r>
            <a:endParaRPr lang="it-IT" sz="200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Two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specimens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of 2 cm, 22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portal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tracts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overall</a:t>
            </a:r>
            <a:endParaRPr lang="it-IT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Moderate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portal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infiltrate with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lymphocytes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and plasma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cells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MUM1+</a:t>
            </a: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Moderate to severe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interface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hepatitis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Spotty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hepatocyte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apoptosis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and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necrosis</a:t>
            </a:r>
            <a:endParaRPr lang="it-IT" sz="2000" spc="-1" dirty="0"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Hepatocyte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balooning</a:t>
            </a:r>
            <a:endParaRPr lang="it-IT" sz="2000" b="1" spc="-1" dirty="0"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Rosetting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liver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cells</a:t>
            </a:r>
            <a:endParaRPr lang="it-IT" sz="2000" b="1" spc="-1" dirty="0"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Mild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steatosis</a:t>
            </a:r>
            <a:endParaRPr lang="it-IT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Mild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portal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fibrosis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without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septa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Fibrosis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F1 METAVIR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Diagnosis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MODERATE ACUTE HEPATITIS COMPATIBLE WITH AIH</a:t>
            </a:r>
            <a:endParaRPr lang="it-IT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endParaRPr lang="it-IT" sz="20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86114BB-12CB-F446-915A-45435192AD2A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LIVER BIOPSY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1E2C0702-3BD9-EC41-AF5C-884234989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558" y="3429000"/>
            <a:ext cx="3175215" cy="306044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9F1934D-285E-EF4A-AF0D-2BA5B32CB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558" y="386397"/>
            <a:ext cx="3175215" cy="30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82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5446F-9352-3348-ACAD-88060C14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MANAGEMENT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CA9B4-A982-9840-B381-8C109D48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" indent="0" algn="just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Feb</a:t>
            </a:r>
            <a:r>
              <a:rPr lang="it-IT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2019: 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Start </a:t>
            </a:r>
            <a:r>
              <a:rPr lang="it-IT" b="1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Prednisone 50 mg/</a:t>
            </a:r>
            <a:r>
              <a:rPr lang="it-IT" b="1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day</a:t>
            </a:r>
            <a:endParaRPr lang="it-IT" b="1" spc="-1" dirty="0">
              <a:solidFill>
                <a:schemeClr val="accent6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360" indent="0" algn="just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Mar 2019: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AST 17&lt;39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ALT 42&lt;34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GGT 42&lt;40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gamma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globulins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21&lt;18%,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suboptimal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control of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blood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glucose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360" indent="0" algn="just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Apr</a:t>
            </a:r>
            <a:r>
              <a:rPr lang="it-IT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2019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t-IT" b="1" dirty="0"/>
              <a:t>AST 221</a:t>
            </a:r>
            <a:r>
              <a:rPr lang="it-IT" dirty="0"/>
              <a:t>, </a:t>
            </a:r>
            <a:r>
              <a:rPr lang="it-IT" b="1" dirty="0"/>
              <a:t>ALT 300 –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RELAPSE DUE TO RAPID REDUCTION OF STEROID – back to prednisone 50mg/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day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60" indent="0" algn="just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May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2019: </a:t>
            </a:r>
            <a:r>
              <a:rPr lang="it-IT" b="1" dirty="0"/>
              <a:t>AST 50, ALT 100 –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start AZA 100mg/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day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60" indent="0" algn="just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Jan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2020: </a:t>
            </a:r>
            <a:r>
              <a:rPr lang="it-IT" b="1" dirty="0"/>
              <a:t>AST 20, LAT 17, GGT 20, ALP 59, </a:t>
            </a:r>
            <a:r>
              <a:rPr lang="it-IT" dirty="0" err="1"/>
              <a:t>gammaglobulins</a:t>
            </a:r>
            <a:r>
              <a:rPr lang="it-IT" b="1" dirty="0"/>
              <a:t> 15% </a:t>
            </a:r>
          </a:p>
          <a:p>
            <a:pPr marL="360" indent="0" algn="just">
              <a:lnSpc>
                <a:spcPct val="100000"/>
              </a:lnSpc>
              <a:buClr>
                <a:srgbClr val="2D4362"/>
              </a:buClr>
              <a:buNone/>
            </a:pP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7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5446F-9352-3348-ACAD-88060C14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MANAGEMENT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CA9B4-A982-9840-B381-8C109D482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539"/>
            <a:ext cx="10515600" cy="33423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Maintenaince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regimen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it-IT" dirty="0" err="1"/>
              <a:t>steroid</a:t>
            </a:r>
            <a:r>
              <a:rPr lang="it-IT" dirty="0"/>
              <a:t> </a:t>
            </a:r>
            <a:r>
              <a:rPr lang="it-IT" dirty="0" err="1"/>
              <a:t>progressively</a:t>
            </a:r>
            <a:r>
              <a:rPr lang="it-IT" dirty="0"/>
              <a:t> </a:t>
            </a:r>
            <a:r>
              <a:rPr lang="it-IT" dirty="0" err="1"/>
              <a:t>reduced</a:t>
            </a:r>
            <a:r>
              <a:rPr lang="it-IT" dirty="0"/>
              <a:t> </a:t>
            </a:r>
            <a:r>
              <a:rPr lang="it-IT" dirty="0" err="1"/>
              <a:t>till</a:t>
            </a:r>
            <a:r>
              <a:rPr lang="it-IT" dirty="0"/>
              <a:t>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prednisolone 5 mg/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day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/>
              <a:t>keeping</a:t>
            </a:r>
            <a:r>
              <a:rPr lang="it-IT" dirty="0"/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azathioprine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dosage</a:t>
            </a:r>
            <a:r>
              <a:rPr lang="it-IT" dirty="0"/>
              <a:t> of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75 mg/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day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b="1" dirty="0" err="1"/>
              <a:t>One</a:t>
            </a:r>
            <a:r>
              <a:rPr lang="it-IT" b="1" dirty="0"/>
              <a:t> </a:t>
            </a:r>
            <a:r>
              <a:rPr lang="it-IT" b="1" dirty="0" err="1"/>
              <a:t>flare</a:t>
            </a:r>
            <a:r>
              <a:rPr lang="it-IT" b="1" dirty="0"/>
              <a:t> </a:t>
            </a:r>
            <a:r>
              <a:rPr lang="it-IT" dirty="0" err="1"/>
              <a:t>occured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steroid</a:t>
            </a:r>
            <a:r>
              <a:rPr lang="it-IT" dirty="0"/>
              <a:t> </a:t>
            </a:r>
            <a:r>
              <a:rPr lang="it-IT" dirty="0" err="1"/>
              <a:t>deescalation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7153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5446F-9352-3348-ACAD-88060C14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DRUG-RELATED AE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CA9B4-A982-9840-B381-8C109D482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429000"/>
            <a:ext cx="5003800" cy="5806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dirty="0" err="1"/>
              <a:t>What</a:t>
            </a:r>
            <a:r>
              <a:rPr lang="it-IT" sz="3200" dirty="0"/>
              <a:t> </a:t>
            </a:r>
            <a:r>
              <a:rPr lang="it-IT" sz="3200" dirty="0" err="1"/>
              <a:t>should</a:t>
            </a:r>
            <a:r>
              <a:rPr lang="it-IT" sz="3200" dirty="0"/>
              <a:t> </a:t>
            </a:r>
            <a:r>
              <a:rPr lang="it-IT" sz="3200" dirty="0" err="1"/>
              <a:t>we</a:t>
            </a:r>
            <a:r>
              <a:rPr lang="it-IT" sz="3200" dirty="0"/>
              <a:t> monitor </a:t>
            </a:r>
            <a:r>
              <a:rPr lang="it-IT" sz="3200" dirty="0" err="1"/>
              <a:t>during</a:t>
            </a:r>
            <a:r>
              <a:rPr lang="it-IT" sz="3200" dirty="0"/>
              <a:t> AIH treatment?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EDDC5BB-E65F-8349-BC1E-226E2117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1690688"/>
            <a:ext cx="50038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98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5446F-9352-3348-ACAD-88060C14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DRUG-RELATED AE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CA9B4-A982-9840-B381-8C109D48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STEROID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MOC mar 2019: </a:t>
            </a:r>
            <a:r>
              <a:rPr lang="it-IT" dirty="0" err="1"/>
              <a:t>osteoporosis</a:t>
            </a:r>
            <a:r>
              <a:rPr lang="it-IT" dirty="0"/>
              <a:t> --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start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integration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calcium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vit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D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it-IT" dirty="0"/>
              <a:t>Regular </a:t>
            </a:r>
            <a:r>
              <a:rPr lang="it-IT" dirty="0" err="1"/>
              <a:t>monitoring</a:t>
            </a:r>
            <a:r>
              <a:rPr lang="it-IT" dirty="0"/>
              <a:t> of </a:t>
            </a:r>
            <a:r>
              <a:rPr lang="it-IT" dirty="0" err="1"/>
              <a:t>arterial</a:t>
            </a:r>
            <a:r>
              <a:rPr lang="it-IT" dirty="0"/>
              <a:t> pressure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it-IT" dirty="0"/>
              <a:t>Regular </a:t>
            </a:r>
            <a:r>
              <a:rPr lang="it-IT" dirty="0" err="1"/>
              <a:t>monitoring</a:t>
            </a:r>
            <a:r>
              <a:rPr lang="it-IT" dirty="0"/>
              <a:t> of FPG or DTX </a:t>
            </a:r>
          </a:p>
          <a:p>
            <a:pPr marL="0"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AZA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it-IT" dirty="0"/>
              <a:t>Regular </a:t>
            </a:r>
            <a:r>
              <a:rPr lang="it-IT" dirty="0" err="1"/>
              <a:t>monitoring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</a:t>
            </a:r>
            <a:r>
              <a:rPr lang="it-IT" dirty="0" err="1"/>
              <a:t>count</a:t>
            </a:r>
            <a:r>
              <a:rPr lang="it-IT" dirty="0"/>
              <a:t> for the </a:t>
            </a:r>
            <a:r>
              <a:rPr lang="it-IT" dirty="0" err="1"/>
              <a:t>risk</a:t>
            </a:r>
            <a:r>
              <a:rPr lang="it-IT" dirty="0"/>
              <a:t> of </a:t>
            </a:r>
            <a:r>
              <a:rPr lang="it-IT" dirty="0" err="1"/>
              <a:t>cytopenia</a:t>
            </a:r>
            <a:r>
              <a:rPr lang="it-IT" dirty="0"/>
              <a:t>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surveillance</a:t>
            </a:r>
            <a:r>
              <a:rPr lang="it-IT" dirty="0"/>
              <a:t> (</a:t>
            </a:r>
            <a:r>
              <a:rPr lang="it-IT" dirty="0" err="1"/>
              <a:t>dermatologic</a:t>
            </a:r>
            <a:r>
              <a:rPr lang="it-IT" dirty="0"/>
              <a:t>, </a:t>
            </a:r>
            <a:r>
              <a:rPr lang="it-IT" dirty="0" err="1"/>
              <a:t>ginecologic</a:t>
            </a:r>
            <a:r>
              <a:rPr lang="it-IT" dirty="0"/>
              <a:t>, </a:t>
            </a:r>
            <a:r>
              <a:rPr lang="it-IT" dirty="0" err="1"/>
              <a:t>breast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1930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945EA6-DC1C-6947-9C3B-F9A31815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LEARNING POINTS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29E96C-AEDC-F945-B5AB-1BFBC72F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94" y="1558555"/>
            <a:ext cx="10690412" cy="4934320"/>
          </a:xfrm>
        </p:spPr>
        <p:txBody>
          <a:bodyPr>
            <a:noAutofit/>
          </a:bodyPr>
          <a:lstStyle/>
          <a:p>
            <a:pPr marL="457200" lvl="1" indent="-457200" algn="just">
              <a:buClr>
                <a:schemeClr val="accent1">
                  <a:lumMod val="50000"/>
                </a:schemeClr>
              </a:buClr>
            </a:pPr>
            <a:r>
              <a:rPr lang="it-IT" sz="2600" b="1" dirty="0" err="1"/>
              <a:t>Concomitant</a:t>
            </a:r>
            <a:r>
              <a:rPr lang="it-IT" sz="2600" b="1" dirty="0"/>
              <a:t> extra-</a:t>
            </a:r>
            <a:r>
              <a:rPr lang="it-IT" sz="2600" b="1" dirty="0" err="1"/>
              <a:t>hepatic</a:t>
            </a:r>
            <a:r>
              <a:rPr lang="it-IT" sz="2600" b="1" dirty="0"/>
              <a:t> autoimmune </a:t>
            </a:r>
            <a:r>
              <a:rPr lang="it-IT" sz="2600" b="1" dirty="0" err="1"/>
              <a:t>diseases</a:t>
            </a:r>
            <a:r>
              <a:rPr lang="it-IT" sz="2600" b="1" dirty="0"/>
              <a:t> (CEHAID) </a:t>
            </a:r>
            <a:r>
              <a:rPr lang="it-IT" sz="2600" dirty="0"/>
              <a:t>can </a:t>
            </a:r>
            <a:r>
              <a:rPr lang="it-IT" sz="2600" dirty="0" err="1"/>
              <a:t>occur</a:t>
            </a:r>
            <a:r>
              <a:rPr lang="it-IT" sz="2600" dirty="0"/>
              <a:t> in AIH </a:t>
            </a:r>
            <a:r>
              <a:rPr lang="it-IT" sz="2600" dirty="0" err="1"/>
              <a:t>patients</a:t>
            </a:r>
            <a:r>
              <a:rPr lang="it-IT" sz="2600" dirty="0"/>
              <a:t> </a:t>
            </a:r>
            <a:r>
              <a:rPr lang="it-IT" sz="2600" dirty="0" err="1"/>
              <a:t>being</a:t>
            </a:r>
            <a:r>
              <a:rPr lang="it-IT" sz="2600" dirty="0"/>
              <a:t> </a:t>
            </a:r>
            <a:r>
              <a:rPr lang="it-IT" sz="2600" b="1" dirty="0"/>
              <a:t>autoimmune </a:t>
            </a:r>
            <a:r>
              <a:rPr lang="it-IT" sz="2600" b="1" dirty="0" err="1"/>
              <a:t>thyroid</a:t>
            </a:r>
            <a:r>
              <a:rPr lang="it-IT" sz="2600" b="1" dirty="0"/>
              <a:t> </a:t>
            </a:r>
            <a:r>
              <a:rPr lang="it-IT" sz="2600" b="1" dirty="0" err="1"/>
              <a:t>disease</a:t>
            </a:r>
            <a:r>
              <a:rPr lang="it-IT" sz="2600" b="1" dirty="0"/>
              <a:t> </a:t>
            </a:r>
            <a:r>
              <a:rPr lang="it-IT" sz="2600" dirty="0"/>
              <a:t>the </a:t>
            </a:r>
            <a:r>
              <a:rPr lang="it-IT" sz="2600" dirty="0" err="1"/>
              <a:t>most</a:t>
            </a:r>
            <a:r>
              <a:rPr lang="it-IT" sz="2600" dirty="0"/>
              <a:t> </a:t>
            </a:r>
            <a:r>
              <a:rPr lang="it-IT" sz="2600" dirty="0" err="1"/>
              <a:t>frequent</a:t>
            </a:r>
            <a:r>
              <a:rPr lang="it-IT" sz="2600" dirty="0"/>
              <a:t>. </a:t>
            </a:r>
            <a:r>
              <a:rPr lang="it-IT" sz="2600" b="1" dirty="0" err="1"/>
              <a:t>Thyroid</a:t>
            </a:r>
            <a:r>
              <a:rPr lang="it-IT" sz="2600" b="1" dirty="0"/>
              <a:t> </a:t>
            </a:r>
            <a:r>
              <a:rPr lang="it-IT" sz="2600" b="1" dirty="0" err="1"/>
              <a:t>function</a:t>
            </a:r>
            <a:r>
              <a:rPr lang="it-IT" sz="2600" b="1" dirty="0"/>
              <a:t> </a:t>
            </a:r>
            <a:r>
              <a:rPr lang="it-IT" sz="2600" dirty="0" err="1"/>
              <a:t>should</a:t>
            </a:r>
            <a:r>
              <a:rPr lang="it-IT" sz="2600" dirty="0"/>
              <a:t> be include in the baseline </a:t>
            </a:r>
            <a:r>
              <a:rPr lang="it-IT" sz="2600" dirty="0" err="1"/>
              <a:t>assessment</a:t>
            </a:r>
            <a:r>
              <a:rPr lang="it-IT" sz="2600" dirty="0"/>
              <a:t> of </a:t>
            </a:r>
            <a:r>
              <a:rPr lang="it-IT" sz="2600" dirty="0" err="1"/>
              <a:t>patients</a:t>
            </a:r>
            <a:r>
              <a:rPr lang="it-IT" sz="2600" dirty="0"/>
              <a:t> with </a:t>
            </a:r>
            <a:r>
              <a:rPr lang="it-IT" sz="2600" dirty="0" err="1"/>
              <a:t>newly</a:t>
            </a:r>
            <a:r>
              <a:rPr lang="it-IT" sz="2600" dirty="0"/>
              <a:t> </a:t>
            </a:r>
            <a:r>
              <a:rPr lang="it-IT" sz="2600" dirty="0" err="1"/>
              <a:t>diagnosed</a:t>
            </a:r>
            <a:r>
              <a:rPr lang="it-IT" sz="2600" dirty="0"/>
              <a:t> AIH.</a:t>
            </a:r>
          </a:p>
          <a:p>
            <a:pPr marL="457200" lvl="1" indent="-457200" algn="just">
              <a:buClr>
                <a:schemeClr val="accent1">
                  <a:lumMod val="50000"/>
                </a:schemeClr>
              </a:buClr>
            </a:pPr>
            <a:r>
              <a:rPr lang="it-IT" sz="2600" dirty="0"/>
              <a:t>CEHAID can </a:t>
            </a:r>
            <a:r>
              <a:rPr lang="it-IT" sz="2600" dirty="0" err="1"/>
              <a:t>significantly</a:t>
            </a:r>
            <a:r>
              <a:rPr lang="it-IT" sz="2600" dirty="0"/>
              <a:t> impact on </a:t>
            </a:r>
            <a:r>
              <a:rPr lang="it-IT" sz="2600" dirty="0" err="1"/>
              <a:t>QoL</a:t>
            </a:r>
            <a:r>
              <a:rPr lang="it-IT" sz="2600" dirty="0"/>
              <a:t> and </a:t>
            </a:r>
            <a:r>
              <a:rPr lang="it-IT" sz="2600" dirty="0" err="1"/>
              <a:t>possibly</a:t>
            </a:r>
            <a:r>
              <a:rPr lang="it-IT" sz="2600" dirty="0"/>
              <a:t> </a:t>
            </a:r>
            <a:r>
              <a:rPr lang="it-IT" sz="2600" dirty="0" err="1"/>
              <a:t>complicating</a:t>
            </a:r>
            <a:r>
              <a:rPr lang="it-IT" sz="2600" dirty="0"/>
              <a:t> the </a:t>
            </a:r>
            <a:r>
              <a:rPr lang="it-IT" sz="2600" dirty="0" err="1"/>
              <a:t>disease</a:t>
            </a:r>
            <a:r>
              <a:rPr lang="it-IT" sz="2600" dirty="0"/>
              <a:t> management (i.e. </a:t>
            </a:r>
            <a:r>
              <a:rPr lang="it-IT" sz="2600" dirty="0" err="1"/>
              <a:t>worsen</a:t>
            </a:r>
            <a:r>
              <a:rPr lang="it-IT" sz="2600" dirty="0"/>
              <a:t> of </a:t>
            </a:r>
            <a:r>
              <a:rPr lang="it-IT" sz="2600" dirty="0" err="1"/>
              <a:t>blood</a:t>
            </a:r>
            <a:r>
              <a:rPr lang="it-IT" sz="2600" dirty="0"/>
              <a:t> </a:t>
            </a:r>
            <a:r>
              <a:rPr lang="it-IT" sz="2600" dirty="0" err="1"/>
              <a:t>glucose</a:t>
            </a:r>
            <a:r>
              <a:rPr lang="it-IT" sz="2600" dirty="0"/>
              <a:t> </a:t>
            </a:r>
            <a:r>
              <a:rPr lang="it-IT" sz="2600" dirty="0" err="1"/>
              <a:t>levels</a:t>
            </a:r>
            <a:r>
              <a:rPr lang="it-IT" sz="2600" dirty="0"/>
              <a:t> in T1DM) </a:t>
            </a:r>
          </a:p>
          <a:p>
            <a:pPr marL="457200" lvl="1" indent="-457200" algn="just">
              <a:buClr>
                <a:schemeClr val="accent1">
                  <a:lumMod val="50000"/>
                </a:schemeClr>
              </a:buClr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3451108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7D1D4-5722-1543-BEDB-12A1E92D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63" y="386397"/>
            <a:ext cx="11000874" cy="1325563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59EE16-7B81-A440-AC10-28E1BA07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4" y="2353469"/>
            <a:ext cx="10515600" cy="3614237"/>
          </a:xfrm>
        </p:spPr>
        <p:txBody>
          <a:bodyPr>
            <a:normAutofit/>
          </a:bodyPr>
          <a:lstStyle/>
          <a:p>
            <a:pPr marL="457560" indent="-457200">
              <a:lnSpc>
                <a:spcPct val="100000"/>
              </a:lnSpc>
              <a:buClr>
                <a:srgbClr val="2D4362"/>
              </a:buClr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Clinical case 1 </a:t>
            </a:r>
          </a:p>
          <a:p>
            <a:pPr marL="457560" indent="-457200">
              <a:lnSpc>
                <a:spcPct val="100000"/>
              </a:lnSpc>
              <a:buClr>
                <a:srgbClr val="2D4362"/>
              </a:buClr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Clinical case 2</a:t>
            </a:r>
          </a:p>
          <a:p>
            <a:pPr marL="457560" indent="-457200">
              <a:lnSpc>
                <a:spcPct val="100000"/>
              </a:lnSpc>
              <a:buClr>
                <a:srgbClr val="2D4362"/>
              </a:buClr>
            </a:pPr>
            <a:r>
              <a:rPr lang="it-IT" sz="3600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Clinical Case 3</a:t>
            </a:r>
          </a:p>
          <a:p>
            <a:pPr>
              <a:lnSpc>
                <a:spcPct val="100000"/>
              </a:lnSpc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E1F1445-ADCF-E341-B84A-2FA710F123A3}"/>
              </a:ext>
            </a:extLst>
          </p:cNvPr>
          <p:cNvSpPr txBox="1">
            <a:spLocks/>
          </p:cNvSpPr>
          <p:nvPr/>
        </p:nvSpPr>
        <p:spPr>
          <a:xfrm>
            <a:off x="96653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69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7D1D4-5722-1543-BEDB-12A1E92D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63" y="386397"/>
            <a:ext cx="11000874" cy="1325563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59EE16-7B81-A440-AC10-28E1BA07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4" y="2353469"/>
            <a:ext cx="10515600" cy="3614237"/>
          </a:xfrm>
        </p:spPr>
        <p:txBody>
          <a:bodyPr>
            <a:normAutofit/>
          </a:bodyPr>
          <a:lstStyle/>
          <a:p>
            <a:pPr marL="457560" indent="-457200">
              <a:lnSpc>
                <a:spcPct val="100000"/>
              </a:lnSpc>
              <a:buClr>
                <a:srgbClr val="2D4362"/>
              </a:buClr>
            </a:pPr>
            <a:r>
              <a:rPr lang="it-IT" sz="3600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Clinical case 1 </a:t>
            </a:r>
          </a:p>
          <a:p>
            <a:pPr marL="457560" indent="-457200">
              <a:lnSpc>
                <a:spcPct val="100000"/>
              </a:lnSpc>
              <a:buClr>
                <a:srgbClr val="2D4362"/>
              </a:buClr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Clinical case 2</a:t>
            </a:r>
          </a:p>
          <a:p>
            <a:pPr marL="457560" indent="-457200">
              <a:lnSpc>
                <a:spcPct val="100000"/>
              </a:lnSpc>
              <a:buClr>
                <a:srgbClr val="2D4362"/>
              </a:buClr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Clinical Case 3</a:t>
            </a:r>
          </a:p>
          <a:p>
            <a:pPr>
              <a:lnSpc>
                <a:spcPct val="100000"/>
              </a:lnSpc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E1F1445-ADCF-E341-B84A-2FA710F123A3}"/>
              </a:ext>
            </a:extLst>
          </p:cNvPr>
          <p:cNvSpPr txBox="1">
            <a:spLocks/>
          </p:cNvSpPr>
          <p:nvPr/>
        </p:nvSpPr>
        <p:spPr>
          <a:xfrm>
            <a:off x="96653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4927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7D1D4-5722-1543-BEDB-12A1E92D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63" y="386397"/>
            <a:ext cx="11000874" cy="1325563"/>
          </a:xfrm>
        </p:spPr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CLINICAL CASE 3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59EE16-7B81-A440-AC10-28E1BA07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4" y="2353469"/>
            <a:ext cx="10515600" cy="3614237"/>
          </a:xfrm>
        </p:spPr>
        <p:txBody>
          <a:bodyPr>
            <a:normAutofit fontScale="92500" lnSpcReduction="10000"/>
          </a:bodyPr>
          <a:lstStyle/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Sister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with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celiac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disease</a:t>
            </a: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Works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whitewasher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cigarette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or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alcohol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consumption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. No IVDU. </a:t>
            </a: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recent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travels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abroad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b="1" spc="-1" dirty="0" err="1">
                <a:uFill>
                  <a:solidFill>
                    <a:srgbClr val="FFFFFF"/>
                  </a:solidFill>
                </a:uFill>
              </a:rPr>
              <a:t>Comorbidities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Herniated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disc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b="1" spc="-1" dirty="0" err="1">
                <a:uFill>
                  <a:solidFill>
                    <a:srgbClr val="FFFFFF"/>
                  </a:solidFill>
                </a:uFill>
              </a:rPr>
              <a:t>Medications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none;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occasionally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NSAIDs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for back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pain</a:t>
            </a: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E1F1445-ADCF-E341-B84A-2FA710F123A3}"/>
              </a:ext>
            </a:extLst>
          </p:cNvPr>
          <p:cNvSpPr txBox="1">
            <a:spLocks/>
          </p:cNvSpPr>
          <p:nvPr/>
        </p:nvSpPr>
        <p:spPr>
          <a:xfrm>
            <a:off x="96653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BCCB771-1FDF-9D4D-AEA2-CE4A55BC8DC9}"/>
              </a:ext>
            </a:extLst>
          </p:cNvPr>
          <p:cNvSpPr/>
          <p:nvPr/>
        </p:nvSpPr>
        <p:spPr>
          <a:xfrm>
            <a:off x="4343854" y="1490864"/>
            <a:ext cx="3504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C.S. 45yo male</a:t>
            </a:r>
            <a:endParaRPr lang="en-US" sz="3600" b="1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54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6DA331-0945-8140-B2E9-81958C24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3" y="1711960"/>
            <a:ext cx="11000873" cy="45998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z="2400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January</a:t>
            </a:r>
            <a:r>
              <a:rPr lang="it-IT" sz="2400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 2016</a:t>
            </a:r>
          </a:p>
          <a:p>
            <a:pPr>
              <a:lnSpc>
                <a:spcPct val="100000"/>
              </a:lnSpc>
              <a:buClr>
                <a:srgbClr val="2D4362"/>
              </a:buClr>
            </a:pP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Presenting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symptoms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Severe astenia,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weight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loss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(10 kg in 12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months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),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mild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itching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238125" indent="-238125">
              <a:lnSpc>
                <a:spcPct val="100000"/>
              </a:lnSpc>
              <a:buClr>
                <a:srgbClr val="2D4362"/>
              </a:buClr>
            </a:pP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Clinical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examination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no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signs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chronic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liver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disease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Weight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: 58 kg.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Height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175 cm. BMI 19. </a:t>
            </a:r>
          </a:p>
          <a:p>
            <a:pPr>
              <a:lnSpc>
                <a:spcPct val="100000"/>
              </a:lnSpc>
              <a:buClr>
                <a:srgbClr val="2D4362"/>
              </a:buClr>
            </a:pP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Biochemistry &amp;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Serology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743310" lvl="1" indent="-28575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AST 250&lt;50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ALT 380&lt;50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GGT 2030&lt;55, ALP 600&lt;150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Bil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t/d 2.78/1.6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743310" lvl="1" indent="-28575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HCV-Ab negative;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HbsAg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HbcAb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HBsAb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negative; HAV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IgM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negative; HEV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IgM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IgG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negative</a:t>
            </a:r>
          </a:p>
          <a:p>
            <a:pPr marL="743310" lvl="1" indent="-28575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CMV&amp;EBV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IgM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negative</a:t>
            </a:r>
          </a:p>
          <a:p>
            <a:pPr marL="743310" lvl="1" indent="-28575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AMA positive 1:1320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; 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ANA positive 1:640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, LKM negative </a:t>
            </a:r>
          </a:p>
          <a:p>
            <a:pPr marL="238125" indent="-238125">
              <a:lnSpc>
                <a:spcPct val="100000"/>
              </a:lnSpc>
              <a:buClr>
                <a:srgbClr val="2D4362"/>
              </a:buClr>
            </a:pP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Abdominal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US: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Normal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structure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of the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liver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, bile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ducts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not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dilated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, no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indirect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signs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portal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hypertension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1BEE591-F818-BE48-9007-B800CCC2A685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DISEASE PRESENTATION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45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DB892C-E18F-9047-AEF0-58EF06BC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it-IT" sz="2400" dirty="0" err="1">
                <a:ea typeface="Arial Unicode MS" pitchFamily="2"/>
                <a:cs typeface="Tahoma" pitchFamily="2"/>
              </a:rPr>
              <a:t>Liver</a:t>
            </a:r>
            <a:r>
              <a:rPr lang="it-IT" sz="2400" dirty="0">
                <a:ea typeface="Arial Unicode MS" pitchFamily="2"/>
                <a:cs typeface="Tahoma" pitchFamily="2"/>
              </a:rPr>
              <a:t> </a:t>
            </a:r>
            <a:r>
              <a:rPr lang="it-IT" sz="2400" dirty="0" err="1">
                <a:ea typeface="Arial Unicode MS" pitchFamily="2"/>
                <a:cs typeface="Tahoma" pitchFamily="2"/>
              </a:rPr>
              <a:t>biopsy</a:t>
            </a:r>
            <a:r>
              <a:rPr lang="it-IT" sz="2400" dirty="0">
                <a:ea typeface="Arial Unicode MS" pitchFamily="2"/>
                <a:cs typeface="Tahoma" pitchFamily="2"/>
              </a:rPr>
              <a:t>?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it-IT" sz="2400" dirty="0" err="1">
                <a:ea typeface="Arial Unicode MS" pitchFamily="2"/>
                <a:cs typeface="Tahoma" pitchFamily="2"/>
              </a:rPr>
              <a:t>Wait</a:t>
            </a:r>
            <a:r>
              <a:rPr lang="it-IT" sz="2400" dirty="0">
                <a:ea typeface="Arial Unicode MS" pitchFamily="2"/>
                <a:cs typeface="Tahoma" pitchFamily="2"/>
              </a:rPr>
              <a:t> &amp; </a:t>
            </a:r>
            <a:r>
              <a:rPr lang="it-IT" sz="2400" dirty="0" err="1">
                <a:ea typeface="Arial Unicode MS" pitchFamily="2"/>
                <a:cs typeface="Tahoma" pitchFamily="2"/>
              </a:rPr>
              <a:t>see</a:t>
            </a:r>
            <a:r>
              <a:rPr lang="it-IT" sz="2400" dirty="0">
                <a:ea typeface="Arial Unicode MS" pitchFamily="2"/>
                <a:cs typeface="Tahoma" pitchFamily="2"/>
              </a:rPr>
              <a:t>?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it-IT" sz="2400" dirty="0" err="1">
                <a:ea typeface="Arial Unicode MS" pitchFamily="2"/>
                <a:cs typeface="Tahoma" pitchFamily="2"/>
              </a:rPr>
              <a:t>Steroid</a:t>
            </a:r>
            <a:r>
              <a:rPr lang="it-IT" sz="2400" dirty="0">
                <a:ea typeface="Arial Unicode MS" pitchFamily="2"/>
                <a:cs typeface="Tahoma" pitchFamily="2"/>
              </a:rPr>
              <a:t> trial?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it-IT" sz="2400" dirty="0">
                <a:ea typeface="Arial Unicode MS" pitchFamily="2"/>
                <a:cs typeface="Tahoma" pitchFamily="2"/>
              </a:rPr>
              <a:t>Start UDCA?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it-IT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0917D43-0AED-7346-9062-93F5B79E8BDB}"/>
              </a:ext>
            </a:extLst>
          </p:cNvPr>
          <p:cNvSpPr/>
          <p:nvPr/>
        </p:nvSpPr>
        <p:spPr>
          <a:xfrm>
            <a:off x="7403717" y="2098623"/>
            <a:ext cx="3357797" cy="33577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Elemento grafico 8" descr="Brainstorming di gruppo">
            <a:extLst>
              <a:ext uri="{FF2B5EF4-FFF2-40B4-BE49-F238E27FC236}">
                <a16:creationId xmlns:a16="http://schemas.microsoft.com/office/drawing/2014/main" id="{E67A2401-0EBA-574C-9FBF-FD09E4532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4468" y="2863120"/>
            <a:ext cx="1832548" cy="183254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0AD70B4A-472D-E243-883C-58B3C3A82DD2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WHAT’S NEXT?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40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2C326-FD9F-CA41-9216-8BDAC773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3" y="1579962"/>
            <a:ext cx="7635605" cy="4540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The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tests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were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diagnostic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for 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PBC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0" indent="0">
              <a:buNone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However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considering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the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hepatitic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activity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he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underwent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liver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biopsy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0" indent="0">
              <a:buNone/>
            </a:pPr>
            <a:endParaRPr lang="it-IT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r>
              <a:rPr lang="it-IT" sz="2000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Biopsy</a:t>
            </a:r>
            <a:r>
              <a:rPr lang="it-IT" sz="2000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(March 2016)</a:t>
            </a:r>
            <a:endParaRPr lang="it-IT" sz="200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Two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specimens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, 20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portal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tracts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overall</a:t>
            </a:r>
            <a:endParaRPr lang="it-IT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Lobular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structure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preserved</a:t>
            </a:r>
            <a:endParaRPr lang="it-IT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Moderate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portal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infiltrate with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lymphocytes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and rare plasma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cells</a:t>
            </a:r>
            <a:endParaRPr lang="it-IT" sz="2000" b="1" spc="-1" dirty="0"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Erosion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of the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limiting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plate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many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portal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tracts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Severe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biliary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duct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loss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with BD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injury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of the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remaining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BDs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steatosis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, no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iron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overload</a:t>
            </a:r>
            <a:endParaRPr lang="it-IT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Initial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septa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Fibrosis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F2 METAVIR)</a:t>
            </a:r>
          </a:p>
          <a:p>
            <a:pPr marL="285840" indent="-285480">
              <a:buClr>
                <a:srgbClr val="2D4362"/>
              </a:buClr>
              <a:buFont typeface="Arial"/>
              <a:buChar char="•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Diagnosis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SEVERE BILIARY DAMAGE COMPATIBLE WITH PBC (LUDWIG II) AND OVERLAP AIH</a:t>
            </a:r>
            <a:endParaRPr lang="it-IT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endParaRPr lang="it-IT" sz="2000" dirty="0"/>
          </a:p>
        </p:txBody>
      </p:sp>
      <p:pic>
        <p:nvPicPr>
          <p:cNvPr id="5" name="Picture 3" descr="Immagine che contiene viola, tessuto&#10;&#10;Descrizione generata automaticamente">
            <a:extLst>
              <a:ext uri="{FF2B5EF4-FFF2-40B4-BE49-F238E27FC236}">
                <a16:creationId xmlns:a16="http://schemas.microsoft.com/office/drawing/2014/main" id="{06C78307-C5C9-2144-AC40-D059CD9B4D2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81545" y="3962400"/>
            <a:ext cx="3106685" cy="2365350"/>
          </a:xfrm>
          <a:prstGeom prst="rect">
            <a:avLst/>
          </a:prstGeom>
        </p:spPr>
      </p:pic>
      <p:pic>
        <p:nvPicPr>
          <p:cNvPr id="4" name="Picture 4" descr="Immagine che contiene viola, fiore, pianta, verdura&#10;&#10;Descrizione generata automaticamente">
            <a:extLst>
              <a:ext uri="{FF2B5EF4-FFF2-40B4-BE49-F238E27FC236}">
                <a16:creationId xmlns:a16="http://schemas.microsoft.com/office/drawing/2014/main" id="{F3278722-A603-2449-A5C2-0F3B8C5CB18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81545" y="1579962"/>
            <a:ext cx="3106685" cy="224566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86114BB-12CB-F446-915A-45435192AD2A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FURTHER INVESTIGATIONS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06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486114BB-12CB-F446-915A-45435192AD2A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INITIAL MANAGEMENT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BFCB1F6-F73E-CD46-92C0-69B96EA52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" y="2006893"/>
            <a:ext cx="11001375" cy="3505784"/>
          </a:xfrm>
        </p:spPr>
        <p:txBody>
          <a:bodyPr>
            <a:normAutofit/>
          </a:bodyPr>
          <a:lstStyle/>
          <a:p>
            <a:pPr marL="360" indent="0" algn="just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March 2016: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AST 290&lt;40, ALT 400&lt;40, GGT 1600&lt;50, ALP 600&lt;150, 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gamma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globulins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18&lt;18% </a:t>
            </a:r>
            <a:r>
              <a:rPr lang="it-IT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-- 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Start </a:t>
            </a:r>
            <a:r>
              <a:rPr lang="it-IT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UDCA 900 mg/</a:t>
            </a:r>
            <a:r>
              <a:rPr lang="it-IT" b="1" spc="-1" dirty="0" err="1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day</a:t>
            </a:r>
            <a:endParaRPr lang="it-IT" b="1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360" indent="0" algn="just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May</a:t>
            </a:r>
            <a:r>
              <a:rPr lang="it-IT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2016: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AST 180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ALT 250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GGT 800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ALP 300 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-- Start </a:t>
            </a:r>
            <a:r>
              <a:rPr lang="it-IT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Prednisone 50mg/die</a:t>
            </a:r>
          </a:p>
          <a:p>
            <a:pPr marL="0" indent="0" algn="just">
              <a:buNone/>
            </a:pP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June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2016: </a:t>
            </a:r>
            <a:r>
              <a:rPr lang="it-IT" b="1" dirty="0"/>
              <a:t>AST 200</a:t>
            </a:r>
            <a:r>
              <a:rPr lang="it-IT" dirty="0"/>
              <a:t>, </a:t>
            </a:r>
            <a:r>
              <a:rPr lang="it-IT" b="1" dirty="0"/>
              <a:t>ALT 500</a:t>
            </a:r>
            <a:r>
              <a:rPr lang="it-IT" dirty="0"/>
              <a:t>, </a:t>
            </a:r>
            <a:r>
              <a:rPr lang="it-IT" b="1" dirty="0"/>
              <a:t>GGT 1700</a:t>
            </a:r>
            <a:r>
              <a:rPr lang="it-IT" dirty="0"/>
              <a:t>, gamma </a:t>
            </a:r>
            <a:r>
              <a:rPr lang="it-IT" dirty="0" err="1"/>
              <a:t>globulins</a:t>
            </a:r>
            <a:r>
              <a:rPr lang="it-IT" dirty="0"/>
              <a:t> 15&lt;18%, </a:t>
            </a:r>
            <a:r>
              <a:rPr lang="it-IT" dirty="0" err="1"/>
              <a:t>IgG</a:t>
            </a:r>
            <a:r>
              <a:rPr lang="it-IT" dirty="0"/>
              <a:t> 800&lt;1600,</a:t>
            </a:r>
            <a:r>
              <a:rPr lang="it-IT" b="1" dirty="0"/>
              <a:t> </a:t>
            </a:r>
            <a:r>
              <a:rPr lang="it-IT" b="1" dirty="0" err="1"/>
              <a:t>IgM</a:t>
            </a:r>
            <a:r>
              <a:rPr lang="it-IT" b="1" dirty="0"/>
              <a:t> 800&lt;600 </a:t>
            </a:r>
            <a:r>
              <a:rPr lang="it-IT" dirty="0"/>
              <a:t>–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Steroid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progressively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reduced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December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2016: </a:t>
            </a:r>
            <a:r>
              <a:rPr lang="it-IT" b="1" dirty="0"/>
              <a:t>AST 130 ALT 270, GGT 1400, ALP 200</a:t>
            </a:r>
          </a:p>
          <a:p>
            <a:pPr marL="0" indent="0" algn="just">
              <a:buNone/>
            </a:pP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27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64D6F0-8469-AB4E-B6E6-BB8CDB534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it-IT" sz="2400" dirty="0">
                <a:ea typeface="Arial Unicode MS" pitchFamily="2"/>
                <a:cs typeface="Tahoma" pitchFamily="2"/>
              </a:rPr>
              <a:t>PBC–AIH </a:t>
            </a:r>
            <a:r>
              <a:rPr lang="it-IT" sz="2400" dirty="0" err="1">
                <a:ea typeface="Arial Unicode MS" pitchFamily="2"/>
                <a:cs typeface="Tahoma" pitchFamily="2"/>
              </a:rPr>
              <a:t>overlap</a:t>
            </a: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it-IT" sz="2400" dirty="0">
                <a:ea typeface="Arial Unicode MS" pitchFamily="2"/>
                <a:cs typeface="Tahoma" pitchFamily="2"/>
              </a:rPr>
              <a:t>PBC-NASH </a:t>
            </a:r>
            <a:r>
              <a:rPr lang="it-IT" sz="2400" dirty="0" err="1">
                <a:ea typeface="Arial Unicode MS" pitchFamily="2"/>
                <a:cs typeface="Tahoma" pitchFamily="2"/>
              </a:rPr>
              <a:t>overlap</a:t>
            </a: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it-IT" sz="2400" dirty="0">
                <a:ea typeface="Arial Unicode MS" pitchFamily="2"/>
                <a:cs typeface="Tahoma" pitchFamily="2"/>
              </a:rPr>
              <a:t>PSC-NASH </a:t>
            </a:r>
            <a:r>
              <a:rPr lang="it-IT" sz="2400" dirty="0" err="1">
                <a:ea typeface="Arial Unicode MS" pitchFamily="2"/>
                <a:cs typeface="Tahoma" pitchFamily="2"/>
              </a:rPr>
              <a:t>overlap</a:t>
            </a: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it-IT" sz="2400" dirty="0">
                <a:ea typeface="Arial Unicode MS" pitchFamily="2"/>
                <a:cs typeface="Tahoma" pitchFamily="2"/>
              </a:rPr>
              <a:t>PSC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endParaRPr lang="it-IT" sz="2400" dirty="0">
              <a:ea typeface="Arial Unicode MS" pitchFamily="2"/>
              <a:cs typeface="Tahoma" pitchFamily="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30C318A1-5C79-ED4B-A2E0-7987DF2B03A8}"/>
              </a:ext>
            </a:extLst>
          </p:cNvPr>
          <p:cNvSpPr/>
          <p:nvPr/>
        </p:nvSpPr>
        <p:spPr>
          <a:xfrm>
            <a:off x="7403717" y="2098623"/>
            <a:ext cx="3357797" cy="33577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Elemento grafico 13" descr="Brainstorming di gruppo">
            <a:extLst>
              <a:ext uri="{FF2B5EF4-FFF2-40B4-BE49-F238E27FC236}">
                <a16:creationId xmlns:a16="http://schemas.microsoft.com/office/drawing/2014/main" id="{47C6AAD9-D4DA-0643-8A1C-04805512F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4468" y="2863120"/>
            <a:ext cx="1832548" cy="1832548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7C327EA4-DC1D-8D47-B505-ECA75C99AF54}"/>
              </a:ext>
            </a:extLst>
          </p:cNvPr>
          <p:cNvSpPr txBox="1">
            <a:spLocks/>
          </p:cNvSpPr>
          <p:nvPr/>
        </p:nvSpPr>
        <p:spPr>
          <a:xfrm>
            <a:off x="595563" y="469522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WHAT IS THE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MOST LIKELY DIAGNOSIS?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81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4E3B00-791E-5047-87AA-E1AD06362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3" y="1692596"/>
            <a:ext cx="6027549" cy="36233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84000"/>
              </a:lnSpc>
              <a:buNone/>
            </a:pP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From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December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 2016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at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our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 centre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Arial Unicode MS" pitchFamily="2"/>
              <a:cs typeface="Tahoma" pitchFamily="2"/>
            </a:endParaRPr>
          </a:p>
          <a:p>
            <a:pPr marL="195934" indent="-195934" algn="just">
              <a:lnSpc>
                <a:spcPct val="84000"/>
              </a:lnSpc>
            </a:pPr>
            <a:endParaRPr lang="it-IT" u="sng" dirty="0">
              <a:latin typeface="Century Gothic" panose="020B0502020202020204" pitchFamily="34" charset="0"/>
              <a:ea typeface="Arial Unicode MS" pitchFamily="2"/>
              <a:cs typeface="Tahoma" pitchFamily="2"/>
            </a:endParaRPr>
          </a:p>
          <a:p>
            <a:pPr marL="195934" indent="-195934" algn="just">
              <a:lnSpc>
                <a:spcPct val="84000"/>
              </a:lnSpc>
            </a:pPr>
            <a:endParaRPr lang="it-IT" dirty="0">
              <a:latin typeface="Century Gothic" panose="020B0502020202020204" pitchFamily="34" charset="0"/>
              <a:ea typeface="Arial Unicode MS" pitchFamily="2"/>
              <a:cs typeface="Tahoma" pitchFamily="2"/>
            </a:endParaRPr>
          </a:p>
          <a:p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278F62F0-AEE4-514B-91EC-1ABB3CF9DB34}"/>
              </a:ext>
            </a:extLst>
          </p:cNvPr>
          <p:cNvSpPr/>
          <p:nvPr/>
        </p:nvSpPr>
        <p:spPr>
          <a:xfrm>
            <a:off x="2183015" y="2880050"/>
            <a:ext cx="3361840" cy="30124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ea typeface="Arial Unicode MS" pitchFamily="2"/>
                <a:cs typeface="Tahoma" pitchFamily="2"/>
              </a:rPr>
              <a:t>AMA positive</a:t>
            </a:r>
          </a:p>
          <a:p>
            <a:pPr marL="342900" indent="-342900" algn="just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ea typeface="Arial Unicode MS" pitchFamily="2"/>
                <a:cs typeface="Tahoma" pitchFamily="2"/>
              </a:rPr>
              <a:t>ANA positive 1:160 </a:t>
            </a:r>
            <a:r>
              <a:rPr lang="it-IT" sz="2400" b="1" dirty="0" err="1">
                <a:ea typeface="Arial Unicode MS" pitchFamily="2"/>
                <a:cs typeface="Tahoma" pitchFamily="2"/>
              </a:rPr>
              <a:t>nuclear</a:t>
            </a:r>
            <a:r>
              <a:rPr lang="it-IT" sz="2400" b="1" dirty="0">
                <a:ea typeface="Arial Unicode MS" pitchFamily="2"/>
                <a:cs typeface="Tahoma" pitchFamily="2"/>
              </a:rPr>
              <a:t> lamine </a:t>
            </a:r>
          </a:p>
          <a:p>
            <a:pPr marL="342900" indent="-342900" algn="just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ea typeface="Arial Unicode MS" pitchFamily="2"/>
                <a:cs typeface="Tahoma" pitchFamily="2"/>
              </a:rPr>
              <a:t>Anti gp210 positive</a:t>
            </a:r>
          </a:p>
          <a:p>
            <a:pPr marL="342900" indent="-342900" algn="just">
              <a:lnSpc>
                <a:spcPct val="84000"/>
              </a:lnSpc>
              <a:buFont typeface="Arial" panose="020B0604020202020204" pitchFamily="34" charset="0"/>
              <a:buChar char="•"/>
            </a:pPr>
            <a:endParaRPr lang="it-IT" sz="2000" u="sng" dirty="0">
              <a:ea typeface="Arial Unicode MS" pitchFamily="2"/>
              <a:cs typeface="Tahoma" pitchFamily="2"/>
            </a:endParaRPr>
          </a:p>
          <a:p>
            <a:pPr marL="342900" indent="-342900" algn="just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ea typeface="Arial Unicode MS" pitchFamily="2"/>
                <a:cs typeface="Tahoma" pitchFamily="2"/>
              </a:rPr>
              <a:t>ASMA negative</a:t>
            </a:r>
          </a:p>
          <a:p>
            <a:pPr marL="342900" indent="-342900" algn="just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it-IT" sz="2000" dirty="0" err="1">
                <a:ea typeface="Arial Unicode MS" pitchFamily="2"/>
                <a:cs typeface="Tahoma" pitchFamily="2"/>
              </a:rPr>
              <a:t>AntiTG</a:t>
            </a:r>
            <a:r>
              <a:rPr lang="it-IT" sz="2000" dirty="0">
                <a:ea typeface="Arial Unicode MS" pitchFamily="2"/>
                <a:cs typeface="Tahoma" pitchFamily="2"/>
              </a:rPr>
              <a:t> negative</a:t>
            </a:r>
          </a:p>
          <a:p>
            <a:pPr marL="342900" indent="-342900" algn="just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it-IT" sz="2000" dirty="0" err="1">
                <a:ea typeface="Arial Unicode MS" pitchFamily="2"/>
                <a:cs typeface="Tahoma" pitchFamily="2"/>
              </a:rPr>
              <a:t>AntiSLA</a:t>
            </a:r>
            <a:r>
              <a:rPr lang="it-IT" sz="2000" dirty="0">
                <a:ea typeface="Arial Unicode MS" pitchFamily="2"/>
                <a:cs typeface="Tahoma" pitchFamily="2"/>
              </a:rPr>
              <a:t>/LP negative</a:t>
            </a:r>
          </a:p>
          <a:p>
            <a:pPr marL="342900" indent="-342900" algn="just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ea typeface="Arial Unicode MS" pitchFamily="2"/>
                <a:cs typeface="Tahoma" pitchFamily="2"/>
              </a:rPr>
              <a:t>Anti sp100 </a:t>
            </a:r>
            <a:r>
              <a:rPr lang="it-IT" dirty="0">
                <a:ea typeface="Arial Unicode MS" pitchFamily="2"/>
                <a:cs typeface="Tahoma" pitchFamily="2"/>
              </a:rPr>
              <a:t>negative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1812259-1B85-EC4F-B73F-DCB6541844C3}"/>
              </a:ext>
            </a:extLst>
          </p:cNvPr>
          <p:cNvSpPr/>
          <p:nvPr/>
        </p:nvSpPr>
        <p:spPr>
          <a:xfrm>
            <a:off x="6623112" y="2859577"/>
            <a:ext cx="3361840" cy="30124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ea typeface="Arial Unicode MS" pitchFamily="2"/>
                <a:cs typeface="Tahoma" pitchFamily="2"/>
              </a:rPr>
              <a:t>Alfa1antitripsine: 174&lt;88</a:t>
            </a:r>
          </a:p>
          <a:p>
            <a:pPr marL="342900" indent="-342900" algn="just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it-IT" sz="2000" dirty="0" err="1">
                <a:ea typeface="Arial Unicode MS" pitchFamily="2"/>
                <a:cs typeface="Tahoma" pitchFamily="2"/>
              </a:rPr>
              <a:t>Ceruloplasmina</a:t>
            </a:r>
            <a:r>
              <a:rPr lang="it-IT" sz="2000" dirty="0">
                <a:ea typeface="Arial Unicode MS" pitchFamily="2"/>
                <a:cs typeface="Tahoma" pitchFamily="2"/>
              </a:rPr>
              <a:t>: 45&lt;22</a:t>
            </a:r>
          </a:p>
          <a:p>
            <a:pPr marL="342900" indent="-342900" algn="just">
              <a:lnSpc>
                <a:spcPct val="84000"/>
              </a:lnSpc>
              <a:buFont typeface="Arial" panose="020B0604020202020204" pitchFamily="34" charset="0"/>
              <a:buChar char="•"/>
            </a:pPr>
            <a:endParaRPr lang="it-IT" sz="2000" dirty="0">
              <a:ea typeface="Arial Unicode MS" pitchFamily="2"/>
              <a:cs typeface="Tahoma" pitchFamily="2"/>
            </a:endParaRPr>
          </a:p>
          <a:p>
            <a:pPr marL="342900" indent="-342900" algn="just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ea typeface="Arial Unicode MS" pitchFamily="2"/>
                <a:cs typeface="Tahoma" pitchFamily="2"/>
              </a:rPr>
              <a:t>Urinary</a:t>
            </a:r>
            <a:r>
              <a:rPr lang="it-IT" sz="2400" b="1" dirty="0">
                <a:ea typeface="Arial Unicode MS" pitchFamily="2"/>
                <a:cs typeface="Tahoma" pitchFamily="2"/>
              </a:rPr>
              <a:t> </a:t>
            </a:r>
            <a:r>
              <a:rPr lang="it-IT" sz="2400" b="1" dirty="0" err="1">
                <a:ea typeface="Arial Unicode MS" pitchFamily="2"/>
                <a:cs typeface="Tahoma" pitchFamily="2"/>
              </a:rPr>
              <a:t>copper</a:t>
            </a:r>
            <a:r>
              <a:rPr lang="it-IT" sz="2400" b="1" dirty="0">
                <a:ea typeface="Arial Unicode MS" pitchFamily="2"/>
                <a:cs typeface="Tahoma" pitchFamily="2"/>
              </a:rPr>
              <a:t> 24h  110&lt;70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EF50D275-4A56-8C48-831D-6564ECEB3AD4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FURTHER INVESTIGATIONS AT OUR CENTRE</a:t>
            </a:r>
            <a:endParaRPr lang="it-IT" sz="4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AE3B972-88FB-5745-B33F-F7A3DCB4924C}"/>
              </a:ext>
            </a:extLst>
          </p:cNvPr>
          <p:cNvSpPr txBox="1"/>
          <p:nvPr/>
        </p:nvSpPr>
        <p:spPr>
          <a:xfrm>
            <a:off x="2158981" y="2418384"/>
            <a:ext cx="340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LIVER AUTOIMMUNITY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7B6DAE-7A7D-A241-B730-158DA241E4B5}"/>
              </a:ext>
            </a:extLst>
          </p:cNvPr>
          <p:cNvSpPr txBox="1"/>
          <p:nvPr/>
        </p:nvSpPr>
        <p:spPr>
          <a:xfrm>
            <a:off x="7009447" y="2418385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WILSON DISEASE</a:t>
            </a:r>
          </a:p>
        </p:txBody>
      </p:sp>
    </p:spTree>
    <p:extLst>
      <p:ext uri="{BB962C8B-B14F-4D97-AF65-F5344CB8AC3E}">
        <p14:creationId xmlns:p14="http://schemas.microsoft.com/office/powerpoint/2010/main" val="2656165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DBAFA9-BC85-F74D-A180-0CBA9FEA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2" y="2726645"/>
            <a:ext cx="4048344" cy="2101752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it-IT" sz="2400" dirty="0">
                <a:ea typeface="Arial Unicode MS" pitchFamily="2"/>
                <a:cs typeface="Tahoma" pitchFamily="2"/>
              </a:rPr>
              <a:t>MRCP?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it-IT" sz="2400" dirty="0" err="1">
                <a:ea typeface="Arial Unicode MS" pitchFamily="2"/>
                <a:cs typeface="Tahoma" pitchFamily="2"/>
              </a:rPr>
              <a:t>Colonoscopy</a:t>
            </a:r>
            <a:r>
              <a:rPr lang="it-IT" sz="2400" dirty="0">
                <a:ea typeface="Arial Unicode MS" pitchFamily="2"/>
                <a:cs typeface="Tahoma" pitchFamily="2"/>
              </a:rPr>
              <a:t> with retrograde </a:t>
            </a:r>
            <a:r>
              <a:rPr lang="it-IT" sz="2400" dirty="0" err="1">
                <a:ea typeface="Arial Unicode MS" pitchFamily="2"/>
                <a:cs typeface="Tahoma" pitchFamily="2"/>
              </a:rPr>
              <a:t>ileoscopy</a:t>
            </a:r>
            <a:r>
              <a:rPr lang="it-IT" sz="2400" dirty="0">
                <a:ea typeface="Arial Unicode MS" pitchFamily="2"/>
                <a:cs typeface="Tahoma" pitchFamily="2"/>
              </a:rPr>
              <a:t> and random </a:t>
            </a:r>
            <a:r>
              <a:rPr lang="it-IT" sz="2400" dirty="0" err="1">
                <a:ea typeface="Arial Unicode MS" pitchFamily="2"/>
                <a:cs typeface="Tahoma" pitchFamily="2"/>
              </a:rPr>
              <a:t>biopsies</a:t>
            </a:r>
            <a:r>
              <a:rPr lang="it-IT" sz="2400" dirty="0">
                <a:ea typeface="Arial Unicode MS" pitchFamily="2"/>
                <a:cs typeface="Tahoma" pitchFamily="2"/>
              </a:rPr>
              <a:t>?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it-IT" sz="2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D35710B-B16B-014E-992B-A267346BA120}"/>
              </a:ext>
            </a:extLst>
          </p:cNvPr>
          <p:cNvSpPr/>
          <p:nvPr/>
        </p:nvSpPr>
        <p:spPr>
          <a:xfrm>
            <a:off x="7403717" y="2098623"/>
            <a:ext cx="3357797" cy="33577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Elemento grafico 12" descr="Brainstorming di gruppo">
            <a:extLst>
              <a:ext uri="{FF2B5EF4-FFF2-40B4-BE49-F238E27FC236}">
                <a16:creationId xmlns:a16="http://schemas.microsoft.com/office/drawing/2014/main" id="{0AE47EF3-AAD8-7C48-949A-B41A7CFA7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4468" y="2863120"/>
            <a:ext cx="1832548" cy="1832548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7B46079D-312F-8147-B1E7-011E5C46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ANY ADDITIONAL INVESTIGATION?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84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62E38E-EA8C-4442-882B-B06C4584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FURTHER INVESTIGATIONS AT OUR CENTRE</a:t>
            </a:r>
            <a:endParaRPr lang="it-IT" sz="4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4E3B00-791E-5047-87AA-E1AD06362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522"/>
            <a:ext cx="10515600" cy="4087906"/>
          </a:xfrm>
        </p:spPr>
        <p:txBody>
          <a:bodyPr>
            <a:normAutofit/>
          </a:bodyPr>
          <a:lstStyle/>
          <a:p>
            <a:pPr algn="just">
              <a:lnSpc>
                <a:spcPct val="84000"/>
              </a:lnSpc>
              <a:buClr>
                <a:schemeClr val="accent1">
                  <a:lumMod val="50000"/>
                </a:schemeClr>
              </a:buClr>
            </a:pPr>
            <a:r>
              <a:rPr lang="it-IT" b="1" dirty="0">
                <a:ea typeface="Arial Unicode MS" pitchFamily="2"/>
                <a:cs typeface="Tahoma" pitchFamily="2"/>
              </a:rPr>
              <a:t>MRCP: </a:t>
            </a:r>
            <a:r>
              <a:rPr lang="it-IT" dirty="0">
                <a:ea typeface="Arial Unicode MS" pitchFamily="2"/>
                <a:cs typeface="Tahoma" pitchFamily="2"/>
              </a:rPr>
              <a:t>no bile </a:t>
            </a:r>
            <a:r>
              <a:rPr lang="it-IT" dirty="0" err="1">
                <a:ea typeface="Arial Unicode MS" pitchFamily="2"/>
                <a:cs typeface="Tahoma" pitchFamily="2"/>
              </a:rPr>
              <a:t>duct</a:t>
            </a:r>
            <a:r>
              <a:rPr lang="it-IT" dirty="0">
                <a:ea typeface="Arial Unicode MS" pitchFamily="2"/>
                <a:cs typeface="Tahoma" pitchFamily="2"/>
              </a:rPr>
              <a:t> </a:t>
            </a:r>
            <a:r>
              <a:rPr lang="it-IT" dirty="0" err="1">
                <a:ea typeface="Arial Unicode MS" pitchFamily="2"/>
                <a:cs typeface="Tahoma" pitchFamily="2"/>
              </a:rPr>
              <a:t>dilatation</a:t>
            </a:r>
            <a:r>
              <a:rPr lang="it-IT" dirty="0">
                <a:ea typeface="Arial Unicode MS" pitchFamily="2"/>
                <a:cs typeface="Tahoma" pitchFamily="2"/>
              </a:rPr>
              <a:t> </a:t>
            </a:r>
            <a:r>
              <a:rPr lang="it-IT" dirty="0" err="1">
                <a:ea typeface="Arial Unicode MS" pitchFamily="2"/>
                <a:cs typeface="Tahoma" pitchFamily="2"/>
              </a:rPr>
              <a:t>nor</a:t>
            </a:r>
            <a:r>
              <a:rPr lang="it-IT" dirty="0">
                <a:ea typeface="Arial Unicode MS" pitchFamily="2"/>
                <a:cs typeface="Tahoma" pitchFamily="2"/>
              </a:rPr>
              <a:t> </a:t>
            </a:r>
            <a:r>
              <a:rPr lang="it-IT" dirty="0" err="1">
                <a:ea typeface="Arial Unicode MS" pitchFamily="2"/>
                <a:cs typeface="Tahoma" pitchFamily="2"/>
              </a:rPr>
              <a:t>stricturing</a:t>
            </a:r>
            <a:endParaRPr lang="it-IT" dirty="0">
              <a:ea typeface="Arial Unicode MS" pitchFamily="2"/>
              <a:cs typeface="Tahoma" pitchFamily="2"/>
            </a:endParaRPr>
          </a:p>
          <a:p>
            <a:pPr algn="just">
              <a:lnSpc>
                <a:spcPct val="84000"/>
              </a:lnSpc>
              <a:buClr>
                <a:schemeClr val="accent1">
                  <a:lumMod val="50000"/>
                </a:schemeClr>
              </a:buClr>
            </a:pPr>
            <a:r>
              <a:rPr lang="it-IT" b="1" dirty="0" err="1">
                <a:ea typeface="Arial Unicode MS" pitchFamily="2"/>
                <a:cs typeface="Tahoma" pitchFamily="2"/>
              </a:rPr>
              <a:t>Colonoscopy</a:t>
            </a:r>
            <a:r>
              <a:rPr lang="it-IT" b="1" dirty="0">
                <a:ea typeface="Arial Unicode MS" pitchFamily="2"/>
                <a:cs typeface="Tahoma" pitchFamily="2"/>
              </a:rPr>
              <a:t>: </a:t>
            </a:r>
            <a:r>
              <a:rPr lang="it-IT" dirty="0" err="1">
                <a:ea typeface="Arial Unicode MS" pitchFamily="2"/>
                <a:cs typeface="Tahoma" pitchFamily="2"/>
              </a:rPr>
              <a:t>normal</a:t>
            </a:r>
            <a:r>
              <a:rPr lang="it-IT" dirty="0">
                <a:ea typeface="Arial Unicode MS" pitchFamily="2"/>
                <a:cs typeface="Tahoma" pitchFamily="2"/>
              </a:rPr>
              <a:t> </a:t>
            </a:r>
            <a:r>
              <a:rPr lang="it-IT" dirty="0" err="1">
                <a:ea typeface="Arial Unicode MS" pitchFamily="2"/>
                <a:cs typeface="Tahoma" pitchFamily="2"/>
              </a:rPr>
              <a:t>macroscopic</a:t>
            </a:r>
            <a:r>
              <a:rPr lang="it-IT" dirty="0">
                <a:ea typeface="Arial Unicode MS" pitchFamily="2"/>
                <a:cs typeface="Tahoma" pitchFamily="2"/>
              </a:rPr>
              <a:t> and </a:t>
            </a:r>
            <a:r>
              <a:rPr lang="it-IT" dirty="0" err="1">
                <a:ea typeface="Arial Unicode MS" pitchFamily="2"/>
                <a:cs typeface="Tahoma" pitchFamily="2"/>
              </a:rPr>
              <a:t>microscopic</a:t>
            </a:r>
            <a:r>
              <a:rPr lang="it-IT" dirty="0">
                <a:ea typeface="Arial Unicode MS" pitchFamily="2"/>
                <a:cs typeface="Tahoma" pitchFamily="2"/>
              </a:rPr>
              <a:t> </a:t>
            </a:r>
            <a:r>
              <a:rPr lang="it-IT" dirty="0" err="1">
                <a:ea typeface="Arial Unicode MS" pitchFamily="2"/>
                <a:cs typeface="Tahoma" pitchFamily="2"/>
              </a:rPr>
              <a:t>features</a:t>
            </a:r>
            <a:endParaRPr lang="it-IT" dirty="0">
              <a:ea typeface="Arial Unicode MS" pitchFamily="2"/>
              <a:cs typeface="Tahoma" pitchFamily="2"/>
            </a:endParaRPr>
          </a:p>
          <a:p>
            <a:pPr algn="just">
              <a:lnSpc>
                <a:spcPct val="84000"/>
              </a:lnSpc>
              <a:buClr>
                <a:schemeClr val="accent1">
                  <a:lumMod val="50000"/>
                </a:schemeClr>
              </a:buClr>
            </a:pPr>
            <a:r>
              <a:rPr lang="it-IT" b="1" dirty="0">
                <a:ea typeface="Arial Unicode MS" pitchFamily="2"/>
                <a:cs typeface="Tahoma" pitchFamily="2"/>
              </a:rPr>
              <a:t>Wilson’s </a:t>
            </a:r>
            <a:r>
              <a:rPr lang="it-IT" b="1" dirty="0" err="1">
                <a:ea typeface="Arial Unicode MS" pitchFamily="2"/>
                <a:cs typeface="Tahoma" pitchFamily="2"/>
              </a:rPr>
              <a:t>disease</a:t>
            </a:r>
            <a:r>
              <a:rPr lang="it-IT" b="1" dirty="0">
                <a:ea typeface="Arial Unicode MS" pitchFamily="2"/>
                <a:cs typeface="Tahoma" pitchFamily="2"/>
              </a:rPr>
              <a:t> </a:t>
            </a:r>
            <a:r>
              <a:rPr lang="it-IT" b="1" dirty="0" err="1">
                <a:ea typeface="Arial Unicode MS" pitchFamily="2"/>
                <a:cs typeface="Tahoma" pitchFamily="2"/>
              </a:rPr>
              <a:t>genetic</a:t>
            </a:r>
            <a:r>
              <a:rPr lang="it-IT" b="1" dirty="0">
                <a:ea typeface="Arial Unicode MS" pitchFamily="2"/>
                <a:cs typeface="Tahoma" pitchFamily="2"/>
              </a:rPr>
              <a:t> test </a:t>
            </a:r>
            <a:r>
              <a:rPr lang="it-IT" dirty="0">
                <a:ea typeface="Arial Unicode MS" pitchFamily="2"/>
                <a:cs typeface="Tahoma" pitchFamily="2"/>
              </a:rPr>
              <a:t>(</a:t>
            </a:r>
            <a:r>
              <a:rPr lang="it-IT" dirty="0" err="1">
                <a:ea typeface="Arial Unicode MS" pitchFamily="2"/>
                <a:cs typeface="Tahoma" pitchFamily="2"/>
              </a:rPr>
              <a:t>exon</a:t>
            </a:r>
            <a:r>
              <a:rPr lang="it-IT" dirty="0">
                <a:ea typeface="Arial Unicode MS" pitchFamily="2"/>
                <a:cs typeface="Tahoma" pitchFamily="2"/>
              </a:rPr>
              <a:t> 1-21 gene ATP7B) negative</a:t>
            </a:r>
          </a:p>
          <a:p>
            <a:pPr algn="just">
              <a:lnSpc>
                <a:spcPct val="84000"/>
              </a:lnSpc>
              <a:buClr>
                <a:schemeClr val="accent1">
                  <a:lumMod val="50000"/>
                </a:schemeClr>
              </a:buClr>
            </a:pPr>
            <a:r>
              <a:rPr lang="it-IT" b="1" dirty="0" err="1">
                <a:ea typeface="Arial Unicode MS" pitchFamily="2"/>
                <a:cs typeface="Tahoma" pitchFamily="2"/>
              </a:rPr>
              <a:t>Liver</a:t>
            </a:r>
            <a:r>
              <a:rPr lang="it-IT" b="1" dirty="0">
                <a:ea typeface="Arial Unicode MS" pitchFamily="2"/>
                <a:cs typeface="Tahoma" pitchFamily="2"/>
              </a:rPr>
              <a:t> </a:t>
            </a:r>
            <a:r>
              <a:rPr lang="it-IT" b="1" dirty="0" err="1">
                <a:ea typeface="Arial Unicode MS" pitchFamily="2"/>
                <a:cs typeface="Tahoma" pitchFamily="2"/>
              </a:rPr>
              <a:t>biopsy</a:t>
            </a:r>
            <a:r>
              <a:rPr lang="it-IT" b="1" dirty="0">
                <a:ea typeface="Arial Unicode MS" pitchFamily="2"/>
                <a:cs typeface="Tahoma" pitchFamily="2"/>
              </a:rPr>
              <a:t> </a:t>
            </a:r>
            <a:r>
              <a:rPr lang="it-IT" b="1" dirty="0" err="1">
                <a:ea typeface="Arial Unicode MS" pitchFamily="2"/>
                <a:cs typeface="Tahoma" pitchFamily="2"/>
              </a:rPr>
              <a:t>review</a:t>
            </a:r>
            <a:r>
              <a:rPr lang="it-IT" b="1" dirty="0">
                <a:ea typeface="Arial Unicode MS" pitchFamily="2"/>
                <a:cs typeface="Tahoma" pitchFamily="2"/>
              </a:rPr>
              <a:t>: </a:t>
            </a:r>
          </a:p>
          <a:p>
            <a:pPr lvl="1" algn="just">
              <a:lnSpc>
                <a:spcPct val="84000"/>
              </a:lnSpc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b="1" dirty="0">
                <a:ea typeface="Arial Unicode MS" pitchFamily="2"/>
                <a:cs typeface="Tahoma" pitchFamily="2"/>
              </a:rPr>
              <a:t>1 BD </a:t>
            </a:r>
            <a:r>
              <a:rPr lang="it-IT" b="1" dirty="0" err="1">
                <a:ea typeface="Arial Unicode MS" pitchFamily="2"/>
                <a:cs typeface="Tahoma" pitchFamily="2"/>
              </a:rPr>
              <a:t>intact</a:t>
            </a:r>
            <a:r>
              <a:rPr lang="it-IT" b="1" dirty="0">
                <a:ea typeface="Arial Unicode MS" pitchFamily="2"/>
                <a:cs typeface="Tahoma" pitchFamily="2"/>
              </a:rPr>
              <a:t> </a:t>
            </a:r>
          </a:p>
          <a:p>
            <a:pPr lvl="1" algn="just">
              <a:lnSpc>
                <a:spcPct val="84000"/>
              </a:lnSpc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b="1" dirty="0">
                <a:ea typeface="Arial Unicode MS" pitchFamily="2"/>
                <a:cs typeface="Tahoma" pitchFamily="2"/>
              </a:rPr>
              <a:t>Diffuse </a:t>
            </a:r>
            <a:r>
              <a:rPr lang="it-IT" b="1" dirty="0" err="1">
                <a:ea typeface="Arial Unicode MS" pitchFamily="2"/>
                <a:cs typeface="Tahoma" pitchFamily="2"/>
              </a:rPr>
              <a:t>ductular</a:t>
            </a:r>
            <a:r>
              <a:rPr lang="it-IT" b="1" dirty="0">
                <a:ea typeface="Arial Unicode MS" pitchFamily="2"/>
                <a:cs typeface="Tahoma" pitchFamily="2"/>
              </a:rPr>
              <a:t> </a:t>
            </a:r>
            <a:r>
              <a:rPr lang="it-IT" b="1" dirty="0" err="1">
                <a:ea typeface="Arial Unicode MS" pitchFamily="2"/>
                <a:cs typeface="Tahoma" pitchFamily="2"/>
              </a:rPr>
              <a:t>reaction</a:t>
            </a:r>
            <a:r>
              <a:rPr lang="it-IT" b="1" dirty="0">
                <a:ea typeface="Arial Unicode MS" pitchFamily="2"/>
                <a:cs typeface="Tahoma" pitchFamily="2"/>
              </a:rPr>
              <a:t> </a:t>
            </a:r>
            <a:r>
              <a:rPr lang="it-IT" dirty="0">
                <a:ea typeface="Arial Unicode MS" pitchFamily="2"/>
                <a:cs typeface="Tahoma" pitchFamily="2"/>
              </a:rPr>
              <a:t>and </a:t>
            </a:r>
            <a:r>
              <a:rPr lang="it-IT" b="1" dirty="0">
                <a:ea typeface="Arial Unicode MS" pitchFamily="2"/>
                <a:cs typeface="Tahoma" pitchFamily="2"/>
              </a:rPr>
              <a:t>massive </a:t>
            </a:r>
            <a:r>
              <a:rPr lang="it-IT" b="1" dirty="0" err="1">
                <a:ea typeface="Arial Unicode MS" pitchFamily="2"/>
                <a:cs typeface="Tahoma" pitchFamily="2"/>
              </a:rPr>
              <a:t>biliary</a:t>
            </a:r>
            <a:r>
              <a:rPr lang="it-IT" b="1" dirty="0">
                <a:ea typeface="Arial Unicode MS" pitchFamily="2"/>
                <a:cs typeface="Tahoma" pitchFamily="2"/>
              </a:rPr>
              <a:t> metaplasia</a:t>
            </a:r>
          </a:p>
          <a:p>
            <a:pPr lvl="1" algn="just">
              <a:lnSpc>
                <a:spcPct val="84000"/>
              </a:lnSpc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b="1" dirty="0">
                <a:ea typeface="Arial Unicode MS" pitchFamily="2"/>
                <a:cs typeface="Tahoma" pitchFamily="2"/>
              </a:rPr>
              <a:t>Moderate</a:t>
            </a:r>
            <a:r>
              <a:rPr lang="it-IT" dirty="0">
                <a:ea typeface="Arial Unicode MS" pitchFamily="2"/>
                <a:cs typeface="Tahoma" pitchFamily="2"/>
              </a:rPr>
              <a:t> </a:t>
            </a:r>
            <a:r>
              <a:rPr lang="it-IT" dirty="0" err="1">
                <a:ea typeface="Arial Unicode MS" pitchFamily="2"/>
                <a:cs typeface="Tahoma" pitchFamily="2"/>
              </a:rPr>
              <a:t>interface</a:t>
            </a:r>
            <a:r>
              <a:rPr lang="it-IT" dirty="0">
                <a:ea typeface="Arial Unicode MS" pitchFamily="2"/>
                <a:cs typeface="Tahoma" pitchFamily="2"/>
              </a:rPr>
              <a:t> </a:t>
            </a:r>
            <a:r>
              <a:rPr lang="it-IT" dirty="0" err="1">
                <a:ea typeface="Arial Unicode MS" pitchFamily="2"/>
                <a:cs typeface="Tahoma" pitchFamily="2"/>
              </a:rPr>
              <a:t>hepatitis</a:t>
            </a:r>
            <a:endParaRPr lang="it-IT" b="1" dirty="0">
              <a:ea typeface="Arial Unicode MS" pitchFamily="2"/>
              <a:cs typeface="Tahoma" pitchFamily="2"/>
            </a:endParaRPr>
          </a:p>
          <a:p>
            <a:pPr lvl="1" algn="just">
              <a:lnSpc>
                <a:spcPct val="84000"/>
              </a:lnSpc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it-IT" dirty="0">
              <a:ea typeface="Arial Unicode MS" pitchFamily="2"/>
              <a:cs typeface="Tahoma" pitchFamily="2"/>
            </a:endParaRPr>
          </a:p>
          <a:p>
            <a:pPr marL="457200" lvl="1" indent="0" algn="just">
              <a:lnSpc>
                <a:spcPct val="84000"/>
              </a:lnSpc>
              <a:buClr>
                <a:schemeClr val="accent1">
                  <a:lumMod val="50000"/>
                </a:schemeClr>
              </a:buClr>
              <a:buNone/>
            </a:pPr>
            <a:r>
              <a:rPr lang="it-IT" dirty="0">
                <a:ea typeface="Arial Unicode MS" pitchFamily="2"/>
                <a:cs typeface="Tahoma" pitchFamily="2"/>
              </a:rPr>
              <a:t>C: </a:t>
            </a:r>
            <a:r>
              <a:rPr lang="it-IT" b="1" dirty="0">
                <a:ea typeface="Arial Unicode MS" pitchFamily="2"/>
                <a:cs typeface="Tahoma" pitchFamily="2"/>
              </a:rPr>
              <a:t>Severe PBC </a:t>
            </a:r>
            <a:r>
              <a:rPr lang="it-IT" dirty="0">
                <a:ea typeface="Arial Unicode MS" pitchFamily="2"/>
                <a:cs typeface="Tahoma" pitchFamily="2"/>
              </a:rPr>
              <a:t>(Ludwig II, </a:t>
            </a:r>
            <a:r>
              <a:rPr lang="it-IT" dirty="0" err="1">
                <a:ea typeface="Arial Unicode MS" pitchFamily="2"/>
                <a:cs typeface="Tahoma" pitchFamily="2"/>
              </a:rPr>
              <a:t>Nakanuma</a:t>
            </a:r>
            <a:r>
              <a:rPr lang="it-IT" dirty="0">
                <a:ea typeface="Arial Unicode MS" pitchFamily="2"/>
                <a:cs typeface="Tahoma" pitchFamily="2"/>
              </a:rPr>
              <a:t> III)</a:t>
            </a:r>
          </a:p>
        </p:txBody>
      </p:sp>
    </p:spTree>
    <p:extLst>
      <p:ext uri="{BB962C8B-B14F-4D97-AF65-F5344CB8AC3E}">
        <p14:creationId xmlns:p14="http://schemas.microsoft.com/office/powerpoint/2010/main" val="649297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486114BB-12CB-F446-915A-45435192AD2A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FURTHER MANAGEMENT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BFCB1F6-F73E-CD46-92C0-69B96EA52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3" y="1892968"/>
            <a:ext cx="11001375" cy="4010527"/>
          </a:xfrm>
        </p:spPr>
        <p:txBody>
          <a:bodyPr>
            <a:noAutofit/>
          </a:bodyPr>
          <a:lstStyle/>
          <a:p>
            <a:pPr marL="360" indent="0" algn="just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March 2017: 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Stop prednisone</a:t>
            </a:r>
            <a:endParaRPr lang="it-IT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360" indent="0" algn="just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May</a:t>
            </a:r>
            <a:r>
              <a:rPr lang="it-IT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2017: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AST 150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ALT 250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GGT 800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ALP 300</a:t>
            </a:r>
          </a:p>
          <a:p>
            <a:pPr marL="360" indent="0" algn="just">
              <a:lnSpc>
                <a:spcPct val="100000"/>
              </a:lnSpc>
              <a:buClr>
                <a:srgbClr val="2D4362"/>
              </a:buClr>
              <a:buNone/>
            </a:pPr>
            <a:endParaRPr lang="it-IT" b="1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 algn="just">
              <a:buNone/>
            </a:pP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September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2017: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start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bezafibrate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400 mg/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day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January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2018: </a:t>
            </a:r>
            <a:r>
              <a:rPr lang="it-IT" dirty="0" err="1"/>
              <a:t>stable</a:t>
            </a:r>
            <a:r>
              <a:rPr lang="it-IT" dirty="0"/>
              <a:t> </a:t>
            </a:r>
            <a:r>
              <a:rPr lang="it-IT" dirty="0" err="1"/>
              <a:t>transaminases</a:t>
            </a:r>
            <a:r>
              <a:rPr lang="it-IT" dirty="0"/>
              <a:t>,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mild</a:t>
            </a:r>
            <a:r>
              <a:rPr lang="it-IT" dirty="0"/>
              <a:t> </a:t>
            </a:r>
            <a:r>
              <a:rPr lang="it-IT" dirty="0" err="1"/>
              <a:t>improvement</a:t>
            </a:r>
            <a:r>
              <a:rPr lang="it-IT" dirty="0"/>
              <a:t> of GGT&amp;ALP</a:t>
            </a:r>
          </a:p>
          <a:p>
            <a:pPr marL="0" indent="0" algn="just">
              <a:buNone/>
            </a:pP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February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2018: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start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obeticholic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acid 5 mg/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day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February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2019: </a:t>
            </a:r>
            <a:r>
              <a:rPr lang="it-IT" b="1" dirty="0"/>
              <a:t>AST 80, ALT 130, GGT 500, ALP 130 --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obeticholic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acid </a:t>
            </a:r>
            <a:r>
              <a:rPr lang="it-IT" dirty="0"/>
              <a:t>up-</a:t>
            </a:r>
            <a:r>
              <a:rPr lang="it-IT" dirty="0" err="1"/>
              <a:t>titrated</a:t>
            </a:r>
            <a:r>
              <a:rPr lang="it-IT" dirty="0"/>
              <a:t> to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10mg/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day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/>
              <a:t>with </a:t>
            </a:r>
            <a:r>
              <a:rPr lang="it-IT" dirty="0" err="1"/>
              <a:t>slowly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progressive </a:t>
            </a:r>
            <a:r>
              <a:rPr lang="it-IT" dirty="0" err="1"/>
              <a:t>normalisation</a:t>
            </a:r>
            <a:r>
              <a:rPr lang="it-IT" dirty="0"/>
              <a:t> of </a:t>
            </a:r>
            <a:r>
              <a:rPr lang="it-IT" dirty="0" err="1"/>
              <a:t>SLTs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480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7D1D4-5722-1543-BEDB-12A1E92D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63" y="386397"/>
            <a:ext cx="11000874" cy="1325563"/>
          </a:xfrm>
        </p:spPr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CLINICAL CASE 1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59EE16-7B81-A440-AC10-28E1BA07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4" y="2353469"/>
            <a:ext cx="10515600" cy="3614237"/>
          </a:xfrm>
        </p:spPr>
        <p:txBody>
          <a:bodyPr>
            <a:normAutofit fontScale="92500" lnSpcReduction="10000"/>
          </a:bodyPr>
          <a:lstStyle/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Mother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with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arterial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hypertension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and T2DM </a:t>
            </a: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Father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died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of CRC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at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51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yo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1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sister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in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good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health</a:t>
            </a: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cigarettes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or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alcohol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abuse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. No IVDU.</a:t>
            </a: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recent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travels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abroad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36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previous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blood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transfusion</a:t>
            </a: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E1F1445-ADCF-E341-B84A-2FA710F123A3}"/>
              </a:ext>
            </a:extLst>
          </p:cNvPr>
          <p:cNvSpPr txBox="1">
            <a:spLocks/>
          </p:cNvSpPr>
          <p:nvPr/>
        </p:nvSpPr>
        <p:spPr>
          <a:xfrm>
            <a:off x="96653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BCCB771-1FDF-9D4D-AEA2-CE4A55BC8DC9}"/>
              </a:ext>
            </a:extLst>
          </p:cNvPr>
          <p:cNvSpPr/>
          <p:nvPr/>
        </p:nvSpPr>
        <p:spPr>
          <a:xfrm>
            <a:off x="4328689" y="1490864"/>
            <a:ext cx="3534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P.F. 49 </a:t>
            </a:r>
            <a:r>
              <a:rPr lang="en-US" sz="3600" b="1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yo</a:t>
            </a:r>
            <a:r>
              <a:rPr lang="en-US" sz="3600" b="1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 male</a:t>
            </a:r>
            <a:endParaRPr lang="en-US" sz="3600" b="1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82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5446F-9352-3348-ACAD-88060C14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CASE SUMMARY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CA9B4-A982-9840-B381-8C109D48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360" indent="-171000" algn="just">
              <a:lnSpc>
                <a:spcPct val="100000"/>
              </a:lnSpc>
              <a:buClr>
                <a:srgbClr val="2D4362"/>
              </a:buClr>
              <a:buFont typeface="Arial"/>
              <a:buChar char="•"/>
            </a:pP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The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patient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was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initially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managed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at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secondary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centre. </a:t>
            </a:r>
          </a:p>
          <a:p>
            <a:pPr marL="171360" indent="-171000" algn="just">
              <a:lnSpc>
                <a:spcPct val="100000"/>
              </a:lnSpc>
              <a:buClr>
                <a:srgbClr val="2D4362"/>
              </a:buClr>
              <a:buFont typeface="Arial"/>
              <a:buChar char="•"/>
            </a:pP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His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liver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disease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was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wrongly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)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labelled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as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PBC-AIH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overlap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and over-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treated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with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immunosuppression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. The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biliary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disease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was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undertreated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(no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licensed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secondary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therapies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available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at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that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time). </a:t>
            </a:r>
            <a:endParaRPr lang="it-IT" sz="24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171360" indent="-171000" algn="just">
              <a:lnSpc>
                <a:spcPct val="100000"/>
              </a:lnSpc>
              <a:buClr>
                <a:srgbClr val="2D4362"/>
              </a:buClr>
              <a:buFont typeface="Arial"/>
              <a:buChar char="•"/>
            </a:pP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After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evaluation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in a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tertiary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centre. </a:t>
            </a:r>
          </a:p>
          <a:p>
            <a:pPr marL="628560" lvl="1" indent="-171000" algn="just">
              <a:lnSpc>
                <a:spcPct val="100000"/>
              </a:lnSpc>
              <a:buClr>
                <a:srgbClr val="2D4362"/>
              </a:buClr>
              <a:buFont typeface="Arial"/>
              <a:buChar char="•"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The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immunosuppression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was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withdrawn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628560" lvl="1" indent="-171000" algn="just">
              <a:lnSpc>
                <a:spcPct val="100000"/>
              </a:lnSpc>
              <a:buClr>
                <a:srgbClr val="2D4362"/>
              </a:buClr>
              <a:buFont typeface="Arial"/>
              <a:buChar char="•"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The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biliary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treatment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was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optimised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with </a:t>
            </a:r>
            <a:r>
              <a:rPr lang="it-IT" b="1" spc="-1" dirty="0" err="1">
                <a:uFill>
                  <a:solidFill>
                    <a:srgbClr val="FFFFFF"/>
                  </a:solidFill>
                </a:uFill>
              </a:rPr>
              <a:t>Bezafibrate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(off-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label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) with no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efficacy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on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LTs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;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after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b="1" spc="-1" dirty="0">
                <a:uFill>
                  <a:solidFill>
                    <a:srgbClr val="FFFFFF"/>
                  </a:solidFill>
                </a:uFill>
              </a:rPr>
              <a:t>OCALIVA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at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starting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dose of 5 mg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daily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and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titrated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up to 10 mg the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patient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achieved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good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biochemical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response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and no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complication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his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liver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disease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81227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945EA6-DC1C-6947-9C3B-F9A31815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LEARNING POINTS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29E96C-AEDC-F945-B5AB-1BFBC72F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94" y="1558555"/>
            <a:ext cx="10690412" cy="4635034"/>
          </a:xfrm>
        </p:spPr>
        <p:txBody>
          <a:bodyPr>
            <a:noAutofit/>
          </a:bodyPr>
          <a:lstStyle/>
          <a:p>
            <a:pPr marL="457200" lvl="1" indent="-457200" algn="just">
              <a:buClr>
                <a:schemeClr val="accent1">
                  <a:lumMod val="50000"/>
                </a:schemeClr>
              </a:buClr>
            </a:pPr>
            <a:r>
              <a:rPr lang="en-US" sz="2600" spc="-1" dirty="0">
                <a:uFill>
                  <a:solidFill>
                    <a:srgbClr val="FFFFFF"/>
                  </a:solidFill>
                </a:uFill>
              </a:rPr>
              <a:t>ALT is often elevated as PBC is an inflammatory disease.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Hepatitis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can be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secondary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to severe PBC.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Treating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PBC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correctly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without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immunosuppression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can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improve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hepatitis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.</a:t>
            </a:r>
            <a:endParaRPr lang="en-US" sz="2600" spc="-1" dirty="0">
              <a:uFill>
                <a:solidFill>
                  <a:srgbClr val="FFFFFF"/>
                </a:solidFill>
              </a:uFill>
            </a:endParaRPr>
          </a:p>
          <a:p>
            <a:pPr marL="457200" lvl="1" indent="-457200" algn="just"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en-US" sz="2600" b="1" spc="-1" dirty="0">
                <a:uFill>
                  <a:solidFill>
                    <a:srgbClr val="FFFFFF"/>
                  </a:solidFill>
                </a:uFill>
              </a:rPr>
              <a:t>Overlap with AIH is rare</a:t>
            </a:r>
            <a:r>
              <a:rPr lang="en-US" sz="2600" spc="-1" dirty="0">
                <a:uFill>
                  <a:solidFill>
                    <a:srgbClr val="FFFFFF"/>
                  </a:solidFill>
                </a:uFill>
              </a:rPr>
              <a:t> (8-10%).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Correctly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diagnosing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PBC–AIH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overlap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is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crucial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Incorrect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diagnosis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can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lead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to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unnecessary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immunosuppression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delayed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treatment, and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possibly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disease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progression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-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Biopsy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is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mandatory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to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confirm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diagnosis</a:t>
            </a:r>
            <a:endParaRPr lang="it-IT" sz="2600" spc="-1" dirty="0">
              <a:uFill>
                <a:solidFill>
                  <a:srgbClr val="FFFFFF"/>
                </a:solidFill>
              </a:uFill>
            </a:endParaRPr>
          </a:p>
          <a:p>
            <a:pPr marL="457200" indent="-457200" algn="just"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In some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cases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to be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certain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of AIH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overlap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a trial of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steroids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can be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necessary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The trial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should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be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stopped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if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no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response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is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achieved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457200" indent="-457200" algn="just"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High-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risk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patients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very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elevated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LFTs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suspicion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overlap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and/or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advanced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fibrosis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at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diagnosis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)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should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be </a:t>
            </a:r>
            <a:r>
              <a:rPr lang="it-IT" sz="2600" spc="-1" dirty="0" err="1">
                <a:uFill>
                  <a:solidFill>
                    <a:srgbClr val="FFFFFF"/>
                  </a:solidFill>
                </a:uFill>
              </a:rPr>
              <a:t>referred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 to </a:t>
            </a:r>
            <a:r>
              <a:rPr lang="it-IT" sz="2600" b="1" spc="-1" dirty="0" err="1">
                <a:uFill>
                  <a:solidFill>
                    <a:srgbClr val="FFFFFF"/>
                  </a:solidFill>
                </a:uFill>
              </a:rPr>
              <a:t>tertiary</a:t>
            </a:r>
            <a:r>
              <a:rPr lang="it-IT" sz="2600" b="1" spc="-1" dirty="0">
                <a:uFill>
                  <a:solidFill>
                    <a:srgbClr val="FFFFFF"/>
                  </a:solidFill>
                </a:uFill>
              </a:rPr>
              <a:t> centre</a:t>
            </a:r>
            <a:r>
              <a:rPr lang="it-IT" sz="2600" spc="-1" dirty="0"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080115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DEA1215-F9DE-4F43-B182-DEFC408C1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759" y="1179518"/>
            <a:ext cx="5715989" cy="449896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079CC9-2CA7-EF4A-903F-42599E291719}"/>
              </a:ext>
            </a:extLst>
          </p:cNvPr>
          <p:cNvSpPr txBox="1"/>
          <p:nvPr/>
        </p:nvSpPr>
        <p:spPr>
          <a:xfrm>
            <a:off x="540251" y="2397945"/>
            <a:ext cx="53955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INTERFACE HEPATITIS </a:t>
            </a:r>
          </a:p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IS CHARACHTERISTIC </a:t>
            </a:r>
          </a:p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BUT NOT</a:t>
            </a:r>
            <a:r>
              <a:rPr lang="it-I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PATOGNOMONIC OF AIH!</a:t>
            </a:r>
          </a:p>
        </p:txBody>
      </p:sp>
    </p:spTree>
    <p:extLst>
      <p:ext uri="{BB962C8B-B14F-4D97-AF65-F5344CB8AC3E}">
        <p14:creationId xmlns:p14="http://schemas.microsoft.com/office/powerpoint/2010/main" val="423844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Immagine che contiene testo, tessuto&#10;&#10;Descrizione generata automaticamente">
            <a:extLst>
              <a:ext uri="{FF2B5EF4-FFF2-40B4-BE49-F238E27FC236}">
                <a16:creationId xmlns:a16="http://schemas.microsoft.com/office/drawing/2014/main" id="{709778B5-52DD-EA40-B365-C6CE0F2A0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6186" r="4580" b="21466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989C6BB-A00C-7442-A86D-C937E4987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221" y="1336340"/>
            <a:ext cx="9961558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 dirty="0">
                <a:solidFill>
                  <a:srgbClr val="FFFFFF"/>
                </a:solidFill>
              </a:rPr>
              <a:t>THANKS FOR THE ATTENTION</a:t>
            </a:r>
          </a:p>
        </p:txBody>
      </p:sp>
    </p:spTree>
    <p:extLst>
      <p:ext uri="{BB962C8B-B14F-4D97-AF65-F5344CB8AC3E}">
        <p14:creationId xmlns:p14="http://schemas.microsoft.com/office/powerpoint/2010/main" val="251542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7D1D4-5722-1543-BEDB-12A1E92D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63" y="386397"/>
            <a:ext cx="11000874" cy="1325563"/>
          </a:xfrm>
        </p:spPr>
        <p:txBody>
          <a:bodyPr/>
          <a:lstStyle/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COMORBIDITIES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59EE16-7B81-A440-AC10-28E1BA07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4" y="1988820"/>
            <a:ext cx="10515600" cy="28803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Crohn’s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disease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 (CD) </a:t>
            </a:r>
          </a:p>
          <a:p>
            <a:pPr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BMI 26 – </a:t>
            </a: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Overweight</a:t>
            </a: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Keratoconus</a:t>
            </a: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pc="-1" dirty="0" err="1">
                <a:uFill>
                  <a:solidFill>
                    <a:srgbClr val="FFFFFF"/>
                  </a:solidFill>
                </a:uFill>
              </a:rPr>
              <a:t>Medications</a:t>
            </a: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: none</a:t>
            </a:r>
          </a:p>
          <a:p>
            <a:pPr marL="0" indent="0">
              <a:lnSpc>
                <a:spcPct val="100000"/>
              </a:lnSpc>
              <a:buNone/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it-IT" spc="-1" dirty="0">
              <a:uFill>
                <a:solidFill>
                  <a:srgbClr val="FFFFFF"/>
                </a:solidFill>
              </a:uFill>
            </a:endParaRP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E1F1445-ADCF-E341-B84A-2FA710F123A3}"/>
              </a:ext>
            </a:extLst>
          </p:cNvPr>
          <p:cNvSpPr txBox="1">
            <a:spLocks/>
          </p:cNvSpPr>
          <p:nvPr/>
        </p:nvSpPr>
        <p:spPr>
          <a:xfrm>
            <a:off x="96653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264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6DA331-0945-8140-B2E9-81958C24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2" y="1871292"/>
            <a:ext cx="11000873" cy="45998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z="2400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December</a:t>
            </a:r>
            <a:r>
              <a:rPr lang="it-IT" sz="2400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 2016</a:t>
            </a:r>
          </a:p>
          <a:p>
            <a:pPr>
              <a:lnSpc>
                <a:spcPct val="100000"/>
              </a:lnSpc>
              <a:buClr>
                <a:srgbClr val="2D4362"/>
              </a:buClr>
            </a:pP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Access to the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local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emergency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department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(ED) for 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acute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chest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pain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>
              <a:lnSpc>
                <a:spcPct val="100000"/>
              </a:lnSpc>
              <a:buClr>
                <a:srgbClr val="2D4362"/>
              </a:buClr>
            </a:pP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Clinical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examination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jaundice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, no spider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naevi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liver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and spleen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not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enlarged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(i.e. no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signs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chronic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liver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disease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).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Weight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85 kg,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Height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180 cm </a:t>
            </a:r>
          </a:p>
          <a:p>
            <a:pPr>
              <a:lnSpc>
                <a:spcPct val="100000"/>
              </a:lnSpc>
              <a:buClr>
                <a:srgbClr val="2D4362"/>
              </a:buClr>
            </a:pP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First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investigations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800460" lvl="1" indent="-34290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AST 150&lt;50, ALT 350&lt;50, GGT 150&lt;70, ALP 100&lt;110,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gammaglobulins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not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available</a:t>
            </a:r>
            <a:endParaRPr lang="it-IT" sz="2000" spc="-1" dirty="0">
              <a:uFill>
                <a:solidFill>
                  <a:srgbClr val="FFFFFF"/>
                </a:solidFill>
              </a:uFill>
            </a:endParaRPr>
          </a:p>
          <a:p>
            <a:pPr marL="800460" lvl="1" indent="-34290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HCV-Ab negative;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HbsAg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HbcAb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HBsAb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negative; HAV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IgM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negative; HEV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IgM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IgG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negative</a:t>
            </a:r>
          </a:p>
          <a:p>
            <a:pPr marL="800460" lvl="1" indent="-34290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CMV&amp;EBV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IgM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negative</a:t>
            </a:r>
          </a:p>
          <a:p>
            <a:pPr marL="800460" lvl="1" indent="-34290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abdominal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US: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steatosis</a:t>
            </a:r>
            <a:endParaRPr lang="it-IT" sz="2000" b="1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Clr>
                <a:srgbClr val="2D4362"/>
              </a:buClr>
            </a:pP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Spontaneous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normalisation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transaminases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until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May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2018</a:t>
            </a:r>
            <a:endParaRPr lang="it-IT" sz="2400" spc="-1" dirty="0">
              <a:uFill>
                <a:solidFill>
                  <a:srgbClr val="FFFFFF"/>
                </a:solidFill>
              </a:uFill>
            </a:endParaRPr>
          </a:p>
          <a:p>
            <a:pPr marL="457560" lvl="1" indent="0">
              <a:lnSpc>
                <a:spcPct val="100000"/>
              </a:lnSpc>
              <a:buClr>
                <a:srgbClr val="2D4362"/>
              </a:buClr>
              <a:buNone/>
            </a:pPr>
            <a:endParaRPr lang="it-IT" sz="20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1BEE591-F818-BE48-9007-B800CCC2A685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DISEASE PRESENTATION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8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6DA331-0945-8140-B2E9-81958C24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2" y="1871292"/>
            <a:ext cx="11000873" cy="45998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2D4362"/>
              </a:buClr>
              <a:buNone/>
            </a:pPr>
            <a:r>
              <a:rPr lang="it-IT" sz="2400" b="1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May</a:t>
            </a:r>
            <a:r>
              <a:rPr lang="it-IT" sz="2400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 2018</a:t>
            </a:r>
          </a:p>
          <a:p>
            <a:pPr>
              <a:lnSpc>
                <a:spcPct val="100000"/>
              </a:lnSpc>
              <a:buClr>
                <a:srgbClr val="2D4362"/>
              </a:buClr>
            </a:pP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Severe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ashtenia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>
              <a:lnSpc>
                <a:spcPct val="100000"/>
              </a:lnSpc>
              <a:buClr>
                <a:srgbClr val="2D4362"/>
              </a:buClr>
            </a:pP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Blood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exam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: ALT 3000, AST 1500, GGT 400, ALP 100,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</a:rPr>
              <a:t>bilirubin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</a:rPr>
              <a:t> t/d 1.5/0.8, INR 1.02, PLT 200000, 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Gamma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globulins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24&lt;18%,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IgG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2000&lt;1600</a:t>
            </a:r>
            <a:endParaRPr lang="it-IT" sz="24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Clr>
                <a:srgbClr val="2D4362"/>
              </a:buClr>
            </a:pP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Further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400" b="1" spc="-1" dirty="0" err="1">
                <a:uFill>
                  <a:solidFill>
                    <a:srgbClr val="FFFFFF"/>
                  </a:solidFill>
                </a:uFill>
              </a:rPr>
              <a:t>investigations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800460" lvl="1" indent="-34290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Ceruloplasmin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normal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), a1AT (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normal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), %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sat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transferrin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30,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mutation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of HFE gene negative.</a:t>
            </a:r>
          </a:p>
          <a:p>
            <a:pPr marL="800460" lvl="1" indent="-34290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ANA 1:320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</a:rPr>
              <a:t>homogeneous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</a:rPr>
              <a:t> pattern 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(ASMA, LKM, AMA, ANCA negative); </a:t>
            </a:r>
          </a:p>
          <a:p>
            <a:pPr marL="800460" lvl="1" indent="-34290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alterations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on the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abdominal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US</a:t>
            </a:r>
            <a:endParaRPr lang="it-IT" sz="2000" b="1" spc="-1" dirty="0">
              <a:uFill>
                <a:solidFill>
                  <a:srgbClr val="FFFFFF"/>
                </a:solidFill>
              </a:uFill>
            </a:endParaRPr>
          </a:p>
          <a:p>
            <a:pPr marL="800460" lvl="1" indent="-342900">
              <a:lnSpc>
                <a:spcPct val="100000"/>
              </a:lnSpc>
              <a:buClr>
                <a:srgbClr val="2D4362"/>
              </a:buClr>
              <a:buFont typeface="Courier New" panose="02070309020205020404" pitchFamily="49" charset="0"/>
              <a:buChar char="o"/>
            </a:pP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Abdominal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MRI: no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signs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chronic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hepatitis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, no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signs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portal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hypertension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normal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gallbladder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and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biliary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</a:rPr>
              <a:t>ducts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1BEE591-F818-BE48-9007-B800CCC2A685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Arial Black"/>
              </a:rPr>
              <a:t>HEPATITIC FLARE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4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DB892C-E18F-9047-AEF0-58EF06BC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26" y="2233289"/>
            <a:ext cx="4048344" cy="3088464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it-IT" sz="2400" dirty="0" err="1">
                <a:ea typeface="Arial Unicode MS" pitchFamily="2"/>
                <a:cs typeface="Tahoma" pitchFamily="2"/>
              </a:rPr>
              <a:t>Liver</a:t>
            </a:r>
            <a:r>
              <a:rPr lang="it-IT" sz="2400" dirty="0">
                <a:ea typeface="Arial Unicode MS" pitchFamily="2"/>
                <a:cs typeface="Tahoma" pitchFamily="2"/>
              </a:rPr>
              <a:t> </a:t>
            </a:r>
            <a:r>
              <a:rPr lang="it-IT" sz="2400" dirty="0" err="1">
                <a:ea typeface="Arial Unicode MS" pitchFamily="2"/>
                <a:cs typeface="Tahoma" pitchFamily="2"/>
              </a:rPr>
              <a:t>biopsy</a:t>
            </a:r>
            <a:r>
              <a:rPr lang="it-IT" sz="2400" dirty="0">
                <a:ea typeface="Arial Unicode MS" pitchFamily="2"/>
                <a:cs typeface="Tahoma" pitchFamily="2"/>
              </a:rPr>
              <a:t>?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it-IT" sz="2400" dirty="0" err="1">
                <a:ea typeface="Arial Unicode MS" pitchFamily="2"/>
                <a:cs typeface="Tahoma" pitchFamily="2"/>
              </a:rPr>
              <a:t>Wait</a:t>
            </a:r>
            <a:r>
              <a:rPr lang="it-IT" sz="2400" dirty="0">
                <a:ea typeface="Arial Unicode MS" pitchFamily="2"/>
                <a:cs typeface="Tahoma" pitchFamily="2"/>
              </a:rPr>
              <a:t> &amp; </a:t>
            </a:r>
            <a:r>
              <a:rPr lang="it-IT" sz="2400" dirty="0" err="1">
                <a:ea typeface="Arial Unicode MS" pitchFamily="2"/>
                <a:cs typeface="Tahoma" pitchFamily="2"/>
              </a:rPr>
              <a:t>see</a:t>
            </a:r>
            <a:r>
              <a:rPr lang="it-IT" sz="2400" dirty="0">
                <a:ea typeface="Arial Unicode MS" pitchFamily="2"/>
                <a:cs typeface="Tahoma" pitchFamily="2"/>
              </a:rPr>
              <a:t>?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it-IT" sz="2400" dirty="0">
                <a:ea typeface="Arial Unicode MS" pitchFamily="2"/>
                <a:cs typeface="Tahoma" pitchFamily="2"/>
              </a:rPr>
              <a:t>Start treatment?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endParaRPr lang="it-IT" sz="2400" dirty="0">
              <a:ea typeface="Arial Unicode MS" pitchFamily="2"/>
              <a:cs typeface="Tahoma" pitchFamily="2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it-IT" sz="2400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0AD70B4A-472D-E243-883C-58B3C3A82DD2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WHAT’S NEXT?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60E6684-1615-C049-9469-3B1C8448D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248" y="1250950"/>
            <a:ext cx="50038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0AD70B4A-472D-E243-883C-58B3C3A82DD2}"/>
              </a:ext>
            </a:extLst>
          </p:cNvPr>
          <p:cNvSpPr txBox="1">
            <a:spLocks/>
          </p:cNvSpPr>
          <p:nvPr/>
        </p:nvSpPr>
        <p:spPr>
          <a:xfrm>
            <a:off x="595563" y="386397"/>
            <a:ext cx="1100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REVISED DIAGNOSTIC CRITERIA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7C5A1FE7-14C0-9B47-8B22-E5C53DA49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63" y="1593309"/>
            <a:ext cx="3896225" cy="487829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B4122B3D-F15F-6940-926F-DF5D4056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878" y="1711960"/>
            <a:ext cx="3896225" cy="47818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16F834BA-7FE2-7546-BEE3-B397C30E8A31}"/>
                  </a:ext>
                </a:extLst>
              </p14:cNvPr>
              <p14:cNvContentPartPr/>
              <p14:nvPr/>
            </p14:nvContentPartPr>
            <p14:xfrm>
              <a:off x="3503702" y="2705520"/>
              <a:ext cx="174780" cy="3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16F834BA-7FE2-7546-BEE3-B397C30E8A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9758" y="2597880"/>
                <a:ext cx="282309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A44E390B-20DF-3640-828C-70C7EFA86065}"/>
                  </a:ext>
                </a:extLst>
              </p14:cNvPr>
              <p14:cNvContentPartPr/>
              <p14:nvPr/>
            </p14:nvContentPartPr>
            <p14:xfrm>
              <a:off x="3497222" y="3791280"/>
              <a:ext cx="142167" cy="36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A44E390B-20DF-3640-828C-70C7EFA860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43235" y="3683640"/>
                <a:ext cx="249782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54547FBC-49EB-434E-94D8-8944F2F379D3}"/>
                  </a:ext>
                </a:extLst>
              </p14:cNvPr>
              <p14:cNvContentPartPr/>
              <p14:nvPr/>
            </p14:nvContentPartPr>
            <p14:xfrm>
              <a:off x="3513783" y="4353960"/>
              <a:ext cx="138684" cy="1692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54547FBC-49EB-434E-94D8-8944F2F379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9750" y="4245960"/>
                <a:ext cx="246389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E4A2E21B-19AC-C946-BD20-A51C684B6277}"/>
                  </a:ext>
                </a:extLst>
              </p14:cNvPr>
              <p14:cNvContentPartPr/>
              <p14:nvPr/>
            </p14:nvContentPartPr>
            <p14:xfrm>
              <a:off x="3474543" y="5754720"/>
              <a:ext cx="173196" cy="36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E4A2E21B-19AC-C946-BD20-A51C684B62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20532" y="5647080"/>
                <a:ext cx="28085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63F42850-199A-914C-A1F1-E0996DC566C1}"/>
                  </a:ext>
                </a:extLst>
              </p14:cNvPr>
              <p14:cNvContentPartPr/>
              <p14:nvPr/>
            </p14:nvContentPartPr>
            <p14:xfrm>
              <a:off x="3512342" y="6297600"/>
              <a:ext cx="131401" cy="432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63F42850-199A-914C-A1F1-E0996DC56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58702" y="6189600"/>
                <a:ext cx="239042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8330A748-26CF-064F-958F-F7A022048CB2}"/>
                  </a:ext>
                </a:extLst>
              </p14:cNvPr>
              <p14:cNvContentPartPr/>
              <p14:nvPr/>
            </p14:nvContentPartPr>
            <p14:xfrm>
              <a:off x="7380557" y="1986506"/>
              <a:ext cx="165240" cy="36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8330A748-26CF-064F-958F-F7A022048CB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26557" y="1878866"/>
                <a:ext cx="272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790FA057-228B-3340-A457-1A7851237544}"/>
                  </a:ext>
                </a:extLst>
              </p14:cNvPr>
              <p14:cNvContentPartPr/>
              <p14:nvPr/>
            </p14:nvContentPartPr>
            <p14:xfrm>
              <a:off x="7347077" y="3612626"/>
              <a:ext cx="174240" cy="36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790FA057-228B-3340-A457-1A78512375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93437" y="3504986"/>
                <a:ext cx="28188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A681F8B-508B-0D42-9E65-226F3ED46AFA}"/>
              </a:ext>
            </a:extLst>
          </p:cNvPr>
          <p:cNvSpPr txBox="1"/>
          <p:nvPr/>
        </p:nvSpPr>
        <p:spPr>
          <a:xfrm>
            <a:off x="8662067" y="3375781"/>
            <a:ext cx="263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14</a:t>
            </a:r>
            <a:r>
              <a:rPr lang="en-GB" sz="2400" dirty="0"/>
              <a:t> – </a:t>
            </a:r>
            <a:r>
              <a:rPr lang="en-GB" sz="2400" b="1" dirty="0"/>
              <a:t>Probable AIH </a:t>
            </a:r>
          </a:p>
          <a:p>
            <a:pPr algn="just"/>
            <a:r>
              <a:rPr lang="en-GB" sz="2400" dirty="0"/>
              <a:t>prior to liver biopsy</a:t>
            </a:r>
          </a:p>
        </p:txBody>
      </p:sp>
    </p:spTree>
    <p:extLst>
      <p:ext uri="{BB962C8B-B14F-4D97-AF65-F5344CB8AC3E}">
        <p14:creationId xmlns:p14="http://schemas.microsoft.com/office/powerpoint/2010/main" val="1260814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2282</Words>
  <Application>Microsoft Macintosh PowerPoint</Application>
  <PresentationFormat>Widescreen</PresentationFormat>
  <Paragraphs>350</Paragraphs>
  <Slides>43</Slides>
  <Notes>40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Courier New</vt:lpstr>
      <vt:lpstr>Tema di Office</vt:lpstr>
      <vt:lpstr>CLINICAL CASE SESSION</vt:lpstr>
      <vt:lpstr>SUMMARY</vt:lpstr>
      <vt:lpstr>SUMMARY</vt:lpstr>
      <vt:lpstr>CLINICAL CASE 1</vt:lpstr>
      <vt:lpstr>COMORBIDITIES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MANAGEMENT</vt:lpstr>
      <vt:lpstr>MANAGEMENT</vt:lpstr>
      <vt:lpstr>DRUG-RELATED AE</vt:lpstr>
      <vt:lpstr>LEARNING POINTS</vt:lpstr>
      <vt:lpstr>SUMMARY</vt:lpstr>
      <vt:lpstr>CLINICAL CASE 2</vt:lpstr>
      <vt:lpstr>COMORBIDITIES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MANAGEMENT</vt:lpstr>
      <vt:lpstr>MANAGEMENT</vt:lpstr>
      <vt:lpstr>DRUG-RELATED AE</vt:lpstr>
      <vt:lpstr>DRUG-RELATED AE</vt:lpstr>
      <vt:lpstr>LEARNING POINTS</vt:lpstr>
      <vt:lpstr>SUMMARY</vt:lpstr>
      <vt:lpstr>CLINICAL CASE 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ANY ADDITIONAL INVESTIGATION?</vt:lpstr>
      <vt:lpstr>FURTHER INVESTIGATIONS AT OUR CENTRE</vt:lpstr>
      <vt:lpstr>Presentazione standard di PowerPoint</vt:lpstr>
      <vt:lpstr>CASE SUMMARY</vt:lpstr>
      <vt:lpstr>LEARNING POINTS</vt:lpstr>
      <vt:lpstr>Presentazione standard di PowerPoint</vt:lpstr>
      <vt:lpstr>THANKS FOR THE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m.scaravaglio@campus.unimib.it</dc:creator>
  <cp:lastModifiedBy>m.scaravaglio@campus.unimib.it</cp:lastModifiedBy>
  <cp:revision>48</cp:revision>
  <dcterms:created xsi:type="dcterms:W3CDTF">2021-06-02T14:27:22Z</dcterms:created>
  <dcterms:modified xsi:type="dcterms:W3CDTF">2022-04-04T05:06:51Z</dcterms:modified>
</cp:coreProperties>
</file>