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79" r:id="rId3"/>
    <p:sldId id="280" r:id="rId4"/>
    <p:sldId id="259" r:id="rId5"/>
    <p:sldId id="265" r:id="rId6"/>
    <p:sldId id="258" r:id="rId7"/>
    <p:sldId id="281" r:id="rId8"/>
    <p:sldId id="260" r:id="rId9"/>
    <p:sldId id="306" r:id="rId10"/>
    <p:sldId id="304" r:id="rId11"/>
    <p:sldId id="298" r:id="rId12"/>
    <p:sldId id="299" r:id="rId13"/>
    <p:sldId id="305" r:id="rId14"/>
    <p:sldId id="282" r:id="rId15"/>
    <p:sldId id="292" r:id="rId16"/>
    <p:sldId id="301" r:id="rId17"/>
    <p:sldId id="338" r:id="rId18"/>
    <p:sldId id="289" r:id="rId19"/>
    <p:sldId id="297" r:id="rId20"/>
    <p:sldId id="319" r:id="rId21"/>
    <p:sldId id="310" r:id="rId22"/>
    <p:sldId id="312" r:id="rId23"/>
    <p:sldId id="307" r:id="rId24"/>
    <p:sldId id="343" r:id="rId25"/>
    <p:sldId id="302" r:id="rId26"/>
    <p:sldId id="303" r:id="rId27"/>
    <p:sldId id="330" r:id="rId28"/>
    <p:sldId id="313" r:id="rId29"/>
    <p:sldId id="314" r:id="rId30"/>
    <p:sldId id="295" r:id="rId31"/>
    <p:sldId id="290" r:id="rId32"/>
    <p:sldId id="344" r:id="rId33"/>
    <p:sldId id="331" r:id="rId34"/>
    <p:sldId id="325" r:id="rId35"/>
    <p:sldId id="326" r:id="rId36"/>
    <p:sldId id="337" r:id="rId37"/>
    <p:sldId id="334" r:id="rId38"/>
    <p:sldId id="335" r:id="rId39"/>
    <p:sldId id="336" r:id="rId40"/>
    <p:sldId id="291" r:id="rId41"/>
    <p:sldId id="283" r:id="rId42"/>
    <p:sldId id="328" r:id="rId43"/>
    <p:sldId id="287" r:id="rId44"/>
    <p:sldId id="272" r:id="rId45"/>
    <p:sldId id="26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/>
    <p:restoredTop sz="84170"/>
  </p:normalViewPr>
  <p:slideViewPr>
    <p:cSldViewPr snapToGrid="0" snapToObjects="1">
      <p:cViewPr varScale="1">
        <p:scale>
          <a:sx n="90" d="100"/>
          <a:sy n="90" d="100"/>
        </p:scale>
        <p:origin x="232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D3592-3FF1-344C-A0B2-8806EA1EDC8A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51A76-7E0E-1E46-823D-2EB9F954440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578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upus_erythematosus" TargetMode="External"/><Relationship Id="rId3" Type="http://schemas.openxmlformats.org/officeDocument/2006/relationships/hyperlink" Target="https://en.wikipedia.org/wiki/Neutrophil" TargetMode="External"/><Relationship Id="rId7" Type="http://schemas.openxmlformats.org/officeDocument/2006/relationships/hyperlink" Target="https://en.wikipedia.org/wiki/LE_cell#cite_note-2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Hematoxylin_body" TargetMode="External"/><Relationship Id="rId5" Type="http://schemas.openxmlformats.org/officeDocument/2006/relationships/hyperlink" Target="https://en.wikipedia.org/wiki/LE_cell#cite_note-1" TargetMode="External"/><Relationship Id="rId4" Type="http://schemas.openxmlformats.org/officeDocument/2006/relationships/hyperlink" Target="https://en.wikipedia.org/wiki/Macrophage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51A76-7E0E-1E46-823D-2EB9F954440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3059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Supporting data:</a:t>
            </a:r>
          </a:p>
          <a:p>
            <a:pPr lvl="1"/>
            <a:r>
              <a:rPr lang="en-GB" sz="1800" dirty="0"/>
              <a:t>Only 18% of those on biochemical remission have HAI 4 or 5, none had HAI &gt; 5 or showed progression of fibrosis</a:t>
            </a:r>
          </a:p>
          <a:p>
            <a:pPr lvl="1"/>
            <a:r>
              <a:rPr lang="en-GB" sz="1800" dirty="0"/>
              <a:t>None of the patients with severe fibrosis at study entry who achieved biochemical remission reached a major endpoint during 11.8 years of f up</a:t>
            </a:r>
          </a:p>
          <a:p>
            <a:pPr lvl="1"/>
            <a:r>
              <a:rPr lang="en-GB" sz="1800" dirty="0"/>
              <a:t>Biochemical remission is an independent predictor of fibrosis regression</a:t>
            </a:r>
          </a:p>
          <a:p>
            <a:pPr lvl="1"/>
            <a:r>
              <a:rPr lang="en-GB" sz="1800" dirty="0"/>
              <a:t>Liver stiffness sharply decrease in patients with biochemical remission (-7.5%/year)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51A76-7E0E-1E46-823D-2EB9F954440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8790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51A76-7E0E-1E46-823D-2EB9F954440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825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51A76-7E0E-1E46-823D-2EB9F954440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926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storia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04AF2-3250-B843-8877-723C5C8B2115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81279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﻿Real- </a:t>
            </a:r>
            <a:r>
              <a:rPr lang="en-GB" dirty="0" err="1"/>
              <a:t>ization</a:t>
            </a:r>
            <a:r>
              <a:rPr lang="en-GB" dirty="0"/>
              <a:t> that there existed a distinct form </a:t>
            </a:r>
            <a:r>
              <a:rPr lang="en-GB" dirty="0" err="1"/>
              <a:t>ofchronic</a:t>
            </a:r>
            <a:r>
              <a:rPr lang="en-GB" dirty="0"/>
              <a:t> </a:t>
            </a:r>
            <a:r>
              <a:rPr lang="en-GB" dirty="0" err="1"/>
              <a:t>hepa</a:t>
            </a:r>
            <a:r>
              <a:rPr lang="en-GB" dirty="0"/>
              <a:t>- </a:t>
            </a:r>
            <a:r>
              <a:rPr lang="en-GB" dirty="0" err="1"/>
              <a:t>titis</a:t>
            </a:r>
            <a:r>
              <a:rPr lang="en-GB" dirty="0"/>
              <a:t> characterized by hyperglobulinemia dawned with reports from two physicians who were destined to be </a:t>
            </a:r>
            <a:r>
              <a:rPr lang="en-GB" dirty="0" err="1"/>
              <a:t>gi</a:t>
            </a:r>
            <a:r>
              <a:rPr lang="en-GB" dirty="0"/>
              <a:t>- ants of immunology in the 20th century, by name the Swede, Jan </a:t>
            </a:r>
            <a:r>
              <a:rPr lang="en-GB" dirty="0" err="1"/>
              <a:t>Go¨sta</a:t>
            </a:r>
            <a:r>
              <a:rPr lang="en-GB" dirty="0"/>
              <a:t> Waldenstro¨m,22from Malmo and </a:t>
            </a:r>
            <a:r>
              <a:rPr lang="en-GB" dirty="0" err="1"/>
              <a:t>theAmerican</a:t>
            </a:r>
            <a:r>
              <a:rPr lang="en-GB" dirty="0"/>
              <a:t>, Henry George Kunkel,23 from New York</a:t>
            </a:r>
          </a:p>
          <a:p>
            <a:endParaRPr lang="en-GB" dirty="0"/>
          </a:p>
          <a:p>
            <a:r>
              <a:rPr lang="en-GB" dirty="0"/>
              <a:t>﻿young, predominantly </a:t>
            </a:r>
            <a:r>
              <a:rPr lang="en-GB" dirty="0" err="1"/>
              <a:t>fe</a:t>
            </a:r>
            <a:r>
              <a:rPr lang="en-GB" dirty="0"/>
              <a:t>- male patients with chronic liver disease of mostly </a:t>
            </a:r>
            <a:r>
              <a:rPr lang="en-GB" dirty="0" err="1"/>
              <a:t>insidi</a:t>
            </a:r>
            <a:r>
              <a:rPr lang="en-GB" dirty="0"/>
              <a:t>- </a:t>
            </a:r>
            <a:r>
              <a:rPr lang="en-GB" dirty="0" err="1"/>
              <a:t>ous</a:t>
            </a:r>
            <a:r>
              <a:rPr lang="en-GB" dirty="0"/>
              <a:t> onset, associated with </a:t>
            </a:r>
            <a:r>
              <a:rPr lang="en-GB" dirty="0" err="1"/>
              <a:t>hypergammaglobulinemia</a:t>
            </a:r>
            <a:r>
              <a:rPr lang="en-GB" dirty="0"/>
              <a:t>. The inclusion of many extrahepatic systemic </a:t>
            </a:r>
            <a:r>
              <a:rPr lang="en-GB" dirty="0" err="1"/>
              <a:t>manifesta</a:t>
            </a:r>
            <a:r>
              <a:rPr lang="en-GB" dirty="0"/>
              <a:t>- </a:t>
            </a:r>
            <a:r>
              <a:rPr lang="en-GB" dirty="0" err="1"/>
              <a:t>tions</a:t>
            </a:r>
            <a:r>
              <a:rPr lang="en-GB" dirty="0"/>
              <a:t>, including </a:t>
            </a:r>
            <a:r>
              <a:rPr lang="en-GB" dirty="0" err="1"/>
              <a:t>arthralgias</a:t>
            </a:r>
            <a:r>
              <a:rPr lang="en-GB" dirty="0"/>
              <a:t>, rashes, fever, amenorrhea, hirsutism, etc., formed a recognizable albeit complex </a:t>
            </a:r>
            <a:r>
              <a:rPr lang="en-GB" dirty="0" err="1"/>
              <a:t>clin</a:t>
            </a:r>
            <a:r>
              <a:rPr lang="en-GB" dirty="0"/>
              <a:t>- </a:t>
            </a:r>
            <a:r>
              <a:rPr lang="en-GB" dirty="0" err="1"/>
              <a:t>ical</a:t>
            </a:r>
            <a:r>
              <a:rPr lang="en-GB" dirty="0"/>
              <a:t> syndrome</a:t>
            </a:r>
          </a:p>
          <a:p>
            <a:endParaRPr lang="en-GB" dirty="0"/>
          </a:p>
          <a:p>
            <a:r>
              <a:rPr lang="en-GB" dirty="0"/>
              <a:t>﻿finding </a:t>
            </a:r>
            <a:r>
              <a:rPr lang="en-GB" dirty="0" err="1"/>
              <a:t>oflupus</a:t>
            </a:r>
            <a:r>
              <a:rPr lang="en-GB" dirty="0"/>
              <a:t> erythema- </a:t>
            </a:r>
            <a:r>
              <a:rPr lang="en-GB" dirty="0" err="1"/>
              <a:t>tosus</a:t>
            </a:r>
            <a:r>
              <a:rPr lang="en-GB" dirty="0"/>
              <a:t> (LE) cells (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Neutrophil"/>
              </a:rPr>
              <a:t>neutrophil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or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Macrophage"/>
              </a:rPr>
              <a:t>macrophage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that has phagocytized (engulfed) the denatured nuclear material of another cell.</a:t>
            </a:r>
            <a:r>
              <a:rPr lang="en-GB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[1]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The denatured material is an absorbed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Hematoxylin body"/>
              </a:rPr>
              <a:t>hematoxylin body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(also called an LE body).</a:t>
            </a:r>
            <a:r>
              <a:rPr lang="en-GB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/>
              </a:rPr>
              <a:t>[2]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a characteristic of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Lupus erythematosus"/>
              </a:rPr>
              <a:t>lupus erythematosus</a:t>
            </a:r>
            <a:r>
              <a:rPr lang="en-GB" dirty="0"/>
              <a:t>) in the blood of2 patients with </a:t>
            </a:r>
            <a:r>
              <a:rPr lang="en-GB" dirty="0" err="1"/>
              <a:t>hypergam</a:t>
            </a:r>
            <a:r>
              <a:rPr lang="en-GB" dirty="0"/>
              <a:t>- </a:t>
            </a:r>
            <a:r>
              <a:rPr lang="en-GB" dirty="0" err="1"/>
              <a:t>maglobulinemic</a:t>
            </a:r>
            <a:r>
              <a:rPr lang="en-GB" dirty="0"/>
              <a:t> (then, presumed viral) active chronic hepatitis,</a:t>
            </a:r>
          </a:p>
          <a:p>
            <a:endParaRPr lang="en-GB" dirty="0"/>
          </a:p>
          <a:p>
            <a:r>
              <a:rPr lang="en-GB" dirty="0"/>
              <a:t>﻿Mackay et al. in Pathology and </a:t>
            </a:r>
            <a:r>
              <a:rPr lang="en-GB" dirty="0" err="1"/>
              <a:t>Chem-ical</a:t>
            </a:r>
            <a:r>
              <a:rPr lang="en-GB" dirty="0"/>
              <a:t> Pathology were able to add 5 additional </a:t>
            </a:r>
            <a:r>
              <a:rPr lang="en-GB" dirty="0" err="1"/>
              <a:t>hypergam</a:t>
            </a:r>
            <a:r>
              <a:rPr lang="en-GB" dirty="0"/>
              <a:t>- </a:t>
            </a:r>
            <a:r>
              <a:rPr lang="en-GB" dirty="0" err="1"/>
              <a:t>maglobulinemic</a:t>
            </a:r>
            <a:r>
              <a:rPr lang="en-GB" dirty="0"/>
              <a:t> chronic hepatitis patients from the same unit to the 2 reported earlier by </a:t>
            </a:r>
            <a:r>
              <a:rPr lang="en-GB" dirty="0" err="1"/>
              <a:t>Joske</a:t>
            </a:r>
            <a:r>
              <a:rPr lang="en-GB" dirty="0"/>
              <a:t> and King.42Theyprovisionally designated the liver disorder in these 7 pa- </a:t>
            </a:r>
            <a:r>
              <a:rPr lang="en-GB" dirty="0" err="1"/>
              <a:t>tients</a:t>
            </a:r>
            <a:r>
              <a:rPr lang="en-GB" dirty="0"/>
              <a:t> as </a:t>
            </a:r>
            <a:r>
              <a:rPr lang="en-GB" dirty="0" err="1"/>
              <a:t>lupoid</a:t>
            </a:r>
            <a:r>
              <a:rPr lang="en-GB" dirty="0"/>
              <a:t> hepatitis since they reasoned</a:t>
            </a:r>
          </a:p>
          <a:p>
            <a:endParaRPr lang="en-GB" dirty="0"/>
          </a:p>
          <a:p>
            <a:r>
              <a:rPr lang="en-GB" dirty="0"/>
              <a:t>﻿The dilemma was resolved, how-ever, as </a:t>
            </a:r>
            <a:r>
              <a:rPr lang="en-GB" dirty="0" err="1"/>
              <a:t>Hoborow</a:t>
            </a:r>
            <a:r>
              <a:rPr lang="en-GB" dirty="0"/>
              <a:t> et al.52 and even Mackay et al.32showedthat antinuclear antibodies (ANA) were positive in pa- </a:t>
            </a:r>
            <a:r>
              <a:rPr lang="en-GB" dirty="0" err="1"/>
              <a:t>tients</a:t>
            </a:r>
            <a:r>
              <a:rPr lang="en-GB" dirty="0"/>
              <a:t> with the classic </a:t>
            </a:r>
            <a:r>
              <a:rPr lang="en-GB" dirty="0" err="1"/>
              <a:t>lupoid</a:t>
            </a:r>
            <a:r>
              <a:rPr lang="en-GB" dirty="0"/>
              <a:t> hepatitis syndrome, whether or not LE cells were detected, making ANA detection and not LE cell positivity a determining criterion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51A76-7E0E-1E46-823D-2EB9F954440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989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largest population-based cohort study of AIH 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51A76-7E0E-1E46-823D-2EB9F954440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1507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largest population-based cohort study of AIH 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51A76-7E0E-1E46-823D-2EB9F954440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73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﻿In first-degree relatives, there were six incident autoimmune hepatitis diagnoses during 64,020 years of follow-up: the standardized incidence ratio was 4.9 (95% CI 1.8–10.7), and the 10- year cumulative risk was 0.10% (95% CI 0.04–0.23)</a:t>
            </a:r>
          </a:p>
          <a:p>
            <a:r>
              <a:rPr lang="en-GB" dirty="0"/>
              <a:t>﻿The </a:t>
            </a:r>
            <a:r>
              <a:rPr lang="en-GB" dirty="0" err="1"/>
              <a:t>probandwise</a:t>
            </a:r>
            <a:r>
              <a:rPr lang="en-GB" dirty="0"/>
              <a:t> concordance rate, a measure of heritability, was higher in monozygotic than in dizygotic twins (8.7% [95% CI 1.1–28.0] vs. 0%).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﻿the </a:t>
            </a:r>
            <a:r>
              <a:rPr lang="en-GB" b="1" dirty="0"/>
              <a:t>first</a:t>
            </a:r>
            <a:r>
              <a:rPr lang="en-GB" dirty="0"/>
              <a:t> nationwide cohort study of family occurrence of AIH, it includes a large cohort of twins, covers a long time-period with complete follow-up, and compares with the general population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51A76-7E0E-1E46-823D-2EB9F954440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4898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﻿the largest study of patients with AIH and their relatives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51A76-7E0E-1E46-823D-2EB9F954440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0991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defRPr>
            </a:lvl1pPr>
            <a:lvl2pPr marL="804863" indent="-309563">
              <a:defRPr sz="2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defRPr>
            </a:lvl2pPr>
            <a:lvl3pPr marL="1238250" indent="-247650">
              <a:defRPr sz="2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defRPr>
            </a:lvl3pPr>
            <a:lvl4pPr marL="1733550" indent="-247650">
              <a:defRPr sz="2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defRPr>
            </a:lvl4pPr>
            <a:lvl5pPr marL="2228850" indent="-247650">
              <a:defRPr sz="2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defRPr>
            </a:lvl5pPr>
            <a:lvl6pPr marL="2686050" indent="-2476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defRPr>
            </a:lvl6pPr>
            <a:lvl7pPr marL="3143250" indent="-2476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defRPr>
            </a:lvl7pPr>
            <a:lvl8pPr marL="3600450" indent="-2476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defRPr>
            </a:lvl8pPr>
            <a:lvl9pPr marL="4057650" indent="-2476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fld id="{65A614BA-A837-314C-AC3D-CC7EDE36F1C9}" type="slidenum">
              <a:rPr lang="it-IT" altLang="it-IT" sz="1300" b="0">
                <a:solidFill>
                  <a:schemeClr val="tx1"/>
                </a:solidFill>
                <a:latin typeface="Times New Roman" charset="0"/>
              </a:rPr>
              <a:pPr/>
              <a:t>21</a:t>
            </a:fld>
            <a:endParaRPr lang="it-IT" altLang="it-IT" sz="1300" b="0">
              <a:solidFill>
                <a:schemeClr val="tx1"/>
              </a:solidFill>
              <a:latin typeface="Times New Roman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5575" y="774700"/>
            <a:ext cx="6796088" cy="3824288"/>
          </a:xfrm>
          <a:ln w="12700" cap="flat">
            <a:solidFill>
              <a:schemeClr val="tx1"/>
            </a:solidFill>
          </a:ln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7738" y="4875213"/>
            <a:ext cx="5207000" cy="46275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8044" tIns="48162" rIns="98044" bIns="48162"/>
          <a:lstStyle/>
          <a:p>
            <a:pPr defTabSz="825500"/>
            <a:endParaRPr lang="it-IT" altLang="it-IT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963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Rapporto</a:t>
            </a:r>
            <a:r>
              <a:rPr lang="en-GB" dirty="0"/>
              <a:t> F</a:t>
            </a:r>
            <a:r>
              <a:rPr lang="en-GB" baseline="0" dirty="0"/>
              <a:t> M?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504AF2-3250-B843-8877-723C5C8B211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101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Failure</a:t>
            </a:r>
            <a:r>
              <a:rPr lang="en-GB" baseline="0" dirty="0"/>
              <a:t> of transaminases to normalise and absence of an early fall are both associated with worse outcomes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51A76-7E0E-1E46-823D-2EB9F954440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373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13" y="147484"/>
            <a:ext cx="4271878" cy="142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86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9206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171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5046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255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109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33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08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409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246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93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505129"/>
            <a:ext cx="10515600" cy="10297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A1FF4-2B68-8E46-97BA-C8623153A4D7}" type="datetimeFigureOut">
              <a:rPr lang="en-GB" smtClean="0"/>
              <a:t>04/04/2022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0199F2-1115-0B4F-A5AE-74572D8AB0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793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C000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rgbClr val="00206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rgbClr val="00206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rgbClr val="00206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rgbClr val="00206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58" y="2126585"/>
            <a:ext cx="3759466" cy="2926118"/>
          </a:xfrm>
          <a:prstGeom prst="rect">
            <a:avLst/>
          </a:prstGeom>
          <a:effectLst>
            <a:outerShdw blurRad="1270000" dist="2540000" dir="21540000" sx="200000" sy="2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7107" y="2663957"/>
            <a:ext cx="8887456" cy="746162"/>
          </a:xfrm>
        </p:spPr>
        <p:txBody>
          <a:bodyPr>
            <a:noAutofit/>
          </a:bodyPr>
          <a:lstStyle/>
          <a:p>
            <a:r>
              <a:rPr lang="en-GB" sz="4800" b="1"/>
              <a:t>AUTOIMMUNE HEPATITIS </a:t>
            </a:r>
            <a:endParaRPr lang="en-GB" sz="4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40563" y="3589644"/>
            <a:ext cx="9144000" cy="499533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An </a:t>
            </a:r>
            <a:r>
              <a:rPr lang="en-GB" dirty="0" err="1">
                <a:solidFill>
                  <a:srgbClr val="C00000"/>
                </a:solidFill>
              </a:rPr>
              <a:t>heterogenous</a:t>
            </a:r>
            <a:r>
              <a:rPr lang="en-GB" dirty="0">
                <a:solidFill>
                  <a:srgbClr val="C00000"/>
                </a:solidFill>
              </a:rPr>
              <a:t> and challenging disease</a:t>
            </a:r>
          </a:p>
        </p:txBody>
      </p:sp>
      <p:sp>
        <p:nvSpPr>
          <p:cNvPr id="5" name="Title 9"/>
          <p:cNvSpPr txBox="1">
            <a:spLocks/>
          </p:cNvSpPr>
          <p:nvPr/>
        </p:nvSpPr>
        <p:spPr>
          <a:xfrm>
            <a:off x="3394526" y="5461570"/>
            <a:ext cx="5536019" cy="14128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C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dirty="0" err="1">
                <a:solidFill>
                  <a:srgbClr val="002060"/>
                </a:solidFill>
              </a:rPr>
              <a:t>Dr.</a:t>
            </a:r>
            <a:r>
              <a:rPr lang="en-GB" sz="2000" dirty="0">
                <a:solidFill>
                  <a:srgbClr val="002060"/>
                </a:solidFill>
              </a:rPr>
              <a:t> Alessio Gerussi</a:t>
            </a:r>
          </a:p>
          <a:p>
            <a:pPr algn="ctr"/>
            <a:r>
              <a:rPr lang="en-GB" sz="2000" dirty="0" err="1">
                <a:solidFill>
                  <a:srgbClr val="002060"/>
                </a:solidFill>
              </a:rPr>
              <a:t>alessio.gerussi@unimib.it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72847" y="554567"/>
            <a:ext cx="5715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</a:rPr>
              <a:t>Elective Course “AUTOIMMUNE LIVER DISEASE”</a:t>
            </a:r>
          </a:p>
          <a:p>
            <a:pPr algn="ctr"/>
            <a:r>
              <a:rPr lang="en-GB" dirty="0">
                <a:solidFill>
                  <a:srgbClr val="002060"/>
                </a:solidFill>
              </a:rPr>
              <a:t>APRIL 4, 2022</a:t>
            </a:r>
          </a:p>
        </p:txBody>
      </p:sp>
    </p:spTree>
    <p:extLst>
      <p:ext uri="{BB962C8B-B14F-4D97-AF65-F5344CB8AC3E}">
        <p14:creationId xmlns:p14="http://schemas.microsoft.com/office/powerpoint/2010/main" val="64817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880" y="598535"/>
            <a:ext cx="10515600" cy="121134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Familiarity: </a:t>
            </a:r>
            <a:r>
              <a:rPr lang="en-GB" b="1" dirty="0"/>
              <a:t>low</a:t>
            </a:r>
            <a:r>
              <a:rPr lang="en-GB" dirty="0"/>
              <a:t> risk and </a:t>
            </a:r>
            <a:br>
              <a:rPr lang="en-GB" dirty="0"/>
            </a:br>
            <a:r>
              <a:rPr lang="en-GB" b="1" dirty="0"/>
              <a:t>only in first-degree </a:t>
            </a:r>
            <a:r>
              <a:rPr lang="en-GB" dirty="0"/>
              <a:t>relatives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54" y="1944025"/>
            <a:ext cx="6563884" cy="41695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1338" y="2505286"/>
            <a:ext cx="46532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Only </a:t>
            </a:r>
            <a:r>
              <a:rPr lang="en-GB" sz="2400" b="1" dirty="0">
                <a:solidFill>
                  <a:srgbClr val="002060"/>
                </a:solidFill>
              </a:rPr>
              <a:t>first-degree</a:t>
            </a:r>
            <a:r>
              <a:rPr lang="en-GB" sz="2400" dirty="0">
                <a:solidFill>
                  <a:srgbClr val="002060"/>
                </a:solidFill>
              </a:rPr>
              <a:t> relatives of index patients with AIH are at </a:t>
            </a:r>
            <a:r>
              <a:rPr lang="en-GB" sz="2400" b="1" dirty="0">
                <a:solidFill>
                  <a:srgbClr val="002060"/>
                </a:solidFill>
              </a:rPr>
              <a:t>increased</a:t>
            </a:r>
            <a:r>
              <a:rPr lang="en-GB" sz="2400" dirty="0">
                <a:solidFill>
                  <a:srgbClr val="002060"/>
                </a:solidFill>
              </a:rPr>
              <a:t> risk of AIH from the time of the index patient’s diagnosis</a:t>
            </a:r>
          </a:p>
          <a:p>
            <a:pPr marL="342900" indent="-342900">
              <a:buFont typeface="Arial" charset="0"/>
              <a:buChar char="•"/>
            </a:pPr>
            <a:endParaRPr lang="en-GB" sz="2400" dirty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The absolute risk is </a:t>
            </a:r>
            <a:r>
              <a:rPr lang="en-GB" sz="2400" b="1" dirty="0">
                <a:solidFill>
                  <a:srgbClr val="002060"/>
                </a:solidFill>
              </a:rPr>
              <a:t>very low (</a:t>
            </a:r>
            <a:r>
              <a:rPr lang="en-GB" sz="2400" dirty="0">
                <a:solidFill>
                  <a:srgbClr val="002060"/>
                </a:solidFill>
              </a:rPr>
              <a:t>10- year cumulative risk 0.1%)</a:t>
            </a:r>
          </a:p>
        </p:txBody>
      </p:sp>
      <p:sp>
        <p:nvSpPr>
          <p:cNvPr id="6" name="Rectangle 5"/>
          <p:cNvSpPr/>
          <p:nvPr/>
        </p:nvSpPr>
        <p:spPr>
          <a:xfrm>
            <a:off x="8314662" y="6519446"/>
            <a:ext cx="4295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600" dirty="0" err="1">
                <a:solidFill>
                  <a:srgbClr val="002060"/>
                </a:solidFill>
              </a:rPr>
              <a:t>Grønbæk</a:t>
            </a:r>
            <a:r>
              <a:rPr lang="en-US" sz="1600" dirty="0">
                <a:solidFill>
                  <a:srgbClr val="002060"/>
                </a:solidFill>
              </a:rPr>
              <a:t> L et al, Journal of Hepatology 2018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70270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AIH often </a:t>
            </a:r>
            <a:r>
              <a:rPr lang="en-GB" b="1" dirty="0"/>
              <a:t>clusters</a:t>
            </a:r>
            <a:r>
              <a:rPr lang="en-GB" dirty="0"/>
              <a:t> with </a:t>
            </a:r>
            <a:br>
              <a:rPr lang="en-GB" dirty="0"/>
            </a:br>
            <a:r>
              <a:rPr lang="en-GB" dirty="0"/>
              <a:t>other autoimmune conditions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4105" y="2047112"/>
            <a:ext cx="5523790" cy="41040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27312" y="6358269"/>
            <a:ext cx="3189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600">
                <a:solidFill>
                  <a:srgbClr val="002060"/>
                </a:solidFill>
              </a:rPr>
              <a:t>Wong </a:t>
            </a:r>
            <a:r>
              <a:rPr lang="en-US" sz="1600" dirty="0">
                <a:solidFill>
                  <a:srgbClr val="002060"/>
                </a:solidFill>
              </a:rPr>
              <a:t>et </a:t>
            </a:r>
            <a:r>
              <a:rPr lang="en-US" sz="1600">
                <a:solidFill>
                  <a:srgbClr val="002060"/>
                </a:solidFill>
              </a:rPr>
              <a:t>al Liver International 2016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5267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Autoimmune </a:t>
            </a:r>
            <a:r>
              <a:rPr lang="en-GB" b="1" dirty="0"/>
              <a:t>thyroiditis</a:t>
            </a:r>
            <a:r>
              <a:rPr lang="en-GB" dirty="0"/>
              <a:t> and </a:t>
            </a:r>
            <a:r>
              <a:rPr lang="en-GB" b="1" dirty="0"/>
              <a:t>connective</a:t>
            </a:r>
            <a:r>
              <a:rPr lang="en-GB" dirty="0"/>
              <a:t> </a:t>
            </a:r>
            <a:r>
              <a:rPr lang="en-GB" b="1" dirty="0"/>
              <a:t>tissue</a:t>
            </a:r>
            <a:r>
              <a:rPr lang="en-GB" dirty="0"/>
              <a:t> </a:t>
            </a:r>
            <a:r>
              <a:rPr lang="en-GB" b="1" dirty="0"/>
              <a:t>disorders</a:t>
            </a:r>
            <a:r>
              <a:rPr lang="en-GB" dirty="0"/>
              <a:t> are the most frequent CEHAID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15" y="2169042"/>
            <a:ext cx="5571185" cy="4205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6830" y="1918439"/>
            <a:ext cx="5107638" cy="484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6830" y="2671410"/>
            <a:ext cx="5107638" cy="37035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020649" y="6474131"/>
            <a:ext cx="3189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600">
                <a:solidFill>
                  <a:srgbClr val="002060"/>
                </a:solidFill>
              </a:rPr>
              <a:t>Wong </a:t>
            </a:r>
            <a:r>
              <a:rPr lang="en-US" sz="1600" dirty="0">
                <a:solidFill>
                  <a:srgbClr val="002060"/>
                </a:solidFill>
              </a:rPr>
              <a:t>et </a:t>
            </a:r>
            <a:r>
              <a:rPr lang="en-US" sz="1600">
                <a:solidFill>
                  <a:srgbClr val="002060"/>
                </a:solidFill>
              </a:rPr>
              <a:t>al Liver International 2016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992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949" y="622278"/>
            <a:ext cx="10515600" cy="720317"/>
          </a:xfrm>
        </p:spPr>
        <p:txBody>
          <a:bodyPr/>
          <a:lstStyle/>
          <a:p>
            <a:pPr algn="ctr"/>
            <a:r>
              <a:rPr lang="en-GB" dirty="0"/>
              <a:t>Patients’ relatives are </a:t>
            </a:r>
            <a:r>
              <a:rPr lang="en-GB" b="1" dirty="0"/>
              <a:t>not</a:t>
            </a:r>
            <a:r>
              <a:rPr lang="en-GB" dirty="0"/>
              <a:t> at risk of CEHAID</a:t>
            </a:r>
          </a:p>
        </p:txBody>
      </p:sp>
      <p:sp>
        <p:nvSpPr>
          <p:cNvPr id="4" name="Rectangle 3"/>
          <p:cNvSpPr/>
          <p:nvPr/>
        </p:nvSpPr>
        <p:spPr>
          <a:xfrm>
            <a:off x="8059480" y="6274836"/>
            <a:ext cx="4295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600" dirty="0" err="1">
                <a:solidFill>
                  <a:srgbClr val="002060"/>
                </a:solidFill>
              </a:rPr>
              <a:t>Grønbæk</a:t>
            </a:r>
            <a:r>
              <a:rPr lang="en-US" sz="1600" dirty="0">
                <a:solidFill>
                  <a:srgbClr val="002060"/>
                </a:solidFill>
              </a:rPr>
              <a:t> L et al, Liver International 2019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8692" y="2285221"/>
            <a:ext cx="4637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patients with AIH do have an </a:t>
            </a:r>
            <a:r>
              <a:rPr lang="en-GB" sz="2400" b="1" dirty="0">
                <a:solidFill>
                  <a:srgbClr val="002060"/>
                </a:solidFill>
              </a:rPr>
              <a:t>increased risk </a:t>
            </a:r>
            <a:r>
              <a:rPr lang="en-GB" sz="2400" dirty="0">
                <a:solidFill>
                  <a:srgbClr val="002060"/>
                </a:solidFill>
              </a:rPr>
              <a:t>for other autoimmune diseases﻿ (prevalence ratio at age 20 = </a:t>
            </a:r>
            <a:r>
              <a:rPr lang="en-GB" sz="2400" b="1" dirty="0">
                <a:solidFill>
                  <a:srgbClr val="002060"/>
                </a:solidFill>
              </a:rPr>
              <a:t>9.92 CI 95% </a:t>
            </a:r>
            <a:r>
              <a:rPr lang="fi-FI" sz="2400" b="1" dirty="0">
                <a:solidFill>
                  <a:srgbClr val="002060"/>
                </a:solidFill>
              </a:rPr>
              <a:t>﻿6.21–15.83</a:t>
            </a:r>
            <a:r>
              <a:rPr lang="fi-FI" sz="2400" dirty="0">
                <a:solidFill>
                  <a:srgbClr val="002060"/>
                </a:solidFill>
              </a:rPr>
              <a:t>)</a:t>
            </a:r>
            <a:endParaRPr lang="en-GB" sz="2400" dirty="0">
              <a:solidFill>
                <a:srgbClr val="002060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400" dirty="0">
                <a:solidFill>
                  <a:srgbClr val="002060"/>
                </a:solidFill>
              </a:rPr>
              <a:t>but their relatives do </a:t>
            </a:r>
            <a:r>
              <a:rPr lang="en-GB" sz="2400" b="1" u="sng" dirty="0">
                <a:solidFill>
                  <a:srgbClr val="002060"/>
                </a:solidFill>
              </a:rPr>
              <a:t>not</a:t>
            </a:r>
            <a:r>
              <a:rPr lang="en-GB" sz="2400" dirty="0">
                <a:solidFill>
                  <a:srgbClr val="002060"/>
                </a:solidFill>
              </a:rPr>
              <a:t> (prevalence ratio at age 20 = </a:t>
            </a:r>
            <a:r>
              <a:rPr lang="en-GB" sz="2400" b="1" dirty="0">
                <a:solidFill>
                  <a:srgbClr val="002060"/>
                </a:solidFill>
              </a:rPr>
              <a:t>1.11</a:t>
            </a:r>
            <a:r>
              <a:rPr lang="en-GB" sz="2400" dirty="0">
                <a:solidFill>
                  <a:srgbClr val="002060"/>
                </a:solidFill>
              </a:rPr>
              <a:t> CI 95% 0.72 -1.70)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F2573-D6C0-FD48-84DE-9CA73E36D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80" y="2100281"/>
            <a:ext cx="6531074" cy="368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0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1131"/>
            <a:ext cx="10515600" cy="360388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History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Definition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Epidemiology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Clinical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Prognosis and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Pathogenesis, unmet needs and future perspectives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1905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Different clinical scenarios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56391"/>
            <a:ext cx="10515600" cy="4351338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b="1" dirty="0" err="1"/>
              <a:t>Hyperacute</a:t>
            </a:r>
            <a:r>
              <a:rPr lang="en-GB" dirty="0"/>
              <a:t> onset - </a:t>
            </a:r>
            <a:r>
              <a:rPr lang="en-GB" b="1" dirty="0"/>
              <a:t>acute liver failure</a:t>
            </a:r>
          </a:p>
          <a:p>
            <a:endParaRPr lang="en-GB" dirty="0"/>
          </a:p>
          <a:p>
            <a:r>
              <a:rPr lang="en-GB" b="1" dirty="0"/>
              <a:t>Acute</a:t>
            </a:r>
            <a:r>
              <a:rPr lang="en-GB" dirty="0"/>
              <a:t> onset - acute jaundiced </a:t>
            </a:r>
            <a:r>
              <a:rPr lang="en-GB" b="1" dirty="0"/>
              <a:t>hepatitis</a:t>
            </a:r>
          </a:p>
          <a:p>
            <a:endParaRPr lang="en-GB" dirty="0"/>
          </a:p>
          <a:p>
            <a:r>
              <a:rPr lang="en-GB" b="1" dirty="0"/>
              <a:t>Acute on chronic onset </a:t>
            </a:r>
            <a:r>
              <a:rPr lang="en-GB" dirty="0"/>
              <a:t>- </a:t>
            </a:r>
            <a:r>
              <a:rPr lang="en-GB" b="1" dirty="0"/>
              <a:t>flare</a:t>
            </a:r>
            <a:r>
              <a:rPr lang="en-GB" dirty="0"/>
              <a:t> on a </a:t>
            </a:r>
            <a:r>
              <a:rPr lang="en-GB" b="1" dirty="0"/>
              <a:t>unknown</a:t>
            </a:r>
            <a:r>
              <a:rPr lang="en-GB" dirty="0"/>
              <a:t> </a:t>
            </a:r>
            <a:r>
              <a:rPr lang="en-GB" b="1" dirty="0"/>
              <a:t>cirrhotic</a:t>
            </a:r>
            <a:r>
              <a:rPr lang="en-GB" dirty="0"/>
              <a:t> liver</a:t>
            </a:r>
          </a:p>
          <a:p>
            <a:endParaRPr lang="en-GB" dirty="0"/>
          </a:p>
          <a:p>
            <a:r>
              <a:rPr lang="en-GB" b="1" dirty="0"/>
              <a:t>Chronic</a:t>
            </a:r>
            <a:r>
              <a:rPr lang="en-GB" dirty="0"/>
              <a:t> onset - a asymptomatic or mildly symptomatic patient with </a:t>
            </a:r>
            <a:r>
              <a:rPr lang="en-GB" b="1" dirty="0"/>
              <a:t>incidentally</a:t>
            </a:r>
            <a:r>
              <a:rPr lang="en-GB" dirty="0"/>
              <a:t> found raised liver function tests </a:t>
            </a:r>
            <a:r>
              <a:rPr lang="en-GB" b="1" dirty="0"/>
              <a:t>± presence of cirrhosis</a:t>
            </a:r>
          </a:p>
        </p:txBody>
      </p:sp>
    </p:spTree>
    <p:extLst>
      <p:ext uri="{BB962C8B-B14F-4D97-AF65-F5344CB8AC3E}">
        <p14:creationId xmlns:p14="http://schemas.microsoft.com/office/powerpoint/2010/main" val="6260713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Identification of AIH as cause of 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381693"/>
            <a:ext cx="10515600" cy="379527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Different histology -&gt; involvement of </a:t>
            </a:r>
            <a:r>
              <a:rPr lang="en-GB" b="1" dirty="0" err="1"/>
              <a:t>centrilobular</a:t>
            </a:r>
            <a:r>
              <a:rPr lang="en-GB" dirty="0"/>
              <a:t> zone dominates 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No consensus guidelines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Early identification might allow early starting of steroids, potentially deferring/avoiding liver transplant (?)</a:t>
            </a:r>
          </a:p>
        </p:txBody>
      </p:sp>
      <p:sp>
        <p:nvSpPr>
          <p:cNvPr id="4" name="Rectangle 3"/>
          <p:cNvSpPr/>
          <p:nvPr/>
        </p:nvSpPr>
        <p:spPr>
          <a:xfrm>
            <a:off x="8527312" y="6358269"/>
            <a:ext cx="3189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600" dirty="0" err="1">
                <a:solidFill>
                  <a:srgbClr val="002060"/>
                </a:solidFill>
              </a:rPr>
              <a:t>Stravitz</a:t>
            </a:r>
            <a:r>
              <a:rPr lang="en-US" sz="1600" dirty="0">
                <a:solidFill>
                  <a:srgbClr val="002060"/>
                </a:solidFill>
              </a:rPr>
              <a:t> et al Hepatology 2011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6963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702" y="385789"/>
            <a:ext cx="10515600" cy="1275907"/>
          </a:xfrm>
        </p:spPr>
        <p:txBody>
          <a:bodyPr/>
          <a:lstStyle/>
          <a:p>
            <a:pPr algn="ctr"/>
            <a:r>
              <a:rPr lang="en-GB" b="1" dirty="0"/>
              <a:t>Variant syndromes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509" y="2249616"/>
            <a:ext cx="4651005" cy="387922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445926" y="4774514"/>
            <a:ext cx="1904346" cy="1069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350272" y="5581960"/>
            <a:ext cx="3770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7,4-14% of PSC patients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5570629" y="2499593"/>
            <a:ext cx="2119885" cy="1026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693004" y="1976373"/>
            <a:ext cx="3745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</a:rPr>
              <a:t>2,1-19% of PBC patients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527312" y="6358269"/>
            <a:ext cx="31897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600" dirty="0" err="1">
                <a:solidFill>
                  <a:srgbClr val="002060"/>
                </a:solidFill>
              </a:rPr>
              <a:t>Boberg</a:t>
            </a:r>
            <a:r>
              <a:rPr lang="en-US" sz="1600" dirty="0">
                <a:solidFill>
                  <a:srgbClr val="002060"/>
                </a:solidFill>
              </a:rPr>
              <a:t> et al J </a:t>
            </a:r>
            <a:r>
              <a:rPr lang="en-US" sz="1600" dirty="0" err="1">
                <a:solidFill>
                  <a:srgbClr val="002060"/>
                </a:solidFill>
              </a:rPr>
              <a:t>Hepatol</a:t>
            </a:r>
            <a:r>
              <a:rPr lang="en-US" sz="1600" dirty="0">
                <a:solidFill>
                  <a:srgbClr val="002060"/>
                </a:solidFill>
              </a:rPr>
              <a:t> 2011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1459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42137"/>
            <a:ext cx="10515600" cy="360388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History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Definition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Epidemiology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Clinical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Prognosis and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Pathogenesis, unmet needs and future perspectives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7631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Signs and symptoms are </a:t>
            </a:r>
            <a:r>
              <a:rPr lang="en-GB" b="1" dirty="0"/>
              <a:t>not specific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9041"/>
            <a:ext cx="10515600" cy="4007921"/>
          </a:xfrm>
        </p:spPr>
        <p:txBody>
          <a:bodyPr/>
          <a:lstStyle/>
          <a:p>
            <a:endParaRPr lang="en-GB" dirty="0"/>
          </a:p>
          <a:p>
            <a:r>
              <a:rPr lang="en-GB" b="1" dirty="0"/>
              <a:t>Symptoms</a:t>
            </a:r>
            <a:r>
              <a:rPr lang="en-GB" dirty="0"/>
              <a:t>: anorexia, fatigue, abdominal pain, </a:t>
            </a:r>
            <a:r>
              <a:rPr lang="en-GB" dirty="0" err="1"/>
              <a:t>arthralgias</a:t>
            </a:r>
            <a:endParaRPr lang="en-GB" dirty="0"/>
          </a:p>
          <a:p>
            <a:endParaRPr lang="en-GB" dirty="0"/>
          </a:p>
          <a:p>
            <a:r>
              <a:rPr lang="en-GB" b="1" dirty="0"/>
              <a:t>Signs</a:t>
            </a:r>
            <a:r>
              <a:rPr lang="en-GB" dirty="0"/>
              <a:t>: present only when liver failure occurs</a:t>
            </a:r>
          </a:p>
          <a:p>
            <a:endParaRPr lang="en-GB" dirty="0"/>
          </a:p>
          <a:p>
            <a:r>
              <a:rPr lang="en-GB" b="1" dirty="0"/>
              <a:t>Concomitant extrahepatic autoimmune diseases </a:t>
            </a:r>
            <a:r>
              <a:rPr lang="en-GB" dirty="0"/>
              <a:t>can be helpful when evaluating a patient with raised transaminases or acute hepatitis</a:t>
            </a:r>
          </a:p>
        </p:txBody>
      </p:sp>
    </p:spTree>
    <p:extLst>
      <p:ext uri="{BB962C8B-B14F-4D97-AF65-F5344CB8AC3E}">
        <p14:creationId xmlns:p14="http://schemas.microsoft.com/office/powerpoint/2010/main" val="1283465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46529"/>
            <a:ext cx="10515600" cy="967674"/>
          </a:xfrm>
        </p:spPr>
        <p:txBody>
          <a:bodyPr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9607"/>
            <a:ext cx="10515600" cy="364641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History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Definition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Epidemiology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Clinical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Prognosis and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Pathogenesis, unmet needs and future perspectives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539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Laboratory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2169042"/>
            <a:ext cx="7743092" cy="1822666"/>
          </a:xfrm>
        </p:spPr>
        <p:txBody>
          <a:bodyPr>
            <a:normAutofit/>
          </a:bodyPr>
          <a:lstStyle/>
          <a:p>
            <a:r>
              <a:rPr lang="en-GB" dirty="0"/>
              <a:t>KEY ELEMENTS:</a:t>
            </a:r>
          </a:p>
          <a:p>
            <a:pPr lvl="1"/>
            <a:r>
              <a:rPr lang="en-GB" dirty="0"/>
              <a:t>Raised serum </a:t>
            </a:r>
            <a:r>
              <a:rPr lang="en-GB" b="1" dirty="0"/>
              <a:t>ALT and AST (ALT&gt;AST)</a:t>
            </a:r>
          </a:p>
          <a:p>
            <a:pPr lvl="1"/>
            <a:r>
              <a:rPr lang="en-GB" dirty="0"/>
              <a:t>Raised serum </a:t>
            </a:r>
            <a:r>
              <a:rPr lang="en-GB" b="1" dirty="0"/>
              <a:t>gamma</a:t>
            </a:r>
            <a:r>
              <a:rPr lang="en-GB" dirty="0"/>
              <a:t> </a:t>
            </a:r>
            <a:r>
              <a:rPr lang="en-GB" b="1" dirty="0"/>
              <a:t>globulins</a:t>
            </a:r>
            <a:r>
              <a:rPr lang="en-GB" dirty="0"/>
              <a:t> (</a:t>
            </a:r>
            <a:r>
              <a:rPr lang="en-GB" u="sng" dirty="0"/>
              <a:t>polyclonal</a:t>
            </a:r>
            <a:r>
              <a:rPr lang="en-GB" dirty="0"/>
              <a:t>) and </a:t>
            </a:r>
            <a:r>
              <a:rPr lang="en-GB" b="1" dirty="0"/>
              <a:t>immunoglobulins G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4414250"/>
            <a:ext cx="10515600" cy="1795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OTHER FEATURES:</a:t>
            </a:r>
          </a:p>
          <a:p>
            <a:pPr lvl="1"/>
            <a:r>
              <a:rPr lang="en-GB" dirty="0"/>
              <a:t>Alkaline phosphatase is normal or only </a:t>
            </a:r>
            <a:r>
              <a:rPr lang="en-GB" dirty="0" err="1"/>
              <a:t>midly</a:t>
            </a:r>
            <a:r>
              <a:rPr lang="en-GB" dirty="0"/>
              <a:t> raised</a:t>
            </a:r>
          </a:p>
          <a:p>
            <a:pPr lvl="1"/>
            <a:r>
              <a:rPr lang="en-GB" dirty="0"/>
              <a:t>Bilirubin and GGT are variably raised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588" y="685287"/>
            <a:ext cx="2330671" cy="2922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670" y="3718584"/>
            <a:ext cx="2782277" cy="22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9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1F721658-1A68-467A-A9F8-22CFEDDC83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0863" y="6186489"/>
            <a:ext cx="2095500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it-IT" altLang="it-IT" sz="2738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BD2846D5-1FEF-4A65-A63F-201BF7893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3739" y="6186489"/>
            <a:ext cx="318452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it-IT" altLang="it-IT" sz="2738"/>
          </a:p>
        </p:txBody>
      </p:sp>
      <p:sp>
        <p:nvSpPr>
          <p:cNvPr id="56324" name="Line 4">
            <a:extLst>
              <a:ext uri="{FF2B5EF4-FFF2-40B4-BE49-F238E27FC236}">
                <a16:creationId xmlns:a16="http://schemas.microsoft.com/office/drawing/2014/main" id="{F5B0BE80-9D97-49C4-9D8A-06AC149BBD4D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7601" y="1104900"/>
            <a:ext cx="9979025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it-IT" sz="2347">
              <a:latin typeface="Arial" panose="020B0604020202020204" pitchFamily="34" charset="0"/>
            </a:endParaRPr>
          </a:p>
        </p:txBody>
      </p:sp>
      <p:sp>
        <p:nvSpPr>
          <p:cNvPr id="56325" name="Text Box 5">
            <a:extLst>
              <a:ext uri="{FF2B5EF4-FFF2-40B4-BE49-F238E27FC236}">
                <a16:creationId xmlns:a16="http://schemas.microsoft.com/office/drawing/2014/main" id="{40217C4C-2B3F-4E45-9719-0BC8F672E4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226" y="540807"/>
            <a:ext cx="10058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it-IT" sz="4000" dirty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Autoantibodies identify two subtypes of AIH</a:t>
            </a:r>
          </a:p>
        </p:txBody>
      </p:sp>
      <p:sp>
        <p:nvSpPr>
          <p:cNvPr id="56326" name="Text Box 7">
            <a:extLst>
              <a:ext uri="{FF2B5EF4-FFF2-40B4-BE49-F238E27FC236}">
                <a16:creationId xmlns:a16="http://schemas.microsoft.com/office/drawing/2014/main" id="{78647B3A-A1BE-4FF5-8E21-6B5E2F8DC1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1951" y="2459762"/>
            <a:ext cx="8870950" cy="2620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en-GB" altLang="it-IT" sz="2738" b="1" dirty="0">
                <a:solidFill>
                  <a:srgbClr val="002060"/>
                </a:solidFill>
                <a:latin typeface="Arial" panose="020B0604020202020204" pitchFamily="34" charset="0"/>
              </a:rPr>
              <a:t>Type 1 AIH	</a:t>
            </a:r>
            <a:r>
              <a:rPr lang="en-GB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  <a:r>
              <a:rPr lang="it-IT" altLang="it-IT" sz="2738" dirty="0" err="1">
                <a:solidFill>
                  <a:srgbClr val="002060"/>
                </a:solidFill>
                <a:latin typeface="Arial" panose="020B0604020202020204" pitchFamily="34" charset="0"/>
              </a:rPr>
              <a:t>Antibodies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 to nuclei (</a:t>
            </a:r>
            <a:r>
              <a:rPr lang="it-IT" altLang="it-IT" sz="2738" dirty="0" err="1">
                <a:solidFill>
                  <a:srgbClr val="002060"/>
                </a:solidFill>
                <a:latin typeface="Arial" panose="020B0604020202020204" pitchFamily="34" charset="0"/>
              </a:rPr>
              <a:t>ANAs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) and/or to 			</a:t>
            </a:r>
            <a:r>
              <a:rPr lang="it-IT" altLang="it-IT" sz="2738" dirty="0" err="1">
                <a:solidFill>
                  <a:srgbClr val="002060"/>
                </a:solidFill>
                <a:latin typeface="Arial" panose="020B0604020202020204" pitchFamily="34" charset="0"/>
              </a:rPr>
              <a:t>smooth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738" dirty="0" err="1">
                <a:solidFill>
                  <a:srgbClr val="002060"/>
                </a:solidFill>
                <a:latin typeface="Arial" panose="020B0604020202020204" pitchFamily="34" charset="0"/>
              </a:rPr>
              <a:t>muscle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 (</a:t>
            </a:r>
            <a:r>
              <a:rPr lang="it-IT" altLang="it-IT" sz="2738" dirty="0" err="1">
                <a:solidFill>
                  <a:srgbClr val="002060"/>
                </a:solidFill>
                <a:latin typeface="Arial" panose="020B0604020202020204" pitchFamily="34" charset="0"/>
              </a:rPr>
              <a:t>SMAs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) </a:t>
            </a:r>
          </a:p>
          <a:p>
            <a:pPr>
              <a:defRPr/>
            </a:pPr>
            <a:endParaRPr lang="en-GB" altLang="it-IT" sz="2738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defRPr/>
            </a:pPr>
            <a:endParaRPr lang="en-GB" altLang="it-IT" sz="2738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en-GB" altLang="it-IT" sz="2738" b="1" dirty="0">
                <a:solidFill>
                  <a:srgbClr val="002060"/>
                </a:solidFill>
                <a:latin typeface="Arial" panose="020B0604020202020204" pitchFamily="34" charset="0"/>
              </a:rPr>
              <a:t>Type 2 AIH   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	</a:t>
            </a:r>
            <a:r>
              <a:rPr lang="it-IT" altLang="it-IT" sz="2738" dirty="0" err="1">
                <a:solidFill>
                  <a:srgbClr val="002060"/>
                </a:solidFill>
                <a:latin typeface="Arial" panose="020B0604020202020204" pitchFamily="34" charset="0"/>
              </a:rPr>
              <a:t>Antibodies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 to a </a:t>
            </a:r>
            <a:r>
              <a:rPr lang="it-IT" altLang="it-IT" sz="2738" dirty="0" err="1">
                <a:solidFill>
                  <a:srgbClr val="002060"/>
                </a:solidFill>
                <a:latin typeface="Arial" panose="020B0604020202020204" pitchFamily="34" charset="0"/>
              </a:rPr>
              <a:t>liver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738" dirty="0" err="1">
                <a:solidFill>
                  <a:srgbClr val="002060"/>
                </a:solidFill>
                <a:latin typeface="Arial" panose="020B0604020202020204" pitchFamily="34" charset="0"/>
              </a:rPr>
              <a:t>kidney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 					</a:t>
            </a:r>
            <a:r>
              <a:rPr lang="it-IT" altLang="it-IT" sz="2738" dirty="0" err="1">
                <a:solidFill>
                  <a:srgbClr val="002060"/>
                </a:solidFill>
                <a:latin typeface="Arial" panose="020B0604020202020204" pitchFamily="34" charset="0"/>
              </a:rPr>
              <a:t>microsomal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it-IT" altLang="it-IT" sz="2738" dirty="0" err="1">
                <a:solidFill>
                  <a:srgbClr val="002060"/>
                </a:solidFill>
                <a:latin typeface="Arial" panose="020B0604020202020204" pitchFamily="34" charset="0"/>
              </a:rPr>
              <a:t>constituent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 (anti-</a:t>
            </a:r>
            <a:r>
              <a:rPr lang="it-IT" altLang="it-IT" sz="2738" dirty="0" err="1">
                <a:solidFill>
                  <a:srgbClr val="002060"/>
                </a:solidFill>
                <a:latin typeface="Arial" panose="020B0604020202020204" pitchFamily="34" charset="0"/>
              </a:rPr>
              <a:t>LKMs</a:t>
            </a:r>
            <a:r>
              <a:rPr lang="it-IT" altLang="it-IT" sz="2738" dirty="0">
                <a:solidFill>
                  <a:srgbClr val="002060"/>
                </a:solidFill>
                <a:latin typeface="Arial" panose="020B0604020202020204" pitchFamily="34" charset="0"/>
              </a:rPr>
              <a:t>)</a:t>
            </a:r>
            <a:r>
              <a:rPr lang="it-IT" altLang="it-IT" sz="2738" dirty="0">
                <a:solidFill>
                  <a:schemeClr val="bg1"/>
                </a:solidFill>
                <a:latin typeface="Arial" panose="020B0604020202020204" pitchFamily="34" charset="0"/>
              </a:rPr>
              <a:t>) </a:t>
            </a:r>
            <a:endParaRPr lang="en-GB" altLang="it-IT" sz="2738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79684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3"/>
          <p:cNvSpPr txBox="1">
            <a:spLocks noChangeArrowheads="1"/>
          </p:cNvSpPr>
          <p:nvPr/>
        </p:nvSpPr>
        <p:spPr bwMode="auto">
          <a:xfrm>
            <a:off x="2889545" y="2714679"/>
            <a:ext cx="2808287" cy="76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5" tIns="44992" rIns="89985" bIns="4499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2"/>
              <a:buChar char="Ø"/>
            </a:pPr>
            <a:r>
              <a:rPr lang="en-US" altLang="it-IT" sz="2400" dirty="0">
                <a:solidFill>
                  <a:srgbClr val="002060"/>
                </a:solidFill>
                <a:latin typeface="Arial" charset="0"/>
              </a:rPr>
              <a:t> anti</a:t>
            </a:r>
            <a:r>
              <a:rPr lang="it-IT" altLang="it-IT" sz="2400" dirty="0">
                <a:solidFill>
                  <a:srgbClr val="002060"/>
                </a:solidFill>
                <a:latin typeface="Arial" charset="0"/>
              </a:rPr>
              <a:t>-</a:t>
            </a:r>
            <a:r>
              <a:rPr lang="en-US" altLang="it-IT" sz="2400" dirty="0">
                <a:solidFill>
                  <a:srgbClr val="002060"/>
                </a:solidFill>
                <a:latin typeface="Arial" charset="0"/>
              </a:rPr>
              <a:t>SLA</a:t>
            </a:r>
            <a:endParaRPr lang="it-IT" altLang="it-IT" sz="240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2889546" y="3481442"/>
            <a:ext cx="2233612" cy="76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5" tIns="44992" rIns="89985" bIns="4499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2"/>
              <a:buChar char="Ø"/>
            </a:pPr>
            <a:r>
              <a:rPr lang="it-IT" altLang="it-IT" sz="2400" dirty="0">
                <a:solidFill>
                  <a:srgbClr val="002060"/>
                </a:solidFill>
                <a:latin typeface="Arial" charset="0"/>
              </a:rPr>
              <a:t> anti-LC1</a:t>
            </a:r>
          </a:p>
        </p:txBody>
      </p:sp>
      <p:sp>
        <p:nvSpPr>
          <p:cNvPr id="66564" name="Text Box 5"/>
          <p:cNvSpPr txBox="1">
            <a:spLocks noChangeArrowheads="1"/>
          </p:cNvSpPr>
          <p:nvPr/>
        </p:nvSpPr>
        <p:spPr bwMode="auto">
          <a:xfrm>
            <a:off x="2889546" y="4248205"/>
            <a:ext cx="2017712" cy="76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5" tIns="44992" rIns="89985" bIns="4499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2"/>
              <a:buChar char="Ø"/>
            </a:pPr>
            <a:r>
              <a:rPr lang="it-IT" altLang="it-IT" sz="2400" dirty="0">
                <a:solidFill>
                  <a:srgbClr val="002060"/>
                </a:solidFill>
                <a:latin typeface="Arial" charset="0"/>
              </a:rPr>
              <a:t> ANCA</a:t>
            </a:r>
          </a:p>
        </p:txBody>
      </p:sp>
      <p:sp>
        <p:nvSpPr>
          <p:cNvPr id="66568" name="AutoShape 9"/>
          <p:cNvSpPr>
            <a:spLocks noChangeArrowheads="1"/>
          </p:cNvSpPr>
          <p:nvPr/>
        </p:nvSpPr>
        <p:spPr bwMode="auto">
          <a:xfrm>
            <a:off x="5509564" y="2714678"/>
            <a:ext cx="688975" cy="434636"/>
          </a:xfrm>
          <a:prstGeom prst="rightArrow">
            <a:avLst>
              <a:gd name="adj1" fmla="val 50000"/>
              <a:gd name="adj2" fmla="val 6382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9985" tIns="44992" rIns="89985" bIns="449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569" name="AutoShape 10"/>
          <p:cNvSpPr>
            <a:spLocks noChangeArrowheads="1"/>
          </p:cNvSpPr>
          <p:nvPr/>
        </p:nvSpPr>
        <p:spPr bwMode="auto">
          <a:xfrm>
            <a:off x="5509563" y="3507574"/>
            <a:ext cx="688975" cy="434636"/>
          </a:xfrm>
          <a:prstGeom prst="rightArrow">
            <a:avLst>
              <a:gd name="adj1" fmla="val 40000"/>
              <a:gd name="adj2" fmla="val 9117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9985" tIns="44992" rIns="89985" bIns="449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570" name="AutoShape 11"/>
          <p:cNvSpPr>
            <a:spLocks noChangeArrowheads="1"/>
          </p:cNvSpPr>
          <p:nvPr/>
        </p:nvSpPr>
        <p:spPr bwMode="auto">
          <a:xfrm>
            <a:off x="5509565" y="4255509"/>
            <a:ext cx="688975" cy="434636"/>
          </a:xfrm>
          <a:prstGeom prst="rightArrow">
            <a:avLst>
              <a:gd name="adj1" fmla="val 50000"/>
              <a:gd name="adj2" fmla="val 63824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89985" tIns="44992" rIns="89985" bIns="44992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572" name="Text Box 13"/>
          <p:cNvSpPr txBox="1">
            <a:spLocks noChangeArrowheads="1"/>
          </p:cNvSpPr>
          <p:nvPr/>
        </p:nvSpPr>
        <p:spPr bwMode="auto">
          <a:xfrm>
            <a:off x="6629813" y="2714678"/>
            <a:ext cx="1873250" cy="76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5" tIns="44992" rIns="89985" bIns="4499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2060"/>
                </a:solidFill>
                <a:latin typeface="Arial" charset="0"/>
              </a:rPr>
              <a:t>AIH </a:t>
            </a:r>
            <a:r>
              <a:rPr lang="it-IT" altLang="it-IT" sz="2400" dirty="0" err="1">
                <a:solidFill>
                  <a:srgbClr val="002060"/>
                </a:solidFill>
                <a:latin typeface="Arial" charset="0"/>
              </a:rPr>
              <a:t>type</a:t>
            </a:r>
            <a:r>
              <a:rPr lang="it-IT" altLang="it-IT" sz="2400" dirty="0">
                <a:solidFill>
                  <a:srgbClr val="002060"/>
                </a:solidFill>
                <a:latin typeface="Arial" charset="0"/>
              </a:rPr>
              <a:t> 1</a:t>
            </a:r>
          </a:p>
        </p:txBody>
      </p:sp>
      <p:sp>
        <p:nvSpPr>
          <p:cNvPr id="66573" name="Text Box 14"/>
          <p:cNvSpPr txBox="1">
            <a:spLocks noChangeArrowheads="1"/>
          </p:cNvSpPr>
          <p:nvPr/>
        </p:nvSpPr>
        <p:spPr bwMode="auto">
          <a:xfrm>
            <a:off x="6597650" y="3481442"/>
            <a:ext cx="2233613" cy="76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5" tIns="44992" rIns="89985" bIns="4499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2060"/>
                </a:solidFill>
                <a:latin typeface="Arial" charset="0"/>
              </a:rPr>
              <a:t>AIH </a:t>
            </a:r>
            <a:r>
              <a:rPr lang="it-IT" altLang="it-IT" sz="2400" dirty="0" err="1">
                <a:solidFill>
                  <a:srgbClr val="002060"/>
                </a:solidFill>
                <a:latin typeface="Arial" charset="0"/>
              </a:rPr>
              <a:t>type</a:t>
            </a:r>
            <a:r>
              <a:rPr lang="it-IT" altLang="it-IT" sz="2400" dirty="0">
                <a:solidFill>
                  <a:srgbClr val="002060"/>
                </a:solidFill>
                <a:latin typeface="Arial" charset="0"/>
              </a:rPr>
              <a:t> 2</a:t>
            </a:r>
          </a:p>
        </p:txBody>
      </p:sp>
      <p:sp>
        <p:nvSpPr>
          <p:cNvPr id="66574" name="Text Box 15"/>
          <p:cNvSpPr txBox="1">
            <a:spLocks noChangeArrowheads="1"/>
          </p:cNvSpPr>
          <p:nvPr/>
        </p:nvSpPr>
        <p:spPr bwMode="auto">
          <a:xfrm>
            <a:off x="6597650" y="4248203"/>
            <a:ext cx="1873250" cy="761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85" tIns="44992" rIns="89985" bIns="44992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dirty="0">
                <a:solidFill>
                  <a:srgbClr val="002060"/>
                </a:solidFill>
                <a:latin typeface="Arial" charset="0"/>
              </a:rPr>
              <a:t>AIH </a:t>
            </a:r>
            <a:r>
              <a:rPr lang="it-IT" altLang="it-IT" sz="2400" dirty="0" err="1">
                <a:solidFill>
                  <a:srgbClr val="002060"/>
                </a:solidFill>
                <a:latin typeface="Arial" charset="0"/>
              </a:rPr>
              <a:t>type</a:t>
            </a:r>
            <a:r>
              <a:rPr lang="it-IT" altLang="it-IT" sz="2400" dirty="0">
                <a:solidFill>
                  <a:srgbClr val="002060"/>
                </a:solidFill>
                <a:latin typeface="Arial" charset="0"/>
              </a:rPr>
              <a:t>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D1974C-F5EE-814C-8CDF-78D003C6E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“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Other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”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serum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it-IT" dirty="0" err="1">
                <a:latin typeface="Calibri" charset="0"/>
                <a:ea typeface="Calibri" charset="0"/>
                <a:cs typeface="Calibri" charset="0"/>
              </a:rPr>
              <a:t>autoantibodies</a:t>
            </a:r>
            <a:r>
              <a:rPr lang="it-IT" altLang="it-IT" dirty="0">
                <a:latin typeface="Calibri" charset="0"/>
                <a:ea typeface="Calibri" charset="0"/>
                <a:cs typeface="Calibri" charset="0"/>
              </a:rPr>
              <a:t> in AIH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742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0676"/>
            <a:ext cx="10515600" cy="1029733"/>
          </a:xfrm>
        </p:spPr>
        <p:txBody>
          <a:bodyPr>
            <a:normAutofit fontScale="90000"/>
          </a:bodyPr>
          <a:lstStyle/>
          <a:p>
            <a:pPr algn="ctr"/>
            <a:r>
              <a:rPr lang="en-GB" b="1" dirty="0"/>
              <a:t>Type 1 </a:t>
            </a:r>
            <a:r>
              <a:rPr lang="en-GB" dirty="0"/>
              <a:t>and </a:t>
            </a:r>
            <a:r>
              <a:rPr lang="en-GB" b="1" dirty="0"/>
              <a:t>Type 2 </a:t>
            </a:r>
            <a:r>
              <a:rPr lang="en-GB" dirty="0"/>
              <a:t>AIH </a:t>
            </a:r>
            <a:br>
              <a:rPr lang="en-GB" dirty="0"/>
            </a:br>
            <a:r>
              <a:rPr lang="en-GB" dirty="0"/>
              <a:t>show </a:t>
            </a:r>
            <a:r>
              <a:rPr lang="en-GB" b="1" dirty="0"/>
              <a:t>different</a:t>
            </a:r>
            <a:r>
              <a:rPr lang="en-GB" dirty="0"/>
              <a:t> clinical pictures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393" y="2361509"/>
            <a:ext cx="6067214" cy="393549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737174" y="6489466"/>
            <a:ext cx="31897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Gleeson D, </a:t>
            </a:r>
            <a:r>
              <a:rPr lang="en-US" sz="1400" dirty="0" err="1">
                <a:solidFill>
                  <a:srgbClr val="002060"/>
                </a:solidFill>
              </a:rPr>
              <a:t>Heneghan</a:t>
            </a:r>
            <a:r>
              <a:rPr lang="en-US" sz="1400" dirty="0">
                <a:solidFill>
                  <a:srgbClr val="002060"/>
                </a:solidFill>
              </a:rPr>
              <a:t> MA Gut 2011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230714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EC9EB-87D0-0442-A6AC-2629997F0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3423"/>
            <a:ext cx="10515600" cy="1029733"/>
          </a:xfrm>
        </p:spPr>
        <p:txBody>
          <a:bodyPr/>
          <a:lstStyle/>
          <a:p>
            <a:pPr algn="ctr"/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causes</a:t>
            </a:r>
            <a:r>
              <a:rPr lang="it-IT" dirty="0"/>
              <a:t> of </a:t>
            </a:r>
            <a:r>
              <a:rPr lang="it-IT" dirty="0" err="1"/>
              <a:t>hepatitis</a:t>
            </a: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FAAA1A-7563-BE4E-9B8B-56A697BB8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721" y="1655423"/>
            <a:ext cx="5678557" cy="470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60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9580"/>
            <a:ext cx="10515600" cy="1029733"/>
          </a:xfrm>
        </p:spPr>
        <p:txBody>
          <a:bodyPr/>
          <a:lstStyle/>
          <a:p>
            <a:pPr algn="ctr"/>
            <a:r>
              <a:rPr lang="en-GB" b="1" dirty="0"/>
              <a:t>Drugs</a:t>
            </a:r>
            <a:r>
              <a:rPr lang="en-GB" dirty="0"/>
              <a:t> as triggers of AIH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601634"/>
            <a:ext cx="10662138" cy="22892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significant proportion of patients with AIH (</a:t>
            </a:r>
            <a:r>
              <a:rPr lang="en-US" b="1" dirty="0"/>
              <a:t>9.7%</a:t>
            </a:r>
            <a:r>
              <a:rPr lang="en-US" dirty="0"/>
              <a:t>) have drug-induced AIH, </a:t>
            </a:r>
          </a:p>
          <a:p>
            <a:pPr lvl="1"/>
            <a:r>
              <a:rPr lang="en-US" dirty="0"/>
              <a:t>mainly due to nitrofurantoin and minocycline</a:t>
            </a:r>
          </a:p>
          <a:p>
            <a:pPr lvl="1"/>
            <a:r>
              <a:rPr lang="en-US" dirty="0"/>
              <a:t>these two groups have similar clinical and histological patterns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DI-AIH patients </a:t>
            </a:r>
            <a:r>
              <a:rPr lang="en-US" b="1" dirty="0"/>
              <a:t>do not seem to require long-term immunosuppressive therapy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6945" y="1722683"/>
            <a:ext cx="7002584" cy="1575581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90599" y="1722683"/>
            <a:ext cx="10275277" cy="882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8499232" y="625387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400" indent="-406400"/>
            <a:r>
              <a:rPr lang="en-US" dirty="0" err="1">
                <a:solidFill>
                  <a:srgbClr val="002060"/>
                </a:solidFill>
              </a:rPr>
              <a:t>Björnsson</a:t>
            </a:r>
            <a:r>
              <a:rPr lang="en-US" dirty="0">
                <a:solidFill>
                  <a:srgbClr val="002060"/>
                </a:solidFill>
              </a:rPr>
              <a:t> E et al Hepatology 2010</a:t>
            </a:r>
            <a:endParaRPr lang="en-US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842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77527"/>
            <a:ext cx="10515600" cy="1029733"/>
          </a:xfrm>
        </p:spPr>
        <p:txBody>
          <a:bodyPr/>
          <a:lstStyle/>
          <a:p>
            <a:pPr algn="ctr"/>
            <a:r>
              <a:rPr lang="en-GB" b="1" dirty="0"/>
              <a:t>Histology </a:t>
            </a:r>
            <a:r>
              <a:rPr lang="en-GB" dirty="0"/>
              <a:t>is </a:t>
            </a:r>
            <a:r>
              <a:rPr lang="en-GB" b="1" dirty="0"/>
              <a:t>essential </a:t>
            </a:r>
            <a:r>
              <a:rPr lang="en-GB" dirty="0"/>
              <a:t>for </a:t>
            </a:r>
            <a:r>
              <a:rPr lang="en-GB" b="1" dirty="0"/>
              <a:t>diagnosis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85516"/>
          </a:xfrm>
        </p:spPr>
        <p:txBody>
          <a:bodyPr>
            <a:normAutofit fontScale="92500" lnSpcReduction="10000"/>
          </a:bodyPr>
          <a:lstStyle/>
          <a:p>
            <a:endParaRPr lang="en-GB" dirty="0"/>
          </a:p>
          <a:p>
            <a:r>
              <a:rPr lang="en-GB" b="1" dirty="0"/>
              <a:t>Liver biopsy </a:t>
            </a:r>
            <a:r>
              <a:rPr lang="en-GB" dirty="0"/>
              <a:t>is</a:t>
            </a:r>
            <a:r>
              <a:rPr lang="en-GB" b="1" dirty="0"/>
              <a:t> essential</a:t>
            </a:r>
            <a:r>
              <a:rPr lang="en-GB" dirty="0"/>
              <a:t> for:</a:t>
            </a:r>
          </a:p>
          <a:p>
            <a:pPr lvl="1"/>
            <a:r>
              <a:rPr lang="en-GB" b="1" dirty="0"/>
              <a:t>Diagnosis</a:t>
            </a:r>
          </a:p>
          <a:p>
            <a:pPr lvl="1"/>
            <a:r>
              <a:rPr lang="en-GB" dirty="0"/>
              <a:t>Discriminating between </a:t>
            </a:r>
            <a:r>
              <a:rPr lang="en-GB" b="1" dirty="0"/>
              <a:t>acute vs chronic AIH</a:t>
            </a:r>
          </a:p>
          <a:p>
            <a:pPr lvl="1"/>
            <a:r>
              <a:rPr lang="en-GB" b="1" dirty="0"/>
              <a:t>Staging</a:t>
            </a:r>
          </a:p>
          <a:p>
            <a:endParaRPr lang="en-GB" dirty="0"/>
          </a:p>
          <a:p>
            <a:r>
              <a:rPr lang="en-GB" dirty="0"/>
              <a:t>23% of biopsy-proven non-alcoholic steatohepatitis have AIH-like autoantibodies</a:t>
            </a:r>
          </a:p>
          <a:p>
            <a:r>
              <a:rPr lang="en-GB" dirty="0"/>
              <a:t>Prior to liver biopsy, 88% of patients with positive autoantibodies </a:t>
            </a:r>
            <a:r>
              <a:rPr lang="en-GB" dirty="0" err="1"/>
              <a:t>fulfill</a:t>
            </a:r>
            <a:r>
              <a:rPr lang="en-GB" dirty="0"/>
              <a:t> diagnostic criteria for AIH</a:t>
            </a:r>
          </a:p>
          <a:p>
            <a:pPr lvl="1"/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7408984" y="59111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400" indent="-406400"/>
            <a:r>
              <a:rPr lang="en-US" dirty="0">
                <a:solidFill>
                  <a:srgbClr val="002060"/>
                </a:solidFill>
              </a:rPr>
              <a:t>Adams LA et al  Am. J. </a:t>
            </a:r>
            <a:r>
              <a:rPr lang="en-US" dirty="0" err="1">
                <a:solidFill>
                  <a:srgbClr val="002060"/>
                </a:solidFill>
              </a:rPr>
              <a:t>Gastroenterol</a:t>
            </a:r>
            <a:r>
              <a:rPr lang="en-US" dirty="0">
                <a:solidFill>
                  <a:srgbClr val="002060"/>
                </a:solidFill>
              </a:rPr>
              <a:t> 2004</a:t>
            </a:r>
            <a:endParaRPr lang="en-US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9177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Histological features are different </a:t>
            </a:r>
            <a:br>
              <a:rPr lang="en-GB" dirty="0"/>
            </a:br>
            <a:r>
              <a:rPr lang="en-GB" dirty="0"/>
              <a:t>according to presentation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630" y="4972652"/>
            <a:ext cx="3311769" cy="583467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/>
              <a:t>Chronic AIH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38200" y="2663824"/>
            <a:ext cx="2936631" cy="941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dirty="0"/>
              <a:t>Interface hepatitis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40115" y="2667480"/>
            <a:ext cx="3311769" cy="192576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dirty="0"/>
              <a:t>Lobular hepatitis</a:t>
            </a:r>
          </a:p>
          <a:p>
            <a:pPr marL="0" indent="0" algn="ctr">
              <a:buFont typeface="Arial"/>
              <a:buNone/>
            </a:pPr>
            <a:r>
              <a:rPr lang="en-GB" dirty="0"/>
              <a:t>Hepatocyte ballooning</a:t>
            </a:r>
          </a:p>
          <a:p>
            <a:pPr marL="0" indent="0" algn="ctr">
              <a:buFont typeface="Arial"/>
              <a:buNone/>
            </a:pPr>
            <a:r>
              <a:rPr lang="en-GB" dirty="0"/>
              <a:t>Lobular disarray</a:t>
            </a:r>
          </a:p>
          <a:p>
            <a:pPr marL="0" indent="0" algn="ctr">
              <a:buFont typeface="Arial"/>
              <a:buNone/>
            </a:pPr>
            <a:r>
              <a:rPr lang="en-GB" dirty="0"/>
              <a:t>Spotty hepatocyte apoptosis/necrosis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440114" y="4972652"/>
            <a:ext cx="3311769" cy="583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/>
              <a:t>Acute AIH</a:t>
            </a:r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197362" y="2663825"/>
            <a:ext cx="3311769" cy="941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 dirty="0"/>
              <a:t>Extensive hepatocyte necrosis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197361" y="4947139"/>
            <a:ext cx="3311769" cy="583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GB"/>
              <a:t>Acute liver failure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7135582" y="6452468"/>
            <a:ext cx="5791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Trivedi P et al Grand Rounds Autoimmune Hepatitis J </a:t>
            </a:r>
            <a:r>
              <a:rPr lang="en-US" sz="1400" dirty="0" err="1">
                <a:solidFill>
                  <a:srgbClr val="002060"/>
                </a:solidFill>
              </a:rPr>
              <a:t>Hepatol</a:t>
            </a:r>
            <a:r>
              <a:rPr lang="en-US" sz="1400" dirty="0">
                <a:solidFill>
                  <a:srgbClr val="002060"/>
                </a:solidFill>
              </a:rPr>
              <a:t> 2019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14" name="Left-Right Arrow 13"/>
          <p:cNvSpPr/>
          <p:nvPr/>
        </p:nvSpPr>
        <p:spPr>
          <a:xfrm>
            <a:off x="838200" y="5700951"/>
            <a:ext cx="10670930" cy="461854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5923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438" y="1277022"/>
            <a:ext cx="4429921" cy="48782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2597" y="1325241"/>
            <a:ext cx="4490944" cy="478185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568598" y="6550223"/>
            <a:ext cx="84298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International Autoimmune Hepatitis Group Report:  J. </a:t>
            </a:r>
            <a:r>
              <a:rPr lang="en-US" sz="1400" dirty="0" err="1">
                <a:solidFill>
                  <a:srgbClr val="002060"/>
                </a:solidFill>
              </a:rPr>
              <a:t>Hepatol</a:t>
            </a:r>
            <a:r>
              <a:rPr lang="en-US" sz="1400" dirty="0">
                <a:solidFill>
                  <a:srgbClr val="002060"/>
                </a:solidFill>
              </a:rPr>
              <a:t>. 31 (1999)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797" y="391830"/>
            <a:ext cx="10515600" cy="474565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Revised Diagnostic Criteria 1999</a:t>
            </a:r>
          </a:p>
        </p:txBody>
      </p:sp>
    </p:spTree>
    <p:extLst>
      <p:ext uri="{BB962C8B-B14F-4D97-AF65-F5344CB8AC3E}">
        <p14:creationId xmlns:p14="http://schemas.microsoft.com/office/powerpoint/2010/main" val="42895722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629" y="578291"/>
            <a:ext cx="5755905" cy="55114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83572" y="2671233"/>
            <a:ext cx="5144386" cy="1325563"/>
          </a:xfrm>
        </p:spPr>
        <p:txBody>
          <a:bodyPr/>
          <a:lstStyle/>
          <a:p>
            <a:pPr algn="ctr"/>
            <a:r>
              <a:rPr lang="en-GB"/>
              <a:t>Simplified Diagnostic Criteria 2008</a:t>
            </a:r>
          </a:p>
        </p:txBody>
      </p:sp>
      <p:sp>
        <p:nvSpPr>
          <p:cNvPr id="4" name="Rectangle 3"/>
          <p:cNvSpPr/>
          <p:nvPr/>
        </p:nvSpPr>
        <p:spPr>
          <a:xfrm>
            <a:off x="8973880" y="6358269"/>
            <a:ext cx="2743199" cy="340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600" dirty="0" err="1">
                <a:solidFill>
                  <a:srgbClr val="002060"/>
                </a:solidFill>
              </a:rPr>
              <a:t>Hennes</a:t>
            </a:r>
            <a:r>
              <a:rPr lang="en-US" sz="1600" dirty="0">
                <a:solidFill>
                  <a:srgbClr val="002060"/>
                </a:solidFill>
              </a:rPr>
              <a:t> et al Hepatology 2008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8638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2092"/>
            <a:ext cx="10515600" cy="882614"/>
          </a:xfrm>
        </p:spPr>
        <p:txBody>
          <a:bodyPr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33904"/>
            <a:ext cx="10515600" cy="35826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b="1" dirty="0"/>
              <a:t>History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Definition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Epidemiology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Clinical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Prognosis and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Pathogenesis, unmet needs and future perspectives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5467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Diagnosis of AIH needs a </a:t>
            </a:r>
            <a:r>
              <a:rPr lang="en-GB" b="1" dirty="0"/>
              <a:t>combination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of diagnostic aspects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454076"/>
            <a:ext cx="10515600" cy="408439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The </a:t>
            </a:r>
            <a:r>
              <a:rPr lang="en-GB" b="1" dirty="0"/>
              <a:t>heterogeneity</a:t>
            </a:r>
            <a:r>
              <a:rPr lang="en-GB" dirty="0"/>
              <a:t> of its features requires </a:t>
            </a:r>
            <a:r>
              <a:rPr lang="en-GB" b="1" dirty="0"/>
              <a:t>clinical judgement</a:t>
            </a:r>
          </a:p>
          <a:p>
            <a:endParaRPr lang="en-GB" dirty="0"/>
          </a:p>
          <a:p>
            <a:r>
              <a:rPr lang="en-GB" dirty="0"/>
              <a:t>Often some aspects of the “classical” presentation are </a:t>
            </a:r>
            <a:r>
              <a:rPr lang="en-GB" b="1" dirty="0"/>
              <a:t>missing</a:t>
            </a:r>
          </a:p>
          <a:p>
            <a:endParaRPr lang="en-GB" dirty="0"/>
          </a:p>
          <a:p>
            <a:r>
              <a:rPr lang="en-GB" dirty="0"/>
              <a:t>A </a:t>
            </a:r>
            <a:r>
              <a:rPr lang="en-GB" b="1" dirty="0"/>
              <a:t>combination</a:t>
            </a:r>
            <a:r>
              <a:rPr lang="en-GB" dirty="0"/>
              <a:t> of clinical, laboratory, histological and also demographic and epidemiological aspects help to reach a final diagnosis</a:t>
            </a:r>
          </a:p>
          <a:p>
            <a:endParaRPr lang="en-GB" dirty="0"/>
          </a:p>
          <a:p>
            <a:r>
              <a:rPr lang="en-GB" dirty="0"/>
              <a:t>Some diagnosis are made </a:t>
            </a:r>
            <a:r>
              <a:rPr lang="en-GB" b="1" dirty="0"/>
              <a:t>after evaluating response to treatment</a:t>
            </a:r>
          </a:p>
        </p:txBody>
      </p:sp>
    </p:spTree>
    <p:extLst>
      <p:ext uri="{BB962C8B-B14F-4D97-AF65-F5344CB8AC3E}">
        <p14:creationId xmlns:p14="http://schemas.microsoft.com/office/powerpoint/2010/main" val="1993879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0125"/>
            <a:ext cx="10515600" cy="360388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History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Definition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Epidemiology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Clinical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Prognosis and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Pathogenesis, unmet needs and future perspectives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1722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C9914-C3A0-244D-9B76-5DA18B08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Predictors of worse outcome </a:t>
            </a:r>
            <a:r>
              <a:rPr lang="en-GB" b="1" dirty="0"/>
              <a:t>at presentation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93CDA-6350-7E4F-BDCB-C4934CB62A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it-IT" dirty="0"/>
          </a:p>
          <a:p>
            <a:r>
              <a:rPr lang="it-IT" dirty="0" err="1"/>
              <a:t>Cirrhosis</a:t>
            </a:r>
            <a:endParaRPr lang="it-IT" dirty="0"/>
          </a:p>
          <a:p>
            <a:endParaRPr lang="it-IT" dirty="0"/>
          </a:p>
          <a:p>
            <a:r>
              <a:rPr lang="it-IT" dirty="0"/>
              <a:t>Black </a:t>
            </a:r>
            <a:r>
              <a:rPr lang="it-IT" dirty="0" err="1"/>
              <a:t>ethnicity</a:t>
            </a:r>
            <a:endParaRPr lang="it-IT" dirty="0"/>
          </a:p>
          <a:p>
            <a:endParaRPr lang="it-IT" dirty="0"/>
          </a:p>
          <a:p>
            <a:r>
              <a:rPr lang="it-IT" dirty="0" err="1"/>
              <a:t>Type</a:t>
            </a:r>
            <a:r>
              <a:rPr lang="it-IT" dirty="0"/>
              <a:t> 2 AIH</a:t>
            </a:r>
          </a:p>
          <a:p>
            <a:endParaRPr lang="it-IT" dirty="0"/>
          </a:p>
          <a:p>
            <a:r>
              <a:rPr lang="it-IT" dirty="0" err="1"/>
              <a:t>Younger</a:t>
            </a:r>
            <a:r>
              <a:rPr lang="it-IT" dirty="0"/>
              <a:t> </a:t>
            </a:r>
            <a:r>
              <a:rPr lang="it-IT" dirty="0" err="1"/>
              <a:t>age</a:t>
            </a:r>
            <a:endParaRPr lang="it-IT" dirty="0"/>
          </a:p>
          <a:p>
            <a:endParaRPr lang="it-IT" dirty="0"/>
          </a:p>
          <a:p>
            <a:r>
              <a:rPr lang="it-IT" dirty="0"/>
              <a:t>SLA/LP </a:t>
            </a:r>
            <a:r>
              <a:rPr lang="it-IT" dirty="0" err="1"/>
              <a:t>positivity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58B87F-9C1D-A74C-9834-0E5EBCC4F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516" y="2069244"/>
            <a:ext cx="5253440" cy="38641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30C23A7-2A1E-8845-B135-49DF4CA07ED6}"/>
              </a:ext>
            </a:extLst>
          </p:cNvPr>
          <p:cNvSpPr/>
          <p:nvPr/>
        </p:nvSpPr>
        <p:spPr>
          <a:xfrm>
            <a:off x="7135582" y="6452468"/>
            <a:ext cx="5791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De Boer Y &amp; Gerussi A &amp; van den Brand F Clin Gastro Hep 2019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0D914F-8BDD-4147-A95F-6D52B91FF4A4}"/>
              </a:ext>
            </a:extLst>
          </p:cNvPr>
          <p:cNvSpPr/>
          <p:nvPr/>
        </p:nvSpPr>
        <p:spPr>
          <a:xfrm>
            <a:off x="5227093" y="2069244"/>
            <a:ext cx="573206" cy="6057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26410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Is treatment for AIH always indicated?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69042"/>
            <a:ext cx="10515600" cy="4351338"/>
          </a:xfrm>
        </p:spPr>
        <p:txBody>
          <a:bodyPr/>
          <a:lstStyle/>
          <a:p>
            <a:r>
              <a:rPr lang="en-GB" b="1" dirty="0"/>
              <a:t>Overt hepatic decompensation</a:t>
            </a:r>
            <a:r>
              <a:rPr lang="en-GB" dirty="0"/>
              <a:t>: treatment guided only by expert hands, close to a transplant unit</a:t>
            </a:r>
          </a:p>
          <a:p>
            <a:endParaRPr lang="en-GB" dirty="0"/>
          </a:p>
          <a:p>
            <a:r>
              <a:rPr lang="en-GB" b="1" dirty="0"/>
              <a:t>Inactive (“burned out”) cirrhosis</a:t>
            </a:r>
            <a:r>
              <a:rPr lang="en-GB" dirty="0"/>
              <a:t>: side effects are probable, impact on overall outcome is likely to be negligible</a:t>
            </a:r>
          </a:p>
          <a:p>
            <a:endParaRPr lang="en-GB" dirty="0"/>
          </a:p>
          <a:p>
            <a:r>
              <a:rPr lang="en-GB" b="1" dirty="0"/>
              <a:t>Acute severe AIH / fulminant disease</a:t>
            </a:r>
            <a:r>
              <a:rPr lang="en-GB" dirty="0"/>
              <a:t>: treatment regimens should be offered only by transplant units</a:t>
            </a:r>
          </a:p>
        </p:txBody>
      </p:sp>
      <p:sp>
        <p:nvSpPr>
          <p:cNvPr id="4" name="Rectangle 3"/>
          <p:cNvSpPr/>
          <p:nvPr/>
        </p:nvSpPr>
        <p:spPr>
          <a:xfrm>
            <a:off x="7135582" y="6452468"/>
            <a:ext cx="5791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Trivedi P et al Grand Rounds Autoimmune Hepatitis J </a:t>
            </a:r>
            <a:r>
              <a:rPr lang="en-US" sz="1400" dirty="0" err="1">
                <a:solidFill>
                  <a:srgbClr val="002060"/>
                </a:solidFill>
              </a:rPr>
              <a:t>Hepatol</a:t>
            </a:r>
            <a:r>
              <a:rPr lang="en-US" sz="1400" dirty="0">
                <a:solidFill>
                  <a:srgbClr val="002060"/>
                </a:solidFill>
              </a:rPr>
              <a:t> 2019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25818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59004"/>
            <a:ext cx="10515600" cy="1029733"/>
          </a:xfrm>
        </p:spPr>
        <p:txBody>
          <a:bodyPr/>
          <a:lstStyle/>
          <a:p>
            <a:pPr algn="ctr"/>
            <a:r>
              <a:rPr lang="en-GB" dirty="0"/>
              <a:t>Controversies in </a:t>
            </a:r>
            <a:r>
              <a:rPr lang="en-GB" b="1" dirty="0"/>
              <a:t>induction</a:t>
            </a:r>
            <a:r>
              <a:rPr lang="en-GB" dirty="0"/>
              <a:t> of AIH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376" y="1859109"/>
            <a:ext cx="10903424" cy="459612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GB" dirty="0"/>
          </a:p>
          <a:p>
            <a:pPr marL="457200" lvl="1" indent="0">
              <a:buNone/>
            </a:pPr>
            <a:r>
              <a:rPr lang="en-GB" b="1" dirty="0"/>
              <a:t>Prednisolone up to 1 mg/kg/day, </a:t>
            </a:r>
            <a:r>
              <a:rPr lang="en-GB" dirty="0"/>
              <a:t>reduced </a:t>
            </a:r>
            <a:r>
              <a:rPr lang="en-GB" b="1" dirty="0"/>
              <a:t>gradually</a:t>
            </a:r>
            <a:r>
              <a:rPr lang="en-GB" dirty="0"/>
              <a:t> to </a:t>
            </a:r>
            <a:r>
              <a:rPr lang="en-GB" b="1" dirty="0"/>
              <a:t>10 mg/day over 2-3 months while transaminases fall</a:t>
            </a:r>
          </a:p>
          <a:p>
            <a:pPr lvl="2"/>
            <a:r>
              <a:rPr lang="en-GB" dirty="0"/>
              <a:t>More steroid-related side effects?</a:t>
            </a:r>
          </a:p>
          <a:p>
            <a:pPr lvl="2"/>
            <a:r>
              <a:rPr lang="en-GB" dirty="0"/>
              <a:t>More rapid normalisation of serum transaminases (77% at 6 months compared to 39% with standard dose) </a:t>
            </a:r>
          </a:p>
          <a:p>
            <a:pPr lvl="1"/>
            <a:endParaRPr lang="en-GB" dirty="0"/>
          </a:p>
          <a:p>
            <a:pPr lvl="1"/>
            <a:r>
              <a:rPr lang="en-GB" b="1" dirty="0"/>
              <a:t>Azathioprine</a:t>
            </a:r>
            <a:r>
              <a:rPr lang="en-GB" dirty="0"/>
              <a:t> </a:t>
            </a:r>
            <a:r>
              <a:rPr lang="en-GB" b="1" dirty="0"/>
              <a:t>started</a:t>
            </a:r>
            <a:r>
              <a:rPr lang="en-GB" dirty="0"/>
              <a:t> </a:t>
            </a:r>
            <a:r>
              <a:rPr lang="en-GB" b="1" dirty="0"/>
              <a:t>a few weeks after the prednisolone</a:t>
            </a:r>
          </a:p>
          <a:p>
            <a:pPr lvl="2"/>
            <a:r>
              <a:rPr lang="en-GB" dirty="0"/>
              <a:t>Not evidence-based</a:t>
            </a:r>
          </a:p>
          <a:p>
            <a:pPr lvl="2"/>
            <a:r>
              <a:rPr lang="en-GB" dirty="0"/>
              <a:t>Reasonable -&gt; especially if diagnostic doubt exists</a:t>
            </a:r>
          </a:p>
          <a:p>
            <a:pPr lvl="2"/>
            <a:endParaRPr lang="en-GB" dirty="0"/>
          </a:p>
          <a:p>
            <a:pPr lvl="2"/>
            <a:r>
              <a:rPr lang="en-GB" dirty="0"/>
              <a:t>Transaminases should be lower than 2 x ULN </a:t>
            </a:r>
            <a:r>
              <a:rPr lang="mr-IN" dirty="0"/>
              <a:t>–</a:t>
            </a:r>
            <a:r>
              <a:rPr lang="en-GB" dirty="0"/>
              <a:t> bilirubin less than 5</a:t>
            </a:r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8267700" y="4003285"/>
            <a:ext cx="70514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Schramm C, et al Hepatology 2010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5532" y="6076218"/>
            <a:ext cx="39565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rgbClr val="002060"/>
                </a:solidFill>
              </a:rPr>
              <a:t>Heneghan</a:t>
            </a:r>
            <a:r>
              <a:rPr lang="en-US" sz="1400" dirty="0">
                <a:solidFill>
                  <a:srgbClr val="002060"/>
                </a:solidFill>
              </a:rPr>
              <a:t> M et al, The Lancet 2013</a:t>
            </a:r>
          </a:p>
          <a:p>
            <a:endParaRPr lang="en-GB" sz="1600" dirty="0"/>
          </a:p>
        </p:txBody>
      </p:sp>
      <p:sp>
        <p:nvSpPr>
          <p:cNvPr id="6" name="Rectangle 5"/>
          <p:cNvSpPr/>
          <p:nvPr/>
        </p:nvSpPr>
        <p:spPr>
          <a:xfrm>
            <a:off x="7098299" y="5362222"/>
            <a:ext cx="5791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Trivedi P et al Grand Rounds Autoimmune Hepatitis J </a:t>
            </a:r>
            <a:r>
              <a:rPr lang="en-US" sz="1400" dirty="0" err="1">
                <a:solidFill>
                  <a:srgbClr val="002060"/>
                </a:solidFill>
              </a:rPr>
              <a:t>Hepatol</a:t>
            </a:r>
            <a:r>
              <a:rPr lang="en-US" sz="1400" dirty="0">
                <a:solidFill>
                  <a:srgbClr val="002060"/>
                </a:solidFill>
              </a:rPr>
              <a:t> 2019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731069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Controversies in </a:t>
            </a:r>
            <a:r>
              <a:rPr lang="en-GB" b="1" dirty="0" err="1"/>
              <a:t>maintenaince</a:t>
            </a:r>
            <a:r>
              <a:rPr lang="en-GB" dirty="0"/>
              <a:t> of AIH: </a:t>
            </a:r>
            <a:br>
              <a:rPr lang="en-GB" dirty="0"/>
            </a:br>
            <a:r>
              <a:rPr lang="en-GB" dirty="0"/>
              <a:t>the choice of the long-term drug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98921"/>
            <a:ext cx="10515600" cy="4178042"/>
          </a:xfrm>
        </p:spPr>
        <p:txBody>
          <a:bodyPr>
            <a:normAutofit lnSpcReduction="10000"/>
          </a:bodyPr>
          <a:lstStyle/>
          <a:p>
            <a:endParaRPr lang="en-GB" dirty="0"/>
          </a:p>
          <a:p>
            <a:r>
              <a:rPr lang="en-GB" dirty="0"/>
              <a:t>Biochemical remission can be maintained with </a:t>
            </a:r>
            <a:r>
              <a:rPr lang="en-GB" b="1" dirty="0"/>
              <a:t>Prednisolone</a:t>
            </a:r>
            <a:r>
              <a:rPr lang="en-GB" dirty="0"/>
              <a:t> (7,5-12,5 mg/day) + </a:t>
            </a:r>
            <a:r>
              <a:rPr lang="en-GB" b="1" dirty="0"/>
              <a:t>azathioprine</a:t>
            </a:r>
            <a:r>
              <a:rPr lang="en-GB" dirty="0"/>
              <a:t> (1-2 mg/kg/day)</a:t>
            </a:r>
          </a:p>
          <a:p>
            <a:endParaRPr lang="en-GB" dirty="0"/>
          </a:p>
          <a:p>
            <a:r>
              <a:rPr lang="en-GB" dirty="0"/>
              <a:t>If </a:t>
            </a:r>
            <a:r>
              <a:rPr lang="en-GB" b="1" dirty="0"/>
              <a:t>azathioprine</a:t>
            </a:r>
            <a:r>
              <a:rPr lang="en-GB" dirty="0"/>
              <a:t> is chosen for monotherapy, doses of </a:t>
            </a:r>
            <a:r>
              <a:rPr lang="en-GB" b="1" dirty="0"/>
              <a:t>2 mg/kg/day </a:t>
            </a:r>
            <a:r>
              <a:rPr lang="en-GB" dirty="0"/>
              <a:t>are appropriate but this should be tailored to individual response</a:t>
            </a:r>
          </a:p>
          <a:p>
            <a:endParaRPr lang="en-GB" dirty="0"/>
          </a:p>
          <a:p>
            <a:r>
              <a:rPr lang="en-GB" b="1" dirty="0"/>
              <a:t>Prednisolone</a:t>
            </a:r>
            <a:r>
              <a:rPr lang="en-GB" dirty="0"/>
              <a:t> monotherapy is typically an exception, reserved to very elderly patients (2,5/5 mg per day) or patients concerned to azathioprine side effects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69699" y="6311900"/>
            <a:ext cx="5791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Trivedi P et al Grand Rounds Autoimmune Hepatitis J </a:t>
            </a:r>
            <a:r>
              <a:rPr lang="en-US" sz="1400" dirty="0" err="1">
                <a:solidFill>
                  <a:srgbClr val="002060"/>
                </a:solidFill>
              </a:rPr>
              <a:t>Hepatol</a:t>
            </a:r>
            <a:r>
              <a:rPr lang="en-US" sz="1400" dirty="0">
                <a:solidFill>
                  <a:srgbClr val="002060"/>
                </a:solidFill>
              </a:rPr>
              <a:t> 2019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975190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Controversies in </a:t>
            </a:r>
            <a:r>
              <a:rPr lang="en-GB" dirty="0" err="1"/>
              <a:t>maintenaince</a:t>
            </a:r>
            <a:r>
              <a:rPr lang="en-GB" dirty="0"/>
              <a:t> of AIH: </a:t>
            </a:r>
            <a:br>
              <a:rPr lang="en-GB" dirty="0"/>
            </a:br>
            <a:r>
              <a:rPr lang="en-GB" dirty="0"/>
              <a:t>how to </a:t>
            </a:r>
            <a:r>
              <a:rPr lang="en-GB" b="1" dirty="0"/>
              <a:t>monitor</a:t>
            </a:r>
            <a:r>
              <a:rPr lang="en-GB" dirty="0"/>
              <a:t> disease progression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29050"/>
            <a:ext cx="10515600" cy="41828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r>
              <a:rPr lang="en-GB" b="1" dirty="0"/>
              <a:t>Biochemical remission </a:t>
            </a:r>
            <a:r>
              <a:rPr lang="en-GB" dirty="0"/>
              <a:t>is a valid </a:t>
            </a:r>
            <a:r>
              <a:rPr lang="en-GB" i="1" dirty="0"/>
              <a:t>surrogate</a:t>
            </a:r>
            <a:r>
              <a:rPr lang="en-GB" dirty="0"/>
              <a:t> of </a:t>
            </a:r>
            <a:r>
              <a:rPr lang="en-GB" b="1" dirty="0"/>
              <a:t>histological remission</a:t>
            </a:r>
          </a:p>
          <a:p>
            <a:pPr marL="0" indent="0">
              <a:buNone/>
            </a:pPr>
            <a:endParaRPr lang="en-GB" b="1" dirty="0"/>
          </a:p>
          <a:p>
            <a:endParaRPr lang="en-GB" b="1" dirty="0"/>
          </a:p>
          <a:p>
            <a:r>
              <a:rPr lang="en-GB" b="1" dirty="0"/>
              <a:t>Transient Elastography </a:t>
            </a:r>
            <a:r>
              <a:rPr lang="en-GB" dirty="0"/>
              <a:t>is an useful tool to monitor disease progression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9631445" y="6311900"/>
            <a:ext cx="24046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 err="1">
                <a:solidFill>
                  <a:srgbClr val="002060"/>
                </a:solidFill>
              </a:rPr>
              <a:t>Hartl</a:t>
            </a:r>
            <a:r>
              <a:rPr lang="en-US" sz="1400" dirty="0">
                <a:solidFill>
                  <a:srgbClr val="002060"/>
                </a:solidFill>
              </a:rPr>
              <a:t> et al J </a:t>
            </a:r>
            <a:r>
              <a:rPr lang="en-US" sz="1400" dirty="0" err="1">
                <a:solidFill>
                  <a:srgbClr val="002060"/>
                </a:solidFill>
              </a:rPr>
              <a:t>Hepatol</a:t>
            </a:r>
            <a:r>
              <a:rPr lang="en-US" sz="1400" dirty="0">
                <a:solidFill>
                  <a:srgbClr val="002060"/>
                </a:solidFill>
              </a:rPr>
              <a:t> 2018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424322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dirty="0"/>
              <a:t>Controversies in </a:t>
            </a:r>
            <a:r>
              <a:rPr lang="en-GB" dirty="0" err="1"/>
              <a:t>maintenaince</a:t>
            </a:r>
            <a:r>
              <a:rPr lang="en-GB" dirty="0"/>
              <a:t> of AIH: </a:t>
            </a:r>
            <a:br>
              <a:rPr lang="en-GB" dirty="0"/>
            </a:br>
            <a:r>
              <a:rPr lang="en-GB" b="1" dirty="0"/>
              <a:t>length</a:t>
            </a:r>
            <a:r>
              <a:rPr lang="en-GB" dirty="0"/>
              <a:t> of treatment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There is </a:t>
            </a:r>
            <a:r>
              <a:rPr lang="en-GB" b="1" dirty="0"/>
              <a:t>no consensus </a:t>
            </a:r>
            <a:r>
              <a:rPr lang="en-GB" dirty="0"/>
              <a:t>on the appropriate length of treatment </a:t>
            </a:r>
            <a:endParaRPr lang="en-GB" b="1" dirty="0"/>
          </a:p>
          <a:p>
            <a:pPr marL="0" indent="0">
              <a:buNone/>
            </a:pPr>
            <a:endParaRPr lang="en-GB" b="1" dirty="0"/>
          </a:p>
          <a:p>
            <a:r>
              <a:rPr lang="en-GB" dirty="0"/>
              <a:t>Guidelines suggest that </a:t>
            </a:r>
            <a:r>
              <a:rPr lang="en-GB" b="1" dirty="0"/>
              <a:t> corticosteroids</a:t>
            </a:r>
            <a:r>
              <a:rPr lang="en-GB" dirty="0"/>
              <a:t> should be given for </a:t>
            </a:r>
            <a:r>
              <a:rPr lang="en-GB" b="1" dirty="0"/>
              <a:t>18-24 months </a:t>
            </a:r>
            <a:r>
              <a:rPr lang="en-GB" dirty="0"/>
              <a:t>and </a:t>
            </a:r>
            <a:r>
              <a:rPr lang="en-GB" b="1" dirty="0"/>
              <a:t>azathioprine</a:t>
            </a:r>
            <a:r>
              <a:rPr lang="en-GB" dirty="0"/>
              <a:t> for </a:t>
            </a:r>
            <a:r>
              <a:rPr lang="en-GB" b="1" dirty="0"/>
              <a:t>3-5 years </a:t>
            </a:r>
            <a:r>
              <a:rPr lang="en-GB" dirty="0"/>
              <a:t>before considering withdrawal</a:t>
            </a:r>
          </a:p>
          <a:p>
            <a:endParaRPr lang="en-GB" dirty="0"/>
          </a:p>
          <a:p>
            <a:r>
              <a:rPr lang="en-GB" dirty="0"/>
              <a:t>Withdrawal should be tried </a:t>
            </a:r>
            <a:r>
              <a:rPr lang="en-GB" b="1" dirty="0"/>
              <a:t>only if transaminases and IgG have remained normal over this time</a:t>
            </a:r>
          </a:p>
        </p:txBody>
      </p:sp>
      <p:sp>
        <p:nvSpPr>
          <p:cNvPr id="4" name="Rectangle 3"/>
          <p:cNvSpPr/>
          <p:nvPr/>
        </p:nvSpPr>
        <p:spPr>
          <a:xfrm>
            <a:off x="6869699" y="6311900"/>
            <a:ext cx="5791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Trivedi P et al Grand Rounds Autoimmune Hepatitis J </a:t>
            </a:r>
            <a:r>
              <a:rPr lang="en-US" sz="1400" dirty="0" err="1">
                <a:solidFill>
                  <a:srgbClr val="002060"/>
                </a:solidFill>
              </a:rPr>
              <a:t>Hepatol</a:t>
            </a:r>
            <a:r>
              <a:rPr lang="en-US" sz="1400" dirty="0">
                <a:solidFill>
                  <a:srgbClr val="002060"/>
                </a:solidFill>
              </a:rPr>
              <a:t> 2019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74128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92430"/>
            <a:ext cx="10515600" cy="1029733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Relapse (Flare)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931434" cy="4601301"/>
          </a:xfrm>
        </p:spPr>
        <p:txBody>
          <a:bodyPr>
            <a:normAutofit/>
          </a:bodyPr>
          <a:lstStyle/>
          <a:p>
            <a:r>
              <a:rPr lang="en-GB" b="1" dirty="0"/>
              <a:t>Relapse</a:t>
            </a:r>
            <a:r>
              <a:rPr lang="en-GB" dirty="0"/>
              <a:t> is defined as an </a:t>
            </a:r>
            <a:r>
              <a:rPr lang="en-GB" b="1" dirty="0"/>
              <a:t>increase in serum ALT &gt;= 3 x ULN ± an increase in serum IgG &gt; 20 g/L</a:t>
            </a:r>
          </a:p>
          <a:p>
            <a:pPr lvl="1"/>
            <a:r>
              <a:rPr lang="en-GB" dirty="0"/>
              <a:t>Relapses are associated with progression of the disease and worse outcome</a:t>
            </a:r>
          </a:p>
          <a:p>
            <a:endParaRPr lang="en-GB" dirty="0"/>
          </a:p>
          <a:p>
            <a:pPr lvl="1"/>
            <a:r>
              <a:rPr lang="en-GB" dirty="0"/>
              <a:t>Relapses occur at a rate of 31% after 5 years, 41% after 10 years and </a:t>
            </a:r>
            <a:r>
              <a:rPr lang="en-GB" b="1" dirty="0"/>
              <a:t>51% after 20 years </a:t>
            </a:r>
            <a:r>
              <a:rPr lang="en-GB" dirty="0"/>
              <a:t>since diagnosis </a:t>
            </a:r>
          </a:p>
          <a:p>
            <a:endParaRPr lang="en-GB" dirty="0"/>
          </a:p>
          <a:p>
            <a:pPr lvl="1"/>
            <a:r>
              <a:rPr lang="en-GB" b="1" dirty="0"/>
              <a:t>Relapses almost always occur when therapies are stopped </a:t>
            </a:r>
            <a:r>
              <a:rPr lang="en-GB" dirty="0"/>
              <a:t>(59% at 1 year, 81% and 88% at 3 and 5 year), even in patients in biochemical remission for more than 2 years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936" y="3054672"/>
            <a:ext cx="5791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Trivedi P et al Grand Rounds Autoimmune Hepatitis J </a:t>
            </a:r>
            <a:r>
              <a:rPr lang="en-US" sz="1400" dirty="0" err="1">
                <a:solidFill>
                  <a:srgbClr val="002060"/>
                </a:solidFill>
              </a:rPr>
              <a:t>Hepatol</a:t>
            </a:r>
            <a:r>
              <a:rPr lang="en-US" sz="1400" dirty="0">
                <a:solidFill>
                  <a:srgbClr val="002060"/>
                </a:solidFill>
              </a:rPr>
              <a:t> 2019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458268" y="3972385"/>
            <a:ext cx="5791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 err="1">
                <a:solidFill>
                  <a:srgbClr val="002060"/>
                </a:solidFill>
              </a:rPr>
              <a:t>Hoeroldt</a:t>
            </a:r>
            <a:r>
              <a:rPr lang="en-US" sz="1400" dirty="0">
                <a:solidFill>
                  <a:srgbClr val="002060"/>
                </a:solidFill>
              </a:rPr>
              <a:t> B et al, Gastroenterology 2011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74102" y="5807811"/>
            <a:ext cx="5791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Van </a:t>
            </a:r>
            <a:r>
              <a:rPr lang="en-US" sz="1400" dirty="0" err="1">
                <a:solidFill>
                  <a:srgbClr val="002060"/>
                </a:solidFill>
              </a:rPr>
              <a:t>Gerven</a:t>
            </a:r>
            <a:r>
              <a:rPr lang="en-US" sz="1400" dirty="0">
                <a:solidFill>
                  <a:srgbClr val="002060"/>
                </a:solidFill>
              </a:rPr>
              <a:t> et al J </a:t>
            </a:r>
            <a:r>
              <a:rPr lang="en-US" sz="1400" dirty="0" err="1">
                <a:solidFill>
                  <a:srgbClr val="002060"/>
                </a:solidFill>
              </a:rPr>
              <a:t>Hepatol</a:t>
            </a:r>
            <a:r>
              <a:rPr lang="en-US" sz="1400" dirty="0">
                <a:solidFill>
                  <a:srgbClr val="002060"/>
                </a:solidFill>
              </a:rPr>
              <a:t> 2012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873796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0849"/>
            <a:ext cx="10515600" cy="1029733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Controversies in </a:t>
            </a:r>
            <a:r>
              <a:rPr lang="en-GB" dirty="0" err="1"/>
              <a:t>maintenaince</a:t>
            </a:r>
            <a:r>
              <a:rPr lang="en-GB" dirty="0"/>
              <a:t> of AIH: </a:t>
            </a:r>
            <a:br>
              <a:rPr lang="en-GB" dirty="0"/>
            </a:br>
            <a:r>
              <a:rPr lang="en-GB" dirty="0"/>
              <a:t>need for </a:t>
            </a:r>
            <a:r>
              <a:rPr lang="en-GB" b="1" dirty="0"/>
              <a:t>biopsy before withdrawal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106677"/>
            <a:ext cx="10515600" cy="1809095"/>
          </a:xfrm>
        </p:spPr>
        <p:txBody>
          <a:bodyPr/>
          <a:lstStyle/>
          <a:p>
            <a:r>
              <a:rPr lang="en-GB" dirty="0"/>
              <a:t>Relapse is more likely when </a:t>
            </a:r>
            <a:r>
              <a:rPr lang="en-GB" b="1" dirty="0"/>
              <a:t>persistent histological inflammation (HAI) is present (&gt;3)</a:t>
            </a:r>
          </a:p>
          <a:p>
            <a:r>
              <a:rPr lang="en-GB" dirty="0"/>
              <a:t>Therefore </a:t>
            </a:r>
            <a:r>
              <a:rPr lang="en-GB" b="1" dirty="0"/>
              <a:t>biopsy should be performed for all patients planning to stop treatment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248468" y="5733603"/>
            <a:ext cx="5791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EASL Guidelines 2015</a:t>
            </a:r>
          </a:p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Trivedi P et al Grand Rounds Autoimmune Hepatitis J </a:t>
            </a:r>
            <a:r>
              <a:rPr lang="en-US" sz="1400" dirty="0" err="1">
                <a:solidFill>
                  <a:srgbClr val="002060"/>
                </a:solidFill>
              </a:rPr>
              <a:t>Hepatol</a:t>
            </a:r>
            <a:r>
              <a:rPr lang="en-US" sz="1400" dirty="0">
                <a:solidFill>
                  <a:srgbClr val="002060"/>
                </a:solidFill>
              </a:rPr>
              <a:t> 2019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2195334"/>
            <a:ext cx="10515600" cy="21181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/>
              <a:t>There is evidence that </a:t>
            </a:r>
            <a:r>
              <a:rPr lang="en-GB" sz="2400" b="1" dirty="0"/>
              <a:t>45% of patients on biochemical remission </a:t>
            </a:r>
            <a:r>
              <a:rPr lang="en-GB" sz="2400" dirty="0"/>
              <a:t>have </a:t>
            </a:r>
            <a:r>
              <a:rPr lang="en-GB" sz="2400" b="1" dirty="0"/>
              <a:t>HAI 4-6 </a:t>
            </a:r>
            <a:r>
              <a:rPr lang="en-GB" sz="2400" dirty="0"/>
              <a:t>and this is associated with </a:t>
            </a:r>
            <a:r>
              <a:rPr lang="en-GB" sz="2400" b="1" dirty="0"/>
              <a:t>worse transplant-free survival. </a:t>
            </a:r>
          </a:p>
          <a:p>
            <a:r>
              <a:rPr lang="en-GB" sz="2400" dirty="0"/>
              <a:t>Despite within the range of normality, they typically have </a:t>
            </a:r>
            <a:r>
              <a:rPr lang="en-GB" sz="2400" b="1" dirty="0"/>
              <a:t>higher ALT and AST </a:t>
            </a:r>
            <a:r>
              <a:rPr lang="en-GB" sz="2400" dirty="0"/>
              <a:t>(24 vs 18 and 27 vs 23 respectively)</a:t>
            </a:r>
          </a:p>
        </p:txBody>
      </p:sp>
      <p:sp>
        <p:nvSpPr>
          <p:cNvPr id="7" name="Rectangle 6"/>
          <p:cNvSpPr/>
          <p:nvPr/>
        </p:nvSpPr>
        <p:spPr>
          <a:xfrm>
            <a:off x="6248468" y="3528204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Dhaliwal HK et al  Am. J. </a:t>
            </a:r>
            <a:r>
              <a:rPr lang="en-US" sz="1400" dirty="0" err="1">
                <a:solidFill>
                  <a:srgbClr val="002060"/>
                </a:solidFill>
              </a:rPr>
              <a:t>Gastroenterol</a:t>
            </a:r>
            <a:r>
              <a:rPr lang="en-US" sz="1400" dirty="0">
                <a:solidFill>
                  <a:srgbClr val="002060"/>
                </a:solidFill>
              </a:rPr>
              <a:t>. 2015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7290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4132" y="365125"/>
            <a:ext cx="5799667" cy="1325563"/>
          </a:xfrm>
        </p:spPr>
        <p:txBody>
          <a:bodyPr/>
          <a:lstStyle/>
          <a:p>
            <a:pPr algn="ctr"/>
            <a:r>
              <a:rPr lang="en-GB" b="1" dirty="0"/>
              <a:t>Historical notes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67" y="365125"/>
            <a:ext cx="4288366" cy="58921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25067" y="1845733"/>
            <a:ext cx="53509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Top: </a:t>
            </a:r>
            <a:r>
              <a:rPr lang="en-US" dirty="0">
                <a:solidFill>
                  <a:srgbClr val="002060"/>
                </a:solidFill>
              </a:rPr>
              <a:t>Jan </a:t>
            </a:r>
            <a:r>
              <a:rPr lang="en-US" dirty="0" err="1">
                <a:solidFill>
                  <a:srgbClr val="002060"/>
                </a:solidFill>
              </a:rPr>
              <a:t>G̈osta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Waldenstrom</a:t>
            </a:r>
            <a:r>
              <a:rPr lang="en-US" dirty="0">
                <a:solidFill>
                  <a:srgbClr val="002060"/>
                </a:solidFill>
              </a:rPr>
              <a:t> (right) with Dr. Goran Bauer, President of the Swedish College of Physicians, Stockholm, c.1989 (courtesy of Dr. Frank </a:t>
            </a:r>
            <a:r>
              <a:rPr lang="en-US" dirty="0" err="1">
                <a:solidFill>
                  <a:srgbClr val="002060"/>
                </a:solidFill>
              </a:rPr>
              <a:t>Wollheim</a:t>
            </a:r>
            <a:r>
              <a:rPr lang="en-US" dirty="0">
                <a:solidFill>
                  <a:srgbClr val="002060"/>
                </a:solidFill>
              </a:rPr>
              <a:t>). 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Bottom left: </a:t>
            </a:r>
            <a:r>
              <a:rPr lang="en-US" dirty="0">
                <a:solidFill>
                  <a:srgbClr val="002060"/>
                </a:solidFill>
              </a:rPr>
              <a:t>Henry George Kunkel, Paris 1979, being informed of his naming for the </a:t>
            </a:r>
            <a:r>
              <a:rPr lang="en-US" dirty="0" err="1">
                <a:solidFill>
                  <a:srgbClr val="002060"/>
                </a:solidFill>
              </a:rPr>
              <a:t>Lita</a:t>
            </a:r>
            <a:r>
              <a:rPr lang="en-US" dirty="0">
                <a:solidFill>
                  <a:srgbClr val="002060"/>
                </a:solidFill>
              </a:rPr>
              <a:t> Annenberg Hazen Award (courtesy of Dr. </a:t>
            </a:r>
            <a:r>
              <a:rPr lang="en-US" dirty="0" err="1">
                <a:solidFill>
                  <a:srgbClr val="002060"/>
                </a:solidFill>
              </a:rPr>
              <a:t>Eng</a:t>
            </a:r>
            <a:r>
              <a:rPr lang="en-US" dirty="0">
                <a:solidFill>
                  <a:srgbClr val="002060"/>
                </a:solidFill>
              </a:rPr>
              <a:t> M. Tan). </a:t>
            </a:r>
          </a:p>
          <a:p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Bottom right: </a:t>
            </a:r>
            <a:r>
              <a:rPr lang="en-US" dirty="0">
                <a:solidFill>
                  <a:srgbClr val="002060"/>
                </a:solidFill>
              </a:rPr>
              <a:t>Ian Reay Mackay, on the occasion of his Retirement Symposium in 1987 organized by the Walter and Eliza Hall Institute (courtesy of the subject). </a:t>
            </a:r>
          </a:p>
          <a:p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9404555" y="6406053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400" indent="-406400"/>
            <a:r>
              <a:rPr lang="en-US" sz="1600" dirty="0">
                <a:solidFill>
                  <a:srgbClr val="002060"/>
                </a:solidFill>
              </a:rPr>
              <a:t>Reuben A. Hepatology. 2003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624463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6223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History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Definition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Epidemiology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Clinical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Prognosis and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Pathogenesis, unmet needs and future perspectives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52703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688" y="455729"/>
            <a:ext cx="10737112" cy="1325563"/>
          </a:xfrm>
        </p:spPr>
        <p:txBody>
          <a:bodyPr/>
          <a:lstStyle/>
          <a:p>
            <a:pPr algn="ctr"/>
            <a:r>
              <a:rPr lang="en-GB" dirty="0"/>
              <a:t>AIH is a complex disease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16688" y="1989397"/>
            <a:ext cx="11227982" cy="4447600"/>
          </a:xfrm>
        </p:spPr>
        <p:txBody>
          <a:bodyPr>
            <a:noAutofit/>
          </a:bodyPr>
          <a:lstStyle/>
          <a:p>
            <a:r>
              <a:rPr lang="en-GB" b="1" dirty="0"/>
              <a:t>Multifactorial</a:t>
            </a:r>
            <a:r>
              <a:rPr lang="en-GB" dirty="0"/>
              <a:t> </a:t>
            </a:r>
            <a:r>
              <a:rPr lang="en-GB" b="1" dirty="0"/>
              <a:t>polygenic</a:t>
            </a:r>
            <a:r>
              <a:rPr lang="en-GB" dirty="0"/>
              <a:t> disorder</a:t>
            </a:r>
          </a:p>
          <a:p>
            <a:endParaRPr lang="en-GB" dirty="0"/>
          </a:p>
          <a:p>
            <a:r>
              <a:rPr lang="en-GB" dirty="0"/>
              <a:t>Interaction of a </a:t>
            </a:r>
            <a:r>
              <a:rPr lang="en-GB" b="1" dirty="0"/>
              <a:t>trigger</a:t>
            </a:r>
            <a:r>
              <a:rPr lang="en-GB" dirty="0"/>
              <a:t> and </a:t>
            </a:r>
            <a:r>
              <a:rPr lang="en-GB" b="1" dirty="0"/>
              <a:t>environmental</a:t>
            </a:r>
            <a:r>
              <a:rPr lang="en-GB" dirty="0"/>
              <a:t> factors in a </a:t>
            </a:r>
            <a:r>
              <a:rPr lang="en-GB" b="1" dirty="0"/>
              <a:t>genetically</a:t>
            </a:r>
            <a:r>
              <a:rPr lang="en-GB" dirty="0"/>
              <a:t> susceptible individual</a:t>
            </a:r>
          </a:p>
          <a:p>
            <a:pPr lvl="1"/>
            <a:endParaRPr lang="en-GB" b="1" dirty="0"/>
          </a:p>
          <a:p>
            <a:pPr lvl="1"/>
            <a:endParaRPr lang="en-GB" b="1" dirty="0"/>
          </a:p>
          <a:p>
            <a:r>
              <a:rPr lang="en-GB" b="1" dirty="0" err="1"/>
              <a:t>Autoreactivity</a:t>
            </a:r>
            <a:r>
              <a:rPr lang="en-GB" dirty="0"/>
              <a:t> / </a:t>
            </a:r>
            <a:r>
              <a:rPr lang="en-GB" b="1" dirty="0"/>
              <a:t>Molecular mimicry</a:t>
            </a:r>
          </a:p>
          <a:p>
            <a:pPr lvl="1"/>
            <a:r>
              <a:rPr lang="en-GB" dirty="0"/>
              <a:t>cytochrome P450IID6 in type 2</a:t>
            </a:r>
          </a:p>
          <a:p>
            <a:pPr lvl="1"/>
            <a:r>
              <a:rPr lang="en-GB" dirty="0"/>
              <a:t>soluble liver antigen in type 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28670" y="6273225"/>
            <a:ext cx="395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</a:rPr>
              <a:t>Heneghan</a:t>
            </a:r>
            <a:r>
              <a:rPr lang="en-US" sz="1600" dirty="0">
                <a:solidFill>
                  <a:srgbClr val="002060"/>
                </a:solidFill>
              </a:rPr>
              <a:t> M et al, The Lancet 2013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7163457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Genetics</a:t>
            </a:r>
            <a:r>
              <a:rPr lang="en-GB" dirty="0"/>
              <a:t> of AIH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HLA</a:t>
            </a:r>
            <a:r>
              <a:rPr lang="en-GB" dirty="0"/>
              <a:t> variants: </a:t>
            </a:r>
          </a:p>
          <a:p>
            <a:pPr lvl="1"/>
            <a:r>
              <a:rPr lang="en-GB" dirty="0"/>
              <a:t>Disproportionate frequencies of certain HLA-D alleles in AIH</a:t>
            </a:r>
          </a:p>
          <a:p>
            <a:pPr lvl="1"/>
            <a:r>
              <a:rPr lang="en-GB" dirty="0"/>
              <a:t>Geographical variations</a:t>
            </a:r>
          </a:p>
          <a:p>
            <a:endParaRPr lang="en-GB" dirty="0"/>
          </a:p>
          <a:p>
            <a:r>
              <a:rPr lang="en-GB" b="1" dirty="0"/>
              <a:t>Non-HLA</a:t>
            </a:r>
            <a:r>
              <a:rPr lang="en-GB" dirty="0"/>
              <a:t> variants:</a:t>
            </a:r>
          </a:p>
          <a:p>
            <a:pPr lvl="1"/>
            <a:r>
              <a:rPr lang="en-GB" dirty="0"/>
              <a:t>Data from 2014 unique </a:t>
            </a:r>
            <a:r>
              <a:rPr lang="en-GB" b="1" dirty="0"/>
              <a:t>GWAS</a:t>
            </a:r>
            <a:r>
              <a:rPr lang="en-GB" dirty="0"/>
              <a:t> study </a:t>
            </a:r>
            <a:r>
              <a:rPr lang="en-GB" dirty="0" err="1"/>
              <a:t>enlighted</a:t>
            </a:r>
            <a:r>
              <a:rPr lang="en-GB" dirty="0"/>
              <a:t> the association with:</a:t>
            </a:r>
          </a:p>
          <a:p>
            <a:pPr lvl="2"/>
            <a:r>
              <a:rPr lang="en-GB" dirty="0"/>
              <a:t>SH2B3 (</a:t>
            </a:r>
            <a:r>
              <a:rPr lang="en-GB" dirty="0" err="1"/>
              <a:t>Lnk</a:t>
            </a:r>
            <a:r>
              <a:rPr lang="en-GB" dirty="0"/>
              <a:t>): associated also with PBC, PSC and other autoimmune conditions</a:t>
            </a:r>
          </a:p>
          <a:p>
            <a:pPr lvl="2"/>
            <a:r>
              <a:rPr lang="en-GB" dirty="0"/>
              <a:t>Two HLA alleles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8670" y="6273225"/>
            <a:ext cx="395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Webb et al, </a:t>
            </a:r>
            <a:r>
              <a:rPr lang="en-US" sz="1600" dirty="0" err="1">
                <a:solidFill>
                  <a:srgbClr val="002060"/>
                </a:solidFill>
              </a:rPr>
              <a:t>Annu</a:t>
            </a:r>
            <a:r>
              <a:rPr lang="en-US" sz="1600" dirty="0">
                <a:solidFill>
                  <a:srgbClr val="002060"/>
                </a:solidFill>
              </a:rPr>
              <a:t> Rev Path 2018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326257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4343" y="577776"/>
            <a:ext cx="10629457" cy="1325563"/>
          </a:xfrm>
        </p:spPr>
        <p:txBody>
          <a:bodyPr/>
          <a:lstStyle/>
          <a:p>
            <a:pPr algn="ctr"/>
            <a:r>
              <a:rPr lang="en-GB" b="1" dirty="0"/>
              <a:t>Loss of tolerance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798" y="2463577"/>
            <a:ext cx="5465136" cy="4617705"/>
          </a:xfrm>
        </p:spPr>
        <p:txBody>
          <a:bodyPr>
            <a:normAutofit/>
          </a:bodyPr>
          <a:lstStyle/>
          <a:p>
            <a:r>
              <a:rPr lang="en-GB" b="1" dirty="0"/>
              <a:t>Impairment</a:t>
            </a:r>
            <a:r>
              <a:rPr lang="en-GB" dirty="0"/>
              <a:t> of </a:t>
            </a:r>
            <a:r>
              <a:rPr lang="en-GB" b="1" dirty="0"/>
              <a:t>regulatory</a:t>
            </a:r>
            <a:r>
              <a:rPr lang="en-GB" dirty="0"/>
              <a:t> T cells (number and function)</a:t>
            </a:r>
          </a:p>
          <a:p>
            <a:r>
              <a:rPr lang="en-GB" b="1" dirty="0"/>
              <a:t>Effector</a:t>
            </a:r>
            <a:r>
              <a:rPr lang="en-GB" dirty="0"/>
              <a:t> T cells </a:t>
            </a:r>
            <a:r>
              <a:rPr lang="en-GB" b="1" dirty="0"/>
              <a:t>poor responsive</a:t>
            </a:r>
            <a:r>
              <a:rPr lang="en-GB" dirty="0"/>
              <a:t> to their control</a:t>
            </a:r>
          </a:p>
          <a:p>
            <a:r>
              <a:rPr lang="en-GB" dirty="0"/>
              <a:t>This breakdown leads to </a:t>
            </a:r>
            <a:r>
              <a:rPr lang="en-GB" b="1" dirty="0"/>
              <a:t>loss of tolerance to liver autoantigens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43" y="1903339"/>
            <a:ext cx="5393392" cy="3874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8670" y="6273225"/>
            <a:ext cx="395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002060"/>
                </a:solidFill>
              </a:rPr>
              <a:t>Heneghan</a:t>
            </a:r>
            <a:r>
              <a:rPr lang="en-US" sz="1600" dirty="0">
                <a:solidFill>
                  <a:srgbClr val="002060"/>
                </a:solidFill>
              </a:rPr>
              <a:t> M et al, The Lancet 2013</a:t>
            </a:r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356760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42" y="373009"/>
            <a:ext cx="11155927" cy="59121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8670" y="6273225"/>
            <a:ext cx="3956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</a:rPr>
              <a:t>Dyson J.K. et al. J. </a:t>
            </a:r>
            <a:r>
              <a:rPr lang="en-US" sz="1600" dirty="0" err="1">
                <a:solidFill>
                  <a:srgbClr val="002060"/>
                </a:solidFill>
              </a:rPr>
              <a:t>Hepatol</a:t>
            </a:r>
            <a:r>
              <a:rPr lang="en-US" sz="1600" dirty="0">
                <a:solidFill>
                  <a:srgbClr val="002060"/>
                </a:solidFill>
              </a:rPr>
              <a:t>. 62 (2015)</a:t>
            </a:r>
          </a:p>
          <a:p>
            <a:endParaRPr lang="en-GB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D49CD-B7DD-244F-8710-7324348E43B6}"/>
              </a:ext>
            </a:extLst>
          </p:cNvPr>
          <p:cNvSpPr txBox="1"/>
          <p:nvPr/>
        </p:nvSpPr>
        <p:spPr>
          <a:xfrm>
            <a:off x="429342" y="5000625"/>
            <a:ext cx="11155927" cy="110013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34823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459130" y="2425289"/>
            <a:ext cx="5536019" cy="1412875"/>
          </a:xfrm>
        </p:spPr>
        <p:txBody>
          <a:bodyPr/>
          <a:lstStyle/>
          <a:p>
            <a:pPr algn="ctr"/>
            <a:r>
              <a:rPr lang="en-GB" dirty="0"/>
              <a:t>THANKS FOR </a:t>
            </a:r>
            <a:br>
              <a:rPr lang="en-GB" dirty="0"/>
            </a:br>
            <a:r>
              <a:rPr lang="en-GB" dirty="0"/>
              <a:t>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596853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5317"/>
            <a:ext cx="10515600" cy="797553"/>
          </a:xfrm>
        </p:spPr>
        <p:txBody>
          <a:bodyPr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4859"/>
            <a:ext cx="10515600" cy="364641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History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Definition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Epidemiology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Clinical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Prognosis and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Pathogenesis, unmet needs and future perspectives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7905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b="1" dirty="0"/>
              <a:t>Definition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9982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b="1" dirty="0"/>
              <a:t>Rare</a:t>
            </a:r>
            <a:r>
              <a:rPr lang="en-GB" dirty="0"/>
              <a:t> and </a:t>
            </a:r>
            <a:r>
              <a:rPr lang="en-GB" b="1" dirty="0"/>
              <a:t>multifactorial</a:t>
            </a:r>
            <a:r>
              <a:rPr lang="en-GB" dirty="0"/>
              <a:t> liver disease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b="1" dirty="0"/>
              <a:t>Persistent </a:t>
            </a:r>
            <a:r>
              <a:rPr lang="en-GB" dirty="0"/>
              <a:t>and</a:t>
            </a:r>
            <a:r>
              <a:rPr lang="en-GB" b="1" dirty="0"/>
              <a:t> relapsing immune-mediate liver injury</a:t>
            </a:r>
          </a:p>
          <a:p>
            <a:endParaRPr lang="en-GB" b="1" dirty="0"/>
          </a:p>
          <a:p>
            <a:endParaRPr lang="en-GB" b="1" dirty="0"/>
          </a:p>
          <a:p>
            <a:r>
              <a:rPr lang="en-GB" dirty="0"/>
              <a:t>Characterised by </a:t>
            </a:r>
            <a:r>
              <a:rPr lang="en-GB" b="1" dirty="0"/>
              <a:t>chronic hepatitis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802574" y="6313837"/>
            <a:ext cx="5791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400" dirty="0">
                <a:solidFill>
                  <a:srgbClr val="002060"/>
                </a:solidFill>
              </a:rPr>
              <a:t>Trivedi P et al Grand Rounds Autoimmune Hepatitis J </a:t>
            </a:r>
            <a:r>
              <a:rPr lang="en-US" sz="1400" dirty="0" err="1">
                <a:solidFill>
                  <a:srgbClr val="002060"/>
                </a:solidFill>
              </a:rPr>
              <a:t>Hepatol</a:t>
            </a:r>
            <a:r>
              <a:rPr lang="en-US" sz="1400" dirty="0">
                <a:solidFill>
                  <a:srgbClr val="002060"/>
                </a:solidFill>
              </a:rPr>
              <a:t> 2019</a:t>
            </a:r>
            <a:endParaRPr lang="en-US" sz="14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43099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3914"/>
            <a:ext cx="10515600" cy="840083"/>
          </a:xfrm>
        </p:spPr>
        <p:txBody>
          <a:bodyPr/>
          <a:lstStyle/>
          <a:p>
            <a:pPr algn="ctr"/>
            <a:r>
              <a:rPr lang="en-GB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48652"/>
            <a:ext cx="10515600" cy="358261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History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Definition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b="1" dirty="0"/>
              <a:t>Epidemiology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Clinical presentation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Diagnosis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Prognosis and treatment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Pathogenesis, unmet needs and future perspectives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835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948" y="378306"/>
            <a:ext cx="10515600" cy="1029733"/>
          </a:xfrm>
        </p:spPr>
        <p:txBody>
          <a:bodyPr/>
          <a:lstStyle/>
          <a:p>
            <a:pPr algn="ctr"/>
            <a:r>
              <a:rPr lang="en-GB" dirty="0"/>
              <a:t>AIH is a </a:t>
            </a:r>
            <a:r>
              <a:rPr lang="en-GB" b="1" dirty="0"/>
              <a:t>rare</a:t>
            </a:r>
            <a:r>
              <a:rPr lang="en-GB" dirty="0"/>
              <a:t> disease mostly affecting </a:t>
            </a:r>
            <a:r>
              <a:rPr lang="en-GB" b="1" dirty="0"/>
              <a:t>females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833" y="2020186"/>
            <a:ext cx="7293934" cy="4733115"/>
          </a:xfrm>
        </p:spPr>
        <p:txBody>
          <a:bodyPr>
            <a:normAutofit/>
          </a:bodyPr>
          <a:lstStyle/>
          <a:p>
            <a:r>
              <a:rPr lang="en-GB" dirty="0"/>
              <a:t>AIH can be diagnosed</a:t>
            </a:r>
          </a:p>
          <a:p>
            <a:pPr lvl="1"/>
            <a:r>
              <a:rPr lang="en-GB" dirty="0"/>
              <a:t>At </a:t>
            </a:r>
            <a:r>
              <a:rPr lang="en-GB" b="1" dirty="0"/>
              <a:t>all</a:t>
            </a:r>
            <a:r>
              <a:rPr lang="en-GB" dirty="0"/>
              <a:t> ages</a:t>
            </a:r>
          </a:p>
          <a:p>
            <a:pPr lvl="1"/>
            <a:r>
              <a:rPr lang="en-GB" dirty="0"/>
              <a:t>In </a:t>
            </a:r>
            <a:r>
              <a:rPr lang="en-GB" b="1" dirty="0"/>
              <a:t>both</a:t>
            </a:r>
            <a:r>
              <a:rPr lang="en-GB" dirty="0"/>
              <a:t> sexes</a:t>
            </a:r>
          </a:p>
          <a:p>
            <a:pPr lvl="2"/>
            <a:r>
              <a:rPr lang="en-GB" dirty="0"/>
              <a:t>BUT </a:t>
            </a:r>
            <a:r>
              <a:rPr lang="en-GB" b="1" dirty="0"/>
              <a:t>female</a:t>
            </a:r>
            <a:r>
              <a:rPr lang="en-GB" dirty="0"/>
              <a:t> to male ratio is 4:1 (10:1 in Type 2)</a:t>
            </a:r>
          </a:p>
          <a:p>
            <a:pPr lvl="1"/>
            <a:r>
              <a:rPr lang="en-GB" dirty="0"/>
              <a:t>All over the </a:t>
            </a:r>
            <a:r>
              <a:rPr lang="en-GB" b="1" dirty="0"/>
              <a:t>world</a:t>
            </a:r>
          </a:p>
          <a:p>
            <a:pPr lvl="1"/>
            <a:endParaRPr lang="en-GB" dirty="0"/>
          </a:p>
          <a:p>
            <a:r>
              <a:rPr lang="en-GB" b="1" dirty="0"/>
              <a:t>Rare</a:t>
            </a:r>
            <a:r>
              <a:rPr lang="en-GB" dirty="0"/>
              <a:t> disease</a:t>
            </a:r>
          </a:p>
          <a:p>
            <a:pPr lvl="1"/>
            <a:r>
              <a:rPr lang="en-GB" dirty="0"/>
              <a:t>Incidence: 1.07 x 100,000/year -1.9 x 100,000/year</a:t>
            </a:r>
          </a:p>
          <a:p>
            <a:pPr lvl="1"/>
            <a:r>
              <a:rPr lang="en-GB" dirty="0"/>
              <a:t>Prevalence: 16.9 x 100,000</a:t>
            </a:r>
          </a:p>
          <a:p>
            <a:pPr lvl="1"/>
            <a:r>
              <a:rPr lang="en-GB" dirty="0"/>
              <a:t>Increasing?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767" y="1825625"/>
            <a:ext cx="4010247" cy="37860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9480" y="6274836"/>
            <a:ext cx="4295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600" dirty="0" err="1">
                <a:solidFill>
                  <a:srgbClr val="002060"/>
                </a:solidFill>
              </a:rPr>
              <a:t>Grønbæk</a:t>
            </a:r>
            <a:r>
              <a:rPr lang="en-US" sz="1600" dirty="0">
                <a:solidFill>
                  <a:srgbClr val="002060"/>
                </a:solidFill>
              </a:rPr>
              <a:t> L et al, Journal of Hepatology 2014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059480" y="5562392"/>
            <a:ext cx="379783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Age- and sex-standardized incidence rates (SIR) </a:t>
            </a:r>
            <a:r>
              <a:rPr lang="en-US" sz="105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of AIH in </a:t>
            </a:r>
            <a:r>
              <a:rPr lang="en-US" sz="1050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Denmark </a:t>
            </a:r>
            <a:endParaRPr lang="en-US" sz="2800" dirty="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800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465" y="587174"/>
            <a:ext cx="10515600" cy="774079"/>
          </a:xfrm>
        </p:spPr>
        <p:txBody>
          <a:bodyPr/>
          <a:lstStyle/>
          <a:p>
            <a:pPr algn="ctr"/>
            <a:r>
              <a:rPr lang="en-GB" dirty="0"/>
              <a:t>AIH is </a:t>
            </a:r>
            <a:r>
              <a:rPr lang="en-GB" b="1" dirty="0"/>
              <a:t>still</a:t>
            </a:r>
            <a:r>
              <a:rPr lang="en-GB" dirty="0"/>
              <a:t> a </a:t>
            </a:r>
            <a:r>
              <a:rPr lang="en-GB" b="1" dirty="0"/>
              <a:t>dangerous </a:t>
            </a:r>
            <a:r>
              <a:rPr lang="en-GB" dirty="0"/>
              <a:t>liver disease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797" y="1782767"/>
            <a:ext cx="4818468" cy="4488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14053" y="2694660"/>
            <a:ext cx="53008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Especially in the </a:t>
            </a:r>
            <a:r>
              <a:rPr lang="en-GB" sz="2800" b="1" dirty="0">
                <a:solidFill>
                  <a:srgbClr val="002060"/>
                </a:solidFill>
              </a:rPr>
              <a:t>first</a:t>
            </a:r>
            <a:r>
              <a:rPr lang="en-GB" sz="2800" dirty="0">
                <a:solidFill>
                  <a:srgbClr val="002060"/>
                </a:solidFill>
              </a:rPr>
              <a:t> year since diagnosis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800" b="1" dirty="0">
                <a:solidFill>
                  <a:srgbClr val="002060"/>
                </a:solidFill>
              </a:rPr>
              <a:t>Long-term</a:t>
            </a:r>
            <a:r>
              <a:rPr lang="en-GB" sz="2800" dirty="0">
                <a:solidFill>
                  <a:srgbClr val="002060"/>
                </a:solidFill>
              </a:rPr>
              <a:t> mortality is also </a:t>
            </a:r>
            <a:r>
              <a:rPr lang="en-GB" sz="2800" b="1" dirty="0">
                <a:solidFill>
                  <a:srgbClr val="002060"/>
                </a:solidFill>
              </a:rPr>
              <a:t>higher</a:t>
            </a:r>
            <a:r>
              <a:rPr lang="en-GB" sz="2800" dirty="0">
                <a:solidFill>
                  <a:srgbClr val="002060"/>
                </a:solidFill>
              </a:rPr>
              <a:t> than general population</a:t>
            </a:r>
          </a:p>
          <a:p>
            <a:pPr marL="285750" indent="-285750">
              <a:buFont typeface="Arial" charset="0"/>
              <a:buChar char="•"/>
            </a:pPr>
            <a:r>
              <a:rPr lang="en-GB" sz="2800" dirty="0">
                <a:solidFill>
                  <a:srgbClr val="002060"/>
                </a:solidFill>
              </a:rPr>
              <a:t>Most of deaths are </a:t>
            </a:r>
            <a:r>
              <a:rPr lang="en-GB" sz="2800" b="1" dirty="0">
                <a:solidFill>
                  <a:srgbClr val="002060"/>
                </a:solidFill>
              </a:rPr>
              <a:t>liver-</a:t>
            </a:r>
            <a:r>
              <a:rPr lang="en-GB" sz="2800" dirty="0">
                <a:solidFill>
                  <a:srgbClr val="002060"/>
                </a:solidFill>
              </a:rPr>
              <a:t>related</a:t>
            </a:r>
          </a:p>
        </p:txBody>
      </p:sp>
      <p:sp>
        <p:nvSpPr>
          <p:cNvPr id="8" name="Rectangle 7"/>
          <p:cNvSpPr/>
          <p:nvPr/>
        </p:nvSpPr>
        <p:spPr>
          <a:xfrm>
            <a:off x="8059480" y="6274836"/>
            <a:ext cx="42955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indent="-406400"/>
            <a:r>
              <a:rPr lang="en-US" sz="1600" dirty="0" err="1">
                <a:solidFill>
                  <a:srgbClr val="002060"/>
                </a:solidFill>
              </a:rPr>
              <a:t>Grønbæk</a:t>
            </a:r>
            <a:r>
              <a:rPr lang="en-US" sz="1600" dirty="0">
                <a:solidFill>
                  <a:srgbClr val="002060"/>
                </a:solidFill>
              </a:rPr>
              <a:t> L et al, Journal of Hepatology 2014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037971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</TotalTime>
  <Words>2414</Words>
  <Application>Microsoft Macintosh PowerPoint</Application>
  <PresentationFormat>Widescreen</PresentationFormat>
  <Paragraphs>351</Paragraphs>
  <Slides>45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Times New Roman</vt:lpstr>
      <vt:lpstr>Wingdings</vt:lpstr>
      <vt:lpstr>Office Theme</vt:lpstr>
      <vt:lpstr>AUTOIMMUNE HEPATITIS </vt:lpstr>
      <vt:lpstr>Summary</vt:lpstr>
      <vt:lpstr>Summary</vt:lpstr>
      <vt:lpstr>Historical notes</vt:lpstr>
      <vt:lpstr>Summary</vt:lpstr>
      <vt:lpstr>Definition</vt:lpstr>
      <vt:lpstr>Summary</vt:lpstr>
      <vt:lpstr>AIH is a rare disease mostly affecting females </vt:lpstr>
      <vt:lpstr>AIH is still a dangerous liver disease</vt:lpstr>
      <vt:lpstr>Familiarity: low risk and  only in first-degree relatives</vt:lpstr>
      <vt:lpstr>AIH often clusters with  other autoimmune conditions</vt:lpstr>
      <vt:lpstr>Autoimmune thyroiditis and connective tissue disorders are the most frequent CEHAID</vt:lpstr>
      <vt:lpstr>Patients’ relatives are not at risk of CEHAID</vt:lpstr>
      <vt:lpstr>Summary</vt:lpstr>
      <vt:lpstr>Different clinical scenarios</vt:lpstr>
      <vt:lpstr>Identification of AIH as cause of ALF</vt:lpstr>
      <vt:lpstr>Variant syndromes</vt:lpstr>
      <vt:lpstr>Summary</vt:lpstr>
      <vt:lpstr>Signs and symptoms are not specific</vt:lpstr>
      <vt:lpstr>Laboratory</vt:lpstr>
      <vt:lpstr>PowerPoint Presentation</vt:lpstr>
      <vt:lpstr>“Other” serum autoantibodies in AIH</vt:lpstr>
      <vt:lpstr>Type 1 and Type 2 AIH  show different clinical pictures</vt:lpstr>
      <vt:lpstr>Main causes of hepatitis</vt:lpstr>
      <vt:lpstr>Drugs as triggers of AIH</vt:lpstr>
      <vt:lpstr>Histology is essential for diagnosis</vt:lpstr>
      <vt:lpstr>Histological features are different  according to presentation</vt:lpstr>
      <vt:lpstr>Revised Diagnostic Criteria 1999</vt:lpstr>
      <vt:lpstr>Simplified Diagnostic Criteria 2008</vt:lpstr>
      <vt:lpstr>Diagnosis of AIH needs a combination  of diagnostic aspects</vt:lpstr>
      <vt:lpstr>Summary</vt:lpstr>
      <vt:lpstr>Predictors of worse outcome at presentation</vt:lpstr>
      <vt:lpstr>Is treatment for AIH always indicated? </vt:lpstr>
      <vt:lpstr>Controversies in induction of AIH</vt:lpstr>
      <vt:lpstr>Controversies in maintenaince of AIH:  the choice of the long-term drug</vt:lpstr>
      <vt:lpstr>Controversies in maintenaince of AIH:  how to monitor disease progression</vt:lpstr>
      <vt:lpstr>Controversies in maintenaince of AIH:  length of treatment</vt:lpstr>
      <vt:lpstr>Relapse (Flare)</vt:lpstr>
      <vt:lpstr>Controversies in maintenaince of AIH:  need for biopsy before withdrawal</vt:lpstr>
      <vt:lpstr>Summary</vt:lpstr>
      <vt:lpstr>AIH is a complex disease</vt:lpstr>
      <vt:lpstr>Genetics of AIH</vt:lpstr>
      <vt:lpstr>Loss of tolerance</vt:lpstr>
      <vt:lpstr>PowerPoint Presentation</vt:lpstr>
      <vt:lpstr>THANKS FOR 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AUTOIMMUNE HEPATITIS</dc:title>
  <dc:creator>a.gerussi@campus.unimib.it</dc:creator>
  <cp:lastModifiedBy>a.gerussi@campus.unimib.it</cp:lastModifiedBy>
  <cp:revision>125</cp:revision>
  <dcterms:created xsi:type="dcterms:W3CDTF">2018-12-29T12:49:57Z</dcterms:created>
  <dcterms:modified xsi:type="dcterms:W3CDTF">2022-04-04T06:18:36Z</dcterms:modified>
</cp:coreProperties>
</file>