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82" r:id="rId9"/>
    <p:sldId id="290" r:id="rId10"/>
    <p:sldId id="291" r:id="rId11"/>
    <p:sldId id="292" r:id="rId12"/>
    <p:sldId id="346" r:id="rId13"/>
    <p:sldId id="347" r:id="rId14"/>
    <p:sldId id="348" r:id="rId15"/>
    <p:sldId id="34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/>
    <p:restoredTop sz="91439"/>
  </p:normalViewPr>
  <p:slideViewPr>
    <p:cSldViewPr snapToGrid="0" snapToObjects="1">
      <p:cViewPr varScale="1">
        <p:scale>
          <a:sx n="104" d="100"/>
          <a:sy n="104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CB4F-8850-3245-8F61-0F8A43F47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3334E-3E72-614F-B7A4-5BBBB8081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420AE-6535-1943-83AE-38E99FC0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3897-D9BB-0E40-B876-BB0F028B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B0D9F-91CF-A14C-B761-223D287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9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6971-6942-7348-BB12-83A675D1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18042-A964-9E41-879B-EB7A29D21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0FD5-5920-1B42-A396-88E9573D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6487F-30A6-5D46-8865-C54E7A1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EA914-3375-7B4C-BB36-454E3D5E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7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7A424-838F-5E46-9713-F4599E46B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84191-6E57-2D4B-A437-C3E32D0CE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A25E-7F55-2049-9F0E-557B3879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A93B0-68EB-D447-90F3-F6362B39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C9A5A-97AA-9749-815D-A6F428AC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BA1E-CB29-1547-B86A-38021C5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3425-0C10-1048-A30F-5F7A4CAA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4DA16-A209-5048-8F09-A097BED2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881E-349F-0D47-B7DE-32041679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0568-50AE-9F4E-BF06-BBA83305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8BC9-C82F-9540-8AB5-37ECC6D2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74E3D-0B44-A64B-A229-2B5A716F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F997F-13B6-AD44-A134-E78A1D69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D71E-F3F5-FB48-80B4-6FDD16BD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7BD8-8D35-3146-960F-1B950A65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5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AC01-B21C-1B45-90B4-0BC4661F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1A3E-0077-C64F-912E-B57AD91B8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A19A3-2514-4447-B078-A9143B1F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4C71D-F8A7-9B46-ABBE-3725BF4B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0AE98-C8EB-A942-8E8B-D72723C1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4096B-00D0-6E47-8638-F30DE9C9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3DF2-E70F-3646-847E-B4EA99BC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4E284-FF9A-DB42-92F0-F2CA35E0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985B8-7F13-1D4A-9637-1CD2777F6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7ECFC-E7FF-0747-A05E-252BAB091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E5EF0-9E03-7C4F-8EC1-D87D7A000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27CD4-5966-E344-B6E3-BC9D920A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1CE13-1375-C146-A6B4-56E249DF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EFEE6-07FC-A449-899A-3E8C90F5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6064-EEC1-D54E-96E3-8594A5A9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89CE5-CA0D-064D-87CB-3FD3FF99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81360-0769-D344-B6BA-3BF65E09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CF156-1A04-1B46-8353-BB6E5A81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8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43011-5F64-C84D-BC85-A9EDD405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B6A12-26AB-934E-B737-0CA5BDC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A62E-9CBD-7647-96B0-C43B9D21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8D2D-A0ED-6746-85CC-28CD58BD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37D8-075B-3A45-AF16-18358B7A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666BF-4972-0C47-B0B3-3D7A30DC2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0315A-F18C-8A47-B62F-E3444549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DE0F4-0004-6545-AFC2-C3AB667E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B85E0-0CA7-9D40-A8EF-970723CA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9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C03D-D3FD-2F44-800B-4FF0D364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990C5-871D-7747-8F62-845F763FD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5F02C-CA65-B742-8759-4D39B6A80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8AD3-7435-304E-8E19-9536600A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8E65-83A6-824E-945A-676E9DAA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FA734-208A-7D4C-BFF3-4F649478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6982D-06A0-1B49-8678-EBEAB7E2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1F1C3-A067-3743-8588-ADF7D52CB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1A45-1F51-5844-9516-BECAF5D6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8543-603A-424E-933D-03B01F101AA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DFC7-ACA6-2046-BF7B-FF3503A36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9352D-4FBF-734F-A573-DBE48FAFF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434D-2AF7-6E4B-8739-DB8782AA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44E3-FB9B-FA44-B646-6CACA4E80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GB" sz="3200" b="1" dirty="0"/>
              <a:t>DRUG-INDUCED LIVER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49135-AC58-4449-BB8C-9F78882BB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it-IT" sz="2000" dirty="0">
              <a:solidFill>
                <a:srgbClr val="FFFFFF"/>
              </a:solidFill>
            </a:endParaRPr>
          </a:p>
          <a:p>
            <a:r>
              <a:rPr lang="it-IT" sz="2000" b="1" dirty="0"/>
              <a:t>Dr. Alessio Gerussi</a:t>
            </a:r>
          </a:p>
        </p:txBody>
      </p:sp>
      <p:pic>
        <p:nvPicPr>
          <p:cNvPr id="8" name="Picture 11" descr="http://img3.www.unimib.it/upload/pag/65914131/0/lo/logoist.jpg">
            <a:extLst>
              <a:ext uri="{FF2B5EF4-FFF2-40B4-BE49-F238E27FC236}">
                <a16:creationId xmlns:a16="http://schemas.microsoft.com/office/drawing/2014/main" id="{0AE1441E-FAA9-054B-9679-49E4119B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51" y="806112"/>
            <a:ext cx="1446939" cy="15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indoor, cake, topped, sitting&#10;&#10;Description automatically generated">
            <a:extLst>
              <a:ext uri="{FF2B5EF4-FFF2-40B4-BE49-F238E27FC236}">
                <a16:creationId xmlns:a16="http://schemas.microsoft.com/office/drawing/2014/main" id="{6C9B62D0-C609-9446-B465-5201FD1E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35" y="1371600"/>
            <a:ext cx="66825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2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8076-B09E-644E-B327-1261F769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Drug-induced</a:t>
            </a:r>
            <a:r>
              <a:rPr lang="it-IT" dirty="0"/>
              <a:t> autoimmune </a:t>
            </a:r>
            <a:r>
              <a:rPr lang="it-IT" dirty="0" err="1"/>
              <a:t>hepatitis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14609-C12A-204C-8DA6-0691694B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/>
          </a:p>
          <a:p>
            <a:r>
              <a:rPr lang="it-IT" sz="2400" dirty="0"/>
              <a:t>2-9% of </a:t>
            </a:r>
            <a:r>
              <a:rPr lang="it-IT" sz="2400" dirty="0" err="1"/>
              <a:t>all</a:t>
            </a:r>
            <a:r>
              <a:rPr lang="it-IT" sz="2400" dirty="0"/>
              <a:t> AIH are </a:t>
            </a:r>
            <a:r>
              <a:rPr lang="it-IT" sz="2400" dirty="0" err="1"/>
              <a:t>drug-induced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In </a:t>
            </a:r>
            <a:r>
              <a:rPr lang="it-IT" sz="2400" dirty="0" err="1"/>
              <a:t>cases</a:t>
            </a:r>
            <a:r>
              <a:rPr lang="it-IT" sz="2400" dirty="0"/>
              <a:t>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liver</a:t>
            </a:r>
            <a:r>
              <a:rPr lang="it-IT" sz="2400" dirty="0"/>
              <a:t> </a:t>
            </a:r>
            <a:r>
              <a:rPr lang="it-IT" sz="2400" dirty="0" err="1"/>
              <a:t>histological</a:t>
            </a:r>
            <a:r>
              <a:rPr lang="it-IT" sz="2400" dirty="0"/>
              <a:t> </a:t>
            </a:r>
            <a:r>
              <a:rPr lang="it-IT" sz="2400" dirty="0" err="1"/>
              <a:t>features</a:t>
            </a:r>
            <a:r>
              <a:rPr lang="it-IT" sz="2400" dirty="0"/>
              <a:t> </a:t>
            </a:r>
            <a:r>
              <a:rPr lang="it-IT" sz="2400" dirty="0" err="1"/>
              <a:t>cannot</a:t>
            </a:r>
            <a:r>
              <a:rPr lang="it-IT" sz="2400" dirty="0"/>
              <a:t> </a:t>
            </a:r>
            <a:r>
              <a:rPr lang="it-IT" sz="2400" dirty="0" err="1"/>
              <a:t>establish</a:t>
            </a:r>
            <a:r>
              <a:rPr lang="it-IT" sz="2400" dirty="0"/>
              <a:t> </a:t>
            </a:r>
            <a:r>
              <a:rPr lang="it-IT" sz="2400" dirty="0" err="1"/>
              <a:t>drug</a:t>
            </a:r>
            <a:r>
              <a:rPr lang="it-IT" sz="2400" dirty="0"/>
              <a:t> </a:t>
            </a:r>
            <a:r>
              <a:rPr lang="it-IT" sz="2400" dirty="0" err="1"/>
              <a:t>aetiology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reasonable</a:t>
            </a:r>
            <a:r>
              <a:rPr lang="it-IT" sz="2400" dirty="0"/>
              <a:t> to </a:t>
            </a:r>
            <a:r>
              <a:rPr lang="it-IT" sz="2400" dirty="0" err="1"/>
              <a:t>institute</a:t>
            </a:r>
            <a:r>
              <a:rPr lang="it-IT" sz="2400" dirty="0"/>
              <a:t> </a:t>
            </a:r>
            <a:r>
              <a:rPr lang="it-IT" sz="2400" dirty="0" err="1"/>
              <a:t>steroid</a:t>
            </a:r>
            <a:r>
              <a:rPr lang="it-IT" sz="2400" dirty="0"/>
              <a:t> treatment in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do </a:t>
            </a:r>
            <a:r>
              <a:rPr lang="it-IT" sz="2400" dirty="0" err="1"/>
              <a:t>not</a:t>
            </a:r>
            <a:r>
              <a:rPr lang="it-IT" sz="2400" dirty="0"/>
              <a:t> show </a:t>
            </a:r>
            <a:r>
              <a:rPr lang="it-IT" sz="2400" dirty="0" err="1"/>
              <a:t>recovery</a:t>
            </a:r>
            <a:r>
              <a:rPr lang="it-IT" sz="2400" dirty="0"/>
              <a:t> </a:t>
            </a:r>
            <a:r>
              <a:rPr lang="it-IT" sz="2400" dirty="0" err="1"/>
              <a:t>despite</a:t>
            </a:r>
            <a:r>
              <a:rPr lang="it-IT" sz="2400" dirty="0"/>
              <a:t> </a:t>
            </a:r>
            <a:r>
              <a:rPr lang="it-IT" sz="2400" dirty="0" err="1"/>
              <a:t>drug</a:t>
            </a:r>
            <a:r>
              <a:rPr lang="it-IT" sz="2400" dirty="0"/>
              <a:t> </a:t>
            </a:r>
            <a:r>
              <a:rPr lang="it-IT" sz="2400" dirty="0" err="1"/>
              <a:t>cessation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Once </a:t>
            </a:r>
            <a:r>
              <a:rPr lang="it-IT" sz="2400" dirty="0" err="1"/>
              <a:t>remission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achieved</a:t>
            </a:r>
            <a:r>
              <a:rPr lang="it-IT" sz="2400" dirty="0"/>
              <a:t>, </a:t>
            </a:r>
            <a:r>
              <a:rPr lang="it-IT" sz="2400" dirty="0" err="1"/>
              <a:t>withdrawal</a:t>
            </a:r>
            <a:r>
              <a:rPr lang="it-IT" sz="2400" dirty="0"/>
              <a:t> of </a:t>
            </a:r>
            <a:r>
              <a:rPr lang="it-IT" sz="2400" dirty="0" err="1"/>
              <a:t>immunuosuppression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advisable</a:t>
            </a:r>
            <a:r>
              <a:rPr lang="it-IT" sz="2400" dirty="0"/>
              <a:t> </a:t>
            </a:r>
            <a:r>
              <a:rPr lang="it-IT" sz="2400" dirty="0" err="1"/>
              <a:t>since</a:t>
            </a:r>
            <a:r>
              <a:rPr lang="it-IT" sz="2400" dirty="0"/>
              <a:t> relapse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less</a:t>
            </a:r>
            <a:r>
              <a:rPr lang="it-IT" sz="2400" dirty="0"/>
              <a:t> </a:t>
            </a:r>
            <a:r>
              <a:rPr lang="it-IT" sz="2400" dirty="0" err="1"/>
              <a:t>likely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in </a:t>
            </a:r>
            <a:r>
              <a:rPr lang="it-IT" sz="2400" dirty="0" err="1"/>
              <a:t>idiopathic</a:t>
            </a:r>
            <a:r>
              <a:rPr lang="it-IT" sz="2400" dirty="0"/>
              <a:t> AIH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C7C59-4617-4648-A820-62E0BFCC356E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14289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E229-5E8A-C149-B108-DA8E10D8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Drug-induced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9D7B-6C39-9C41-8655-93DA5FBD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Amiodarone</a:t>
            </a:r>
            <a:r>
              <a:rPr lang="it-IT" dirty="0"/>
              <a:t> (1-3%)</a:t>
            </a:r>
          </a:p>
          <a:p>
            <a:pPr lvl="1"/>
            <a:r>
              <a:rPr lang="it-IT" dirty="0" err="1"/>
              <a:t>Hepatitis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hours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intravenously</a:t>
            </a:r>
            <a:r>
              <a:rPr lang="it-IT" dirty="0"/>
              <a:t> </a:t>
            </a:r>
            <a:r>
              <a:rPr lang="it-IT" dirty="0" err="1"/>
              <a:t>administered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Hepatitis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3 </a:t>
            </a:r>
            <a:r>
              <a:rPr lang="it-IT" dirty="0" err="1"/>
              <a:t>months</a:t>
            </a:r>
            <a:r>
              <a:rPr lang="it-IT" dirty="0"/>
              <a:t> and </a:t>
            </a:r>
            <a:r>
              <a:rPr lang="it-IT" dirty="0" err="1"/>
              <a:t>takes</a:t>
            </a:r>
            <a:r>
              <a:rPr lang="it-IT" dirty="0"/>
              <a:t> weeks to </a:t>
            </a:r>
            <a:r>
              <a:rPr lang="it-IT" dirty="0" err="1"/>
              <a:t>months</a:t>
            </a:r>
            <a:r>
              <a:rPr lang="it-IT" dirty="0"/>
              <a:t> to reverse on </a:t>
            </a:r>
            <a:r>
              <a:rPr lang="it-IT" dirty="0" err="1"/>
              <a:t>withdrawal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oral</a:t>
            </a:r>
            <a:r>
              <a:rPr lang="it-IT" dirty="0"/>
              <a:t> </a:t>
            </a:r>
            <a:r>
              <a:rPr lang="it-IT" dirty="0" err="1"/>
              <a:t>route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/>
              <a:t>Methotrexate</a:t>
            </a:r>
            <a:r>
              <a:rPr lang="it-IT" dirty="0"/>
              <a:t> (&gt;10%)</a:t>
            </a:r>
          </a:p>
          <a:p>
            <a:endParaRPr lang="it-IT" dirty="0"/>
          </a:p>
          <a:p>
            <a:r>
              <a:rPr lang="it-IT" dirty="0" err="1"/>
              <a:t>Tamoxifen</a:t>
            </a:r>
            <a:r>
              <a:rPr lang="it-IT" dirty="0"/>
              <a:t> (2%)</a:t>
            </a:r>
          </a:p>
          <a:p>
            <a:pPr lvl="1"/>
            <a:r>
              <a:rPr lang="it-IT" dirty="0" err="1"/>
              <a:t>Reported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in </a:t>
            </a:r>
            <a:r>
              <a:rPr lang="it-IT" dirty="0" err="1"/>
              <a:t>overweight</a:t>
            </a:r>
            <a:r>
              <a:rPr lang="it-IT" dirty="0"/>
              <a:t>/obese </a:t>
            </a:r>
            <a:r>
              <a:rPr lang="it-IT" dirty="0" err="1"/>
              <a:t>women</a:t>
            </a:r>
            <a:r>
              <a:rPr lang="it-IT" dirty="0"/>
              <a:t> with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syndrome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4C170-3695-3748-8149-494CBD3367E2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2712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0A08-B8BC-3E4F-A06C-392FE480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Immunotherapy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39BB-148A-0847-A2AD-6355648CD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ICI-</a:t>
            </a:r>
            <a:r>
              <a:rPr lang="it-IT" dirty="0" err="1"/>
              <a:t>related</a:t>
            </a:r>
            <a:r>
              <a:rPr lang="it-IT" dirty="0"/>
              <a:t> acute grade 3 or 4 </a:t>
            </a:r>
            <a:r>
              <a:rPr lang="it-IT" b="1" dirty="0" err="1"/>
              <a:t>hepatitis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rare</a:t>
            </a:r>
            <a:r>
              <a:rPr lang="it-IT" dirty="0"/>
              <a:t>, </a:t>
            </a:r>
            <a:r>
              <a:rPr lang="it-IT" b="1" dirty="0" err="1"/>
              <a:t>biliary</a:t>
            </a:r>
            <a:r>
              <a:rPr lang="it-IT" dirty="0"/>
              <a:t> </a:t>
            </a:r>
            <a:r>
              <a:rPr lang="it-IT" dirty="0" err="1"/>
              <a:t>toxicity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/>
              <a:t>exceptional</a:t>
            </a:r>
            <a:endParaRPr lang="it-IT" b="1" dirty="0"/>
          </a:p>
          <a:p>
            <a:endParaRPr lang="it-IT" b="1" dirty="0"/>
          </a:p>
          <a:p>
            <a:r>
              <a:rPr lang="it-IT" dirty="0"/>
              <a:t>DILI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b="1" dirty="0" err="1"/>
              <a:t>exclusion</a:t>
            </a:r>
            <a:r>
              <a:rPr lang="it-IT" dirty="0"/>
              <a:t> </a:t>
            </a:r>
            <a:r>
              <a:rPr lang="it-IT" dirty="0" err="1"/>
              <a:t>diagnosis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an </a:t>
            </a:r>
            <a:r>
              <a:rPr lang="it-IT" b="1" dirty="0" err="1"/>
              <a:t>extensive</a:t>
            </a:r>
            <a:r>
              <a:rPr lang="it-IT" dirty="0"/>
              <a:t> work-up</a:t>
            </a:r>
          </a:p>
          <a:p>
            <a:endParaRPr lang="it-IT" dirty="0"/>
          </a:p>
          <a:p>
            <a:r>
              <a:rPr lang="it-IT" i="1" dirty="0"/>
              <a:t>Immune-</a:t>
            </a:r>
            <a:r>
              <a:rPr lang="it-IT" i="1" dirty="0" err="1"/>
              <a:t>related</a:t>
            </a:r>
            <a:r>
              <a:rPr lang="it-IT" dirty="0"/>
              <a:t> </a:t>
            </a:r>
            <a:r>
              <a:rPr lang="it-IT" dirty="0" err="1"/>
              <a:t>hepatitis</a:t>
            </a:r>
            <a:r>
              <a:rPr lang="it-IT" dirty="0"/>
              <a:t>,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i="1" dirty="0"/>
              <a:t>autoimmune-</a:t>
            </a:r>
            <a:r>
              <a:rPr lang="it-IT" i="1" dirty="0" err="1"/>
              <a:t>like</a:t>
            </a:r>
            <a:r>
              <a:rPr lang="it-IT" dirty="0"/>
              <a:t> </a:t>
            </a:r>
            <a:r>
              <a:rPr lang="it-IT" dirty="0" err="1"/>
              <a:t>hepatitis</a:t>
            </a:r>
            <a:endParaRPr lang="it-IT" dirty="0"/>
          </a:p>
          <a:p>
            <a:endParaRPr lang="it-IT" dirty="0"/>
          </a:p>
          <a:p>
            <a:r>
              <a:rPr lang="it-IT" b="1" dirty="0" err="1"/>
              <a:t>Discuss</a:t>
            </a:r>
            <a:r>
              <a:rPr lang="it-IT" dirty="0"/>
              <a:t> the case with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hepatologist</a:t>
            </a:r>
            <a:r>
              <a:rPr lang="it-IT" dirty="0"/>
              <a:t> and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b="1" dirty="0" err="1"/>
              <a:t>low</a:t>
            </a:r>
            <a:r>
              <a:rPr lang="it-IT" b="1" dirty="0"/>
              <a:t> </a:t>
            </a:r>
            <a:r>
              <a:rPr lang="it-IT" b="1" dirty="0" err="1"/>
              <a:t>treshold</a:t>
            </a:r>
            <a:r>
              <a:rPr lang="it-IT" b="1" dirty="0"/>
              <a:t> </a:t>
            </a:r>
            <a:r>
              <a:rPr lang="it-IT" dirty="0"/>
              <a:t>for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b="1" dirty="0" err="1"/>
              <a:t>biopsy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74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5FED2-FDAA-214F-85F8-09BC1C67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95" y="643467"/>
            <a:ext cx="77352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7E4B8-4C67-7F41-8EAC-140A0927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65" y="643467"/>
            <a:ext cx="95238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38B3A-86DC-744E-8D58-6F84793D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16" y="1123527"/>
            <a:ext cx="881936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F222-75A6-444B-86BA-9E91E79D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0A7A-CB0D-744A-A715-989DC3602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err="1"/>
              <a:t>Drug-liver</a:t>
            </a:r>
            <a:r>
              <a:rPr lang="it-IT" b="1" dirty="0"/>
              <a:t> </a:t>
            </a:r>
            <a:r>
              <a:rPr lang="it-IT" b="1" dirty="0" err="1"/>
              <a:t>injury</a:t>
            </a:r>
            <a:r>
              <a:rPr lang="it-IT" b="1" dirty="0"/>
              <a:t> (DILI)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classified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 err="1"/>
              <a:t>Intrinsic</a:t>
            </a:r>
            <a:r>
              <a:rPr lang="it-IT" b="1" dirty="0"/>
              <a:t>/</a:t>
            </a:r>
            <a:r>
              <a:rPr lang="it-IT" b="1" dirty="0" err="1"/>
              <a:t>direct</a:t>
            </a:r>
            <a:r>
              <a:rPr lang="it-IT" b="1" dirty="0"/>
              <a:t> DILI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Dose-</a:t>
            </a:r>
            <a:r>
              <a:rPr lang="it-IT" dirty="0" err="1"/>
              <a:t>related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r>
              <a:rPr lang="it-IT" dirty="0" err="1"/>
              <a:t>Predictable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Short </a:t>
            </a:r>
            <a:r>
              <a:rPr lang="it-IT" dirty="0" err="1"/>
              <a:t>onset</a:t>
            </a:r>
            <a:r>
              <a:rPr lang="it-IT" dirty="0"/>
              <a:t> (hours to </a:t>
            </a:r>
            <a:r>
              <a:rPr lang="it-IT" dirty="0" err="1"/>
              <a:t>days</a:t>
            </a:r>
            <a:r>
              <a:rPr lang="it-IT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 err="1"/>
              <a:t>Idiosyncratic</a:t>
            </a:r>
            <a:r>
              <a:rPr lang="it-IT" b="1" dirty="0"/>
              <a:t> DILI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err="1"/>
              <a:t>Not</a:t>
            </a:r>
            <a:r>
              <a:rPr lang="it-IT" dirty="0"/>
              <a:t> dose-</a:t>
            </a:r>
            <a:r>
              <a:rPr lang="it-IT" dirty="0" err="1"/>
              <a:t>related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r>
              <a:rPr lang="it-IT" dirty="0" err="1"/>
              <a:t>Unpredictable</a:t>
            </a:r>
            <a:r>
              <a:rPr lang="it-IT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err="1"/>
              <a:t>Variable</a:t>
            </a:r>
            <a:r>
              <a:rPr lang="it-IT" dirty="0"/>
              <a:t> </a:t>
            </a:r>
            <a:r>
              <a:rPr lang="it-IT" dirty="0" err="1"/>
              <a:t>latency</a:t>
            </a:r>
            <a:r>
              <a:rPr lang="it-IT" dirty="0"/>
              <a:t> (</a:t>
            </a:r>
            <a:r>
              <a:rPr lang="it-IT" dirty="0" err="1"/>
              <a:t>days</a:t>
            </a:r>
            <a:r>
              <a:rPr lang="it-IT" dirty="0"/>
              <a:t> to weeks)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B4CC2-ADA9-5B43-A0F6-31344605E3E8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549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E80A-802C-7045-B6E1-3967AFC6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it-IT" b="1"/>
              <a:t>Epidemiology</a:t>
            </a:r>
          </a:p>
        </p:txBody>
      </p: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D144-0D62-1442-8878-74F1F7E0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4097607"/>
          </a:xfrm>
        </p:spPr>
        <p:txBody>
          <a:bodyPr>
            <a:noAutofit/>
          </a:bodyPr>
          <a:lstStyle/>
          <a:p>
            <a:endParaRPr lang="it-IT" sz="2000" dirty="0"/>
          </a:p>
          <a:p>
            <a:r>
              <a:rPr lang="it-IT" sz="2000" dirty="0" err="1"/>
              <a:t>Determining</a:t>
            </a:r>
            <a:r>
              <a:rPr lang="it-IT" sz="2000" dirty="0"/>
              <a:t> the </a:t>
            </a:r>
            <a:r>
              <a:rPr lang="it-IT" sz="2000" dirty="0" err="1"/>
              <a:t>true</a:t>
            </a:r>
            <a:r>
              <a:rPr lang="it-IT" sz="2000" dirty="0"/>
              <a:t> </a:t>
            </a:r>
            <a:r>
              <a:rPr lang="it-IT" sz="2000" dirty="0" err="1"/>
              <a:t>incidence</a:t>
            </a:r>
            <a:r>
              <a:rPr lang="it-IT" sz="2000" dirty="0"/>
              <a:t> of DILI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difficult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 err="1"/>
              <a:t>Most</a:t>
            </a:r>
            <a:r>
              <a:rPr lang="it-IT" sz="2000" dirty="0"/>
              <a:t> of data derive from </a:t>
            </a:r>
            <a:r>
              <a:rPr lang="it-IT" sz="2000" dirty="0" err="1"/>
              <a:t>retrospective</a:t>
            </a:r>
            <a:r>
              <a:rPr lang="it-IT" sz="2000" dirty="0"/>
              <a:t> </a:t>
            </a:r>
            <a:r>
              <a:rPr lang="it-IT" sz="2000" dirty="0" err="1"/>
              <a:t>studies</a:t>
            </a:r>
            <a:r>
              <a:rPr lang="it-IT" sz="2000" dirty="0"/>
              <a:t> of </a:t>
            </a:r>
            <a:r>
              <a:rPr lang="it-IT" sz="2000" dirty="0" err="1"/>
              <a:t>databases</a:t>
            </a:r>
            <a:r>
              <a:rPr lang="it-IT" sz="2000" dirty="0"/>
              <a:t> from </a:t>
            </a:r>
            <a:r>
              <a:rPr lang="it-IT" sz="2000" dirty="0" err="1"/>
              <a:t>pharmacovigilance</a:t>
            </a:r>
            <a:r>
              <a:rPr lang="it-IT" sz="2000" dirty="0"/>
              <a:t> centres/</a:t>
            </a:r>
            <a:r>
              <a:rPr lang="it-IT" sz="2000" dirty="0" err="1"/>
              <a:t>pharma</a:t>
            </a:r>
            <a:r>
              <a:rPr lang="it-IT" sz="2000" dirty="0"/>
              <a:t> companies</a:t>
            </a:r>
          </a:p>
          <a:p>
            <a:endParaRPr lang="it-IT" sz="2000" dirty="0"/>
          </a:p>
        </p:txBody>
      </p:sp>
      <p:pic>
        <p:nvPicPr>
          <p:cNvPr id="5" name="Picture 4" descr="A picture containing water, nature, snow, mountain&#10;&#10;Description automatically generated">
            <a:extLst>
              <a:ext uri="{FF2B5EF4-FFF2-40B4-BE49-F238E27FC236}">
                <a16:creationId xmlns:a16="http://schemas.microsoft.com/office/drawing/2014/main" id="{60EEA13C-D0DF-D54F-9EC4-CB9F9EB49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" r="33207" b="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029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nch of items that are on a cutting board&#10;&#10;Description automatically generated">
            <a:extLst>
              <a:ext uri="{FF2B5EF4-FFF2-40B4-BE49-F238E27FC236}">
                <a16:creationId xmlns:a16="http://schemas.microsoft.com/office/drawing/2014/main" id="{A7F622DD-FEEE-B94D-A5EB-B1795BCE8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0" b="1327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DD065-9EFD-954E-AAD8-C0F9F7CF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it-IT" sz="3600"/>
              <a:t>Epidemiology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D809-985B-0446-AE04-67ADA6A5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it-IT" sz="1800"/>
              <a:t>The awareness of potential hepatotoxicity associated with alternative medicine such as herbal preparations and dietary supplements is increasing</a:t>
            </a:r>
          </a:p>
          <a:p>
            <a:endParaRPr lang="it-IT" sz="1800"/>
          </a:p>
          <a:p>
            <a:r>
              <a:rPr lang="it-IT" sz="1800"/>
              <a:t>More than 100 medicinal preparations have been reported to be toxic to the liver</a:t>
            </a:r>
          </a:p>
          <a:p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26850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B548-BC42-4B42-B6CF-8F99B52E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Outcomes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5174D-2CB2-7840-B348-6602166E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vast</a:t>
            </a:r>
            <a:r>
              <a:rPr lang="it-IT" dirty="0"/>
              <a:t> </a:t>
            </a:r>
            <a:r>
              <a:rPr lang="it-IT" dirty="0" err="1"/>
              <a:t>majority</a:t>
            </a:r>
            <a:r>
              <a:rPr lang="it-IT" dirty="0"/>
              <a:t> of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recover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However</a:t>
            </a:r>
            <a:r>
              <a:rPr lang="it-IT" dirty="0"/>
              <a:t>, 15% of </a:t>
            </a:r>
            <a:r>
              <a:rPr lang="it-IT" dirty="0" err="1"/>
              <a:t>cases</a:t>
            </a:r>
            <a:r>
              <a:rPr lang="it-IT" dirty="0"/>
              <a:t> of acute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failure</a:t>
            </a:r>
            <a:r>
              <a:rPr lang="it-IT" dirty="0"/>
              <a:t> involve </a:t>
            </a:r>
            <a:r>
              <a:rPr lang="it-IT" dirty="0" err="1"/>
              <a:t>drugs</a:t>
            </a:r>
            <a:r>
              <a:rPr lang="it-IT" dirty="0"/>
              <a:t> and </a:t>
            </a:r>
            <a:r>
              <a:rPr lang="it-IT" dirty="0" err="1"/>
              <a:t>drugs</a:t>
            </a:r>
            <a:r>
              <a:rPr lang="it-IT" dirty="0"/>
              <a:t> are the </a:t>
            </a:r>
            <a:r>
              <a:rPr lang="it-IT" dirty="0" err="1"/>
              <a:t>most</a:t>
            </a:r>
            <a:r>
              <a:rPr lang="it-IT" dirty="0"/>
              <a:t> common cause of acute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failure</a:t>
            </a:r>
            <a:r>
              <a:rPr lang="it-IT" dirty="0"/>
              <a:t> in Western </a:t>
            </a:r>
            <a:r>
              <a:rPr lang="it-IT" dirty="0" err="1"/>
              <a:t>countries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Transplant</a:t>
            </a:r>
            <a:r>
              <a:rPr lang="it-IT" dirty="0"/>
              <a:t>-free </a:t>
            </a:r>
            <a:r>
              <a:rPr lang="it-IT" dirty="0" err="1"/>
              <a:t>survival</a:t>
            </a:r>
            <a:r>
              <a:rPr lang="it-IT" dirty="0"/>
              <a:t> in DILI-ALF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worse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60580-E473-B545-B801-6E4B0ACE9364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67965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6BFC-9B34-5F4D-A8B9-4708F09C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factors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C676-80EC-3B47-9735-13461122A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Age </a:t>
            </a:r>
          </a:p>
          <a:p>
            <a:pPr lvl="1"/>
            <a:r>
              <a:rPr lang="it-IT" dirty="0"/>
              <a:t>The </a:t>
            </a:r>
            <a:r>
              <a:rPr lang="it-IT" dirty="0" err="1"/>
              <a:t>incidence</a:t>
            </a:r>
            <a:r>
              <a:rPr lang="it-IT" dirty="0"/>
              <a:t> of </a:t>
            </a:r>
            <a:r>
              <a:rPr lang="it-IT" dirty="0" err="1"/>
              <a:t>serious</a:t>
            </a:r>
            <a:r>
              <a:rPr lang="it-IT" dirty="0"/>
              <a:t> </a:t>
            </a:r>
            <a:r>
              <a:rPr lang="it-IT" dirty="0" err="1"/>
              <a:t>adverse</a:t>
            </a:r>
            <a:r>
              <a:rPr lang="it-IT" dirty="0"/>
              <a:t> </a:t>
            </a:r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</a:t>
            </a:r>
            <a:r>
              <a:rPr lang="it-IT" dirty="0" err="1"/>
              <a:t>increase</a:t>
            </a:r>
            <a:r>
              <a:rPr lang="it-IT" dirty="0"/>
              <a:t> with </a:t>
            </a:r>
            <a:r>
              <a:rPr lang="it-IT" dirty="0" err="1"/>
              <a:t>age</a:t>
            </a:r>
            <a:endParaRPr lang="it-IT" dirty="0"/>
          </a:p>
          <a:p>
            <a:pPr lvl="1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 </a:t>
            </a:r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per se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elderly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take more </a:t>
            </a:r>
            <a:r>
              <a:rPr lang="it-IT" dirty="0" err="1"/>
              <a:t>medications</a:t>
            </a:r>
            <a:endParaRPr lang="it-IT" dirty="0"/>
          </a:p>
          <a:p>
            <a:pPr lvl="1"/>
            <a:r>
              <a:rPr lang="it-IT" dirty="0" err="1"/>
              <a:t>Older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more </a:t>
            </a:r>
            <a:r>
              <a:rPr lang="it-IT" dirty="0" err="1"/>
              <a:t>cholestatic</a:t>
            </a:r>
            <a:r>
              <a:rPr lang="it-IT" dirty="0"/>
              <a:t> </a:t>
            </a:r>
            <a:r>
              <a:rPr lang="it-IT" dirty="0" err="1"/>
              <a:t>phenotype</a:t>
            </a:r>
            <a:endParaRPr lang="it-IT" dirty="0"/>
          </a:p>
          <a:p>
            <a:pPr lvl="1"/>
            <a:endParaRPr lang="it-IT" dirty="0"/>
          </a:p>
          <a:p>
            <a:r>
              <a:rPr lang="it-IT" b="1" dirty="0"/>
              <a:t>Sex</a:t>
            </a:r>
          </a:p>
          <a:p>
            <a:pPr lvl="1"/>
            <a:r>
              <a:rPr lang="it-IT" dirty="0" err="1"/>
              <a:t>Females</a:t>
            </a:r>
            <a:r>
              <a:rPr lang="it-IT" dirty="0"/>
              <a:t> </a:t>
            </a:r>
            <a:r>
              <a:rPr lang="it-IT" dirty="0" err="1"/>
              <a:t>have</a:t>
            </a:r>
            <a:endParaRPr lang="it-IT" dirty="0"/>
          </a:p>
          <a:p>
            <a:pPr lvl="2"/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rates</a:t>
            </a:r>
            <a:r>
              <a:rPr lang="it-IT" dirty="0"/>
              <a:t> of DILI due to </a:t>
            </a:r>
            <a:r>
              <a:rPr lang="it-IT" dirty="0" err="1"/>
              <a:t>immunogenic</a:t>
            </a:r>
            <a:r>
              <a:rPr lang="it-IT" dirty="0"/>
              <a:t> </a:t>
            </a:r>
            <a:r>
              <a:rPr lang="it-IT" dirty="0" err="1"/>
              <a:t>drugs</a:t>
            </a:r>
            <a:r>
              <a:rPr lang="it-IT" dirty="0"/>
              <a:t> (</a:t>
            </a:r>
            <a:r>
              <a:rPr lang="it-IT" dirty="0" err="1"/>
              <a:t>minocycline</a:t>
            </a:r>
            <a:r>
              <a:rPr lang="it-IT" dirty="0"/>
              <a:t>, </a:t>
            </a:r>
            <a:r>
              <a:rPr lang="it-IT" dirty="0" err="1"/>
              <a:t>nitrofurantoine</a:t>
            </a:r>
            <a:r>
              <a:rPr lang="it-IT" dirty="0"/>
              <a:t>)</a:t>
            </a:r>
          </a:p>
          <a:p>
            <a:pPr lvl="2"/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progressing</a:t>
            </a:r>
            <a:r>
              <a:rPr lang="it-IT" dirty="0"/>
              <a:t> to ALF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4964B-B67C-FD47-A98D-648759DEB977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1523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0D63-060B-AB4B-BDCD-2D642412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Thresholds</a:t>
            </a:r>
            <a:r>
              <a:rPr lang="it-IT" dirty="0"/>
              <a:t> and </a:t>
            </a:r>
            <a:r>
              <a:rPr lang="it-IT" dirty="0" err="1"/>
              <a:t>patterns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A4B56-482B-8F4B-A817-6AD92321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rabicPeriod"/>
            </a:pPr>
            <a:endParaRPr lang="it-IT" dirty="0"/>
          </a:p>
          <a:p>
            <a:pPr marL="571500" indent="-571500">
              <a:buFont typeface="+mj-lt"/>
              <a:buAutoNum type="arabicPeriod"/>
            </a:pPr>
            <a:r>
              <a:rPr lang="it-IT" dirty="0"/>
              <a:t>ALT &gt;5 x ULN</a:t>
            </a:r>
          </a:p>
          <a:p>
            <a:pPr marL="571500" indent="-571500">
              <a:buFont typeface="+mj-lt"/>
              <a:buAutoNum type="arabicPeriod"/>
            </a:pPr>
            <a:endParaRPr lang="it-IT" dirty="0"/>
          </a:p>
          <a:p>
            <a:pPr marL="571500" indent="-571500">
              <a:buFont typeface="+mj-lt"/>
              <a:buAutoNum type="arabicPeriod"/>
            </a:pPr>
            <a:endParaRPr lang="it-IT" dirty="0"/>
          </a:p>
          <a:p>
            <a:pPr marL="571500" indent="-571500">
              <a:buFont typeface="+mj-lt"/>
              <a:buAutoNum type="arabicPeriod"/>
            </a:pPr>
            <a:r>
              <a:rPr lang="it-IT" dirty="0"/>
              <a:t>ALP &gt;2 x ULN (+ </a:t>
            </a:r>
            <a:r>
              <a:rPr lang="it-IT" dirty="0" err="1"/>
              <a:t>elevation</a:t>
            </a:r>
            <a:r>
              <a:rPr lang="it-IT" dirty="0"/>
              <a:t> of GGT)</a:t>
            </a:r>
          </a:p>
          <a:p>
            <a:pPr marL="571500" indent="-571500">
              <a:buFont typeface="+mj-lt"/>
              <a:buAutoNum type="arabicPeriod"/>
            </a:pPr>
            <a:endParaRPr lang="it-IT" dirty="0"/>
          </a:p>
          <a:p>
            <a:pPr marL="571500" indent="-571500">
              <a:buFont typeface="+mj-lt"/>
              <a:buAutoNum type="arabicPeriod"/>
            </a:pPr>
            <a:endParaRPr lang="it-IT" dirty="0"/>
          </a:p>
          <a:p>
            <a:pPr marL="571500" indent="-571500">
              <a:buFont typeface="+mj-lt"/>
              <a:buAutoNum type="arabicPeriod"/>
            </a:pPr>
            <a:r>
              <a:rPr lang="it-IT" dirty="0"/>
              <a:t>ALT &gt;3 x ULN &amp;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bilirubin</a:t>
            </a:r>
            <a:r>
              <a:rPr lang="it-IT" dirty="0"/>
              <a:t> &gt;2 x ULN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817D9-FC6B-BE45-96A2-BBBAC7131DFF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38852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BAFD-35FF-4D48-9F57-C24DB40D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5824-AA8F-CF4B-983B-AA07E37F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" dirty="0"/>
          </a:p>
          <a:p>
            <a:r>
              <a:rPr lang="en" dirty="0" err="1"/>
              <a:t>ALTxULN</a:t>
            </a:r>
            <a:r>
              <a:rPr lang="en" dirty="0"/>
              <a:t> ÷ A</a:t>
            </a:r>
            <a:r>
              <a:rPr lang="it-IT" dirty="0" err="1"/>
              <a:t>lkaline</a:t>
            </a:r>
            <a:r>
              <a:rPr lang="it-IT" dirty="0"/>
              <a:t> </a:t>
            </a:r>
            <a:r>
              <a:rPr lang="it-IT" dirty="0" err="1"/>
              <a:t>phosphatase</a:t>
            </a:r>
            <a:r>
              <a:rPr lang="it-IT" dirty="0"/>
              <a:t> (AP) </a:t>
            </a:r>
            <a:r>
              <a:rPr lang="en" dirty="0"/>
              <a:t>x ULN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r>
              <a:rPr lang="en" dirty="0"/>
              <a:t>Used to defined hepatotoxicity injury patterns: </a:t>
            </a:r>
          </a:p>
          <a:p>
            <a:pPr lvl="1"/>
            <a:r>
              <a:rPr lang="en" dirty="0"/>
              <a:t>hepatocellular (</a:t>
            </a:r>
            <a:r>
              <a:rPr lang="en" i="1" dirty="0"/>
              <a:t>R</a:t>
            </a:r>
            <a:r>
              <a:rPr lang="en" dirty="0"/>
              <a:t>&gt;5), </a:t>
            </a:r>
          </a:p>
          <a:p>
            <a:pPr lvl="1"/>
            <a:r>
              <a:rPr lang="en" dirty="0"/>
              <a:t>mixed (</a:t>
            </a:r>
            <a:r>
              <a:rPr lang="en" i="1" dirty="0"/>
              <a:t>R</a:t>
            </a:r>
            <a:r>
              <a:rPr lang="en" dirty="0"/>
              <a:t>=2–5), and </a:t>
            </a:r>
          </a:p>
          <a:p>
            <a:pPr lvl="1"/>
            <a:r>
              <a:rPr lang="en" dirty="0"/>
              <a:t>cholestatic (</a:t>
            </a:r>
            <a:r>
              <a:rPr lang="en" i="1" dirty="0"/>
              <a:t>R</a:t>
            </a:r>
            <a:r>
              <a:rPr lang="en" dirty="0"/>
              <a:t>&lt;2)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4D1DE-B66F-9240-837B-2C2F5DECDBFB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74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E622-7278-314F-97A4-4E03A3C2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Histology</a:t>
            </a:r>
            <a:r>
              <a:rPr lang="it-IT" dirty="0"/>
              <a:t> of </a:t>
            </a:r>
            <a:r>
              <a:rPr lang="it-IT" dirty="0" err="1"/>
              <a:t>hepatocellular</a:t>
            </a:r>
            <a:r>
              <a:rPr lang="it-IT" dirty="0"/>
              <a:t> DILI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9B10-86AF-DC46-B57B-2B9A7458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More </a:t>
            </a:r>
            <a:r>
              <a:rPr lang="it-IT" dirty="0" err="1"/>
              <a:t>marked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r>
              <a:rPr lang="it-IT" dirty="0"/>
              <a:t>, </a:t>
            </a:r>
            <a:r>
              <a:rPr lang="it-IT" dirty="0" err="1"/>
              <a:t>necrosis</a:t>
            </a:r>
            <a:r>
              <a:rPr lang="it-IT" dirty="0"/>
              <a:t> and </a:t>
            </a:r>
            <a:r>
              <a:rPr lang="it-IT" dirty="0" err="1"/>
              <a:t>apoptosis</a:t>
            </a:r>
            <a:endParaRPr lang="it-IT" dirty="0"/>
          </a:p>
          <a:p>
            <a:endParaRPr lang="it-IT" dirty="0"/>
          </a:p>
          <a:p>
            <a:r>
              <a:rPr lang="it-IT" dirty="0"/>
              <a:t>Plasma </a:t>
            </a:r>
            <a:r>
              <a:rPr lang="it-IT" dirty="0" err="1"/>
              <a:t>cells</a:t>
            </a:r>
            <a:r>
              <a:rPr lang="it-IT" dirty="0"/>
              <a:t> and </a:t>
            </a:r>
            <a:r>
              <a:rPr lang="it-IT" dirty="0" err="1"/>
              <a:t>eosinophils</a:t>
            </a:r>
            <a:r>
              <a:rPr lang="it-IT" dirty="0"/>
              <a:t> are more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</a:t>
            </a:r>
            <a:r>
              <a:rPr lang="it-IT" dirty="0" err="1"/>
              <a:t>portal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When</a:t>
            </a:r>
            <a:r>
              <a:rPr lang="it-IT" dirty="0"/>
              <a:t> severe, zone 3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by </a:t>
            </a:r>
            <a:r>
              <a:rPr lang="it-IT" dirty="0" err="1"/>
              <a:t>confluent</a:t>
            </a:r>
            <a:r>
              <a:rPr lang="it-IT" dirty="0"/>
              <a:t> </a:t>
            </a:r>
            <a:r>
              <a:rPr lang="it-IT" dirty="0" err="1"/>
              <a:t>necrosis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7F7EF-D5ED-784A-B979-547DEC2500E2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4496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495</Words>
  <Application>Microsoft Macintosh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DRUG-INDUCED LIVER INJURY</vt:lpstr>
      <vt:lpstr>Definition</vt:lpstr>
      <vt:lpstr>Epidemiology</vt:lpstr>
      <vt:lpstr>Epidemiology</vt:lpstr>
      <vt:lpstr>Outcomes</vt:lpstr>
      <vt:lpstr>Risk factors</vt:lpstr>
      <vt:lpstr>Thresholds and patterns</vt:lpstr>
      <vt:lpstr>R value</vt:lpstr>
      <vt:lpstr>Histology of hepatocellular DILI</vt:lpstr>
      <vt:lpstr>Drug-induced autoimmune hepatitis</vt:lpstr>
      <vt:lpstr>Drug-induced fatty liver disease</vt:lpstr>
      <vt:lpstr>Immunotherapy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DRUG-INDUCED LIVER INJURY</dc:title>
  <dc:creator>a.gerussi@campus.unimib.it</dc:creator>
  <cp:lastModifiedBy>a.gerussi@campus.unimib.it</cp:lastModifiedBy>
  <cp:revision>3</cp:revision>
  <dcterms:created xsi:type="dcterms:W3CDTF">2020-02-27T17:42:40Z</dcterms:created>
  <dcterms:modified xsi:type="dcterms:W3CDTF">2021-03-31T10:37:33Z</dcterms:modified>
</cp:coreProperties>
</file>