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 id="2147483648" r:id="rId2"/>
  </p:sldMasterIdLst>
  <p:notesMasterIdLst>
    <p:notesMasterId r:id="rId17"/>
  </p:notesMasterIdLst>
  <p:sldIdLst>
    <p:sldId id="256" r:id="rId3"/>
    <p:sldId id="261" r:id="rId4"/>
    <p:sldId id="260" r:id="rId5"/>
    <p:sldId id="262" r:id="rId6"/>
    <p:sldId id="263" r:id="rId7"/>
    <p:sldId id="264" r:id="rId8"/>
    <p:sldId id="258" r:id="rId9"/>
    <p:sldId id="259" r:id="rId10"/>
    <p:sldId id="257" r:id="rId11"/>
    <p:sldId id="266" r:id="rId12"/>
    <p:sldId id="265" r:id="rId13"/>
    <p:sldId id="267" r:id="rId14"/>
    <p:sldId id="268" r:id="rId15"/>
    <p:sldId id="269"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D93BC-2D02-4985-9C61-0BF6E57DCDAD}" type="datetimeFigureOut">
              <a:rPr lang="fr-FR" smtClean="0"/>
              <a:t>24/04/2022</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80BE6-24B7-4606-80E8-24AB4172781B}" type="slidenum">
              <a:rPr lang="fr-FR" smtClean="0"/>
              <a:t>‹N›</a:t>
            </a:fld>
            <a:endParaRPr lang="fr-FR"/>
          </a:p>
        </p:txBody>
      </p:sp>
    </p:spTree>
    <p:extLst>
      <p:ext uri="{BB962C8B-B14F-4D97-AF65-F5344CB8AC3E}">
        <p14:creationId xmlns:p14="http://schemas.microsoft.com/office/powerpoint/2010/main" val="3674426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51242EAC-D2BD-406A-85BB-3645A943CFA2}" type="datetime2">
              <a:rPr lang="en-US" smtClean="0"/>
              <a:t>Sunday, April 24, 2022</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it-IT"/>
              <a:t>Lingua magistrale per il Turismo - a.a. 2021-2022 Secondo semestre</a:t>
            </a:r>
            <a:endParaRPr lang="en-US" dirty="0"/>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‹N›</a:t>
            </a:fld>
            <a:endParaRPr lang="en-US"/>
          </a:p>
        </p:txBody>
      </p:sp>
    </p:spTree>
    <p:extLst>
      <p:ext uri="{BB962C8B-B14F-4D97-AF65-F5344CB8AC3E}">
        <p14:creationId xmlns:p14="http://schemas.microsoft.com/office/powerpoint/2010/main" val="147318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8A07A831-5B0C-40DD-A01C-EA73EF8F5A5A}" type="datetime2">
              <a:rPr lang="en-US" smtClean="0"/>
              <a:t>Sunday, April 24, 2022</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304932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451A7B0F-5366-4A69-B1B7-0346D165F236}" type="datetime2">
              <a:rPr lang="en-US" smtClean="0"/>
              <a:t>Sunday, April 24, 2022</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246381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8D69C6-C078-485D-89CC-1932EA408C57}"/>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03AD32A4-14A8-409E-92DA-3A623C423CC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BF9FD4BC-255E-4588-A8CC-0709422F8636}"/>
              </a:ext>
            </a:extLst>
          </p:cNvPr>
          <p:cNvSpPr>
            <a:spLocks noGrp="1"/>
          </p:cNvSpPr>
          <p:nvPr>
            <p:ph type="dt" sz="half" idx="10"/>
          </p:nvPr>
        </p:nvSpPr>
        <p:spPr/>
        <p:txBody>
          <a:bodyPr/>
          <a:lstStyle/>
          <a:p>
            <a:fld id="{56ECB864-CA0A-4891-AF53-C0EC6BFB5B59}" type="datetime2">
              <a:rPr lang="en-US" smtClean="0"/>
              <a:t>Sunday, April 24, 2022</a:t>
            </a:fld>
            <a:endParaRPr lang="fr-FR"/>
          </a:p>
        </p:txBody>
      </p:sp>
      <p:sp>
        <p:nvSpPr>
          <p:cNvPr id="5" name="Segnaposto piè di pagina 4">
            <a:extLst>
              <a:ext uri="{FF2B5EF4-FFF2-40B4-BE49-F238E27FC236}">
                <a16:creationId xmlns:a16="http://schemas.microsoft.com/office/drawing/2014/main" id="{8F874ECF-15EC-4F3E-A33B-8DA30A5C7F7D}"/>
              </a:ext>
            </a:extLst>
          </p:cNvPr>
          <p:cNvSpPr>
            <a:spLocks noGrp="1"/>
          </p:cNvSpPr>
          <p:nvPr>
            <p:ph type="ftr" sz="quarter" idx="11"/>
          </p:nvPr>
        </p:nvSpPr>
        <p:spPr/>
        <p:txBody>
          <a:bodyPr/>
          <a:lstStyle/>
          <a:p>
            <a:r>
              <a:rPr lang="it-IT"/>
              <a:t>Lingua magistrale per il Turismo - a.a. 2021-2022 Secondo semestre</a:t>
            </a:r>
            <a:endParaRPr lang="fr-FR"/>
          </a:p>
        </p:txBody>
      </p:sp>
      <p:sp>
        <p:nvSpPr>
          <p:cNvPr id="6" name="Segnaposto numero diapositiva 5">
            <a:extLst>
              <a:ext uri="{FF2B5EF4-FFF2-40B4-BE49-F238E27FC236}">
                <a16:creationId xmlns:a16="http://schemas.microsoft.com/office/drawing/2014/main" id="{0CC25AAB-093F-4F82-AE6E-FA6DC5CF7793}"/>
              </a:ext>
            </a:extLst>
          </p:cNvPr>
          <p:cNvSpPr>
            <a:spLocks noGrp="1"/>
          </p:cNvSpPr>
          <p:nvPr>
            <p:ph type="sldNum" sz="quarter" idx="12"/>
          </p:nvPr>
        </p:nvSpPr>
        <p:spPr/>
        <p:txBody>
          <a:bodyPr/>
          <a:lstStyle/>
          <a:p>
            <a:fld id="{CD41BFF0-54E1-4579-8212-DDCCDC8E9F1B}" type="slidenum">
              <a:rPr lang="fr-FR" smtClean="0"/>
              <a:t>‹N›</a:t>
            </a:fld>
            <a:endParaRPr lang="fr-FR"/>
          </a:p>
        </p:txBody>
      </p:sp>
    </p:spTree>
    <p:extLst>
      <p:ext uri="{BB962C8B-B14F-4D97-AF65-F5344CB8AC3E}">
        <p14:creationId xmlns:p14="http://schemas.microsoft.com/office/powerpoint/2010/main" val="179157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97828EF8-E55F-4803-903E-8108A6BA8773}" type="datetime2">
              <a:rPr lang="en-US" smtClean="0"/>
              <a:t>Sunday, April 24, 2022</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it-IT"/>
              <a:t>Lingua magistrale per il Turismo - a.a. 2021-2022 Secondo semestre</a:t>
            </a:r>
            <a:endParaRPr lang="en-US" dirty="0"/>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44513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F38BC35C-E3C2-4B22-A7F5-5925EF8D5EB6}" type="datetime2">
              <a:rPr lang="en-US" smtClean="0"/>
              <a:t>Sunday, April 24, 2022</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27026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06D2663C-EF75-44E9-80B7-0AE87C4889E7}" type="datetime2">
              <a:rPr lang="en-US" smtClean="0"/>
              <a:t>Sunday, April 24, 2022</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195907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3AB12A4B-7F84-44BE-9CBC-44B86394164D}" type="datetime2">
              <a:rPr lang="en-US" smtClean="0"/>
              <a:t>Sunday, April 24, 2022</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26587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EBABA9C0-19C7-4536-9C8F-02EBFF9068EF}" type="datetime2">
              <a:rPr lang="en-US" smtClean="0"/>
              <a:t>Sunday, April 24, 2022</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190223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0E05450C-B1DE-4628-9B4D-A68D25580C8E}" type="datetime2">
              <a:rPr lang="en-US" smtClean="0"/>
              <a:t>Sunday, April 24, 2022</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309192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56A989C6-E40D-4550-B78F-2FC422165475}" type="datetime2">
              <a:rPr lang="en-US" smtClean="0"/>
              <a:t>Sunday, April 24, 2022</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321551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D4E5FB9A-5EB9-41A8-8518-86EE22BFDC26}" type="datetime2">
              <a:rPr lang="en-US" smtClean="0"/>
              <a:t>Sunday, April 24, 2022</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‹N›</a:t>
            </a:fld>
            <a:endParaRPr lang="en-US"/>
          </a:p>
        </p:txBody>
      </p:sp>
    </p:spTree>
    <p:extLst>
      <p:ext uri="{BB962C8B-B14F-4D97-AF65-F5344CB8AC3E}">
        <p14:creationId xmlns:p14="http://schemas.microsoft.com/office/powerpoint/2010/main" val="401836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100">
                <a:solidFill>
                  <a:schemeClr val="tx2"/>
                </a:solidFill>
              </a:defRPr>
            </a:lvl1pPr>
          </a:lstStyle>
          <a:p>
            <a:fld id="{1FF06AC2-A3E9-4A75-9657-9ECA26189E28}" type="datetime2">
              <a:rPr lang="en-US" smtClean="0"/>
              <a:t>Sunday, April 24, 2022</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100">
                <a:solidFill>
                  <a:schemeClr val="tx2"/>
                </a:solidFill>
              </a:defRPr>
            </a:lvl1pPr>
          </a:lstStyle>
          <a:p>
            <a:r>
              <a:rPr lang="it-IT"/>
              <a:t>Lingua magistrale per il Turismo - a.a. 2021-2022 Secondo semestre</a:t>
            </a:r>
            <a:endParaRPr lang="en-US" dirty="0"/>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100">
                <a:solidFill>
                  <a:schemeClr val="tx2"/>
                </a:solidFill>
              </a:defRPr>
            </a:lvl1pPr>
          </a:lstStyle>
          <a:p>
            <a:fld id="{3A4F6043-7A67-491B-98BC-F933DED7226D}" type="slidenum">
              <a:rPr lang="en-US" smtClean="0"/>
              <a:pPr/>
              <a:t>‹N›</a:t>
            </a:fld>
            <a:endParaRPr lang="en-US" dirty="0"/>
          </a:p>
        </p:txBody>
      </p:sp>
    </p:spTree>
    <p:extLst>
      <p:ext uri="{BB962C8B-B14F-4D97-AF65-F5344CB8AC3E}">
        <p14:creationId xmlns:p14="http://schemas.microsoft.com/office/powerpoint/2010/main" val="1314151568"/>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0" r:id="rId6"/>
    <p:sldLayoutId id="2147483836" r:id="rId7"/>
    <p:sldLayoutId id="2147483837" r:id="rId8"/>
    <p:sldLayoutId id="2147483838" r:id="rId9"/>
    <p:sldLayoutId id="2147483839" r:id="rId10"/>
    <p:sldLayoutId id="2147483841" r:id="rId11"/>
  </p:sldLayoutIdLst>
  <p:hf hd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18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956EF3B-8621-4E6B-B4F1-A4E1CEA45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99505F9D-E1D3-4389-B7EB-FCDFFC41E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11F12A78-AC3C-4C45-B98A-8C2DC4154D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B94EF-27A9-4F1B-874D-68274A144F73}" type="datetime2">
              <a:rPr lang="en-US" smtClean="0"/>
              <a:t>Sunday, April 24, 2022</a:t>
            </a:fld>
            <a:endParaRPr lang="fr-FR"/>
          </a:p>
        </p:txBody>
      </p:sp>
      <p:sp>
        <p:nvSpPr>
          <p:cNvPr id="5" name="Segnaposto piè di pagina 4">
            <a:extLst>
              <a:ext uri="{FF2B5EF4-FFF2-40B4-BE49-F238E27FC236}">
                <a16:creationId xmlns:a16="http://schemas.microsoft.com/office/drawing/2014/main" id="{6AAB1E41-D319-4449-A9CA-A8A9E4B11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magistrale per il Turismo - a.a. 2021-2022 Secondo semestre</a:t>
            </a:r>
            <a:endParaRPr lang="fr-FR"/>
          </a:p>
        </p:txBody>
      </p:sp>
      <p:sp>
        <p:nvSpPr>
          <p:cNvPr id="6" name="Segnaposto numero diapositiva 5">
            <a:extLst>
              <a:ext uri="{FF2B5EF4-FFF2-40B4-BE49-F238E27FC236}">
                <a16:creationId xmlns:a16="http://schemas.microsoft.com/office/drawing/2014/main" id="{A25EB8CD-45B2-4A3C-A263-634C0C7690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1BFF0-54E1-4579-8212-DDCCDC8E9F1B}" type="slidenum">
              <a:rPr lang="fr-FR" smtClean="0"/>
              <a:t>‹N›</a:t>
            </a:fld>
            <a:endParaRPr lang="fr-FR"/>
          </a:p>
        </p:txBody>
      </p:sp>
    </p:spTree>
    <p:extLst>
      <p:ext uri="{BB962C8B-B14F-4D97-AF65-F5344CB8AC3E}">
        <p14:creationId xmlns:p14="http://schemas.microsoft.com/office/powerpoint/2010/main" val="34714811"/>
      </p:ext>
    </p:extLst>
  </p:cSld>
  <p:clrMap bg1="lt1" tx1="dk1" bg2="lt2" tx2="dk2" accent1="accent1" accent2="accent2" accent3="accent3" accent4="accent4" accent5="accent5" accent6="accent6" hlink="hlink" folHlink="folHlink"/>
  <p:sldLayoutIdLst>
    <p:sldLayoutId id="214748365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8" name="Rectangle 107">
            <a:extLst>
              <a:ext uri="{FF2B5EF4-FFF2-40B4-BE49-F238E27FC236}">
                <a16:creationId xmlns:a16="http://schemas.microsoft.com/office/drawing/2014/main" id="{24EF3E42-675E-4E84-AA5A-E233060C0D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9" name="Rectangle 109">
            <a:extLst>
              <a:ext uri="{FF2B5EF4-FFF2-40B4-BE49-F238E27FC236}">
                <a16:creationId xmlns:a16="http://schemas.microsoft.com/office/drawing/2014/main" id="{0F3B65B4-B443-446A-9981-E6E89B0B7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Flèche vers la droite">
            <a:extLst>
              <a:ext uri="{FF2B5EF4-FFF2-40B4-BE49-F238E27FC236}">
                <a16:creationId xmlns:a16="http://schemas.microsoft.com/office/drawing/2014/main" id="{3E117530-35AE-4F0D-A33A-447A38E78253}"/>
              </a:ext>
            </a:extLst>
          </p:cNvPr>
          <p:cNvPicPr>
            <a:picLocks noChangeAspect="1"/>
          </p:cNvPicPr>
          <p:nvPr/>
        </p:nvPicPr>
        <p:blipFill rotWithShape="1">
          <a:blip r:embed="rId2"/>
          <a:srcRect t="15094"/>
          <a:stretch/>
        </p:blipFill>
        <p:spPr>
          <a:xfrm>
            <a:off x="20" y="10"/>
            <a:ext cx="12191979" cy="6857990"/>
          </a:xfrm>
          <a:prstGeom prst="rect">
            <a:avLst/>
          </a:prstGeom>
        </p:spPr>
      </p:pic>
      <p:sp>
        <p:nvSpPr>
          <p:cNvPr id="120" name="Rectangle 111">
            <a:extLst>
              <a:ext uri="{FF2B5EF4-FFF2-40B4-BE49-F238E27FC236}">
                <a16:creationId xmlns:a16="http://schemas.microsoft.com/office/drawing/2014/main" id="{0A9CD935-5B3A-44F4-9F19-CFFDBD2A8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0"/>
            <a:ext cx="12188952" cy="2780581"/>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12FBAB5-29ED-4DD9-B29F-EDBDB4EF5F29}"/>
              </a:ext>
            </a:extLst>
          </p:cNvPr>
          <p:cNvSpPr>
            <a:spLocks noGrp="1"/>
          </p:cNvSpPr>
          <p:nvPr>
            <p:ph type="ctrTitle"/>
          </p:nvPr>
        </p:nvSpPr>
        <p:spPr>
          <a:xfrm>
            <a:off x="1137501" y="298443"/>
            <a:ext cx="9916996" cy="1323183"/>
          </a:xfrm>
        </p:spPr>
        <p:txBody>
          <a:bodyPr anchor="b">
            <a:normAutofit/>
          </a:bodyPr>
          <a:lstStyle/>
          <a:p>
            <a:r>
              <a:rPr lang="it-IT" sz="4800">
                <a:solidFill>
                  <a:srgbClr val="FFFFFF"/>
                </a:solidFill>
              </a:rPr>
              <a:t>La conséquence</a:t>
            </a:r>
            <a:endParaRPr lang="fr-FR" sz="4800">
              <a:solidFill>
                <a:srgbClr val="FFFFFF"/>
              </a:solidFill>
            </a:endParaRPr>
          </a:p>
        </p:txBody>
      </p:sp>
      <p:cxnSp>
        <p:nvCxnSpPr>
          <p:cNvPr id="121" name="Straight Connector 113">
            <a:extLst>
              <a:ext uri="{FF2B5EF4-FFF2-40B4-BE49-F238E27FC236}">
                <a16:creationId xmlns:a16="http://schemas.microsoft.com/office/drawing/2014/main" id="{FD6C387B-06BE-490B-A22D-8EA8A67AA8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4693E8"/>
            </a:solidFill>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15">
            <a:extLst>
              <a:ext uri="{FF2B5EF4-FFF2-40B4-BE49-F238E27FC236}">
                <a16:creationId xmlns:a16="http://schemas.microsoft.com/office/drawing/2014/main" id="{94DCE841-D2A0-408E-8F2F-990D0105E2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4693E8"/>
            </a:solidFill>
            <a:prstDash val="dash"/>
          </a:ln>
        </p:spPr>
        <p:style>
          <a:lnRef idx="1">
            <a:schemeClr val="accent1"/>
          </a:lnRef>
          <a:fillRef idx="0">
            <a:schemeClr val="accent1"/>
          </a:fillRef>
          <a:effectRef idx="0">
            <a:schemeClr val="accent1"/>
          </a:effectRef>
          <a:fontRef idx="minor">
            <a:schemeClr val="tx1"/>
          </a:fontRef>
        </p:style>
      </p:cxnSp>
      <p:sp>
        <p:nvSpPr>
          <p:cNvPr id="3" name="Segnaposto piè di pagina 2">
            <a:extLst>
              <a:ext uri="{FF2B5EF4-FFF2-40B4-BE49-F238E27FC236}">
                <a16:creationId xmlns:a16="http://schemas.microsoft.com/office/drawing/2014/main" id="{A99DFBAE-0A42-417B-B9CB-9758742269CF}"/>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5" name="Segnaposto numero diapositiva 4">
            <a:extLst>
              <a:ext uri="{FF2B5EF4-FFF2-40B4-BE49-F238E27FC236}">
                <a16:creationId xmlns:a16="http://schemas.microsoft.com/office/drawing/2014/main" id="{C95BB5CA-722E-4C16-8BA5-2A7C871A45E6}"/>
              </a:ext>
            </a:extLst>
          </p:cNvPr>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5579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966F7C-13F8-4B76-B897-33CE283CDD4C}"/>
              </a:ext>
            </a:extLst>
          </p:cNvPr>
          <p:cNvSpPr>
            <a:spLocks noGrp="1"/>
          </p:cNvSpPr>
          <p:nvPr>
            <p:ph type="title"/>
          </p:nvPr>
        </p:nvSpPr>
        <p:spPr/>
        <p:txBody>
          <a:bodyPr/>
          <a:lstStyle/>
          <a:p>
            <a:r>
              <a:rPr lang="it-IT"/>
              <a:t>Proposition infinitive</a:t>
            </a:r>
            <a:endParaRPr lang="fr-FR"/>
          </a:p>
        </p:txBody>
      </p:sp>
      <p:sp>
        <p:nvSpPr>
          <p:cNvPr id="3" name="Segnaposto contenuto 2">
            <a:extLst>
              <a:ext uri="{FF2B5EF4-FFF2-40B4-BE49-F238E27FC236}">
                <a16:creationId xmlns:a16="http://schemas.microsoft.com/office/drawing/2014/main" id="{CE0177FF-C131-469B-9B88-E6C2595B1641}"/>
              </a:ext>
            </a:extLst>
          </p:cNvPr>
          <p:cNvSpPr>
            <a:spLocks noGrp="1"/>
          </p:cNvSpPr>
          <p:nvPr>
            <p:ph idx="1"/>
          </p:nvPr>
        </p:nvSpPr>
        <p:spPr/>
        <p:txBody>
          <a:bodyPr/>
          <a:lstStyle/>
          <a:p>
            <a:r>
              <a:rPr lang="it-IT" b="1"/>
              <a:t>Trop / assez … pour </a:t>
            </a:r>
            <a:r>
              <a:rPr lang="it-IT"/>
              <a:t>+ infinitif</a:t>
            </a:r>
          </a:p>
          <a:p>
            <a:r>
              <a:rPr lang="it-IT"/>
              <a:t>Quand le sujet des propositions principale et subordonnée est le même, la proposition consécutive est obligatoirement infinitive.</a:t>
            </a:r>
          </a:p>
          <a:p>
            <a:pPr lvl="2">
              <a:spcBef>
                <a:spcPts val="1200"/>
              </a:spcBef>
            </a:pPr>
            <a:r>
              <a:rPr lang="it-IT"/>
              <a:t>En ce moment j’ai trop de travail </a:t>
            </a:r>
            <a:r>
              <a:rPr lang="it-IT">
                <a:solidFill>
                  <a:srgbClr val="FF0000"/>
                </a:solidFill>
              </a:rPr>
              <a:t>pour</a:t>
            </a:r>
            <a:r>
              <a:rPr lang="it-IT"/>
              <a:t> (</a:t>
            </a:r>
            <a:r>
              <a:rPr lang="it-IT" strike="sngStrike"/>
              <a:t>que j’aie envie</a:t>
            </a:r>
            <a:r>
              <a:rPr lang="it-IT"/>
              <a:t>) </a:t>
            </a:r>
            <a:r>
              <a:rPr lang="it-IT">
                <a:solidFill>
                  <a:srgbClr val="0070C0"/>
                </a:solidFill>
              </a:rPr>
              <a:t>avoir</a:t>
            </a:r>
            <a:r>
              <a:rPr lang="it-IT"/>
              <a:t> envie de sortir.</a:t>
            </a:r>
          </a:p>
          <a:p>
            <a:pPr lvl="2">
              <a:spcBef>
                <a:spcPts val="1200"/>
              </a:spcBef>
            </a:pPr>
            <a:r>
              <a:rPr lang="it-IT"/>
              <a:t>Il parle assez lentement </a:t>
            </a:r>
            <a:r>
              <a:rPr lang="it-IT">
                <a:solidFill>
                  <a:srgbClr val="FF0000"/>
                </a:solidFill>
              </a:rPr>
              <a:t>pour</a:t>
            </a:r>
            <a:r>
              <a:rPr lang="it-IT"/>
              <a:t> (</a:t>
            </a:r>
            <a:r>
              <a:rPr lang="it-IT" strike="sngStrike"/>
              <a:t>qu’il soit</a:t>
            </a:r>
            <a:r>
              <a:rPr lang="it-IT"/>
              <a:t>) </a:t>
            </a:r>
            <a:r>
              <a:rPr lang="it-IT">
                <a:solidFill>
                  <a:srgbClr val="0070C0"/>
                </a:solidFill>
              </a:rPr>
              <a:t>être</a:t>
            </a:r>
            <a:r>
              <a:rPr lang="it-IT"/>
              <a:t> compris.</a:t>
            </a:r>
          </a:p>
          <a:p>
            <a:endParaRPr lang="fr-FR"/>
          </a:p>
        </p:txBody>
      </p:sp>
      <p:sp>
        <p:nvSpPr>
          <p:cNvPr id="6" name="Segnaposto piè di pagina 5">
            <a:extLst>
              <a:ext uri="{FF2B5EF4-FFF2-40B4-BE49-F238E27FC236}">
                <a16:creationId xmlns:a16="http://schemas.microsoft.com/office/drawing/2014/main" id="{4CB990D9-1E2E-45CE-9206-1B82D914AB7E}"/>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7" name="Segnaposto numero diapositiva 6">
            <a:extLst>
              <a:ext uri="{FF2B5EF4-FFF2-40B4-BE49-F238E27FC236}">
                <a16:creationId xmlns:a16="http://schemas.microsoft.com/office/drawing/2014/main" id="{4A79F062-7F36-4128-9174-8545B1811539}"/>
              </a:ext>
            </a:extLst>
          </p:cNvPr>
          <p:cNvSpPr>
            <a:spLocks noGrp="1"/>
          </p:cNvSpPr>
          <p:nvPr>
            <p:ph type="sldNum" sz="quarter" idx="12"/>
          </p:nvPr>
        </p:nvSpPr>
        <p:spPr/>
        <p:txBody>
          <a:bodyPr/>
          <a:lstStyle/>
          <a:p>
            <a:fld id="{3A4F6043-7A67-491B-98BC-F933DED7226D}" type="slidenum">
              <a:rPr lang="en-US" smtClean="0"/>
              <a:pPr/>
              <a:t>10</a:t>
            </a:fld>
            <a:endParaRPr lang="en-US" dirty="0"/>
          </a:p>
        </p:txBody>
      </p:sp>
    </p:spTree>
    <p:extLst>
      <p:ext uri="{BB962C8B-B14F-4D97-AF65-F5344CB8AC3E}">
        <p14:creationId xmlns:p14="http://schemas.microsoft.com/office/powerpoint/2010/main" val="203667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47F86C-0C48-477A-A441-BA6E11C425A4}"/>
              </a:ext>
            </a:extLst>
          </p:cNvPr>
          <p:cNvSpPr>
            <a:spLocks noGrp="1"/>
          </p:cNvSpPr>
          <p:nvPr>
            <p:ph type="title"/>
          </p:nvPr>
        </p:nvSpPr>
        <p:spPr>
          <a:xfrm>
            <a:off x="420623" y="365125"/>
            <a:ext cx="10747485" cy="2404708"/>
          </a:xfrm>
        </p:spPr>
        <p:txBody>
          <a:bodyPr>
            <a:noAutofit/>
          </a:bodyPr>
          <a:lstStyle/>
          <a:p>
            <a:r>
              <a:rPr lang="fr-FR" sz="3200" b="1"/>
              <a:t>Tellement / tant </a:t>
            </a:r>
            <a:r>
              <a:rPr lang="fr-FR" sz="3200"/>
              <a:t>+ verbe … </a:t>
            </a:r>
            <a:r>
              <a:rPr lang="fr-FR" sz="3200" b="1"/>
              <a:t>que</a:t>
            </a:r>
            <a:r>
              <a:rPr lang="fr-FR" sz="3200"/>
              <a:t>, </a:t>
            </a:r>
            <a:br>
              <a:rPr lang="fr-FR" sz="3200"/>
            </a:br>
            <a:r>
              <a:rPr lang="fr-FR" sz="3200" b="1"/>
              <a:t>tellement / si </a:t>
            </a:r>
            <a:r>
              <a:rPr lang="fr-FR" sz="3200"/>
              <a:t>+ adjectif + </a:t>
            </a:r>
            <a:r>
              <a:rPr lang="fr-FR" sz="3200" b="1"/>
              <a:t>que</a:t>
            </a:r>
            <a:r>
              <a:rPr lang="fr-FR" sz="3200"/>
              <a:t>, </a:t>
            </a:r>
            <a:br>
              <a:rPr lang="fr-FR" sz="3200"/>
            </a:br>
            <a:r>
              <a:rPr lang="fr-FR" sz="3200" b="1"/>
              <a:t>tellement de / tant de </a:t>
            </a:r>
            <a:r>
              <a:rPr lang="fr-FR" sz="3200"/>
              <a:t>+ nom + </a:t>
            </a:r>
            <a:r>
              <a:rPr lang="fr-FR" sz="3200" b="1"/>
              <a:t>que</a:t>
            </a:r>
            <a:r>
              <a:rPr lang="fr-FR" sz="3200"/>
              <a:t>, </a:t>
            </a:r>
            <a:br>
              <a:rPr lang="fr-FR" sz="3200"/>
            </a:br>
            <a:r>
              <a:rPr lang="fr-FR" sz="3200" b="1"/>
              <a:t>un tel, une telle, de tels, de telles </a:t>
            </a:r>
            <a:r>
              <a:rPr lang="fr-FR" sz="3200"/>
              <a:t>+ nom + </a:t>
            </a:r>
            <a:r>
              <a:rPr lang="fr-FR" sz="3200" b="1"/>
              <a:t>que</a:t>
            </a:r>
            <a:br>
              <a:rPr lang="fr-FR" sz="3200" b="1"/>
            </a:br>
            <a:endParaRPr lang="fr-FR" sz="3200"/>
          </a:p>
        </p:txBody>
      </p:sp>
      <p:sp>
        <p:nvSpPr>
          <p:cNvPr id="3" name="Segnaposto contenuto 2">
            <a:extLst>
              <a:ext uri="{FF2B5EF4-FFF2-40B4-BE49-F238E27FC236}">
                <a16:creationId xmlns:a16="http://schemas.microsoft.com/office/drawing/2014/main" id="{BC341E3C-2460-42C6-A672-34A9DAA0DF65}"/>
              </a:ext>
            </a:extLst>
          </p:cNvPr>
          <p:cNvSpPr>
            <a:spLocks noGrp="1"/>
          </p:cNvSpPr>
          <p:nvPr>
            <p:ph idx="1"/>
          </p:nvPr>
        </p:nvSpPr>
        <p:spPr>
          <a:xfrm>
            <a:off x="523783" y="2627790"/>
            <a:ext cx="10439873" cy="3404218"/>
          </a:xfrm>
        </p:spPr>
        <p:txBody>
          <a:bodyPr>
            <a:normAutofit/>
          </a:bodyPr>
          <a:lstStyle/>
          <a:p>
            <a:r>
              <a:rPr lang="fr-FR"/>
              <a:t>Ces conjonctions sont suivies de l’</a:t>
            </a:r>
            <a:r>
              <a:rPr lang="fr-FR" b="1"/>
              <a:t>indicatif</a:t>
            </a:r>
            <a:r>
              <a:rPr lang="fr-FR"/>
              <a:t>.  Mais quand la principale est </a:t>
            </a:r>
            <a:r>
              <a:rPr lang="fr-FR" b="1"/>
              <a:t>interrogative ou négative</a:t>
            </a:r>
            <a:r>
              <a:rPr lang="fr-FR"/>
              <a:t>, elles sont suivies du </a:t>
            </a:r>
            <a:r>
              <a:rPr lang="fr-FR" b="1"/>
              <a:t>subjonctif</a:t>
            </a:r>
            <a:r>
              <a:rPr lang="fr-FR"/>
              <a:t> :</a:t>
            </a:r>
          </a:p>
          <a:p>
            <a:pPr lvl="2"/>
            <a:r>
              <a:rPr lang="fr-FR"/>
              <a:t>Le volume des ventes augmente </a:t>
            </a:r>
            <a:r>
              <a:rPr lang="fr-FR" b="1"/>
              <a:t>tellement/tant que </a:t>
            </a:r>
            <a:r>
              <a:rPr lang="fr-FR"/>
              <a:t>nous </a:t>
            </a:r>
            <a:r>
              <a:rPr lang="fr-FR">
                <a:solidFill>
                  <a:srgbClr val="FF0000"/>
                </a:solidFill>
              </a:rPr>
              <a:t>devons</a:t>
            </a:r>
            <a:r>
              <a:rPr lang="fr-FR"/>
              <a:t> ouvrir un autre magasin. </a:t>
            </a:r>
          </a:p>
          <a:p>
            <a:pPr lvl="2"/>
            <a:r>
              <a:rPr lang="fr-FR"/>
              <a:t>Le volume des ventes </a:t>
            </a:r>
            <a:r>
              <a:rPr lang="fr-FR">
                <a:solidFill>
                  <a:srgbClr val="FF0000"/>
                </a:solidFill>
              </a:rPr>
              <a:t>n’</a:t>
            </a:r>
            <a:r>
              <a:rPr lang="fr-FR"/>
              <a:t>augmente </a:t>
            </a:r>
            <a:r>
              <a:rPr lang="fr-FR">
                <a:solidFill>
                  <a:srgbClr val="FF0000"/>
                </a:solidFill>
              </a:rPr>
              <a:t>pas</a:t>
            </a:r>
            <a:r>
              <a:rPr lang="fr-FR"/>
              <a:t> </a:t>
            </a:r>
            <a:r>
              <a:rPr lang="fr-FR" b="1"/>
              <a:t>tant que </a:t>
            </a:r>
            <a:r>
              <a:rPr lang="fr-FR"/>
              <a:t>nous </a:t>
            </a:r>
            <a:r>
              <a:rPr lang="fr-FR">
                <a:solidFill>
                  <a:srgbClr val="FF0000"/>
                </a:solidFill>
              </a:rPr>
              <a:t>devions</a:t>
            </a:r>
            <a:r>
              <a:rPr lang="fr-FR"/>
              <a:t> ouvrir un autre magasin</a:t>
            </a:r>
          </a:p>
          <a:p>
            <a:pPr lvl="2">
              <a:spcBef>
                <a:spcPts val="1200"/>
              </a:spcBef>
            </a:pPr>
            <a:r>
              <a:rPr lang="fr-FR"/>
              <a:t>La diminution des prix du marché a été </a:t>
            </a:r>
            <a:r>
              <a:rPr lang="fr-FR" b="1"/>
              <a:t>tellement/si </a:t>
            </a:r>
            <a:r>
              <a:rPr lang="fr-FR"/>
              <a:t>rapide </a:t>
            </a:r>
            <a:r>
              <a:rPr lang="fr-FR" b="1"/>
              <a:t>que</a:t>
            </a:r>
            <a:r>
              <a:rPr lang="fr-FR"/>
              <a:t> les importateurs </a:t>
            </a:r>
            <a:r>
              <a:rPr lang="fr-FR">
                <a:solidFill>
                  <a:srgbClr val="FF0000"/>
                </a:solidFill>
              </a:rPr>
              <a:t>ont</a:t>
            </a:r>
            <a:r>
              <a:rPr lang="fr-FR"/>
              <a:t> été confrontés à une brusque détérioration de la valeur des marchandises.</a:t>
            </a:r>
          </a:p>
          <a:p>
            <a:pPr lvl="2"/>
            <a:r>
              <a:rPr lang="fr-FR"/>
              <a:t>La diminution des prix du marché </a:t>
            </a:r>
            <a:r>
              <a:rPr lang="fr-FR">
                <a:solidFill>
                  <a:srgbClr val="FF0000"/>
                </a:solidFill>
              </a:rPr>
              <a:t>a-t-elle été </a:t>
            </a:r>
            <a:r>
              <a:rPr lang="fr-FR" b="1"/>
              <a:t>tellement/si </a:t>
            </a:r>
            <a:r>
              <a:rPr lang="fr-FR"/>
              <a:t>rapide </a:t>
            </a:r>
            <a:r>
              <a:rPr lang="fr-FR" b="1"/>
              <a:t>que</a:t>
            </a:r>
            <a:r>
              <a:rPr lang="fr-FR"/>
              <a:t> les importateurs </a:t>
            </a:r>
            <a:r>
              <a:rPr lang="fr-FR">
                <a:solidFill>
                  <a:srgbClr val="FF0000"/>
                </a:solidFill>
              </a:rPr>
              <a:t>aient</a:t>
            </a:r>
            <a:r>
              <a:rPr lang="fr-FR"/>
              <a:t> été confrontés à une brusque détérioration de la valeur des marchandises.</a:t>
            </a:r>
          </a:p>
          <a:p>
            <a:pPr lvl="2">
              <a:spcBef>
                <a:spcPts val="1200"/>
              </a:spcBef>
            </a:pPr>
            <a:r>
              <a:rPr lang="fr-FR"/>
              <a:t>La tempête a fait </a:t>
            </a:r>
            <a:r>
              <a:rPr lang="fr-FR" b="1"/>
              <a:t>de tels </a:t>
            </a:r>
            <a:r>
              <a:rPr lang="fr-FR"/>
              <a:t>dégâts </a:t>
            </a:r>
            <a:r>
              <a:rPr lang="fr-FR" b="1"/>
              <a:t>qu’</a:t>
            </a:r>
            <a:r>
              <a:rPr lang="fr-FR"/>
              <a:t>il </a:t>
            </a:r>
            <a:r>
              <a:rPr lang="fr-FR">
                <a:solidFill>
                  <a:srgbClr val="FF0000"/>
                </a:solidFill>
              </a:rPr>
              <a:t>faudra</a:t>
            </a:r>
            <a:r>
              <a:rPr lang="fr-FR"/>
              <a:t> des années pour tout réparer.</a:t>
            </a:r>
          </a:p>
          <a:p>
            <a:pPr lvl="2"/>
            <a:r>
              <a:rPr lang="fr-FR"/>
              <a:t>La tempête </a:t>
            </a:r>
            <a:r>
              <a:rPr lang="fr-FR">
                <a:solidFill>
                  <a:srgbClr val="FF0000"/>
                </a:solidFill>
              </a:rPr>
              <a:t>n’</a:t>
            </a:r>
            <a:r>
              <a:rPr lang="fr-FR"/>
              <a:t>a </a:t>
            </a:r>
            <a:r>
              <a:rPr lang="fr-FR">
                <a:solidFill>
                  <a:srgbClr val="FF0000"/>
                </a:solidFill>
              </a:rPr>
              <a:t>pas</a:t>
            </a:r>
            <a:r>
              <a:rPr lang="fr-FR"/>
              <a:t> fait </a:t>
            </a:r>
            <a:r>
              <a:rPr lang="fr-FR" b="1"/>
              <a:t>de tels</a:t>
            </a:r>
            <a:r>
              <a:rPr lang="fr-FR"/>
              <a:t> dégâts </a:t>
            </a:r>
            <a:r>
              <a:rPr lang="fr-FR" b="1"/>
              <a:t>qu’</a:t>
            </a:r>
            <a:r>
              <a:rPr lang="fr-FR"/>
              <a:t>il </a:t>
            </a:r>
            <a:r>
              <a:rPr lang="fr-FR">
                <a:solidFill>
                  <a:srgbClr val="FF0000"/>
                </a:solidFill>
              </a:rPr>
              <a:t>faille</a:t>
            </a:r>
            <a:r>
              <a:rPr lang="fr-FR"/>
              <a:t> des années pour tout réparer.</a:t>
            </a:r>
          </a:p>
        </p:txBody>
      </p:sp>
      <p:sp>
        <p:nvSpPr>
          <p:cNvPr id="6" name="Segnaposto piè di pagina 5">
            <a:extLst>
              <a:ext uri="{FF2B5EF4-FFF2-40B4-BE49-F238E27FC236}">
                <a16:creationId xmlns:a16="http://schemas.microsoft.com/office/drawing/2014/main" id="{C64D4F93-1A60-4556-AB76-36B3E95FD7A1}"/>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7" name="Segnaposto numero diapositiva 6">
            <a:extLst>
              <a:ext uri="{FF2B5EF4-FFF2-40B4-BE49-F238E27FC236}">
                <a16:creationId xmlns:a16="http://schemas.microsoft.com/office/drawing/2014/main" id="{ED59FEBD-4C01-4985-80E4-A98EC9D36A6F}"/>
              </a:ext>
            </a:extLst>
          </p:cNvPr>
          <p:cNvSpPr>
            <a:spLocks noGrp="1"/>
          </p:cNvSpPr>
          <p:nvPr>
            <p:ph type="sldNum" sz="quarter" idx="12"/>
          </p:nvPr>
        </p:nvSpPr>
        <p:spPr/>
        <p:txBody>
          <a:bodyPr/>
          <a:lstStyle/>
          <a:p>
            <a:fld id="{3A4F6043-7A67-491B-98BC-F933DED7226D}" type="slidenum">
              <a:rPr lang="en-US" smtClean="0"/>
              <a:pPr/>
              <a:t>11</a:t>
            </a:fld>
            <a:endParaRPr lang="en-US" dirty="0"/>
          </a:p>
        </p:txBody>
      </p:sp>
    </p:spTree>
    <p:extLst>
      <p:ext uri="{BB962C8B-B14F-4D97-AF65-F5344CB8AC3E}">
        <p14:creationId xmlns:p14="http://schemas.microsoft.com/office/powerpoint/2010/main" val="234362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D4360-03FE-4A9D-AD8C-09C098D35A44}"/>
              </a:ext>
            </a:extLst>
          </p:cNvPr>
          <p:cNvSpPr>
            <a:spLocks noGrp="1"/>
          </p:cNvSpPr>
          <p:nvPr>
            <p:ph type="title"/>
          </p:nvPr>
        </p:nvSpPr>
        <p:spPr/>
        <p:txBody>
          <a:bodyPr/>
          <a:lstStyle/>
          <a:p>
            <a:r>
              <a:rPr lang="it-IT"/>
              <a:t>Mots de liaison     conséquence</a:t>
            </a:r>
            <a:endParaRPr lang="fr-FR"/>
          </a:p>
        </p:txBody>
      </p:sp>
      <p:sp>
        <p:nvSpPr>
          <p:cNvPr id="3" name="Segnaposto contenuto 2">
            <a:extLst>
              <a:ext uri="{FF2B5EF4-FFF2-40B4-BE49-F238E27FC236}">
                <a16:creationId xmlns:a16="http://schemas.microsoft.com/office/drawing/2014/main" id="{DCBFE2D6-1DEE-4D35-BBB7-D18539AA9A31}"/>
              </a:ext>
            </a:extLst>
          </p:cNvPr>
          <p:cNvSpPr>
            <a:spLocks noGrp="1"/>
          </p:cNvSpPr>
          <p:nvPr>
            <p:ph idx="1"/>
          </p:nvPr>
        </p:nvSpPr>
        <p:spPr/>
        <p:txBody>
          <a:bodyPr>
            <a:normAutofit/>
          </a:bodyPr>
          <a:lstStyle/>
          <a:p>
            <a:r>
              <a:rPr lang="it-IT" b="1"/>
              <a:t>Donc</a:t>
            </a:r>
            <a:r>
              <a:rPr lang="it-IT"/>
              <a:t> (conjonction de coordination, comme </a:t>
            </a:r>
            <a:r>
              <a:rPr lang="it-IT" b="1"/>
              <a:t>car</a:t>
            </a:r>
            <a:r>
              <a:rPr lang="it-IT"/>
              <a:t> pour la cause)</a:t>
            </a:r>
          </a:p>
          <a:p>
            <a:pPr lvl="2">
              <a:spcBef>
                <a:spcPts val="1200"/>
              </a:spcBef>
            </a:pPr>
            <a:r>
              <a:rPr lang="fr-FR"/>
              <a:t>Les produits commandés ne vous ont pas encore été facturés et ils ne sont </a:t>
            </a:r>
            <a:r>
              <a:rPr lang="fr-FR">
                <a:solidFill>
                  <a:srgbClr val="FF0000"/>
                </a:solidFill>
              </a:rPr>
              <a:t>donc</a:t>
            </a:r>
            <a:r>
              <a:rPr lang="fr-FR"/>
              <a:t> pas dus / </a:t>
            </a:r>
            <a:r>
              <a:rPr lang="fr-FR">
                <a:solidFill>
                  <a:srgbClr val="FF0000"/>
                </a:solidFill>
              </a:rPr>
              <a:t>donc</a:t>
            </a:r>
            <a:r>
              <a:rPr lang="fr-FR"/>
              <a:t> ils ne sont pas dus.</a:t>
            </a:r>
          </a:p>
          <a:p>
            <a:pPr marL="914400" lvl="2" indent="0">
              <a:spcBef>
                <a:spcPts val="1200"/>
              </a:spcBef>
              <a:buNone/>
            </a:pPr>
            <a:endParaRPr lang="it-IT"/>
          </a:p>
          <a:p>
            <a:r>
              <a:rPr lang="it-IT" b="1"/>
              <a:t>Alors</a:t>
            </a:r>
            <a:r>
              <a:rPr lang="it-IT"/>
              <a:t> (adverbe, peut exprimer également la temporalité)</a:t>
            </a:r>
          </a:p>
          <a:p>
            <a:pPr lvl="2">
              <a:spcBef>
                <a:spcPts val="1200"/>
              </a:spcBef>
            </a:pPr>
            <a:r>
              <a:rPr lang="it-IT"/>
              <a:t>Il n’y avait plus de place dans notre restaurant habituel, </a:t>
            </a:r>
            <a:r>
              <a:rPr lang="it-IT">
                <a:solidFill>
                  <a:srgbClr val="FF0000"/>
                </a:solidFill>
              </a:rPr>
              <a:t>alors</a:t>
            </a:r>
            <a:r>
              <a:rPr lang="it-IT"/>
              <a:t> nous avons mangé un sandwich dans le café d’à côté.</a:t>
            </a:r>
          </a:p>
          <a:p>
            <a:pPr marL="914400" lvl="2" indent="0">
              <a:spcBef>
                <a:spcPts val="1200"/>
              </a:spcBef>
              <a:buNone/>
            </a:pPr>
            <a:endParaRPr lang="it-IT"/>
          </a:p>
          <a:p>
            <a:r>
              <a:rPr lang="it-IT" b="1"/>
              <a:t>Aussi : </a:t>
            </a:r>
            <a:r>
              <a:rPr lang="it-IT"/>
              <a:t>obligatoirement en tête de phrase suivi d’une </a:t>
            </a:r>
            <a:r>
              <a:rPr lang="it-IT" sz="2000"/>
              <a:t>inversion </a:t>
            </a:r>
            <a:r>
              <a:rPr lang="it-IT" sz="1800"/>
              <a:t>(à distinguer de son emploi dans le comparatif d’égalité et de l’adverbe synonyme d’</a:t>
            </a:r>
            <a:r>
              <a:rPr lang="it-IT" sz="1800" b="1"/>
              <a:t>également</a:t>
            </a:r>
            <a:r>
              <a:rPr lang="it-IT" sz="1800"/>
              <a:t>)</a:t>
            </a:r>
          </a:p>
          <a:p>
            <a:pPr lvl="2">
              <a:spcBef>
                <a:spcPts val="1200"/>
              </a:spcBef>
            </a:pPr>
            <a:r>
              <a:rPr lang="fr-FR"/>
              <a:t>Nous ne sommes pas en mesure de décider, </a:t>
            </a:r>
            <a:r>
              <a:rPr lang="fr-FR">
                <a:solidFill>
                  <a:srgbClr val="FF0000"/>
                </a:solidFill>
              </a:rPr>
              <a:t>aussi</a:t>
            </a:r>
            <a:r>
              <a:rPr lang="fr-FR"/>
              <a:t> </a:t>
            </a:r>
            <a:r>
              <a:rPr lang="fr-FR">
                <a:solidFill>
                  <a:srgbClr val="0070C0"/>
                </a:solidFill>
              </a:rPr>
              <a:t>avons-nous laissé </a:t>
            </a:r>
            <a:r>
              <a:rPr lang="fr-FR"/>
              <a:t>l'option ouverte.</a:t>
            </a:r>
            <a:endParaRPr lang="it-IT"/>
          </a:p>
          <a:p>
            <a:endParaRPr lang="fr-FR"/>
          </a:p>
        </p:txBody>
      </p:sp>
      <p:sp>
        <p:nvSpPr>
          <p:cNvPr id="4" name="Freccia a destra 3">
            <a:extLst>
              <a:ext uri="{FF2B5EF4-FFF2-40B4-BE49-F238E27FC236}">
                <a16:creationId xmlns:a16="http://schemas.microsoft.com/office/drawing/2014/main" id="{D8CAE069-1522-49FB-ACEF-22175B0BB57B}"/>
              </a:ext>
            </a:extLst>
          </p:cNvPr>
          <p:cNvSpPr/>
          <p:nvPr/>
        </p:nvSpPr>
        <p:spPr>
          <a:xfrm>
            <a:off x="5255581" y="1008502"/>
            <a:ext cx="452761" cy="181106"/>
          </a:xfrm>
          <a:prstGeom prst="rightArrow">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7" name="Segnaposto piè di pagina 6">
            <a:extLst>
              <a:ext uri="{FF2B5EF4-FFF2-40B4-BE49-F238E27FC236}">
                <a16:creationId xmlns:a16="http://schemas.microsoft.com/office/drawing/2014/main" id="{395C7A3E-2A4C-42CF-A517-334C177210ED}"/>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8" name="Segnaposto numero diapositiva 7">
            <a:extLst>
              <a:ext uri="{FF2B5EF4-FFF2-40B4-BE49-F238E27FC236}">
                <a16:creationId xmlns:a16="http://schemas.microsoft.com/office/drawing/2014/main" id="{788718D0-9969-4DE7-9CDD-5CC8660E272B}"/>
              </a:ext>
            </a:extLst>
          </p:cNvPr>
          <p:cNvSpPr>
            <a:spLocks noGrp="1"/>
          </p:cNvSpPr>
          <p:nvPr>
            <p:ph type="sldNum" sz="quarter" idx="12"/>
          </p:nvPr>
        </p:nvSpPr>
        <p:spPr/>
        <p:txBody>
          <a:bodyPr/>
          <a:lstStyle/>
          <a:p>
            <a:fld id="{3A4F6043-7A67-491B-98BC-F933DED7226D}" type="slidenum">
              <a:rPr lang="en-US" smtClean="0"/>
              <a:pPr/>
              <a:t>12</a:t>
            </a:fld>
            <a:endParaRPr lang="en-US" dirty="0"/>
          </a:p>
        </p:txBody>
      </p:sp>
    </p:spTree>
    <p:extLst>
      <p:ext uri="{BB962C8B-B14F-4D97-AF65-F5344CB8AC3E}">
        <p14:creationId xmlns:p14="http://schemas.microsoft.com/office/powerpoint/2010/main" val="2425985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C99787-6E05-4A6F-B9FC-D4DF3A0A8885}"/>
              </a:ext>
            </a:extLst>
          </p:cNvPr>
          <p:cNvSpPr>
            <a:spLocks noGrp="1"/>
          </p:cNvSpPr>
          <p:nvPr>
            <p:ph idx="1"/>
          </p:nvPr>
        </p:nvSpPr>
        <p:spPr>
          <a:xfrm>
            <a:off x="346229" y="532661"/>
            <a:ext cx="10617427" cy="5499348"/>
          </a:xfrm>
        </p:spPr>
        <p:txBody>
          <a:bodyPr>
            <a:normAutofit lnSpcReduction="10000"/>
          </a:bodyPr>
          <a:lstStyle/>
          <a:p>
            <a:r>
              <a:rPr lang="fr-FR" b="1"/>
              <a:t>Ainsi</a:t>
            </a:r>
            <a:r>
              <a:rPr lang="fr-FR"/>
              <a:t> (adverbe) langue soutenue</a:t>
            </a:r>
          </a:p>
          <a:p>
            <a:pPr lvl="2"/>
            <a:r>
              <a:rPr lang="fr-FR"/>
              <a:t>7 actifs sur 10 ont apprécié de se rendre dans les locaux de leur entreprise pendant le confinement et redonnent </a:t>
            </a:r>
            <a:r>
              <a:rPr lang="fr-FR">
                <a:solidFill>
                  <a:srgbClr val="FF0000"/>
                </a:solidFill>
              </a:rPr>
              <a:t>ainsi</a:t>
            </a:r>
            <a:r>
              <a:rPr lang="fr-FR"/>
              <a:t> à l’entreprise sa raison d’être. </a:t>
            </a:r>
          </a:p>
          <a:p>
            <a:r>
              <a:rPr lang="fr-FR" b="1"/>
              <a:t>Comme ça </a:t>
            </a:r>
            <a:r>
              <a:rPr lang="fr-FR"/>
              <a:t>: usage fréquent</a:t>
            </a:r>
          </a:p>
          <a:p>
            <a:pPr lvl="2"/>
            <a:r>
              <a:rPr lang="fr-FR"/>
              <a:t>Arrive un peu à l’avance, </a:t>
            </a:r>
            <a:r>
              <a:rPr lang="fr-FR">
                <a:solidFill>
                  <a:srgbClr val="FF0000"/>
                </a:solidFill>
              </a:rPr>
              <a:t>comme ça </a:t>
            </a:r>
            <a:r>
              <a:rPr lang="fr-FR"/>
              <a:t>on sera sûr d’attraper le train.</a:t>
            </a:r>
          </a:p>
          <a:p>
            <a:r>
              <a:rPr lang="fr-FR" b="1"/>
              <a:t>C’est la raison pour laquelle / c’est pourquoi / c’est pour cela que / c’est pour ça que / ce qui fait que = par conséquent, en conséquence</a:t>
            </a:r>
          </a:p>
          <a:p>
            <a:pPr lvl="2">
              <a:spcBef>
                <a:spcPts val="1200"/>
              </a:spcBef>
            </a:pPr>
            <a:r>
              <a:rPr lang="fr-FR"/>
              <a:t>Le statut social des filles est inférieur, </a:t>
            </a:r>
            <a:r>
              <a:rPr lang="fr-FR">
                <a:solidFill>
                  <a:srgbClr val="FF0000"/>
                </a:solidFill>
              </a:rPr>
              <a:t>ce qui fait que </a:t>
            </a:r>
            <a:r>
              <a:rPr lang="fr-FR"/>
              <a:t>leur scolarisation ne constitue pas une priorité.</a:t>
            </a:r>
          </a:p>
          <a:p>
            <a:r>
              <a:rPr lang="fr-FR" b="1"/>
              <a:t>D’où, de là </a:t>
            </a:r>
            <a:r>
              <a:rPr lang="fr-FR"/>
              <a:t>: sont suivis souvent seulement d’un nom</a:t>
            </a:r>
          </a:p>
          <a:p>
            <a:pPr lvl="2">
              <a:spcBef>
                <a:spcPts val="1200"/>
              </a:spcBef>
            </a:pPr>
            <a:r>
              <a:rPr lang="fr-FR"/>
              <a:t>Le président de cette association caritative a détourné beaucoup d’argent, </a:t>
            </a:r>
            <a:r>
              <a:rPr lang="fr-FR">
                <a:solidFill>
                  <a:srgbClr val="FF0000"/>
                </a:solidFill>
              </a:rPr>
              <a:t>d’où</a:t>
            </a:r>
            <a:r>
              <a:rPr lang="fr-FR"/>
              <a:t> un énorme scandale.</a:t>
            </a:r>
          </a:p>
          <a:p>
            <a:r>
              <a:rPr lang="fr-FR" b="1"/>
              <a:t>Du coup </a:t>
            </a:r>
            <a:r>
              <a:rPr lang="fr-FR"/>
              <a:t>: langue familière, indique une conséquence immédiate</a:t>
            </a:r>
          </a:p>
          <a:p>
            <a:pPr lvl="2"/>
            <a:r>
              <a:rPr lang="fr-FR"/>
              <a:t>La sécurité alimentaire est un sujet très émotionnel. </a:t>
            </a:r>
            <a:r>
              <a:rPr lang="fr-FR">
                <a:solidFill>
                  <a:srgbClr val="FF0000"/>
                </a:solidFill>
              </a:rPr>
              <a:t>Du coup</a:t>
            </a:r>
            <a:r>
              <a:rPr lang="fr-FR"/>
              <a:t>, la politique alimentaire relève en partie de la gestion des émotions.</a:t>
            </a:r>
          </a:p>
          <a:p>
            <a:r>
              <a:rPr lang="fr-FR" b="1"/>
              <a:t>Sous peine de / au risque de</a:t>
            </a:r>
          </a:p>
          <a:p>
            <a:pPr lvl="2"/>
            <a:r>
              <a:rPr lang="fr-FR"/>
              <a:t>Il faut que nous fassions preuve de plus de clarté et de pertinence </a:t>
            </a:r>
            <a:r>
              <a:rPr lang="fr-FR">
                <a:solidFill>
                  <a:srgbClr val="FF0000"/>
                </a:solidFill>
              </a:rPr>
              <a:t>sous peine d'</a:t>
            </a:r>
            <a:r>
              <a:rPr lang="fr-FR"/>
              <a:t>avoir un problème de crédibilité à long terme.</a:t>
            </a:r>
          </a:p>
          <a:p>
            <a:pPr lvl="2"/>
            <a:endParaRPr lang="fr-FR"/>
          </a:p>
          <a:p>
            <a:endParaRPr lang="fr-FR"/>
          </a:p>
        </p:txBody>
      </p:sp>
      <p:sp>
        <p:nvSpPr>
          <p:cNvPr id="5" name="Segnaposto piè di pagina 4">
            <a:extLst>
              <a:ext uri="{FF2B5EF4-FFF2-40B4-BE49-F238E27FC236}">
                <a16:creationId xmlns:a16="http://schemas.microsoft.com/office/drawing/2014/main" id="{07D9C737-3DD3-4C78-97FE-55EF2B7F746B}"/>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6" name="Segnaposto numero diapositiva 5">
            <a:extLst>
              <a:ext uri="{FF2B5EF4-FFF2-40B4-BE49-F238E27FC236}">
                <a16:creationId xmlns:a16="http://schemas.microsoft.com/office/drawing/2014/main" id="{9EF992E2-AB93-4161-9E36-7AC723B74EDD}"/>
              </a:ext>
            </a:extLst>
          </p:cNvPr>
          <p:cNvSpPr>
            <a:spLocks noGrp="1"/>
          </p:cNvSpPr>
          <p:nvPr>
            <p:ph type="sldNum" sz="quarter" idx="12"/>
          </p:nvPr>
        </p:nvSpPr>
        <p:spPr/>
        <p:txBody>
          <a:bodyPr/>
          <a:lstStyle/>
          <a:p>
            <a:fld id="{3A4F6043-7A67-491B-98BC-F933DED7226D}" type="slidenum">
              <a:rPr lang="en-US" smtClean="0"/>
              <a:pPr/>
              <a:t>13</a:t>
            </a:fld>
            <a:endParaRPr lang="en-US" dirty="0"/>
          </a:p>
        </p:txBody>
      </p:sp>
    </p:spTree>
    <p:extLst>
      <p:ext uri="{BB962C8B-B14F-4D97-AF65-F5344CB8AC3E}">
        <p14:creationId xmlns:p14="http://schemas.microsoft.com/office/powerpoint/2010/main" val="111390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B7E8C16-2C7B-4584-9DC9-4ADA3EF5A7BB}"/>
              </a:ext>
            </a:extLst>
          </p:cNvPr>
          <p:cNvSpPr>
            <a:spLocks noGrp="1"/>
          </p:cNvSpPr>
          <p:nvPr>
            <p:ph idx="1"/>
          </p:nvPr>
        </p:nvSpPr>
        <p:spPr>
          <a:xfrm>
            <a:off x="1433920" y="1802167"/>
            <a:ext cx="8802034" cy="4216893"/>
          </a:xfrm>
        </p:spPr>
        <p:txBody>
          <a:bodyPr>
            <a:normAutofit fontScale="92500" lnSpcReduction="10000"/>
          </a:bodyPr>
          <a:lstStyle/>
          <a:p>
            <a:pPr algn="just"/>
            <a:r>
              <a:rPr lang="fr-FR" sz="1900"/>
              <a:t>Quotidiennement en France cinq millions de SMS ou textos sont échangés. Ils sont … nombreux …. ils inondent les lignes téléphoniques. Les nouvelles technologies ont …... un effet bénéfique sur le volume de nos échanges écrits. On écrit probablement plus aujourd’hui qu’hier, mais à quel prix ?</a:t>
            </a:r>
          </a:p>
          <a:p>
            <a:pPr algn="just"/>
            <a:r>
              <a:rPr lang="fr-FR" sz="1900"/>
              <a:t>L’espace est …….. limité (160 caractères au maximum) ……. tout écrire, …………..... cela a donné naissance à des mots réduits à quelques consonnes (bjr pour bonjour), à des rébus (NRV pour énervé), à des mots écrasés (LS tombR pour laisse tomber) ou tronqués (A+ pour à plus tard). De plus, l’apostrophe, le trait d’union, les majuscules et la ponctuation sont jugés inutiles, ….. leur disparition. Enfin, les anglicismes jouissent d’ ……….... popularité auprès des jeunes ….. ils sont omniprésents dans leurs envois. Il y a cependant 	quelques occasions où la règle de faire court est transgressée. Ce sont les moments où les sentiments envahissent le petit écran du téléphone portable. …….. n’est-il pas rare de déclarer sa flamme par un je taiiiimeeeee !</a:t>
            </a:r>
          </a:p>
          <a:p>
            <a:endParaRPr lang="fr-FR"/>
          </a:p>
        </p:txBody>
      </p:sp>
      <p:pic>
        <p:nvPicPr>
          <p:cNvPr id="5" name="Immagine 4">
            <a:extLst>
              <a:ext uri="{FF2B5EF4-FFF2-40B4-BE49-F238E27FC236}">
                <a16:creationId xmlns:a16="http://schemas.microsoft.com/office/drawing/2014/main" id="{F5345816-FC5F-4825-81AC-779CA96182F4}"/>
              </a:ext>
            </a:extLst>
          </p:cNvPr>
          <p:cNvPicPr>
            <a:picLocks noChangeAspect="1"/>
          </p:cNvPicPr>
          <p:nvPr/>
        </p:nvPicPr>
        <p:blipFill>
          <a:blip r:embed="rId2"/>
          <a:stretch>
            <a:fillRect/>
          </a:stretch>
        </p:blipFill>
        <p:spPr>
          <a:xfrm>
            <a:off x="1433920" y="620229"/>
            <a:ext cx="6657005" cy="906730"/>
          </a:xfrm>
          <a:prstGeom prst="rect">
            <a:avLst/>
          </a:prstGeom>
        </p:spPr>
      </p:pic>
      <p:sp>
        <p:nvSpPr>
          <p:cNvPr id="6" name="CasellaDiTesto 5">
            <a:extLst>
              <a:ext uri="{FF2B5EF4-FFF2-40B4-BE49-F238E27FC236}">
                <a16:creationId xmlns:a16="http://schemas.microsoft.com/office/drawing/2014/main" id="{781FEB0D-0003-4FC8-BAB3-6142C4AFC2C6}"/>
              </a:ext>
            </a:extLst>
          </p:cNvPr>
          <p:cNvSpPr txBox="1"/>
          <p:nvPr/>
        </p:nvSpPr>
        <p:spPr>
          <a:xfrm>
            <a:off x="2538835" y="1988544"/>
            <a:ext cx="386355" cy="372862"/>
          </a:xfrm>
          <a:prstGeom prst="rect">
            <a:avLst/>
          </a:prstGeom>
          <a:noFill/>
        </p:spPr>
        <p:txBody>
          <a:bodyPr wrap="square" rtlCol="0">
            <a:spAutoFit/>
          </a:bodyPr>
          <a:lstStyle/>
          <a:p>
            <a:r>
              <a:rPr lang="it-IT">
                <a:solidFill>
                  <a:srgbClr val="FF0000"/>
                </a:solidFill>
              </a:rPr>
              <a:t>si</a:t>
            </a:r>
            <a:endParaRPr lang="fr-FR">
              <a:solidFill>
                <a:srgbClr val="FF0000"/>
              </a:solidFill>
            </a:endParaRPr>
          </a:p>
        </p:txBody>
      </p:sp>
      <p:sp>
        <p:nvSpPr>
          <p:cNvPr id="7" name="CasellaDiTesto 6">
            <a:extLst>
              <a:ext uri="{FF2B5EF4-FFF2-40B4-BE49-F238E27FC236}">
                <a16:creationId xmlns:a16="http://schemas.microsoft.com/office/drawing/2014/main" id="{1E8B3BFD-E60E-4ACB-BE57-3043961739C3}"/>
              </a:ext>
            </a:extLst>
          </p:cNvPr>
          <p:cNvSpPr txBox="1"/>
          <p:nvPr/>
        </p:nvSpPr>
        <p:spPr>
          <a:xfrm>
            <a:off x="4052299" y="1997422"/>
            <a:ext cx="559293" cy="369332"/>
          </a:xfrm>
          <a:prstGeom prst="rect">
            <a:avLst/>
          </a:prstGeom>
          <a:noFill/>
        </p:spPr>
        <p:txBody>
          <a:bodyPr wrap="square" rtlCol="0">
            <a:spAutoFit/>
          </a:bodyPr>
          <a:lstStyle/>
          <a:p>
            <a:r>
              <a:rPr lang="it-IT">
                <a:solidFill>
                  <a:srgbClr val="FF0000"/>
                </a:solidFill>
              </a:rPr>
              <a:t>qu’</a:t>
            </a:r>
            <a:endParaRPr lang="fr-FR">
              <a:solidFill>
                <a:srgbClr val="FF0000"/>
              </a:solidFill>
            </a:endParaRPr>
          </a:p>
        </p:txBody>
      </p:sp>
      <p:sp>
        <p:nvSpPr>
          <p:cNvPr id="9" name="CasellaDiTesto 8">
            <a:extLst>
              <a:ext uri="{FF2B5EF4-FFF2-40B4-BE49-F238E27FC236}">
                <a16:creationId xmlns:a16="http://schemas.microsoft.com/office/drawing/2014/main" id="{3BFFA9EE-2CE6-4346-83AE-791E6A21CAA4}"/>
              </a:ext>
            </a:extLst>
          </p:cNvPr>
          <p:cNvSpPr txBox="1"/>
          <p:nvPr/>
        </p:nvSpPr>
        <p:spPr>
          <a:xfrm>
            <a:off x="3595099" y="2246051"/>
            <a:ext cx="736847" cy="369332"/>
          </a:xfrm>
          <a:prstGeom prst="rect">
            <a:avLst/>
          </a:prstGeom>
          <a:noFill/>
        </p:spPr>
        <p:txBody>
          <a:bodyPr wrap="square" rtlCol="0">
            <a:spAutoFit/>
          </a:bodyPr>
          <a:lstStyle/>
          <a:p>
            <a:r>
              <a:rPr lang="it-IT">
                <a:solidFill>
                  <a:srgbClr val="FF0000"/>
                </a:solidFill>
              </a:rPr>
              <a:t>donc</a:t>
            </a:r>
            <a:endParaRPr lang="fr-FR">
              <a:solidFill>
                <a:srgbClr val="FF0000"/>
              </a:solidFill>
            </a:endParaRPr>
          </a:p>
        </p:txBody>
      </p:sp>
      <p:sp>
        <p:nvSpPr>
          <p:cNvPr id="11" name="CasellaDiTesto 10">
            <a:extLst>
              <a:ext uri="{FF2B5EF4-FFF2-40B4-BE49-F238E27FC236}">
                <a16:creationId xmlns:a16="http://schemas.microsoft.com/office/drawing/2014/main" id="{93DF7023-CBDA-431B-8965-B4D409226F96}"/>
              </a:ext>
            </a:extLst>
          </p:cNvPr>
          <p:cNvSpPr txBox="1"/>
          <p:nvPr/>
        </p:nvSpPr>
        <p:spPr>
          <a:xfrm>
            <a:off x="3266625" y="2858101"/>
            <a:ext cx="656948" cy="369332"/>
          </a:xfrm>
          <a:prstGeom prst="rect">
            <a:avLst/>
          </a:prstGeom>
          <a:noFill/>
        </p:spPr>
        <p:txBody>
          <a:bodyPr wrap="square" rtlCol="0">
            <a:spAutoFit/>
          </a:bodyPr>
          <a:lstStyle/>
          <a:p>
            <a:r>
              <a:rPr lang="it-IT">
                <a:solidFill>
                  <a:srgbClr val="FF0000"/>
                </a:solidFill>
              </a:rPr>
              <a:t>trop</a:t>
            </a:r>
            <a:endParaRPr lang="fr-FR">
              <a:solidFill>
                <a:srgbClr val="FF0000"/>
              </a:solidFill>
            </a:endParaRPr>
          </a:p>
        </p:txBody>
      </p:sp>
      <p:sp>
        <p:nvSpPr>
          <p:cNvPr id="12" name="CasellaDiTesto 11">
            <a:extLst>
              <a:ext uri="{FF2B5EF4-FFF2-40B4-BE49-F238E27FC236}">
                <a16:creationId xmlns:a16="http://schemas.microsoft.com/office/drawing/2014/main" id="{9F4A9531-7A31-479C-93BC-95575BC1EDAA}"/>
              </a:ext>
            </a:extLst>
          </p:cNvPr>
          <p:cNvSpPr txBox="1"/>
          <p:nvPr/>
        </p:nvSpPr>
        <p:spPr>
          <a:xfrm>
            <a:off x="8189828" y="2858101"/>
            <a:ext cx="816746" cy="369332"/>
          </a:xfrm>
          <a:prstGeom prst="rect">
            <a:avLst/>
          </a:prstGeom>
          <a:noFill/>
        </p:spPr>
        <p:txBody>
          <a:bodyPr wrap="square" rtlCol="0">
            <a:spAutoFit/>
          </a:bodyPr>
          <a:lstStyle/>
          <a:p>
            <a:r>
              <a:rPr lang="it-IT">
                <a:solidFill>
                  <a:srgbClr val="FF0000"/>
                </a:solidFill>
              </a:rPr>
              <a:t>pour</a:t>
            </a:r>
            <a:endParaRPr lang="fr-FR">
              <a:solidFill>
                <a:srgbClr val="FF0000"/>
              </a:solidFill>
            </a:endParaRPr>
          </a:p>
        </p:txBody>
      </p:sp>
      <p:sp>
        <p:nvSpPr>
          <p:cNvPr id="14" name="CasellaDiTesto 13">
            <a:extLst>
              <a:ext uri="{FF2B5EF4-FFF2-40B4-BE49-F238E27FC236}">
                <a16:creationId xmlns:a16="http://schemas.microsoft.com/office/drawing/2014/main" id="{1850F98F-3B7C-4576-B72A-781BC4E743A7}"/>
              </a:ext>
            </a:extLst>
          </p:cNvPr>
          <p:cNvSpPr txBox="1"/>
          <p:nvPr/>
        </p:nvSpPr>
        <p:spPr>
          <a:xfrm flipH="1">
            <a:off x="1663489" y="3104885"/>
            <a:ext cx="1373568" cy="369332"/>
          </a:xfrm>
          <a:prstGeom prst="rect">
            <a:avLst/>
          </a:prstGeom>
          <a:noFill/>
        </p:spPr>
        <p:txBody>
          <a:bodyPr wrap="square" rtlCol="0">
            <a:spAutoFit/>
          </a:bodyPr>
          <a:lstStyle/>
          <a:p>
            <a:r>
              <a:rPr lang="it-IT">
                <a:solidFill>
                  <a:srgbClr val="FF0000"/>
                </a:solidFill>
              </a:rPr>
              <a:t>si bien que</a:t>
            </a:r>
            <a:endParaRPr lang="fr-FR">
              <a:solidFill>
                <a:srgbClr val="FF0000"/>
              </a:solidFill>
            </a:endParaRPr>
          </a:p>
        </p:txBody>
      </p:sp>
      <p:sp>
        <p:nvSpPr>
          <p:cNvPr id="15" name="CasellaDiTesto 14">
            <a:extLst>
              <a:ext uri="{FF2B5EF4-FFF2-40B4-BE49-F238E27FC236}">
                <a16:creationId xmlns:a16="http://schemas.microsoft.com/office/drawing/2014/main" id="{54DE761E-D945-4071-814F-D8E843C0D8D9}"/>
              </a:ext>
            </a:extLst>
          </p:cNvPr>
          <p:cNvSpPr txBox="1"/>
          <p:nvPr/>
        </p:nvSpPr>
        <p:spPr>
          <a:xfrm>
            <a:off x="2572035" y="4114691"/>
            <a:ext cx="665826" cy="369332"/>
          </a:xfrm>
          <a:prstGeom prst="rect">
            <a:avLst/>
          </a:prstGeom>
          <a:noFill/>
        </p:spPr>
        <p:txBody>
          <a:bodyPr wrap="square" rtlCol="0">
            <a:spAutoFit/>
          </a:bodyPr>
          <a:lstStyle/>
          <a:p>
            <a:r>
              <a:rPr lang="it-IT">
                <a:solidFill>
                  <a:srgbClr val="FF0000"/>
                </a:solidFill>
              </a:rPr>
              <a:t>d’où</a:t>
            </a:r>
            <a:endParaRPr lang="fr-FR">
              <a:solidFill>
                <a:srgbClr val="FF0000"/>
              </a:solidFill>
            </a:endParaRPr>
          </a:p>
        </p:txBody>
      </p:sp>
      <p:sp>
        <p:nvSpPr>
          <p:cNvPr id="16" name="CasellaDiTesto 15">
            <a:extLst>
              <a:ext uri="{FF2B5EF4-FFF2-40B4-BE49-F238E27FC236}">
                <a16:creationId xmlns:a16="http://schemas.microsoft.com/office/drawing/2014/main" id="{BF8F2B0E-29AA-436E-BA07-9769A04EF350}"/>
              </a:ext>
            </a:extLst>
          </p:cNvPr>
          <p:cNvSpPr txBox="1"/>
          <p:nvPr/>
        </p:nvSpPr>
        <p:spPr>
          <a:xfrm>
            <a:off x="9006574" y="4114691"/>
            <a:ext cx="1331650" cy="369332"/>
          </a:xfrm>
          <a:prstGeom prst="rect">
            <a:avLst/>
          </a:prstGeom>
          <a:noFill/>
        </p:spPr>
        <p:txBody>
          <a:bodyPr wrap="square" rtlCol="0">
            <a:spAutoFit/>
          </a:bodyPr>
          <a:lstStyle/>
          <a:p>
            <a:r>
              <a:rPr lang="it-IT">
                <a:solidFill>
                  <a:srgbClr val="FF0000"/>
                </a:solidFill>
              </a:rPr>
              <a:t>une telle</a:t>
            </a:r>
            <a:endParaRPr lang="fr-FR">
              <a:solidFill>
                <a:srgbClr val="FF0000"/>
              </a:solidFill>
            </a:endParaRPr>
          </a:p>
        </p:txBody>
      </p:sp>
      <p:sp>
        <p:nvSpPr>
          <p:cNvPr id="17" name="CasellaDiTesto 16">
            <a:extLst>
              <a:ext uri="{FF2B5EF4-FFF2-40B4-BE49-F238E27FC236}">
                <a16:creationId xmlns:a16="http://schemas.microsoft.com/office/drawing/2014/main" id="{E625F654-F127-4B82-8C52-31FDB45666F3}"/>
              </a:ext>
            </a:extLst>
          </p:cNvPr>
          <p:cNvSpPr txBox="1"/>
          <p:nvPr/>
        </p:nvSpPr>
        <p:spPr>
          <a:xfrm>
            <a:off x="4953739" y="4371344"/>
            <a:ext cx="958788" cy="369332"/>
          </a:xfrm>
          <a:prstGeom prst="rect">
            <a:avLst/>
          </a:prstGeom>
          <a:noFill/>
        </p:spPr>
        <p:txBody>
          <a:bodyPr wrap="square" rtlCol="0">
            <a:spAutoFit/>
          </a:bodyPr>
          <a:lstStyle/>
          <a:p>
            <a:r>
              <a:rPr lang="it-IT">
                <a:solidFill>
                  <a:srgbClr val="FF0000"/>
                </a:solidFill>
              </a:rPr>
              <a:t>qu’</a:t>
            </a:r>
            <a:endParaRPr lang="fr-FR">
              <a:solidFill>
                <a:srgbClr val="FF0000"/>
              </a:solidFill>
            </a:endParaRPr>
          </a:p>
        </p:txBody>
      </p:sp>
      <p:sp>
        <p:nvSpPr>
          <p:cNvPr id="18" name="CasellaDiTesto 17">
            <a:extLst>
              <a:ext uri="{FF2B5EF4-FFF2-40B4-BE49-F238E27FC236}">
                <a16:creationId xmlns:a16="http://schemas.microsoft.com/office/drawing/2014/main" id="{A37F6272-0C6E-495D-8F63-1BA29EB79804}"/>
              </a:ext>
            </a:extLst>
          </p:cNvPr>
          <p:cNvSpPr txBox="1"/>
          <p:nvPr/>
        </p:nvSpPr>
        <p:spPr>
          <a:xfrm>
            <a:off x="3937245" y="5078028"/>
            <a:ext cx="1149393" cy="369332"/>
          </a:xfrm>
          <a:prstGeom prst="rect">
            <a:avLst/>
          </a:prstGeom>
          <a:noFill/>
        </p:spPr>
        <p:txBody>
          <a:bodyPr wrap="square" rtlCol="0">
            <a:spAutoFit/>
          </a:bodyPr>
          <a:lstStyle/>
          <a:p>
            <a:r>
              <a:rPr lang="it-IT">
                <a:solidFill>
                  <a:srgbClr val="FF0000"/>
                </a:solidFill>
              </a:rPr>
              <a:t>Aussi</a:t>
            </a:r>
            <a:endParaRPr lang="fr-FR">
              <a:solidFill>
                <a:srgbClr val="FF0000"/>
              </a:solidFill>
            </a:endParaRPr>
          </a:p>
        </p:txBody>
      </p:sp>
      <p:sp>
        <p:nvSpPr>
          <p:cNvPr id="8" name="Segnaposto piè di pagina 7">
            <a:extLst>
              <a:ext uri="{FF2B5EF4-FFF2-40B4-BE49-F238E27FC236}">
                <a16:creationId xmlns:a16="http://schemas.microsoft.com/office/drawing/2014/main" id="{56C229BF-491C-4C66-AC02-F585AC7444AB}"/>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10" name="Segnaposto numero diapositiva 9">
            <a:extLst>
              <a:ext uri="{FF2B5EF4-FFF2-40B4-BE49-F238E27FC236}">
                <a16:creationId xmlns:a16="http://schemas.microsoft.com/office/drawing/2014/main" id="{E75BCCFB-ECB5-45D8-90B2-8B26B68ED3F1}"/>
              </a:ext>
            </a:extLst>
          </p:cNvPr>
          <p:cNvSpPr>
            <a:spLocks noGrp="1"/>
          </p:cNvSpPr>
          <p:nvPr>
            <p:ph type="sldNum" sz="quarter" idx="12"/>
          </p:nvPr>
        </p:nvSpPr>
        <p:spPr/>
        <p:txBody>
          <a:bodyPr/>
          <a:lstStyle/>
          <a:p>
            <a:fld id="{3A4F6043-7A67-491B-98BC-F933DED7226D}" type="slidenum">
              <a:rPr lang="en-US" smtClean="0"/>
              <a:pPr/>
              <a:t>14</a:t>
            </a:fld>
            <a:endParaRPr lang="en-US" dirty="0"/>
          </a:p>
        </p:txBody>
      </p:sp>
    </p:spTree>
    <p:extLst>
      <p:ext uri="{BB962C8B-B14F-4D97-AF65-F5344CB8AC3E}">
        <p14:creationId xmlns:p14="http://schemas.microsoft.com/office/powerpoint/2010/main" val="277678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 calcmode="lin" valueType="num">
                                      <p:cBhvr additive="base">
                                        <p:cTn id="49"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2" grpId="0"/>
      <p:bldP spid="14" grpId="0"/>
      <p:bldP spid="15"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B9001639-34D0-43E8-9BFB-83BFBD48F40B}"/>
              </a:ext>
            </a:extLst>
          </p:cNvPr>
          <p:cNvSpPr>
            <a:spLocks noGrp="1"/>
          </p:cNvSpPr>
          <p:nvPr>
            <p:ph type="title"/>
          </p:nvPr>
        </p:nvSpPr>
        <p:spPr>
          <a:xfrm>
            <a:off x="1115568" y="548640"/>
            <a:ext cx="10168128" cy="1179576"/>
          </a:xfrm>
        </p:spPr>
        <p:txBody>
          <a:bodyPr>
            <a:normAutofit/>
          </a:bodyPr>
          <a:lstStyle/>
          <a:p>
            <a:r>
              <a:rPr lang="it-IT" sz="4000"/>
              <a:t>Cause, conséquence, but</a:t>
            </a:r>
            <a:endParaRPr lang="fr-FR"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Segnaposto contenuto 2">
            <a:extLst>
              <a:ext uri="{FF2B5EF4-FFF2-40B4-BE49-F238E27FC236}">
                <a16:creationId xmlns:a16="http://schemas.microsoft.com/office/drawing/2014/main" id="{8255340F-0D93-4B5A-BED1-83D0DCA99F39}"/>
              </a:ext>
            </a:extLst>
          </p:cNvPr>
          <p:cNvSpPr>
            <a:spLocks noGrp="1"/>
          </p:cNvSpPr>
          <p:nvPr>
            <p:ph idx="1"/>
          </p:nvPr>
        </p:nvSpPr>
        <p:spPr>
          <a:xfrm>
            <a:off x="1115568" y="2481943"/>
            <a:ext cx="10168128" cy="3695020"/>
          </a:xfrm>
        </p:spPr>
        <p:txBody>
          <a:bodyPr>
            <a:normAutofit/>
          </a:bodyPr>
          <a:lstStyle/>
          <a:p>
            <a:pPr marL="0" indent="0">
              <a:buNone/>
            </a:pPr>
            <a:r>
              <a:rPr lang="it-IT" sz="2200">
                <a:latin typeface="Univers" panose="020B0503020202020204" pitchFamily="34" charset="0"/>
              </a:rPr>
              <a:t>L’expression de la cause indique la </a:t>
            </a:r>
            <a:r>
              <a:rPr lang="it-IT" sz="2200">
                <a:solidFill>
                  <a:srgbClr val="FF0000"/>
                </a:solidFill>
                <a:latin typeface="Univers" panose="020B0503020202020204" pitchFamily="34" charset="0"/>
              </a:rPr>
              <a:t>raison</a:t>
            </a:r>
            <a:r>
              <a:rPr lang="it-IT" sz="2200">
                <a:latin typeface="Univers" panose="020B0503020202020204" pitchFamily="34" charset="0"/>
              </a:rPr>
              <a:t> ou l’explication d’une action, d’un fait.</a:t>
            </a:r>
          </a:p>
          <a:p>
            <a:pPr lvl="1"/>
            <a:r>
              <a:rPr lang="it-IT" sz="2200">
                <a:latin typeface="Univers" panose="020B0503020202020204" pitchFamily="34" charset="0"/>
              </a:rPr>
              <a:t>Il a été élu </a:t>
            </a:r>
            <a:r>
              <a:rPr lang="it-IT" sz="2200" b="1">
                <a:latin typeface="Univers" panose="020B0503020202020204" pitchFamily="34" charset="0"/>
              </a:rPr>
              <a:t>parce qu</a:t>
            </a:r>
            <a:r>
              <a:rPr lang="it-IT" sz="2200">
                <a:latin typeface="Univers" panose="020B0503020202020204" pitchFamily="34" charset="0"/>
              </a:rPr>
              <a:t>’il a fait une bonne campagne électorale</a:t>
            </a:r>
          </a:p>
          <a:p>
            <a:pPr marL="0" indent="0">
              <a:buNone/>
            </a:pPr>
            <a:r>
              <a:rPr lang="it-IT" sz="2200">
                <a:latin typeface="Univers" panose="020B0503020202020204" pitchFamily="34" charset="0"/>
              </a:rPr>
              <a:t>Si on inverse les termes, la principale devient la </a:t>
            </a:r>
            <a:r>
              <a:rPr lang="it-IT" sz="2200">
                <a:solidFill>
                  <a:srgbClr val="FF0000"/>
                </a:solidFill>
                <a:latin typeface="Univers" panose="020B0503020202020204" pitchFamily="34" charset="0"/>
              </a:rPr>
              <a:t>conséquence</a:t>
            </a:r>
            <a:r>
              <a:rPr lang="it-IT" sz="2200">
                <a:latin typeface="Univers" panose="020B0503020202020204" pitchFamily="34" charset="0"/>
              </a:rPr>
              <a:t>.</a:t>
            </a:r>
          </a:p>
          <a:p>
            <a:pPr lvl="1"/>
            <a:r>
              <a:rPr lang="it-IT" sz="2200">
                <a:latin typeface="Univers" panose="020B0503020202020204" pitchFamily="34" charset="0"/>
              </a:rPr>
              <a:t>Il a fait une bonne campagne électorale, </a:t>
            </a:r>
            <a:r>
              <a:rPr lang="it-IT" sz="2200" b="1">
                <a:latin typeface="Univers" panose="020B0503020202020204" pitchFamily="34" charset="0"/>
              </a:rPr>
              <a:t>donc</a:t>
            </a:r>
            <a:r>
              <a:rPr lang="it-IT" sz="2200">
                <a:latin typeface="Univers" panose="020B0503020202020204" pitchFamily="34" charset="0"/>
              </a:rPr>
              <a:t> il a été élu.</a:t>
            </a:r>
          </a:p>
          <a:p>
            <a:pPr marL="0" indent="0">
              <a:buNone/>
            </a:pPr>
            <a:r>
              <a:rPr lang="it-IT" sz="2200">
                <a:latin typeface="Univers" panose="020B0503020202020204" pitchFamily="34" charset="0"/>
              </a:rPr>
              <a:t>Si on y ajoute l’intentionalité, on obtient un </a:t>
            </a:r>
            <a:r>
              <a:rPr lang="it-IT" sz="2200">
                <a:solidFill>
                  <a:srgbClr val="FF0000"/>
                </a:solidFill>
                <a:latin typeface="Univers" panose="020B0503020202020204" pitchFamily="34" charset="0"/>
              </a:rPr>
              <a:t>but</a:t>
            </a:r>
            <a:r>
              <a:rPr lang="it-IT" sz="2200">
                <a:latin typeface="Univers" panose="020B0503020202020204" pitchFamily="34" charset="0"/>
              </a:rPr>
              <a:t>.</a:t>
            </a:r>
          </a:p>
          <a:p>
            <a:pPr lvl="1"/>
            <a:r>
              <a:rPr lang="it-IT" sz="2200">
                <a:latin typeface="Univers" panose="020B0503020202020204" pitchFamily="34" charset="0"/>
              </a:rPr>
              <a:t>Il a fait une bonne campagne électorale </a:t>
            </a:r>
            <a:r>
              <a:rPr lang="it-IT" sz="2200" b="1">
                <a:latin typeface="Univers" panose="020B0503020202020204" pitchFamily="34" charset="0"/>
              </a:rPr>
              <a:t>pour</a:t>
            </a:r>
            <a:r>
              <a:rPr lang="it-IT" sz="2200">
                <a:latin typeface="Univers" panose="020B0503020202020204" pitchFamily="34" charset="0"/>
              </a:rPr>
              <a:t> être élu.</a:t>
            </a:r>
          </a:p>
          <a:p>
            <a:endParaRPr lang="fr-FR" sz="2200"/>
          </a:p>
        </p:txBody>
      </p:sp>
      <p:sp>
        <p:nvSpPr>
          <p:cNvPr id="4" name="Segnaposto piè di pagina 3">
            <a:extLst>
              <a:ext uri="{FF2B5EF4-FFF2-40B4-BE49-F238E27FC236}">
                <a16:creationId xmlns:a16="http://schemas.microsoft.com/office/drawing/2014/main" id="{10667165-2105-4D84-A018-A35C580B240E}"/>
              </a:ext>
            </a:extLst>
          </p:cNvPr>
          <p:cNvSpPr>
            <a:spLocks noGrp="1"/>
          </p:cNvSpPr>
          <p:nvPr>
            <p:ph type="ftr" sz="quarter" idx="11"/>
          </p:nvPr>
        </p:nvSpPr>
        <p:spPr>
          <a:xfrm>
            <a:off x="6319981" y="6180858"/>
            <a:ext cx="4421909" cy="210705"/>
          </a:xfrm>
        </p:spPr>
        <p:txBody>
          <a:bodyPr/>
          <a:lstStyle/>
          <a:p>
            <a:pPr algn="r"/>
            <a:r>
              <a:rPr lang="it-IT"/>
              <a:t>Lingua magistrale per il Turismo - a.a. 2021-2022 Secondo semestre</a:t>
            </a:r>
            <a:endParaRPr lang="fr-FR"/>
          </a:p>
        </p:txBody>
      </p:sp>
      <p:sp>
        <p:nvSpPr>
          <p:cNvPr id="5" name="Segnaposto numero diapositiva 4">
            <a:extLst>
              <a:ext uri="{FF2B5EF4-FFF2-40B4-BE49-F238E27FC236}">
                <a16:creationId xmlns:a16="http://schemas.microsoft.com/office/drawing/2014/main" id="{653A4A4A-BE51-432C-8595-9999040E73F8}"/>
              </a:ext>
            </a:extLst>
          </p:cNvPr>
          <p:cNvSpPr>
            <a:spLocks noGrp="1"/>
          </p:cNvSpPr>
          <p:nvPr>
            <p:ph type="sldNum" sz="quarter" idx="12"/>
          </p:nvPr>
        </p:nvSpPr>
        <p:spPr/>
        <p:txBody>
          <a:bodyPr/>
          <a:lstStyle/>
          <a:p>
            <a:fld id="{CD41BFF0-54E1-4579-8212-DDCCDC8E9F1B}" type="slidenum">
              <a:rPr lang="fr-FR" smtClean="0"/>
              <a:t>2</a:t>
            </a:fld>
            <a:endParaRPr lang="fr-FR"/>
          </a:p>
        </p:txBody>
      </p:sp>
    </p:spTree>
    <p:extLst>
      <p:ext uri="{BB962C8B-B14F-4D97-AF65-F5344CB8AC3E}">
        <p14:creationId xmlns:p14="http://schemas.microsoft.com/office/powerpoint/2010/main" val="28877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FEB342-0E7B-4E3E-9AE3-3CB95435CC9F}"/>
              </a:ext>
            </a:extLst>
          </p:cNvPr>
          <p:cNvSpPr>
            <a:spLocks noGrp="1"/>
          </p:cNvSpPr>
          <p:nvPr>
            <p:ph type="title"/>
          </p:nvPr>
        </p:nvSpPr>
        <p:spPr/>
        <p:txBody>
          <a:bodyPr>
            <a:normAutofit fontScale="90000"/>
          </a:bodyPr>
          <a:lstStyle/>
          <a:p>
            <a:r>
              <a:rPr lang="it-IT"/>
              <a:t>Tellement / tant </a:t>
            </a:r>
            <a:br>
              <a:rPr lang="it-IT"/>
            </a:br>
            <a:r>
              <a:rPr lang="it-IT"/>
              <a:t>Cause et conséquence</a:t>
            </a:r>
            <a:endParaRPr lang="fr-FR"/>
          </a:p>
        </p:txBody>
      </p:sp>
      <p:sp>
        <p:nvSpPr>
          <p:cNvPr id="3" name="Segnaposto contenuto 2">
            <a:extLst>
              <a:ext uri="{FF2B5EF4-FFF2-40B4-BE49-F238E27FC236}">
                <a16:creationId xmlns:a16="http://schemas.microsoft.com/office/drawing/2014/main" id="{EE8683FE-8DCB-42D1-A623-805B8DC6B649}"/>
              </a:ext>
            </a:extLst>
          </p:cNvPr>
          <p:cNvSpPr>
            <a:spLocks noGrp="1"/>
          </p:cNvSpPr>
          <p:nvPr>
            <p:ph idx="1"/>
          </p:nvPr>
        </p:nvSpPr>
        <p:spPr/>
        <p:txBody>
          <a:bodyPr>
            <a:normAutofit/>
          </a:bodyPr>
          <a:lstStyle/>
          <a:p>
            <a:r>
              <a:rPr lang="fr-FR" sz="1800"/>
              <a:t>Exprime </a:t>
            </a:r>
            <a:r>
              <a:rPr lang="fr-FR" sz="1800" b="1"/>
              <a:t>l’intensité</a:t>
            </a:r>
            <a:r>
              <a:rPr lang="fr-FR" sz="1800"/>
              <a:t>. D’usage très fréquent.</a:t>
            </a:r>
          </a:p>
          <a:p>
            <a:r>
              <a:rPr lang="fr-FR" sz="1800"/>
              <a:t>Remarque : on peut toujours utiliser </a:t>
            </a:r>
            <a:r>
              <a:rPr lang="fr-FR" sz="1800" b="1"/>
              <a:t>tellement</a:t>
            </a:r>
            <a:r>
              <a:rPr lang="fr-FR" sz="1800"/>
              <a:t>, les autres termes (</a:t>
            </a:r>
            <a:r>
              <a:rPr lang="fr-FR" sz="1800" b="1"/>
              <a:t>tant, si, tel</a:t>
            </a:r>
            <a:r>
              <a:rPr lang="fr-FR" sz="1800"/>
              <a:t>) sont liés dans la conséquence au mot qu’ils modifient (v. fiche suivante).</a:t>
            </a:r>
          </a:p>
          <a:p>
            <a:endParaRPr lang="fr-FR"/>
          </a:p>
          <a:p>
            <a:endParaRPr lang="it-IT"/>
          </a:p>
          <a:p>
            <a:endParaRPr lang="fr-FR"/>
          </a:p>
        </p:txBody>
      </p:sp>
      <p:graphicFrame>
        <p:nvGraphicFramePr>
          <p:cNvPr id="4" name="Tabella 5">
            <a:extLst>
              <a:ext uri="{FF2B5EF4-FFF2-40B4-BE49-F238E27FC236}">
                <a16:creationId xmlns:a16="http://schemas.microsoft.com/office/drawing/2014/main" id="{E09753E2-2241-4F07-AAB5-70CACD456C00}"/>
              </a:ext>
            </a:extLst>
          </p:cNvPr>
          <p:cNvGraphicFramePr>
            <a:graphicFrameLocks noGrp="1"/>
          </p:cNvGraphicFramePr>
          <p:nvPr>
            <p:extLst>
              <p:ext uri="{D42A27DB-BD31-4B8C-83A1-F6EECF244321}">
                <p14:modId xmlns:p14="http://schemas.microsoft.com/office/powerpoint/2010/main" val="2944857311"/>
              </p:ext>
            </p:extLst>
          </p:nvPr>
        </p:nvGraphicFramePr>
        <p:xfrm>
          <a:off x="691186" y="3201417"/>
          <a:ext cx="10809628" cy="2731138"/>
        </p:xfrm>
        <a:graphic>
          <a:graphicData uri="http://schemas.openxmlformats.org/drawingml/2006/table">
            <a:tbl>
              <a:tblPr firstRow="1" bandRow="1">
                <a:tableStyleId>{5940675A-B579-460E-94D1-54222C63F5DA}</a:tableStyleId>
              </a:tblPr>
              <a:tblGrid>
                <a:gridCol w="5048021">
                  <a:extLst>
                    <a:ext uri="{9D8B030D-6E8A-4147-A177-3AD203B41FA5}">
                      <a16:colId xmlns:a16="http://schemas.microsoft.com/office/drawing/2014/main" val="1539464427"/>
                    </a:ext>
                  </a:extLst>
                </a:gridCol>
                <a:gridCol w="5761607">
                  <a:extLst>
                    <a:ext uri="{9D8B030D-6E8A-4147-A177-3AD203B41FA5}">
                      <a16:colId xmlns:a16="http://schemas.microsoft.com/office/drawing/2014/main" val="42112919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a:t>CAUSE</a:t>
                      </a:r>
                    </a:p>
                    <a:p>
                      <a:endParaRPr lang="fr-FR" sz="14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a:t>CONSÉQUENCE</a:t>
                      </a:r>
                    </a:p>
                    <a:p>
                      <a:endParaRPr lang="fr-FR" sz="1400"/>
                    </a:p>
                  </a:txBody>
                  <a:tcPr/>
                </a:tc>
                <a:extLst>
                  <a:ext uri="{0D108BD9-81ED-4DB2-BD59-A6C34878D82A}">
                    <a16:rowId xmlns:a16="http://schemas.microsoft.com/office/drawing/2014/main" val="1099485877"/>
                  </a:ext>
                </a:extLst>
              </a:tr>
              <a:tr h="4466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Il s’est endormi à table, </a:t>
                      </a:r>
                      <a:r>
                        <a:rPr lang="fr-FR" sz="1400">
                          <a:solidFill>
                            <a:srgbClr val="FF0000"/>
                          </a:solidFill>
                        </a:rPr>
                        <a:t>tellement</a:t>
                      </a:r>
                      <a:r>
                        <a:rPr lang="fr-FR" sz="1400"/>
                        <a:t> il était fatigué.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a:t>Il était </a:t>
                      </a:r>
                      <a:r>
                        <a:rPr lang="it-IT" sz="1400">
                          <a:solidFill>
                            <a:srgbClr val="FF0000"/>
                          </a:solidFill>
                        </a:rPr>
                        <a:t>tellement</a:t>
                      </a:r>
                      <a:r>
                        <a:rPr lang="it-IT" sz="1400"/>
                        <a:t> fatigué </a:t>
                      </a:r>
                      <a:r>
                        <a:rPr lang="it-IT" sz="1400">
                          <a:solidFill>
                            <a:srgbClr val="FF0000"/>
                          </a:solidFill>
                        </a:rPr>
                        <a:t>qu’</a:t>
                      </a:r>
                      <a:r>
                        <a:rPr lang="it-IT" sz="1400"/>
                        <a:t>il s’est endormi à table</a:t>
                      </a:r>
                      <a:r>
                        <a:rPr lang="fr-FR" sz="1400"/>
                        <a:t>.</a:t>
                      </a:r>
                      <a:endParaRPr lang="it-IT" sz="1400"/>
                    </a:p>
                  </a:txBody>
                  <a:tcPr/>
                </a:tc>
                <a:extLst>
                  <a:ext uri="{0D108BD9-81ED-4DB2-BD59-A6C34878D82A}">
                    <a16:rowId xmlns:a16="http://schemas.microsoft.com/office/drawing/2014/main" val="270427072"/>
                  </a:ext>
                </a:extLst>
              </a:tr>
              <a:tr h="773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Tous les pays doivent lutter ensemble, </a:t>
                      </a:r>
                      <a:r>
                        <a:rPr lang="fr-FR" sz="1400">
                          <a:solidFill>
                            <a:srgbClr val="FF0000"/>
                          </a:solidFill>
                        </a:rPr>
                        <a:t>tant</a:t>
                      </a:r>
                      <a:r>
                        <a:rPr lang="fr-FR" sz="1400"/>
                        <a:t> ce problème est grave.</a:t>
                      </a:r>
                    </a:p>
                    <a:p>
                      <a:endParaRPr lang="fr-FR"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a:t>Ce probléme est </a:t>
                      </a:r>
                      <a:r>
                        <a:rPr lang="it-IT" sz="1400">
                          <a:solidFill>
                            <a:srgbClr val="FF0000"/>
                          </a:solidFill>
                        </a:rPr>
                        <a:t>tellement</a:t>
                      </a:r>
                      <a:r>
                        <a:rPr lang="it-IT" sz="1400"/>
                        <a:t> grave </a:t>
                      </a:r>
                      <a:r>
                        <a:rPr lang="it-IT" sz="1400">
                          <a:solidFill>
                            <a:srgbClr val="FF0000"/>
                          </a:solidFill>
                        </a:rPr>
                        <a:t>que</a:t>
                      </a:r>
                      <a:r>
                        <a:rPr lang="it-IT" sz="1400"/>
                        <a:t> tous les pays doivent lutter ensemble.</a:t>
                      </a:r>
                    </a:p>
                    <a:p>
                      <a:endParaRPr lang="fr-FR" sz="1400"/>
                    </a:p>
                  </a:txBody>
                  <a:tcPr/>
                </a:tc>
                <a:extLst>
                  <a:ext uri="{0D108BD9-81ED-4DB2-BD59-A6C34878D82A}">
                    <a16:rowId xmlns:a16="http://schemas.microsoft.com/office/drawing/2014/main" val="459077241"/>
                  </a:ext>
                </a:extLst>
              </a:tr>
              <a:tr h="992445">
                <a:tc>
                  <a:txBody>
                    <a:bodyPr/>
                    <a:lstStyle/>
                    <a:p>
                      <a:r>
                        <a:rPr lang="it-IT" sz="1400"/>
                        <a:t>La marque a retiré le produit de la vente, </a:t>
                      </a:r>
                      <a:r>
                        <a:rPr lang="it-IT" sz="1400">
                          <a:solidFill>
                            <a:srgbClr val="FF0000"/>
                          </a:solidFill>
                        </a:rPr>
                        <a:t>tant</a:t>
                      </a:r>
                      <a:r>
                        <a:rPr lang="it-IT" sz="1400"/>
                        <a:t> les usagers ont protesté</a:t>
                      </a:r>
                      <a:endParaRPr lang="fr-FR"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a:t>Les usagers ont </a:t>
                      </a:r>
                      <a:r>
                        <a:rPr lang="it-IT" sz="1400">
                          <a:solidFill>
                            <a:srgbClr val="FF0000"/>
                          </a:solidFill>
                        </a:rPr>
                        <a:t>tant</a:t>
                      </a:r>
                      <a:r>
                        <a:rPr lang="it-IT" sz="1400"/>
                        <a:t> protesté que la marque a retiré le produit de la vente.</a:t>
                      </a:r>
                    </a:p>
                    <a:p>
                      <a:endParaRPr lang="fr-FR" sz="1400"/>
                    </a:p>
                  </a:txBody>
                  <a:tcPr/>
                </a:tc>
                <a:extLst>
                  <a:ext uri="{0D108BD9-81ED-4DB2-BD59-A6C34878D82A}">
                    <a16:rowId xmlns:a16="http://schemas.microsoft.com/office/drawing/2014/main" val="2915481654"/>
                  </a:ext>
                </a:extLst>
              </a:tr>
            </a:tbl>
          </a:graphicData>
        </a:graphic>
      </p:graphicFrame>
      <p:sp>
        <p:nvSpPr>
          <p:cNvPr id="7" name="Segnaposto piè di pagina 6">
            <a:extLst>
              <a:ext uri="{FF2B5EF4-FFF2-40B4-BE49-F238E27FC236}">
                <a16:creationId xmlns:a16="http://schemas.microsoft.com/office/drawing/2014/main" id="{DF80806A-E14F-4D5F-85F8-26C9B0BF8E1F}"/>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8" name="Segnaposto numero diapositiva 7">
            <a:extLst>
              <a:ext uri="{FF2B5EF4-FFF2-40B4-BE49-F238E27FC236}">
                <a16:creationId xmlns:a16="http://schemas.microsoft.com/office/drawing/2014/main" id="{D861CFF3-AAA6-4E6F-BAFB-6F4F38F3B004}"/>
              </a:ext>
            </a:extLst>
          </p:cNvPr>
          <p:cNvSpPr>
            <a:spLocks noGrp="1"/>
          </p:cNvSpPr>
          <p:nvPr>
            <p:ph type="sldNum" sz="quarter" idx="12"/>
          </p:nvPr>
        </p:nvSpPr>
        <p:spPr/>
        <p:txBody>
          <a:bodyPr/>
          <a:lstStyle/>
          <a:p>
            <a:fld id="{3A4F6043-7A67-491B-98BC-F933DED7226D}" type="slidenum">
              <a:rPr lang="en-US" smtClean="0"/>
              <a:pPr/>
              <a:t>3</a:t>
            </a:fld>
            <a:endParaRPr lang="en-US" dirty="0"/>
          </a:p>
        </p:txBody>
      </p:sp>
    </p:spTree>
    <p:extLst>
      <p:ext uri="{BB962C8B-B14F-4D97-AF65-F5344CB8AC3E}">
        <p14:creationId xmlns:p14="http://schemas.microsoft.com/office/powerpoint/2010/main" val="2280641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9C573B1-721E-4530-BAE9-A41E3535C50C}"/>
              </a:ext>
            </a:extLst>
          </p:cNvPr>
          <p:cNvSpPr>
            <a:spLocks noGrp="1"/>
          </p:cNvSpPr>
          <p:nvPr>
            <p:ph idx="1"/>
          </p:nvPr>
        </p:nvSpPr>
        <p:spPr>
          <a:xfrm>
            <a:off x="420625" y="763481"/>
            <a:ext cx="10791872" cy="5268528"/>
          </a:xfrm>
        </p:spPr>
        <p:txBody>
          <a:bodyPr>
            <a:normAutofit/>
          </a:bodyPr>
          <a:lstStyle/>
          <a:p>
            <a:r>
              <a:rPr lang="it-IT" b="1"/>
              <a:t>Tellement / tant </a:t>
            </a:r>
            <a:r>
              <a:rPr lang="it-IT"/>
              <a:t>+ verbe … </a:t>
            </a:r>
            <a:r>
              <a:rPr lang="it-IT" b="1"/>
              <a:t>que</a:t>
            </a:r>
          </a:p>
          <a:p>
            <a:pPr lvl="2"/>
            <a:r>
              <a:rPr lang="it-IT"/>
              <a:t>Le volume des ventes augmente </a:t>
            </a:r>
            <a:r>
              <a:rPr lang="it-IT">
                <a:solidFill>
                  <a:srgbClr val="FF0000"/>
                </a:solidFill>
              </a:rPr>
              <a:t>tellement/tant que </a:t>
            </a:r>
            <a:r>
              <a:rPr lang="it-IT"/>
              <a:t>nous devons ouvrir un autre magasin. TEMPS SIMPLE</a:t>
            </a:r>
          </a:p>
          <a:p>
            <a:pPr lvl="2"/>
            <a:r>
              <a:rPr lang="it-IT"/>
              <a:t>Le volume des ventes a </a:t>
            </a:r>
            <a:r>
              <a:rPr lang="it-IT">
                <a:solidFill>
                  <a:srgbClr val="FF0000"/>
                </a:solidFill>
              </a:rPr>
              <a:t>tellement/tant </a:t>
            </a:r>
            <a:r>
              <a:rPr lang="it-IT"/>
              <a:t>augmenté </a:t>
            </a:r>
            <a:r>
              <a:rPr lang="it-IT">
                <a:solidFill>
                  <a:srgbClr val="FF0000"/>
                </a:solidFill>
              </a:rPr>
              <a:t>que</a:t>
            </a:r>
            <a:r>
              <a:rPr lang="it-IT"/>
              <a:t> nous avons dû ouvrir un autre magasin. TEMPS COMPOSÉ</a:t>
            </a:r>
          </a:p>
          <a:p>
            <a:r>
              <a:rPr lang="it-IT" b="1"/>
              <a:t>Tellement / si </a:t>
            </a:r>
            <a:r>
              <a:rPr lang="it-IT"/>
              <a:t>+ adjectif + </a:t>
            </a:r>
            <a:r>
              <a:rPr lang="it-IT" b="1"/>
              <a:t>que</a:t>
            </a:r>
          </a:p>
          <a:p>
            <a:pPr lvl="2"/>
            <a:r>
              <a:rPr lang="fr-FR"/>
              <a:t> La diminution des prix du marché a été </a:t>
            </a:r>
            <a:r>
              <a:rPr lang="fr-FR">
                <a:solidFill>
                  <a:srgbClr val="FF0000"/>
                </a:solidFill>
              </a:rPr>
              <a:t>tellement/si </a:t>
            </a:r>
            <a:r>
              <a:rPr lang="fr-FR"/>
              <a:t>rapide </a:t>
            </a:r>
            <a:r>
              <a:rPr lang="fr-FR">
                <a:solidFill>
                  <a:srgbClr val="FF0000"/>
                </a:solidFill>
              </a:rPr>
              <a:t>que</a:t>
            </a:r>
            <a:r>
              <a:rPr lang="fr-FR"/>
              <a:t> les importateurs ont été confrontés à une brusque détérioration de la valeur des marchandises.</a:t>
            </a:r>
            <a:endParaRPr lang="it-IT"/>
          </a:p>
          <a:p>
            <a:r>
              <a:rPr lang="it-IT" b="1"/>
              <a:t>Tellement de / tant de </a:t>
            </a:r>
            <a:r>
              <a:rPr lang="it-IT"/>
              <a:t>+ nom + </a:t>
            </a:r>
            <a:r>
              <a:rPr lang="it-IT" b="1"/>
              <a:t>que</a:t>
            </a:r>
          </a:p>
          <a:p>
            <a:pPr lvl="2"/>
            <a:r>
              <a:rPr lang="it-IT"/>
              <a:t>Ce contrat a </a:t>
            </a:r>
            <a:r>
              <a:rPr lang="it-IT">
                <a:solidFill>
                  <a:srgbClr val="FF0000"/>
                </a:solidFill>
              </a:rPr>
              <a:t>tellement/tant de </a:t>
            </a:r>
            <a:r>
              <a:rPr lang="it-IT"/>
              <a:t>clauses </a:t>
            </a:r>
            <a:r>
              <a:rPr lang="it-IT">
                <a:solidFill>
                  <a:srgbClr val="FF0000"/>
                </a:solidFill>
              </a:rPr>
              <a:t>que</a:t>
            </a:r>
            <a:r>
              <a:rPr lang="it-IT"/>
              <a:t> nous avons dû l’éplucher pendant des semaines.</a:t>
            </a:r>
          </a:p>
          <a:p>
            <a:r>
              <a:rPr lang="it-IT" b="1"/>
              <a:t>Un tel, une telle, de tels, de telles </a:t>
            </a:r>
            <a:r>
              <a:rPr lang="it-IT"/>
              <a:t>+ nom + </a:t>
            </a:r>
            <a:r>
              <a:rPr lang="it-IT" b="1"/>
              <a:t>que</a:t>
            </a:r>
          </a:p>
          <a:p>
            <a:pPr lvl="2"/>
            <a:r>
              <a:rPr lang="it-IT"/>
              <a:t>Elle a réagi avec </a:t>
            </a:r>
            <a:r>
              <a:rPr lang="it-IT">
                <a:solidFill>
                  <a:srgbClr val="FF0000"/>
                </a:solidFill>
              </a:rPr>
              <a:t>une telle </a:t>
            </a:r>
            <a:r>
              <a:rPr lang="it-IT"/>
              <a:t>rapidité </a:t>
            </a:r>
            <a:r>
              <a:rPr lang="it-IT">
                <a:solidFill>
                  <a:srgbClr val="FF0000"/>
                </a:solidFill>
              </a:rPr>
              <a:t>que</a:t>
            </a:r>
            <a:r>
              <a:rPr lang="it-IT"/>
              <a:t> personne n’a pu l’arrêter.</a:t>
            </a:r>
          </a:p>
          <a:p>
            <a:pPr lvl="2"/>
            <a:r>
              <a:rPr lang="it-IT"/>
              <a:t>La tempête a fait </a:t>
            </a:r>
            <a:r>
              <a:rPr lang="it-IT">
                <a:solidFill>
                  <a:srgbClr val="FF0000"/>
                </a:solidFill>
              </a:rPr>
              <a:t>de tels </a:t>
            </a:r>
            <a:r>
              <a:rPr lang="it-IT"/>
              <a:t>dégâts </a:t>
            </a:r>
            <a:r>
              <a:rPr lang="it-IT">
                <a:solidFill>
                  <a:srgbClr val="FF0000"/>
                </a:solidFill>
              </a:rPr>
              <a:t>qu’</a:t>
            </a:r>
            <a:r>
              <a:rPr lang="it-IT"/>
              <a:t>il faudra des années pour tout réparer.</a:t>
            </a:r>
          </a:p>
          <a:p>
            <a:r>
              <a:rPr lang="fr-FR"/>
              <a:t>Ces conjonctions sont suivies du subjonctif lorsque la principale est interrogative ou négative (voir fiche sur la conséquence au subjonctif)</a:t>
            </a:r>
            <a:endParaRPr lang="it-IT"/>
          </a:p>
        </p:txBody>
      </p:sp>
      <p:sp>
        <p:nvSpPr>
          <p:cNvPr id="5" name="Segnaposto piè di pagina 4">
            <a:extLst>
              <a:ext uri="{FF2B5EF4-FFF2-40B4-BE49-F238E27FC236}">
                <a16:creationId xmlns:a16="http://schemas.microsoft.com/office/drawing/2014/main" id="{B1A01416-9031-4826-815B-412912FA4569}"/>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6" name="Segnaposto numero diapositiva 5">
            <a:extLst>
              <a:ext uri="{FF2B5EF4-FFF2-40B4-BE49-F238E27FC236}">
                <a16:creationId xmlns:a16="http://schemas.microsoft.com/office/drawing/2014/main" id="{CB8F0AD5-F242-4C0A-8036-AF6C380578F5}"/>
              </a:ext>
            </a:extLst>
          </p:cNvPr>
          <p:cNvSpPr>
            <a:spLocks noGrp="1"/>
          </p:cNvSpPr>
          <p:nvPr>
            <p:ph type="sldNum" sz="quarter" idx="12"/>
          </p:nvPr>
        </p:nvSpPr>
        <p:spPr/>
        <p:txBody>
          <a:bodyPr/>
          <a:lstStyle/>
          <a:p>
            <a:fld id="{3A4F6043-7A67-491B-98BC-F933DED7226D}" type="slidenum">
              <a:rPr lang="en-US" smtClean="0"/>
              <a:pPr/>
              <a:t>4</a:t>
            </a:fld>
            <a:endParaRPr lang="en-US" dirty="0"/>
          </a:p>
        </p:txBody>
      </p:sp>
    </p:spTree>
    <p:extLst>
      <p:ext uri="{BB962C8B-B14F-4D97-AF65-F5344CB8AC3E}">
        <p14:creationId xmlns:p14="http://schemas.microsoft.com/office/powerpoint/2010/main" val="35562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4040096D-8141-4A65-AE8C-642BEC8F0F24}"/>
              </a:ext>
            </a:extLst>
          </p:cNvPr>
          <p:cNvPicPr>
            <a:picLocks noChangeAspect="1"/>
          </p:cNvPicPr>
          <p:nvPr/>
        </p:nvPicPr>
        <p:blipFill>
          <a:blip r:embed="rId2"/>
          <a:stretch>
            <a:fillRect/>
          </a:stretch>
        </p:blipFill>
        <p:spPr>
          <a:xfrm>
            <a:off x="1704513" y="282935"/>
            <a:ext cx="8309499" cy="5952932"/>
          </a:xfrm>
          <a:prstGeom prst="rect">
            <a:avLst/>
          </a:prstGeom>
        </p:spPr>
      </p:pic>
      <p:sp>
        <p:nvSpPr>
          <p:cNvPr id="3" name="CasellaDiTesto 2">
            <a:extLst>
              <a:ext uri="{FF2B5EF4-FFF2-40B4-BE49-F238E27FC236}">
                <a16:creationId xmlns:a16="http://schemas.microsoft.com/office/drawing/2014/main" id="{99CD12C2-7D46-40B2-8FD9-F1EB988EEDED}"/>
              </a:ext>
            </a:extLst>
          </p:cNvPr>
          <p:cNvSpPr txBox="1"/>
          <p:nvPr/>
        </p:nvSpPr>
        <p:spPr>
          <a:xfrm>
            <a:off x="2482788" y="2104007"/>
            <a:ext cx="7226423"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Ma soeur a mangé tant de chocolats qu’elle a le foie malade.</a:t>
            </a:r>
            <a:endParaRPr lang="fr-FR" sz="1400">
              <a:solidFill>
                <a:srgbClr val="FF0000"/>
              </a:solidFill>
              <a:latin typeface="Arial" panose="020B0604020202020204" pitchFamily="34" charset="0"/>
              <a:cs typeface="Arial" panose="020B0604020202020204" pitchFamily="34" charset="0"/>
            </a:endParaRPr>
          </a:p>
        </p:txBody>
      </p:sp>
      <p:sp>
        <p:nvSpPr>
          <p:cNvPr id="4" name="CasellaDiTesto 3">
            <a:extLst>
              <a:ext uri="{FF2B5EF4-FFF2-40B4-BE49-F238E27FC236}">
                <a16:creationId xmlns:a16="http://schemas.microsoft.com/office/drawing/2014/main" id="{E60CCD72-AEF8-4D8A-87C3-8A6D90BCE969}"/>
              </a:ext>
            </a:extLst>
          </p:cNvPr>
          <p:cNvSpPr txBox="1"/>
          <p:nvPr/>
        </p:nvSpPr>
        <p:spPr>
          <a:xfrm>
            <a:off x="2556769" y="2627790"/>
            <a:ext cx="5237825"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Julien est si bavard que j’ai du mal à le supporter.</a:t>
            </a:r>
            <a:endParaRPr lang="fr-FR" sz="1400">
              <a:solidFill>
                <a:srgbClr val="FF0000"/>
              </a:solidFill>
              <a:latin typeface="Arial" panose="020B060402020202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A9BFA1A5-0774-4331-95F6-AC8A9EF3FDC6}"/>
              </a:ext>
            </a:extLst>
          </p:cNvPr>
          <p:cNvSpPr txBox="1"/>
          <p:nvPr/>
        </p:nvSpPr>
        <p:spPr>
          <a:xfrm>
            <a:off x="2482788" y="3178206"/>
            <a:ext cx="5587014"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La tour Montparnasse est si haute que personne n’y monte à pied.</a:t>
            </a:r>
            <a:endParaRPr lang="fr-FR" sz="1400">
              <a:solidFill>
                <a:srgbClr val="FF0000"/>
              </a:solidFill>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C4578920-726B-4E24-B6C7-E6274617ACB1}"/>
              </a:ext>
            </a:extLst>
          </p:cNvPr>
          <p:cNvSpPr txBox="1"/>
          <p:nvPr/>
        </p:nvSpPr>
        <p:spPr>
          <a:xfrm>
            <a:off x="2482788" y="3728622"/>
            <a:ext cx="7226423"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Tant d’automobilistes empruntent le périphérique que la circulation y est difficile.</a:t>
            </a:r>
            <a:endParaRPr lang="fr-FR" sz="1400">
              <a:solidFill>
                <a:srgbClr val="FF0000"/>
              </a:solidFill>
              <a:latin typeface="Arial" panose="020B0604020202020204" pitchFamily="34" charset="0"/>
              <a:cs typeface="Arial" panose="020B0604020202020204" pitchFamily="34" charset="0"/>
            </a:endParaRPr>
          </a:p>
        </p:txBody>
      </p:sp>
      <p:sp>
        <p:nvSpPr>
          <p:cNvPr id="8" name="CasellaDiTesto 7">
            <a:extLst>
              <a:ext uri="{FF2B5EF4-FFF2-40B4-BE49-F238E27FC236}">
                <a16:creationId xmlns:a16="http://schemas.microsoft.com/office/drawing/2014/main" id="{158A94FA-2D65-4F47-A8F4-0D9A0F5ABAFC}"/>
              </a:ext>
            </a:extLst>
          </p:cNvPr>
          <p:cNvSpPr txBox="1"/>
          <p:nvPr/>
        </p:nvSpPr>
        <p:spPr>
          <a:xfrm>
            <a:off x="2556769" y="4252406"/>
            <a:ext cx="5939161"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Sa mère a tant vieilli que j’ai failli ne pas la reconnaître.</a:t>
            </a:r>
            <a:endParaRPr lang="fr-FR" sz="1400">
              <a:solidFill>
                <a:srgbClr val="FF0000"/>
              </a:solidFill>
              <a:latin typeface="Arial" panose="020B0604020202020204" pitchFamily="34" charset="0"/>
              <a:cs typeface="Arial" panose="020B0604020202020204" pitchFamily="34" charset="0"/>
            </a:endParaRPr>
          </a:p>
        </p:txBody>
      </p:sp>
      <p:sp>
        <p:nvSpPr>
          <p:cNvPr id="10" name="CasellaDiTesto 9">
            <a:extLst>
              <a:ext uri="{FF2B5EF4-FFF2-40B4-BE49-F238E27FC236}">
                <a16:creationId xmlns:a16="http://schemas.microsoft.com/office/drawing/2014/main" id="{975D18DC-EC80-43EF-8E84-4FC6C303B36D}"/>
              </a:ext>
            </a:extLst>
          </p:cNvPr>
          <p:cNvSpPr txBox="1"/>
          <p:nvPr/>
        </p:nvSpPr>
        <p:spPr>
          <a:xfrm>
            <a:off x="2556769" y="4802821"/>
            <a:ext cx="5939161"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Ils étaient si pressés qu’ils n’ont pas pris le temps de s’asseoir.</a:t>
            </a:r>
            <a:endParaRPr lang="fr-FR" sz="1400">
              <a:solidFill>
                <a:srgbClr val="FF0000"/>
              </a:solidFill>
              <a:latin typeface="Arial" panose="020B0604020202020204" pitchFamily="34" charset="0"/>
              <a:cs typeface="Arial" panose="020B0604020202020204" pitchFamily="34" charset="0"/>
            </a:endParaRPr>
          </a:p>
        </p:txBody>
      </p:sp>
      <p:sp>
        <p:nvSpPr>
          <p:cNvPr id="12" name="CasellaDiTesto 11">
            <a:extLst>
              <a:ext uri="{FF2B5EF4-FFF2-40B4-BE49-F238E27FC236}">
                <a16:creationId xmlns:a16="http://schemas.microsoft.com/office/drawing/2014/main" id="{7D742096-CDE5-423F-9755-69A5FE664C57}"/>
              </a:ext>
            </a:extLst>
          </p:cNvPr>
          <p:cNvSpPr txBox="1"/>
          <p:nvPr/>
        </p:nvSpPr>
        <p:spPr>
          <a:xfrm>
            <a:off x="2556769" y="5304410"/>
            <a:ext cx="6116714"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Tant de gens sont malheureux qu’on n’a pas le droit de se plaindre.</a:t>
            </a:r>
            <a:endParaRPr lang="fr-FR" sz="1400">
              <a:solidFill>
                <a:srgbClr val="FF0000"/>
              </a:solidFill>
              <a:latin typeface="Arial" panose="020B0604020202020204" pitchFamily="34" charset="0"/>
              <a:cs typeface="Arial" panose="020B0604020202020204" pitchFamily="34" charset="0"/>
            </a:endParaRPr>
          </a:p>
        </p:txBody>
      </p:sp>
      <p:sp>
        <p:nvSpPr>
          <p:cNvPr id="14" name="CasellaDiTesto 13">
            <a:extLst>
              <a:ext uri="{FF2B5EF4-FFF2-40B4-BE49-F238E27FC236}">
                <a16:creationId xmlns:a16="http://schemas.microsoft.com/office/drawing/2014/main" id="{3F712D39-10BB-438E-8A9E-3161A65A04E3}"/>
              </a:ext>
            </a:extLst>
          </p:cNvPr>
          <p:cNvSpPr txBox="1"/>
          <p:nvPr/>
        </p:nvSpPr>
        <p:spPr>
          <a:xfrm>
            <a:off x="2556769" y="5841510"/>
            <a:ext cx="5797118" cy="307777"/>
          </a:xfrm>
          <a:prstGeom prst="rect">
            <a:avLst/>
          </a:prstGeom>
          <a:noFill/>
        </p:spPr>
        <p:txBody>
          <a:bodyPr wrap="square" rtlCol="0">
            <a:spAutoFit/>
          </a:bodyPr>
          <a:lstStyle/>
          <a:p>
            <a:r>
              <a:rPr lang="it-IT" sz="1400">
                <a:solidFill>
                  <a:srgbClr val="FF0000"/>
                </a:solidFill>
                <a:latin typeface="Arial" panose="020B0604020202020204" pitchFamily="34" charset="0"/>
                <a:cs typeface="Arial" panose="020B0604020202020204" pitchFamily="34" charset="0"/>
              </a:rPr>
              <a:t>Elles ont parlé si longtemps qu’elles n’ont pas vu le temps passer.</a:t>
            </a:r>
            <a:endParaRPr lang="fr-FR" sz="1400">
              <a:solidFill>
                <a:srgbClr val="FF0000"/>
              </a:solidFill>
              <a:latin typeface="Arial" panose="020B0604020202020204" pitchFamily="34" charset="0"/>
              <a:cs typeface="Arial" panose="020B0604020202020204" pitchFamily="34" charset="0"/>
            </a:endParaRPr>
          </a:p>
        </p:txBody>
      </p:sp>
      <p:sp>
        <p:nvSpPr>
          <p:cNvPr id="11" name="Segnaposto piè di pagina 10">
            <a:extLst>
              <a:ext uri="{FF2B5EF4-FFF2-40B4-BE49-F238E27FC236}">
                <a16:creationId xmlns:a16="http://schemas.microsoft.com/office/drawing/2014/main" id="{D9285F18-09AE-43E0-A8E6-1F5716AAB53A}"/>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13" name="Segnaposto numero diapositiva 12">
            <a:extLst>
              <a:ext uri="{FF2B5EF4-FFF2-40B4-BE49-F238E27FC236}">
                <a16:creationId xmlns:a16="http://schemas.microsoft.com/office/drawing/2014/main" id="{FCDD7EE5-8576-46EE-A69F-692215885CD8}"/>
              </a:ext>
            </a:extLst>
          </p:cNvPr>
          <p:cNvSpPr>
            <a:spLocks noGrp="1"/>
          </p:cNvSpPr>
          <p:nvPr>
            <p:ph type="sldNum" sz="quarter" idx="12"/>
          </p:nvPr>
        </p:nvSpPr>
        <p:spPr/>
        <p:txBody>
          <a:bodyPr/>
          <a:lstStyle/>
          <a:p>
            <a:fld id="{3A4F6043-7A67-491B-98BC-F933DED7226D}" type="slidenum">
              <a:rPr lang="en-US" smtClean="0"/>
              <a:pPr/>
              <a:t>5</a:t>
            </a:fld>
            <a:endParaRPr lang="en-US"/>
          </a:p>
        </p:txBody>
      </p:sp>
    </p:spTree>
    <p:extLst>
      <p:ext uri="{BB962C8B-B14F-4D97-AF65-F5344CB8AC3E}">
        <p14:creationId xmlns:p14="http://schemas.microsoft.com/office/powerpoint/2010/main" val="273947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B9F424A-72F5-49F2-8328-CC2E339FD23E}"/>
              </a:ext>
            </a:extLst>
          </p:cNvPr>
          <p:cNvPicPr>
            <a:picLocks noChangeAspect="1"/>
          </p:cNvPicPr>
          <p:nvPr/>
        </p:nvPicPr>
        <p:blipFill>
          <a:blip r:embed="rId2"/>
          <a:stretch>
            <a:fillRect/>
          </a:stretch>
        </p:blipFill>
        <p:spPr>
          <a:xfrm>
            <a:off x="1278385" y="357469"/>
            <a:ext cx="7848072" cy="3477683"/>
          </a:xfrm>
          <a:prstGeom prst="rect">
            <a:avLst/>
          </a:prstGeom>
        </p:spPr>
      </p:pic>
      <p:sp>
        <p:nvSpPr>
          <p:cNvPr id="3" name="CasellaDiTesto 2">
            <a:extLst>
              <a:ext uri="{FF2B5EF4-FFF2-40B4-BE49-F238E27FC236}">
                <a16:creationId xmlns:a16="http://schemas.microsoft.com/office/drawing/2014/main" id="{A001AFED-2176-4855-B1B8-A85DEEC7E7C0}"/>
              </a:ext>
            </a:extLst>
          </p:cNvPr>
          <p:cNvSpPr txBox="1"/>
          <p:nvPr/>
        </p:nvSpPr>
        <p:spPr>
          <a:xfrm>
            <a:off x="1510639" y="3775342"/>
            <a:ext cx="10235953" cy="2462213"/>
          </a:xfrm>
          <a:prstGeom prst="rect">
            <a:avLst/>
          </a:prstGeom>
          <a:noFill/>
        </p:spPr>
        <p:txBody>
          <a:bodyPr wrap="square" rtlCol="0">
            <a:spAutoFit/>
          </a:bodyPr>
          <a:lstStyle/>
          <a:p>
            <a:pPr marL="342900" indent="-342900">
              <a:buAutoNum type="arabicPeriod"/>
            </a:pPr>
            <a:r>
              <a:rPr lang="it-IT" sz="1400">
                <a:solidFill>
                  <a:srgbClr val="FF0000"/>
                </a:solidFill>
                <a:latin typeface="Arial" panose="020B0604020202020204" pitchFamily="34" charset="0"/>
                <a:cs typeface="Arial" panose="020B0604020202020204" pitchFamily="34" charset="0"/>
              </a:rPr>
              <a:t>La circulation était si intense sur l’autoroute que le camionneur a perdu deux heures.</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Le petit garçon avait si froid qu’il n’est pas resté dehors longtemps.</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Le jus d’orange était si bon que j’en ai repris deux fois.</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Elle se sentait si lasse [fatiguée] qu’elle s’allongea sur son lit.</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Il a un tel besoin d’air pur qu’il va à la campagne le plus souvent possible.</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Le moteur chauffait tant que nous avons dû nous arrêter toutes les dix minutes.</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Le vacarme était si assourdissant qu’il ne s’est endormi qu’à huit heures.</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Il semblait si désorienté que je lui ai offert de l’accompagner.</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On a publié tant d’articles sur le sujet que nous ne parviendrons pas à lire tout ce qui a paru.</a:t>
            </a:r>
          </a:p>
          <a:p>
            <a:pPr marL="342900" indent="-342900">
              <a:buAutoNum type="arabicPeriod"/>
            </a:pPr>
            <a:r>
              <a:rPr lang="it-IT" sz="1400">
                <a:solidFill>
                  <a:srgbClr val="FF0000"/>
                </a:solidFill>
                <a:latin typeface="Arial" panose="020B0604020202020204" pitchFamily="34" charset="0"/>
                <a:cs typeface="Arial" panose="020B0604020202020204" pitchFamily="34" charset="0"/>
              </a:rPr>
              <a:t>Il avait tant progressé qu’on lui a fait sauter une classe / Il a fait de tels progrès qu’on lui a fait sauter une classe.</a:t>
            </a:r>
          </a:p>
          <a:p>
            <a:endParaRPr lang="fr-FR" sz="1400">
              <a:latin typeface="Arial" panose="020B0604020202020204" pitchFamily="34" charset="0"/>
              <a:cs typeface="Arial" panose="020B0604020202020204" pitchFamily="34" charset="0"/>
            </a:endParaRPr>
          </a:p>
        </p:txBody>
      </p:sp>
      <p:sp>
        <p:nvSpPr>
          <p:cNvPr id="6" name="Segnaposto piè di pagina 5">
            <a:extLst>
              <a:ext uri="{FF2B5EF4-FFF2-40B4-BE49-F238E27FC236}">
                <a16:creationId xmlns:a16="http://schemas.microsoft.com/office/drawing/2014/main" id="{A9F3B8A1-231F-4E55-B1E0-7AC1E718F3B7}"/>
              </a:ext>
            </a:extLst>
          </p:cNvPr>
          <p:cNvSpPr>
            <a:spLocks noGrp="1"/>
          </p:cNvSpPr>
          <p:nvPr>
            <p:ph type="ftr" sz="quarter" idx="11"/>
          </p:nvPr>
        </p:nvSpPr>
        <p:spPr/>
        <p:txBody>
          <a:bodyPr/>
          <a:lstStyle/>
          <a:p>
            <a:r>
              <a:rPr lang="it-IT"/>
              <a:t>Lingua magistrale per il Turismo - a.a. 2021-2022 Secondo semestre</a:t>
            </a:r>
            <a:endParaRPr lang="en-US"/>
          </a:p>
        </p:txBody>
      </p:sp>
      <p:sp>
        <p:nvSpPr>
          <p:cNvPr id="7" name="Segnaposto numero diapositiva 6">
            <a:extLst>
              <a:ext uri="{FF2B5EF4-FFF2-40B4-BE49-F238E27FC236}">
                <a16:creationId xmlns:a16="http://schemas.microsoft.com/office/drawing/2014/main" id="{955D68DE-4736-4256-BE1D-B992A5500362}"/>
              </a:ext>
            </a:extLst>
          </p:cNvPr>
          <p:cNvSpPr>
            <a:spLocks noGrp="1"/>
          </p:cNvSpPr>
          <p:nvPr>
            <p:ph type="sldNum" sz="quarter" idx="12"/>
          </p:nvPr>
        </p:nvSpPr>
        <p:spPr/>
        <p:txBody>
          <a:bodyPr/>
          <a:lstStyle/>
          <a:p>
            <a:fld id="{3A4F6043-7A67-491B-98BC-F933DED7226D}" type="slidenum">
              <a:rPr lang="en-US" smtClean="0"/>
              <a:pPr/>
              <a:t>6</a:t>
            </a:fld>
            <a:endParaRPr lang="en-US"/>
          </a:p>
        </p:txBody>
      </p:sp>
    </p:spTree>
    <p:extLst>
      <p:ext uri="{BB962C8B-B14F-4D97-AF65-F5344CB8AC3E}">
        <p14:creationId xmlns:p14="http://schemas.microsoft.com/office/powerpoint/2010/main" val="307424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2D42D-3D67-4D7C-80EA-224A8B59DB6D}"/>
              </a:ext>
            </a:extLst>
          </p:cNvPr>
          <p:cNvSpPr>
            <a:spLocks noGrp="1"/>
          </p:cNvSpPr>
          <p:nvPr>
            <p:ph type="title"/>
          </p:nvPr>
        </p:nvSpPr>
        <p:spPr/>
        <p:txBody>
          <a:bodyPr/>
          <a:lstStyle/>
          <a:p>
            <a:r>
              <a:rPr lang="it-IT"/>
              <a:t>Si bien que</a:t>
            </a:r>
            <a:endParaRPr lang="fr-FR"/>
          </a:p>
        </p:txBody>
      </p:sp>
      <p:sp>
        <p:nvSpPr>
          <p:cNvPr id="3" name="Segnaposto contenuto 2">
            <a:extLst>
              <a:ext uri="{FF2B5EF4-FFF2-40B4-BE49-F238E27FC236}">
                <a16:creationId xmlns:a16="http://schemas.microsoft.com/office/drawing/2014/main" id="{3939C96A-F7E3-4D7E-906F-6091B32194E0}"/>
              </a:ext>
            </a:extLst>
          </p:cNvPr>
          <p:cNvSpPr>
            <a:spLocks noGrp="1"/>
          </p:cNvSpPr>
          <p:nvPr>
            <p:ph idx="1"/>
          </p:nvPr>
        </p:nvSpPr>
        <p:spPr/>
        <p:txBody>
          <a:bodyPr/>
          <a:lstStyle/>
          <a:p>
            <a:r>
              <a:rPr lang="it-IT"/>
              <a:t>Ne pas confondre </a:t>
            </a:r>
            <a:r>
              <a:rPr lang="it-IT" b="1"/>
              <a:t>si bien que </a:t>
            </a:r>
            <a:r>
              <a:rPr lang="it-IT" i="1"/>
              <a:t>(sicché, così che) </a:t>
            </a:r>
            <a:r>
              <a:rPr lang="it-IT"/>
              <a:t>avec </a:t>
            </a:r>
            <a:r>
              <a:rPr lang="it-IT" b="1"/>
              <a:t>bien que </a:t>
            </a:r>
            <a:r>
              <a:rPr lang="it-IT" i="1"/>
              <a:t>(benché, nonostante)</a:t>
            </a:r>
          </a:p>
          <a:p>
            <a:pPr lvl="2"/>
            <a:r>
              <a:rPr lang="it-IT"/>
              <a:t>L’instabilité politique se développe dans ce pays, </a:t>
            </a:r>
            <a:r>
              <a:rPr lang="it-IT">
                <a:solidFill>
                  <a:srgbClr val="FF0000"/>
                </a:solidFill>
              </a:rPr>
              <a:t>si bien que </a:t>
            </a:r>
            <a:r>
              <a:rPr lang="it-IT"/>
              <a:t>les agences de tourisme ont annulé leurs voyages. CONSÉQUENCE</a:t>
            </a:r>
          </a:p>
          <a:p>
            <a:pPr lvl="2"/>
            <a:r>
              <a:rPr lang="it-IT"/>
              <a:t>Les agences de tourisme n’ont pas annulé leurs voyages, </a:t>
            </a:r>
            <a:r>
              <a:rPr lang="it-IT">
                <a:solidFill>
                  <a:srgbClr val="FF0000"/>
                </a:solidFill>
              </a:rPr>
              <a:t>bien que </a:t>
            </a:r>
            <a:r>
              <a:rPr lang="it-IT"/>
              <a:t>l’instabilité politique se développe dans ce pays.  CONCESSION</a:t>
            </a:r>
          </a:p>
          <a:p>
            <a:pPr lvl="2"/>
            <a:endParaRPr lang="it-IT"/>
          </a:p>
          <a:p>
            <a:r>
              <a:rPr lang="fr-FR" b="1"/>
              <a:t>Tant et si bien que </a:t>
            </a:r>
            <a:r>
              <a:rPr lang="fr-FR"/>
              <a:t>permet d’insister sur la </a:t>
            </a:r>
            <a:r>
              <a:rPr lang="fr-FR" u="sng"/>
              <a:t>conséquence</a:t>
            </a:r>
          </a:p>
          <a:p>
            <a:pPr lvl="2">
              <a:spcBef>
                <a:spcPts val="1200"/>
              </a:spcBef>
            </a:pPr>
            <a:r>
              <a:rPr lang="fr-FR"/>
              <a:t>Il a beaucoup insisté, </a:t>
            </a:r>
            <a:r>
              <a:rPr lang="fr-FR">
                <a:solidFill>
                  <a:srgbClr val="FF0000"/>
                </a:solidFill>
              </a:rPr>
              <a:t>tant et si bien que </a:t>
            </a:r>
            <a:r>
              <a:rPr lang="fr-FR"/>
              <a:t>nous lui avons accordé ce qu’il demandait.</a:t>
            </a:r>
          </a:p>
        </p:txBody>
      </p:sp>
      <p:sp>
        <p:nvSpPr>
          <p:cNvPr id="6" name="Segnaposto piè di pagina 5">
            <a:extLst>
              <a:ext uri="{FF2B5EF4-FFF2-40B4-BE49-F238E27FC236}">
                <a16:creationId xmlns:a16="http://schemas.microsoft.com/office/drawing/2014/main" id="{485C8A6A-929E-49FD-A85D-3B6FB732AA1C}"/>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7" name="Segnaposto numero diapositiva 6">
            <a:extLst>
              <a:ext uri="{FF2B5EF4-FFF2-40B4-BE49-F238E27FC236}">
                <a16:creationId xmlns:a16="http://schemas.microsoft.com/office/drawing/2014/main" id="{C3694B3C-04E8-4172-9984-FCE455B52512}"/>
              </a:ext>
            </a:extLst>
          </p:cNvPr>
          <p:cNvSpPr>
            <a:spLocks noGrp="1"/>
          </p:cNvSpPr>
          <p:nvPr>
            <p:ph type="sldNum" sz="quarter" idx="12"/>
          </p:nvPr>
        </p:nvSpPr>
        <p:spPr/>
        <p:txBody>
          <a:bodyPr/>
          <a:lstStyle/>
          <a:p>
            <a:fld id="{3A4F6043-7A67-491B-98BC-F933DED7226D}" type="slidenum">
              <a:rPr lang="en-US" smtClean="0"/>
              <a:pPr/>
              <a:t>7</a:t>
            </a:fld>
            <a:endParaRPr lang="en-US" dirty="0"/>
          </a:p>
        </p:txBody>
      </p:sp>
    </p:spTree>
    <p:extLst>
      <p:ext uri="{BB962C8B-B14F-4D97-AF65-F5344CB8AC3E}">
        <p14:creationId xmlns:p14="http://schemas.microsoft.com/office/powerpoint/2010/main" val="136298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22FAC7-9725-48F6-82DA-5554F59DB881}"/>
              </a:ext>
            </a:extLst>
          </p:cNvPr>
          <p:cNvSpPr>
            <a:spLocks noGrp="1"/>
          </p:cNvSpPr>
          <p:nvPr>
            <p:ph idx="1"/>
          </p:nvPr>
        </p:nvSpPr>
        <p:spPr>
          <a:xfrm>
            <a:off x="559292" y="887767"/>
            <a:ext cx="10404363" cy="5144241"/>
          </a:xfrm>
        </p:spPr>
        <p:txBody>
          <a:bodyPr>
            <a:normAutofit/>
          </a:bodyPr>
          <a:lstStyle/>
          <a:p>
            <a:pPr marL="0" indent="0">
              <a:buNone/>
            </a:pPr>
            <a:r>
              <a:rPr lang="it-IT" b="1"/>
              <a:t>De manière que, de telle manière que, de sorte que, de telle sorte que, de façon que, de telle façon que</a:t>
            </a:r>
          </a:p>
          <a:p>
            <a:r>
              <a:rPr lang="it-IT"/>
              <a:t>Ces conjonctions insistent sur la </a:t>
            </a:r>
            <a:r>
              <a:rPr lang="it-IT" u="sng"/>
              <a:t>manière</a:t>
            </a:r>
            <a:r>
              <a:rPr lang="it-IT"/>
              <a:t> d’agir</a:t>
            </a:r>
          </a:p>
          <a:p>
            <a:pPr lvl="1">
              <a:spcBef>
                <a:spcPts val="1200"/>
              </a:spcBef>
            </a:pPr>
            <a:r>
              <a:rPr lang="it-IT" b="1"/>
              <a:t>Remarque</a:t>
            </a:r>
          </a:p>
          <a:p>
            <a:pPr marL="457200" lvl="1" indent="0">
              <a:buNone/>
            </a:pPr>
            <a:r>
              <a:rPr lang="it-IT"/>
              <a:t>Ces expressions suivies de l’indicatif expriment la </a:t>
            </a:r>
            <a:r>
              <a:rPr lang="it-IT" u="sng"/>
              <a:t>conséquence</a:t>
            </a:r>
            <a:r>
              <a:rPr lang="it-IT"/>
              <a:t>. Suivies du subjonctif, elles expriment le </a:t>
            </a:r>
            <a:r>
              <a:rPr lang="it-IT" u="sng"/>
              <a:t>but</a:t>
            </a:r>
            <a:r>
              <a:rPr lang="it-IT"/>
              <a:t>.</a:t>
            </a:r>
          </a:p>
          <a:p>
            <a:pPr lvl="2">
              <a:spcBef>
                <a:spcPts val="1200"/>
              </a:spcBef>
            </a:pPr>
            <a:r>
              <a:rPr lang="it-IT"/>
              <a:t>Il m’a expliqué la situation </a:t>
            </a:r>
            <a:r>
              <a:rPr lang="it-IT">
                <a:solidFill>
                  <a:srgbClr val="FF0000"/>
                </a:solidFill>
              </a:rPr>
              <a:t>de telle sorte que </a:t>
            </a:r>
            <a:r>
              <a:rPr lang="it-IT"/>
              <a:t>j’ai compris quel est le principal problème (CONSÉQUENCE)</a:t>
            </a:r>
          </a:p>
          <a:p>
            <a:pPr lvl="2"/>
            <a:r>
              <a:rPr lang="it-IT"/>
              <a:t>Il m’a expliqué la situation </a:t>
            </a:r>
            <a:r>
              <a:rPr lang="it-IT">
                <a:solidFill>
                  <a:srgbClr val="FF0000"/>
                </a:solidFill>
              </a:rPr>
              <a:t>de manière que </a:t>
            </a:r>
            <a:r>
              <a:rPr lang="it-IT"/>
              <a:t>je comprenne le principal problème. (BUT)</a:t>
            </a:r>
          </a:p>
          <a:p>
            <a:endParaRPr lang="it-IT" b="1"/>
          </a:p>
          <a:p>
            <a:pPr marL="0" indent="0">
              <a:buNone/>
            </a:pPr>
            <a:r>
              <a:rPr lang="it-IT" b="1"/>
              <a:t>Au point que, à tel point que</a:t>
            </a:r>
          </a:p>
          <a:p>
            <a:r>
              <a:rPr lang="it-IT"/>
              <a:t>Ces conjonctions insistent sur </a:t>
            </a:r>
            <a:r>
              <a:rPr lang="it-IT" u="sng"/>
              <a:t>l’intensité</a:t>
            </a:r>
          </a:p>
          <a:p>
            <a:pPr lvl="2">
              <a:spcBef>
                <a:spcPts val="1200"/>
              </a:spcBef>
            </a:pPr>
            <a:r>
              <a:rPr lang="fr-FR"/>
              <a:t>Les cours ont baissé </a:t>
            </a:r>
            <a:r>
              <a:rPr lang="fr-FR">
                <a:solidFill>
                  <a:srgbClr val="FF0000"/>
                </a:solidFill>
              </a:rPr>
              <a:t>à tel point que  </a:t>
            </a:r>
            <a:r>
              <a:rPr lang="fr-FR"/>
              <a:t>les échanges ont été suspendus à la Bourse</a:t>
            </a:r>
          </a:p>
        </p:txBody>
      </p:sp>
      <p:sp>
        <p:nvSpPr>
          <p:cNvPr id="5" name="Segnaposto piè di pagina 4">
            <a:extLst>
              <a:ext uri="{FF2B5EF4-FFF2-40B4-BE49-F238E27FC236}">
                <a16:creationId xmlns:a16="http://schemas.microsoft.com/office/drawing/2014/main" id="{C66F3676-F930-44BC-A08B-CEDE9972F231}"/>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6" name="Segnaposto numero diapositiva 5">
            <a:extLst>
              <a:ext uri="{FF2B5EF4-FFF2-40B4-BE49-F238E27FC236}">
                <a16:creationId xmlns:a16="http://schemas.microsoft.com/office/drawing/2014/main" id="{04DAC078-CE7C-46A1-97D0-A623C5639BC1}"/>
              </a:ext>
            </a:extLst>
          </p:cNvPr>
          <p:cNvSpPr>
            <a:spLocks noGrp="1"/>
          </p:cNvSpPr>
          <p:nvPr>
            <p:ph type="sldNum" sz="quarter" idx="12"/>
          </p:nvPr>
        </p:nvSpPr>
        <p:spPr/>
        <p:txBody>
          <a:bodyPr/>
          <a:lstStyle/>
          <a:p>
            <a:fld id="{3A4F6043-7A67-491B-98BC-F933DED7226D}" type="slidenum">
              <a:rPr lang="en-US" smtClean="0"/>
              <a:pPr/>
              <a:t>8</a:t>
            </a:fld>
            <a:endParaRPr lang="en-US" dirty="0"/>
          </a:p>
        </p:txBody>
      </p:sp>
    </p:spTree>
    <p:extLst>
      <p:ext uri="{BB962C8B-B14F-4D97-AF65-F5344CB8AC3E}">
        <p14:creationId xmlns:p14="http://schemas.microsoft.com/office/powerpoint/2010/main" val="12267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6B454F-B5AB-45CE-89EC-42E0F16C328E}"/>
              </a:ext>
            </a:extLst>
          </p:cNvPr>
          <p:cNvSpPr>
            <a:spLocks noGrp="1"/>
          </p:cNvSpPr>
          <p:nvPr>
            <p:ph type="title"/>
          </p:nvPr>
        </p:nvSpPr>
        <p:spPr/>
        <p:txBody>
          <a:bodyPr/>
          <a:lstStyle/>
          <a:p>
            <a:r>
              <a:rPr lang="it-IT"/>
              <a:t>Conséquence au subjonctif</a:t>
            </a:r>
            <a:endParaRPr lang="fr-FR"/>
          </a:p>
        </p:txBody>
      </p:sp>
      <p:sp>
        <p:nvSpPr>
          <p:cNvPr id="3" name="Segnaposto contenuto 2">
            <a:extLst>
              <a:ext uri="{FF2B5EF4-FFF2-40B4-BE49-F238E27FC236}">
                <a16:creationId xmlns:a16="http://schemas.microsoft.com/office/drawing/2014/main" id="{49FC3070-5EEB-42C9-A4BC-C5D80F952BBD}"/>
              </a:ext>
            </a:extLst>
          </p:cNvPr>
          <p:cNvSpPr>
            <a:spLocks noGrp="1"/>
          </p:cNvSpPr>
          <p:nvPr>
            <p:ph idx="1"/>
          </p:nvPr>
        </p:nvSpPr>
        <p:spPr/>
        <p:txBody>
          <a:bodyPr>
            <a:normAutofit/>
          </a:bodyPr>
          <a:lstStyle/>
          <a:p>
            <a:r>
              <a:rPr lang="it-IT"/>
              <a:t>Les sujets des propositions principale et subordonnée doivent avoir un </a:t>
            </a:r>
            <a:r>
              <a:rPr lang="it-IT" u="sng"/>
              <a:t>sujet différent</a:t>
            </a:r>
            <a:r>
              <a:rPr lang="it-IT"/>
              <a:t>.</a:t>
            </a:r>
          </a:p>
          <a:p>
            <a:r>
              <a:rPr lang="it-IT"/>
              <a:t>La conséquence est </a:t>
            </a:r>
            <a:r>
              <a:rPr lang="it-IT" u="sng"/>
              <a:t>estimée</a:t>
            </a:r>
            <a:r>
              <a:rPr lang="it-IT"/>
              <a:t>, non certaine.</a:t>
            </a:r>
          </a:p>
          <a:p>
            <a:r>
              <a:rPr lang="it-IT" b="1"/>
              <a:t>Trop, assez </a:t>
            </a:r>
            <a:r>
              <a:rPr lang="it-IT"/>
              <a:t>+ verbe, adjectif ou adverbe</a:t>
            </a:r>
            <a:r>
              <a:rPr lang="it-IT" b="1"/>
              <a:t> pour que</a:t>
            </a:r>
          </a:p>
          <a:p>
            <a:pPr lvl="2">
              <a:spcBef>
                <a:spcPts val="1200"/>
              </a:spcBef>
            </a:pPr>
            <a:r>
              <a:rPr lang="it-IT"/>
              <a:t>Il pleut </a:t>
            </a:r>
            <a:r>
              <a:rPr lang="it-IT">
                <a:solidFill>
                  <a:srgbClr val="FF0000"/>
                </a:solidFill>
              </a:rPr>
              <a:t>trop pour que </a:t>
            </a:r>
            <a:r>
              <a:rPr lang="it-IT"/>
              <a:t>nous </a:t>
            </a:r>
            <a:r>
              <a:rPr lang="it-IT">
                <a:solidFill>
                  <a:srgbClr val="0070C0"/>
                </a:solidFill>
              </a:rPr>
              <a:t>sortions</a:t>
            </a:r>
            <a:r>
              <a:rPr lang="it-IT"/>
              <a:t>.</a:t>
            </a:r>
          </a:p>
          <a:p>
            <a:pPr lvl="2">
              <a:spcBef>
                <a:spcPts val="600"/>
              </a:spcBef>
            </a:pPr>
            <a:r>
              <a:rPr lang="it-IT"/>
              <a:t>Les sous-titres sont </a:t>
            </a:r>
            <a:r>
              <a:rPr lang="it-IT">
                <a:solidFill>
                  <a:srgbClr val="FF0000"/>
                </a:solidFill>
              </a:rPr>
              <a:t>assez</a:t>
            </a:r>
            <a:r>
              <a:rPr lang="it-IT"/>
              <a:t> gros </a:t>
            </a:r>
            <a:r>
              <a:rPr lang="it-IT">
                <a:solidFill>
                  <a:srgbClr val="FF0000"/>
                </a:solidFill>
              </a:rPr>
              <a:t>pour qu’</a:t>
            </a:r>
            <a:r>
              <a:rPr lang="it-IT"/>
              <a:t>on </a:t>
            </a:r>
            <a:r>
              <a:rPr lang="it-IT">
                <a:solidFill>
                  <a:srgbClr val="0070C0"/>
                </a:solidFill>
              </a:rPr>
              <a:t>puisse</a:t>
            </a:r>
            <a:r>
              <a:rPr lang="it-IT"/>
              <a:t> les suivre facilement.</a:t>
            </a:r>
          </a:p>
          <a:p>
            <a:r>
              <a:rPr lang="it-IT" b="1"/>
              <a:t>Trop de, assez de </a:t>
            </a:r>
            <a:r>
              <a:rPr lang="it-IT"/>
              <a:t>+ nom + </a:t>
            </a:r>
            <a:r>
              <a:rPr lang="it-IT" b="1"/>
              <a:t>pour que</a:t>
            </a:r>
          </a:p>
          <a:p>
            <a:pPr lvl="2">
              <a:spcBef>
                <a:spcPts val="1200"/>
              </a:spcBef>
            </a:pPr>
            <a:r>
              <a:rPr lang="it-IT"/>
              <a:t>Il y a </a:t>
            </a:r>
            <a:r>
              <a:rPr lang="it-IT">
                <a:solidFill>
                  <a:srgbClr val="FF0000"/>
                </a:solidFill>
              </a:rPr>
              <a:t>trop de </a:t>
            </a:r>
            <a:r>
              <a:rPr lang="it-IT"/>
              <a:t>différences entre pays riches et pauvres </a:t>
            </a:r>
            <a:r>
              <a:rPr lang="it-IT">
                <a:solidFill>
                  <a:srgbClr val="FF0000"/>
                </a:solidFill>
              </a:rPr>
              <a:t>pour que </a:t>
            </a:r>
            <a:r>
              <a:rPr lang="it-IT"/>
              <a:t>le monde </a:t>
            </a:r>
            <a:r>
              <a:rPr lang="it-IT">
                <a:solidFill>
                  <a:srgbClr val="0070C0"/>
                </a:solidFill>
              </a:rPr>
              <a:t>soit</a:t>
            </a:r>
            <a:r>
              <a:rPr lang="it-IT"/>
              <a:t> en paix.</a:t>
            </a:r>
          </a:p>
          <a:p>
            <a:endParaRPr lang="it-IT"/>
          </a:p>
          <a:p>
            <a:endParaRPr lang="fr-FR"/>
          </a:p>
        </p:txBody>
      </p:sp>
      <p:sp>
        <p:nvSpPr>
          <p:cNvPr id="6" name="Segnaposto piè di pagina 5">
            <a:extLst>
              <a:ext uri="{FF2B5EF4-FFF2-40B4-BE49-F238E27FC236}">
                <a16:creationId xmlns:a16="http://schemas.microsoft.com/office/drawing/2014/main" id="{AF3E0FB3-4A30-4B19-AD90-DD6C85216BEC}"/>
              </a:ext>
            </a:extLst>
          </p:cNvPr>
          <p:cNvSpPr>
            <a:spLocks noGrp="1"/>
          </p:cNvSpPr>
          <p:nvPr>
            <p:ph type="ftr" sz="quarter" idx="11"/>
          </p:nvPr>
        </p:nvSpPr>
        <p:spPr/>
        <p:txBody>
          <a:bodyPr/>
          <a:lstStyle/>
          <a:p>
            <a:r>
              <a:rPr lang="it-IT"/>
              <a:t>Lingua magistrale per il Turismo - a.a. 2021-2022 Secondo semestre</a:t>
            </a:r>
            <a:endParaRPr lang="en-US" dirty="0"/>
          </a:p>
        </p:txBody>
      </p:sp>
      <p:sp>
        <p:nvSpPr>
          <p:cNvPr id="7" name="Segnaposto numero diapositiva 6">
            <a:extLst>
              <a:ext uri="{FF2B5EF4-FFF2-40B4-BE49-F238E27FC236}">
                <a16:creationId xmlns:a16="http://schemas.microsoft.com/office/drawing/2014/main" id="{F29785B1-8945-462F-8C97-74711947B93C}"/>
              </a:ext>
            </a:extLst>
          </p:cNvPr>
          <p:cNvSpPr>
            <a:spLocks noGrp="1"/>
          </p:cNvSpPr>
          <p:nvPr>
            <p:ph type="sldNum" sz="quarter" idx="12"/>
          </p:nvPr>
        </p:nvSpPr>
        <p:spPr/>
        <p:txBody>
          <a:bodyPr/>
          <a:lstStyle/>
          <a:p>
            <a:fld id="{3A4F6043-7A67-491B-98BC-F933DED7226D}" type="slidenum">
              <a:rPr lang="en-US" smtClean="0"/>
              <a:pPr/>
              <a:t>9</a:t>
            </a:fld>
            <a:endParaRPr lang="en-US" dirty="0"/>
          </a:p>
        </p:txBody>
      </p:sp>
    </p:spTree>
    <p:extLst>
      <p:ext uri="{BB962C8B-B14F-4D97-AF65-F5344CB8AC3E}">
        <p14:creationId xmlns:p14="http://schemas.microsoft.com/office/powerpoint/2010/main" val="2059857854"/>
      </p:ext>
    </p:extLst>
  </p:cSld>
  <p:clrMapOvr>
    <a:masterClrMapping/>
  </p:clrMapOvr>
</p:sld>
</file>

<file path=ppt/theme/theme1.xml><?xml version="1.0" encoding="utf-8"?>
<a:theme xmlns:a="http://schemas.openxmlformats.org/drawingml/2006/main" name="OffsetVTI">
  <a:themeElements>
    <a:clrScheme name="Custom 20">
      <a:dk1>
        <a:srgbClr val="000000"/>
      </a:dk1>
      <a:lt1>
        <a:sysClr val="window" lastClr="FFFFFF"/>
      </a:lt1>
      <a:dk2>
        <a:srgbClr val="2C3948"/>
      </a:dk2>
      <a:lt2>
        <a:srgbClr val="F4F4F4"/>
      </a:lt2>
      <a:accent1>
        <a:srgbClr val="F49D90"/>
      </a:accent1>
      <a:accent2>
        <a:srgbClr val="D6947C"/>
      </a:accent2>
      <a:accent3>
        <a:srgbClr val="BF8484"/>
      </a:accent3>
      <a:accent4>
        <a:srgbClr val="96A9AA"/>
      </a:accent4>
      <a:accent5>
        <a:srgbClr val="DD796C"/>
      </a:accent5>
      <a:accent6>
        <a:srgbClr val="D09145"/>
      </a:accent6>
      <a:hlink>
        <a:srgbClr val="DF686A"/>
      </a:hlink>
      <a:folHlink>
        <a:srgbClr val="F93F1C"/>
      </a:folHlink>
    </a:clrScheme>
    <a:fontScheme name="Dante">
      <a:majorFont>
        <a:latin typeface="Univers Light"/>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8886</TotalTime>
  <Words>1895</Words>
  <Application>Microsoft Office PowerPoint</Application>
  <PresentationFormat>Widescreen</PresentationFormat>
  <Paragraphs>147</Paragraphs>
  <Slides>14</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14</vt:i4>
      </vt:variant>
    </vt:vector>
  </HeadingPairs>
  <TitlesOfParts>
    <vt:vector size="23" baseType="lpstr">
      <vt:lpstr>Arial</vt:lpstr>
      <vt:lpstr>Calibri</vt:lpstr>
      <vt:lpstr>Calibri Light</vt:lpstr>
      <vt:lpstr>Dante (Headings)2</vt:lpstr>
      <vt:lpstr>Univers</vt:lpstr>
      <vt:lpstr>Univers Light</vt:lpstr>
      <vt:lpstr>Wingdings 2</vt:lpstr>
      <vt:lpstr>OffsetVTI</vt:lpstr>
      <vt:lpstr>Tema di Office</vt:lpstr>
      <vt:lpstr>La conséquence</vt:lpstr>
      <vt:lpstr>Cause, conséquence, but</vt:lpstr>
      <vt:lpstr>Tellement / tant  Cause et conséquence</vt:lpstr>
      <vt:lpstr>Presentazione standard di PowerPoint</vt:lpstr>
      <vt:lpstr>Presentazione standard di PowerPoint</vt:lpstr>
      <vt:lpstr>Presentazione standard di PowerPoint</vt:lpstr>
      <vt:lpstr>Si bien que</vt:lpstr>
      <vt:lpstr>Presentazione standard di PowerPoint</vt:lpstr>
      <vt:lpstr>Conséquence au subjonctif</vt:lpstr>
      <vt:lpstr>Proposition infinitive</vt:lpstr>
      <vt:lpstr>Tellement / tant + verbe … que,  tellement / si + adjectif + que,  tellement de / tant de + nom + que,  un tel, une telle, de tels, de telles + nom + que </vt:lpstr>
      <vt:lpstr>Mots de liaison     conséquence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conséquence</dc:title>
  <dc:creator>laura.kreyder@unimib.it</dc:creator>
  <cp:lastModifiedBy>laura.kreyder@unimib.it</cp:lastModifiedBy>
  <cp:revision>45</cp:revision>
  <dcterms:created xsi:type="dcterms:W3CDTF">2021-04-14T14:04:40Z</dcterms:created>
  <dcterms:modified xsi:type="dcterms:W3CDTF">2022-04-25T16:15:01Z</dcterms:modified>
</cp:coreProperties>
</file>