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</p:sldMasterIdLst>
  <p:notesMasterIdLst>
    <p:notesMasterId r:id="rId33"/>
  </p:notesMasterIdLst>
  <p:sldIdLst>
    <p:sldId id="447" r:id="rId3"/>
    <p:sldId id="448" r:id="rId4"/>
    <p:sldId id="461" r:id="rId5"/>
    <p:sldId id="449" r:id="rId6"/>
    <p:sldId id="450" r:id="rId7"/>
    <p:sldId id="460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2" r:id="rId18"/>
    <p:sldId id="463" r:id="rId19"/>
    <p:sldId id="464" r:id="rId20"/>
    <p:sldId id="470" r:id="rId21"/>
    <p:sldId id="471" r:id="rId22"/>
    <p:sldId id="465" r:id="rId23"/>
    <p:sldId id="466" r:id="rId24"/>
    <p:sldId id="472" r:id="rId25"/>
    <p:sldId id="473" r:id="rId26"/>
    <p:sldId id="475" r:id="rId27"/>
    <p:sldId id="476" r:id="rId28"/>
    <p:sldId id="478" r:id="rId29"/>
    <p:sldId id="479" r:id="rId30"/>
    <p:sldId id="480" r:id="rId31"/>
    <p:sldId id="481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1"/>
    <p:restoredTop sz="68182"/>
  </p:normalViewPr>
  <p:slideViewPr>
    <p:cSldViewPr snapToGrid="0" snapToObjects="1">
      <p:cViewPr varScale="1">
        <p:scale>
          <a:sx n="75" d="100"/>
          <a:sy n="75" d="100"/>
        </p:scale>
        <p:origin x="1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B97B2-B9E9-8843-BAB0-A545FE83A771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CA62E-0F57-6D4C-8847-EB22C61CD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42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inflammation and necrosis, which are most prominent in the centrilobular region of the hepatic acinus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CA62E-0F57-6D4C-8847-EB22C61CD83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617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CA62E-0F57-6D4C-8847-EB22C61CD83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832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**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Transjugular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route preferred for obtaining the liver tissue. **Characteristic histological findings: Cell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balooning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neutrophil infiltration, cholestasis, varying degree of steatosis and fibrosis. ***Needed for inclusion in clinical trials and before starting specific pharmacologic therapy. AH, alcoholic hepatitis; ALT, alanine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aminotrans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ferase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AST, aspartate aminotransferase; HCC, hepatocellular carcinoma </a:t>
            </a:r>
            <a:endParaRPr lang="en-GB" dirty="0">
              <a:effectLst/>
            </a:endParaRP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CA62E-0F57-6D4C-8847-EB22C61CD83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76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CA62E-0F57-6D4C-8847-EB22C61CD83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483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CA62E-0F57-6D4C-8847-EB22C61CD83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63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9DE32-1192-4044-84DD-FC93F4DB6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2E8EE-EC5A-5941-9D95-6DE10F67E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3EBA0-C257-2E42-96F8-37660180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8200-775E-2942-81B8-1E45384E4447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6ED86-76E7-174A-9DE9-308ACEE6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CE72A-9757-D041-9388-3A679A70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B7DD-95B3-9A40-AC0C-00BA344E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8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6BDC-1ABC-9D48-83B7-75ADC200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9921E-73E5-4C49-8F6F-16EE025C3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ECCE6-9352-8E47-A59B-E27B635C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8200-775E-2942-81B8-1E45384E4447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BE40F-8D2F-504A-B4D0-A043BDE2E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B965F-C4C7-1B4E-B1BC-C61ED49C1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B7DD-95B3-9A40-AC0C-00BA344E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79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8612B4-E1AC-2543-903C-34894A785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1EB6F-EA60-CF4E-A8AF-1735310D5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8BA83-C4DD-1247-86F7-055444BF9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8200-775E-2942-81B8-1E45384E4447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8185C-9DED-484A-9A39-7281CE6B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BC271-BDFB-7A45-BEE6-ACE31884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B7DD-95B3-9A40-AC0C-00BA344E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0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6242F5-33D5-46AE-8F99-DC80DDEFDA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48B04023-5770-4BDA-8F63-1A2F3B4BFA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67" y="6479931"/>
            <a:ext cx="6089433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r>
              <a:rPr lang="en-GB" dirty="0"/>
              <a:t>Job code/copyright/date of prep etc to go here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537A10E-A309-4C24-989A-3472EB529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3819" y="1266476"/>
            <a:ext cx="7286656" cy="794373"/>
          </a:xfrm>
        </p:spPr>
        <p:txBody>
          <a:bodyPr anchor="t">
            <a:noAutofit/>
          </a:bodyPr>
          <a:lstStyle>
            <a:lvl1pPr marL="0" indent="0" algn="r">
              <a:buNone/>
              <a:defRPr sz="4000" b="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68788C-CD5D-4ED8-B8DC-0F8BE230A5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371" y="260648"/>
            <a:ext cx="11319104" cy="943200"/>
          </a:xfrm>
        </p:spPr>
        <p:txBody>
          <a:bodyPr anchor="b">
            <a:normAutofit/>
          </a:bodyPr>
          <a:lstStyle>
            <a:lvl1pPr algn="r"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title to go here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B87EDD-07BB-467B-A483-F687D9428D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528" y="5733257"/>
            <a:ext cx="2558457" cy="97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11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4731" y="3032384"/>
            <a:ext cx="11331509" cy="1362075"/>
          </a:xfrm>
        </p:spPr>
        <p:txBody>
          <a:bodyPr anchor="b">
            <a:normAutofit/>
          </a:bodyPr>
          <a:lstStyle>
            <a:lvl1pPr algn="r">
              <a:defRPr sz="3600" b="0" cap="none">
                <a:solidFill>
                  <a:srgbClr val="004B8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11179" y="4509214"/>
            <a:ext cx="9115061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rgbClr val="004B8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AAE498-473E-420D-BBF6-000ECD735FF3}"/>
              </a:ext>
            </a:extLst>
          </p:cNvPr>
          <p:cNvCxnSpPr>
            <a:cxnSpLocks/>
          </p:cNvCxnSpPr>
          <p:nvPr userDrawn="1"/>
        </p:nvCxnSpPr>
        <p:spPr>
          <a:xfrm>
            <a:off x="365760" y="4459976"/>
            <a:ext cx="11460480" cy="0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807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567" y="6479931"/>
            <a:ext cx="10025871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57FAC6-2395-4983-BCEC-E661BAE01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752" y="1340768"/>
            <a:ext cx="11342400" cy="4622400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046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40F5D30-516D-45B1-A9E5-12E0CA67E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52" y="140970"/>
            <a:ext cx="10182749" cy="769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F51C5F3-C12D-420E-A134-BD35D774E9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67" y="6479931"/>
            <a:ext cx="10025871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627C0A3-B31C-459A-B3C8-9B3F9090034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5752" y="1340768"/>
            <a:ext cx="5572800" cy="4622400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F1DD51-3C50-491A-A440-B86443B20BF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193448" y="1340768"/>
            <a:ext cx="5572800" cy="4622400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541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9F7A6A2-DA56-4DBC-9B9E-4360FFB93F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67" y="6479931"/>
            <a:ext cx="10025871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</p:spTree>
    <p:extLst>
      <p:ext uri="{BB962C8B-B14F-4D97-AF65-F5344CB8AC3E}">
        <p14:creationId xmlns:p14="http://schemas.microsoft.com/office/powerpoint/2010/main" val="4054026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004A808-11AF-4286-85AC-FE28AB67FD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67" y="6479931"/>
            <a:ext cx="10025871" cy="376990"/>
          </a:xfrm>
        </p:spPr>
        <p:txBody>
          <a:bodyPr lIns="144000" tIns="72000" rIns="144000" bIns="72000" anchor="b">
            <a:noAutofit/>
          </a:bodyPr>
          <a:lstStyle>
            <a:lvl1pPr marL="0" indent="0">
              <a:spcBef>
                <a:spcPts val="0"/>
              </a:spcBef>
              <a:buNone/>
              <a:defRPr sz="1000" baseline="0"/>
            </a:lvl1pPr>
          </a:lstStyle>
          <a:p>
            <a:pPr lvl="0"/>
            <a:endParaRPr lang="en-GB" dirty="0"/>
          </a:p>
          <a:p>
            <a:pPr lvl="0"/>
            <a:r>
              <a:rPr lang="en-GB" dirty="0"/>
              <a:t>References to go here</a:t>
            </a:r>
          </a:p>
        </p:txBody>
      </p:sp>
    </p:spTree>
    <p:extLst>
      <p:ext uri="{BB962C8B-B14F-4D97-AF65-F5344CB8AC3E}">
        <p14:creationId xmlns:p14="http://schemas.microsoft.com/office/powerpoint/2010/main" val="104961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80E1D-BF91-6B4B-990B-354E6335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5E10B-D51D-AD42-9A09-ED2592649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3E985-5F62-1948-BC9B-9DF6D541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8200-775E-2942-81B8-1E45384E4447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891F8-64D4-4641-8548-68790A6E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CB5D6-AF2B-0249-95D6-39D2F897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B7DD-95B3-9A40-AC0C-00BA344E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53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BDD65-CE48-7C42-B3B5-2806B7691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11CC4-D3C2-C944-B734-8AB4FBA87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DBCA1-296F-C74C-9418-FE0B162A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8200-775E-2942-81B8-1E45384E4447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CE769-DF7D-CD4B-9452-3D9A0BD7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12B87-F96C-8642-9216-8FCC5618D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B7DD-95B3-9A40-AC0C-00BA344E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8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30678-C9C1-234A-9F67-5FF891C8D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1AAC5-8080-5044-ACAA-1BD417DE4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4950D-C67F-BD45-B75B-9CA298E51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82FF3-0E88-5B44-A9B7-7E4E6E35D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8200-775E-2942-81B8-1E45384E4447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DCA-09DA-A846-B8F0-46F1EA2EF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7E840-4401-624B-AC47-08477FE6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B7DD-95B3-9A40-AC0C-00BA344E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40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59969-DE6A-E64F-9A37-2B1A788C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EBF0E-77BD-584C-92D3-A00D133F4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7132A-3854-0244-8BD1-E80DDE978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FEE69-D883-AA4E-8113-118EE6792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DA7161-D7D5-4B47-A983-45CB8682C0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7EAD5A-E919-984B-9273-7E19E70E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8200-775E-2942-81B8-1E45384E4447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74D55-D50C-DD4E-AF1A-75B461E1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43E7F8-7CA3-5243-9A2C-E1DCAB77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B7DD-95B3-9A40-AC0C-00BA344E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7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F4C73-9BC6-0641-9CA0-DD89126BA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CCC620-CB5D-D740-B7D9-F2FB7959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8200-775E-2942-81B8-1E45384E4447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11458-83FE-2140-B0AA-CE601FD4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25710-77F5-2142-82AD-9A52E96E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B7DD-95B3-9A40-AC0C-00BA344E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67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B22A10-0504-A84D-BEF7-E84219245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8200-775E-2942-81B8-1E45384E4447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446A80-35B7-184A-ACDD-C49C02D9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1E903-0292-9744-929B-32286561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B7DD-95B3-9A40-AC0C-00BA344E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65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C3C8B-0FCE-E44F-AAE8-F49D8F8C0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4FE4F-FC1E-C341-A999-6FBAEB219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1881A-BDDB-A24A-BA86-848BEA7F2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DA4D3-4C92-7149-BB52-5271D637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8200-775E-2942-81B8-1E45384E4447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E0DDC-BAAE-6C42-989E-78AB7423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0C6A7-DE71-4C4C-8DA3-2DFAAD59C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B7DD-95B3-9A40-AC0C-00BA344E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61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50DCB-76F5-B545-A015-C42C8ACD4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EA85B-9FA7-8B4E-8127-42D2D57F9B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A8D95-640A-7B44-9473-FE6DB157D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3FA10-066F-8D44-81B1-05059E54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8200-775E-2942-81B8-1E45384E4447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29A21-D495-DB40-902E-29E7E3699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4863B-CF65-EB48-BBE9-84CD90BBB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DB7DD-95B3-9A40-AC0C-00BA344E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43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EEA708-8CA0-794A-AEF2-F5C342DD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C9055-E6C8-B640-8501-9374830C7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0817E-145D-B441-BB54-1B3743CC2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78200-775E-2942-81B8-1E45384E4447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DEA50-504F-2D44-9C04-726A00DA7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842AC-D6C5-A040-9F5D-31A805D4F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DB7DD-95B3-9A40-AC0C-00BA344E9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59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5677EF-CF78-4B9B-8ADE-2B3C0E502A9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138043"/>
            <a:ext cx="12018969" cy="104227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752" y="140970"/>
            <a:ext cx="10182749" cy="769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752" y="1340769"/>
            <a:ext cx="11340496" cy="5086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949B95-F696-4035-B757-1DADB4EE655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403" y="6021289"/>
            <a:ext cx="1800580" cy="68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8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4B87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4B87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4B87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004B87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144E3-FB9B-FA44-B646-6CACA4E80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680" y="405575"/>
            <a:ext cx="5001768" cy="1371600"/>
          </a:xfrm>
        </p:spPr>
        <p:txBody>
          <a:bodyPr anchor="ctr">
            <a:normAutofit/>
          </a:bodyPr>
          <a:lstStyle/>
          <a:p>
            <a:r>
              <a:rPr lang="en-GB" sz="3600" dirty="0"/>
              <a:t>ALCOHOL-RELATED </a:t>
            </a:r>
            <a:br>
              <a:rPr lang="en-GB" sz="3600" dirty="0"/>
            </a:br>
            <a:r>
              <a:rPr lang="en-GB" sz="3600" dirty="0"/>
              <a:t>LIVER DISEASE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49135-AC58-4449-BB8C-9F78882BB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2512" y="498698"/>
            <a:ext cx="4940808" cy="1185353"/>
          </a:xfrm>
        </p:spPr>
        <p:txBody>
          <a:bodyPr anchor="ctr">
            <a:normAutofit/>
          </a:bodyPr>
          <a:lstStyle/>
          <a:p>
            <a:pPr algn="l"/>
            <a:endParaRPr lang="it-IT"/>
          </a:p>
          <a:p>
            <a:pPr algn="l"/>
            <a:r>
              <a:rPr lang="it-IT" b="1"/>
              <a:t>Dr. Alessio Gerussi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11" descr="http://img3.www.unimib.it/upload/pag/65914131/0/lo/logoist.jpg">
            <a:extLst>
              <a:ext uri="{FF2B5EF4-FFF2-40B4-BE49-F238E27FC236}">
                <a16:creationId xmlns:a16="http://schemas.microsoft.com/office/drawing/2014/main" id="{0AE1441E-FAA9-054B-9679-49E4119BC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5551" y="2891797"/>
            <a:ext cx="2178008" cy="237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close up of a coral&#10;&#10;Description automatically generated">
            <a:extLst>
              <a:ext uri="{FF2B5EF4-FFF2-40B4-BE49-F238E27FC236}">
                <a16:creationId xmlns:a16="http://schemas.microsoft.com/office/drawing/2014/main" id="{3E82AC83-F717-9440-B7DB-7A3BC6342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408" y="2281374"/>
            <a:ext cx="5431536" cy="381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23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79BAF-2114-A645-BEBD-1BC22C5CC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Alcoholic</a:t>
            </a:r>
            <a:r>
              <a:rPr lang="it-IT" dirty="0"/>
              <a:t> </a:t>
            </a:r>
            <a:r>
              <a:rPr lang="it-IT" dirty="0" err="1"/>
              <a:t>steatosis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5F794-5D8C-3449-92E3-BF7FA8CB9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90%</a:t>
            </a:r>
            <a:r>
              <a:rPr lang="it-IT" dirty="0"/>
              <a:t> of </a:t>
            </a:r>
            <a:r>
              <a:rPr lang="it-IT" b="1" dirty="0" err="1"/>
              <a:t>heavy</a:t>
            </a:r>
            <a:r>
              <a:rPr lang="it-IT" b="1" dirty="0"/>
              <a:t> </a:t>
            </a:r>
            <a:r>
              <a:rPr lang="it-IT" b="1" dirty="0" err="1"/>
              <a:t>drinkers</a:t>
            </a:r>
            <a:r>
              <a:rPr lang="it-IT" b="1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steatosis</a:t>
            </a:r>
            <a:endParaRPr lang="it-IT" dirty="0"/>
          </a:p>
          <a:p>
            <a:endParaRPr lang="it-IT" dirty="0"/>
          </a:p>
          <a:p>
            <a:r>
              <a:rPr lang="it-IT" dirty="0" err="1">
                <a:highlight>
                  <a:srgbClr val="FFFF00"/>
                </a:highlight>
              </a:rPr>
              <a:t>Unknown</a:t>
            </a:r>
            <a:r>
              <a:rPr lang="it-IT" dirty="0"/>
              <a:t> </a:t>
            </a:r>
            <a:r>
              <a:rPr lang="it-IT" dirty="0" err="1"/>
              <a:t>whether</a:t>
            </a:r>
            <a:r>
              <a:rPr lang="it-IT" dirty="0"/>
              <a:t> </a:t>
            </a:r>
            <a:r>
              <a:rPr lang="it-IT" dirty="0" err="1"/>
              <a:t>alcoholic</a:t>
            </a:r>
            <a:r>
              <a:rPr lang="it-IT" dirty="0"/>
              <a:t> </a:t>
            </a:r>
            <a:r>
              <a:rPr lang="it-IT" dirty="0" err="1"/>
              <a:t>steatosis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benign</a:t>
            </a:r>
            <a:r>
              <a:rPr lang="it-IT" dirty="0"/>
              <a:t> </a:t>
            </a:r>
            <a:r>
              <a:rPr lang="it-IT" dirty="0" err="1"/>
              <a:t>condition</a:t>
            </a:r>
            <a:r>
              <a:rPr lang="it-IT" dirty="0"/>
              <a:t> or can progress to </a:t>
            </a:r>
            <a:r>
              <a:rPr lang="it-IT" dirty="0" err="1"/>
              <a:t>cirrhosis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There</a:t>
            </a:r>
            <a:r>
              <a:rPr lang="it-IT" dirty="0"/>
              <a:t> are </a:t>
            </a:r>
            <a:r>
              <a:rPr lang="it-IT" dirty="0" err="1"/>
              <a:t>studies</a:t>
            </a:r>
            <a:r>
              <a:rPr lang="it-IT" dirty="0"/>
              <a:t> </a:t>
            </a:r>
            <a:r>
              <a:rPr lang="it-IT" dirty="0" err="1"/>
              <a:t>suggesting</a:t>
            </a:r>
            <a:r>
              <a:rPr lang="it-IT" dirty="0"/>
              <a:t> </a:t>
            </a:r>
            <a:r>
              <a:rPr lang="it-IT" dirty="0" err="1"/>
              <a:t>cirrhosis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occur</a:t>
            </a:r>
            <a:r>
              <a:rPr lang="it-IT" dirty="0"/>
              <a:t> </a:t>
            </a:r>
            <a:r>
              <a:rPr lang="it-IT" dirty="0" err="1"/>
              <a:t>after</a:t>
            </a:r>
            <a:r>
              <a:rPr lang="it-IT" dirty="0"/>
              <a:t> a </a:t>
            </a:r>
            <a:r>
              <a:rPr lang="it-IT" dirty="0" err="1"/>
              <a:t>median</a:t>
            </a:r>
            <a:r>
              <a:rPr lang="it-IT" dirty="0"/>
              <a:t> of </a:t>
            </a:r>
            <a:r>
              <a:rPr lang="it-IT" b="1" dirty="0"/>
              <a:t>10</a:t>
            </a:r>
            <a:r>
              <a:rPr lang="it-IT" dirty="0"/>
              <a:t> </a:t>
            </a:r>
            <a:r>
              <a:rPr lang="it-IT" b="1" dirty="0" err="1"/>
              <a:t>years</a:t>
            </a:r>
            <a:r>
              <a:rPr lang="it-IT" dirty="0"/>
              <a:t> in </a:t>
            </a:r>
            <a:r>
              <a:rPr lang="it-IT" b="1" dirty="0"/>
              <a:t>10%</a:t>
            </a:r>
            <a:r>
              <a:rPr lang="it-IT" dirty="0"/>
              <a:t> of </a:t>
            </a:r>
            <a:r>
              <a:rPr lang="it-IT" dirty="0" err="1"/>
              <a:t>patients</a:t>
            </a:r>
            <a:r>
              <a:rPr lang="it-IT" dirty="0"/>
              <a:t> with </a:t>
            </a:r>
            <a:r>
              <a:rPr lang="it-IT" dirty="0" err="1"/>
              <a:t>simple</a:t>
            </a:r>
            <a:r>
              <a:rPr lang="it-IT" dirty="0"/>
              <a:t> </a:t>
            </a:r>
            <a:r>
              <a:rPr lang="it-IT" b="1" dirty="0" err="1"/>
              <a:t>steatosis</a:t>
            </a:r>
            <a:r>
              <a:rPr lang="it-IT" dirty="0"/>
              <a:t> </a:t>
            </a:r>
            <a:r>
              <a:rPr lang="it-IT" dirty="0" err="1"/>
              <a:t>without</a:t>
            </a:r>
            <a:r>
              <a:rPr lang="it-IT" dirty="0"/>
              <a:t> ASH or </a:t>
            </a:r>
            <a:r>
              <a:rPr lang="it-IT" dirty="0" err="1"/>
              <a:t>fibrosis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3461E0-8849-DC40-86BD-56622C988BD9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655628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umbrella, animal, table, group&#10;&#10;Description automatically generated">
            <a:extLst>
              <a:ext uri="{FF2B5EF4-FFF2-40B4-BE49-F238E27FC236}">
                <a16:creationId xmlns:a16="http://schemas.microsoft.com/office/drawing/2014/main" id="{4E7E8E5E-AF66-5744-A221-557323218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" b="152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0271D4-F6B5-2E44-B0B3-E56362F38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err="1">
                <a:solidFill>
                  <a:srgbClr val="002060"/>
                </a:solidFill>
              </a:rPr>
              <a:t>Alcoholic</a:t>
            </a:r>
            <a:r>
              <a:rPr lang="it-IT" sz="3600" b="1" dirty="0">
                <a:solidFill>
                  <a:srgbClr val="002060"/>
                </a:solidFill>
              </a:rPr>
              <a:t> </a:t>
            </a:r>
            <a:r>
              <a:rPr lang="it-IT" sz="3600" b="1" dirty="0" err="1">
                <a:solidFill>
                  <a:srgbClr val="002060"/>
                </a:solidFill>
              </a:rPr>
              <a:t>steatosis</a:t>
            </a:r>
            <a:endParaRPr lang="it-IT" sz="3600" b="1" dirty="0">
              <a:solidFill>
                <a:srgbClr val="00206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008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14AD18-92CF-1145-99CF-01C18B12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Alcoholic</a:t>
            </a:r>
            <a:r>
              <a:rPr lang="it-IT" dirty="0"/>
              <a:t> </a:t>
            </a:r>
            <a:r>
              <a:rPr lang="it-IT" dirty="0" err="1"/>
              <a:t>steatohepatitis</a:t>
            </a:r>
            <a:endParaRPr lang="it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3A7475-F195-9446-91D7-2570AF7B2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>
                <a:highlight>
                  <a:srgbClr val="FFFF00"/>
                </a:highlight>
              </a:rPr>
              <a:t>Increases</a:t>
            </a:r>
            <a:r>
              <a:rPr lang="it-IT" dirty="0"/>
              <a:t> the </a:t>
            </a:r>
            <a:r>
              <a:rPr lang="it-IT" dirty="0" err="1"/>
              <a:t>risk</a:t>
            </a:r>
            <a:r>
              <a:rPr lang="it-IT" dirty="0"/>
              <a:t> of </a:t>
            </a:r>
            <a:r>
              <a:rPr lang="it-IT" dirty="0" err="1">
                <a:highlight>
                  <a:srgbClr val="FFFF00"/>
                </a:highlight>
              </a:rPr>
              <a:t>cirrhosis</a:t>
            </a:r>
            <a:r>
              <a:rPr lang="it-IT" dirty="0">
                <a:highlight>
                  <a:srgbClr val="FFFF00"/>
                </a:highlight>
              </a:rPr>
              <a:t> and HCC</a:t>
            </a:r>
          </a:p>
          <a:p>
            <a:endParaRPr lang="it-IT" dirty="0"/>
          </a:p>
          <a:p>
            <a:r>
              <a:rPr lang="it-IT" dirty="0" err="1"/>
              <a:t>Morphological</a:t>
            </a:r>
            <a:r>
              <a:rPr lang="it-IT" dirty="0"/>
              <a:t> </a:t>
            </a:r>
            <a:r>
              <a:rPr lang="it-IT" dirty="0" err="1"/>
              <a:t>features</a:t>
            </a:r>
            <a:r>
              <a:rPr lang="it-IT" dirty="0"/>
              <a:t>:</a:t>
            </a:r>
          </a:p>
          <a:p>
            <a:pPr lvl="1"/>
            <a:r>
              <a:rPr lang="it-IT" dirty="0" err="1"/>
              <a:t>Steatosis</a:t>
            </a:r>
            <a:endParaRPr lang="it-IT" dirty="0"/>
          </a:p>
          <a:p>
            <a:pPr lvl="1"/>
            <a:r>
              <a:rPr lang="it-IT" dirty="0" err="1"/>
              <a:t>Hepatocellular</a:t>
            </a:r>
            <a:r>
              <a:rPr lang="it-IT" dirty="0"/>
              <a:t> </a:t>
            </a:r>
            <a:r>
              <a:rPr lang="it-IT" dirty="0" err="1"/>
              <a:t>ballooning</a:t>
            </a:r>
            <a:endParaRPr lang="it-IT" dirty="0"/>
          </a:p>
          <a:p>
            <a:pPr lvl="1"/>
            <a:r>
              <a:rPr lang="it-IT" dirty="0" err="1"/>
              <a:t>Necrosis</a:t>
            </a:r>
            <a:endParaRPr lang="it-IT" dirty="0"/>
          </a:p>
          <a:p>
            <a:pPr lvl="1"/>
            <a:r>
              <a:rPr lang="it-IT" dirty="0" err="1"/>
              <a:t>Lobular</a:t>
            </a:r>
            <a:r>
              <a:rPr lang="it-IT" dirty="0"/>
              <a:t> </a:t>
            </a:r>
            <a:r>
              <a:rPr lang="it-IT" dirty="0" err="1"/>
              <a:t>inflammation</a:t>
            </a:r>
            <a:r>
              <a:rPr lang="it-IT" dirty="0"/>
              <a:t> (</a:t>
            </a:r>
            <a:r>
              <a:rPr lang="it-IT" dirty="0" err="1"/>
              <a:t>neutrophils</a:t>
            </a:r>
            <a:r>
              <a:rPr lang="it-IT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A875A-7720-F74D-968B-52FB25795786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19688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izza, food, sitting, toppings&#10;&#10;Description automatically generated">
            <a:extLst>
              <a:ext uri="{FF2B5EF4-FFF2-40B4-BE49-F238E27FC236}">
                <a16:creationId xmlns:a16="http://schemas.microsoft.com/office/drawing/2014/main" id="{40CF21E0-1524-8C45-AFBB-ABD8A7FBB6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19" b="71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8AF08-490D-5748-965D-8B88A8A09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Alcoholic steatohepatitis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837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14AD18-92CF-1145-99CF-01C18B12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Alcoholic</a:t>
            </a:r>
            <a:r>
              <a:rPr lang="it-IT" dirty="0"/>
              <a:t> </a:t>
            </a:r>
            <a:r>
              <a:rPr lang="it-IT" dirty="0" err="1"/>
              <a:t>steatohepatitis</a:t>
            </a:r>
            <a:endParaRPr lang="it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3A7475-F195-9446-91D7-2570AF7B2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Steatosis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present</a:t>
            </a:r>
            <a:r>
              <a:rPr lang="it-IT" dirty="0"/>
              <a:t> in 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5% of the </a:t>
            </a:r>
            <a:r>
              <a:rPr lang="it-IT" dirty="0" err="1"/>
              <a:t>parenchyma</a:t>
            </a:r>
            <a:r>
              <a:rPr lang="it-IT" dirty="0"/>
              <a:t>, or </a:t>
            </a:r>
            <a:r>
              <a:rPr lang="it-IT" dirty="0" err="1"/>
              <a:t>even</a:t>
            </a:r>
            <a:r>
              <a:rPr lang="it-IT" dirty="0"/>
              <a:t> </a:t>
            </a:r>
            <a:r>
              <a:rPr lang="it-IT" dirty="0" err="1"/>
              <a:t>absent</a:t>
            </a:r>
            <a:r>
              <a:rPr lang="it-IT" dirty="0"/>
              <a:t> in </a:t>
            </a:r>
            <a:r>
              <a:rPr lang="it-IT" dirty="0" err="1"/>
              <a:t>cases</a:t>
            </a:r>
            <a:r>
              <a:rPr lang="it-IT" dirty="0"/>
              <a:t> of:</a:t>
            </a:r>
          </a:p>
          <a:p>
            <a:pPr lvl="1"/>
            <a:r>
              <a:rPr lang="it-IT" dirty="0"/>
              <a:t>Severe ASH</a:t>
            </a:r>
          </a:p>
          <a:p>
            <a:pPr lvl="1"/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dirty="0" err="1"/>
              <a:t>periods</a:t>
            </a:r>
            <a:r>
              <a:rPr lang="it-IT" dirty="0"/>
              <a:t> of </a:t>
            </a:r>
            <a:r>
              <a:rPr lang="it-IT" dirty="0" err="1"/>
              <a:t>abstinence</a:t>
            </a:r>
            <a:endParaRPr lang="it-IT" dirty="0"/>
          </a:p>
          <a:p>
            <a:pPr lvl="1"/>
            <a:r>
              <a:rPr lang="it-IT" dirty="0" err="1"/>
              <a:t>Cirrhosis</a:t>
            </a:r>
            <a:endParaRPr lang="it-IT" dirty="0"/>
          </a:p>
          <a:p>
            <a:endParaRPr lang="it-IT" dirty="0"/>
          </a:p>
          <a:p>
            <a:r>
              <a:rPr lang="it-IT" dirty="0" err="1">
                <a:highlight>
                  <a:srgbClr val="FFFF00"/>
                </a:highlight>
              </a:rPr>
              <a:t>Ballooning</a:t>
            </a:r>
            <a:r>
              <a:rPr lang="it-IT" dirty="0"/>
              <a:t> </a:t>
            </a:r>
            <a:r>
              <a:rPr lang="it-IT" dirty="0" err="1"/>
              <a:t>refers</a:t>
            </a:r>
            <a:r>
              <a:rPr lang="it-IT" dirty="0"/>
              <a:t> to </a:t>
            </a:r>
            <a:r>
              <a:rPr lang="it-IT" dirty="0" err="1"/>
              <a:t>swelling</a:t>
            </a:r>
            <a:r>
              <a:rPr lang="it-IT" dirty="0"/>
              <a:t>, </a:t>
            </a:r>
            <a:r>
              <a:rPr lang="it-IT" dirty="0" err="1"/>
              <a:t>rounding</a:t>
            </a:r>
            <a:r>
              <a:rPr lang="it-IT" dirty="0"/>
              <a:t> and pale </a:t>
            </a:r>
            <a:r>
              <a:rPr lang="it-IT" dirty="0" err="1"/>
              <a:t>staining</a:t>
            </a:r>
            <a:r>
              <a:rPr lang="it-IT" dirty="0"/>
              <a:t> of the </a:t>
            </a:r>
            <a:r>
              <a:rPr lang="it-IT" dirty="0" err="1"/>
              <a:t>cytoplasm</a:t>
            </a:r>
            <a:endParaRPr lang="it-IT" dirty="0"/>
          </a:p>
          <a:p>
            <a:r>
              <a:rPr lang="it-IT" dirty="0" err="1"/>
              <a:t>Ballooned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</a:t>
            </a:r>
            <a:r>
              <a:rPr lang="it-IT" dirty="0" err="1"/>
              <a:t>often</a:t>
            </a:r>
            <a:r>
              <a:rPr lang="it-IT" dirty="0"/>
              <a:t> </a:t>
            </a:r>
            <a:r>
              <a:rPr lang="it-IT" dirty="0" err="1"/>
              <a:t>contain</a:t>
            </a:r>
            <a:r>
              <a:rPr lang="it-IT" dirty="0"/>
              <a:t> large </a:t>
            </a:r>
            <a:r>
              <a:rPr lang="it-IT" dirty="0" err="1"/>
              <a:t>Mallory-Denk</a:t>
            </a:r>
            <a:r>
              <a:rPr lang="it-IT" dirty="0"/>
              <a:t> </a:t>
            </a:r>
            <a:r>
              <a:rPr lang="it-IT" dirty="0" err="1"/>
              <a:t>bodies</a:t>
            </a:r>
            <a:endParaRPr lang="it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BFF3B4-6311-9A40-8F6E-26A980C59730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790616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AB377-459D-9144-AB30-7DAA8A1B1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ASH vs NASH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DE49E-73BC-DA49-8605-5A3236C81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 err="1"/>
              <a:t>Broad</a:t>
            </a:r>
            <a:r>
              <a:rPr lang="it-IT" dirty="0"/>
              <a:t> </a:t>
            </a:r>
            <a:r>
              <a:rPr lang="it-IT" dirty="0" err="1"/>
              <a:t>overlap</a:t>
            </a:r>
            <a:r>
              <a:rPr lang="it-IT" dirty="0"/>
              <a:t> in </a:t>
            </a:r>
            <a:r>
              <a:rPr lang="it-IT" dirty="0" err="1"/>
              <a:t>histological</a:t>
            </a:r>
            <a:r>
              <a:rPr lang="it-IT" dirty="0"/>
              <a:t> </a:t>
            </a:r>
            <a:r>
              <a:rPr lang="it-IT" dirty="0" err="1"/>
              <a:t>features</a:t>
            </a:r>
            <a:r>
              <a:rPr lang="it-IT" dirty="0"/>
              <a:t>; </a:t>
            </a:r>
            <a:r>
              <a:rPr lang="it-IT" dirty="0" err="1"/>
              <a:t>however</a:t>
            </a:r>
            <a:r>
              <a:rPr lang="it-IT" dirty="0"/>
              <a:t>:</a:t>
            </a:r>
          </a:p>
          <a:p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 err="1"/>
              <a:t>Hepatocellular</a:t>
            </a:r>
            <a:r>
              <a:rPr lang="it-IT" dirty="0"/>
              <a:t> </a:t>
            </a:r>
            <a:r>
              <a:rPr lang="it-IT" dirty="0" err="1"/>
              <a:t>injury</a:t>
            </a:r>
            <a:r>
              <a:rPr lang="it-IT" dirty="0"/>
              <a:t> and </a:t>
            </a:r>
            <a:r>
              <a:rPr lang="it-IT" dirty="0" err="1"/>
              <a:t>fibrosis</a:t>
            </a:r>
            <a:r>
              <a:rPr lang="it-IT" dirty="0"/>
              <a:t> are </a:t>
            </a:r>
            <a:r>
              <a:rPr lang="it-IT" dirty="0" err="1"/>
              <a:t>often</a:t>
            </a:r>
            <a:r>
              <a:rPr lang="it-IT" dirty="0"/>
              <a:t> more severe in ALD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 err="1"/>
              <a:t>Sclerosing</a:t>
            </a:r>
            <a:r>
              <a:rPr lang="it-IT" dirty="0"/>
              <a:t> </a:t>
            </a:r>
            <a:r>
              <a:rPr lang="it-IT" dirty="0" err="1"/>
              <a:t>hyaline</a:t>
            </a:r>
            <a:r>
              <a:rPr lang="it-IT" dirty="0"/>
              <a:t> </a:t>
            </a:r>
            <a:r>
              <a:rPr lang="it-IT" dirty="0" err="1"/>
              <a:t>necrosis</a:t>
            </a:r>
            <a:r>
              <a:rPr lang="it-IT" dirty="0"/>
              <a:t>, </a:t>
            </a:r>
            <a:r>
              <a:rPr lang="it-IT" dirty="0" err="1"/>
              <a:t>alcoholic</a:t>
            </a:r>
            <a:r>
              <a:rPr lang="it-IT" dirty="0"/>
              <a:t> </a:t>
            </a:r>
            <a:r>
              <a:rPr lang="it-IT" dirty="0" err="1"/>
              <a:t>foamy</a:t>
            </a:r>
            <a:r>
              <a:rPr lang="it-IT" dirty="0"/>
              <a:t> </a:t>
            </a:r>
            <a:r>
              <a:rPr lang="it-IT" dirty="0" err="1"/>
              <a:t>degeneration</a:t>
            </a:r>
            <a:r>
              <a:rPr lang="it-IT" dirty="0"/>
              <a:t>, </a:t>
            </a:r>
            <a:r>
              <a:rPr lang="it-IT" dirty="0" err="1"/>
              <a:t>fibro-obliterative</a:t>
            </a:r>
            <a:r>
              <a:rPr lang="it-IT" dirty="0"/>
              <a:t> </a:t>
            </a:r>
            <a:r>
              <a:rPr lang="it-IT" dirty="0" err="1"/>
              <a:t>changes</a:t>
            </a:r>
            <a:r>
              <a:rPr lang="it-IT" dirty="0"/>
              <a:t> in </a:t>
            </a:r>
            <a:r>
              <a:rPr lang="it-IT" dirty="0" err="1"/>
              <a:t>hepatic</a:t>
            </a:r>
            <a:r>
              <a:rPr lang="it-IT" dirty="0"/>
              <a:t> </a:t>
            </a:r>
            <a:r>
              <a:rPr lang="it-IT" dirty="0" err="1"/>
              <a:t>veins</a:t>
            </a:r>
            <a:r>
              <a:rPr lang="it-IT" dirty="0"/>
              <a:t>, </a:t>
            </a:r>
            <a:r>
              <a:rPr lang="it-IT" dirty="0" err="1"/>
              <a:t>portal</a:t>
            </a:r>
            <a:r>
              <a:rPr lang="it-IT" dirty="0"/>
              <a:t> acute </a:t>
            </a:r>
            <a:r>
              <a:rPr lang="it-IT" dirty="0" err="1"/>
              <a:t>inflammation</a:t>
            </a:r>
            <a:r>
              <a:rPr lang="it-IT" dirty="0"/>
              <a:t>, </a:t>
            </a:r>
            <a:r>
              <a:rPr lang="it-IT" dirty="0" err="1"/>
              <a:t>cholestasis</a:t>
            </a:r>
            <a:r>
              <a:rPr lang="it-IT" dirty="0"/>
              <a:t> are </a:t>
            </a:r>
            <a:r>
              <a:rPr lang="it-IT" dirty="0" err="1"/>
              <a:t>very</a:t>
            </a:r>
            <a:r>
              <a:rPr lang="it-IT" dirty="0"/>
              <a:t> rare in pure NAFLD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A6BE05-8FB9-E04E-871E-41641D6608AF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849469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3851-5F9C-354C-B586-5B1F7E81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Alcoholic</a:t>
            </a:r>
            <a:r>
              <a:rPr lang="it-IT" dirty="0"/>
              <a:t> </a:t>
            </a:r>
            <a:r>
              <a:rPr lang="it-IT" dirty="0" err="1"/>
              <a:t>hepatitis</a:t>
            </a:r>
            <a:r>
              <a:rPr lang="it-IT" dirty="0"/>
              <a:t> (AH)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64D22-6E99-8B46-806B-95D4736AD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A </a:t>
            </a:r>
            <a:r>
              <a:rPr lang="it-IT" dirty="0" err="1">
                <a:highlight>
                  <a:srgbClr val="FFFF00"/>
                </a:highlight>
              </a:rPr>
              <a:t>distinct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clinical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syndrome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/>
              <a:t>characterised</a:t>
            </a:r>
            <a:r>
              <a:rPr lang="it-IT" dirty="0"/>
              <a:t> by:</a:t>
            </a:r>
          </a:p>
          <a:p>
            <a:pPr lvl="1"/>
            <a:r>
              <a:rPr lang="it-IT" dirty="0" err="1"/>
              <a:t>Recent</a:t>
            </a:r>
            <a:r>
              <a:rPr lang="it-IT" dirty="0"/>
              <a:t> </a:t>
            </a:r>
            <a:r>
              <a:rPr lang="it-IT" dirty="0" err="1"/>
              <a:t>onset</a:t>
            </a:r>
            <a:r>
              <a:rPr lang="it-IT" dirty="0"/>
              <a:t> of </a:t>
            </a:r>
            <a:r>
              <a:rPr lang="it-IT" b="1" dirty="0" err="1"/>
              <a:t>jaundice</a:t>
            </a:r>
            <a:r>
              <a:rPr lang="it-IT" dirty="0"/>
              <a:t> </a:t>
            </a:r>
          </a:p>
          <a:p>
            <a:pPr lvl="1"/>
            <a:r>
              <a:rPr lang="it-IT" b="1" dirty="0"/>
              <a:t>with/</a:t>
            </a:r>
            <a:r>
              <a:rPr lang="it-IT" b="1" dirty="0" err="1"/>
              <a:t>without</a:t>
            </a:r>
            <a:r>
              <a:rPr lang="it-IT" b="1" dirty="0"/>
              <a:t>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signs</a:t>
            </a:r>
            <a:r>
              <a:rPr lang="it-IT" dirty="0"/>
              <a:t> of </a:t>
            </a:r>
            <a:r>
              <a:rPr lang="it-IT" b="1" dirty="0" err="1"/>
              <a:t>liver</a:t>
            </a:r>
            <a:r>
              <a:rPr lang="it-IT" dirty="0"/>
              <a:t> </a:t>
            </a:r>
            <a:r>
              <a:rPr lang="it-IT" b="1" dirty="0" err="1"/>
              <a:t>decompensation</a:t>
            </a:r>
            <a:r>
              <a:rPr lang="it-IT" dirty="0"/>
              <a:t> (</a:t>
            </a:r>
            <a:r>
              <a:rPr lang="it-IT" dirty="0" err="1"/>
              <a:t>ascites</a:t>
            </a:r>
            <a:r>
              <a:rPr lang="it-IT" dirty="0"/>
              <a:t>/</a:t>
            </a:r>
            <a:r>
              <a:rPr lang="it-IT" dirty="0" err="1"/>
              <a:t>encephalopathy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In </a:t>
            </a:r>
            <a:r>
              <a:rPr lang="it-IT" dirty="0" err="1"/>
              <a:t>patients</a:t>
            </a:r>
            <a:r>
              <a:rPr lang="it-IT" dirty="0"/>
              <a:t> with </a:t>
            </a:r>
            <a:r>
              <a:rPr lang="it-IT" b="1" dirty="0" err="1"/>
              <a:t>ongoing</a:t>
            </a:r>
            <a:r>
              <a:rPr lang="it-IT" b="1" dirty="0"/>
              <a:t> </a:t>
            </a:r>
            <a:r>
              <a:rPr lang="it-IT" dirty="0"/>
              <a:t>(&lt;60 </a:t>
            </a:r>
            <a:r>
              <a:rPr lang="it-IT" dirty="0" err="1"/>
              <a:t>days</a:t>
            </a:r>
            <a:r>
              <a:rPr lang="it-IT" dirty="0"/>
              <a:t> of </a:t>
            </a:r>
            <a:r>
              <a:rPr lang="it-IT" dirty="0" err="1"/>
              <a:t>abstinence</a:t>
            </a:r>
            <a:r>
              <a:rPr lang="it-IT" dirty="0"/>
              <a:t>) </a:t>
            </a:r>
            <a:r>
              <a:rPr lang="it-IT" b="1" dirty="0" err="1"/>
              <a:t>alcohol</a:t>
            </a:r>
            <a:r>
              <a:rPr lang="it-IT" b="1" dirty="0"/>
              <a:t> </a:t>
            </a:r>
            <a:r>
              <a:rPr lang="it-IT" b="1" dirty="0" err="1"/>
              <a:t>abuse</a:t>
            </a:r>
            <a:r>
              <a:rPr lang="it-IT" dirty="0"/>
              <a:t> (</a:t>
            </a:r>
            <a:r>
              <a:rPr lang="it-IT" dirty="0" err="1"/>
              <a:t>typically</a:t>
            </a:r>
            <a:r>
              <a:rPr lang="it-IT" dirty="0"/>
              <a:t> &gt;80g/d for </a:t>
            </a:r>
            <a:r>
              <a:rPr lang="it-IT" dirty="0" err="1"/>
              <a:t>decades</a:t>
            </a:r>
            <a:r>
              <a:rPr lang="it-IT" dirty="0"/>
              <a:t>)</a:t>
            </a:r>
          </a:p>
          <a:p>
            <a:pPr lvl="1"/>
            <a:r>
              <a:rPr lang="it-IT" b="1" dirty="0" err="1"/>
              <a:t>Hepatitis</a:t>
            </a:r>
            <a:endParaRPr lang="it-IT" b="1" dirty="0"/>
          </a:p>
          <a:p>
            <a:pPr lvl="1"/>
            <a:endParaRPr lang="it-IT" dirty="0"/>
          </a:p>
          <a:p>
            <a:r>
              <a:rPr lang="it-IT" dirty="0" err="1">
                <a:highlight>
                  <a:srgbClr val="FFFF00"/>
                </a:highlight>
              </a:rPr>
              <a:t>Histologically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defined</a:t>
            </a:r>
            <a:r>
              <a:rPr lang="it-IT" dirty="0">
                <a:highlight>
                  <a:srgbClr val="FFFF00"/>
                </a:highlight>
              </a:rPr>
              <a:t> by </a:t>
            </a:r>
            <a:r>
              <a:rPr lang="it-IT" b="1" dirty="0" err="1">
                <a:highlight>
                  <a:srgbClr val="FFFF00"/>
                </a:highlight>
              </a:rPr>
              <a:t>steatohepatitis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/>
              <a:t>features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6AFA01-5441-934D-A094-1FBB890AB504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294574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1DA2F-701C-034D-92E9-7263830B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Alcoholic</a:t>
            </a:r>
            <a:r>
              <a:rPr lang="it-IT" dirty="0"/>
              <a:t> </a:t>
            </a:r>
            <a:r>
              <a:rPr lang="it-IT" dirty="0" err="1"/>
              <a:t>hepatitis</a:t>
            </a:r>
            <a:r>
              <a:rPr lang="it-IT" dirty="0"/>
              <a:t> (AH)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D2D21-0993-2D48-9EE6-CB9F43C38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The cardinal </a:t>
            </a:r>
            <a:r>
              <a:rPr lang="it-IT" dirty="0" err="1"/>
              <a:t>sign</a:t>
            </a:r>
            <a:r>
              <a:rPr lang="it-IT" dirty="0"/>
              <a:t> of AH </a:t>
            </a:r>
            <a:r>
              <a:rPr lang="it-IT" dirty="0" err="1"/>
              <a:t>is</a:t>
            </a:r>
            <a:r>
              <a:rPr lang="it-IT" dirty="0"/>
              <a:t> progressive </a:t>
            </a:r>
            <a:r>
              <a:rPr lang="it-IT" dirty="0" err="1">
                <a:highlight>
                  <a:srgbClr val="FFFF00"/>
                </a:highlight>
              </a:rPr>
              <a:t>jaundice</a:t>
            </a:r>
            <a:endParaRPr lang="it-IT" dirty="0">
              <a:highlight>
                <a:srgbClr val="FFFF00"/>
              </a:highlight>
            </a:endParaRPr>
          </a:p>
          <a:p>
            <a:endParaRPr lang="it-IT" dirty="0"/>
          </a:p>
          <a:p>
            <a:r>
              <a:rPr lang="it-IT" dirty="0" err="1"/>
              <a:t>Labs</a:t>
            </a:r>
            <a:r>
              <a:rPr lang="it-IT" dirty="0"/>
              <a:t>:</a:t>
            </a:r>
          </a:p>
          <a:p>
            <a:pPr lvl="1"/>
            <a:r>
              <a:rPr lang="it-IT" dirty="0" err="1"/>
              <a:t>Neutrophilia</a:t>
            </a:r>
            <a:endParaRPr lang="it-IT" dirty="0"/>
          </a:p>
          <a:p>
            <a:pPr lvl="1"/>
            <a:r>
              <a:rPr lang="it-IT" dirty="0" err="1"/>
              <a:t>Hyperbilirubinemiea</a:t>
            </a:r>
            <a:r>
              <a:rPr lang="it-IT" dirty="0"/>
              <a:t> (&gt;50 </a:t>
            </a:r>
            <a:r>
              <a:rPr lang="it-IT" dirty="0" err="1"/>
              <a:t>microMol</a:t>
            </a:r>
            <a:r>
              <a:rPr lang="it-IT" dirty="0"/>
              <a:t>/L)</a:t>
            </a:r>
          </a:p>
          <a:p>
            <a:pPr lvl="1"/>
            <a:r>
              <a:rPr lang="it-IT" dirty="0"/>
              <a:t>AST &gt; 2 x ULN (&lt;300)</a:t>
            </a:r>
          </a:p>
          <a:p>
            <a:pPr lvl="1"/>
            <a:r>
              <a:rPr lang="it-IT" dirty="0"/>
              <a:t>AST/ALT &gt; 1.5</a:t>
            </a:r>
          </a:p>
          <a:p>
            <a:pPr lvl="1"/>
            <a:r>
              <a:rPr lang="it-IT" dirty="0" err="1"/>
              <a:t>If</a:t>
            </a:r>
            <a:r>
              <a:rPr lang="it-IT" dirty="0"/>
              <a:t> severe high INR, </a:t>
            </a:r>
            <a:r>
              <a:rPr lang="it-IT" dirty="0" err="1"/>
              <a:t>hypoalbuminemia</a:t>
            </a:r>
            <a:r>
              <a:rPr lang="it-IT" dirty="0"/>
              <a:t>, </a:t>
            </a:r>
            <a:r>
              <a:rPr lang="it-IT" dirty="0" err="1"/>
              <a:t>reduced</a:t>
            </a:r>
            <a:r>
              <a:rPr lang="it-IT" dirty="0"/>
              <a:t> PLT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60CD0C-CAF0-0142-BCE8-A441E119FF1F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223699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5BF3D-B5CC-5C48-B985-1640CF3BB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Diagnosis</a:t>
            </a:r>
            <a:r>
              <a:rPr lang="it-IT" dirty="0"/>
              <a:t> in 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01656-A2C1-1646-8B0D-97DCEB412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 err="1"/>
              <a:t>Clinical</a:t>
            </a:r>
            <a:r>
              <a:rPr lang="it-IT" dirty="0"/>
              <a:t> </a:t>
            </a:r>
            <a:r>
              <a:rPr lang="it-IT" dirty="0" err="1"/>
              <a:t>findings</a:t>
            </a:r>
            <a:r>
              <a:rPr lang="it-IT" dirty="0"/>
              <a:t> + </a:t>
            </a:r>
            <a:r>
              <a:rPr lang="it-IT" dirty="0" err="1"/>
              <a:t>typical</a:t>
            </a:r>
            <a:r>
              <a:rPr lang="it-IT" dirty="0"/>
              <a:t> </a:t>
            </a:r>
            <a:r>
              <a:rPr lang="it-IT" dirty="0" err="1"/>
              <a:t>laboratory</a:t>
            </a:r>
            <a:r>
              <a:rPr lang="it-IT" dirty="0"/>
              <a:t> </a:t>
            </a:r>
            <a:r>
              <a:rPr lang="it-IT" dirty="0" err="1"/>
              <a:t>findings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 err="1"/>
              <a:t>Tranjugular</a:t>
            </a:r>
            <a:r>
              <a:rPr lang="it-IT" dirty="0"/>
              <a:t>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biopsy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recommended</a:t>
            </a:r>
            <a:r>
              <a:rPr lang="it-IT" dirty="0"/>
              <a:t> </a:t>
            </a:r>
            <a:r>
              <a:rPr lang="it-IT" dirty="0" err="1"/>
              <a:t>especially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diagnosis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uncertain</a:t>
            </a:r>
            <a:endParaRPr lang="it-IT" dirty="0"/>
          </a:p>
          <a:p>
            <a:pPr lvl="1"/>
            <a:r>
              <a:rPr lang="it-IT" dirty="0"/>
              <a:t>Up to 30% of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clinically</a:t>
            </a:r>
            <a:r>
              <a:rPr lang="it-IT" dirty="0"/>
              <a:t> </a:t>
            </a:r>
            <a:r>
              <a:rPr lang="it-IT" dirty="0" err="1"/>
              <a:t>diagnosed</a:t>
            </a:r>
            <a:r>
              <a:rPr lang="it-IT" dirty="0"/>
              <a:t> with AH </a:t>
            </a:r>
            <a:r>
              <a:rPr lang="it-IT" dirty="0" err="1"/>
              <a:t>have</a:t>
            </a:r>
            <a:r>
              <a:rPr lang="it-IT" dirty="0"/>
              <a:t> an alternative </a:t>
            </a:r>
            <a:r>
              <a:rPr lang="it-IT" dirty="0" err="1"/>
              <a:t>diagnosis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2CB956-76F9-8E46-9271-8765F1A87B11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877107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A8187-78CD-AE42-99E2-5DF2169B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Differential</a:t>
            </a:r>
            <a:r>
              <a:rPr lang="it-IT" dirty="0"/>
              <a:t> </a:t>
            </a:r>
            <a:r>
              <a:rPr lang="it-IT" dirty="0" err="1"/>
              <a:t>diagnosis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24E9C-6034-564F-8265-B7E7E06A6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Sepsis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Upper</a:t>
            </a:r>
            <a:r>
              <a:rPr lang="it-IT" dirty="0"/>
              <a:t> GI </a:t>
            </a:r>
            <a:r>
              <a:rPr lang="it-IT" dirty="0" err="1"/>
              <a:t>haemorrhage</a:t>
            </a:r>
            <a:r>
              <a:rPr lang="it-IT" dirty="0"/>
              <a:t>  </a:t>
            </a:r>
          </a:p>
          <a:p>
            <a:endParaRPr lang="it-IT" dirty="0"/>
          </a:p>
          <a:p>
            <a:r>
              <a:rPr lang="it-IT" dirty="0"/>
              <a:t>Shock/</a:t>
            </a:r>
            <a:r>
              <a:rPr lang="it-IT" dirty="0" err="1"/>
              <a:t>ischemic</a:t>
            </a:r>
            <a:r>
              <a:rPr lang="it-IT" dirty="0"/>
              <a:t> </a:t>
            </a:r>
            <a:r>
              <a:rPr lang="it-IT" dirty="0" err="1"/>
              <a:t>hepatitis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Drug-induced</a:t>
            </a:r>
            <a:r>
              <a:rPr lang="it-IT" dirty="0"/>
              <a:t>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injury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A3EC98-3144-3B4C-9E4C-BDCCE90CED9B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Singal</a:t>
            </a:r>
            <a:r>
              <a:rPr lang="it-IT" dirty="0"/>
              <a:t> et al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76038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20BF-649A-8D40-9E59-3C3BC79B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Definitions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15B96-E928-C046-AE22-D995677BA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i="1" dirty="0" err="1"/>
              <a:t>Alcohol</a:t>
            </a:r>
            <a:r>
              <a:rPr lang="it-IT" b="1" i="1" dirty="0"/>
              <a:t> </a:t>
            </a:r>
            <a:r>
              <a:rPr lang="it-IT" b="1" i="1" dirty="0">
                <a:highlight>
                  <a:srgbClr val="FFFF00"/>
                </a:highlight>
              </a:rPr>
              <a:t>use </a:t>
            </a:r>
            <a:r>
              <a:rPr lang="it-IT" b="1" i="1" dirty="0" err="1">
                <a:highlight>
                  <a:srgbClr val="FFFF00"/>
                </a:highlight>
              </a:rPr>
              <a:t>disorder</a:t>
            </a:r>
            <a:r>
              <a:rPr lang="it-IT" b="1" i="1" dirty="0">
                <a:highlight>
                  <a:srgbClr val="FFFF00"/>
                </a:highlight>
              </a:rPr>
              <a:t> </a:t>
            </a:r>
            <a:r>
              <a:rPr lang="it-IT" b="1" i="1" dirty="0"/>
              <a:t>(AUD)</a:t>
            </a:r>
            <a:r>
              <a:rPr lang="it-IT" dirty="0"/>
              <a:t>: </a:t>
            </a:r>
          </a:p>
          <a:p>
            <a:pPr lvl="1"/>
            <a:r>
              <a:rPr lang="it-IT" dirty="0"/>
              <a:t>a </a:t>
            </a:r>
            <a:r>
              <a:rPr lang="it-IT" dirty="0" err="1"/>
              <a:t>problematic</a:t>
            </a:r>
            <a:r>
              <a:rPr lang="it-IT" dirty="0"/>
              <a:t> pattern of </a:t>
            </a:r>
            <a:r>
              <a:rPr lang="it-IT" dirty="0" err="1"/>
              <a:t>alcohol</a:t>
            </a:r>
            <a:r>
              <a:rPr lang="it-IT" dirty="0"/>
              <a:t> use </a:t>
            </a:r>
            <a:r>
              <a:rPr lang="it-IT" dirty="0" err="1"/>
              <a:t>leading</a:t>
            </a:r>
            <a:r>
              <a:rPr lang="it-IT" dirty="0"/>
              <a:t> to </a:t>
            </a:r>
            <a:r>
              <a:rPr lang="it-IT" dirty="0" err="1"/>
              <a:t>clinically</a:t>
            </a:r>
            <a:r>
              <a:rPr lang="it-IT" dirty="0"/>
              <a:t> </a:t>
            </a:r>
            <a:r>
              <a:rPr lang="it-IT" dirty="0" err="1"/>
              <a:t>significant</a:t>
            </a:r>
            <a:r>
              <a:rPr lang="it-IT" dirty="0"/>
              <a:t> </a:t>
            </a:r>
            <a:r>
              <a:rPr lang="it-IT" dirty="0" err="1">
                <a:highlight>
                  <a:srgbClr val="FFFF00"/>
                </a:highlight>
              </a:rPr>
              <a:t>impairment</a:t>
            </a:r>
            <a:r>
              <a:rPr lang="it-IT" dirty="0">
                <a:highlight>
                  <a:srgbClr val="FFFF00"/>
                </a:highlight>
              </a:rPr>
              <a:t> or </a:t>
            </a:r>
            <a:r>
              <a:rPr lang="it-IT" dirty="0" err="1">
                <a:highlight>
                  <a:srgbClr val="FFFF00"/>
                </a:highlight>
              </a:rPr>
              <a:t>distress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/>
              <a:t>(DSM-V </a:t>
            </a:r>
            <a:r>
              <a:rPr lang="it-IT" dirty="0" err="1"/>
              <a:t>criteria</a:t>
            </a:r>
            <a:r>
              <a:rPr lang="it-IT" dirty="0"/>
              <a:t>)</a:t>
            </a:r>
          </a:p>
          <a:p>
            <a:endParaRPr lang="it-IT" b="1" i="1" dirty="0"/>
          </a:p>
          <a:p>
            <a:r>
              <a:rPr lang="it-IT" b="1" i="1" dirty="0" err="1"/>
              <a:t>Alcohol-related</a:t>
            </a:r>
            <a:r>
              <a:rPr lang="it-IT" b="1" i="1" dirty="0"/>
              <a:t> </a:t>
            </a:r>
            <a:r>
              <a:rPr lang="it-IT" b="1" i="1" dirty="0" err="1">
                <a:highlight>
                  <a:srgbClr val="FFFF00"/>
                </a:highlight>
              </a:rPr>
              <a:t>liver</a:t>
            </a:r>
            <a:r>
              <a:rPr lang="it-IT" b="1" i="1" dirty="0">
                <a:highlight>
                  <a:srgbClr val="FFFF00"/>
                </a:highlight>
              </a:rPr>
              <a:t> </a:t>
            </a:r>
            <a:r>
              <a:rPr lang="it-IT" b="1" i="1" dirty="0" err="1">
                <a:highlight>
                  <a:srgbClr val="FFFF00"/>
                </a:highlight>
              </a:rPr>
              <a:t>disease</a:t>
            </a:r>
            <a:r>
              <a:rPr lang="it-IT" b="1" i="1" dirty="0">
                <a:highlight>
                  <a:srgbClr val="FFFF00"/>
                </a:highlight>
              </a:rPr>
              <a:t> </a:t>
            </a:r>
            <a:r>
              <a:rPr lang="it-IT" dirty="0"/>
              <a:t>(</a:t>
            </a:r>
            <a:r>
              <a:rPr lang="it-IT" b="1" i="1" dirty="0"/>
              <a:t>ALD</a:t>
            </a:r>
            <a:r>
              <a:rPr lang="it-IT" dirty="0"/>
              <a:t>): </a:t>
            </a:r>
          </a:p>
          <a:p>
            <a:pPr lvl="1"/>
            <a:endParaRPr lang="it-IT" dirty="0"/>
          </a:p>
          <a:p>
            <a:pPr lvl="1"/>
            <a:r>
              <a:rPr lang="it-IT" dirty="0"/>
              <a:t>Regular </a:t>
            </a:r>
            <a:r>
              <a:rPr lang="it-IT" dirty="0" err="1"/>
              <a:t>alcohol</a:t>
            </a:r>
            <a:r>
              <a:rPr lang="it-IT" dirty="0"/>
              <a:t> </a:t>
            </a:r>
            <a:r>
              <a:rPr lang="it-IT" dirty="0" err="1"/>
              <a:t>consumption</a:t>
            </a:r>
            <a:r>
              <a:rPr lang="it-IT" dirty="0"/>
              <a:t> of &gt;20 g/d in </a:t>
            </a:r>
            <a:r>
              <a:rPr lang="it-IT" dirty="0" err="1"/>
              <a:t>females</a:t>
            </a:r>
            <a:r>
              <a:rPr lang="it-IT" dirty="0"/>
              <a:t> and &gt;30 g/d in </a:t>
            </a:r>
            <a:r>
              <a:rPr lang="it-IT" dirty="0" err="1"/>
              <a:t>males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AND</a:t>
            </a:r>
          </a:p>
          <a:p>
            <a:pPr lvl="1"/>
            <a:r>
              <a:rPr lang="it-IT" dirty="0" err="1"/>
              <a:t>Presence</a:t>
            </a:r>
            <a:r>
              <a:rPr lang="it-IT" dirty="0"/>
              <a:t> of </a:t>
            </a:r>
            <a:r>
              <a:rPr lang="it-IT" dirty="0" err="1"/>
              <a:t>clinical</a:t>
            </a:r>
            <a:r>
              <a:rPr lang="it-IT" dirty="0"/>
              <a:t> and/or </a:t>
            </a:r>
            <a:r>
              <a:rPr lang="it-IT" dirty="0" err="1"/>
              <a:t>biological</a:t>
            </a:r>
            <a:r>
              <a:rPr lang="it-IT" dirty="0"/>
              <a:t> </a:t>
            </a:r>
            <a:r>
              <a:rPr lang="it-IT" dirty="0" err="1"/>
              <a:t>abnormalities</a:t>
            </a:r>
            <a:r>
              <a:rPr lang="it-IT" dirty="0"/>
              <a:t> suggestive of </a:t>
            </a:r>
            <a:r>
              <a:rPr lang="it-IT" dirty="0" err="1">
                <a:highlight>
                  <a:srgbClr val="FFFF00"/>
                </a:highlight>
              </a:rPr>
              <a:t>liver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 err="1">
                <a:highlight>
                  <a:srgbClr val="FFFF00"/>
                </a:highlight>
              </a:rPr>
              <a:t>injury</a:t>
            </a:r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83224-DAF4-2C4E-8CC5-E1BE07FC536A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214043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0DA4-436B-DB46-94C0-3483AFC58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481"/>
            <a:ext cx="10515600" cy="1325563"/>
          </a:xfrm>
        </p:spPr>
        <p:txBody>
          <a:bodyPr/>
          <a:lstStyle/>
          <a:p>
            <a:pPr algn="ctr"/>
            <a:r>
              <a:rPr lang="it-IT" dirty="0" err="1"/>
              <a:t>Algorithm</a:t>
            </a:r>
            <a:r>
              <a:rPr lang="it-IT" dirty="0"/>
              <a:t> for </a:t>
            </a:r>
            <a:r>
              <a:rPr lang="it-IT" dirty="0" err="1"/>
              <a:t>diagnosis</a:t>
            </a:r>
            <a:r>
              <a:rPr lang="it-IT" dirty="0"/>
              <a:t> of AH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2A856-6A8E-BE42-9670-4A76DB817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348" y="2198013"/>
            <a:ext cx="7778172" cy="38077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316DDA-F991-E44D-9F80-99C4C8A38C18}"/>
              </a:ext>
            </a:extLst>
          </p:cNvPr>
          <p:cNvSpPr txBox="1"/>
          <p:nvPr/>
        </p:nvSpPr>
        <p:spPr>
          <a:xfrm>
            <a:off x="838200" y="1436470"/>
            <a:ext cx="29946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Clinical criteria: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highlight>
                  <a:srgbClr val="FFFF00"/>
                </a:highlight>
              </a:rPr>
              <a:t>Heavy alcohol use </a:t>
            </a:r>
            <a:r>
              <a:rPr lang="en-GB" dirty="0">
                <a:solidFill>
                  <a:srgbClr val="002060"/>
                </a:solidFill>
              </a:rPr>
              <a:t>(&gt;2 drinks in females and &gt;3 drinks in males) for &gt;5 years;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highlight>
                  <a:srgbClr val="FFFF00"/>
                </a:highlight>
              </a:rPr>
              <a:t>Active</a:t>
            </a:r>
            <a:r>
              <a:rPr lang="en-GB" dirty="0">
                <a:solidFill>
                  <a:srgbClr val="002060"/>
                </a:solidFill>
              </a:rPr>
              <a:t> alcohol use until at least 8 weeks prior to presentation;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highlight>
                  <a:srgbClr val="FFFF00"/>
                </a:highlight>
              </a:rPr>
              <a:t>Recent</a:t>
            </a:r>
            <a:r>
              <a:rPr lang="en-GB" dirty="0">
                <a:solidFill>
                  <a:srgbClr val="002060"/>
                </a:solidFill>
              </a:rPr>
              <a:t> (&lt;1 month) onset or worsening of </a:t>
            </a:r>
            <a:r>
              <a:rPr lang="en-GB" dirty="0">
                <a:solidFill>
                  <a:srgbClr val="002060"/>
                </a:solidFill>
                <a:highlight>
                  <a:srgbClr val="FFFF00"/>
                </a:highlight>
              </a:rPr>
              <a:t>jaundice</a:t>
            </a:r>
            <a:r>
              <a:rPr lang="en-GB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highlight>
                  <a:srgbClr val="FFFF00"/>
                </a:highlight>
              </a:rPr>
              <a:t>Exclude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  <a:highlight>
                  <a:srgbClr val="FFFF00"/>
                </a:highlight>
              </a:rPr>
              <a:t>other</a:t>
            </a:r>
            <a:r>
              <a:rPr lang="en-GB" dirty="0">
                <a:solidFill>
                  <a:srgbClr val="002060"/>
                </a:solidFill>
              </a:rPr>
              <a:t> liver diseases, biliary obstruction, HCC.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r>
              <a:rPr lang="en-GB" b="1" dirty="0">
                <a:solidFill>
                  <a:srgbClr val="002060"/>
                </a:solidFill>
              </a:rPr>
              <a:t>Biochemical criteria: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Serum </a:t>
            </a:r>
            <a:r>
              <a:rPr lang="en-GB" dirty="0">
                <a:solidFill>
                  <a:srgbClr val="002060"/>
                </a:solidFill>
                <a:highlight>
                  <a:srgbClr val="FFFF00"/>
                </a:highlight>
              </a:rPr>
              <a:t>bilirubin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  <a:highlight>
                  <a:srgbClr val="FFFF00"/>
                </a:highlight>
              </a:rPr>
              <a:t>&gt;3</a:t>
            </a:r>
            <a:r>
              <a:rPr lang="en-GB" dirty="0">
                <a:solidFill>
                  <a:srgbClr val="002060"/>
                </a:solidFill>
              </a:rPr>
              <a:t> mg/dl,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highlight>
                  <a:srgbClr val="FFFF00"/>
                </a:highlight>
              </a:rPr>
              <a:t>AST</a:t>
            </a:r>
            <a:r>
              <a:rPr lang="en-GB" dirty="0">
                <a:solidFill>
                  <a:srgbClr val="002060"/>
                </a:solidFill>
              </a:rPr>
              <a:t> &gt;50 and </a:t>
            </a:r>
            <a:r>
              <a:rPr lang="en-GB" dirty="0">
                <a:solidFill>
                  <a:srgbClr val="002060"/>
                </a:solidFill>
                <a:highlight>
                  <a:srgbClr val="FFFF00"/>
                </a:highlight>
              </a:rPr>
              <a:t>&lt;500</a:t>
            </a:r>
            <a:r>
              <a:rPr lang="en-GB" dirty="0">
                <a:solidFill>
                  <a:srgbClr val="002060"/>
                </a:solidFill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AST &gt;ALT by 1.5:1 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9007E2-1F3F-9B46-B1AA-D663FAFCC820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Singal</a:t>
            </a:r>
            <a:r>
              <a:rPr lang="it-IT" dirty="0"/>
              <a:t> et al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299452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52B4C-4C0C-E348-846D-A150FEAA8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Prognostic</a:t>
            </a:r>
            <a:r>
              <a:rPr lang="it-IT" dirty="0"/>
              <a:t> </a:t>
            </a:r>
            <a:r>
              <a:rPr lang="it-IT" dirty="0" err="1"/>
              <a:t>scores</a:t>
            </a:r>
            <a:endParaRPr lang="it-I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0CA53-B59D-3543-9C00-3F1246A76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Aim</a:t>
            </a:r>
            <a:r>
              <a:rPr lang="it-IT" dirty="0"/>
              <a:t>: to </a:t>
            </a:r>
            <a:r>
              <a:rPr lang="it-IT" dirty="0" err="1"/>
              <a:t>identify</a:t>
            </a:r>
            <a:r>
              <a:rPr lang="it-IT" dirty="0"/>
              <a:t>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high </a:t>
            </a:r>
            <a:r>
              <a:rPr lang="it-IT" dirty="0" err="1"/>
              <a:t>risk</a:t>
            </a:r>
            <a:r>
              <a:rPr lang="it-IT" dirty="0"/>
              <a:t> of </a:t>
            </a:r>
            <a:r>
              <a:rPr lang="it-IT" dirty="0" err="1"/>
              <a:t>early</a:t>
            </a:r>
            <a:r>
              <a:rPr lang="it-IT" dirty="0"/>
              <a:t> </a:t>
            </a:r>
            <a:r>
              <a:rPr lang="it-IT" dirty="0" err="1"/>
              <a:t>death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Severe AH: </a:t>
            </a:r>
            <a:r>
              <a:rPr lang="it-IT" dirty="0" err="1"/>
              <a:t>Maddrey</a:t>
            </a:r>
            <a:r>
              <a:rPr lang="it-IT" dirty="0"/>
              <a:t> </a:t>
            </a:r>
            <a:r>
              <a:rPr lang="en-IT" dirty="0"/>
              <a:t>≥ 32 or MELD ≥ 20</a:t>
            </a:r>
          </a:p>
          <a:p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96D898-6E96-8947-B2E3-44088700C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12" y="2698749"/>
            <a:ext cx="11775190" cy="26656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F5399-B0B4-8B45-B291-CF066693189E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47589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D7084-8203-BA4F-8B05-8FF87C82D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48CBF-27D4-5A40-894C-017B52DEE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 err="1"/>
              <a:t>Alcohol</a:t>
            </a:r>
            <a:r>
              <a:rPr lang="it-IT" dirty="0"/>
              <a:t> </a:t>
            </a:r>
            <a:r>
              <a:rPr lang="it-IT" dirty="0" err="1"/>
              <a:t>abstinence</a:t>
            </a:r>
            <a:endParaRPr lang="it-IT" dirty="0"/>
          </a:p>
          <a:p>
            <a:endParaRPr lang="it-IT" dirty="0"/>
          </a:p>
          <a:p>
            <a:r>
              <a:rPr lang="it-IT" dirty="0"/>
              <a:t>Treatment of </a:t>
            </a:r>
            <a:r>
              <a:rPr lang="it-IT" dirty="0" err="1"/>
              <a:t>complications</a:t>
            </a:r>
            <a:r>
              <a:rPr lang="it-IT" dirty="0"/>
              <a:t> (</a:t>
            </a:r>
            <a:r>
              <a:rPr lang="it-IT" dirty="0" err="1"/>
              <a:t>encephalopathy</a:t>
            </a:r>
            <a:r>
              <a:rPr lang="it-IT" dirty="0"/>
              <a:t>, </a:t>
            </a:r>
            <a:r>
              <a:rPr lang="it-IT" dirty="0" err="1"/>
              <a:t>ascites</a:t>
            </a:r>
            <a:r>
              <a:rPr lang="it-IT" dirty="0"/>
              <a:t>, </a:t>
            </a:r>
            <a:r>
              <a:rPr lang="it-IT" dirty="0" err="1"/>
              <a:t>infections</a:t>
            </a:r>
            <a:r>
              <a:rPr lang="it-IT" dirty="0"/>
              <a:t>)</a:t>
            </a:r>
          </a:p>
          <a:p>
            <a:endParaRPr lang="it-IT" dirty="0"/>
          </a:p>
          <a:p>
            <a:r>
              <a:rPr lang="it-IT" dirty="0" err="1"/>
              <a:t>Nutrition</a:t>
            </a:r>
            <a:endParaRPr lang="it-IT" dirty="0"/>
          </a:p>
          <a:p>
            <a:endParaRPr lang="it-IT" dirty="0"/>
          </a:p>
          <a:p>
            <a:r>
              <a:rPr lang="it-IT" dirty="0"/>
              <a:t>For severe </a:t>
            </a:r>
            <a:r>
              <a:rPr lang="it-IT" dirty="0" err="1"/>
              <a:t>cases</a:t>
            </a:r>
            <a:r>
              <a:rPr lang="it-IT" dirty="0"/>
              <a:t>, </a:t>
            </a:r>
            <a:r>
              <a:rPr lang="it-IT" dirty="0" err="1"/>
              <a:t>Corticosteroids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5EF46-1A55-1042-B306-FB31397F3078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480131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7BF7A-9DAD-4746-A12B-1D52591B8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48" y="1182370"/>
            <a:ext cx="9793903" cy="449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99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59B859-9B09-CC4F-AB67-D7A02C1FF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428" y="643467"/>
            <a:ext cx="783314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93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B20B8-5905-564F-AE4D-F1062EF57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Prognosis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B847C-4F9A-6C45-8FF5-9411E819A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Severe</a:t>
            </a:r>
            <a:r>
              <a:rPr lang="it-IT" dirty="0"/>
              <a:t> AH (</a:t>
            </a:r>
            <a:r>
              <a:rPr lang="it-IT" b="1" dirty="0"/>
              <a:t>MELD-</a:t>
            </a:r>
            <a:r>
              <a:rPr lang="it-IT" b="1" dirty="0" err="1"/>
              <a:t>defined</a:t>
            </a:r>
            <a:r>
              <a:rPr lang="it-IT" dirty="0"/>
              <a:t>): </a:t>
            </a:r>
            <a:r>
              <a:rPr lang="it-IT" b="1" dirty="0"/>
              <a:t>20%</a:t>
            </a:r>
            <a:r>
              <a:rPr lang="it-IT" dirty="0"/>
              <a:t> </a:t>
            </a:r>
            <a:r>
              <a:rPr lang="it-IT" dirty="0" err="1"/>
              <a:t>mortality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90 </a:t>
            </a:r>
            <a:r>
              <a:rPr lang="it-IT" dirty="0" err="1"/>
              <a:t>days</a:t>
            </a:r>
            <a:endParaRPr lang="it-IT" dirty="0"/>
          </a:p>
          <a:p>
            <a:r>
              <a:rPr lang="it-IT" b="1" dirty="0"/>
              <a:t>Severe</a:t>
            </a:r>
            <a:r>
              <a:rPr lang="it-IT" dirty="0"/>
              <a:t> AH (</a:t>
            </a:r>
            <a:r>
              <a:rPr lang="it-IT" b="1" dirty="0" err="1"/>
              <a:t>Maddrey-defined</a:t>
            </a:r>
            <a:r>
              <a:rPr lang="it-IT" dirty="0"/>
              <a:t>) </a:t>
            </a:r>
            <a:r>
              <a:rPr lang="it-IT" b="1" dirty="0"/>
              <a:t>50%</a:t>
            </a:r>
            <a:r>
              <a:rPr lang="it-IT" dirty="0"/>
              <a:t> </a:t>
            </a:r>
            <a:r>
              <a:rPr lang="it-IT" dirty="0" err="1"/>
              <a:t>mortality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90 </a:t>
            </a:r>
            <a:r>
              <a:rPr lang="it-IT" dirty="0" err="1"/>
              <a:t>days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 err="1"/>
              <a:t>Steroid</a:t>
            </a:r>
            <a:r>
              <a:rPr lang="it-IT" dirty="0"/>
              <a:t> </a:t>
            </a:r>
            <a:r>
              <a:rPr lang="it-IT" b="1" dirty="0" err="1"/>
              <a:t>responders</a:t>
            </a:r>
            <a:r>
              <a:rPr lang="it-IT" dirty="0"/>
              <a:t> (~60%) and </a:t>
            </a:r>
            <a:r>
              <a:rPr lang="it-IT" b="1" dirty="0" err="1"/>
              <a:t>abstinent</a:t>
            </a:r>
            <a:r>
              <a:rPr lang="it-IT" dirty="0"/>
              <a:t> do </a:t>
            </a:r>
            <a:r>
              <a:rPr lang="it-IT" dirty="0" err="1"/>
              <a:t>well</a:t>
            </a:r>
            <a:endParaRPr lang="it-IT" dirty="0"/>
          </a:p>
          <a:p>
            <a:r>
              <a:rPr lang="it-IT" b="1" dirty="0"/>
              <a:t>Non </a:t>
            </a:r>
            <a:r>
              <a:rPr lang="it-IT" b="1" dirty="0" err="1"/>
              <a:t>responders</a:t>
            </a:r>
            <a:r>
              <a:rPr lang="it-IT" b="1" dirty="0"/>
              <a:t> and </a:t>
            </a:r>
            <a:r>
              <a:rPr lang="it-IT" b="1" dirty="0" err="1"/>
              <a:t>abstinent</a:t>
            </a:r>
            <a:r>
              <a:rPr lang="it-IT" b="1" dirty="0"/>
              <a:t> </a:t>
            </a:r>
            <a:r>
              <a:rPr lang="it-IT" dirty="0" err="1"/>
              <a:t>have</a:t>
            </a:r>
            <a:r>
              <a:rPr lang="it-IT" dirty="0"/>
              <a:t> an intermediate </a:t>
            </a:r>
            <a:r>
              <a:rPr lang="it-IT" dirty="0" err="1"/>
              <a:t>prognosis</a:t>
            </a:r>
            <a:r>
              <a:rPr lang="it-IT" dirty="0"/>
              <a:t> and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considered</a:t>
            </a:r>
            <a:r>
              <a:rPr lang="it-IT" dirty="0"/>
              <a:t> for LT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607BD4-8EB3-2B48-A2B7-6C44864F972B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Singal</a:t>
            </a:r>
            <a:r>
              <a:rPr lang="it-IT" dirty="0"/>
              <a:t> et al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747933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2B120-0F4E-EE45-9C8A-E8A27843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latin typeface="+mj-lt"/>
                <a:ea typeface="+mj-ea"/>
                <a:cs typeface="+mj-cs"/>
              </a:rPr>
              <a:t>LT for severe unresponsive 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5F822-B150-B74A-8631-39128F93A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5726"/>
            <a:ext cx="10515599" cy="4206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increasing trend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02EF7-D868-A84B-A77D-BC8188D53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553" y="1863801"/>
            <a:ext cx="9558893" cy="44407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1783F5-814D-9C45-98CC-F2534FE096CA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Im et al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051991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2B120-0F4E-EE45-9C8A-E8A27843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latin typeface="+mj-lt"/>
                <a:ea typeface="+mj-ea"/>
                <a:cs typeface="+mj-cs"/>
              </a:rPr>
              <a:t>LT for severe unresponsive 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5F822-B150-B74A-8631-39128F93A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5726"/>
            <a:ext cx="10515599" cy="4206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debated indication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1783F5-814D-9C45-98CC-F2534FE096CA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Im et al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9AD83-8E8E-7548-B548-445FEB322378}"/>
              </a:ext>
            </a:extLst>
          </p:cNvPr>
          <p:cNvSpPr txBox="1"/>
          <p:nvPr/>
        </p:nvSpPr>
        <p:spPr>
          <a:xfrm>
            <a:off x="838198" y="1868298"/>
            <a:ext cx="43281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ARGUMENTS IN FAVOUR: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6-MONTH RULE </a:t>
            </a:r>
            <a:r>
              <a:rPr lang="it-IT" dirty="0" err="1">
                <a:solidFill>
                  <a:srgbClr val="002060"/>
                </a:solidFill>
              </a:rPr>
              <a:t>prevents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unnecessary</a:t>
            </a:r>
            <a:r>
              <a:rPr lang="it-IT" dirty="0">
                <a:solidFill>
                  <a:srgbClr val="002060"/>
                </a:solidFill>
              </a:rPr>
              <a:t> 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6-MONTH RULE </a:t>
            </a:r>
            <a:r>
              <a:rPr lang="it-IT" dirty="0" err="1">
                <a:solidFill>
                  <a:srgbClr val="002060"/>
                </a:solidFill>
              </a:rPr>
              <a:t>allows</a:t>
            </a:r>
            <a:r>
              <a:rPr lang="it-IT" dirty="0">
                <a:solidFill>
                  <a:srgbClr val="002060"/>
                </a:solidFill>
              </a:rPr>
              <a:t> a </a:t>
            </a:r>
            <a:r>
              <a:rPr lang="it-IT" dirty="0" err="1">
                <a:solidFill>
                  <a:srgbClr val="002060"/>
                </a:solidFill>
              </a:rPr>
              <a:t>patient</a:t>
            </a:r>
            <a:r>
              <a:rPr lang="it-IT" dirty="0">
                <a:solidFill>
                  <a:srgbClr val="002060"/>
                </a:solidFill>
              </a:rPr>
              <a:t> to </a:t>
            </a:r>
            <a:r>
              <a:rPr lang="it-IT" dirty="0" err="1">
                <a:solidFill>
                  <a:srgbClr val="002060"/>
                </a:solidFill>
              </a:rPr>
              <a:t>demonstrate</a:t>
            </a:r>
            <a:r>
              <a:rPr lang="it-IT" dirty="0">
                <a:solidFill>
                  <a:srgbClr val="002060"/>
                </a:solidFill>
              </a:rPr>
              <a:t> a </a:t>
            </a:r>
            <a:r>
              <a:rPr lang="it-IT" dirty="0" err="1">
                <a:solidFill>
                  <a:srgbClr val="002060"/>
                </a:solidFill>
              </a:rPr>
              <a:t>commitment</a:t>
            </a:r>
            <a:r>
              <a:rPr lang="it-IT" dirty="0">
                <a:solidFill>
                  <a:srgbClr val="002060"/>
                </a:solidFill>
              </a:rPr>
              <a:t> to </a:t>
            </a:r>
            <a:r>
              <a:rPr lang="it-IT" dirty="0" err="1">
                <a:solidFill>
                  <a:srgbClr val="002060"/>
                </a:solidFill>
              </a:rPr>
              <a:t>abstinence</a:t>
            </a:r>
            <a:r>
              <a:rPr lang="it-IT" dirty="0">
                <a:solidFill>
                  <a:srgbClr val="002060"/>
                </a:solidFill>
              </a:rPr>
              <a:t> and to </a:t>
            </a:r>
            <a:r>
              <a:rPr lang="it-IT" dirty="0" err="1">
                <a:solidFill>
                  <a:srgbClr val="002060"/>
                </a:solidFill>
              </a:rPr>
              <a:t>avoid</a:t>
            </a:r>
            <a:r>
              <a:rPr lang="it-IT" dirty="0">
                <a:solidFill>
                  <a:srgbClr val="002060"/>
                </a:solidFill>
              </a:rPr>
              <a:t> future relapse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Public </a:t>
            </a:r>
            <a:r>
              <a:rPr lang="it-IT" dirty="0" err="1">
                <a:solidFill>
                  <a:srgbClr val="002060"/>
                </a:solidFill>
              </a:rPr>
              <a:t>perception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negative and </a:t>
            </a:r>
            <a:r>
              <a:rPr lang="it-IT" dirty="0" err="1">
                <a:solidFill>
                  <a:srgbClr val="002060"/>
                </a:solidFill>
              </a:rPr>
              <a:t>will</a:t>
            </a:r>
            <a:r>
              <a:rPr lang="it-IT" dirty="0">
                <a:solidFill>
                  <a:srgbClr val="002060"/>
                </a:solidFill>
              </a:rPr>
              <a:t> reduce </a:t>
            </a:r>
            <a:r>
              <a:rPr lang="it-IT" dirty="0" err="1">
                <a:solidFill>
                  <a:srgbClr val="002060"/>
                </a:solidFill>
              </a:rPr>
              <a:t>organ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donation</a:t>
            </a:r>
            <a:endParaRPr lang="it-IT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AH </a:t>
            </a:r>
            <a:r>
              <a:rPr lang="it-IT" dirty="0" err="1">
                <a:solidFill>
                  <a:srgbClr val="002060"/>
                </a:solidFill>
              </a:rPr>
              <a:t>patients</a:t>
            </a:r>
            <a:r>
              <a:rPr lang="it-IT" dirty="0">
                <a:solidFill>
                  <a:srgbClr val="002060"/>
                </a:solidFill>
              </a:rPr>
              <a:t> do </a:t>
            </a:r>
            <a:r>
              <a:rPr lang="it-IT" dirty="0" err="1">
                <a:solidFill>
                  <a:srgbClr val="002060"/>
                </a:solidFill>
              </a:rPr>
              <a:t>not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deserve</a:t>
            </a:r>
            <a:r>
              <a:rPr lang="it-IT" dirty="0">
                <a:solidFill>
                  <a:srgbClr val="002060"/>
                </a:solidFill>
              </a:rPr>
              <a:t> LT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a </a:t>
            </a:r>
            <a:r>
              <a:rPr lang="it-IT" dirty="0" err="1">
                <a:solidFill>
                  <a:srgbClr val="002060"/>
                </a:solidFill>
              </a:rPr>
              <a:t>limited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resource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BD067D-5A23-1845-9C6D-CB1689B2A7C0}"/>
              </a:ext>
            </a:extLst>
          </p:cNvPr>
          <p:cNvSpPr txBox="1"/>
          <p:nvPr/>
        </p:nvSpPr>
        <p:spPr>
          <a:xfrm>
            <a:off x="7025643" y="1910807"/>
            <a:ext cx="43281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ARGUMENTS AGAINST: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2060"/>
                </a:solidFill>
              </a:rPr>
              <a:t>Many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patients</a:t>
            </a:r>
            <a:r>
              <a:rPr lang="it-IT" dirty="0">
                <a:solidFill>
                  <a:srgbClr val="002060"/>
                </a:solidFill>
              </a:rPr>
              <a:t> with severe AH </a:t>
            </a:r>
            <a:r>
              <a:rPr lang="it-IT" dirty="0" err="1">
                <a:solidFill>
                  <a:srgbClr val="002060"/>
                </a:solidFill>
              </a:rPr>
              <a:t>without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response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will</a:t>
            </a:r>
            <a:r>
              <a:rPr lang="it-IT" dirty="0">
                <a:solidFill>
                  <a:srgbClr val="002060"/>
                </a:solidFill>
              </a:rPr>
              <a:t> die </a:t>
            </a:r>
            <a:r>
              <a:rPr lang="it-IT" dirty="0" err="1">
                <a:solidFill>
                  <a:srgbClr val="002060"/>
                </a:solidFill>
              </a:rPr>
              <a:t>during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this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interval</a:t>
            </a:r>
            <a:endParaRPr lang="it-IT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6-MONTH RULE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imprecise and </a:t>
            </a:r>
            <a:r>
              <a:rPr lang="it-IT" dirty="0" err="1">
                <a:solidFill>
                  <a:srgbClr val="002060"/>
                </a:solidFill>
              </a:rPr>
              <a:t>discriminates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against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those</a:t>
            </a:r>
            <a:r>
              <a:rPr lang="it-IT" dirty="0">
                <a:solidFill>
                  <a:srgbClr val="002060"/>
                </a:solidFill>
              </a:rPr>
              <a:t> with </a:t>
            </a:r>
            <a:r>
              <a:rPr lang="it-IT" dirty="0" err="1">
                <a:solidFill>
                  <a:srgbClr val="002060"/>
                </a:solidFill>
              </a:rPr>
              <a:t>favourable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psychosocial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profiles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low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risk</a:t>
            </a:r>
            <a:r>
              <a:rPr lang="it-IT" dirty="0">
                <a:solidFill>
                  <a:srgbClr val="002060"/>
                </a:solidFill>
              </a:rPr>
              <a:t> of relapse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2060"/>
                </a:solidFill>
              </a:rPr>
              <a:t>Evidence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behind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this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scarce</a:t>
            </a:r>
            <a:endParaRPr lang="it-IT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AUD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a </a:t>
            </a:r>
            <a:r>
              <a:rPr lang="it-IT" dirty="0" err="1">
                <a:solidFill>
                  <a:srgbClr val="002060"/>
                </a:solidFill>
              </a:rPr>
              <a:t>complex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disease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also</a:t>
            </a:r>
            <a:r>
              <a:rPr lang="it-IT" dirty="0">
                <a:solidFill>
                  <a:srgbClr val="002060"/>
                </a:solidFill>
              </a:rPr>
              <a:t> HCV, HBV, NAFLD are </a:t>
            </a:r>
            <a:r>
              <a:rPr lang="it-IT" dirty="0" err="1">
                <a:solidFill>
                  <a:srgbClr val="002060"/>
                </a:solidFill>
              </a:rPr>
              <a:t>influenced</a:t>
            </a:r>
            <a:r>
              <a:rPr lang="it-IT" dirty="0">
                <a:solidFill>
                  <a:srgbClr val="002060"/>
                </a:solidFill>
              </a:rPr>
              <a:t> by personal </a:t>
            </a:r>
            <a:r>
              <a:rPr lang="it-IT" dirty="0" err="1">
                <a:solidFill>
                  <a:srgbClr val="002060"/>
                </a:solidFill>
              </a:rPr>
              <a:t>behaviour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77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2B120-0F4E-EE45-9C8A-E8A27843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latin typeface="+mj-lt"/>
                <a:ea typeface="+mj-ea"/>
                <a:cs typeface="+mj-cs"/>
              </a:rPr>
              <a:t>LT for severe unresponsive 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5F822-B150-B74A-8631-39128F93A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5726"/>
            <a:ext cx="10515599" cy="4206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G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ood outcomes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1783F5-814D-9C45-98CC-F2534FE096CA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Im et al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B26B11-D7C4-0148-A060-18654CE5B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62" y="2802442"/>
            <a:ext cx="12045938" cy="230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72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4D6DA-08CB-3243-959F-DFCE0DCB3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Alcoholic</a:t>
            </a:r>
            <a:r>
              <a:rPr lang="it-IT" dirty="0"/>
              <a:t> </a:t>
            </a:r>
            <a:r>
              <a:rPr lang="it-IT" dirty="0" err="1"/>
              <a:t>cirrhosis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0AABC-001D-0143-9B23-90FF8D016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clinical</a:t>
            </a:r>
            <a:r>
              <a:rPr lang="it-IT" dirty="0"/>
              <a:t> </a:t>
            </a:r>
            <a:r>
              <a:rPr lang="it-IT" dirty="0" err="1"/>
              <a:t>course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influenced</a:t>
            </a:r>
            <a:r>
              <a:rPr lang="it-IT" dirty="0"/>
              <a:t> by the pattern of </a:t>
            </a:r>
            <a:r>
              <a:rPr lang="it-IT" dirty="0" err="1"/>
              <a:t>alcohol</a:t>
            </a:r>
            <a:r>
              <a:rPr lang="it-IT" dirty="0"/>
              <a:t> </a:t>
            </a:r>
            <a:r>
              <a:rPr lang="it-IT" dirty="0" err="1"/>
              <a:t>intake</a:t>
            </a:r>
            <a:r>
              <a:rPr lang="it-IT" dirty="0"/>
              <a:t>:</a:t>
            </a:r>
          </a:p>
          <a:p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 err="1"/>
              <a:t>Periods</a:t>
            </a:r>
            <a:r>
              <a:rPr lang="it-IT" dirty="0"/>
              <a:t> of </a:t>
            </a:r>
            <a:r>
              <a:rPr lang="it-IT" dirty="0" err="1"/>
              <a:t>excessive</a:t>
            </a:r>
            <a:r>
              <a:rPr lang="it-IT" dirty="0"/>
              <a:t> </a:t>
            </a:r>
            <a:r>
              <a:rPr lang="it-IT" dirty="0" err="1"/>
              <a:t>alcohol</a:t>
            </a:r>
            <a:r>
              <a:rPr lang="it-IT" dirty="0"/>
              <a:t> </a:t>
            </a:r>
            <a:r>
              <a:rPr lang="it-IT" dirty="0" err="1"/>
              <a:t>intake</a:t>
            </a:r>
            <a:r>
              <a:rPr lang="it-IT" dirty="0"/>
              <a:t> can </a:t>
            </a:r>
            <a:r>
              <a:rPr lang="it-IT" dirty="0" err="1"/>
              <a:t>lead</a:t>
            </a:r>
            <a:r>
              <a:rPr lang="it-IT" dirty="0"/>
              <a:t> to </a:t>
            </a:r>
            <a:r>
              <a:rPr lang="it-IT" dirty="0" err="1"/>
              <a:t>superimposed</a:t>
            </a:r>
            <a:r>
              <a:rPr lang="it-IT" dirty="0"/>
              <a:t> ASH, </a:t>
            </a:r>
            <a:r>
              <a:rPr lang="it-IT" dirty="0" err="1"/>
              <a:t>possibly</a:t>
            </a:r>
            <a:r>
              <a:rPr lang="it-IT" dirty="0"/>
              <a:t> </a:t>
            </a:r>
            <a:r>
              <a:rPr lang="it-IT" dirty="0" err="1"/>
              <a:t>leading</a:t>
            </a:r>
            <a:r>
              <a:rPr lang="it-IT" dirty="0"/>
              <a:t> to Acute-on-</a:t>
            </a:r>
            <a:r>
              <a:rPr lang="it-IT" dirty="0" err="1"/>
              <a:t>chronic</a:t>
            </a:r>
            <a:r>
              <a:rPr lang="it-IT" dirty="0"/>
              <a:t> </a:t>
            </a:r>
            <a:r>
              <a:rPr lang="it-IT" dirty="0" err="1"/>
              <a:t>liver</a:t>
            </a:r>
            <a:r>
              <a:rPr lang="it-IT" dirty="0"/>
              <a:t> </a:t>
            </a:r>
            <a:r>
              <a:rPr lang="it-IT" dirty="0" err="1"/>
              <a:t>failure</a:t>
            </a: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 err="1"/>
              <a:t>Prolonged</a:t>
            </a:r>
            <a:r>
              <a:rPr lang="it-IT" dirty="0"/>
              <a:t> </a:t>
            </a:r>
            <a:r>
              <a:rPr lang="it-IT" dirty="0" err="1"/>
              <a:t>abstinence</a:t>
            </a:r>
            <a:r>
              <a:rPr lang="it-IT" dirty="0"/>
              <a:t> can compensate </a:t>
            </a:r>
            <a:r>
              <a:rPr lang="it-IT" dirty="0" err="1"/>
              <a:t>previously</a:t>
            </a:r>
            <a:r>
              <a:rPr lang="it-IT" dirty="0"/>
              <a:t> </a:t>
            </a:r>
            <a:r>
              <a:rPr lang="it-IT" dirty="0" err="1"/>
              <a:t>complicated</a:t>
            </a:r>
            <a:r>
              <a:rPr lang="it-IT" dirty="0"/>
              <a:t> </a:t>
            </a:r>
            <a:r>
              <a:rPr lang="it-IT" dirty="0" err="1"/>
              <a:t>cirrhosis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8CCEE9-CDCE-9449-9922-76E395FDE405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410805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peritivo - QUADRATA.jp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6" t="3848" r="21255" b="7396"/>
          <a:stretch/>
        </p:blipFill>
        <p:spPr>
          <a:xfrm>
            <a:off x="5434889" y="3496110"/>
            <a:ext cx="1539956" cy="2438998"/>
          </a:xfrm>
          <a:prstGeom prst="rect">
            <a:avLst/>
          </a:prstGeom>
        </p:spPr>
      </p:pic>
      <p:pic>
        <p:nvPicPr>
          <p:cNvPr id="5" name="Immagine 4" descr="birra-buffa-calice-weisse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4" t="6975" r="9568" b="11486"/>
          <a:stretch/>
        </p:blipFill>
        <p:spPr>
          <a:xfrm>
            <a:off x="2084805" y="802962"/>
            <a:ext cx="1383281" cy="1622725"/>
          </a:xfrm>
          <a:prstGeom prst="rect">
            <a:avLst/>
          </a:prstGeom>
        </p:spPr>
      </p:pic>
      <p:pic>
        <p:nvPicPr>
          <p:cNvPr id="6" name="Immagine 5" descr="41102016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21" y="3193683"/>
            <a:ext cx="1525915" cy="2426205"/>
          </a:xfrm>
          <a:prstGeom prst="rect">
            <a:avLst/>
          </a:prstGeom>
        </p:spPr>
      </p:pic>
      <p:pic>
        <p:nvPicPr>
          <p:cNvPr id="7" name="Immagine 6" descr="vinorosso_contro_vitasedentaria_2-399x300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9" t="3718" r="35678"/>
          <a:stretch/>
        </p:blipFill>
        <p:spPr>
          <a:xfrm>
            <a:off x="3133904" y="3442793"/>
            <a:ext cx="973162" cy="2041819"/>
          </a:xfrm>
          <a:prstGeom prst="rect">
            <a:avLst/>
          </a:prstGeom>
        </p:spPr>
      </p:pic>
      <p:sp>
        <p:nvSpPr>
          <p:cNvPr id="8" name="Freccia destra 7"/>
          <p:cNvSpPr/>
          <p:nvPr/>
        </p:nvSpPr>
        <p:spPr>
          <a:xfrm rot="827270">
            <a:off x="3738159" y="1601254"/>
            <a:ext cx="1212717" cy="4576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Freccia destra 8"/>
          <p:cNvSpPr/>
          <p:nvPr/>
        </p:nvSpPr>
        <p:spPr>
          <a:xfrm rot="19566564">
            <a:off x="4381584" y="3090705"/>
            <a:ext cx="1212717" cy="4576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Freccia destra 9"/>
          <p:cNvSpPr/>
          <p:nvPr/>
        </p:nvSpPr>
        <p:spPr>
          <a:xfrm rot="16350684">
            <a:off x="6264929" y="3608157"/>
            <a:ext cx="769089" cy="4576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Freccia destra 10"/>
          <p:cNvSpPr/>
          <p:nvPr/>
        </p:nvSpPr>
        <p:spPr>
          <a:xfrm rot="13878602">
            <a:off x="7730463" y="3408044"/>
            <a:ext cx="769089" cy="4576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434889" y="1600640"/>
            <a:ext cx="461605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457200"/>
            <a:r>
              <a:rPr lang="it-IT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1 UA = 12-13 g di etanolo puro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429681" y="2260307"/>
            <a:ext cx="6532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it-IT" u="sng" dirty="0">
                <a:solidFill>
                  <a:prstClr val="black"/>
                </a:solidFill>
                <a:latin typeface="Times New Roman"/>
                <a:cs typeface="Times New Roman"/>
              </a:rPr>
              <a:t>mL bevanda x gradazione alcolica x 0,79</a:t>
            </a:r>
            <a:r>
              <a:rPr lang="it-IT" dirty="0">
                <a:solidFill>
                  <a:prstClr val="black"/>
                </a:solidFill>
                <a:latin typeface="Times New Roman"/>
                <a:cs typeface="Times New Roman"/>
              </a:rPr>
              <a:t> = grammi di etanolo</a:t>
            </a:r>
          </a:p>
          <a:p>
            <a:pPr defTabSz="457200"/>
            <a:r>
              <a:rPr lang="it-IT" dirty="0">
                <a:solidFill>
                  <a:prstClr val="black"/>
                </a:solidFill>
                <a:latin typeface="Times New Roman"/>
                <a:cs typeface="Times New Roman"/>
              </a:rPr>
              <a:t>                                     100</a:t>
            </a:r>
          </a:p>
          <a:p>
            <a:pPr defTabSz="457200"/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764255" y="2551548"/>
            <a:ext cx="170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it-IT" dirty="0">
                <a:solidFill>
                  <a:prstClr val="black"/>
                </a:solidFill>
                <a:latin typeface="Times New Roman"/>
                <a:cs typeface="Times New Roman"/>
              </a:rPr>
              <a:t>330 ml, 4.5°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768570" y="5565776"/>
            <a:ext cx="170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it-IT" dirty="0">
                <a:solidFill>
                  <a:prstClr val="black"/>
                </a:solidFill>
                <a:latin typeface="Times New Roman"/>
                <a:cs typeface="Times New Roman"/>
              </a:rPr>
              <a:t>125 ml, 12°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271015" y="6071685"/>
            <a:ext cx="170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it-IT" dirty="0">
                <a:solidFill>
                  <a:prstClr val="black"/>
                </a:solidFill>
                <a:latin typeface="Times New Roman"/>
                <a:cs typeface="Times New Roman"/>
              </a:rPr>
              <a:t>80 ml, 18°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8347117" y="5750442"/>
            <a:ext cx="170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it-IT" dirty="0">
                <a:solidFill>
                  <a:prstClr val="black"/>
                </a:solidFill>
                <a:latin typeface="Times New Roman"/>
                <a:cs typeface="Times New Roman"/>
              </a:rPr>
              <a:t>40 ml, 36°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5CECDCE-586C-5444-BCFF-6B275762A8D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8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dirty="0"/>
              <a:t>Unità alcolica</a:t>
            </a:r>
          </a:p>
        </p:txBody>
      </p:sp>
    </p:spTree>
    <p:extLst>
      <p:ext uri="{BB962C8B-B14F-4D97-AF65-F5344CB8AC3E}">
        <p14:creationId xmlns:p14="http://schemas.microsoft.com/office/powerpoint/2010/main" val="1793790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64AF-FC58-1147-8D96-673BDD36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Screening for </a:t>
            </a:r>
            <a:r>
              <a:rPr lang="it-IT" dirty="0" err="1"/>
              <a:t>extrahepatic</a:t>
            </a:r>
            <a:r>
              <a:rPr lang="it-IT" dirty="0"/>
              <a:t> </a:t>
            </a:r>
            <a:r>
              <a:rPr lang="it-IT" dirty="0" err="1"/>
              <a:t>complications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2C93E-F31B-D34F-9D4C-1C7C30B9A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Alcoholic</a:t>
            </a:r>
            <a:r>
              <a:rPr lang="it-IT" dirty="0"/>
              <a:t> </a:t>
            </a:r>
            <a:r>
              <a:rPr lang="it-IT" dirty="0" err="1">
                <a:highlight>
                  <a:srgbClr val="FFFF00"/>
                </a:highlight>
              </a:rPr>
              <a:t>cardio</a:t>
            </a:r>
            <a:r>
              <a:rPr lang="it-IT" dirty="0" err="1"/>
              <a:t>myopathy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IgA-induced</a:t>
            </a:r>
            <a:r>
              <a:rPr lang="it-IT" dirty="0"/>
              <a:t> </a:t>
            </a:r>
            <a:r>
              <a:rPr lang="it-IT" dirty="0" err="1">
                <a:highlight>
                  <a:srgbClr val="FFFF00"/>
                </a:highlight>
              </a:rPr>
              <a:t>nephro</a:t>
            </a:r>
            <a:r>
              <a:rPr lang="it-IT" dirty="0" err="1"/>
              <a:t>pathy</a:t>
            </a:r>
            <a:endParaRPr lang="it-IT" dirty="0"/>
          </a:p>
          <a:p>
            <a:endParaRPr lang="it-IT" dirty="0"/>
          </a:p>
          <a:p>
            <a:r>
              <a:rPr lang="it-IT" dirty="0"/>
              <a:t>Central and </a:t>
            </a:r>
            <a:r>
              <a:rPr lang="it-IT" dirty="0" err="1"/>
              <a:t>peripheral</a:t>
            </a:r>
            <a:r>
              <a:rPr lang="it-IT" dirty="0"/>
              <a:t> </a:t>
            </a:r>
            <a:r>
              <a:rPr lang="it-IT" dirty="0" err="1">
                <a:highlight>
                  <a:srgbClr val="FFFF00"/>
                </a:highlight>
              </a:rPr>
              <a:t>nervous</a:t>
            </a:r>
            <a:r>
              <a:rPr lang="it-IT" dirty="0"/>
              <a:t> </a:t>
            </a:r>
            <a:r>
              <a:rPr lang="it-IT" dirty="0" err="1"/>
              <a:t>system</a:t>
            </a:r>
            <a:r>
              <a:rPr lang="it-IT" dirty="0"/>
              <a:t> </a:t>
            </a:r>
            <a:r>
              <a:rPr lang="it-IT" dirty="0" err="1"/>
              <a:t>involvement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Chronic</a:t>
            </a:r>
            <a:r>
              <a:rPr lang="it-IT" dirty="0"/>
              <a:t> </a:t>
            </a:r>
            <a:r>
              <a:rPr lang="it-IT" dirty="0" err="1">
                <a:highlight>
                  <a:srgbClr val="FFFF00"/>
                </a:highlight>
              </a:rPr>
              <a:t>pancreatitis</a:t>
            </a:r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EA199E-80BF-FA49-B80B-74AA6206E0E6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411155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40CA-D66F-C142-8264-6E1BBCF9F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Individuals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risk</a:t>
            </a:r>
            <a:r>
              <a:rPr lang="it-IT" dirty="0"/>
              <a:t> -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58BA1-3F8F-444E-8DF9-85459C97A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ALD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considered</a:t>
            </a:r>
            <a:r>
              <a:rPr lang="it-IT" dirty="0"/>
              <a:t> in:</a:t>
            </a:r>
          </a:p>
          <a:p>
            <a:pPr lvl="1"/>
            <a:endParaRPr lang="it-IT" dirty="0"/>
          </a:p>
          <a:p>
            <a:pPr lvl="1"/>
            <a:r>
              <a:rPr lang="it-IT" dirty="0" err="1"/>
              <a:t>Those</a:t>
            </a:r>
            <a:r>
              <a:rPr lang="it-IT" dirty="0"/>
              <a:t> in </a:t>
            </a:r>
            <a:r>
              <a:rPr lang="it-IT" b="1" dirty="0" err="1"/>
              <a:t>alcohol</a:t>
            </a:r>
            <a:r>
              <a:rPr lang="it-IT" b="1" dirty="0"/>
              <a:t> </a:t>
            </a:r>
            <a:r>
              <a:rPr lang="it-IT" b="1" dirty="0" err="1"/>
              <a:t>rehab</a:t>
            </a:r>
            <a:r>
              <a:rPr lang="it-IT" b="1" dirty="0"/>
              <a:t> clinics</a:t>
            </a:r>
          </a:p>
          <a:p>
            <a:pPr lvl="1"/>
            <a:endParaRPr lang="it-IT" dirty="0"/>
          </a:p>
          <a:p>
            <a:pPr lvl="1"/>
            <a:r>
              <a:rPr lang="it-IT" b="1" dirty="0" err="1"/>
              <a:t>Harmful</a:t>
            </a:r>
            <a:r>
              <a:rPr lang="it-IT" dirty="0"/>
              <a:t> </a:t>
            </a:r>
            <a:r>
              <a:rPr lang="it-IT" b="1" dirty="0" err="1"/>
              <a:t>drinkers</a:t>
            </a:r>
            <a:r>
              <a:rPr lang="it-IT" dirty="0"/>
              <a:t> </a:t>
            </a:r>
            <a:r>
              <a:rPr lang="it-IT" dirty="0" err="1"/>
              <a:t>identified</a:t>
            </a:r>
            <a:r>
              <a:rPr lang="it-IT" dirty="0"/>
              <a:t> by GP</a:t>
            </a:r>
          </a:p>
          <a:p>
            <a:pPr lvl="1"/>
            <a:endParaRPr lang="it-IT" dirty="0"/>
          </a:p>
          <a:p>
            <a:pPr lvl="1"/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presenting</a:t>
            </a:r>
            <a:r>
              <a:rPr lang="it-IT" dirty="0"/>
              <a:t> with </a:t>
            </a:r>
            <a:r>
              <a:rPr lang="it-IT" b="1" dirty="0" err="1"/>
              <a:t>extrahepatic</a:t>
            </a:r>
            <a:r>
              <a:rPr lang="it-IT" b="1" dirty="0"/>
              <a:t> </a:t>
            </a:r>
            <a:r>
              <a:rPr lang="it-IT" b="1" dirty="0" err="1"/>
              <a:t>manifestations</a:t>
            </a:r>
            <a:r>
              <a:rPr lang="it-IT" b="1" dirty="0"/>
              <a:t> of AUD</a:t>
            </a:r>
          </a:p>
          <a:p>
            <a:pPr lvl="2"/>
            <a:r>
              <a:rPr lang="it-IT" dirty="0" err="1"/>
              <a:t>Symmetric</a:t>
            </a:r>
            <a:r>
              <a:rPr lang="it-IT" dirty="0"/>
              <a:t> </a:t>
            </a:r>
            <a:r>
              <a:rPr lang="it-IT" dirty="0" err="1"/>
              <a:t>peripheral</a:t>
            </a:r>
            <a:r>
              <a:rPr lang="it-IT" dirty="0"/>
              <a:t> </a:t>
            </a:r>
            <a:r>
              <a:rPr lang="it-IT" dirty="0" err="1"/>
              <a:t>neuropathy</a:t>
            </a:r>
            <a:endParaRPr lang="it-IT" dirty="0"/>
          </a:p>
          <a:p>
            <a:pPr lvl="2"/>
            <a:r>
              <a:rPr lang="it-IT" dirty="0" err="1"/>
              <a:t>Pancreatitis</a:t>
            </a:r>
            <a:endParaRPr lang="it-IT" dirty="0"/>
          </a:p>
          <a:p>
            <a:pPr lvl="2"/>
            <a:r>
              <a:rPr lang="it-IT" dirty="0" err="1"/>
              <a:t>Cardiomyopathy</a:t>
            </a:r>
            <a:r>
              <a:rPr lang="it-IT" dirty="0"/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BCD1A6-2FA1-AC43-922C-3C0958D079DF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37133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6AD1C-A17C-1B4C-8FA9-5A09A9C1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How to screen?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3701B-2F93-BF43-9695-17340A16A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GGT, ALT, AST</a:t>
            </a:r>
          </a:p>
          <a:p>
            <a:endParaRPr lang="it-IT" dirty="0"/>
          </a:p>
          <a:p>
            <a:r>
              <a:rPr lang="it-IT" dirty="0" err="1"/>
              <a:t>Transient</a:t>
            </a:r>
            <a:r>
              <a:rPr lang="it-IT" dirty="0"/>
              <a:t> </a:t>
            </a:r>
            <a:r>
              <a:rPr lang="it-IT" dirty="0" err="1"/>
              <a:t>elastography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Ultrasound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Exclude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etiologies</a:t>
            </a:r>
            <a:r>
              <a:rPr lang="it-IT" dirty="0"/>
              <a:t>: HBV, HCV, autoimmune </a:t>
            </a:r>
            <a:r>
              <a:rPr lang="it-IT" dirty="0" err="1"/>
              <a:t>markers</a:t>
            </a:r>
            <a:r>
              <a:rPr lang="it-IT" dirty="0"/>
              <a:t>, </a:t>
            </a:r>
            <a:r>
              <a:rPr lang="it-IT" dirty="0" err="1"/>
              <a:t>transferrin</a:t>
            </a:r>
            <a:r>
              <a:rPr lang="it-IT" dirty="0"/>
              <a:t> and </a:t>
            </a:r>
            <a:r>
              <a:rPr lang="it-IT" dirty="0" err="1"/>
              <a:t>transferrin</a:t>
            </a:r>
            <a:r>
              <a:rPr lang="it-IT" dirty="0"/>
              <a:t> </a:t>
            </a:r>
            <a:r>
              <a:rPr lang="it-IT" dirty="0" err="1"/>
              <a:t>saturation</a:t>
            </a:r>
            <a:r>
              <a:rPr lang="it-IT" dirty="0"/>
              <a:t>, alpha1-antitrypsin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2B08E-4031-224A-B63A-3ED929ABEFF2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70712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99A27-458B-5B47-AA09-434A8665D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Tests</a:t>
            </a:r>
            <a:r>
              <a:rPr lang="it-IT" dirty="0"/>
              <a:t> for </a:t>
            </a:r>
            <a:r>
              <a:rPr lang="it-IT" dirty="0" err="1"/>
              <a:t>alcohol</a:t>
            </a:r>
            <a:r>
              <a:rPr lang="it-IT" dirty="0"/>
              <a:t> </a:t>
            </a:r>
            <a:r>
              <a:rPr lang="it-IT" dirty="0" err="1"/>
              <a:t>consumption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0202-B8CD-FC43-9A9B-66806A37B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b="1" dirty="0" err="1"/>
              <a:t>Indirect</a:t>
            </a:r>
            <a:r>
              <a:rPr lang="it-IT" dirty="0"/>
              <a:t> </a:t>
            </a:r>
            <a:r>
              <a:rPr lang="it-IT" dirty="0" err="1"/>
              <a:t>markers</a:t>
            </a:r>
            <a:endParaRPr lang="it-IT" dirty="0"/>
          </a:p>
          <a:p>
            <a:pPr lvl="1"/>
            <a:r>
              <a:rPr lang="it-IT" dirty="0" err="1"/>
              <a:t>Raised</a:t>
            </a:r>
            <a:r>
              <a:rPr lang="it-IT" dirty="0"/>
              <a:t> </a:t>
            </a:r>
            <a:r>
              <a:rPr lang="it-IT" dirty="0" err="1"/>
              <a:t>levels</a:t>
            </a:r>
            <a:r>
              <a:rPr lang="it-IT" dirty="0"/>
              <a:t> of GGT, AST</a:t>
            </a:r>
          </a:p>
          <a:p>
            <a:pPr lvl="1"/>
            <a:r>
              <a:rPr lang="it-IT" dirty="0"/>
              <a:t>AST </a:t>
            </a:r>
            <a:r>
              <a:rPr lang="it-IT" dirty="0" err="1"/>
              <a:t>usually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&lt;300, AST/ALT &gt; 1</a:t>
            </a:r>
          </a:p>
          <a:p>
            <a:pPr lvl="1"/>
            <a:endParaRPr lang="it-IT" dirty="0"/>
          </a:p>
          <a:p>
            <a:r>
              <a:rPr lang="it-IT" b="1" dirty="0"/>
              <a:t>Direct</a:t>
            </a:r>
            <a:r>
              <a:rPr lang="it-IT" dirty="0"/>
              <a:t> </a:t>
            </a:r>
            <a:r>
              <a:rPr lang="it-IT" dirty="0" err="1"/>
              <a:t>markers</a:t>
            </a:r>
            <a:endParaRPr lang="it-IT" dirty="0"/>
          </a:p>
          <a:p>
            <a:pPr lvl="1"/>
            <a:r>
              <a:rPr lang="it-IT" dirty="0" err="1"/>
              <a:t>Ethyl</a:t>
            </a:r>
            <a:r>
              <a:rPr lang="it-IT" dirty="0"/>
              <a:t> </a:t>
            </a:r>
            <a:r>
              <a:rPr lang="it-IT" dirty="0" err="1"/>
              <a:t>glucuronide</a:t>
            </a:r>
            <a:r>
              <a:rPr lang="it-IT" dirty="0"/>
              <a:t> (</a:t>
            </a:r>
            <a:r>
              <a:rPr lang="it-IT" dirty="0" err="1"/>
              <a:t>EtG</a:t>
            </a:r>
            <a:r>
              <a:rPr lang="it-IT" dirty="0"/>
              <a:t>) in urine or </a:t>
            </a:r>
            <a:r>
              <a:rPr lang="it-IT" dirty="0" err="1"/>
              <a:t>hair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4F7E4B-2D40-E846-84FE-611520B3C5BE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18942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83A8-0003-DD4C-B05E-C7D42D29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biopsied</a:t>
            </a:r>
            <a:r>
              <a:rPr lang="it-IT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83FF4-A1D2-3646-9DAA-B3DD1A0EC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In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recruited</a:t>
            </a:r>
            <a:r>
              <a:rPr lang="it-IT" dirty="0"/>
              <a:t> in </a:t>
            </a:r>
            <a:r>
              <a:rPr lang="it-IT" b="1" dirty="0" err="1"/>
              <a:t>clinical</a:t>
            </a:r>
            <a:r>
              <a:rPr lang="it-IT" b="1" dirty="0"/>
              <a:t> trials</a:t>
            </a:r>
          </a:p>
          <a:p>
            <a:endParaRPr lang="it-IT" dirty="0"/>
          </a:p>
          <a:p>
            <a:r>
              <a:rPr lang="it-IT" dirty="0"/>
              <a:t>In case of </a:t>
            </a:r>
            <a:r>
              <a:rPr lang="it-IT" b="1" dirty="0"/>
              <a:t>inconclusive</a:t>
            </a:r>
            <a:r>
              <a:rPr lang="it-IT" dirty="0"/>
              <a:t> </a:t>
            </a:r>
            <a:r>
              <a:rPr lang="it-IT" b="1" dirty="0"/>
              <a:t>non-invasive </a:t>
            </a:r>
            <a:r>
              <a:rPr lang="it-IT" b="1" dirty="0" err="1"/>
              <a:t>tests</a:t>
            </a:r>
            <a:endParaRPr lang="it-IT" b="1" dirty="0"/>
          </a:p>
          <a:p>
            <a:endParaRPr lang="it-IT" dirty="0"/>
          </a:p>
          <a:p>
            <a:r>
              <a:rPr lang="it-IT" dirty="0"/>
              <a:t>In case of </a:t>
            </a:r>
            <a:r>
              <a:rPr lang="it-IT" dirty="0" err="1"/>
              <a:t>suspicion</a:t>
            </a:r>
            <a:r>
              <a:rPr lang="it-IT" dirty="0"/>
              <a:t> of a </a:t>
            </a:r>
            <a:r>
              <a:rPr lang="it-IT" b="1" dirty="0" err="1"/>
              <a:t>competing</a:t>
            </a:r>
            <a:r>
              <a:rPr lang="it-IT" b="1" dirty="0"/>
              <a:t> </a:t>
            </a:r>
            <a:r>
              <a:rPr lang="it-IT" b="1" dirty="0" err="1"/>
              <a:t>liver</a:t>
            </a:r>
            <a:r>
              <a:rPr lang="it-IT" b="1" dirty="0"/>
              <a:t> </a:t>
            </a:r>
            <a:r>
              <a:rPr lang="it-IT" b="1" dirty="0" err="1"/>
              <a:t>disease</a:t>
            </a:r>
            <a:endParaRPr lang="it-IT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2520A8-0330-EF40-948D-66C4FDAEE8DD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400899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6708-C9F4-1549-94EF-42B94764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Histological</a:t>
            </a:r>
            <a:r>
              <a:rPr lang="it-IT" dirty="0"/>
              <a:t> </a:t>
            </a:r>
            <a:r>
              <a:rPr lang="it-IT" dirty="0" err="1"/>
              <a:t>features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5F9C8-7C5D-AA4E-86A3-306EBEED9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err="1"/>
              <a:t>Four</a:t>
            </a:r>
            <a:r>
              <a:rPr lang="it-IT" dirty="0"/>
              <a:t> </a:t>
            </a:r>
            <a:r>
              <a:rPr lang="it-IT" dirty="0" err="1"/>
              <a:t>groups</a:t>
            </a:r>
            <a:r>
              <a:rPr lang="it-IT" dirty="0"/>
              <a:t> of </a:t>
            </a:r>
            <a:r>
              <a:rPr lang="it-IT" dirty="0" err="1"/>
              <a:t>elementary</a:t>
            </a:r>
            <a:r>
              <a:rPr lang="it-IT" dirty="0"/>
              <a:t> </a:t>
            </a:r>
            <a:r>
              <a:rPr lang="it-IT" dirty="0" err="1"/>
              <a:t>lesions</a:t>
            </a:r>
            <a:endParaRPr lang="it-IT" dirty="0"/>
          </a:p>
          <a:p>
            <a:endParaRPr lang="it-IT" dirty="0"/>
          </a:p>
          <a:p>
            <a:pPr marL="514350" indent="-514350">
              <a:buFont typeface="+mj-lt"/>
              <a:buAutoNum type="alphaLcParenR"/>
            </a:pPr>
            <a:r>
              <a:rPr lang="it-IT" dirty="0" err="1"/>
              <a:t>Macrovesicular</a:t>
            </a:r>
            <a:r>
              <a:rPr lang="it-IT" dirty="0"/>
              <a:t> </a:t>
            </a:r>
            <a:r>
              <a:rPr lang="it-IT" dirty="0" err="1"/>
              <a:t>steatosis</a:t>
            </a:r>
            <a:r>
              <a:rPr lang="it-IT" dirty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it-IT" dirty="0" err="1"/>
              <a:t>Hepatocellular</a:t>
            </a:r>
            <a:r>
              <a:rPr lang="it-IT" dirty="0"/>
              <a:t> </a:t>
            </a:r>
            <a:r>
              <a:rPr lang="it-IT" dirty="0" err="1"/>
              <a:t>injury</a:t>
            </a:r>
            <a:r>
              <a:rPr lang="it-IT" dirty="0"/>
              <a:t> with </a:t>
            </a:r>
            <a:r>
              <a:rPr lang="it-IT" dirty="0" err="1"/>
              <a:t>ballooning</a:t>
            </a:r>
            <a:r>
              <a:rPr lang="it-IT" dirty="0"/>
              <a:t>, </a:t>
            </a:r>
            <a:r>
              <a:rPr lang="it-IT" dirty="0" err="1"/>
              <a:t>potentially</a:t>
            </a:r>
            <a:r>
              <a:rPr lang="it-IT" dirty="0"/>
              <a:t> </a:t>
            </a:r>
            <a:r>
              <a:rPr lang="it-IT" dirty="0" err="1"/>
              <a:t>necrosis</a:t>
            </a:r>
            <a:endParaRPr lang="it-IT" dirty="0"/>
          </a:p>
          <a:p>
            <a:pPr marL="514350" indent="-514350">
              <a:buFont typeface="+mj-lt"/>
              <a:buAutoNum type="alphaLcParenR"/>
            </a:pPr>
            <a:r>
              <a:rPr lang="it-IT" dirty="0" err="1"/>
              <a:t>Lobular</a:t>
            </a:r>
            <a:r>
              <a:rPr lang="it-IT" dirty="0"/>
              <a:t> </a:t>
            </a:r>
            <a:r>
              <a:rPr lang="it-IT" dirty="0" err="1"/>
              <a:t>inflammation</a:t>
            </a:r>
            <a:endParaRPr lang="it-IT" dirty="0"/>
          </a:p>
          <a:p>
            <a:pPr marL="514350" indent="-514350">
              <a:buFont typeface="+mj-lt"/>
              <a:buAutoNum type="alphaLcParenR"/>
            </a:pPr>
            <a:r>
              <a:rPr lang="it-IT" dirty="0" err="1"/>
              <a:t>Fibrosis</a:t>
            </a:r>
            <a:r>
              <a:rPr lang="it-IT" dirty="0"/>
              <a:t>/</a:t>
            </a:r>
            <a:r>
              <a:rPr lang="it-IT" dirty="0" err="1"/>
              <a:t>cirrhosis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C4376-AAE2-7446-BF27-9DC09981028C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653147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EC766-7EBE-484E-BFF5-CA7EE74A2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The </a:t>
            </a:r>
            <a:r>
              <a:rPr lang="it-IT" dirty="0" err="1"/>
              <a:t>spectrum</a:t>
            </a:r>
            <a:r>
              <a:rPr lang="it-IT" dirty="0"/>
              <a:t> of </a:t>
            </a:r>
            <a:r>
              <a:rPr lang="it-IT" dirty="0" err="1"/>
              <a:t>histological</a:t>
            </a:r>
            <a:r>
              <a:rPr lang="it-IT" dirty="0"/>
              <a:t> </a:t>
            </a:r>
            <a:r>
              <a:rPr lang="it-IT" dirty="0" err="1"/>
              <a:t>diagnoses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70369-1217-644C-9C2D-638200C1A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Alcoholic</a:t>
            </a:r>
            <a:r>
              <a:rPr lang="it-IT" dirty="0"/>
              <a:t> </a:t>
            </a:r>
            <a:r>
              <a:rPr lang="it-IT" dirty="0" err="1"/>
              <a:t>steatosis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Alcoholic</a:t>
            </a:r>
            <a:r>
              <a:rPr lang="it-IT" dirty="0"/>
              <a:t> </a:t>
            </a:r>
            <a:r>
              <a:rPr lang="it-IT" dirty="0" err="1"/>
              <a:t>steatohepatitis</a:t>
            </a:r>
            <a:r>
              <a:rPr lang="it-IT" dirty="0"/>
              <a:t> (ASH)</a:t>
            </a:r>
          </a:p>
          <a:p>
            <a:endParaRPr lang="it-IT" dirty="0"/>
          </a:p>
          <a:p>
            <a:r>
              <a:rPr lang="it-IT" dirty="0" err="1"/>
              <a:t>Fibrosis</a:t>
            </a:r>
            <a:r>
              <a:rPr lang="it-IT" dirty="0"/>
              <a:t>/</a:t>
            </a:r>
            <a:r>
              <a:rPr lang="it-IT" dirty="0" err="1"/>
              <a:t>cirrhosis</a:t>
            </a:r>
            <a:endParaRPr lang="it-IT" dirty="0"/>
          </a:p>
          <a:p>
            <a:endParaRPr lang="it-IT" dirty="0"/>
          </a:p>
          <a:p>
            <a:r>
              <a:rPr lang="it-IT" dirty="0"/>
              <a:t>HCC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60698D-1AAB-3E42-A00F-807F7E990FD3}"/>
              </a:ext>
            </a:extLst>
          </p:cNvPr>
          <p:cNvSpPr txBox="1"/>
          <p:nvPr/>
        </p:nvSpPr>
        <p:spPr>
          <a:xfrm>
            <a:off x="8839200" y="631258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EASL </a:t>
            </a:r>
            <a:r>
              <a:rPr lang="it-IT" dirty="0" err="1"/>
              <a:t>guidelines</a:t>
            </a:r>
            <a:r>
              <a:rPr lang="it-IT" dirty="0"/>
              <a:t> </a:t>
            </a:r>
            <a:r>
              <a:rPr lang="it-IT" dirty="0" err="1"/>
              <a:t>J</a:t>
            </a:r>
            <a:r>
              <a:rPr lang="it-IT" dirty="0"/>
              <a:t> </a:t>
            </a:r>
            <a:r>
              <a:rPr lang="it-IT" dirty="0" err="1"/>
              <a:t>Hepatol</a:t>
            </a:r>
            <a:r>
              <a:rPr lang="it-IT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466230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Custom 48">
      <a:dk1>
        <a:sysClr val="windowText" lastClr="000000"/>
      </a:dk1>
      <a:lt1>
        <a:srgbClr val="FFFFFF"/>
      </a:lt1>
      <a:dk2>
        <a:srgbClr val="004B87"/>
      </a:dk2>
      <a:lt2>
        <a:srgbClr val="FFFFFF"/>
      </a:lt2>
      <a:accent1>
        <a:srgbClr val="0B9490"/>
      </a:accent1>
      <a:accent2>
        <a:srgbClr val="84C9C7"/>
      </a:accent2>
      <a:accent3>
        <a:srgbClr val="253746"/>
      </a:accent3>
      <a:accent4>
        <a:srgbClr val="976CA4"/>
      </a:accent4>
      <a:accent5>
        <a:srgbClr val="9DC93B"/>
      </a:accent5>
      <a:accent6>
        <a:srgbClr val="A22222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1145</Words>
  <Application>Microsoft Macintosh PowerPoint</Application>
  <PresentationFormat>Widescreen</PresentationFormat>
  <Paragraphs>240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1_blank</vt:lpstr>
      <vt:lpstr>ALCOHOL-RELATED  LIVER DISEASE</vt:lpstr>
      <vt:lpstr>Definitions</vt:lpstr>
      <vt:lpstr>PowerPoint Presentation</vt:lpstr>
      <vt:lpstr>Individuals at risk - Screening</vt:lpstr>
      <vt:lpstr>How to screen?</vt:lpstr>
      <vt:lpstr>Tests for alcohol consumption</vt:lpstr>
      <vt:lpstr>Who should be biopsied?</vt:lpstr>
      <vt:lpstr>Histological features</vt:lpstr>
      <vt:lpstr>The spectrum of histological diagnoses</vt:lpstr>
      <vt:lpstr>Alcoholic steatosis</vt:lpstr>
      <vt:lpstr>Alcoholic steatosis</vt:lpstr>
      <vt:lpstr>Alcoholic steatohepatitis</vt:lpstr>
      <vt:lpstr>Alcoholic steatohepatitis</vt:lpstr>
      <vt:lpstr>Alcoholic steatohepatitis</vt:lpstr>
      <vt:lpstr>ASH vs NASH</vt:lpstr>
      <vt:lpstr>Alcoholic hepatitis (AH)</vt:lpstr>
      <vt:lpstr>Alcoholic hepatitis (AH)</vt:lpstr>
      <vt:lpstr>Diagnosis in AH</vt:lpstr>
      <vt:lpstr>Differential diagnosis</vt:lpstr>
      <vt:lpstr>Algorithm for diagnosis of AH</vt:lpstr>
      <vt:lpstr>Prognostic scores</vt:lpstr>
      <vt:lpstr>Treatment</vt:lpstr>
      <vt:lpstr>PowerPoint Presentation</vt:lpstr>
      <vt:lpstr>PowerPoint Presentation</vt:lpstr>
      <vt:lpstr>Prognosis</vt:lpstr>
      <vt:lpstr>LT for severe unresponsive AH</vt:lpstr>
      <vt:lpstr>LT for severe unresponsive AH</vt:lpstr>
      <vt:lpstr>LT for severe unresponsive AH</vt:lpstr>
      <vt:lpstr>Alcoholic cirrhosis</vt:lpstr>
      <vt:lpstr>Screening for extrahepatic complications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ALCOHOL-RELATED  LIVER DISEASE</dc:title>
  <dc:creator>a.gerussi@campus.unimib.it</dc:creator>
  <cp:lastModifiedBy>a.gerussi@campus.unimib.it</cp:lastModifiedBy>
  <cp:revision>6</cp:revision>
  <dcterms:created xsi:type="dcterms:W3CDTF">2020-02-27T14:35:41Z</dcterms:created>
  <dcterms:modified xsi:type="dcterms:W3CDTF">2021-03-16T14:30:53Z</dcterms:modified>
</cp:coreProperties>
</file>