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300" r:id="rId2"/>
    <p:sldId id="330" r:id="rId3"/>
    <p:sldId id="329" r:id="rId4"/>
    <p:sldId id="301" r:id="rId5"/>
    <p:sldId id="302" r:id="rId6"/>
    <p:sldId id="303" r:id="rId7"/>
    <p:sldId id="304" r:id="rId8"/>
    <p:sldId id="337" r:id="rId9"/>
    <p:sldId id="305" r:id="rId10"/>
    <p:sldId id="341" r:id="rId11"/>
    <p:sldId id="338" r:id="rId12"/>
    <p:sldId id="332" r:id="rId13"/>
    <p:sldId id="307" r:id="rId14"/>
    <p:sldId id="308" r:id="rId15"/>
    <p:sldId id="309" r:id="rId16"/>
    <p:sldId id="310" r:id="rId17"/>
    <p:sldId id="342" r:id="rId18"/>
    <p:sldId id="343" r:id="rId19"/>
    <p:sldId id="344" r:id="rId20"/>
    <p:sldId id="345" r:id="rId21"/>
    <p:sldId id="346" r:id="rId22"/>
    <p:sldId id="375" r:id="rId23"/>
    <p:sldId id="373" r:id="rId24"/>
    <p:sldId id="297" r:id="rId25"/>
    <p:sldId id="331" r:id="rId26"/>
    <p:sldId id="336" r:id="rId27"/>
    <p:sldId id="370" r:id="rId28"/>
    <p:sldId id="274" r:id="rId29"/>
    <p:sldId id="273" r:id="rId30"/>
    <p:sldId id="275" r:id="rId31"/>
    <p:sldId id="277" r:id="rId32"/>
    <p:sldId id="289" r:id="rId33"/>
    <p:sldId id="278" r:id="rId34"/>
    <p:sldId id="313" r:id="rId35"/>
    <p:sldId id="368" r:id="rId36"/>
    <p:sldId id="314" r:id="rId37"/>
    <p:sldId id="328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279" r:id="rId51"/>
    <p:sldId id="280" r:id="rId52"/>
    <p:sldId id="281" r:id="rId53"/>
    <p:sldId id="282" r:id="rId54"/>
    <p:sldId id="283" r:id="rId55"/>
    <p:sldId id="284" r:id="rId56"/>
    <p:sldId id="286" r:id="rId57"/>
    <p:sldId id="287" r:id="rId58"/>
    <p:sldId id="288" r:id="rId59"/>
    <p:sldId id="371" r:id="rId60"/>
    <p:sldId id="290" r:id="rId61"/>
    <p:sldId id="299" r:id="rId62"/>
    <p:sldId id="291" r:id="rId63"/>
    <p:sldId id="259" r:id="rId64"/>
    <p:sldId id="335" r:id="rId65"/>
    <p:sldId id="339" r:id="rId66"/>
    <p:sldId id="350" r:id="rId67"/>
    <p:sldId id="351" r:id="rId68"/>
    <p:sldId id="352" r:id="rId69"/>
    <p:sldId id="292" r:id="rId70"/>
    <p:sldId id="293" r:id="rId71"/>
    <p:sldId id="270" r:id="rId72"/>
    <p:sldId id="267" r:id="rId73"/>
    <p:sldId id="269" r:id="rId74"/>
    <p:sldId id="257" r:id="rId75"/>
    <p:sldId id="258" r:id="rId76"/>
    <p:sldId id="271" r:id="rId77"/>
    <p:sldId id="348" r:id="rId78"/>
    <p:sldId id="349" r:id="rId79"/>
    <p:sldId id="355" r:id="rId80"/>
    <p:sldId id="294" r:id="rId81"/>
    <p:sldId id="296" r:id="rId8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96BA95-53CE-4A76-AE18-FCC6BD065C66}">
          <p14:sldIdLst>
            <p14:sldId id="300"/>
            <p14:sldId id="330"/>
            <p14:sldId id="329"/>
            <p14:sldId id="301"/>
            <p14:sldId id="302"/>
            <p14:sldId id="303"/>
            <p14:sldId id="304"/>
            <p14:sldId id="337"/>
            <p14:sldId id="305"/>
            <p14:sldId id="341"/>
            <p14:sldId id="338"/>
            <p14:sldId id="332"/>
            <p14:sldId id="307"/>
            <p14:sldId id="308"/>
            <p14:sldId id="309"/>
            <p14:sldId id="310"/>
            <p14:sldId id="342"/>
            <p14:sldId id="343"/>
            <p14:sldId id="344"/>
            <p14:sldId id="345"/>
            <p14:sldId id="346"/>
            <p14:sldId id="375"/>
            <p14:sldId id="373"/>
            <p14:sldId id="297"/>
            <p14:sldId id="331"/>
            <p14:sldId id="336"/>
            <p14:sldId id="370"/>
            <p14:sldId id="274"/>
            <p14:sldId id="273"/>
            <p14:sldId id="275"/>
            <p14:sldId id="277"/>
            <p14:sldId id="289"/>
            <p14:sldId id="278"/>
            <p14:sldId id="313"/>
            <p14:sldId id="368"/>
            <p14:sldId id="314"/>
            <p14:sldId id="328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  <p14:sldId id="288"/>
            <p14:sldId id="371"/>
            <p14:sldId id="290"/>
            <p14:sldId id="299"/>
            <p14:sldId id="291"/>
            <p14:sldId id="259"/>
            <p14:sldId id="335"/>
            <p14:sldId id="339"/>
            <p14:sldId id="350"/>
            <p14:sldId id="351"/>
            <p14:sldId id="352"/>
            <p14:sldId id="292"/>
            <p14:sldId id="293"/>
            <p14:sldId id="270"/>
            <p14:sldId id="267"/>
            <p14:sldId id="269"/>
            <p14:sldId id="257"/>
            <p14:sldId id="258"/>
          </p14:sldIdLst>
        </p14:section>
        <p14:section name="Untitled Section" id="{1DF7BCF8-E8D6-4581-BCD7-5D31316B76B6}">
          <p14:sldIdLst>
            <p14:sldId id="271"/>
            <p14:sldId id="348"/>
            <p14:sldId id="349"/>
            <p14:sldId id="355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0" autoAdjust="0"/>
    <p:restoredTop sz="83769" autoAdjust="0"/>
  </p:normalViewPr>
  <p:slideViewPr>
    <p:cSldViewPr snapToGrid="0" snapToObjects="1">
      <p:cViewPr>
        <p:scale>
          <a:sx n="103" d="100"/>
          <a:sy n="103" d="100"/>
        </p:scale>
        <p:origin x="-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DE838-EBDB-E140-8BF3-7BA880BC8A79}" type="doc">
      <dgm:prSet loTypeId="urn:microsoft.com/office/officeart/2005/8/layout/lProcess3" loCatId="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A56BCDFE-0F8F-DA4E-AB8B-2543185B8342}">
      <dgm:prSet/>
      <dgm:spPr/>
      <dgm:t>
        <a:bodyPr/>
        <a:lstStyle/>
        <a:p>
          <a:pPr rtl="0"/>
          <a:r>
            <a:rPr lang="en-US"/>
            <a:t>Price				</a:t>
          </a:r>
        </a:p>
      </dgm:t>
    </dgm:pt>
    <dgm:pt modelId="{49F69A54-1E81-9B45-94C7-0B96F82011E6}" type="parTrans" cxnId="{00783E28-632E-A544-B654-1C439FA29246}">
      <dgm:prSet/>
      <dgm:spPr/>
      <dgm:t>
        <a:bodyPr/>
        <a:lstStyle/>
        <a:p>
          <a:endParaRPr lang="it-IT"/>
        </a:p>
      </dgm:t>
    </dgm:pt>
    <dgm:pt modelId="{21A96673-789F-434F-A6D8-84C4F14404E0}" type="sibTrans" cxnId="{00783E28-632E-A544-B654-1C439FA29246}">
      <dgm:prSet/>
      <dgm:spPr/>
      <dgm:t>
        <a:bodyPr/>
        <a:lstStyle/>
        <a:p>
          <a:endParaRPr lang="it-IT"/>
        </a:p>
      </dgm:t>
    </dgm:pt>
    <dgm:pt modelId="{4D554F8F-18E0-5541-BD3D-C1BEE7CFDB7A}">
      <dgm:prSet/>
      <dgm:spPr/>
      <dgm:t>
        <a:bodyPr/>
        <a:lstStyle/>
        <a:p>
          <a:pPr rtl="0"/>
          <a:r>
            <a:rPr lang="it-IT"/>
            <a:t>competition</a:t>
          </a:r>
        </a:p>
      </dgm:t>
    </dgm:pt>
    <dgm:pt modelId="{D1B1B669-C9EF-F540-8E63-B9655FD90B25}" type="parTrans" cxnId="{7E813BDC-A282-4C4A-9F03-139664A64489}">
      <dgm:prSet/>
      <dgm:spPr/>
      <dgm:t>
        <a:bodyPr/>
        <a:lstStyle/>
        <a:p>
          <a:endParaRPr lang="it-IT"/>
        </a:p>
      </dgm:t>
    </dgm:pt>
    <dgm:pt modelId="{8CA5332F-E638-A143-A19D-CBF0B01F44DD}" type="sibTrans" cxnId="{7E813BDC-A282-4C4A-9F03-139664A64489}">
      <dgm:prSet/>
      <dgm:spPr/>
      <dgm:t>
        <a:bodyPr/>
        <a:lstStyle/>
        <a:p>
          <a:endParaRPr lang="it-IT"/>
        </a:p>
      </dgm:t>
    </dgm:pt>
    <dgm:pt modelId="{56516EC6-6325-474C-80C6-24F4070991F6}">
      <dgm:prSet/>
      <dgm:spPr/>
      <dgm:t>
        <a:bodyPr/>
        <a:lstStyle/>
        <a:p>
          <a:pPr rtl="0"/>
          <a:r>
            <a:rPr lang="it-IT"/>
            <a:t>sector location</a:t>
          </a:r>
        </a:p>
      </dgm:t>
    </dgm:pt>
    <dgm:pt modelId="{5989A223-CCBF-0A46-98B3-ADDE33FC5560}" type="parTrans" cxnId="{DDAB393E-BF91-E74F-AE92-FA4B83BC2464}">
      <dgm:prSet/>
      <dgm:spPr/>
      <dgm:t>
        <a:bodyPr/>
        <a:lstStyle/>
        <a:p>
          <a:endParaRPr lang="it-IT"/>
        </a:p>
      </dgm:t>
    </dgm:pt>
    <dgm:pt modelId="{ECFFB4A4-5EAB-AC45-93A1-378E00F03151}" type="sibTrans" cxnId="{DDAB393E-BF91-E74F-AE92-FA4B83BC2464}">
      <dgm:prSet/>
      <dgm:spPr/>
      <dgm:t>
        <a:bodyPr/>
        <a:lstStyle/>
        <a:p>
          <a:endParaRPr lang="it-IT"/>
        </a:p>
      </dgm:t>
    </dgm:pt>
    <dgm:pt modelId="{84F0ED1A-85E5-1C48-A199-54B2DE834D87}">
      <dgm:prSet/>
      <dgm:spPr/>
      <dgm:t>
        <a:bodyPr/>
        <a:lstStyle/>
        <a:p>
          <a:pPr rtl="0"/>
          <a:r>
            <a:rPr lang="it-IT"/>
            <a:t>product qualities</a:t>
          </a:r>
        </a:p>
      </dgm:t>
    </dgm:pt>
    <dgm:pt modelId="{CA4F283A-F25C-C14C-B5D0-95E84D88851A}" type="parTrans" cxnId="{F1252D57-7DC7-3448-AFC2-D9727AC8792E}">
      <dgm:prSet/>
      <dgm:spPr/>
      <dgm:t>
        <a:bodyPr/>
        <a:lstStyle/>
        <a:p>
          <a:endParaRPr lang="it-IT"/>
        </a:p>
      </dgm:t>
    </dgm:pt>
    <dgm:pt modelId="{DAF733DE-A281-8447-930F-9410C50E0184}" type="sibTrans" cxnId="{F1252D57-7DC7-3448-AFC2-D9727AC8792E}">
      <dgm:prSet/>
      <dgm:spPr/>
      <dgm:t>
        <a:bodyPr/>
        <a:lstStyle/>
        <a:p>
          <a:endParaRPr lang="it-IT"/>
        </a:p>
      </dgm:t>
    </dgm:pt>
    <dgm:pt modelId="{BD1680E1-8689-F842-A334-A301300F0D58}">
      <dgm:prSet/>
      <dgm:spPr/>
      <dgm:t>
        <a:bodyPr/>
        <a:lstStyle/>
        <a:p>
          <a:pPr rtl="0"/>
          <a:r>
            <a:rPr lang="it-IT"/>
            <a:t>economic trends</a:t>
          </a:r>
        </a:p>
      </dgm:t>
    </dgm:pt>
    <dgm:pt modelId="{B5DA0BAE-0E8F-A94A-BB7D-FCC42C5C91A8}" type="parTrans" cxnId="{92BA90B0-F457-BC4D-B29A-94FB1A7F7DA9}">
      <dgm:prSet/>
      <dgm:spPr/>
      <dgm:t>
        <a:bodyPr/>
        <a:lstStyle/>
        <a:p>
          <a:endParaRPr lang="it-IT"/>
        </a:p>
      </dgm:t>
    </dgm:pt>
    <dgm:pt modelId="{23A088B6-E429-764A-BE81-AB2E0A869E33}" type="sibTrans" cxnId="{92BA90B0-F457-BC4D-B29A-94FB1A7F7DA9}">
      <dgm:prSet/>
      <dgm:spPr/>
      <dgm:t>
        <a:bodyPr/>
        <a:lstStyle/>
        <a:p>
          <a:endParaRPr lang="it-IT"/>
        </a:p>
      </dgm:t>
    </dgm:pt>
    <dgm:pt modelId="{8D7994E2-0C3E-FD48-80F5-26228F6FB10E}">
      <dgm:prSet/>
      <dgm:spPr/>
      <dgm:t>
        <a:bodyPr/>
        <a:lstStyle/>
        <a:p>
          <a:pPr rtl="0"/>
          <a:r>
            <a:rPr lang="it-IT"/>
            <a:t>consumer profile</a:t>
          </a:r>
        </a:p>
      </dgm:t>
    </dgm:pt>
    <dgm:pt modelId="{D3AF10EA-4293-624B-A95D-B265025560B3}" type="parTrans" cxnId="{3459B8E6-33DF-B14D-AF21-499CF278455A}">
      <dgm:prSet/>
      <dgm:spPr/>
      <dgm:t>
        <a:bodyPr/>
        <a:lstStyle/>
        <a:p>
          <a:endParaRPr lang="it-IT"/>
        </a:p>
      </dgm:t>
    </dgm:pt>
    <dgm:pt modelId="{EA783BBB-B5CE-F44A-90ED-B9D70E20B643}" type="sibTrans" cxnId="{3459B8E6-33DF-B14D-AF21-499CF278455A}">
      <dgm:prSet/>
      <dgm:spPr/>
      <dgm:t>
        <a:bodyPr/>
        <a:lstStyle/>
        <a:p>
          <a:endParaRPr lang="it-IT"/>
        </a:p>
      </dgm:t>
    </dgm:pt>
    <dgm:pt modelId="{9EB87189-2975-B544-BB12-A2D4197A3D20}">
      <dgm:prSet/>
      <dgm:spPr/>
      <dgm:t>
        <a:bodyPr/>
        <a:lstStyle/>
        <a:p>
          <a:pPr rtl="0"/>
          <a:r>
            <a:rPr lang="it-IT"/>
            <a:t>creative message    </a:t>
          </a:r>
        </a:p>
      </dgm:t>
    </dgm:pt>
    <dgm:pt modelId="{3CB2AFA2-E44E-984D-BBC8-2B411C18F912}" type="parTrans" cxnId="{BF29441F-37FA-7E43-93F4-26BB889624BC}">
      <dgm:prSet/>
      <dgm:spPr/>
      <dgm:t>
        <a:bodyPr/>
        <a:lstStyle/>
        <a:p>
          <a:endParaRPr lang="it-IT"/>
        </a:p>
      </dgm:t>
    </dgm:pt>
    <dgm:pt modelId="{B0DA42CC-86C0-164B-8078-A4E96621A0B7}" type="sibTrans" cxnId="{BF29441F-37FA-7E43-93F4-26BB889624BC}">
      <dgm:prSet/>
      <dgm:spPr/>
      <dgm:t>
        <a:bodyPr/>
        <a:lstStyle/>
        <a:p>
          <a:endParaRPr lang="it-IT"/>
        </a:p>
      </dgm:t>
    </dgm:pt>
    <dgm:pt modelId="{FC018A62-CCBE-3B4F-91E4-9BC6BB5795F6}">
      <dgm:prSet/>
      <dgm:spPr/>
      <dgm:t>
        <a:bodyPr/>
        <a:lstStyle/>
        <a:p>
          <a:pPr rtl="0"/>
          <a:r>
            <a:rPr lang="it-IT"/>
            <a:t>media channels</a:t>
          </a:r>
        </a:p>
      </dgm:t>
    </dgm:pt>
    <dgm:pt modelId="{024B5E05-09DD-6544-AB00-C7C314D7984A}" type="parTrans" cxnId="{83658321-503C-6542-AE72-FF406BAED04D}">
      <dgm:prSet/>
      <dgm:spPr/>
      <dgm:t>
        <a:bodyPr/>
        <a:lstStyle/>
        <a:p>
          <a:endParaRPr lang="it-IT"/>
        </a:p>
      </dgm:t>
    </dgm:pt>
    <dgm:pt modelId="{8489EA5C-0069-384C-997E-738947EA4C2B}" type="sibTrans" cxnId="{83658321-503C-6542-AE72-FF406BAED04D}">
      <dgm:prSet/>
      <dgm:spPr/>
      <dgm:t>
        <a:bodyPr/>
        <a:lstStyle/>
        <a:p>
          <a:endParaRPr lang="it-IT"/>
        </a:p>
      </dgm:t>
    </dgm:pt>
    <dgm:pt modelId="{78F49E43-D329-744A-B7ED-0BA30C2B7C06}" type="pres">
      <dgm:prSet presAssocID="{419DE838-EBDB-E140-8BF3-7BA880BC8A7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6C5BBD8-6433-7846-97FE-20B011CA38B5}" type="pres">
      <dgm:prSet presAssocID="{A56BCDFE-0F8F-DA4E-AB8B-2543185B8342}" presName="horFlow" presStyleCnt="0"/>
      <dgm:spPr/>
    </dgm:pt>
    <dgm:pt modelId="{994407F2-3981-EC4C-9F32-3C93945414E3}" type="pres">
      <dgm:prSet presAssocID="{A56BCDFE-0F8F-DA4E-AB8B-2543185B8342}" presName="bigChev" presStyleLbl="node1" presStyleIdx="0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204656DE-09DF-5C44-8E8B-8DA43CE717BF}" type="pres">
      <dgm:prSet presAssocID="{A56BCDFE-0F8F-DA4E-AB8B-2543185B8342}" presName="vSp" presStyleCnt="0"/>
      <dgm:spPr/>
    </dgm:pt>
    <dgm:pt modelId="{A6F7E41F-01D8-3D40-99D4-72FF1E2F6003}" type="pres">
      <dgm:prSet presAssocID="{4D554F8F-18E0-5541-BD3D-C1BEE7CFDB7A}" presName="horFlow" presStyleCnt="0"/>
      <dgm:spPr/>
    </dgm:pt>
    <dgm:pt modelId="{31F8477E-9718-1A4E-BED1-FA22BB411BB5}" type="pres">
      <dgm:prSet presAssocID="{4D554F8F-18E0-5541-BD3D-C1BEE7CFDB7A}" presName="bigChev" presStyleLbl="node1" presStyleIdx="1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F7733F73-AFCA-7741-AB0D-BD8496B28213}" type="pres">
      <dgm:prSet presAssocID="{4D554F8F-18E0-5541-BD3D-C1BEE7CFDB7A}" presName="vSp" presStyleCnt="0"/>
      <dgm:spPr/>
    </dgm:pt>
    <dgm:pt modelId="{2371D033-B7A3-4646-B987-8E97E196F67B}" type="pres">
      <dgm:prSet presAssocID="{56516EC6-6325-474C-80C6-24F4070991F6}" presName="horFlow" presStyleCnt="0"/>
      <dgm:spPr/>
    </dgm:pt>
    <dgm:pt modelId="{78E0D6A9-1D16-2644-A884-865EA706EF29}" type="pres">
      <dgm:prSet presAssocID="{56516EC6-6325-474C-80C6-24F4070991F6}" presName="bigChev" presStyleLbl="node1" presStyleIdx="2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67BEC890-66E7-E24E-A001-4E355ED20CAB}" type="pres">
      <dgm:prSet presAssocID="{56516EC6-6325-474C-80C6-24F4070991F6}" presName="vSp" presStyleCnt="0"/>
      <dgm:spPr/>
    </dgm:pt>
    <dgm:pt modelId="{4A93DB0D-18E1-0445-8782-87638B61347C}" type="pres">
      <dgm:prSet presAssocID="{84F0ED1A-85E5-1C48-A199-54B2DE834D87}" presName="horFlow" presStyleCnt="0"/>
      <dgm:spPr/>
    </dgm:pt>
    <dgm:pt modelId="{0C2AD53F-D757-9342-9ACD-ADEEC585836B}" type="pres">
      <dgm:prSet presAssocID="{84F0ED1A-85E5-1C48-A199-54B2DE834D87}" presName="bigChev" presStyleLbl="node1" presStyleIdx="3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75276B49-EA1C-D347-91EF-5D61D655DF3A}" type="pres">
      <dgm:prSet presAssocID="{84F0ED1A-85E5-1C48-A199-54B2DE834D87}" presName="vSp" presStyleCnt="0"/>
      <dgm:spPr/>
    </dgm:pt>
    <dgm:pt modelId="{8FD98DF7-C201-E040-B9B9-C8A72B68B51F}" type="pres">
      <dgm:prSet presAssocID="{BD1680E1-8689-F842-A334-A301300F0D58}" presName="horFlow" presStyleCnt="0"/>
      <dgm:spPr/>
    </dgm:pt>
    <dgm:pt modelId="{C2B1AED2-B113-5B40-B6E0-9F0B65CA3F53}" type="pres">
      <dgm:prSet presAssocID="{BD1680E1-8689-F842-A334-A301300F0D58}" presName="bigChev" presStyleLbl="node1" presStyleIdx="4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84E3F966-C77A-3640-8950-93174496C90A}" type="pres">
      <dgm:prSet presAssocID="{BD1680E1-8689-F842-A334-A301300F0D58}" presName="vSp" presStyleCnt="0"/>
      <dgm:spPr/>
    </dgm:pt>
    <dgm:pt modelId="{D57EFFB1-BFAC-8544-80CB-CD847B43D88A}" type="pres">
      <dgm:prSet presAssocID="{8D7994E2-0C3E-FD48-80F5-26228F6FB10E}" presName="horFlow" presStyleCnt="0"/>
      <dgm:spPr/>
    </dgm:pt>
    <dgm:pt modelId="{E48FA1D9-031E-2447-B47F-98A91BCCDC2D}" type="pres">
      <dgm:prSet presAssocID="{8D7994E2-0C3E-FD48-80F5-26228F6FB10E}" presName="bigChev" presStyleLbl="node1" presStyleIdx="5" presStyleCnt="8" custLinFactX="-100000" custLinFactNeighborX="-123152" custLinFactNeighborY="-514"/>
      <dgm:spPr/>
      <dgm:t>
        <a:bodyPr/>
        <a:lstStyle/>
        <a:p>
          <a:endParaRPr lang="it-IT"/>
        </a:p>
      </dgm:t>
    </dgm:pt>
    <dgm:pt modelId="{797276EC-B346-404A-BA1C-324BECAAD5A5}" type="pres">
      <dgm:prSet presAssocID="{8D7994E2-0C3E-FD48-80F5-26228F6FB10E}" presName="vSp" presStyleCnt="0"/>
      <dgm:spPr/>
    </dgm:pt>
    <dgm:pt modelId="{49ADE671-6B85-694C-94A4-CA609898D8E4}" type="pres">
      <dgm:prSet presAssocID="{9EB87189-2975-B544-BB12-A2D4197A3D20}" presName="horFlow" presStyleCnt="0"/>
      <dgm:spPr/>
    </dgm:pt>
    <dgm:pt modelId="{BF6E385D-C0AD-9B4C-ABE2-E3B2C9EF1637}" type="pres">
      <dgm:prSet presAssocID="{9EB87189-2975-B544-BB12-A2D4197A3D20}" presName="bigChev" presStyleLbl="node1" presStyleIdx="6" presStyleCnt="8" custLinFactX="-100000" custLinFactNeighborX="-123152" custLinFactNeighborY="4295"/>
      <dgm:spPr/>
      <dgm:t>
        <a:bodyPr/>
        <a:lstStyle/>
        <a:p>
          <a:endParaRPr lang="it-IT"/>
        </a:p>
      </dgm:t>
    </dgm:pt>
    <dgm:pt modelId="{53D987AE-0252-EE49-B857-1A28AE75F623}" type="pres">
      <dgm:prSet presAssocID="{9EB87189-2975-B544-BB12-A2D4197A3D20}" presName="vSp" presStyleCnt="0"/>
      <dgm:spPr/>
    </dgm:pt>
    <dgm:pt modelId="{121A169F-FE9E-414B-BDD3-EB3B579ADCA5}" type="pres">
      <dgm:prSet presAssocID="{FC018A62-CCBE-3B4F-91E4-9BC6BB5795F6}" presName="horFlow" presStyleCnt="0"/>
      <dgm:spPr/>
    </dgm:pt>
    <dgm:pt modelId="{54E04063-1EE7-2E4D-90E7-7C5FA913C256}" type="pres">
      <dgm:prSet presAssocID="{FC018A62-CCBE-3B4F-91E4-9BC6BB5795F6}" presName="bigChev" presStyleLbl="node1" presStyleIdx="7" presStyleCnt="8" custLinFactX="-100000" custLinFactNeighborX="-123152" custLinFactNeighborY="-514"/>
      <dgm:spPr/>
      <dgm:t>
        <a:bodyPr/>
        <a:lstStyle/>
        <a:p>
          <a:endParaRPr lang="it-IT"/>
        </a:p>
      </dgm:t>
    </dgm:pt>
  </dgm:ptLst>
  <dgm:cxnLst>
    <dgm:cxn modelId="{27A1A37D-8881-EB46-930E-93E0471BAB3D}" type="presOf" srcId="{419DE838-EBDB-E140-8BF3-7BA880BC8A79}" destId="{78F49E43-D329-744A-B7ED-0BA30C2B7C06}" srcOrd="0" destOrd="0" presId="urn:microsoft.com/office/officeart/2005/8/layout/lProcess3"/>
    <dgm:cxn modelId="{BFA20983-E4F9-9646-A9C8-7747E77FE325}" type="presOf" srcId="{4D554F8F-18E0-5541-BD3D-C1BEE7CFDB7A}" destId="{31F8477E-9718-1A4E-BED1-FA22BB411BB5}" srcOrd="0" destOrd="0" presId="urn:microsoft.com/office/officeart/2005/8/layout/lProcess3"/>
    <dgm:cxn modelId="{00783E28-632E-A544-B654-1C439FA29246}" srcId="{419DE838-EBDB-E140-8BF3-7BA880BC8A79}" destId="{A56BCDFE-0F8F-DA4E-AB8B-2543185B8342}" srcOrd="0" destOrd="0" parTransId="{49F69A54-1E81-9B45-94C7-0B96F82011E6}" sibTransId="{21A96673-789F-434F-A6D8-84C4F14404E0}"/>
    <dgm:cxn modelId="{1C6F76C8-920E-0F4F-A67C-93E6995DC645}" type="presOf" srcId="{9EB87189-2975-B544-BB12-A2D4197A3D20}" destId="{BF6E385D-C0AD-9B4C-ABE2-E3B2C9EF1637}" srcOrd="0" destOrd="0" presId="urn:microsoft.com/office/officeart/2005/8/layout/lProcess3"/>
    <dgm:cxn modelId="{3459B8E6-33DF-B14D-AF21-499CF278455A}" srcId="{419DE838-EBDB-E140-8BF3-7BA880BC8A79}" destId="{8D7994E2-0C3E-FD48-80F5-26228F6FB10E}" srcOrd="5" destOrd="0" parTransId="{D3AF10EA-4293-624B-A95D-B265025560B3}" sibTransId="{EA783BBB-B5CE-F44A-90ED-B9D70E20B643}"/>
    <dgm:cxn modelId="{0FAE87E7-807E-4B47-8B71-713F14242CA3}" type="presOf" srcId="{8D7994E2-0C3E-FD48-80F5-26228F6FB10E}" destId="{E48FA1D9-031E-2447-B47F-98A91BCCDC2D}" srcOrd="0" destOrd="0" presId="urn:microsoft.com/office/officeart/2005/8/layout/lProcess3"/>
    <dgm:cxn modelId="{92BA90B0-F457-BC4D-B29A-94FB1A7F7DA9}" srcId="{419DE838-EBDB-E140-8BF3-7BA880BC8A79}" destId="{BD1680E1-8689-F842-A334-A301300F0D58}" srcOrd="4" destOrd="0" parTransId="{B5DA0BAE-0E8F-A94A-BB7D-FCC42C5C91A8}" sibTransId="{23A088B6-E429-764A-BE81-AB2E0A869E33}"/>
    <dgm:cxn modelId="{F1252D57-7DC7-3448-AFC2-D9727AC8792E}" srcId="{419DE838-EBDB-E140-8BF3-7BA880BC8A79}" destId="{84F0ED1A-85E5-1C48-A199-54B2DE834D87}" srcOrd="3" destOrd="0" parTransId="{CA4F283A-F25C-C14C-B5D0-95E84D88851A}" sibTransId="{DAF733DE-A281-8447-930F-9410C50E0184}"/>
    <dgm:cxn modelId="{86867D7A-9B57-DF48-81B6-9A5BCA73975D}" type="presOf" srcId="{56516EC6-6325-474C-80C6-24F4070991F6}" destId="{78E0D6A9-1D16-2644-A884-865EA706EF29}" srcOrd="0" destOrd="0" presId="urn:microsoft.com/office/officeart/2005/8/layout/lProcess3"/>
    <dgm:cxn modelId="{BF23F662-1386-DE44-B02A-F3AF4BFB7250}" type="presOf" srcId="{84F0ED1A-85E5-1C48-A199-54B2DE834D87}" destId="{0C2AD53F-D757-9342-9ACD-ADEEC585836B}" srcOrd="0" destOrd="0" presId="urn:microsoft.com/office/officeart/2005/8/layout/lProcess3"/>
    <dgm:cxn modelId="{DDAB393E-BF91-E74F-AE92-FA4B83BC2464}" srcId="{419DE838-EBDB-E140-8BF3-7BA880BC8A79}" destId="{56516EC6-6325-474C-80C6-24F4070991F6}" srcOrd="2" destOrd="0" parTransId="{5989A223-CCBF-0A46-98B3-ADDE33FC5560}" sibTransId="{ECFFB4A4-5EAB-AC45-93A1-378E00F03151}"/>
    <dgm:cxn modelId="{F43F0FFC-D4A6-F24E-AA9F-B0343024BDAA}" type="presOf" srcId="{A56BCDFE-0F8F-DA4E-AB8B-2543185B8342}" destId="{994407F2-3981-EC4C-9F32-3C93945414E3}" srcOrd="0" destOrd="0" presId="urn:microsoft.com/office/officeart/2005/8/layout/lProcess3"/>
    <dgm:cxn modelId="{95DC0735-3DB0-EC4D-B87D-E3409181A40B}" type="presOf" srcId="{BD1680E1-8689-F842-A334-A301300F0D58}" destId="{C2B1AED2-B113-5B40-B6E0-9F0B65CA3F53}" srcOrd="0" destOrd="0" presId="urn:microsoft.com/office/officeart/2005/8/layout/lProcess3"/>
    <dgm:cxn modelId="{83658321-503C-6542-AE72-FF406BAED04D}" srcId="{419DE838-EBDB-E140-8BF3-7BA880BC8A79}" destId="{FC018A62-CCBE-3B4F-91E4-9BC6BB5795F6}" srcOrd="7" destOrd="0" parTransId="{024B5E05-09DD-6544-AB00-C7C314D7984A}" sibTransId="{8489EA5C-0069-384C-997E-738947EA4C2B}"/>
    <dgm:cxn modelId="{BF29441F-37FA-7E43-93F4-26BB889624BC}" srcId="{419DE838-EBDB-E140-8BF3-7BA880BC8A79}" destId="{9EB87189-2975-B544-BB12-A2D4197A3D20}" srcOrd="6" destOrd="0" parTransId="{3CB2AFA2-E44E-984D-BBC8-2B411C18F912}" sibTransId="{B0DA42CC-86C0-164B-8078-A4E96621A0B7}"/>
    <dgm:cxn modelId="{F4845656-6E09-9C40-AE61-FC9A5CFB492E}" type="presOf" srcId="{FC018A62-CCBE-3B4F-91E4-9BC6BB5795F6}" destId="{54E04063-1EE7-2E4D-90E7-7C5FA913C256}" srcOrd="0" destOrd="0" presId="urn:microsoft.com/office/officeart/2005/8/layout/lProcess3"/>
    <dgm:cxn modelId="{7E813BDC-A282-4C4A-9F03-139664A64489}" srcId="{419DE838-EBDB-E140-8BF3-7BA880BC8A79}" destId="{4D554F8F-18E0-5541-BD3D-C1BEE7CFDB7A}" srcOrd="1" destOrd="0" parTransId="{D1B1B669-C9EF-F540-8E63-B9655FD90B25}" sibTransId="{8CA5332F-E638-A143-A19D-CBF0B01F44DD}"/>
    <dgm:cxn modelId="{A4F366A6-70DB-A640-944E-CFE183188FF9}" type="presParOf" srcId="{78F49E43-D329-744A-B7ED-0BA30C2B7C06}" destId="{B6C5BBD8-6433-7846-97FE-20B011CA38B5}" srcOrd="0" destOrd="0" presId="urn:microsoft.com/office/officeart/2005/8/layout/lProcess3"/>
    <dgm:cxn modelId="{965B9109-E034-5B40-8F1D-281E2864FA65}" type="presParOf" srcId="{B6C5BBD8-6433-7846-97FE-20B011CA38B5}" destId="{994407F2-3981-EC4C-9F32-3C93945414E3}" srcOrd="0" destOrd="0" presId="urn:microsoft.com/office/officeart/2005/8/layout/lProcess3"/>
    <dgm:cxn modelId="{B44CE6BE-1421-C845-A615-48B5B88B0DE6}" type="presParOf" srcId="{78F49E43-D329-744A-B7ED-0BA30C2B7C06}" destId="{204656DE-09DF-5C44-8E8B-8DA43CE717BF}" srcOrd="1" destOrd="0" presId="urn:microsoft.com/office/officeart/2005/8/layout/lProcess3"/>
    <dgm:cxn modelId="{E1B3C7FA-FFB4-2F4E-B195-391826FA302D}" type="presParOf" srcId="{78F49E43-D329-744A-B7ED-0BA30C2B7C06}" destId="{A6F7E41F-01D8-3D40-99D4-72FF1E2F6003}" srcOrd="2" destOrd="0" presId="urn:microsoft.com/office/officeart/2005/8/layout/lProcess3"/>
    <dgm:cxn modelId="{A033B115-2B2C-5D43-AAC0-C64671BEBE8B}" type="presParOf" srcId="{A6F7E41F-01D8-3D40-99D4-72FF1E2F6003}" destId="{31F8477E-9718-1A4E-BED1-FA22BB411BB5}" srcOrd="0" destOrd="0" presId="urn:microsoft.com/office/officeart/2005/8/layout/lProcess3"/>
    <dgm:cxn modelId="{FB43A04A-9EF2-7B4C-AFEF-7002ADE28CC8}" type="presParOf" srcId="{78F49E43-D329-744A-B7ED-0BA30C2B7C06}" destId="{F7733F73-AFCA-7741-AB0D-BD8496B28213}" srcOrd="3" destOrd="0" presId="urn:microsoft.com/office/officeart/2005/8/layout/lProcess3"/>
    <dgm:cxn modelId="{B8B94C7B-0A0F-EA4A-9B75-FB252EE62EE6}" type="presParOf" srcId="{78F49E43-D329-744A-B7ED-0BA30C2B7C06}" destId="{2371D033-B7A3-4646-B987-8E97E196F67B}" srcOrd="4" destOrd="0" presId="urn:microsoft.com/office/officeart/2005/8/layout/lProcess3"/>
    <dgm:cxn modelId="{AFC6356D-8746-FA4C-AE0A-C9CD1269B27E}" type="presParOf" srcId="{2371D033-B7A3-4646-B987-8E97E196F67B}" destId="{78E0D6A9-1D16-2644-A884-865EA706EF29}" srcOrd="0" destOrd="0" presId="urn:microsoft.com/office/officeart/2005/8/layout/lProcess3"/>
    <dgm:cxn modelId="{727E45A5-00A6-A546-876C-16811F48C399}" type="presParOf" srcId="{78F49E43-D329-744A-B7ED-0BA30C2B7C06}" destId="{67BEC890-66E7-E24E-A001-4E355ED20CAB}" srcOrd="5" destOrd="0" presId="urn:microsoft.com/office/officeart/2005/8/layout/lProcess3"/>
    <dgm:cxn modelId="{B0DE7F60-BB16-434F-880E-BE0D69187C29}" type="presParOf" srcId="{78F49E43-D329-744A-B7ED-0BA30C2B7C06}" destId="{4A93DB0D-18E1-0445-8782-87638B61347C}" srcOrd="6" destOrd="0" presId="urn:microsoft.com/office/officeart/2005/8/layout/lProcess3"/>
    <dgm:cxn modelId="{17DB75B9-922C-1046-AD72-E5F01D6C3432}" type="presParOf" srcId="{4A93DB0D-18E1-0445-8782-87638B61347C}" destId="{0C2AD53F-D757-9342-9ACD-ADEEC585836B}" srcOrd="0" destOrd="0" presId="urn:microsoft.com/office/officeart/2005/8/layout/lProcess3"/>
    <dgm:cxn modelId="{357974F6-E8B7-704A-8063-8D58292357A4}" type="presParOf" srcId="{78F49E43-D329-744A-B7ED-0BA30C2B7C06}" destId="{75276B49-EA1C-D347-91EF-5D61D655DF3A}" srcOrd="7" destOrd="0" presId="urn:microsoft.com/office/officeart/2005/8/layout/lProcess3"/>
    <dgm:cxn modelId="{C4289E53-1B04-FC4B-9C97-067ACE5FE332}" type="presParOf" srcId="{78F49E43-D329-744A-B7ED-0BA30C2B7C06}" destId="{8FD98DF7-C201-E040-B9B9-C8A72B68B51F}" srcOrd="8" destOrd="0" presId="urn:microsoft.com/office/officeart/2005/8/layout/lProcess3"/>
    <dgm:cxn modelId="{2F9633D5-AD75-DA4C-A188-872CFB2CCD4D}" type="presParOf" srcId="{8FD98DF7-C201-E040-B9B9-C8A72B68B51F}" destId="{C2B1AED2-B113-5B40-B6E0-9F0B65CA3F53}" srcOrd="0" destOrd="0" presId="urn:microsoft.com/office/officeart/2005/8/layout/lProcess3"/>
    <dgm:cxn modelId="{6EF948C6-5200-EB49-AA8D-A29512AAAE4F}" type="presParOf" srcId="{78F49E43-D329-744A-B7ED-0BA30C2B7C06}" destId="{84E3F966-C77A-3640-8950-93174496C90A}" srcOrd="9" destOrd="0" presId="urn:microsoft.com/office/officeart/2005/8/layout/lProcess3"/>
    <dgm:cxn modelId="{F7661744-50ED-A441-8C49-1CDB98503D8F}" type="presParOf" srcId="{78F49E43-D329-744A-B7ED-0BA30C2B7C06}" destId="{D57EFFB1-BFAC-8544-80CB-CD847B43D88A}" srcOrd="10" destOrd="0" presId="urn:microsoft.com/office/officeart/2005/8/layout/lProcess3"/>
    <dgm:cxn modelId="{D7E01E4F-1F11-364F-A4AB-450AB87DFC95}" type="presParOf" srcId="{D57EFFB1-BFAC-8544-80CB-CD847B43D88A}" destId="{E48FA1D9-031E-2447-B47F-98A91BCCDC2D}" srcOrd="0" destOrd="0" presId="urn:microsoft.com/office/officeart/2005/8/layout/lProcess3"/>
    <dgm:cxn modelId="{2D1B9327-2675-5D4A-9560-BB18AB54E09C}" type="presParOf" srcId="{78F49E43-D329-744A-B7ED-0BA30C2B7C06}" destId="{797276EC-B346-404A-BA1C-324BECAAD5A5}" srcOrd="11" destOrd="0" presId="urn:microsoft.com/office/officeart/2005/8/layout/lProcess3"/>
    <dgm:cxn modelId="{7C9B58A0-9BE3-2E49-A923-407A0CBB95F0}" type="presParOf" srcId="{78F49E43-D329-744A-B7ED-0BA30C2B7C06}" destId="{49ADE671-6B85-694C-94A4-CA609898D8E4}" srcOrd="12" destOrd="0" presId="urn:microsoft.com/office/officeart/2005/8/layout/lProcess3"/>
    <dgm:cxn modelId="{91D6430C-DE87-DF40-83A3-B08ED2164370}" type="presParOf" srcId="{49ADE671-6B85-694C-94A4-CA609898D8E4}" destId="{BF6E385D-C0AD-9B4C-ABE2-E3B2C9EF1637}" srcOrd="0" destOrd="0" presId="urn:microsoft.com/office/officeart/2005/8/layout/lProcess3"/>
    <dgm:cxn modelId="{24F7E25B-0E73-A848-9344-C547F8C4D520}" type="presParOf" srcId="{78F49E43-D329-744A-B7ED-0BA30C2B7C06}" destId="{53D987AE-0252-EE49-B857-1A28AE75F623}" srcOrd="13" destOrd="0" presId="urn:microsoft.com/office/officeart/2005/8/layout/lProcess3"/>
    <dgm:cxn modelId="{C838C165-05E4-E648-A75C-591957A15165}" type="presParOf" srcId="{78F49E43-D329-744A-B7ED-0BA30C2B7C06}" destId="{121A169F-FE9E-414B-BDD3-EB3B579ADCA5}" srcOrd="14" destOrd="0" presId="urn:microsoft.com/office/officeart/2005/8/layout/lProcess3"/>
    <dgm:cxn modelId="{424F20FC-51E1-5B4D-A82C-17A17D2FB3BF}" type="presParOf" srcId="{121A169F-FE9E-414B-BDD3-EB3B579ADCA5}" destId="{54E04063-1EE7-2E4D-90E7-7C5FA913C2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6C305-0646-8743-B575-7E3FB8C12113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4ADF8D-BE3C-8047-9F6B-FAEDFCDDFC47}">
      <dgm:prSet phldrT="[Testo]"/>
      <dgm:spPr/>
      <dgm:t>
        <a:bodyPr/>
        <a:lstStyle/>
        <a:p>
          <a:r>
            <a:rPr lang="it-IT" dirty="0" err="1" smtClean="0">
              <a:solidFill>
                <a:srgbClr val="953735"/>
              </a:solidFill>
            </a:rPr>
            <a:t>Strengths</a:t>
          </a:r>
          <a:endParaRPr lang="it-IT" dirty="0">
            <a:solidFill>
              <a:srgbClr val="953735"/>
            </a:solidFill>
          </a:endParaRPr>
        </a:p>
      </dgm:t>
    </dgm:pt>
    <dgm:pt modelId="{A01F12C4-3AA6-7E4A-8C8A-86A5DF26CCDB}" type="parTrans" cxnId="{50A54731-674B-AC4D-A73E-F442574792B6}">
      <dgm:prSet/>
      <dgm:spPr/>
      <dgm:t>
        <a:bodyPr/>
        <a:lstStyle/>
        <a:p>
          <a:endParaRPr lang="it-IT"/>
        </a:p>
      </dgm:t>
    </dgm:pt>
    <dgm:pt modelId="{06F03105-6A5E-DD44-A6EE-8D76385CA1BE}" type="sibTrans" cxnId="{50A54731-674B-AC4D-A73E-F442574792B6}">
      <dgm:prSet/>
      <dgm:spPr/>
      <dgm:t>
        <a:bodyPr/>
        <a:lstStyle/>
        <a:p>
          <a:endParaRPr lang="it-IT"/>
        </a:p>
      </dgm:t>
    </dgm:pt>
    <dgm:pt modelId="{CEFD54F9-AB66-EA4C-A6EC-F3D55ACEBF96}">
      <dgm:prSet phldrT="[Testo]"/>
      <dgm:spPr/>
      <dgm:t>
        <a:bodyPr/>
        <a:lstStyle/>
        <a:p>
          <a:r>
            <a:rPr lang="it-IT" dirty="0" err="1" smtClean="0">
              <a:solidFill>
                <a:srgbClr val="953735"/>
              </a:solidFill>
            </a:rPr>
            <a:t>Weaknesses</a:t>
          </a:r>
          <a:endParaRPr lang="it-IT" dirty="0">
            <a:solidFill>
              <a:srgbClr val="953735"/>
            </a:solidFill>
          </a:endParaRPr>
        </a:p>
      </dgm:t>
    </dgm:pt>
    <dgm:pt modelId="{6570187F-CAEA-F74B-B012-7F21127164C6}" type="parTrans" cxnId="{F7EFF3FA-60A1-6946-9E40-6B2407E19BFA}">
      <dgm:prSet/>
      <dgm:spPr/>
      <dgm:t>
        <a:bodyPr/>
        <a:lstStyle/>
        <a:p>
          <a:endParaRPr lang="it-IT"/>
        </a:p>
      </dgm:t>
    </dgm:pt>
    <dgm:pt modelId="{88B18F72-2376-7F49-B3B1-A9775757EFBC}" type="sibTrans" cxnId="{F7EFF3FA-60A1-6946-9E40-6B2407E19BFA}">
      <dgm:prSet/>
      <dgm:spPr/>
      <dgm:t>
        <a:bodyPr/>
        <a:lstStyle/>
        <a:p>
          <a:endParaRPr lang="it-IT"/>
        </a:p>
      </dgm:t>
    </dgm:pt>
    <dgm:pt modelId="{82B66F7B-537E-D74A-9E96-8AFB89F294C4}">
      <dgm:prSet phldrT="[Testo]"/>
      <dgm:spPr/>
      <dgm:t>
        <a:bodyPr/>
        <a:lstStyle/>
        <a:p>
          <a:r>
            <a:rPr lang="it-IT" dirty="0" err="1" smtClean="0">
              <a:solidFill>
                <a:srgbClr val="953735"/>
              </a:solidFill>
            </a:rPr>
            <a:t>Opportunities</a:t>
          </a:r>
          <a:endParaRPr lang="it-IT" dirty="0">
            <a:solidFill>
              <a:srgbClr val="953735"/>
            </a:solidFill>
          </a:endParaRPr>
        </a:p>
      </dgm:t>
    </dgm:pt>
    <dgm:pt modelId="{765ABB1C-0F56-4649-8388-E4B329AB6BA8}" type="parTrans" cxnId="{79FCF837-447D-DB4B-8EC1-EA0F852C6F2A}">
      <dgm:prSet/>
      <dgm:spPr/>
      <dgm:t>
        <a:bodyPr/>
        <a:lstStyle/>
        <a:p>
          <a:endParaRPr lang="it-IT"/>
        </a:p>
      </dgm:t>
    </dgm:pt>
    <dgm:pt modelId="{88B4CAB1-1131-694B-A356-DC1880DBCBE9}" type="sibTrans" cxnId="{79FCF837-447D-DB4B-8EC1-EA0F852C6F2A}">
      <dgm:prSet/>
      <dgm:spPr/>
      <dgm:t>
        <a:bodyPr/>
        <a:lstStyle/>
        <a:p>
          <a:endParaRPr lang="it-IT"/>
        </a:p>
      </dgm:t>
    </dgm:pt>
    <dgm:pt modelId="{B18E673D-3B5A-CA42-81E4-3958B65701F5}">
      <dgm:prSet phldrT="[Testo]"/>
      <dgm:spPr/>
      <dgm:t>
        <a:bodyPr/>
        <a:lstStyle/>
        <a:p>
          <a:r>
            <a:rPr lang="it-IT" dirty="0" err="1" smtClean="0">
              <a:solidFill>
                <a:srgbClr val="953735"/>
              </a:solidFill>
            </a:rPr>
            <a:t>Threats</a:t>
          </a:r>
          <a:endParaRPr lang="it-IT" dirty="0">
            <a:solidFill>
              <a:srgbClr val="953735"/>
            </a:solidFill>
          </a:endParaRPr>
        </a:p>
      </dgm:t>
    </dgm:pt>
    <dgm:pt modelId="{4BB67405-6187-1E4D-B1C4-336AB577574F}" type="parTrans" cxnId="{EFDC618F-B92D-3D4E-96A3-93799EB736C2}">
      <dgm:prSet/>
      <dgm:spPr/>
      <dgm:t>
        <a:bodyPr/>
        <a:lstStyle/>
        <a:p>
          <a:endParaRPr lang="it-IT"/>
        </a:p>
      </dgm:t>
    </dgm:pt>
    <dgm:pt modelId="{C754FAAA-D093-D349-85C0-18E94B96E7F0}" type="sibTrans" cxnId="{EFDC618F-B92D-3D4E-96A3-93799EB736C2}">
      <dgm:prSet/>
      <dgm:spPr/>
      <dgm:t>
        <a:bodyPr/>
        <a:lstStyle/>
        <a:p>
          <a:endParaRPr lang="it-IT"/>
        </a:p>
      </dgm:t>
    </dgm:pt>
    <dgm:pt modelId="{CC56478C-E7EE-C445-B13E-B34D3DCA2CAB}" type="pres">
      <dgm:prSet presAssocID="{05C6C305-0646-8743-B575-7E3FB8C1211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1C209B-4DA5-1C4F-A8E6-D592325F7D5E}" type="pres">
      <dgm:prSet presAssocID="{05C6C305-0646-8743-B575-7E3FB8C12113}" presName="diamond" presStyleLbl="bgShp" presStyleIdx="0" presStyleCnt="1"/>
      <dgm:spPr/>
    </dgm:pt>
    <dgm:pt modelId="{61C08AB4-BC5E-204B-8BCE-4A480DA79D04}" type="pres">
      <dgm:prSet presAssocID="{05C6C305-0646-8743-B575-7E3FB8C1211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CB005C-F45C-9542-A703-0C280121C3FA}" type="pres">
      <dgm:prSet presAssocID="{05C6C305-0646-8743-B575-7E3FB8C1211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27FA45-B085-8B47-8DED-CE192EC26FA4}" type="pres">
      <dgm:prSet presAssocID="{05C6C305-0646-8743-B575-7E3FB8C1211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45D423-2A57-0E44-A9F1-0872E1201196}" type="pres">
      <dgm:prSet presAssocID="{05C6C305-0646-8743-B575-7E3FB8C1211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7EFF3FA-60A1-6946-9E40-6B2407E19BFA}" srcId="{05C6C305-0646-8743-B575-7E3FB8C12113}" destId="{CEFD54F9-AB66-EA4C-A6EC-F3D55ACEBF96}" srcOrd="1" destOrd="0" parTransId="{6570187F-CAEA-F74B-B012-7F21127164C6}" sibTransId="{88B18F72-2376-7F49-B3B1-A9775757EFBC}"/>
    <dgm:cxn modelId="{CD636F19-6656-A542-8DB4-85BEB71DFCC6}" type="presOf" srcId="{B18E673D-3B5A-CA42-81E4-3958B65701F5}" destId="{BF45D423-2A57-0E44-A9F1-0872E1201196}" srcOrd="0" destOrd="0" presId="urn:microsoft.com/office/officeart/2005/8/layout/matrix3"/>
    <dgm:cxn modelId="{24FCAFFB-7B7C-5F4A-88F6-670B904A5F12}" type="presOf" srcId="{CEFD54F9-AB66-EA4C-A6EC-F3D55ACEBF96}" destId="{09CB005C-F45C-9542-A703-0C280121C3FA}" srcOrd="0" destOrd="0" presId="urn:microsoft.com/office/officeart/2005/8/layout/matrix3"/>
    <dgm:cxn modelId="{CEDA8AF5-EFD2-B445-BCF8-1C437A34BD76}" type="presOf" srcId="{05C6C305-0646-8743-B575-7E3FB8C12113}" destId="{CC56478C-E7EE-C445-B13E-B34D3DCA2CAB}" srcOrd="0" destOrd="0" presId="urn:microsoft.com/office/officeart/2005/8/layout/matrix3"/>
    <dgm:cxn modelId="{EFDC618F-B92D-3D4E-96A3-93799EB736C2}" srcId="{05C6C305-0646-8743-B575-7E3FB8C12113}" destId="{B18E673D-3B5A-CA42-81E4-3958B65701F5}" srcOrd="3" destOrd="0" parTransId="{4BB67405-6187-1E4D-B1C4-336AB577574F}" sibTransId="{C754FAAA-D093-D349-85C0-18E94B96E7F0}"/>
    <dgm:cxn modelId="{3641677D-92F4-424B-B3C2-D7BDD17673DA}" type="presOf" srcId="{82B66F7B-537E-D74A-9E96-8AFB89F294C4}" destId="{C627FA45-B085-8B47-8DED-CE192EC26FA4}" srcOrd="0" destOrd="0" presId="urn:microsoft.com/office/officeart/2005/8/layout/matrix3"/>
    <dgm:cxn modelId="{79FCF837-447D-DB4B-8EC1-EA0F852C6F2A}" srcId="{05C6C305-0646-8743-B575-7E3FB8C12113}" destId="{82B66F7B-537E-D74A-9E96-8AFB89F294C4}" srcOrd="2" destOrd="0" parTransId="{765ABB1C-0F56-4649-8388-E4B329AB6BA8}" sibTransId="{88B4CAB1-1131-694B-A356-DC1880DBCBE9}"/>
    <dgm:cxn modelId="{50A54731-674B-AC4D-A73E-F442574792B6}" srcId="{05C6C305-0646-8743-B575-7E3FB8C12113}" destId="{E04ADF8D-BE3C-8047-9F6B-FAEDFCDDFC47}" srcOrd="0" destOrd="0" parTransId="{A01F12C4-3AA6-7E4A-8C8A-86A5DF26CCDB}" sibTransId="{06F03105-6A5E-DD44-A6EE-8D76385CA1BE}"/>
    <dgm:cxn modelId="{3F38A99B-5763-E24E-8CE2-CEE2FADA52F2}" type="presOf" srcId="{E04ADF8D-BE3C-8047-9F6B-FAEDFCDDFC47}" destId="{61C08AB4-BC5E-204B-8BCE-4A480DA79D04}" srcOrd="0" destOrd="0" presId="urn:microsoft.com/office/officeart/2005/8/layout/matrix3"/>
    <dgm:cxn modelId="{AFEB7631-32F0-4A44-A34A-FF1D1B126695}" type="presParOf" srcId="{CC56478C-E7EE-C445-B13E-B34D3DCA2CAB}" destId="{841C209B-4DA5-1C4F-A8E6-D592325F7D5E}" srcOrd="0" destOrd="0" presId="urn:microsoft.com/office/officeart/2005/8/layout/matrix3"/>
    <dgm:cxn modelId="{F2BD2F3C-906A-A744-8F31-361C6E30529C}" type="presParOf" srcId="{CC56478C-E7EE-C445-B13E-B34D3DCA2CAB}" destId="{61C08AB4-BC5E-204B-8BCE-4A480DA79D04}" srcOrd="1" destOrd="0" presId="urn:microsoft.com/office/officeart/2005/8/layout/matrix3"/>
    <dgm:cxn modelId="{FBEE201D-CD38-3E44-9010-2DCE3010552B}" type="presParOf" srcId="{CC56478C-E7EE-C445-B13E-B34D3DCA2CAB}" destId="{09CB005C-F45C-9542-A703-0C280121C3FA}" srcOrd="2" destOrd="0" presId="urn:microsoft.com/office/officeart/2005/8/layout/matrix3"/>
    <dgm:cxn modelId="{D03F2EE2-FF97-194A-8319-DDC6AC152E4B}" type="presParOf" srcId="{CC56478C-E7EE-C445-B13E-B34D3DCA2CAB}" destId="{C627FA45-B085-8B47-8DED-CE192EC26FA4}" srcOrd="3" destOrd="0" presId="urn:microsoft.com/office/officeart/2005/8/layout/matrix3"/>
    <dgm:cxn modelId="{3A529140-D67A-C642-95B1-0DB38ADF352A}" type="presParOf" srcId="{CC56478C-E7EE-C445-B13E-B34D3DCA2CAB}" destId="{BF45D423-2A57-0E44-A9F1-0872E12011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40E96-2B0E-6E4D-82E0-96882ECCA8A6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328624-CF54-034F-B6EE-2541E63E6240}">
      <dgm:prSet phldrT="[Testo]"/>
      <dgm:spPr/>
      <dgm:t>
        <a:bodyPr/>
        <a:lstStyle/>
        <a:p>
          <a:r>
            <a:rPr lang="it-IT" dirty="0" smtClean="0"/>
            <a:t>POSITIONING</a:t>
          </a:r>
          <a:endParaRPr lang="it-IT" dirty="0"/>
        </a:p>
      </dgm:t>
    </dgm:pt>
    <dgm:pt modelId="{638A9E3A-7826-D74D-AFC3-A031C0B6EABC}" type="parTrans" cxnId="{60579D2C-72F8-D64D-B469-653E5DAD18ED}">
      <dgm:prSet/>
      <dgm:spPr/>
      <dgm:t>
        <a:bodyPr/>
        <a:lstStyle/>
        <a:p>
          <a:endParaRPr lang="it-IT"/>
        </a:p>
      </dgm:t>
    </dgm:pt>
    <dgm:pt modelId="{E629F92D-9C17-404B-9E80-F433129A9427}" type="sibTrans" cxnId="{60579D2C-72F8-D64D-B469-653E5DAD18ED}">
      <dgm:prSet/>
      <dgm:spPr/>
      <dgm:t>
        <a:bodyPr/>
        <a:lstStyle/>
        <a:p>
          <a:endParaRPr lang="it-IT"/>
        </a:p>
      </dgm:t>
    </dgm:pt>
    <dgm:pt modelId="{847A9FD5-0D4D-0D4F-A8AB-41F8C07153B6}">
      <dgm:prSet phldrT="[Testo]"/>
      <dgm:spPr/>
      <dgm:t>
        <a:bodyPr/>
        <a:lstStyle/>
        <a:p>
          <a:r>
            <a:rPr lang="it-IT" dirty="0" smtClean="0"/>
            <a:t>PRODUCT</a:t>
          </a:r>
          <a:endParaRPr lang="it-IT" dirty="0"/>
        </a:p>
      </dgm:t>
    </dgm:pt>
    <dgm:pt modelId="{24733472-BF14-3E4B-A12C-4F457471E200}" type="parTrans" cxnId="{D030EDA2-2301-FF4E-8A9E-F479D3BDAFC3}">
      <dgm:prSet/>
      <dgm:spPr/>
      <dgm:t>
        <a:bodyPr/>
        <a:lstStyle/>
        <a:p>
          <a:endParaRPr lang="it-IT"/>
        </a:p>
      </dgm:t>
    </dgm:pt>
    <dgm:pt modelId="{E331D748-C9CF-F449-B9C9-DA53CC915DAB}" type="sibTrans" cxnId="{D030EDA2-2301-FF4E-8A9E-F479D3BDAFC3}">
      <dgm:prSet/>
      <dgm:spPr/>
      <dgm:t>
        <a:bodyPr/>
        <a:lstStyle/>
        <a:p>
          <a:endParaRPr lang="it-IT"/>
        </a:p>
      </dgm:t>
    </dgm:pt>
    <dgm:pt modelId="{6B57BB74-C146-924F-910E-BBF79D59ACD9}">
      <dgm:prSet phldrT="[Testo]"/>
      <dgm:spPr/>
      <dgm:t>
        <a:bodyPr/>
        <a:lstStyle/>
        <a:p>
          <a:r>
            <a:rPr lang="it-IT" dirty="0" smtClean="0"/>
            <a:t>PLACE</a:t>
          </a:r>
          <a:endParaRPr lang="it-IT" dirty="0"/>
        </a:p>
      </dgm:t>
    </dgm:pt>
    <dgm:pt modelId="{D9FC8AA6-4FF1-FB4F-96CE-98706B7F3312}" type="parTrans" cxnId="{2DA7C993-E6D5-ED4B-8596-7366E87C926B}">
      <dgm:prSet/>
      <dgm:spPr/>
      <dgm:t>
        <a:bodyPr/>
        <a:lstStyle/>
        <a:p>
          <a:endParaRPr lang="it-IT"/>
        </a:p>
      </dgm:t>
    </dgm:pt>
    <dgm:pt modelId="{EC303735-18BF-364B-87ED-5F361068A7F7}" type="sibTrans" cxnId="{2DA7C993-E6D5-ED4B-8596-7366E87C926B}">
      <dgm:prSet/>
      <dgm:spPr/>
      <dgm:t>
        <a:bodyPr/>
        <a:lstStyle/>
        <a:p>
          <a:endParaRPr lang="it-IT"/>
        </a:p>
      </dgm:t>
    </dgm:pt>
    <dgm:pt modelId="{767431F8-6452-164E-ACDC-8E2E4113D29D}">
      <dgm:prSet phldrT="[Testo]"/>
      <dgm:spPr/>
      <dgm:t>
        <a:bodyPr/>
        <a:lstStyle/>
        <a:p>
          <a:r>
            <a:rPr lang="it-IT" dirty="0" smtClean="0"/>
            <a:t>PRICE</a:t>
          </a:r>
          <a:endParaRPr lang="it-IT" dirty="0"/>
        </a:p>
      </dgm:t>
    </dgm:pt>
    <dgm:pt modelId="{8A0F514B-7FB5-674D-94CE-0A9A7D66E905}" type="parTrans" cxnId="{BCBFC1E6-A80F-344D-AAD8-7C2CA7D88D17}">
      <dgm:prSet/>
      <dgm:spPr/>
      <dgm:t>
        <a:bodyPr/>
        <a:lstStyle/>
        <a:p>
          <a:endParaRPr lang="it-IT"/>
        </a:p>
      </dgm:t>
    </dgm:pt>
    <dgm:pt modelId="{FFA50BB9-5A2A-D549-9C0E-15A1B7FA6930}" type="sibTrans" cxnId="{BCBFC1E6-A80F-344D-AAD8-7C2CA7D88D17}">
      <dgm:prSet/>
      <dgm:spPr/>
      <dgm:t>
        <a:bodyPr/>
        <a:lstStyle/>
        <a:p>
          <a:endParaRPr lang="it-IT"/>
        </a:p>
      </dgm:t>
    </dgm:pt>
    <dgm:pt modelId="{2E1EF392-8AF9-8C45-B011-5FE52C3614C1}">
      <dgm:prSet phldrT="[Testo]"/>
      <dgm:spPr/>
      <dgm:t>
        <a:bodyPr/>
        <a:lstStyle/>
        <a:p>
          <a:r>
            <a:rPr lang="it-IT" dirty="0" smtClean="0"/>
            <a:t>PROMOTION</a:t>
          </a:r>
          <a:endParaRPr lang="it-IT" dirty="0"/>
        </a:p>
      </dgm:t>
    </dgm:pt>
    <dgm:pt modelId="{9A2FC200-CB7F-5547-B723-1DE7175B7C64}" type="parTrans" cxnId="{87381166-787A-2B42-A2E7-7ECADEFAAA60}">
      <dgm:prSet/>
      <dgm:spPr/>
      <dgm:t>
        <a:bodyPr/>
        <a:lstStyle/>
        <a:p>
          <a:endParaRPr lang="it-IT"/>
        </a:p>
      </dgm:t>
    </dgm:pt>
    <dgm:pt modelId="{169E8617-8974-B34A-8A67-730D10457CC2}" type="sibTrans" cxnId="{87381166-787A-2B42-A2E7-7ECADEFAAA60}">
      <dgm:prSet/>
      <dgm:spPr/>
      <dgm:t>
        <a:bodyPr/>
        <a:lstStyle/>
        <a:p>
          <a:endParaRPr lang="it-IT"/>
        </a:p>
      </dgm:t>
    </dgm:pt>
    <dgm:pt modelId="{22BA878A-6FBC-724B-88DA-D9DF58E2991C}" type="pres">
      <dgm:prSet presAssocID="{FA840E96-2B0E-6E4D-82E0-96882ECCA8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29E5E61-0B6F-5245-8BB4-89499D4A1F2A}" type="pres">
      <dgm:prSet presAssocID="{FA840E96-2B0E-6E4D-82E0-96882ECCA8A6}" presName="matrix" presStyleCnt="0"/>
      <dgm:spPr/>
    </dgm:pt>
    <dgm:pt modelId="{72C9C12B-F6CE-A149-ABBD-83EA4389EEA7}" type="pres">
      <dgm:prSet presAssocID="{FA840E96-2B0E-6E4D-82E0-96882ECCA8A6}" presName="tile1" presStyleLbl="node1" presStyleIdx="0" presStyleCnt="4"/>
      <dgm:spPr/>
      <dgm:t>
        <a:bodyPr/>
        <a:lstStyle/>
        <a:p>
          <a:endParaRPr lang="it-IT"/>
        </a:p>
      </dgm:t>
    </dgm:pt>
    <dgm:pt modelId="{15A72090-4348-FA40-BA88-E23861B202E6}" type="pres">
      <dgm:prSet presAssocID="{FA840E96-2B0E-6E4D-82E0-96882ECCA8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E17790-FEBE-5740-A8B0-C1F2F253C0AB}" type="pres">
      <dgm:prSet presAssocID="{FA840E96-2B0E-6E4D-82E0-96882ECCA8A6}" presName="tile2" presStyleLbl="node1" presStyleIdx="1" presStyleCnt="4"/>
      <dgm:spPr/>
      <dgm:t>
        <a:bodyPr/>
        <a:lstStyle/>
        <a:p>
          <a:endParaRPr lang="it-IT"/>
        </a:p>
      </dgm:t>
    </dgm:pt>
    <dgm:pt modelId="{ACCDDE61-4319-CF4D-8A06-09292F1FE41A}" type="pres">
      <dgm:prSet presAssocID="{FA840E96-2B0E-6E4D-82E0-96882ECCA8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0362D3-6675-B944-8EB8-F9B8FC459561}" type="pres">
      <dgm:prSet presAssocID="{FA840E96-2B0E-6E4D-82E0-96882ECCA8A6}" presName="tile3" presStyleLbl="node1" presStyleIdx="2" presStyleCnt="4"/>
      <dgm:spPr/>
      <dgm:t>
        <a:bodyPr/>
        <a:lstStyle/>
        <a:p>
          <a:endParaRPr lang="it-IT"/>
        </a:p>
      </dgm:t>
    </dgm:pt>
    <dgm:pt modelId="{46CFFBE3-774B-234F-9047-27C404D234D3}" type="pres">
      <dgm:prSet presAssocID="{FA840E96-2B0E-6E4D-82E0-96882ECCA8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7F7FC5-43B0-8548-8307-3E3952166929}" type="pres">
      <dgm:prSet presAssocID="{FA840E96-2B0E-6E4D-82E0-96882ECCA8A6}" presName="tile4" presStyleLbl="node1" presStyleIdx="3" presStyleCnt="4"/>
      <dgm:spPr/>
      <dgm:t>
        <a:bodyPr/>
        <a:lstStyle/>
        <a:p>
          <a:endParaRPr lang="it-IT"/>
        </a:p>
      </dgm:t>
    </dgm:pt>
    <dgm:pt modelId="{6A96A9E7-08FD-BA49-B711-ED87C658EE14}" type="pres">
      <dgm:prSet presAssocID="{FA840E96-2B0E-6E4D-82E0-96882ECCA8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B03D02-98ED-3A45-A822-0B1DD6D9F871}" type="pres">
      <dgm:prSet presAssocID="{FA840E96-2B0E-6E4D-82E0-96882ECCA8A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03FE840-B201-C042-8933-A9F29D88AA6F}" type="presOf" srcId="{767431F8-6452-164E-ACDC-8E2E4113D29D}" destId="{46CFFBE3-774B-234F-9047-27C404D234D3}" srcOrd="1" destOrd="0" presId="urn:microsoft.com/office/officeart/2005/8/layout/matrix1"/>
    <dgm:cxn modelId="{DC55EB72-5C71-1A49-90BA-362647BD8D9F}" type="presOf" srcId="{847A9FD5-0D4D-0D4F-A8AB-41F8C07153B6}" destId="{15A72090-4348-FA40-BA88-E23861B202E6}" srcOrd="1" destOrd="0" presId="urn:microsoft.com/office/officeart/2005/8/layout/matrix1"/>
    <dgm:cxn modelId="{81AC0232-FD08-BA45-B538-D58D5E5C30D6}" type="presOf" srcId="{767431F8-6452-164E-ACDC-8E2E4113D29D}" destId="{1C0362D3-6675-B944-8EB8-F9B8FC459561}" srcOrd="0" destOrd="0" presId="urn:microsoft.com/office/officeart/2005/8/layout/matrix1"/>
    <dgm:cxn modelId="{9EC17F34-DE14-4344-A4B3-F228A7373D6F}" type="presOf" srcId="{2E1EF392-8AF9-8C45-B011-5FE52C3614C1}" destId="{6A96A9E7-08FD-BA49-B711-ED87C658EE14}" srcOrd="1" destOrd="0" presId="urn:microsoft.com/office/officeart/2005/8/layout/matrix1"/>
    <dgm:cxn modelId="{D030EDA2-2301-FF4E-8A9E-F479D3BDAFC3}" srcId="{DC328624-CF54-034F-B6EE-2541E63E6240}" destId="{847A9FD5-0D4D-0D4F-A8AB-41F8C07153B6}" srcOrd="0" destOrd="0" parTransId="{24733472-BF14-3E4B-A12C-4F457471E200}" sibTransId="{E331D748-C9CF-F449-B9C9-DA53CC915DAB}"/>
    <dgm:cxn modelId="{F3E65EDE-91FD-4F46-B94E-E99A5386DE8D}" type="presOf" srcId="{DC328624-CF54-034F-B6EE-2541E63E6240}" destId="{4BB03D02-98ED-3A45-A822-0B1DD6D9F871}" srcOrd="0" destOrd="0" presId="urn:microsoft.com/office/officeart/2005/8/layout/matrix1"/>
    <dgm:cxn modelId="{E3CA25B1-EA80-E845-A0CC-5DDD9FA3BF98}" type="presOf" srcId="{847A9FD5-0D4D-0D4F-A8AB-41F8C07153B6}" destId="{72C9C12B-F6CE-A149-ABBD-83EA4389EEA7}" srcOrd="0" destOrd="0" presId="urn:microsoft.com/office/officeart/2005/8/layout/matrix1"/>
    <dgm:cxn modelId="{B6137C33-7D08-6944-BF4A-DA4310D6D312}" type="presOf" srcId="{2E1EF392-8AF9-8C45-B011-5FE52C3614C1}" destId="{4A7F7FC5-43B0-8548-8307-3E3952166929}" srcOrd="0" destOrd="0" presId="urn:microsoft.com/office/officeart/2005/8/layout/matrix1"/>
    <dgm:cxn modelId="{BCBFC1E6-A80F-344D-AAD8-7C2CA7D88D17}" srcId="{DC328624-CF54-034F-B6EE-2541E63E6240}" destId="{767431F8-6452-164E-ACDC-8E2E4113D29D}" srcOrd="2" destOrd="0" parTransId="{8A0F514B-7FB5-674D-94CE-0A9A7D66E905}" sibTransId="{FFA50BB9-5A2A-D549-9C0E-15A1B7FA6930}"/>
    <dgm:cxn modelId="{7FF62E7A-95E0-2A40-9AF5-9FC4D03616FE}" type="presOf" srcId="{FA840E96-2B0E-6E4D-82E0-96882ECCA8A6}" destId="{22BA878A-6FBC-724B-88DA-D9DF58E2991C}" srcOrd="0" destOrd="0" presId="urn:microsoft.com/office/officeart/2005/8/layout/matrix1"/>
    <dgm:cxn modelId="{60579D2C-72F8-D64D-B469-653E5DAD18ED}" srcId="{FA840E96-2B0E-6E4D-82E0-96882ECCA8A6}" destId="{DC328624-CF54-034F-B6EE-2541E63E6240}" srcOrd="0" destOrd="0" parTransId="{638A9E3A-7826-D74D-AFC3-A031C0B6EABC}" sibTransId="{E629F92D-9C17-404B-9E80-F433129A9427}"/>
    <dgm:cxn modelId="{87381166-787A-2B42-A2E7-7ECADEFAAA60}" srcId="{DC328624-CF54-034F-B6EE-2541E63E6240}" destId="{2E1EF392-8AF9-8C45-B011-5FE52C3614C1}" srcOrd="3" destOrd="0" parTransId="{9A2FC200-CB7F-5547-B723-1DE7175B7C64}" sibTransId="{169E8617-8974-B34A-8A67-730D10457CC2}"/>
    <dgm:cxn modelId="{6BA92D63-D905-3F40-9D1D-4C29833D9837}" type="presOf" srcId="{6B57BB74-C146-924F-910E-BBF79D59ACD9}" destId="{ACCDDE61-4319-CF4D-8A06-09292F1FE41A}" srcOrd="1" destOrd="0" presId="urn:microsoft.com/office/officeart/2005/8/layout/matrix1"/>
    <dgm:cxn modelId="{98E85A7C-2C13-B142-9AB2-92B556FD418A}" type="presOf" srcId="{6B57BB74-C146-924F-910E-BBF79D59ACD9}" destId="{37E17790-FEBE-5740-A8B0-C1F2F253C0AB}" srcOrd="0" destOrd="0" presId="urn:microsoft.com/office/officeart/2005/8/layout/matrix1"/>
    <dgm:cxn modelId="{2DA7C993-E6D5-ED4B-8596-7366E87C926B}" srcId="{DC328624-CF54-034F-B6EE-2541E63E6240}" destId="{6B57BB74-C146-924F-910E-BBF79D59ACD9}" srcOrd="1" destOrd="0" parTransId="{D9FC8AA6-4FF1-FB4F-96CE-98706B7F3312}" sibTransId="{EC303735-18BF-364B-87ED-5F361068A7F7}"/>
    <dgm:cxn modelId="{A14DE26E-B280-F943-8287-85306A16A968}" type="presParOf" srcId="{22BA878A-6FBC-724B-88DA-D9DF58E2991C}" destId="{929E5E61-0B6F-5245-8BB4-89499D4A1F2A}" srcOrd="0" destOrd="0" presId="urn:microsoft.com/office/officeart/2005/8/layout/matrix1"/>
    <dgm:cxn modelId="{85F98C35-036B-C643-8CFC-13FB001F8C8B}" type="presParOf" srcId="{929E5E61-0B6F-5245-8BB4-89499D4A1F2A}" destId="{72C9C12B-F6CE-A149-ABBD-83EA4389EEA7}" srcOrd="0" destOrd="0" presId="urn:microsoft.com/office/officeart/2005/8/layout/matrix1"/>
    <dgm:cxn modelId="{1DAF7381-1318-1B43-A14F-6DB1F08A4331}" type="presParOf" srcId="{929E5E61-0B6F-5245-8BB4-89499D4A1F2A}" destId="{15A72090-4348-FA40-BA88-E23861B202E6}" srcOrd="1" destOrd="0" presId="urn:microsoft.com/office/officeart/2005/8/layout/matrix1"/>
    <dgm:cxn modelId="{B882427E-11CE-9C48-B1FA-1F8AA5303CD7}" type="presParOf" srcId="{929E5E61-0B6F-5245-8BB4-89499D4A1F2A}" destId="{37E17790-FEBE-5740-A8B0-C1F2F253C0AB}" srcOrd="2" destOrd="0" presId="urn:microsoft.com/office/officeart/2005/8/layout/matrix1"/>
    <dgm:cxn modelId="{A3D2A5D4-C611-D14D-B9B8-B0D86FA31E39}" type="presParOf" srcId="{929E5E61-0B6F-5245-8BB4-89499D4A1F2A}" destId="{ACCDDE61-4319-CF4D-8A06-09292F1FE41A}" srcOrd="3" destOrd="0" presId="urn:microsoft.com/office/officeart/2005/8/layout/matrix1"/>
    <dgm:cxn modelId="{D126DFB7-0076-574E-B52F-1AACDDF7A911}" type="presParOf" srcId="{929E5E61-0B6F-5245-8BB4-89499D4A1F2A}" destId="{1C0362D3-6675-B944-8EB8-F9B8FC459561}" srcOrd="4" destOrd="0" presId="urn:microsoft.com/office/officeart/2005/8/layout/matrix1"/>
    <dgm:cxn modelId="{590FE7C0-E9E8-C743-B42B-FB93A23F0304}" type="presParOf" srcId="{929E5E61-0B6F-5245-8BB4-89499D4A1F2A}" destId="{46CFFBE3-774B-234F-9047-27C404D234D3}" srcOrd="5" destOrd="0" presId="urn:microsoft.com/office/officeart/2005/8/layout/matrix1"/>
    <dgm:cxn modelId="{6565CD0D-566F-4D48-A85F-2A8FA5CA38D0}" type="presParOf" srcId="{929E5E61-0B6F-5245-8BB4-89499D4A1F2A}" destId="{4A7F7FC5-43B0-8548-8307-3E3952166929}" srcOrd="6" destOrd="0" presId="urn:microsoft.com/office/officeart/2005/8/layout/matrix1"/>
    <dgm:cxn modelId="{643CCFB6-8AA0-1740-A4D1-A08C3110A75D}" type="presParOf" srcId="{929E5E61-0B6F-5245-8BB4-89499D4A1F2A}" destId="{6A96A9E7-08FD-BA49-B711-ED87C658EE14}" srcOrd="7" destOrd="0" presId="urn:microsoft.com/office/officeart/2005/8/layout/matrix1"/>
    <dgm:cxn modelId="{8A53C54C-454F-884D-8F3B-21D9B1EFCFF9}" type="presParOf" srcId="{22BA878A-6FBC-724B-88DA-D9DF58E2991C}" destId="{4BB03D02-98ED-3A45-A822-0B1DD6D9F8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204C5-5ED7-E246-A1E8-D22A8DE543AF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3C50A2B-238F-1E44-B9F5-4584328A5799}">
      <dgm:prSet phldrT="[Testo]"/>
      <dgm:spPr/>
      <dgm:t>
        <a:bodyPr/>
        <a:lstStyle/>
        <a:p>
          <a:r>
            <a:rPr lang="it-IT" dirty="0" smtClean="0"/>
            <a:t>Producer</a:t>
          </a:r>
          <a:endParaRPr lang="it-IT" dirty="0"/>
        </a:p>
      </dgm:t>
    </dgm:pt>
    <dgm:pt modelId="{8423304A-558A-CA48-9F8F-D0CFCAA302F3}" type="parTrans" cxnId="{9ED72251-8CFA-E241-AD25-16CC79E746B6}">
      <dgm:prSet/>
      <dgm:spPr/>
      <dgm:t>
        <a:bodyPr/>
        <a:lstStyle/>
        <a:p>
          <a:endParaRPr lang="it-IT"/>
        </a:p>
      </dgm:t>
    </dgm:pt>
    <dgm:pt modelId="{700A4F74-B756-844D-93E7-04115CCEE8D7}" type="sibTrans" cxnId="{9ED72251-8CFA-E241-AD25-16CC79E746B6}">
      <dgm:prSet/>
      <dgm:spPr/>
      <dgm:t>
        <a:bodyPr/>
        <a:lstStyle/>
        <a:p>
          <a:endParaRPr lang="it-IT"/>
        </a:p>
      </dgm:t>
    </dgm:pt>
    <dgm:pt modelId="{4BAD4C81-04BE-8842-94F7-304D7CC26F9A}">
      <dgm:prSet phldrT="[Testo]"/>
      <dgm:spPr/>
      <dgm:t>
        <a:bodyPr/>
        <a:lstStyle/>
        <a:p>
          <a:r>
            <a:rPr lang="it-IT" dirty="0" smtClean="0"/>
            <a:t>Distributor</a:t>
          </a:r>
        </a:p>
        <a:p>
          <a:r>
            <a:rPr lang="it-IT" dirty="0" smtClean="0"/>
            <a:t>(delivery)</a:t>
          </a:r>
          <a:endParaRPr lang="it-IT" dirty="0"/>
        </a:p>
      </dgm:t>
    </dgm:pt>
    <dgm:pt modelId="{35CE96F3-12ED-4449-98C3-D105471745C9}" type="parTrans" cxnId="{3D65BACF-8DD3-AD40-8127-284BFE525385}">
      <dgm:prSet/>
      <dgm:spPr/>
      <dgm:t>
        <a:bodyPr/>
        <a:lstStyle/>
        <a:p>
          <a:endParaRPr lang="it-IT"/>
        </a:p>
      </dgm:t>
    </dgm:pt>
    <dgm:pt modelId="{DA686476-6D10-8A4C-9134-2579D46F63C9}" type="sibTrans" cxnId="{3D65BACF-8DD3-AD40-8127-284BFE525385}">
      <dgm:prSet/>
      <dgm:spPr/>
      <dgm:t>
        <a:bodyPr/>
        <a:lstStyle/>
        <a:p>
          <a:endParaRPr lang="it-IT"/>
        </a:p>
      </dgm:t>
    </dgm:pt>
    <dgm:pt modelId="{07B40947-A373-BF46-8A0E-26B3BA2188AD}">
      <dgm:prSet phldrT="[Testo]"/>
      <dgm:spPr/>
      <dgm:t>
        <a:bodyPr/>
        <a:lstStyle/>
        <a:p>
          <a:r>
            <a:rPr lang="it-IT" dirty="0" err="1" smtClean="0"/>
            <a:t>Wholesaler</a:t>
          </a:r>
          <a:endParaRPr lang="it-IT" dirty="0"/>
        </a:p>
      </dgm:t>
    </dgm:pt>
    <dgm:pt modelId="{4AE33CED-5FA9-854D-A648-D481C78B21A5}" type="parTrans" cxnId="{C9F0EC65-C13A-494E-A82B-CD9C49B17D17}">
      <dgm:prSet/>
      <dgm:spPr/>
      <dgm:t>
        <a:bodyPr/>
        <a:lstStyle/>
        <a:p>
          <a:endParaRPr lang="it-IT"/>
        </a:p>
      </dgm:t>
    </dgm:pt>
    <dgm:pt modelId="{B917E975-AB9C-8743-8F8F-71374032981B}" type="sibTrans" cxnId="{C9F0EC65-C13A-494E-A82B-CD9C49B17D17}">
      <dgm:prSet/>
      <dgm:spPr/>
      <dgm:t>
        <a:bodyPr/>
        <a:lstStyle/>
        <a:p>
          <a:endParaRPr lang="it-IT"/>
        </a:p>
      </dgm:t>
    </dgm:pt>
    <dgm:pt modelId="{85756A02-3EAF-A445-906C-2B67C717967E}">
      <dgm:prSet phldrT="[Testo]"/>
      <dgm:spPr/>
      <dgm:t>
        <a:bodyPr/>
        <a:lstStyle/>
        <a:p>
          <a:r>
            <a:rPr lang="it-IT" dirty="0" err="1" smtClean="0"/>
            <a:t>Retailer</a:t>
          </a:r>
          <a:endParaRPr lang="it-IT" dirty="0"/>
        </a:p>
      </dgm:t>
    </dgm:pt>
    <dgm:pt modelId="{E970532B-3F8F-B64F-93D3-8287DB06DDCA}" type="parTrans" cxnId="{53F2F71B-6A14-2A47-9D79-9DF28C749551}">
      <dgm:prSet/>
      <dgm:spPr/>
      <dgm:t>
        <a:bodyPr/>
        <a:lstStyle/>
        <a:p>
          <a:endParaRPr lang="it-IT"/>
        </a:p>
      </dgm:t>
    </dgm:pt>
    <dgm:pt modelId="{35A0954E-E124-3D42-9ADB-5D656D5296CF}" type="sibTrans" cxnId="{53F2F71B-6A14-2A47-9D79-9DF28C749551}">
      <dgm:prSet/>
      <dgm:spPr/>
      <dgm:t>
        <a:bodyPr/>
        <a:lstStyle/>
        <a:p>
          <a:endParaRPr lang="it-IT"/>
        </a:p>
      </dgm:t>
    </dgm:pt>
    <dgm:pt modelId="{954C23E6-CBBA-C94D-9786-A920792369E4}">
      <dgm:prSet phldrT="[Testo]"/>
      <dgm:spPr/>
      <dgm:t>
        <a:bodyPr/>
        <a:lstStyle/>
        <a:p>
          <a:r>
            <a:rPr lang="it-IT" dirty="0" err="1" smtClean="0"/>
            <a:t>Customer</a:t>
          </a:r>
          <a:endParaRPr lang="it-IT" dirty="0"/>
        </a:p>
      </dgm:t>
    </dgm:pt>
    <dgm:pt modelId="{9DCC1CF1-8721-9340-B990-5D63CAF6229C}" type="parTrans" cxnId="{EF663330-0889-7F4A-855E-98F26166826C}">
      <dgm:prSet/>
      <dgm:spPr/>
      <dgm:t>
        <a:bodyPr/>
        <a:lstStyle/>
        <a:p>
          <a:endParaRPr lang="it-IT"/>
        </a:p>
      </dgm:t>
    </dgm:pt>
    <dgm:pt modelId="{6D46B3C6-C9F7-E74B-A957-63497E066E0B}" type="sibTrans" cxnId="{EF663330-0889-7F4A-855E-98F26166826C}">
      <dgm:prSet/>
      <dgm:spPr/>
      <dgm:t>
        <a:bodyPr/>
        <a:lstStyle/>
        <a:p>
          <a:endParaRPr lang="it-IT"/>
        </a:p>
      </dgm:t>
    </dgm:pt>
    <dgm:pt modelId="{99D557AB-9F37-3740-8ADF-10F92C2AA893}" type="pres">
      <dgm:prSet presAssocID="{D8C204C5-5ED7-E246-A1E8-D22A8DE543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0A0349-CD08-B44E-AC6F-1A271797E263}" type="pres">
      <dgm:prSet presAssocID="{13C50A2B-238F-1E44-B9F5-4584328A57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9EF4C9-FEDB-3243-9887-E1046BD33FA7}" type="pres">
      <dgm:prSet presAssocID="{700A4F74-B756-844D-93E7-04115CCEE8D7}" presName="sibTrans" presStyleLbl="sibTrans1D1" presStyleIdx="0" presStyleCnt="4"/>
      <dgm:spPr/>
      <dgm:t>
        <a:bodyPr/>
        <a:lstStyle/>
        <a:p>
          <a:endParaRPr lang="it-IT"/>
        </a:p>
      </dgm:t>
    </dgm:pt>
    <dgm:pt modelId="{10542596-E6E7-4845-8D82-4E5BABB6946E}" type="pres">
      <dgm:prSet presAssocID="{700A4F74-B756-844D-93E7-04115CCEE8D7}" presName="connectorText" presStyleLbl="sibTrans1D1" presStyleIdx="0" presStyleCnt="4"/>
      <dgm:spPr/>
      <dgm:t>
        <a:bodyPr/>
        <a:lstStyle/>
        <a:p>
          <a:endParaRPr lang="it-IT"/>
        </a:p>
      </dgm:t>
    </dgm:pt>
    <dgm:pt modelId="{18772C0E-3326-CE44-9946-04D759D4F066}" type="pres">
      <dgm:prSet presAssocID="{4BAD4C81-04BE-8842-94F7-304D7CC26F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542827-A07E-A24B-9F80-FA2600F71748}" type="pres">
      <dgm:prSet presAssocID="{DA686476-6D10-8A4C-9134-2579D46F63C9}" presName="sibTrans" presStyleLbl="sibTrans1D1" presStyleIdx="1" presStyleCnt="4"/>
      <dgm:spPr/>
      <dgm:t>
        <a:bodyPr/>
        <a:lstStyle/>
        <a:p>
          <a:endParaRPr lang="it-IT"/>
        </a:p>
      </dgm:t>
    </dgm:pt>
    <dgm:pt modelId="{88DB29A4-9015-0F4F-8C2E-CDEDB8926197}" type="pres">
      <dgm:prSet presAssocID="{DA686476-6D10-8A4C-9134-2579D46F63C9}" presName="connectorText" presStyleLbl="sibTrans1D1" presStyleIdx="1" presStyleCnt="4"/>
      <dgm:spPr/>
      <dgm:t>
        <a:bodyPr/>
        <a:lstStyle/>
        <a:p>
          <a:endParaRPr lang="it-IT"/>
        </a:p>
      </dgm:t>
    </dgm:pt>
    <dgm:pt modelId="{1F0DF0B0-F437-4C46-93DC-BB506EAD1515}" type="pres">
      <dgm:prSet presAssocID="{07B40947-A373-BF46-8A0E-26B3BA2188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CACA62-4548-0E45-9B23-F064E29D73B5}" type="pres">
      <dgm:prSet presAssocID="{B917E975-AB9C-8743-8F8F-71374032981B}" presName="sibTrans" presStyleLbl="sibTrans1D1" presStyleIdx="2" presStyleCnt="4"/>
      <dgm:spPr/>
      <dgm:t>
        <a:bodyPr/>
        <a:lstStyle/>
        <a:p>
          <a:endParaRPr lang="it-IT"/>
        </a:p>
      </dgm:t>
    </dgm:pt>
    <dgm:pt modelId="{071FAF97-83B9-CD4F-89F7-81C0D0C22657}" type="pres">
      <dgm:prSet presAssocID="{B917E975-AB9C-8743-8F8F-71374032981B}" presName="connectorText" presStyleLbl="sibTrans1D1" presStyleIdx="2" presStyleCnt="4"/>
      <dgm:spPr/>
      <dgm:t>
        <a:bodyPr/>
        <a:lstStyle/>
        <a:p>
          <a:endParaRPr lang="it-IT"/>
        </a:p>
      </dgm:t>
    </dgm:pt>
    <dgm:pt modelId="{1C8A956D-59C3-6743-B0F7-2B323A3CA17A}" type="pres">
      <dgm:prSet presAssocID="{85756A02-3EAF-A445-906C-2B67C71796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D79D8A-9E18-984C-93D1-D045BE3AB259}" type="pres">
      <dgm:prSet presAssocID="{35A0954E-E124-3D42-9ADB-5D656D5296CF}" presName="sibTrans" presStyleLbl="sibTrans1D1" presStyleIdx="3" presStyleCnt="4"/>
      <dgm:spPr/>
      <dgm:t>
        <a:bodyPr/>
        <a:lstStyle/>
        <a:p>
          <a:endParaRPr lang="it-IT"/>
        </a:p>
      </dgm:t>
    </dgm:pt>
    <dgm:pt modelId="{8228A6D5-D021-9847-A6EC-06A70C9B1860}" type="pres">
      <dgm:prSet presAssocID="{35A0954E-E124-3D42-9ADB-5D656D5296CF}" presName="connectorText" presStyleLbl="sibTrans1D1" presStyleIdx="3" presStyleCnt="4"/>
      <dgm:spPr/>
      <dgm:t>
        <a:bodyPr/>
        <a:lstStyle/>
        <a:p>
          <a:endParaRPr lang="it-IT"/>
        </a:p>
      </dgm:t>
    </dgm:pt>
    <dgm:pt modelId="{065DB4FF-2541-0C45-88A8-AF7EF133D695}" type="pres">
      <dgm:prSet presAssocID="{954C23E6-CBBA-C94D-9786-A920792369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B2D4559-89A1-654A-90D0-E9417819217A}" type="presOf" srcId="{35A0954E-E124-3D42-9ADB-5D656D5296CF}" destId="{8228A6D5-D021-9847-A6EC-06A70C9B1860}" srcOrd="1" destOrd="0" presId="urn:microsoft.com/office/officeart/2005/8/layout/bProcess3"/>
    <dgm:cxn modelId="{439A42BC-4D50-1B48-BDF5-A826255B5D74}" type="presOf" srcId="{35A0954E-E124-3D42-9ADB-5D656D5296CF}" destId="{E9D79D8A-9E18-984C-93D1-D045BE3AB259}" srcOrd="0" destOrd="0" presId="urn:microsoft.com/office/officeart/2005/8/layout/bProcess3"/>
    <dgm:cxn modelId="{53F2F71B-6A14-2A47-9D79-9DF28C749551}" srcId="{D8C204C5-5ED7-E246-A1E8-D22A8DE543AF}" destId="{85756A02-3EAF-A445-906C-2B67C717967E}" srcOrd="3" destOrd="0" parTransId="{E970532B-3F8F-B64F-93D3-8287DB06DDCA}" sibTransId="{35A0954E-E124-3D42-9ADB-5D656D5296CF}"/>
    <dgm:cxn modelId="{5AD6C157-C045-B948-A46E-6691A4A8862A}" type="presOf" srcId="{B917E975-AB9C-8743-8F8F-71374032981B}" destId="{071FAF97-83B9-CD4F-89F7-81C0D0C22657}" srcOrd="1" destOrd="0" presId="urn:microsoft.com/office/officeart/2005/8/layout/bProcess3"/>
    <dgm:cxn modelId="{3D65BACF-8DD3-AD40-8127-284BFE525385}" srcId="{D8C204C5-5ED7-E246-A1E8-D22A8DE543AF}" destId="{4BAD4C81-04BE-8842-94F7-304D7CC26F9A}" srcOrd="1" destOrd="0" parTransId="{35CE96F3-12ED-4449-98C3-D105471745C9}" sibTransId="{DA686476-6D10-8A4C-9134-2579D46F63C9}"/>
    <dgm:cxn modelId="{C9F0EC65-C13A-494E-A82B-CD9C49B17D17}" srcId="{D8C204C5-5ED7-E246-A1E8-D22A8DE543AF}" destId="{07B40947-A373-BF46-8A0E-26B3BA2188AD}" srcOrd="2" destOrd="0" parTransId="{4AE33CED-5FA9-854D-A648-D481C78B21A5}" sibTransId="{B917E975-AB9C-8743-8F8F-71374032981B}"/>
    <dgm:cxn modelId="{304C5734-035E-F741-BF40-F3226AD988EA}" type="presOf" srcId="{D8C204C5-5ED7-E246-A1E8-D22A8DE543AF}" destId="{99D557AB-9F37-3740-8ADF-10F92C2AA893}" srcOrd="0" destOrd="0" presId="urn:microsoft.com/office/officeart/2005/8/layout/bProcess3"/>
    <dgm:cxn modelId="{7385BC08-931A-1443-B8A6-CB6877CA9710}" type="presOf" srcId="{700A4F74-B756-844D-93E7-04115CCEE8D7}" destId="{BA9EF4C9-FEDB-3243-9887-E1046BD33FA7}" srcOrd="0" destOrd="0" presId="urn:microsoft.com/office/officeart/2005/8/layout/bProcess3"/>
    <dgm:cxn modelId="{588925CF-DCA9-764B-9D68-26CD9549DABF}" type="presOf" srcId="{4BAD4C81-04BE-8842-94F7-304D7CC26F9A}" destId="{18772C0E-3326-CE44-9946-04D759D4F066}" srcOrd="0" destOrd="0" presId="urn:microsoft.com/office/officeart/2005/8/layout/bProcess3"/>
    <dgm:cxn modelId="{6E97E5F2-76D5-3940-80B8-38A845B09FE4}" type="presOf" srcId="{DA686476-6D10-8A4C-9134-2579D46F63C9}" destId="{86542827-A07E-A24B-9F80-FA2600F71748}" srcOrd="0" destOrd="0" presId="urn:microsoft.com/office/officeart/2005/8/layout/bProcess3"/>
    <dgm:cxn modelId="{129D2505-F149-744E-817C-0B7D1E92BF22}" type="presOf" srcId="{700A4F74-B756-844D-93E7-04115CCEE8D7}" destId="{10542596-E6E7-4845-8D82-4E5BABB6946E}" srcOrd="1" destOrd="0" presId="urn:microsoft.com/office/officeart/2005/8/layout/bProcess3"/>
    <dgm:cxn modelId="{9C905CF2-1C53-4D44-924A-63C1B406A016}" type="presOf" srcId="{85756A02-3EAF-A445-906C-2B67C717967E}" destId="{1C8A956D-59C3-6743-B0F7-2B323A3CA17A}" srcOrd="0" destOrd="0" presId="urn:microsoft.com/office/officeart/2005/8/layout/bProcess3"/>
    <dgm:cxn modelId="{1BA720F5-BDDD-4F41-9301-0D02FE849A34}" type="presOf" srcId="{DA686476-6D10-8A4C-9134-2579D46F63C9}" destId="{88DB29A4-9015-0F4F-8C2E-CDEDB8926197}" srcOrd="1" destOrd="0" presId="urn:microsoft.com/office/officeart/2005/8/layout/bProcess3"/>
    <dgm:cxn modelId="{24082A73-62F0-8945-96CE-9EA5EB282329}" type="presOf" srcId="{07B40947-A373-BF46-8A0E-26B3BA2188AD}" destId="{1F0DF0B0-F437-4C46-93DC-BB506EAD1515}" srcOrd="0" destOrd="0" presId="urn:microsoft.com/office/officeart/2005/8/layout/bProcess3"/>
    <dgm:cxn modelId="{B06A6917-9BB9-CB42-B1C8-F6C85EBA3F4C}" type="presOf" srcId="{954C23E6-CBBA-C94D-9786-A920792369E4}" destId="{065DB4FF-2541-0C45-88A8-AF7EF133D695}" srcOrd="0" destOrd="0" presId="urn:microsoft.com/office/officeart/2005/8/layout/bProcess3"/>
    <dgm:cxn modelId="{EF663330-0889-7F4A-855E-98F26166826C}" srcId="{D8C204C5-5ED7-E246-A1E8-D22A8DE543AF}" destId="{954C23E6-CBBA-C94D-9786-A920792369E4}" srcOrd="4" destOrd="0" parTransId="{9DCC1CF1-8721-9340-B990-5D63CAF6229C}" sibTransId="{6D46B3C6-C9F7-E74B-A957-63497E066E0B}"/>
    <dgm:cxn modelId="{69235BE4-3E42-4B4F-8DAA-78891CF3AA24}" type="presOf" srcId="{13C50A2B-238F-1E44-B9F5-4584328A5799}" destId="{B60A0349-CD08-B44E-AC6F-1A271797E263}" srcOrd="0" destOrd="0" presId="urn:microsoft.com/office/officeart/2005/8/layout/bProcess3"/>
    <dgm:cxn modelId="{A01FE466-9011-B94F-B000-C5AEFB4AC4FD}" type="presOf" srcId="{B917E975-AB9C-8743-8F8F-71374032981B}" destId="{DBCACA62-4548-0E45-9B23-F064E29D73B5}" srcOrd="0" destOrd="0" presId="urn:microsoft.com/office/officeart/2005/8/layout/bProcess3"/>
    <dgm:cxn modelId="{9ED72251-8CFA-E241-AD25-16CC79E746B6}" srcId="{D8C204C5-5ED7-E246-A1E8-D22A8DE543AF}" destId="{13C50A2B-238F-1E44-B9F5-4584328A5799}" srcOrd="0" destOrd="0" parTransId="{8423304A-558A-CA48-9F8F-D0CFCAA302F3}" sibTransId="{700A4F74-B756-844D-93E7-04115CCEE8D7}"/>
    <dgm:cxn modelId="{5FD0A6D9-FB46-9A46-958F-ECE059DC570A}" type="presParOf" srcId="{99D557AB-9F37-3740-8ADF-10F92C2AA893}" destId="{B60A0349-CD08-B44E-AC6F-1A271797E263}" srcOrd="0" destOrd="0" presId="urn:microsoft.com/office/officeart/2005/8/layout/bProcess3"/>
    <dgm:cxn modelId="{9F8BDB33-DCDA-F445-9886-1DD2A646DA0C}" type="presParOf" srcId="{99D557AB-9F37-3740-8ADF-10F92C2AA893}" destId="{BA9EF4C9-FEDB-3243-9887-E1046BD33FA7}" srcOrd="1" destOrd="0" presId="urn:microsoft.com/office/officeart/2005/8/layout/bProcess3"/>
    <dgm:cxn modelId="{BD937499-3780-EE41-9D28-FC3DC2867793}" type="presParOf" srcId="{BA9EF4C9-FEDB-3243-9887-E1046BD33FA7}" destId="{10542596-E6E7-4845-8D82-4E5BABB6946E}" srcOrd="0" destOrd="0" presId="urn:microsoft.com/office/officeart/2005/8/layout/bProcess3"/>
    <dgm:cxn modelId="{14E5E415-BA6D-5D43-9D3D-1E7FF17BEE81}" type="presParOf" srcId="{99D557AB-9F37-3740-8ADF-10F92C2AA893}" destId="{18772C0E-3326-CE44-9946-04D759D4F066}" srcOrd="2" destOrd="0" presId="urn:microsoft.com/office/officeart/2005/8/layout/bProcess3"/>
    <dgm:cxn modelId="{FAF9CE22-47F1-5646-9870-D34DC5B363DC}" type="presParOf" srcId="{99D557AB-9F37-3740-8ADF-10F92C2AA893}" destId="{86542827-A07E-A24B-9F80-FA2600F71748}" srcOrd="3" destOrd="0" presId="urn:microsoft.com/office/officeart/2005/8/layout/bProcess3"/>
    <dgm:cxn modelId="{4000C184-2C9C-CC4F-A69D-9A24EFDFDA2C}" type="presParOf" srcId="{86542827-A07E-A24B-9F80-FA2600F71748}" destId="{88DB29A4-9015-0F4F-8C2E-CDEDB8926197}" srcOrd="0" destOrd="0" presId="urn:microsoft.com/office/officeart/2005/8/layout/bProcess3"/>
    <dgm:cxn modelId="{E77EB475-4C48-034A-9BA3-0E512CFA6A10}" type="presParOf" srcId="{99D557AB-9F37-3740-8ADF-10F92C2AA893}" destId="{1F0DF0B0-F437-4C46-93DC-BB506EAD1515}" srcOrd="4" destOrd="0" presId="urn:microsoft.com/office/officeart/2005/8/layout/bProcess3"/>
    <dgm:cxn modelId="{5A1551DE-AFB4-464C-A1B3-9A57C86D0ADB}" type="presParOf" srcId="{99D557AB-9F37-3740-8ADF-10F92C2AA893}" destId="{DBCACA62-4548-0E45-9B23-F064E29D73B5}" srcOrd="5" destOrd="0" presId="urn:microsoft.com/office/officeart/2005/8/layout/bProcess3"/>
    <dgm:cxn modelId="{1FA5498D-62BA-424A-8CE3-6AE7C99F9AAD}" type="presParOf" srcId="{DBCACA62-4548-0E45-9B23-F064E29D73B5}" destId="{071FAF97-83B9-CD4F-89F7-81C0D0C22657}" srcOrd="0" destOrd="0" presId="urn:microsoft.com/office/officeart/2005/8/layout/bProcess3"/>
    <dgm:cxn modelId="{480E7DCF-A210-2F42-B272-9269864EB0DD}" type="presParOf" srcId="{99D557AB-9F37-3740-8ADF-10F92C2AA893}" destId="{1C8A956D-59C3-6743-B0F7-2B323A3CA17A}" srcOrd="6" destOrd="0" presId="urn:microsoft.com/office/officeart/2005/8/layout/bProcess3"/>
    <dgm:cxn modelId="{8F29E0C8-70C0-E346-A6FE-CD667CF05E44}" type="presParOf" srcId="{99D557AB-9F37-3740-8ADF-10F92C2AA893}" destId="{E9D79D8A-9E18-984C-93D1-D045BE3AB259}" srcOrd="7" destOrd="0" presId="urn:microsoft.com/office/officeart/2005/8/layout/bProcess3"/>
    <dgm:cxn modelId="{9C8C9B5A-2CBB-CD43-BD93-59767EA702F1}" type="presParOf" srcId="{E9D79D8A-9E18-984C-93D1-D045BE3AB259}" destId="{8228A6D5-D021-9847-A6EC-06A70C9B1860}" srcOrd="0" destOrd="0" presId="urn:microsoft.com/office/officeart/2005/8/layout/bProcess3"/>
    <dgm:cxn modelId="{37831A01-B1CF-E24A-B252-75B35CB39896}" type="presParOf" srcId="{99D557AB-9F37-3740-8ADF-10F92C2AA893}" destId="{065DB4FF-2541-0C45-88A8-AF7EF133D69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97599B-B95C-3347-A4D4-768CA25D347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A72CA8-B668-9242-BC03-13FF800F63E3}">
      <dgm:prSet phldrT="[Testo]" custT="1"/>
      <dgm:spPr/>
      <dgm:t>
        <a:bodyPr/>
        <a:lstStyle/>
        <a:p>
          <a:r>
            <a:rPr lang="it-IT" sz="3400" dirty="0" smtClean="0">
              <a:solidFill>
                <a:srgbClr val="632523"/>
              </a:solidFill>
            </a:rPr>
            <a:t>Intensive </a:t>
          </a:r>
          <a:r>
            <a:rPr lang="it-IT" sz="3400" dirty="0" err="1" smtClean="0">
              <a:solidFill>
                <a:srgbClr val="632523"/>
              </a:solidFill>
            </a:rPr>
            <a:t>distribution</a:t>
          </a:r>
          <a:r>
            <a:rPr lang="it-IT" sz="3400" dirty="0" smtClean="0"/>
            <a:t>:</a:t>
          </a:r>
        </a:p>
        <a:p>
          <a:r>
            <a:rPr lang="it-IT" sz="1600" dirty="0" smtClean="0"/>
            <a:t>Wide </a:t>
          </a:r>
          <a:r>
            <a:rPr lang="it-IT" sz="1600" dirty="0" err="1" smtClean="0"/>
            <a:t>distribution</a:t>
          </a:r>
          <a:r>
            <a:rPr lang="it-IT" sz="1600" dirty="0" smtClean="0"/>
            <a:t>- high </a:t>
          </a:r>
          <a:r>
            <a:rPr lang="it-IT" sz="1600" dirty="0" err="1" smtClean="0"/>
            <a:t>volumes</a:t>
          </a:r>
          <a:r>
            <a:rPr lang="it-IT" sz="1600" dirty="0" smtClean="0"/>
            <a:t>- fast turnover of </a:t>
          </a:r>
          <a:r>
            <a:rPr lang="it-IT" sz="1600" dirty="0" err="1" smtClean="0"/>
            <a:t>goods</a:t>
          </a:r>
          <a:endParaRPr lang="it-IT" sz="1600" dirty="0" smtClean="0"/>
        </a:p>
      </dgm:t>
    </dgm:pt>
    <dgm:pt modelId="{7232A822-F51F-F643-BAC5-B99A3ECFDACC}" type="parTrans" cxnId="{9B8BFE55-3C30-BD43-8686-6931F6D16834}">
      <dgm:prSet/>
      <dgm:spPr/>
      <dgm:t>
        <a:bodyPr/>
        <a:lstStyle/>
        <a:p>
          <a:endParaRPr lang="it-IT"/>
        </a:p>
      </dgm:t>
    </dgm:pt>
    <dgm:pt modelId="{64D0B618-63FB-254F-869C-60A3A09843AF}" type="sibTrans" cxnId="{9B8BFE55-3C30-BD43-8686-6931F6D16834}">
      <dgm:prSet/>
      <dgm:spPr/>
      <dgm:t>
        <a:bodyPr/>
        <a:lstStyle/>
        <a:p>
          <a:endParaRPr lang="it-IT"/>
        </a:p>
      </dgm:t>
    </dgm:pt>
    <dgm:pt modelId="{08490D44-661D-A845-B8DA-FD3A94B80B10}">
      <dgm:prSet phldrT="[Testo]" custT="1"/>
      <dgm:spPr/>
      <dgm:t>
        <a:bodyPr/>
        <a:lstStyle/>
        <a:p>
          <a:r>
            <a:rPr lang="it-IT" sz="3400" dirty="0" err="1" smtClean="0">
              <a:solidFill>
                <a:srgbClr val="008000"/>
              </a:solidFill>
            </a:rPr>
            <a:t>Selective</a:t>
          </a:r>
          <a:r>
            <a:rPr lang="it-IT" sz="3400" dirty="0" smtClean="0">
              <a:solidFill>
                <a:srgbClr val="008000"/>
              </a:solidFill>
            </a:rPr>
            <a:t> Distribution</a:t>
          </a:r>
        </a:p>
        <a:p>
          <a:r>
            <a:rPr lang="it-IT" sz="1600" dirty="0" smtClean="0"/>
            <a:t>Limited </a:t>
          </a:r>
          <a:r>
            <a:rPr lang="it-IT" sz="1600" dirty="0" err="1" smtClean="0"/>
            <a:t>outlets</a:t>
          </a:r>
          <a:r>
            <a:rPr lang="it-IT" sz="1600" dirty="0" smtClean="0"/>
            <a:t> </a:t>
          </a:r>
          <a:r>
            <a:rPr lang="it-IT" sz="1600" dirty="0" err="1" smtClean="0"/>
            <a:t>based</a:t>
          </a:r>
          <a:r>
            <a:rPr lang="it-IT" sz="1600" dirty="0" smtClean="0"/>
            <a:t> to </a:t>
          </a:r>
          <a:r>
            <a:rPr lang="it-IT" sz="1600" dirty="0" err="1" smtClean="0"/>
            <a:t>price</a:t>
          </a:r>
          <a:r>
            <a:rPr lang="it-IT" sz="1600" dirty="0" smtClean="0"/>
            <a:t> and </a:t>
          </a:r>
          <a:r>
            <a:rPr lang="it-IT" sz="1600" dirty="0" err="1" smtClean="0"/>
            <a:t>geographic</a:t>
          </a:r>
          <a:r>
            <a:rPr lang="it-IT" sz="1600" dirty="0" smtClean="0"/>
            <a:t> </a:t>
          </a:r>
          <a:r>
            <a:rPr lang="it-IT" sz="1600" dirty="0" err="1" smtClean="0"/>
            <a:t>considerations</a:t>
          </a:r>
          <a:endParaRPr lang="it-IT" sz="1600" dirty="0"/>
        </a:p>
      </dgm:t>
    </dgm:pt>
    <dgm:pt modelId="{4370B4D2-EB33-6C4E-BEEC-EE702E8D1FA7}" type="parTrans" cxnId="{1AD0B83A-8BD3-6343-8529-7F6E766232E8}">
      <dgm:prSet/>
      <dgm:spPr/>
      <dgm:t>
        <a:bodyPr/>
        <a:lstStyle/>
        <a:p>
          <a:endParaRPr lang="it-IT"/>
        </a:p>
      </dgm:t>
    </dgm:pt>
    <dgm:pt modelId="{59C244C0-A452-514E-92B4-1A8D0315F897}" type="sibTrans" cxnId="{1AD0B83A-8BD3-6343-8529-7F6E766232E8}">
      <dgm:prSet/>
      <dgm:spPr/>
      <dgm:t>
        <a:bodyPr/>
        <a:lstStyle/>
        <a:p>
          <a:endParaRPr lang="it-IT"/>
        </a:p>
      </dgm:t>
    </dgm:pt>
    <dgm:pt modelId="{E178A715-FCD5-9642-8A43-8AE8C30E47CD}">
      <dgm:prSet phldrT="[Testo]" custT="1"/>
      <dgm:spPr/>
      <dgm:t>
        <a:bodyPr/>
        <a:lstStyle/>
        <a:p>
          <a:r>
            <a:rPr lang="it-IT" sz="3400" dirty="0" err="1" smtClean="0">
              <a:solidFill>
                <a:srgbClr val="FF6600"/>
              </a:solidFill>
            </a:rPr>
            <a:t>Exclusive</a:t>
          </a:r>
          <a:r>
            <a:rPr lang="it-IT" sz="3400" dirty="0" smtClean="0">
              <a:solidFill>
                <a:srgbClr val="FF6600"/>
              </a:solidFill>
            </a:rPr>
            <a:t> Distribution</a:t>
          </a:r>
        </a:p>
        <a:p>
          <a:r>
            <a:rPr lang="it-IT" sz="1600" dirty="0" smtClean="0">
              <a:solidFill>
                <a:schemeClr val="bg1"/>
              </a:solidFill>
            </a:rPr>
            <a:t>Distributor </a:t>
          </a:r>
          <a:r>
            <a:rPr lang="it-IT" sz="1600" dirty="0" err="1" smtClean="0">
              <a:solidFill>
                <a:schemeClr val="bg1"/>
              </a:solidFill>
            </a:rPr>
            <a:t>handles</a:t>
          </a:r>
          <a:r>
            <a:rPr lang="it-IT" sz="1600" dirty="0" smtClean="0">
              <a:solidFill>
                <a:schemeClr val="bg1"/>
              </a:solidFill>
            </a:rPr>
            <a:t> </a:t>
          </a:r>
          <a:r>
            <a:rPr lang="it-IT" sz="1600" dirty="0" err="1" smtClean="0">
              <a:solidFill>
                <a:schemeClr val="bg1"/>
              </a:solidFill>
            </a:rPr>
            <a:t>only</a:t>
          </a:r>
          <a:r>
            <a:rPr lang="it-IT" sz="1600" dirty="0" smtClean="0">
              <a:solidFill>
                <a:schemeClr val="bg1"/>
              </a:solidFill>
            </a:rPr>
            <a:t> </a:t>
          </a:r>
          <a:r>
            <a:rPr lang="it-IT" sz="1600" dirty="0" err="1" smtClean="0">
              <a:solidFill>
                <a:schemeClr val="bg1"/>
              </a:solidFill>
            </a:rPr>
            <a:t>one</a:t>
          </a:r>
          <a:r>
            <a:rPr lang="it-IT" sz="1600" dirty="0" smtClean="0">
              <a:solidFill>
                <a:schemeClr val="bg1"/>
              </a:solidFill>
            </a:rPr>
            <a:t> </a:t>
          </a:r>
          <a:r>
            <a:rPr lang="it-IT" sz="1600" dirty="0" err="1" smtClean="0">
              <a:solidFill>
                <a:schemeClr val="bg1"/>
              </a:solidFill>
            </a:rPr>
            <a:t>manufacturer’s</a:t>
          </a:r>
          <a:r>
            <a:rPr lang="it-IT" sz="1600" dirty="0" smtClean="0">
              <a:solidFill>
                <a:schemeClr val="bg1"/>
              </a:solidFill>
            </a:rPr>
            <a:t> </a:t>
          </a:r>
          <a:r>
            <a:rPr lang="it-IT" sz="1600" dirty="0" err="1" smtClean="0">
              <a:solidFill>
                <a:schemeClr val="bg1"/>
              </a:solidFill>
            </a:rPr>
            <a:t>products</a:t>
          </a:r>
          <a:endParaRPr lang="it-IT" sz="1600" dirty="0" smtClean="0">
            <a:solidFill>
              <a:schemeClr val="bg1"/>
            </a:solidFill>
          </a:endParaRPr>
        </a:p>
      </dgm:t>
    </dgm:pt>
    <dgm:pt modelId="{DB0381A0-6F28-4546-AC2D-0543B2C03070}" type="parTrans" cxnId="{1BC85328-88DA-C54C-B2D3-5437EEFB2FFB}">
      <dgm:prSet/>
      <dgm:spPr/>
      <dgm:t>
        <a:bodyPr/>
        <a:lstStyle/>
        <a:p>
          <a:endParaRPr lang="it-IT"/>
        </a:p>
      </dgm:t>
    </dgm:pt>
    <dgm:pt modelId="{F27ACB77-4B9B-DF4F-8D13-330F23CE5C45}" type="sibTrans" cxnId="{1BC85328-88DA-C54C-B2D3-5437EEFB2FFB}">
      <dgm:prSet/>
      <dgm:spPr/>
      <dgm:t>
        <a:bodyPr/>
        <a:lstStyle/>
        <a:p>
          <a:endParaRPr lang="it-IT"/>
        </a:p>
      </dgm:t>
    </dgm:pt>
    <dgm:pt modelId="{59A6414F-44F2-7D46-8690-7ED09CCCA89E}" type="pres">
      <dgm:prSet presAssocID="{AD97599B-B95C-3347-A4D4-768CA25D3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010502D-B7EC-0B4A-BE88-DD29B7550540}" type="pres">
      <dgm:prSet presAssocID="{56A72CA8-B668-9242-BC03-13FF800F63E3}" presName="parentLin" presStyleCnt="0"/>
      <dgm:spPr/>
    </dgm:pt>
    <dgm:pt modelId="{B2EB8E1D-D2F3-AE4E-BD44-5D1F008637C4}" type="pres">
      <dgm:prSet presAssocID="{56A72CA8-B668-9242-BC03-13FF800F63E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4D09D362-BC49-0A44-9FE1-9A6B20F16C68}" type="pres">
      <dgm:prSet presAssocID="{56A72CA8-B668-9242-BC03-13FF800F63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350ABF-B949-7940-91D4-3022EB8D39F5}" type="pres">
      <dgm:prSet presAssocID="{56A72CA8-B668-9242-BC03-13FF800F63E3}" presName="negativeSpace" presStyleCnt="0"/>
      <dgm:spPr/>
    </dgm:pt>
    <dgm:pt modelId="{1E8AC555-6C12-7A4C-BEF7-AB1BD332E537}" type="pres">
      <dgm:prSet presAssocID="{56A72CA8-B668-9242-BC03-13FF800F63E3}" presName="childText" presStyleLbl="conFgAcc1" presStyleIdx="0" presStyleCnt="3">
        <dgm:presLayoutVars>
          <dgm:bulletEnabled val="1"/>
        </dgm:presLayoutVars>
      </dgm:prSet>
      <dgm:spPr/>
    </dgm:pt>
    <dgm:pt modelId="{8C94A945-1231-AC4C-B446-B40D155008ED}" type="pres">
      <dgm:prSet presAssocID="{64D0B618-63FB-254F-869C-60A3A09843AF}" presName="spaceBetweenRectangles" presStyleCnt="0"/>
      <dgm:spPr/>
    </dgm:pt>
    <dgm:pt modelId="{AF75BFF5-A65A-1F49-938A-C90773B6FC2E}" type="pres">
      <dgm:prSet presAssocID="{08490D44-661D-A845-B8DA-FD3A94B80B10}" presName="parentLin" presStyleCnt="0"/>
      <dgm:spPr/>
    </dgm:pt>
    <dgm:pt modelId="{7011A6A6-D1F8-E246-87E0-7F954ADF326B}" type="pres">
      <dgm:prSet presAssocID="{08490D44-661D-A845-B8DA-FD3A94B80B10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2CC3E79-BE19-DA46-81C1-2514DBC920C1}" type="pres">
      <dgm:prSet presAssocID="{08490D44-661D-A845-B8DA-FD3A94B80B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60FAA1-746B-D046-B72A-112B97A4A1E0}" type="pres">
      <dgm:prSet presAssocID="{08490D44-661D-A845-B8DA-FD3A94B80B10}" presName="negativeSpace" presStyleCnt="0"/>
      <dgm:spPr/>
    </dgm:pt>
    <dgm:pt modelId="{4BAFC9C1-68C8-F84A-A449-219F6EC89017}" type="pres">
      <dgm:prSet presAssocID="{08490D44-661D-A845-B8DA-FD3A94B80B10}" presName="childText" presStyleLbl="conFgAcc1" presStyleIdx="1" presStyleCnt="3">
        <dgm:presLayoutVars>
          <dgm:bulletEnabled val="1"/>
        </dgm:presLayoutVars>
      </dgm:prSet>
      <dgm:spPr/>
    </dgm:pt>
    <dgm:pt modelId="{7405176A-618A-E243-A261-BFC1785B0AA7}" type="pres">
      <dgm:prSet presAssocID="{59C244C0-A452-514E-92B4-1A8D0315F897}" presName="spaceBetweenRectangles" presStyleCnt="0"/>
      <dgm:spPr/>
    </dgm:pt>
    <dgm:pt modelId="{51537DFC-18D0-6544-8715-69A2EC474F47}" type="pres">
      <dgm:prSet presAssocID="{E178A715-FCD5-9642-8A43-8AE8C30E47CD}" presName="parentLin" presStyleCnt="0"/>
      <dgm:spPr/>
    </dgm:pt>
    <dgm:pt modelId="{C5F781B7-5083-E34C-9F6B-3B34C087E93D}" type="pres">
      <dgm:prSet presAssocID="{E178A715-FCD5-9642-8A43-8AE8C30E47CD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9E327355-3298-7142-8FF3-EA9BB5559022}" type="pres">
      <dgm:prSet presAssocID="{E178A715-FCD5-9642-8A43-8AE8C30E47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1C1860-B53E-9144-8284-565A0F104F35}" type="pres">
      <dgm:prSet presAssocID="{E178A715-FCD5-9642-8A43-8AE8C30E47CD}" presName="negativeSpace" presStyleCnt="0"/>
      <dgm:spPr/>
    </dgm:pt>
    <dgm:pt modelId="{40950878-DDA7-864E-90F2-80CC372A4156}" type="pres">
      <dgm:prSet presAssocID="{E178A715-FCD5-9642-8A43-8AE8C30E47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1739A8-6021-494F-B491-D4B86574A7AE}" type="presOf" srcId="{08490D44-661D-A845-B8DA-FD3A94B80B10}" destId="{7011A6A6-D1F8-E246-87E0-7F954ADF326B}" srcOrd="0" destOrd="0" presId="urn:microsoft.com/office/officeart/2005/8/layout/list1"/>
    <dgm:cxn modelId="{9B8BFE55-3C30-BD43-8686-6931F6D16834}" srcId="{AD97599B-B95C-3347-A4D4-768CA25D3471}" destId="{56A72CA8-B668-9242-BC03-13FF800F63E3}" srcOrd="0" destOrd="0" parTransId="{7232A822-F51F-F643-BAC5-B99A3ECFDACC}" sibTransId="{64D0B618-63FB-254F-869C-60A3A09843AF}"/>
    <dgm:cxn modelId="{1AD0B83A-8BD3-6343-8529-7F6E766232E8}" srcId="{AD97599B-B95C-3347-A4D4-768CA25D3471}" destId="{08490D44-661D-A845-B8DA-FD3A94B80B10}" srcOrd="1" destOrd="0" parTransId="{4370B4D2-EB33-6C4E-BEEC-EE702E8D1FA7}" sibTransId="{59C244C0-A452-514E-92B4-1A8D0315F897}"/>
    <dgm:cxn modelId="{2192E59D-8174-4E4D-9FE5-5C8F89EB9753}" type="presOf" srcId="{56A72CA8-B668-9242-BC03-13FF800F63E3}" destId="{4D09D362-BC49-0A44-9FE1-9A6B20F16C68}" srcOrd="1" destOrd="0" presId="urn:microsoft.com/office/officeart/2005/8/layout/list1"/>
    <dgm:cxn modelId="{0B30B009-EBA3-8B4F-BFA3-72AE787CA8FC}" type="presOf" srcId="{AD97599B-B95C-3347-A4D4-768CA25D3471}" destId="{59A6414F-44F2-7D46-8690-7ED09CCCA89E}" srcOrd="0" destOrd="0" presId="urn:microsoft.com/office/officeart/2005/8/layout/list1"/>
    <dgm:cxn modelId="{3DEE526C-C482-7C49-8094-2CC347A26789}" type="presOf" srcId="{E178A715-FCD5-9642-8A43-8AE8C30E47CD}" destId="{C5F781B7-5083-E34C-9F6B-3B34C087E93D}" srcOrd="0" destOrd="0" presId="urn:microsoft.com/office/officeart/2005/8/layout/list1"/>
    <dgm:cxn modelId="{A7F542D2-E23F-DC4F-B81C-F13B5C816126}" type="presOf" srcId="{56A72CA8-B668-9242-BC03-13FF800F63E3}" destId="{B2EB8E1D-D2F3-AE4E-BD44-5D1F008637C4}" srcOrd="0" destOrd="0" presId="urn:microsoft.com/office/officeart/2005/8/layout/list1"/>
    <dgm:cxn modelId="{D8578526-03CA-5640-8DE8-45A8F04500B8}" type="presOf" srcId="{E178A715-FCD5-9642-8A43-8AE8C30E47CD}" destId="{9E327355-3298-7142-8FF3-EA9BB5559022}" srcOrd="1" destOrd="0" presId="urn:microsoft.com/office/officeart/2005/8/layout/list1"/>
    <dgm:cxn modelId="{1BC85328-88DA-C54C-B2D3-5437EEFB2FFB}" srcId="{AD97599B-B95C-3347-A4D4-768CA25D3471}" destId="{E178A715-FCD5-9642-8A43-8AE8C30E47CD}" srcOrd="2" destOrd="0" parTransId="{DB0381A0-6F28-4546-AC2D-0543B2C03070}" sibTransId="{F27ACB77-4B9B-DF4F-8D13-330F23CE5C45}"/>
    <dgm:cxn modelId="{F2324E75-DFF7-764E-A92A-4D56502604D5}" type="presOf" srcId="{08490D44-661D-A845-B8DA-FD3A94B80B10}" destId="{A2CC3E79-BE19-DA46-81C1-2514DBC920C1}" srcOrd="1" destOrd="0" presId="urn:microsoft.com/office/officeart/2005/8/layout/list1"/>
    <dgm:cxn modelId="{FA66CE45-D3B8-BE4A-8B3A-FF18F2E8B4E1}" type="presParOf" srcId="{59A6414F-44F2-7D46-8690-7ED09CCCA89E}" destId="{0010502D-B7EC-0B4A-BE88-DD29B7550540}" srcOrd="0" destOrd="0" presId="urn:microsoft.com/office/officeart/2005/8/layout/list1"/>
    <dgm:cxn modelId="{9C62E12C-B17D-F44A-8710-BEA2E9BBB2DD}" type="presParOf" srcId="{0010502D-B7EC-0B4A-BE88-DD29B7550540}" destId="{B2EB8E1D-D2F3-AE4E-BD44-5D1F008637C4}" srcOrd="0" destOrd="0" presId="urn:microsoft.com/office/officeart/2005/8/layout/list1"/>
    <dgm:cxn modelId="{0665401C-068C-F944-B358-7DB72568C259}" type="presParOf" srcId="{0010502D-B7EC-0B4A-BE88-DD29B7550540}" destId="{4D09D362-BC49-0A44-9FE1-9A6B20F16C68}" srcOrd="1" destOrd="0" presId="urn:microsoft.com/office/officeart/2005/8/layout/list1"/>
    <dgm:cxn modelId="{9D39EBB6-93C0-FE48-A9E0-C07BC20A67BC}" type="presParOf" srcId="{59A6414F-44F2-7D46-8690-7ED09CCCA89E}" destId="{48350ABF-B949-7940-91D4-3022EB8D39F5}" srcOrd="1" destOrd="0" presId="urn:microsoft.com/office/officeart/2005/8/layout/list1"/>
    <dgm:cxn modelId="{B264252C-3599-194A-88C1-1F03D67F2FC5}" type="presParOf" srcId="{59A6414F-44F2-7D46-8690-7ED09CCCA89E}" destId="{1E8AC555-6C12-7A4C-BEF7-AB1BD332E537}" srcOrd="2" destOrd="0" presId="urn:microsoft.com/office/officeart/2005/8/layout/list1"/>
    <dgm:cxn modelId="{98EE855F-61AB-864D-B753-5B8C91E2209D}" type="presParOf" srcId="{59A6414F-44F2-7D46-8690-7ED09CCCA89E}" destId="{8C94A945-1231-AC4C-B446-B40D155008ED}" srcOrd="3" destOrd="0" presId="urn:microsoft.com/office/officeart/2005/8/layout/list1"/>
    <dgm:cxn modelId="{FEC3FA55-CE3D-8D42-9DF9-ED74DF8DEF8D}" type="presParOf" srcId="{59A6414F-44F2-7D46-8690-7ED09CCCA89E}" destId="{AF75BFF5-A65A-1F49-938A-C90773B6FC2E}" srcOrd="4" destOrd="0" presId="urn:microsoft.com/office/officeart/2005/8/layout/list1"/>
    <dgm:cxn modelId="{10625593-5683-024D-86F4-E2662AC5368D}" type="presParOf" srcId="{AF75BFF5-A65A-1F49-938A-C90773B6FC2E}" destId="{7011A6A6-D1F8-E246-87E0-7F954ADF326B}" srcOrd="0" destOrd="0" presId="urn:microsoft.com/office/officeart/2005/8/layout/list1"/>
    <dgm:cxn modelId="{D2EEEAC4-872B-9B47-A07F-0C7689849DCB}" type="presParOf" srcId="{AF75BFF5-A65A-1F49-938A-C90773B6FC2E}" destId="{A2CC3E79-BE19-DA46-81C1-2514DBC920C1}" srcOrd="1" destOrd="0" presId="urn:microsoft.com/office/officeart/2005/8/layout/list1"/>
    <dgm:cxn modelId="{3FA3C980-D3D8-744D-A8D2-EF497C0C57A6}" type="presParOf" srcId="{59A6414F-44F2-7D46-8690-7ED09CCCA89E}" destId="{F360FAA1-746B-D046-B72A-112B97A4A1E0}" srcOrd="5" destOrd="0" presId="urn:microsoft.com/office/officeart/2005/8/layout/list1"/>
    <dgm:cxn modelId="{CFD01484-ECF3-AD44-BB20-0DD222F1B258}" type="presParOf" srcId="{59A6414F-44F2-7D46-8690-7ED09CCCA89E}" destId="{4BAFC9C1-68C8-F84A-A449-219F6EC89017}" srcOrd="6" destOrd="0" presId="urn:microsoft.com/office/officeart/2005/8/layout/list1"/>
    <dgm:cxn modelId="{122D6D55-1E11-A941-BFB3-DCEDDC4DF763}" type="presParOf" srcId="{59A6414F-44F2-7D46-8690-7ED09CCCA89E}" destId="{7405176A-618A-E243-A261-BFC1785B0AA7}" srcOrd="7" destOrd="0" presId="urn:microsoft.com/office/officeart/2005/8/layout/list1"/>
    <dgm:cxn modelId="{F80A1AE3-895B-DC4D-BEEE-F91778039237}" type="presParOf" srcId="{59A6414F-44F2-7D46-8690-7ED09CCCA89E}" destId="{51537DFC-18D0-6544-8715-69A2EC474F47}" srcOrd="8" destOrd="0" presId="urn:microsoft.com/office/officeart/2005/8/layout/list1"/>
    <dgm:cxn modelId="{78CFDD34-102D-A840-9A86-C5087DC1DAB4}" type="presParOf" srcId="{51537DFC-18D0-6544-8715-69A2EC474F47}" destId="{C5F781B7-5083-E34C-9F6B-3B34C087E93D}" srcOrd="0" destOrd="0" presId="urn:microsoft.com/office/officeart/2005/8/layout/list1"/>
    <dgm:cxn modelId="{89D8C45A-D772-444A-97E6-9A79A25F6249}" type="presParOf" srcId="{51537DFC-18D0-6544-8715-69A2EC474F47}" destId="{9E327355-3298-7142-8FF3-EA9BB5559022}" srcOrd="1" destOrd="0" presId="urn:microsoft.com/office/officeart/2005/8/layout/list1"/>
    <dgm:cxn modelId="{6948C1A7-689B-A14B-9D38-B70F618DCCE4}" type="presParOf" srcId="{59A6414F-44F2-7D46-8690-7ED09CCCA89E}" destId="{081C1860-B53E-9144-8284-565A0F104F35}" srcOrd="9" destOrd="0" presId="urn:microsoft.com/office/officeart/2005/8/layout/list1"/>
    <dgm:cxn modelId="{943BA347-DA57-3E40-840D-FE79D3EEC6CE}" type="presParOf" srcId="{59A6414F-44F2-7D46-8690-7ED09CCCA89E}" destId="{40950878-DDA7-864E-90F2-80CC372A41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407F2-3981-EC4C-9F32-3C93945414E3}">
      <dsp:nvSpPr>
        <dsp:cNvPr id="0" name=""/>
        <dsp:cNvSpPr/>
      </dsp:nvSpPr>
      <dsp:spPr>
        <a:xfrm>
          <a:off x="77297" y="0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Price				</a:t>
          </a:r>
        </a:p>
      </dsp:txBody>
      <dsp:txXfrm>
        <a:off x="379897" y="0"/>
        <a:ext cx="907800" cy="605199"/>
      </dsp:txXfrm>
    </dsp:sp>
    <dsp:sp modelId="{31F8477E-9718-1A4E-BED1-FA22BB411BB5}">
      <dsp:nvSpPr>
        <dsp:cNvPr id="0" name=""/>
        <dsp:cNvSpPr/>
      </dsp:nvSpPr>
      <dsp:spPr>
        <a:xfrm>
          <a:off x="77297" y="689650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competition</a:t>
          </a:r>
        </a:p>
      </dsp:txBody>
      <dsp:txXfrm>
        <a:off x="379897" y="689650"/>
        <a:ext cx="907800" cy="605199"/>
      </dsp:txXfrm>
    </dsp:sp>
    <dsp:sp modelId="{78E0D6A9-1D16-2644-A884-865EA706EF29}">
      <dsp:nvSpPr>
        <dsp:cNvPr id="0" name=""/>
        <dsp:cNvSpPr/>
      </dsp:nvSpPr>
      <dsp:spPr>
        <a:xfrm>
          <a:off x="77297" y="1379578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sector location</a:t>
          </a:r>
        </a:p>
      </dsp:txBody>
      <dsp:txXfrm>
        <a:off x="379897" y="1379578"/>
        <a:ext cx="907800" cy="605199"/>
      </dsp:txXfrm>
    </dsp:sp>
    <dsp:sp modelId="{0C2AD53F-D757-9342-9ACD-ADEEC585836B}">
      <dsp:nvSpPr>
        <dsp:cNvPr id="0" name=""/>
        <dsp:cNvSpPr/>
      </dsp:nvSpPr>
      <dsp:spPr>
        <a:xfrm>
          <a:off x="77297" y="2069505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product qualities</a:t>
          </a:r>
        </a:p>
      </dsp:txBody>
      <dsp:txXfrm>
        <a:off x="379897" y="2069505"/>
        <a:ext cx="907800" cy="605199"/>
      </dsp:txXfrm>
    </dsp:sp>
    <dsp:sp modelId="{C2B1AED2-B113-5B40-B6E0-9F0B65CA3F53}">
      <dsp:nvSpPr>
        <dsp:cNvPr id="0" name=""/>
        <dsp:cNvSpPr/>
      </dsp:nvSpPr>
      <dsp:spPr>
        <a:xfrm>
          <a:off x="77297" y="2759433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economic trends</a:t>
          </a:r>
        </a:p>
      </dsp:txBody>
      <dsp:txXfrm>
        <a:off x="379897" y="2759433"/>
        <a:ext cx="907800" cy="605199"/>
      </dsp:txXfrm>
    </dsp:sp>
    <dsp:sp modelId="{E48FA1D9-031E-2447-B47F-98A91BCCDC2D}">
      <dsp:nvSpPr>
        <dsp:cNvPr id="0" name=""/>
        <dsp:cNvSpPr/>
      </dsp:nvSpPr>
      <dsp:spPr>
        <a:xfrm>
          <a:off x="77297" y="3449361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consumer profile</a:t>
          </a:r>
        </a:p>
      </dsp:txBody>
      <dsp:txXfrm>
        <a:off x="379897" y="3449361"/>
        <a:ext cx="907800" cy="605199"/>
      </dsp:txXfrm>
    </dsp:sp>
    <dsp:sp modelId="{BF6E385D-C0AD-9B4C-ABE2-E3B2C9EF1637}">
      <dsp:nvSpPr>
        <dsp:cNvPr id="0" name=""/>
        <dsp:cNvSpPr/>
      </dsp:nvSpPr>
      <dsp:spPr>
        <a:xfrm>
          <a:off x="77297" y="4168393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creative message    </a:t>
          </a:r>
        </a:p>
      </dsp:txBody>
      <dsp:txXfrm>
        <a:off x="379897" y="4168393"/>
        <a:ext cx="907800" cy="605199"/>
      </dsp:txXfrm>
    </dsp:sp>
    <dsp:sp modelId="{54E04063-1EE7-2E4D-90E7-7C5FA913C256}">
      <dsp:nvSpPr>
        <dsp:cNvPr id="0" name=""/>
        <dsp:cNvSpPr/>
      </dsp:nvSpPr>
      <dsp:spPr>
        <a:xfrm>
          <a:off x="77297" y="4829217"/>
          <a:ext cx="1512999" cy="6051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/>
            <a:t>media channels</a:t>
          </a:r>
        </a:p>
      </dsp:txBody>
      <dsp:txXfrm>
        <a:off x="379897" y="4829217"/>
        <a:ext cx="907800" cy="60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209B-4DA5-1C4F-A8E6-D592325F7D5E}">
      <dsp:nvSpPr>
        <dsp:cNvPr id="0" name=""/>
        <dsp:cNvSpPr/>
      </dsp:nvSpPr>
      <dsp:spPr>
        <a:xfrm>
          <a:off x="1437275" y="0"/>
          <a:ext cx="5533065" cy="553306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08AB4-BC5E-204B-8BCE-4A480DA79D04}">
      <dsp:nvSpPr>
        <dsp:cNvPr id="0" name=""/>
        <dsp:cNvSpPr/>
      </dsp:nvSpPr>
      <dsp:spPr>
        <a:xfrm>
          <a:off x="1962916" y="525641"/>
          <a:ext cx="2157895" cy="2157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953735"/>
              </a:solidFill>
            </a:rPr>
            <a:t>Strengths</a:t>
          </a:r>
          <a:endParaRPr lang="it-IT" sz="2400" kern="1200" dirty="0">
            <a:solidFill>
              <a:srgbClr val="953735"/>
            </a:solidFill>
          </a:endParaRPr>
        </a:p>
      </dsp:txBody>
      <dsp:txXfrm>
        <a:off x="2068256" y="630981"/>
        <a:ext cx="1947215" cy="1947215"/>
      </dsp:txXfrm>
    </dsp:sp>
    <dsp:sp modelId="{09CB005C-F45C-9542-A703-0C280121C3FA}">
      <dsp:nvSpPr>
        <dsp:cNvPr id="0" name=""/>
        <dsp:cNvSpPr/>
      </dsp:nvSpPr>
      <dsp:spPr>
        <a:xfrm>
          <a:off x="4286803" y="525641"/>
          <a:ext cx="2157895" cy="2157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953735"/>
              </a:solidFill>
            </a:rPr>
            <a:t>Weaknesses</a:t>
          </a:r>
          <a:endParaRPr lang="it-IT" sz="2400" kern="1200" dirty="0">
            <a:solidFill>
              <a:srgbClr val="953735"/>
            </a:solidFill>
          </a:endParaRPr>
        </a:p>
      </dsp:txBody>
      <dsp:txXfrm>
        <a:off x="4392143" y="630981"/>
        <a:ext cx="1947215" cy="1947215"/>
      </dsp:txXfrm>
    </dsp:sp>
    <dsp:sp modelId="{C627FA45-B085-8B47-8DED-CE192EC26FA4}">
      <dsp:nvSpPr>
        <dsp:cNvPr id="0" name=""/>
        <dsp:cNvSpPr/>
      </dsp:nvSpPr>
      <dsp:spPr>
        <a:xfrm>
          <a:off x="1962916" y="2849528"/>
          <a:ext cx="2157895" cy="2157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953735"/>
              </a:solidFill>
            </a:rPr>
            <a:t>Opportunities</a:t>
          </a:r>
          <a:endParaRPr lang="it-IT" sz="2400" kern="1200" dirty="0">
            <a:solidFill>
              <a:srgbClr val="953735"/>
            </a:solidFill>
          </a:endParaRPr>
        </a:p>
      </dsp:txBody>
      <dsp:txXfrm>
        <a:off x="2068256" y="2954868"/>
        <a:ext cx="1947215" cy="1947215"/>
      </dsp:txXfrm>
    </dsp:sp>
    <dsp:sp modelId="{BF45D423-2A57-0E44-A9F1-0872E1201196}">
      <dsp:nvSpPr>
        <dsp:cNvPr id="0" name=""/>
        <dsp:cNvSpPr/>
      </dsp:nvSpPr>
      <dsp:spPr>
        <a:xfrm>
          <a:off x="4286803" y="2849528"/>
          <a:ext cx="2157895" cy="2157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953735"/>
              </a:solidFill>
            </a:rPr>
            <a:t>Threats</a:t>
          </a:r>
          <a:endParaRPr lang="it-IT" sz="2400" kern="1200" dirty="0">
            <a:solidFill>
              <a:srgbClr val="953735"/>
            </a:solidFill>
          </a:endParaRPr>
        </a:p>
      </dsp:txBody>
      <dsp:txXfrm>
        <a:off x="4392143" y="2954868"/>
        <a:ext cx="1947215" cy="1947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C12B-F6CE-A149-ABBD-83EA4389EEA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PRODUCT</a:t>
          </a:r>
          <a:endParaRPr lang="it-IT" sz="3000" kern="1200" dirty="0"/>
        </a:p>
      </dsp:txBody>
      <dsp:txXfrm rot="5400000">
        <a:off x="-1" y="1"/>
        <a:ext cx="4114800" cy="1697236"/>
      </dsp:txXfrm>
    </dsp:sp>
    <dsp:sp modelId="{37E17790-FEBE-5740-A8B0-C1F2F253C0AB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PLACE</a:t>
          </a:r>
          <a:endParaRPr lang="it-IT" sz="3000" kern="1200" dirty="0"/>
        </a:p>
      </dsp:txBody>
      <dsp:txXfrm>
        <a:off x="4114800" y="0"/>
        <a:ext cx="4114800" cy="1697236"/>
      </dsp:txXfrm>
    </dsp:sp>
    <dsp:sp modelId="{1C0362D3-6675-B944-8EB8-F9B8FC459561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PRICE</a:t>
          </a:r>
          <a:endParaRPr lang="it-IT" sz="3000" kern="1200" dirty="0"/>
        </a:p>
      </dsp:txBody>
      <dsp:txXfrm rot="10800000">
        <a:off x="0" y="2828726"/>
        <a:ext cx="4114800" cy="1697236"/>
      </dsp:txXfrm>
    </dsp:sp>
    <dsp:sp modelId="{4A7F7FC5-43B0-8548-8307-3E3952166929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PROMOTION</a:t>
          </a:r>
          <a:endParaRPr lang="it-IT" sz="3000" kern="1200" dirty="0"/>
        </a:p>
      </dsp:txBody>
      <dsp:txXfrm rot="-5400000">
        <a:off x="4114799" y="2828726"/>
        <a:ext cx="4114800" cy="1697236"/>
      </dsp:txXfrm>
    </dsp:sp>
    <dsp:sp modelId="{4BB03D02-98ED-3A45-A822-0B1DD6D9F871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POSITIONING</a:t>
          </a:r>
          <a:endParaRPr lang="it-IT" sz="3000" kern="1200" dirty="0"/>
        </a:p>
      </dsp:txBody>
      <dsp:txXfrm>
        <a:off x="2935594" y="1752471"/>
        <a:ext cx="2358410" cy="1021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EF4C9-FEDB-3243-9887-E1046BD33FA7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623511" y="1274687"/>
        <a:ext cx="27310" cy="5462"/>
      </dsp:txXfrm>
    </dsp:sp>
    <dsp:sp modelId="{B60A0349-CD08-B44E-AC6F-1A271797E263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Producer</a:t>
          </a:r>
          <a:endParaRPr lang="it-IT" sz="3000" kern="1200" dirty="0"/>
        </a:p>
      </dsp:txBody>
      <dsp:txXfrm>
        <a:off x="6308" y="564963"/>
        <a:ext cx="2374850" cy="1424910"/>
      </dsp:txXfrm>
    </dsp:sp>
    <dsp:sp modelId="{86542827-A07E-A24B-9F80-FA2600F71748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44577" y="1274687"/>
        <a:ext cx="27310" cy="5462"/>
      </dsp:txXfrm>
    </dsp:sp>
    <dsp:sp modelId="{18772C0E-3326-CE44-9946-04D759D4F066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Distributor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/>
            <a:t>(delivery)</a:t>
          </a:r>
          <a:endParaRPr lang="it-IT" sz="3000" kern="1200" dirty="0"/>
        </a:p>
      </dsp:txBody>
      <dsp:txXfrm>
        <a:off x="2927374" y="564963"/>
        <a:ext cx="2374850" cy="1424910"/>
      </dsp:txXfrm>
    </dsp:sp>
    <dsp:sp modelId="{DBCACA62-4548-0E45-9B23-F064E29D73B5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968109" y="2243150"/>
        <a:ext cx="293380" cy="5462"/>
      </dsp:txXfrm>
    </dsp:sp>
    <dsp:sp modelId="{1F0DF0B0-F437-4C46-93DC-BB506EAD1515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err="1" smtClean="0"/>
            <a:t>Wholesaler</a:t>
          </a:r>
          <a:endParaRPr lang="it-IT" sz="3000" kern="1200" dirty="0"/>
        </a:p>
      </dsp:txBody>
      <dsp:txXfrm>
        <a:off x="5848440" y="564963"/>
        <a:ext cx="2374850" cy="1424910"/>
      </dsp:txXfrm>
    </dsp:sp>
    <dsp:sp modelId="{E9D79D8A-9E18-984C-93D1-D045BE3AB259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623511" y="3245813"/>
        <a:ext cx="27310" cy="5462"/>
      </dsp:txXfrm>
    </dsp:sp>
    <dsp:sp modelId="{1C8A956D-59C3-6743-B0F7-2B323A3CA17A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err="1" smtClean="0"/>
            <a:t>Retailer</a:t>
          </a:r>
          <a:endParaRPr lang="it-IT" sz="3000" kern="1200" dirty="0"/>
        </a:p>
      </dsp:txBody>
      <dsp:txXfrm>
        <a:off x="6308" y="2536089"/>
        <a:ext cx="2374850" cy="1424910"/>
      </dsp:txXfrm>
    </dsp:sp>
    <dsp:sp modelId="{065DB4FF-2541-0C45-88A8-AF7EF133D695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err="1" smtClean="0"/>
            <a:t>Customer</a:t>
          </a:r>
          <a:endParaRPr lang="it-IT" sz="3000" kern="1200" dirty="0"/>
        </a:p>
      </dsp:txBody>
      <dsp:txXfrm>
        <a:off x="2927374" y="2536089"/>
        <a:ext cx="2374850" cy="1424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AC555-6C12-7A4C-BEF7-AB1BD332E537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9D362-BC49-0A44-9FE1-9A6B20F16C68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rgbClr val="632523"/>
              </a:solidFill>
            </a:rPr>
            <a:t>Intensive </a:t>
          </a:r>
          <a:r>
            <a:rPr lang="it-IT" sz="3400" kern="1200" dirty="0" err="1" smtClean="0">
              <a:solidFill>
                <a:srgbClr val="632523"/>
              </a:solidFill>
            </a:rPr>
            <a:t>distribution</a:t>
          </a:r>
          <a:r>
            <a:rPr lang="it-IT" sz="3400" kern="1200" dirty="0" smtClean="0"/>
            <a:t>: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Wide </a:t>
          </a:r>
          <a:r>
            <a:rPr lang="it-IT" sz="1600" kern="1200" dirty="0" err="1" smtClean="0"/>
            <a:t>distribution</a:t>
          </a:r>
          <a:r>
            <a:rPr lang="it-IT" sz="1600" kern="1200" dirty="0" smtClean="0"/>
            <a:t>- high </a:t>
          </a:r>
          <a:r>
            <a:rPr lang="it-IT" sz="1600" kern="1200" dirty="0" err="1" smtClean="0"/>
            <a:t>volumes</a:t>
          </a:r>
          <a:r>
            <a:rPr lang="it-IT" sz="1600" kern="1200" dirty="0" smtClean="0"/>
            <a:t>- fast turnover of </a:t>
          </a:r>
          <a:r>
            <a:rPr lang="it-IT" sz="1600" kern="1200" dirty="0" err="1" smtClean="0"/>
            <a:t>goods</a:t>
          </a:r>
          <a:endParaRPr lang="it-IT" sz="1600" kern="1200" dirty="0" smtClean="0"/>
        </a:p>
      </dsp:txBody>
      <dsp:txXfrm>
        <a:off x="460476" y="90417"/>
        <a:ext cx="5662728" cy="905688"/>
      </dsp:txXfrm>
    </dsp:sp>
    <dsp:sp modelId="{4BAFC9C1-68C8-F84A-A449-219F6EC89017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C3E79-BE19-DA46-81C1-2514DBC920C1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>
              <a:solidFill>
                <a:srgbClr val="008000"/>
              </a:solidFill>
            </a:rPr>
            <a:t>Selective</a:t>
          </a:r>
          <a:r>
            <a:rPr lang="it-IT" sz="3400" kern="1200" dirty="0" smtClean="0">
              <a:solidFill>
                <a:srgbClr val="008000"/>
              </a:solidFill>
            </a:rPr>
            <a:t> Distribution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Limited </a:t>
          </a:r>
          <a:r>
            <a:rPr lang="it-IT" sz="1600" kern="1200" dirty="0" err="1" smtClean="0"/>
            <a:t>outlets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based</a:t>
          </a:r>
          <a:r>
            <a:rPr lang="it-IT" sz="1600" kern="1200" dirty="0" smtClean="0"/>
            <a:t> to </a:t>
          </a:r>
          <a:r>
            <a:rPr lang="it-IT" sz="1600" kern="1200" dirty="0" err="1" smtClean="0"/>
            <a:t>price</a:t>
          </a:r>
          <a:r>
            <a:rPr lang="it-IT" sz="1600" kern="1200" dirty="0" smtClean="0"/>
            <a:t> and </a:t>
          </a:r>
          <a:r>
            <a:rPr lang="it-IT" sz="1600" kern="1200" dirty="0" err="1" smtClean="0"/>
            <a:t>geographic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considerations</a:t>
          </a:r>
          <a:endParaRPr lang="it-IT" sz="1600" kern="1200" dirty="0"/>
        </a:p>
      </dsp:txBody>
      <dsp:txXfrm>
        <a:off x="460476" y="1632657"/>
        <a:ext cx="5662728" cy="905688"/>
      </dsp:txXfrm>
    </dsp:sp>
    <dsp:sp modelId="{40950878-DDA7-864E-90F2-80CC372A4156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7355-3298-7142-8FF3-EA9BB555902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>
              <a:solidFill>
                <a:srgbClr val="FF6600"/>
              </a:solidFill>
            </a:rPr>
            <a:t>Exclusive</a:t>
          </a:r>
          <a:r>
            <a:rPr lang="it-IT" sz="3400" kern="1200" dirty="0" smtClean="0">
              <a:solidFill>
                <a:srgbClr val="FF6600"/>
              </a:solidFill>
            </a:rPr>
            <a:t> Distribution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Distributor </a:t>
          </a:r>
          <a:r>
            <a:rPr lang="it-IT" sz="1600" kern="1200" dirty="0" err="1" smtClean="0">
              <a:solidFill>
                <a:schemeClr val="bg1"/>
              </a:solidFill>
            </a:rPr>
            <a:t>handles</a:t>
          </a:r>
          <a:r>
            <a:rPr lang="it-IT" sz="1600" kern="1200" dirty="0" smtClean="0">
              <a:solidFill>
                <a:schemeClr val="bg1"/>
              </a:solidFill>
            </a:rPr>
            <a:t> </a:t>
          </a:r>
          <a:r>
            <a:rPr lang="it-IT" sz="1600" kern="1200" dirty="0" err="1" smtClean="0">
              <a:solidFill>
                <a:schemeClr val="bg1"/>
              </a:solidFill>
            </a:rPr>
            <a:t>only</a:t>
          </a:r>
          <a:r>
            <a:rPr lang="it-IT" sz="1600" kern="1200" dirty="0" smtClean="0">
              <a:solidFill>
                <a:schemeClr val="bg1"/>
              </a:solidFill>
            </a:rPr>
            <a:t> </a:t>
          </a:r>
          <a:r>
            <a:rPr lang="it-IT" sz="1600" kern="1200" dirty="0" err="1" smtClean="0">
              <a:solidFill>
                <a:schemeClr val="bg1"/>
              </a:solidFill>
            </a:rPr>
            <a:t>one</a:t>
          </a:r>
          <a:r>
            <a:rPr lang="it-IT" sz="1600" kern="1200" dirty="0" smtClean="0">
              <a:solidFill>
                <a:schemeClr val="bg1"/>
              </a:solidFill>
            </a:rPr>
            <a:t> </a:t>
          </a:r>
          <a:r>
            <a:rPr lang="it-IT" sz="1600" kern="1200" dirty="0" err="1" smtClean="0">
              <a:solidFill>
                <a:schemeClr val="bg1"/>
              </a:solidFill>
            </a:rPr>
            <a:t>manufacturer’s</a:t>
          </a:r>
          <a:r>
            <a:rPr lang="it-IT" sz="1600" kern="1200" dirty="0" smtClean="0">
              <a:solidFill>
                <a:schemeClr val="bg1"/>
              </a:solidFill>
            </a:rPr>
            <a:t> </a:t>
          </a:r>
          <a:r>
            <a:rPr lang="it-IT" sz="1600" kern="1200" dirty="0" err="1" smtClean="0">
              <a:solidFill>
                <a:schemeClr val="bg1"/>
              </a:solidFill>
            </a:rPr>
            <a:t>products</a:t>
          </a:r>
          <a:endParaRPr lang="it-IT" sz="1600" kern="1200" dirty="0" smtClean="0">
            <a:solidFill>
              <a:schemeClr val="bg1"/>
            </a:solidFill>
          </a:endParaRP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538D-042C-694C-A56F-41AAEDE58773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5CFC-80E9-8244-81A7-1B5F39B7AB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10EB-D12C-A24B-B9F2-FAEAF1C7431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6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Examples</a:t>
            </a:r>
            <a:r>
              <a:rPr lang="it-IT" dirty="0" smtClean="0"/>
              <a:t>:</a:t>
            </a:r>
            <a:r>
              <a:rPr lang="it-IT" baseline="0" dirty="0" smtClean="0"/>
              <a:t>  Lego, </a:t>
            </a:r>
            <a:r>
              <a:rPr lang="it-IT" baseline="0" dirty="0" err="1" smtClean="0"/>
              <a:t>Sure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deodorant</a:t>
            </a:r>
            <a:r>
              <a:rPr lang="it-IT" baseline="0" dirty="0" smtClean="0"/>
              <a:t>)</a:t>
            </a:r>
            <a:endParaRPr lang="it-IT" dirty="0" smtClean="0"/>
          </a:p>
          <a:p>
            <a:r>
              <a:rPr lang="it-IT" dirty="0" err="1" smtClean="0"/>
              <a:t>Foreign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must be </a:t>
            </a:r>
            <a:r>
              <a:rPr lang="it-IT" dirty="0" err="1" smtClean="0"/>
              <a:t>checked</a:t>
            </a:r>
            <a:r>
              <a:rPr lang="it-IT" dirty="0" smtClean="0"/>
              <a:t> out:</a:t>
            </a:r>
          </a:p>
          <a:p>
            <a:r>
              <a:rPr lang="it-IT" dirty="0" smtClean="0"/>
              <a:t>Clairol</a:t>
            </a:r>
            <a:r>
              <a:rPr lang="it-IT" baseline="0" dirty="0" smtClean="0"/>
              <a:t> “</a:t>
            </a:r>
            <a:r>
              <a:rPr lang="it-IT" baseline="0" dirty="0" err="1" smtClean="0"/>
              <a:t>Mist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Stick</a:t>
            </a:r>
            <a:r>
              <a:rPr lang="it-IT" baseline="0" dirty="0" smtClean="0"/>
              <a:t>” ..... in </a:t>
            </a:r>
            <a:r>
              <a:rPr lang="it-IT" baseline="0" dirty="0" err="1" smtClean="0"/>
              <a:t>German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mist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manure</a:t>
            </a:r>
            <a:r>
              <a:rPr lang="it-IT" baseline="0" dirty="0" smtClean="0"/>
              <a:t> (letame)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3538-7E84-EB43-947D-C55B9C06ED0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26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Adobe </a:t>
            </a:r>
            <a:r>
              <a:rPr lang="it-IT" dirty="0" err="1" smtClean="0"/>
              <a:t>systems</a:t>
            </a:r>
            <a:r>
              <a:rPr lang="it-IT" dirty="0" smtClean="0"/>
              <a:t> and </a:t>
            </a:r>
            <a:r>
              <a:rPr lang="it-IT" dirty="0" err="1" smtClean="0"/>
              <a:t>others</a:t>
            </a:r>
            <a:r>
              <a:rPr lang="it-IT" dirty="0" smtClean="0"/>
              <a:t>:  </a:t>
            </a:r>
            <a:r>
              <a:rPr lang="it-IT" dirty="0" err="1" smtClean="0"/>
              <a:t>digital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content</a:t>
            </a:r>
            <a:r>
              <a:rPr lang="it-IT" baseline="0" dirty="0" smtClean="0"/>
              <a:t>, software </a:t>
            </a:r>
            <a:r>
              <a:rPr lang="it-IT" baseline="0" dirty="0" err="1" smtClean="0"/>
              <a:t>delivered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electronically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directly</a:t>
            </a:r>
            <a:r>
              <a:rPr lang="it-IT" baseline="0" dirty="0" smtClean="0"/>
              <a:t> to end buyer</a:t>
            </a:r>
          </a:p>
          <a:p>
            <a:r>
              <a:rPr lang="it-IT" baseline="0" dirty="0" smtClean="0"/>
              <a:t>Dell Computer-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controlled</a:t>
            </a:r>
            <a:r>
              <a:rPr lang="it-IT" baseline="0" dirty="0" smtClean="0"/>
              <a:t> by Dell (JIT manufacturing and delivery)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8A0-2376-C647-B706-D699497B24B9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9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Search</a:t>
            </a:r>
            <a:r>
              <a:rPr lang="it-IT" baseline="0" dirty="0" smtClean="0"/>
              <a:t> marketing: </a:t>
            </a:r>
            <a:r>
              <a:rPr lang="it-IT" baseline="0" dirty="0" err="1" smtClean="0"/>
              <a:t>Search</a:t>
            </a:r>
            <a:r>
              <a:rPr lang="it-IT" baseline="0" dirty="0" smtClean="0"/>
              <a:t> Engine </a:t>
            </a:r>
            <a:r>
              <a:rPr lang="it-IT" baseline="0" dirty="0" err="1" smtClean="0"/>
              <a:t>Optimization</a:t>
            </a:r>
            <a:r>
              <a:rPr lang="it-IT" baseline="0" dirty="0" smtClean="0"/>
              <a:t> (SEO) </a:t>
            </a:r>
            <a:r>
              <a:rPr lang="it-IT" baseline="0" dirty="0" err="1" smtClean="0"/>
              <a:t>tactics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key</a:t>
            </a:r>
            <a:r>
              <a:rPr lang="it-IT" baseline="0" dirty="0" smtClean="0"/>
              <a:t> word </a:t>
            </a:r>
            <a:r>
              <a:rPr lang="it-IT" baseline="0" dirty="0" err="1" smtClean="0"/>
              <a:t>magic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paid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placement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09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Advertising:</a:t>
            </a:r>
            <a:r>
              <a:rPr lang="it-IT" baseline="0" dirty="0" smtClean="0"/>
              <a:t> High,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, Medium</a:t>
            </a:r>
          </a:p>
          <a:p>
            <a:r>
              <a:rPr lang="it-IT" baseline="0" dirty="0" smtClean="0"/>
              <a:t>Sales Promotion: Medium, Medium, High</a:t>
            </a:r>
          </a:p>
          <a:p>
            <a:r>
              <a:rPr lang="it-IT" baseline="0" dirty="0" smtClean="0"/>
              <a:t>Public Relations: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, High, </a:t>
            </a:r>
            <a:r>
              <a:rPr lang="it-IT" baseline="0" dirty="0" err="1" smtClean="0"/>
              <a:t>Low</a:t>
            </a:r>
            <a:endParaRPr lang="it-IT" baseline="0" dirty="0" smtClean="0"/>
          </a:p>
          <a:p>
            <a:r>
              <a:rPr lang="it-IT" baseline="0" dirty="0" smtClean="0"/>
              <a:t>Direct Marketing: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High</a:t>
            </a:r>
          </a:p>
          <a:p>
            <a:r>
              <a:rPr lang="it-IT" baseline="0" dirty="0" smtClean="0"/>
              <a:t>Personal </a:t>
            </a:r>
            <a:r>
              <a:rPr lang="it-IT" baseline="0" dirty="0" err="1" smtClean="0"/>
              <a:t>selling</a:t>
            </a:r>
            <a:r>
              <a:rPr lang="it-IT" baseline="0" dirty="0" smtClean="0"/>
              <a:t>: High,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&gt;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84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Siemens-Disney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sponsorship</a:t>
            </a:r>
            <a:r>
              <a:rPr lang="it-IT" baseline="0" dirty="0" smtClean="0"/>
              <a:t> deal –</a:t>
            </a:r>
            <a:r>
              <a:rPr lang="it-IT" baseline="0" dirty="0" err="1" smtClean="0"/>
              <a:t>synergy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:</a:t>
            </a:r>
          </a:p>
          <a:p>
            <a:r>
              <a:rPr lang="it-IT" baseline="0" dirty="0" smtClean="0"/>
              <a:t>Siemens (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Coca-Cola, </a:t>
            </a:r>
            <a:r>
              <a:rPr lang="it-IT" baseline="0" dirty="0" err="1" smtClean="0"/>
              <a:t>hewlett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Packard</a:t>
            </a:r>
            <a:r>
              <a:rPr lang="it-IT" baseline="0" dirty="0" smtClean="0"/>
              <a:t>, General </a:t>
            </a:r>
            <a:r>
              <a:rPr lang="it-IT" baseline="0" dirty="0" err="1" smtClean="0"/>
              <a:t>Motors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</a:t>
            </a:r>
            <a:r>
              <a:rPr lang="it-IT" baseline="0" dirty="0" smtClean="0"/>
              <a:t> “corporate </a:t>
            </a:r>
            <a:r>
              <a:rPr lang="it-IT" baseline="0" dirty="0" err="1" smtClean="0"/>
              <a:t>alliance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partners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00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L’</a:t>
            </a:r>
            <a:r>
              <a:rPr lang="it-IT" dirty="0" err="1" smtClean="0"/>
              <a:t>Oreal</a:t>
            </a:r>
            <a:r>
              <a:rPr lang="it-IT" dirty="0" smtClean="0"/>
              <a:t> slogan</a:t>
            </a:r>
            <a:r>
              <a:rPr lang="it-IT" baseline="0" dirty="0" smtClean="0"/>
              <a:t> ?  </a:t>
            </a:r>
            <a:r>
              <a:rPr lang="it-IT" baseline="0" dirty="0" err="1" smtClean="0"/>
              <a:t>Logical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emotional</a:t>
            </a:r>
            <a:r>
              <a:rPr lang="it-IT" baseline="0" dirty="0" smtClean="0"/>
              <a:t> ?  </a:t>
            </a:r>
            <a:r>
              <a:rPr lang="it-IT" baseline="0" dirty="0" err="1" smtClean="0"/>
              <a:t>May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cost</a:t>
            </a:r>
            <a:r>
              <a:rPr lang="it-IT" baseline="0" dirty="0" smtClean="0"/>
              <a:t> more,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superior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I’m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14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Hundreds</a:t>
            </a:r>
            <a:r>
              <a:rPr lang="it-IT" dirty="0" smtClean="0"/>
              <a:t> (</a:t>
            </a:r>
            <a:r>
              <a:rPr lang="it-IT" dirty="0" err="1" smtClean="0"/>
              <a:t>maybe</a:t>
            </a:r>
            <a:r>
              <a:rPr lang="it-IT" dirty="0" smtClean="0"/>
              <a:t> </a:t>
            </a:r>
            <a:r>
              <a:rPr lang="it-IT" dirty="0" err="1" smtClean="0"/>
              <a:t>thousands</a:t>
            </a:r>
            <a:r>
              <a:rPr lang="it-IT" dirty="0" smtClean="0"/>
              <a:t>)</a:t>
            </a:r>
            <a:r>
              <a:rPr lang="it-IT" baseline="0" dirty="0" smtClean="0"/>
              <a:t> of new </a:t>
            </a:r>
            <a:r>
              <a:rPr lang="it-IT" baseline="0" dirty="0" err="1" smtClean="0"/>
              <a:t>products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invented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daily</a:t>
            </a:r>
            <a:r>
              <a:rPr lang="it-IT" baseline="0" dirty="0" smtClean="0"/>
              <a:t>.  Some </a:t>
            </a:r>
            <a:r>
              <a:rPr lang="it-IT" baseline="0" dirty="0" err="1" smtClean="0"/>
              <a:t>novelties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gadgets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limited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.  </a:t>
            </a:r>
          </a:p>
          <a:p>
            <a:r>
              <a:rPr lang="it-IT" baseline="0" dirty="0" smtClean="0"/>
              <a:t>Some </a:t>
            </a:r>
            <a:r>
              <a:rPr lang="it-IT" baseline="0" dirty="0" err="1" smtClean="0"/>
              <a:t>address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part of a long </a:t>
            </a:r>
            <a:r>
              <a:rPr lang="it-IT" baseline="0" dirty="0" err="1" smtClean="0"/>
              <a:t>term</a:t>
            </a:r>
            <a:r>
              <a:rPr lang="it-IT" baseline="0" dirty="0" smtClean="0"/>
              <a:t> trend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could</a:t>
            </a:r>
            <a:r>
              <a:rPr lang="it-IT" baseline="0" dirty="0" smtClean="0"/>
              <a:t> open a </a:t>
            </a:r>
            <a:r>
              <a:rPr lang="it-IT" baseline="0" dirty="0" err="1" smtClean="0"/>
              <a:t>huge</a:t>
            </a:r>
            <a:r>
              <a:rPr lang="it-IT" baseline="0" dirty="0" smtClean="0"/>
              <a:t> market........ the card </a:t>
            </a:r>
            <a:r>
              <a:rPr lang="it-IT" baseline="0" dirty="0" err="1" smtClean="0"/>
              <a:t>reader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telephone</a:t>
            </a:r>
            <a:r>
              <a:rPr lang="it-IT" baseline="0" dirty="0" smtClean="0"/>
              <a:t>. </a:t>
            </a:r>
          </a:p>
          <a:p>
            <a:r>
              <a:rPr lang="it-IT" baseline="0" dirty="0" smtClean="0"/>
              <a:t>**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market ?:  ( “mobile </a:t>
            </a:r>
            <a:r>
              <a:rPr lang="it-IT" baseline="0" dirty="0" err="1" smtClean="0"/>
              <a:t>payment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” )... </a:t>
            </a:r>
            <a:r>
              <a:rPr lang="it-IT" baseline="0" dirty="0" err="1" smtClean="0"/>
              <a:t>now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huge</a:t>
            </a:r>
            <a:r>
              <a:rPr lang="it-IT" baseline="0" dirty="0" smtClean="0"/>
              <a:t> competitive </a:t>
            </a:r>
            <a:r>
              <a:rPr lang="it-IT" baseline="0" dirty="0" err="1" smtClean="0"/>
              <a:t>battleground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positioning</a:t>
            </a:r>
            <a:endParaRPr lang="it-IT" baseline="0" dirty="0" smtClean="0"/>
          </a:p>
          <a:p>
            <a:r>
              <a:rPr lang="it-IT" baseline="0" dirty="0" smtClean="0"/>
              <a:t>R&amp;D </a:t>
            </a:r>
            <a:r>
              <a:rPr lang="it-IT" baseline="0" dirty="0" err="1" smtClean="0"/>
              <a:t>departments</a:t>
            </a:r>
            <a:r>
              <a:rPr lang="it-IT" baseline="0" dirty="0" smtClean="0"/>
              <a:t>: focus on trends, </a:t>
            </a:r>
            <a:r>
              <a:rPr lang="it-IT" baseline="0" dirty="0" err="1" smtClean="0"/>
              <a:t>changing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trying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with a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/service/</a:t>
            </a:r>
            <a:r>
              <a:rPr lang="it-IT" baseline="0" dirty="0" err="1" smtClean="0"/>
              <a:t>system</a:t>
            </a:r>
            <a:endParaRPr lang="it-IT" baseline="0" dirty="0" smtClean="0"/>
          </a:p>
          <a:p>
            <a:r>
              <a:rPr lang="it-IT" baseline="0" dirty="0" smtClean="0"/>
              <a:t>,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examples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breakthrough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products</a:t>
            </a:r>
            <a:r>
              <a:rPr lang="it-IT" baseline="0" dirty="0" smtClean="0"/>
              <a:t>/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?  </a:t>
            </a:r>
            <a:r>
              <a:rPr lang="it-IT" baseline="0" dirty="0" err="1" smtClean="0"/>
              <a:t>Electric</a:t>
            </a:r>
            <a:r>
              <a:rPr lang="it-IT" baseline="0" dirty="0" smtClean="0"/>
              <a:t> light/</a:t>
            </a:r>
            <a:r>
              <a:rPr lang="it-IT" baseline="0" dirty="0" err="1" smtClean="0"/>
              <a:t>electric</a:t>
            </a:r>
            <a:r>
              <a:rPr lang="it-IT" baseline="0" dirty="0" smtClean="0"/>
              <a:t> network/ automobile, </a:t>
            </a:r>
            <a:r>
              <a:rPr lang="it-IT" baseline="0" dirty="0" err="1" smtClean="0"/>
              <a:t>phone</a:t>
            </a:r>
            <a:r>
              <a:rPr lang="it-IT" baseline="0" dirty="0" smtClean="0"/>
              <a:t>, radio, </a:t>
            </a:r>
            <a:r>
              <a:rPr lang="it-IT" baseline="0" dirty="0" err="1" smtClean="0"/>
              <a:t>television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nuclear</a:t>
            </a:r>
            <a:r>
              <a:rPr lang="it-IT" baseline="0" dirty="0" smtClean="0"/>
              <a:t>, transistor, </a:t>
            </a:r>
            <a:r>
              <a:rPr lang="it-IT" baseline="0" dirty="0" err="1" smtClean="0"/>
              <a:t>silicon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chip,personal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computer,internet</a:t>
            </a:r>
            <a:r>
              <a:rPr lang="it-IT" baseline="0" dirty="0" smtClean="0"/>
              <a:t>, GPS, </a:t>
            </a:r>
            <a:r>
              <a:rPr lang="it-IT" baseline="0" dirty="0" err="1" smtClean="0"/>
              <a:t>smart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phone</a:t>
            </a:r>
            <a:r>
              <a:rPr lang="it-IT" baseline="0" dirty="0" smtClean="0"/>
              <a:t>/ </a:t>
            </a:r>
            <a:r>
              <a:rPr lang="it-IT" baseline="0" dirty="0" err="1" smtClean="0"/>
              <a:t>pads</a:t>
            </a:r>
            <a:endParaRPr lang="it-IT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err="1" smtClean="0"/>
              <a:t>We</a:t>
            </a:r>
            <a:r>
              <a:rPr lang="it-IT" baseline="0" dirty="0" smtClean="0"/>
              <a:t> are in the </a:t>
            </a:r>
            <a:r>
              <a:rPr lang="it-IT" baseline="0" dirty="0" err="1" smtClean="0"/>
              <a:t>communication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begun</a:t>
            </a:r>
            <a:r>
              <a:rPr lang="it-IT" baseline="0" dirty="0" smtClean="0"/>
              <a:t> in 1982;  </a:t>
            </a:r>
            <a:r>
              <a:rPr lang="it-IT" baseline="0" dirty="0" err="1" smtClean="0"/>
              <a:t>currently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hot?  (alternate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5FB7-61DF-D342-B4B1-49E25A227D93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97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50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1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09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5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8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1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2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4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25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6E46-41D6-A94A-89D0-6E74C99CAB44}" type="datetimeFigureOut">
              <a:rPr lang="it-IT" smtClean="0"/>
              <a:t>05/05/22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9ED6-9157-CD4A-8442-F6FF8708A2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40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20/04/21/google-shopping-free-for-sellers-to-counter-amazons-ad-sales.html" TargetMode="External"/><Relationship Id="rId4" Type="http://schemas.openxmlformats.org/officeDocument/2006/relationships/hyperlink" Target="https://www.cnbc.com/quotes/?symbol=AMZ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nbc.com/quotes/?symbol=GOOGL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65783"/>
            <a:ext cx="7772400" cy="188633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Relational</a:t>
            </a:r>
            <a:r>
              <a:rPr lang="it-IT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Marketing</a:t>
            </a:r>
            <a:br>
              <a:rPr lang="it-IT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Communications</a:t>
            </a:r>
            <a:endParaRPr lang="it-IT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Managing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1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usiness-areas-benefitting-from-c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0"/>
            <a:ext cx="9131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19-05-10 at 21.1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83" y="0"/>
            <a:ext cx="2015924" cy="6858000"/>
          </a:xfrm>
          <a:prstGeom prst="rect">
            <a:avLst/>
          </a:prstGeom>
        </p:spPr>
      </p:pic>
      <p:pic>
        <p:nvPicPr>
          <p:cNvPr id="3" name="Immagine 2" descr="Screen Shot 2019-05-10 at 21.2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9" y="2382492"/>
            <a:ext cx="2299775" cy="23641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0858" y="305612"/>
            <a:ext cx="3828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Which Software?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3399" y="192082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Best known: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57894" y="1430162"/>
            <a:ext cx="158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Best rated:</a:t>
            </a:r>
          </a:p>
        </p:txBody>
      </p:sp>
    </p:spTree>
    <p:extLst>
      <p:ext uri="{BB962C8B-B14F-4D97-AF65-F5344CB8AC3E}">
        <p14:creationId xmlns:p14="http://schemas.microsoft.com/office/powerpoint/2010/main" val="416624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Customer service options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Not just the classic"passive" phone call center</a:t>
            </a:r>
          </a:p>
          <a:p>
            <a:r>
              <a:rPr lang="it-IT"/>
              <a:t>New technologies are required to meet the</a:t>
            </a:r>
          </a:p>
          <a:p>
            <a:pPr marL="0" indent="0">
              <a:buNone/>
            </a:pPr>
            <a:r>
              <a:rPr lang="it-IT"/>
              <a:t>    requests for product &amp; brand support:</a:t>
            </a:r>
          </a:p>
          <a:p>
            <a:pPr marL="0" indent="0">
              <a:buNone/>
            </a:pPr>
            <a:r>
              <a:rPr lang="it-IT"/>
              <a:t>     -</a:t>
            </a:r>
            <a:r>
              <a:rPr lang="it-IT">
                <a:solidFill>
                  <a:srgbClr val="0000FF"/>
                </a:solidFill>
              </a:rPr>
              <a:t>live chat, community forums, social media,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   AI, pro-active customer outreach/follow-up</a:t>
            </a:r>
            <a:r>
              <a:rPr lang="it-IT"/>
              <a:t> </a:t>
            </a:r>
          </a:p>
          <a:p>
            <a:pPr marL="0" indent="0">
              <a:buNone/>
            </a:pPr>
            <a:r>
              <a:rPr lang="it-IT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6834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Customer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Experience</a:t>
            </a:r>
            <a:b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their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journey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”)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smtClean="0"/>
              <a:t>The </a:t>
            </a:r>
            <a:r>
              <a:rPr lang="it-IT" sz="2800" dirty="0" err="1" smtClean="0"/>
              <a:t>total</a:t>
            </a:r>
            <a:r>
              <a:rPr lang="it-IT" sz="2800" dirty="0" smtClean="0"/>
              <a:t> </a:t>
            </a:r>
            <a:r>
              <a:rPr lang="it-IT" sz="2800" dirty="0" err="1" smtClean="0"/>
              <a:t>customer</a:t>
            </a:r>
            <a:r>
              <a:rPr lang="it-IT" sz="2800" dirty="0" smtClean="0"/>
              <a:t> </a:t>
            </a:r>
            <a:r>
              <a:rPr lang="it-IT" sz="2800" dirty="0" err="1" smtClean="0"/>
              <a:t>reaction</a:t>
            </a:r>
            <a:r>
              <a:rPr lang="it-IT" sz="2800" dirty="0" smtClean="0"/>
              <a:t> to </a:t>
            </a:r>
            <a:r>
              <a:rPr lang="it-IT" sz="2800" dirty="0" err="1" smtClean="0"/>
              <a:t>his</a:t>
            </a:r>
            <a:r>
              <a:rPr lang="it-IT" sz="2800" dirty="0" smtClean="0"/>
              <a:t> </a:t>
            </a:r>
            <a:r>
              <a:rPr lang="it-IT" sz="2800" dirty="0" err="1" smtClean="0"/>
              <a:t>contact</a:t>
            </a:r>
            <a:r>
              <a:rPr lang="it-IT" sz="2800" dirty="0" smtClean="0"/>
              <a:t> with the service. The </a:t>
            </a:r>
            <a:r>
              <a:rPr lang="it-IT" sz="2800" dirty="0" err="1" smtClean="0"/>
              <a:t>emotions</a:t>
            </a:r>
            <a:r>
              <a:rPr lang="it-IT" sz="2800" dirty="0" smtClean="0"/>
              <a:t> </a:t>
            </a:r>
            <a:r>
              <a:rPr lang="it-IT" sz="2800" dirty="0" err="1" smtClean="0"/>
              <a:t>provoked</a:t>
            </a:r>
            <a:r>
              <a:rPr lang="it-IT" sz="2800" dirty="0" smtClean="0"/>
              <a:t>, </a:t>
            </a:r>
            <a:r>
              <a:rPr lang="it-IT" sz="2800" dirty="0" err="1" smtClean="0"/>
              <a:t>sensations</a:t>
            </a:r>
            <a:r>
              <a:rPr lang="it-IT" sz="2800" dirty="0" smtClean="0"/>
              <a:t> </a:t>
            </a:r>
            <a:r>
              <a:rPr lang="it-IT" sz="2800" dirty="0" err="1" smtClean="0"/>
              <a:t>felt</a:t>
            </a:r>
            <a:r>
              <a:rPr lang="it-IT" sz="2800" dirty="0" smtClean="0"/>
              <a:t>, </a:t>
            </a:r>
            <a:r>
              <a:rPr lang="it-IT" sz="2800" dirty="0" err="1" smtClean="0"/>
              <a:t>knowledge</a:t>
            </a:r>
            <a:r>
              <a:rPr lang="it-IT" sz="2800" dirty="0" smtClean="0"/>
              <a:t> </a:t>
            </a:r>
            <a:r>
              <a:rPr lang="it-IT" sz="2800" dirty="0" err="1" smtClean="0"/>
              <a:t>gained</a:t>
            </a:r>
            <a:r>
              <a:rPr lang="it-IT" sz="2800" dirty="0" smtClean="0"/>
              <a:t> and </a:t>
            </a:r>
            <a:r>
              <a:rPr lang="it-IT" sz="2800" dirty="0" err="1" smtClean="0"/>
              <a:t>skills</a:t>
            </a:r>
            <a:r>
              <a:rPr lang="it-IT" sz="2800" dirty="0" smtClean="0"/>
              <a:t> </a:t>
            </a:r>
            <a:r>
              <a:rPr lang="it-IT" sz="2800" dirty="0" err="1" smtClean="0"/>
              <a:t>acquired</a:t>
            </a:r>
            <a:r>
              <a:rPr lang="it-IT" sz="2800" dirty="0" smtClean="0"/>
              <a:t> </a:t>
            </a:r>
            <a:r>
              <a:rPr lang="it-IT" sz="2800" dirty="0" err="1" smtClean="0"/>
              <a:t>through</a:t>
            </a:r>
            <a:r>
              <a:rPr lang="it-IT" sz="2800" dirty="0" smtClean="0"/>
              <a:t> </a:t>
            </a:r>
            <a:r>
              <a:rPr lang="it-IT" sz="2800" dirty="0" err="1" smtClean="0"/>
              <a:t>active</a:t>
            </a:r>
            <a:r>
              <a:rPr lang="it-IT" sz="2800" dirty="0" smtClean="0"/>
              <a:t> </a:t>
            </a:r>
            <a:r>
              <a:rPr lang="it-IT" sz="2800" dirty="0" err="1" smtClean="0"/>
              <a:t>involvement</a:t>
            </a:r>
            <a:r>
              <a:rPr lang="it-IT" sz="2800" dirty="0" smtClean="0"/>
              <a:t> with the company </a:t>
            </a:r>
            <a:r>
              <a:rPr lang="it-IT" sz="2800" dirty="0" err="1" smtClean="0"/>
              <a:t>pre</a:t>
            </a:r>
            <a:r>
              <a:rPr lang="it-IT" sz="2800" dirty="0" smtClean="0"/>
              <a:t>-, </a:t>
            </a:r>
            <a:r>
              <a:rPr lang="it-IT" sz="2800" dirty="0" err="1" smtClean="0"/>
              <a:t>during</a:t>
            </a:r>
            <a:r>
              <a:rPr lang="it-IT" sz="2800" dirty="0" smtClean="0"/>
              <a:t> and post-</a:t>
            </a:r>
            <a:r>
              <a:rPr lang="it-IT" sz="2800" dirty="0" err="1" smtClean="0"/>
              <a:t>consumption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</a:t>
            </a:r>
            <a:r>
              <a:rPr lang="it-IT" sz="2800" i="1" dirty="0" err="1" smtClean="0"/>
              <a:t>rational</a:t>
            </a:r>
            <a:r>
              <a:rPr lang="it-IT" sz="2800" i="1" dirty="0" smtClean="0"/>
              <a:t>, </a:t>
            </a:r>
            <a:r>
              <a:rPr lang="it-IT" sz="2800" i="1" dirty="0" err="1" smtClean="0"/>
              <a:t>emotional</a:t>
            </a:r>
            <a:r>
              <a:rPr lang="it-IT" sz="2800" i="1" dirty="0" smtClean="0"/>
              <a:t>, </a:t>
            </a:r>
            <a:r>
              <a:rPr lang="it-IT" sz="2800" i="1" dirty="0" err="1" smtClean="0"/>
              <a:t>sensorial</a:t>
            </a:r>
            <a:r>
              <a:rPr lang="it-IT" sz="2800" i="1" dirty="0" smtClean="0"/>
              <a:t>, </a:t>
            </a:r>
            <a:r>
              <a:rPr lang="it-IT" sz="2800" i="1" dirty="0" err="1" smtClean="0"/>
              <a:t>physical</a:t>
            </a:r>
            <a:r>
              <a:rPr lang="it-IT" sz="2800" i="1" dirty="0" smtClean="0"/>
              <a:t>, spiritual</a:t>
            </a:r>
            <a:endParaRPr lang="it-IT" sz="2800" dirty="0" smtClean="0"/>
          </a:p>
          <a:p>
            <a:pPr marL="0" indent="0">
              <a:buNone/>
            </a:pPr>
            <a:r>
              <a:rPr lang="it-IT" sz="2400" i="1" dirty="0" smtClean="0"/>
              <a:t>• 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factors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contribute</a:t>
            </a:r>
            <a:r>
              <a:rPr lang="it-IT" sz="2400" dirty="0" smtClean="0"/>
              <a:t> to a high </a:t>
            </a:r>
            <a:r>
              <a:rPr lang="it-IT" sz="2400" dirty="0" err="1" smtClean="0"/>
              <a:t>value</a:t>
            </a:r>
            <a:r>
              <a:rPr lang="it-IT" sz="2400" dirty="0" smtClean="0"/>
              <a:t> </a:t>
            </a:r>
            <a:r>
              <a:rPr lang="it-IT" sz="2400" dirty="0" err="1" smtClean="0"/>
              <a:t>experience</a:t>
            </a:r>
            <a:r>
              <a:rPr lang="it-IT" sz="2400" dirty="0" smtClean="0"/>
              <a:t>: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400" dirty="0" err="1" smtClean="0"/>
              <a:t>ambiance</a:t>
            </a:r>
            <a:r>
              <a:rPr lang="it-IT" sz="2400" dirty="0" smtClean="0"/>
              <a:t>, color, packaging, </a:t>
            </a:r>
            <a:r>
              <a:rPr lang="it-IT" sz="2400" dirty="0" err="1" smtClean="0"/>
              <a:t>ease</a:t>
            </a:r>
            <a:r>
              <a:rPr lang="it-IT" sz="2400" dirty="0" smtClean="0"/>
              <a:t> of use,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,  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400" dirty="0" err="1"/>
              <a:t>product</a:t>
            </a:r>
            <a:r>
              <a:rPr lang="it-IT" sz="2400" dirty="0"/>
              <a:t> </a:t>
            </a:r>
            <a:r>
              <a:rPr lang="it-IT" sz="2400" dirty="0" smtClean="0"/>
              <a:t>performance, personal </a:t>
            </a:r>
            <a:r>
              <a:rPr lang="it-IT" sz="2400" dirty="0" err="1" smtClean="0"/>
              <a:t>validation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smtClean="0"/>
              <a:t>choice</a:t>
            </a:r>
          </a:p>
          <a:p>
            <a:pPr marL="0" indent="0">
              <a:buNone/>
            </a:pPr>
            <a:r>
              <a:rPr lang="it-IT" sz="2400"/>
              <a:t>    of the product and brand.</a:t>
            </a:r>
            <a:r>
              <a:rPr lang="it-IT" sz="2400" smtClean="0"/>
              <a:t>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i="1" dirty="0"/>
              <a:t> </a:t>
            </a:r>
            <a:r>
              <a:rPr lang="it-IT" sz="2400" i="1" dirty="0" smtClean="0"/>
              <a:t>  </a:t>
            </a:r>
          </a:p>
          <a:p>
            <a:pPr marL="0" indent="0">
              <a:buNone/>
            </a:pPr>
            <a:endParaRPr lang="it-IT" sz="2800" i="1" dirty="0"/>
          </a:p>
          <a:p>
            <a:pPr marL="0" indent="0">
              <a:buNone/>
            </a:pPr>
            <a:endParaRPr lang="it-IT" sz="2800" i="1" u="sng" dirty="0"/>
          </a:p>
        </p:txBody>
      </p:sp>
    </p:spTree>
    <p:extLst>
      <p:ext uri="{BB962C8B-B14F-4D97-AF65-F5344CB8AC3E}">
        <p14:creationId xmlns:p14="http://schemas.microsoft.com/office/powerpoint/2010/main" val="188705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it-I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Nordstrom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Experience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1800" dirty="0" smtClean="0"/>
          </a:p>
          <a:p>
            <a:pPr marL="0" indent="0">
              <a:buNone/>
            </a:pP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/>
              <a:t>e</a:t>
            </a:r>
            <a:r>
              <a:rPr lang="it-IT" sz="2400" dirty="0" err="1" smtClean="0"/>
              <a:t>mployees</a:t>
            </a:r>
            <a:r>
              <a:rPr lang="it-IT" sz="1800" dirty="0" smtClean="0"/>
              <a:t>:  the </a:t>
            </a:r>
            <a:r>
              <a:rPr lang="it-IT" sz="1800" dirty="0" err="1"/>
              <a:t>philosophy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“</a:t>
            </a:r>
            <a:r>
              <a:rPr lang="it-IT" sz="1800" dirty="0" err="1"/>
              <a:t>hire</a:t>
            </a:r>
            <a:r>
              <a:rPr lang="it-IT" sz="1800" dirty="0"/>
              <a:t> the smile, </a:t>
            </a:r>
            <a:r>
              <a:rPr lang="it-IT" sz="1800" dirty="0" err="1"/>
              <a:t>train</a:t>
            </a:r>
            <a:r>
              <a:rPr lang="it-IT" sz="1800" dirty="0"/>
              <a:t> the </a:t>
            </a:r>
            <a:r>
              <a:rPr lang="it-IT" sz="1800" dirty="0" err="1"/>
              <a:t>skill</a:t>
            </a:r>
            <a:r>
              <a:rPr lang="it-IT" sz="1800" dirty="0"/>
              <a:t>.”</a:t>
            </a:r>
          </a:p>
          <a:p>
            <a:r>
              <a:rPr lang="it-IT" sz="1800" dirty="0" smtClean="0"/>
              <a:t>Feeling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you</a:t>
            </a:r>
            <a:r>
              <a:rPr lang="it-IT" sz="1800" dirty="0"/>
              <a:t> are part of </a:t>
            </a:r>
            <a:r>
              <a:rPr lang="it-IT" sz="1800" dirty="0" err="1"/>
              <a:t>something</a:t>
            </a:r>
            <a:r>
              <a:rPr lang="it-IT" sz="1800" dirty="0"/>
              <a:t> </a:t>
            </a:r>
            <a:r>
              <a:rPr lang="it-IT" sz="1800" dirty="0" err="1"/>
              <a:t>meaningful</a:t>
            </a:r>
            <a:r>
              <a:rPr lang="it-IT" sz="1800" dirty="0"/>
              <a:t>. (“</a:t>
            </a:r>
            <a:r>
              <a:rPr lang="it-IT" sz="1800" dirty="0" err="1"/>
              <a:t>Selling</a:t>
            </a:r>
            <a:r>
              <a:rPr lang="it-IT" sz="1800" dirty="0"/>
              <a:t> </a:t>
            </a:r>
            <a:r>
              <a:rPr lang="it-IT" sz="1800" dirty="0" err="1"/>
              <a:t>clothes</a:t>
            </a:r>
            <a:r>
              <a:rPr lang="it-IT" sz="1800" dirty="0"/>
              <a:t> </a:t>
            </a:r>
            <a:r>
              <a:rPr lang="it-IT" sz="1800" dirty="0" err="1"/>
              <a:t>isn’t</a:t>
            </a:r>
            <a:r>
              <a:rPr lang="it-IT" sz="1800" dirty="0"/>
              <a:t>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we</a:t>
            </a:r>
            <a:r>
              <a:rPr lang="it-IT" sz="1800" dirty="0"/>
              <a:t> do. </a:t>
            </a:r>
            <a:r>
              <a:rPr lang="it-IT" sz="1800" dirty="0" err="1"/>
              <a:t>It’s</a:t>
            </a:r>
            <a:r>
              <a:rPr lang="it-IT" sz="1800" dirty="0"/>
              <a:t> </a:t>
            </a:r>
            <a:r>
              <a:rPr lang="it-IT" sz="1800" dirty="0" err="1"/>
              <a:t>filling</a:t>
            </a:r>
            <a:r>
              <a:rPr lang="it-IT" sz="1800" dirty="0"/>
              <a:t> </a:t>
            </a:r>
            <a:r>
              <a:rPr lang="it-IT" sz="1800" dirty="0" err="1"/>
              <a:t>people’s</a:t>
            </a:r>
            <a:r>
              <a:rPr lang="it-IT" sz="1800" dirty="0"/>
              <a:t> </a:t>
            </a:r>
            <a:r>
              <a:rPr lang="it-IT" sz="1800" dirty="0" err="1"/>
              <a:t>needs</a:t>
            </a:r>
            <a:r>
              <a:rPr lang="it-IT" sz="1800" dirty="0"/>
              <a:t> and </a:t>
            </a:r>
            <a:r>
              <a:rPr lang="it-IT" sz="1800" dirty="0" err="1"/>
              <a:t>making</a:t>
            </a:r>
            <a:r>
              <a:rPr lang="it-IT" sz="1800" dirty="0"/>
              <a:t> </a:t>
            </a:r>
            <a:r>
              <a:rPr lang="it-IT" sz="1800" dirty="0" err="1"/>
              <a:t>them</a:t>
            </a:r>
            <a:r>
              <a:rPr lang="it-IT" sz="1800" dirty="0"/>
              <a:t> </a:t>
            </a:r>
            <a:r>
              <a:rPr lang="it-IT" sz="1800" dirty="0" err="1"/>
              <a:t>feel</a:t>
            </a:r>
            <a:r>
              <a:rPr lang="it-IT" sz="1800" dirty="0"/>
              <a:t> </a:t>
            </a:r>
            <a:r>
              <a:rPr lang="it-IT" sz="1800" dirty="0" err="1"/>
              <a:t>better</a:t>
            </a:r>
            <a:r>
              <a:rPr lang="it-IT" sz="1800" dirty="0"/>
              <a:t> </a:t>
            </a:r>
            <a:r>
              <a:rPr lang="it-IT" sz="1800" dirty="0" err="1"/>
              <a:t>emotionally</a:t>
            </a:r>
            <a:r>
              <a:rPr lang="it-IT" sz="1800" dirty="0"/>
              <a:t>.”)</a:t>
            </a:r>
          </a:p>
          <a:p>
            <a:r>
              <a:rPr lang="it-IT" sz="1800" dirty="0"/>
              <a:t>Feeling </a:t>
            </a:r>
            <a:r>
              <a:rPr lang="it-IT" sz="1800" dirty="0" err="1"/>
              <a:t>valued</a:t>
            </a:r>
            <a:r>
              <a:rPr lang="it-IT" sz="1800" dirty="0"/>
              <a:t>. (“The more </a:t>
            </a:r>
            <a:r>
              <a:rPr lang="it-IT" sz="1800" dirty="0" err="1"/>
              <a:t>people</a:t>
            </a:r>
            <a:r>
              <a:rPr lang="it-IT" sz="1800" dirty="0"/>
              <a:t> are </a:t>
            </a:r>
            <a:r>
              <a:rPr lang="it-IT" sz="1800" dirty="0" err="1"/>
              <a:t>valued</a:t>
            </a:r>
            <a:r>
              <a:rPr lang="it-IT" sz="1800" dirty="0"/>
              <a:t>, the more </a:t>
            </a:r>
            <a:r>
              <a:rPr lang="it-IT" sz="1800" dirty="0" err="1"/>
              <a:t>connected</a:t>
            </a:r>
            <a:r>
              <a:rPr lang="it-IT" sz="1800" dirty="0"/>
              <a:t> </a:t>
            </a: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become</a:t>
            </a:r>
            <a:r>
              <a:rPr lang="it-IT" sz="1800" dirty="0"/>
              <a:t>.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perpetuates</a:t>
            </a:r>
            <a:r>
              <a:rPr lang="it-IT" sz="1800" dirty="0"/>
              <a:t> </a:t>
            </a:r>
            <a:r>
              <a:rPr lang="it-IT" sz="1800" dirty="0" err="1"/>
              <a:t>itself</a:t>
            </a:r>
            <a:r>
              <a:rPr lang="it-IT" sz="1800" dirty="0"/>
              <a:t>.</a:t>
            </a:r>
            <a:r>
              <a:rPr lang="it-IT" sz="1800" dirty="0" smtClean="0"/>
              <a:t>”)</a:t>
            </a:r>
          </a:p>
          <a:p>
            <a:endParaRPr lang="it-IT" sz="1800" dirty="0"/>
          </a:p>
          <a:p>
            <a:pPr marL="0" indent="0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: </a:t>
            </a:r>
            <a:r>
              <a:rPr lang="it-IT" sz="1800" dirty="0" err="1" smtClean="0"/>
              <a:t>They</a:t>
            </a:r>
            <a:r>
              <a:rPr lang="it-IT" sz="1800" dirty="0" smtClean="0"/>
              <a:t>  </a:t>
            </a:r>
            <a:r>
              <a:rPr lang="it-IT" sz="1800" dirty="0" err="1" smtClean="0"/>
              <a:t>expect</a:t>
            </a:r>
            <a:r>
              <a:rPr lang="it-IT" sz="1800" dirty="0" smtClean="0"/>
              <a:t> </a:t>
            </a:r>
            <a:r>
              <a:rPr lang="it-IT" sz="1800" dirty="0" err="1" smtClean="0"/>
              <a:t>excellent</a:t>
            </a:r>
            <a:r>
              <a:rPr lang="it-IT" sz="1800" dirty="0" smtClean="0"/>
              <a:t> </a:t>
            </a:r>
            <a:r>
              <a:rPr lang="it-IT" sz="1800" dirty="0" err="1" smtClean="0"/>
              <a:t>quality</a:t>
            </a:r>
            <a:r>
              <a:rPr lang="it-IT" sz="1800" dirty="0" smtClean="0"/>
              <a:t> </a:t>
            </a:r>
            <a:r>
              <a:rPr lang="it-IT" sz="1800" dirty="0" err="1" smtClean="0"/>
              <a:t>clothing</a:t>
            </a:r>
            <a:r>
              <a:rPr lang="it-IT" sz="1800" dirty="0" smtClean="0"/>
              <a:t> and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pay</a:t>
            </a:r>
            <a:r>
              <a:rPr lang="it-IT" sz="1800" dirty="0" smtClean="0"/>
              <a:t> a premium</a:t>
            </a:r>
          </a:p>
          <a:p>
            <a:pPr marL="0" indent="0">
              <a:buNone/>
            </a:pPr>
            <a:r>
              <a:rPr lang="it-IT" sz="1800" dirty="0" err="1" smtClean="0"/>
              <a:t>price</a:t>
            </a:r>
            <a:r>
              <a:rPr lang="it-IT" sz="1800" dirty="0" smtClean="0"/>
              <a:t> for </a:t>
            </a:r>
            <a:r>
              <a:rPr lang="it-IT" sz="1800" dirty="0" err="1" smtClean="0"/>
              <a:t>that</a:t>
            </a:r>
            <a:r>
              <a:rPr lang="it-IT" sz="1800" dirty="0" smtClean="0"/>
              <a:t> plus the </a:t>
            </a:r>
            <a:r>
              <a:rPr lang="it-IT" sz="1800" dirty="0" err="1" smtClean="0"/>
              <a:t>store</a:t>
            </a:r>
            <a:r>
              <a:rPr lang="it-IT" sz="1800" dirty="0" smtClean="0"/>
              <a:t> sales service, </a:t>
            </a:r>
            <a:r>
              <a:rPr lang="it-IT" sz="1800" dirty="0" err="1" smtClean="0"/>
              <a:t>product</a:t>
            </a:r>
            <a:r>
              <a:rPr lang="it-IT" sz="1800" dirty="0" smtClean="0"/>
              <a:t> </a:t>
            </a:r>
            <a:r>
              <a:rPr lang="it-IT" sz="1800" dirty="0" err="1" smtClean="0"/>
              <a:t>guarantee</a:t>
            </a:r>
            <a:r>
              <a:rPr lang="it-IT" sz="1800" dirty="0" smtClean="0"/>
              <a:t>, and for the feeling of </a:t>
            </a:r>
            <a:r>
              <a:rPr lang="it-IT" sz="1800" dirty="0" err="1" smtClean="0"/>
              <a:t>being</a:t>
            </a:r>
            <a:r>
              <a:rPr lang="it-IT" sz="1800" dirty="0" smtClean="0"/>
              <a:t> part of a special </a:t>
            </a:r>
            <a:r>
              <a:rPr lang="it-IT" sz="1800" dirty="0" err="1" smtClean="0"/>
              <a:t>experience</a:t>
            </a:r>
            <a:r>
              <a:rPr lang="it-IT" sz="1800" dirty="0" smtClean="0"/>
              <a:t>.  The </a:t>
            </a:r>
            <a:r>
              <a:rPr lang="it-IT" sz="1800" dirty="0" err="1" smtClean="0"/>
              <a:t>Nordstrom</a:t>
            </a:r>
            <a:r>
              <a:rPr lang="it-IT" sz="1800" dirty="0" smtClean="0"/>
              <a:t> </a:t>
            </a:r>
            <a:r>
              <a:rPr lang="it-IT" sz="1800" dirty="0" err="1" smtClean="0"/>
              <a:t>customer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solidly</a:t>
            </a:r>
            <a:r>
              <a:rPr lang="it-IT" sz="1800" dirty="0"/>
              <a:t> </a:t>
            </a:r>
            <a:r>
              <a:rPr lang="it-IT" sz="1800" dirty="0" err="1" smtClean="0"/>
              <a:t>connected</a:t>
            </a:r>
            <a:r>
              <a:rPr lang="it-IT" sz="1800" dirty="0" smtClean="0"/>
              <a:t> to the brand and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loyalty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reinforced</a:t>
            </a:r>
            <a:r>
              <a:rPr lang="it-IT" sz="1800" dirty="0" smtClean="0"/>
              <a:t> over the </a:t>
            </a:r>
            <a:r>
              <a:rPr lang="it-IT" sz="1800" dirty="0" err="1" smtClean="0"/>
              <a:t>years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•</a:t>
            </a:r>
            <a:r>
              <a:rPr lang="it-IT" sz="2400" dirty="0" smtClean="0"/>
              <a:t>New Mobile CRM </a:t>
            </a:r>
            <a:r>
              <a:rPr lang="it-IT" sz="2400" dirty="0" err="1" smtClean="0"/>
              <a:t>app</a:t>
            </a:r>
            <a:r>
              <a:rPr lang="it-IT" sz="1800" dirty="0" smtClean="0"/>
              <a:t>: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5328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Nordstrom</a:t>
            </a:r>
            <a:r>
              <a:rPr 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CRM </a:t>
            </a:r>
            <a:r>
              <a:rPr lang="it-IT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app</a:t>
            </a:r>
            <a:endParaRPr lang="it-IT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err="1"/>
              <a:t>allows</a:t>
            </a:r>
            <a:r>
              <a:rPr lang="it-IT" sz="2000" dirty="0"/>
              <a:t> consumers to </a:t>
            </a:r>
            <a:r>
              <a:rPr lang="it-IT" sz="2000" dirty="0" err="1"/>
              <a:t>buy</a:t>
            </a:r>
            <a:r>
              <a:rPr lang="it-IT" sz="2000" dirty="0"/>
              <a:t> </a:t>
            </a:r>
            <a:r>
              <a:rPr lang="it-IT" sz="2000" dirty="0" err="1"/>
              <a:t>products</a:t>
            </a:r>
            <a:r>
              <a:rPr lang="it-IT" sz="2000" dirty="0"/>
              <a:t>, develop </a:t>
            </a:r>
            <a:r>
              <a:rPr lang="it-IT" sz="2000" dirty="0" err="1"/>
              <a:t>looks</a:t>
            </a:r>
            <a:r>
              <a:rPr lang="it-IT" sz="2000" dirty="0"/>
              <a:t>, create a </a:t>
            </a:r>
            <a:r>
              <a:rPr lang="it-IT" sz="2000" dirty="0" err="1"/>
              <a:t>wish</a:t>
            </a:r>
            <a:r>
              <a:rPr lang="it-IT" sz="2000" dirty="0"/>
              <a:t> list, venture in-</a:t>
            </a:r>
            <a:r>
              <a:rPr lang="it-IT" sz="2000" dirty="0" err="1"/>
              <a:t>store</a:t>
            </a:r>
            <a:r>
              <a:rPr lang="it-IT" sz="2000" dirty="0"/>
              <a:t> for </a:t>
            </a:r>
            <a:r>
              <a:rPr lang="it-IT" sz="2000" dirty="0" err="1"/>
              <a:t>events</a:t>
            </a:r>
            <a:r>
              <a:rPr lang="it-IT" sz="2000" dirty="0"/>
              <a:t> and call </a:t>
            </a:r>
            <a:r>
              <a:rPr lang="it-IT" sz="2000" dirty="0" err="1"/>
              <a:t>customer</a:t>
            </a:r>
            <a:r>
              <a:rPr lang="it-IT" sz="2000" dirty="0"/>
              <a:t> service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err="1"/>
              <a:t>Nordstrom’s</a:t>
            </a:r>
            <a:r>
              <a:rPr lang="it-IT" sz="2000" dirty="0"/>
              <a:t> </a:t>
            </a:r>
            <a:r>
              <a:rPr lang="it-IT" sz="2000" dirty="0" err="1"/>
              <a:t>branded</a:t>
            </a:r>
            <a:r>
              <a:rPr lang="it-IT" sz="2000" dirty="0"/>
              <a:t> </a:t>
            </a:r>
            <a:r>
              <a:rPr lang="it-IT" sz="2000" dirty="0" err="1"/>
              <a:t>rich</a:t>
            </a:r>
            <a:r>
              <a:rPr lang="it-IT" sz="2000" dirty="0"/>
              <a:t> </a:t>
            </a:r>
            <a:r>
              <a:rPr lang="it-IT" sz="2000" dirty="0" err="1"/>
              <a:t>app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critical</a:t>
            </a:r>
            <a:r>
              <a:rPr lang="it-IT" sz="2000" dirty="0"/>
              <a:t> component of a </a:t>
            </a:r>
            <a:r>
              <a:rPr lang="it-IT" sz="2000" dirty="0" err="1"/>
              <a:t>successful</a:t>
            </a:r>
            <a:r>
              <a:rPr lang="it-IT" sz="2000" dirty="0"/>
              <a:t> cross-</a:t>
            </a:r>
            <a:r>
              <a:rPr lang="it-IT" sz="2000" dirty="0" err="1"/>
              <a:t>channel</a:t>
            </a:r>
            <a:r>
              <a:rPr lang="it-IT" sz="2000" dirty="0"/>
              <a:t> mobile </a:t>
            </a:r>
            <a:r>
              <a:rPr lang="it-IT" sz="2000" dirty="0" err="1"/>
              <a:t>strategy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empowers</a:t>
            </a:r>
            <a:r>
              <a:rPr lang="it-IT" sz="2000" dirty="0"/>
              <a:t> </a:t>
            </a:r>
            <a:r>
              <a:rPr lang="it-IT" sz="2000" dirty="0" err="1"/>
              <a:t>Nordstrom</a:t>
            </a:r>
            <a:r>
              <a:rPr lang="it-IT" sz="2000" dirty="0"/>
              <a:t> to </a:t>
            </a:r>
            <a:r>
              <a:rPr lang="it-IT" sz="2000" dirty="0" err="1"/>
              <a:t>build</a:t>
            </a:r>
            <a:r>
              <a:rPr lang="it-IT" sz="2000" dirty="0"/>
              <a:t> a </a:t>
            </a:r>
            <a:r>
              <a:rPr lang="it-IT" sz="2000" dirty="0" err="1"/>
              <a:t>closer</a:t>
            </a:r>
            <a:r>
              <a:rPr lang="it-IT" sz="2000" dirty="0"/>
              <a:t>, more personal </a:t>
            </a:r>
            <a:r>
              <a:rPr lang="it-IT" sz="2000" dirty="0" err="1"/>
              <a:t>relationship</a:t>
            </a:r>
            <a:r>
              <a:rPr lang="it-IT" sz="2000" dirty="0"/>
              <a:t> with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loyal</a:t>
            </a:r>
            <a:r>
              <a:rPr lang="it-IT" sz="2000" dirty="0"/>
              <a:t> </a:t>
            </a:r>
            <a:r>
              <a:rPr lang="it-IT" sz="2000" dirty="0" err="1" smtClean="0"/>
              <a:t>customers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err="1"/>
              <a:t>Nordstrom</a:t>
            </a:r>
            <a:r>
              <a:rPr lang="it-IT" sz="2000" dirty="0"/>
              <a:t> can </a:t>
            </a:r>
            <a:r>
              <a:rPr lang="it-IT" sz="2000" dirty="0" err="1"/>
              <a:t>engage</a:t>
            </a:r>
            <a:r>
              <a:rPr lang="it-IT" sz="2000" dirty="0"/>
              <a:t> and </a:t>
            </a:r>
            <a:r>
              <a:rPr lang="it-IT" sz="2000" dirty="0" err="1"/>
              <a:t>transform</a:t>
            </a:r>
            <a:r>
              <a:rPr lang="it-IT" sz="2000" dirty="0"/>
              <a:t> </a:t>
            </a:r>
            <a:r>
              <a:rPr lang="it-IT" sz="2000" dirty="0" err="1"/>
              <a:t>customers</a:t>
            </a:r>
            <a:r>
              <a:rPr lang="it-IT" sz="2000" dirty="0"/>
              <a:t> from </a:t>
            </a:r>
            <a:r>
              <a:rPr lang="it-IT" sz="2000" dirty="0" err="1"/>
              <a:t>occasional</a:t>
            </a:r>
            <a:r>
              <a:rPr lang="it-IT" sz="2000" dirty="0"/>
              <a:t> </a:t>
            </a:r>
            <a:r>
              <a:rPr lang="it-IT" sz="2000" dirty="0" err="1"/>
              <a:t>visitors</a:t>
            </a:r>
            <a:r>
              <a:rPr lang="it-IT" sz="2000" dirty="0"/>
              <a:t> to </a:t>
            </a:r>
            <a:r>
              <a:rPr lang="it-IT" sz="2000" dirty="0" err="1"/>
              <a:t>loyal</a:t>
            </a:r>
            <a:r>
              <a:rPr lang="it-IT" sz="2000" dirty="0"/>
              <a:t> </a:t>
            </a:r>
            <a:r>
              <a:rPr lang="it-IT" sz="2000" dirty="0" err="1"/>
              <a:t>customers</a:t>
            </a:r>
            <a:r>
              <a:rPr lang="it-IT" sz="2000" dirty="0"/>
              <a:t> by </a:t>
            </a:r>
            <a:r>
              <a:rPr lang="it-IT" sz="2000" dirty="0" err="1"/>
              <a:t>having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download the </a:t>
            </a:r>
            <a:r>
              <a:rPr lang="it-IT" sz="2000" dirty="0" err="1"/>
              <a:t>app</a:t>
            </a:r>
            <a:r>
              <a:rPr lang="it-IT" sz="2000" dirty="0"/>
              <a:t> for </a:t>
            </a:r>
            <a:r>
              <a:rPr lang="it-IT" sz="2000" dirty="0" err="1"/>
              <a:t>faster</a:t>
            </a:r>
            <a:r>
              <a:rPr lang="it-IT" sz="2000" dirty="0"/>
              <a:t>, more </a:t>
            </a:r>
            <a:r>
              <a:rPr lang="it-IT" sz="2000" dirty="0" err="1"/>
              <a:t>frequent</a:t>
            </a:r>
            <a:r>
              <a:rPr lang="it-IT" sz="2000" dirty="0"/>
              <a:t> and </a:t>
            </a:r>
            <a:r>
              <a:rPr lang="it-IT" sz="2000" dirty="0" err="1"/>
              <a:t>higher</a:t>
            </a:r>
            <a:r>
              <a:rPr lang="it-IT" sz="2000" dirty="0"/>
              <a:t> </a:t>
            </a:r>
            <a:r>
              <a:rPr lang="it-IT" sz="2000" dirty="0" err="1"/>
              <a:t>value</a:t>
            </a:r>
            <a:r>
              <a:rPr lang="it-IT" sz="2000" dirty="0"/>
              <a:t> </a:t>
            </a:r>
            <a:r>
              <a:rPr lang="it-IT" sz="2000" dirty="0" err="1"/>
              <a:t>experiences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5615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ordstrom-app-sty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" y="720843"/>
            <a:ext cx="2299806" cy="345545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1117" y="453249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/>
              <a:t>Nordstrom</a:t>
            </a:r>
            <a:r>
              <a:rPr lang="it-IT" sz="2000" dirty="0"/>
              <a:t> can </a:t>
            </a:r>
            <a:r>
              <a:rPr lang="it-IT" sz="2000" dirty="0" err="1"/>
              <a:t>engage</a:t>
            </a:r>
            <a:r>
              <a:rPr lang="it-IT" sz="2000" dirty="0"/>
              <a:t> and </a:t>
            </a:r>
            <a:r>
              <a:rPr lang="it-IT" sz="2000" dirty="0" err="1"/>
              <a:t>transform</a:t>
            </a:r>
            <a:r>
              <a:rPr lang="it-IT" sz="2000" dirty="0"/>
              <a:t> </a:t>
            </a:r>
            <a:r>
              <a:rPr lang="it-IT" sz="2000" dirty="0" err="1"/>
              <a:t>customers</a:t>
            </a:r>
            <a:r>
              <a:rPr lang="it-IT" sz="2000" dirty="0"/>
              <a:t> from </a:t>
            </a:r>
            <a:r>
              <a:rPr lang="it-IT" sz="2000" dirty="0" err="1"/>
              <a:t>occasional</a:t>
            </a:r>
            <a:r>
              <a:rPr lang="it-IT" sz="2000" dirty="0"/>
              <a:t> </a:t>
            </a:r>
            <a:r>
              <a:rPr lang="it-IT" sz="2000" dirty="0" err="1"/>
              <a:t>visitors</a:t>
            </a:r>
            <a:r>
              <a:rPr lang="it-IT" sz="2000" dirty="0"/>
              <a:t> to </a:t>
            </a:r>
            <a:r>
              <a:rPr lang="it-IT" sz="2000" dirty="0" err="1"/>
              <a:t>loyal</a:t>
            </a:r>
            <a:r>
              <a:rPr lang="it-IT" sz="2000" dirty="0"/>
              <a:t> </a:t>
            </a:r>
            <a:r>
              <a:rPr lang="it-IT" sz="2000" dirty="0" err="1"/>
              <a:t>customers</a:t>
            </a:r>
            <a:r>
              <a:rPr lang="it-IT" sz="2000" dirty="0"/>
              <a:t> by </a:t>
            </a:r>
            <a:r>
              <a:rPr lang="it-IT" sz="2000" dirty="0" err="1"/>
              <a:t>having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download the </a:t>
            </a:r>
            <a:r>
              <a:rPr lang="it-IT" sz="2000" dirty="0" err="1"/>
              <a:t>app</a:t>
            </a:r>
            <a:r>
              <a:rPr lang="it-IT" sz="2000" dirty="0"/>
              <a:t> for </a:t>
            </a:r>
            <a:r>
              <a:rPr lang="it-IT" sz="2000" dirty="0" err="1"/>
              <a:t>faster</a:t>
            </a:r>
            <a:r>
              <a:rPr lang="it-IT" sz="2000" dirty="0"/>
              <a:t>, more </a:t>
            </a:r>
            <a:r>
              <a:rPr lang="it-IT" sz="2000" dirty="0" err="1"/>
              <a:t>frequent</a:t>
            </a:r>
            <a:r>
              <a:rPr lang="it-IT" sz="2000" dirty="0"/>
              <a:t> and </a:t>
            </a:r>
            <a:r>
              <a:rPr lang="it-IT" sz="2000" dirty="0" err="1"/>
              <a:t>higher</a:t>
            </a:r>
            <a:r>
              <a:rPr lang="it-IT" sz="2000" dirty="0"/>
              <a:t> </a:t>
            </a:r>
            <a:r>
              <a:rPr lang="it-IT" sz="2000" dirty="0" err="1"/>
              <a:t>value</a:t>
            </a:r>
            <a:r>
              <a:rPr lang="it-IT" sz="2000" dirty="0"/>
              <a:t> </a:t>
            </a:r>
            <a:r>
              <a:rPr lang="it-IT" sz="2000" dirty="0" err="1"/>
              <a:t>experiences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3430100" y="15015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/>
              <a:t>Users</a:t>
            </a:r>
            <a:r>
              <a:rPr lang="it-IT" sz="2000" dirty="0"/>
              <a:t> can click on the style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represents</a:t>
            </a:r>
            <a:r>
              <a:rPr lang="it-IT" sz="2000" dirty="0"/>
              <a:t> the way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dress</a:t>
            </a:r>
            <a:r>
              <a:rPr lang="it-IT" sz="2000" dirty="0"/>
              <a:t> and are </a:t>
            </a:r>
            <a:r>
              <a:rPr lang="it-IT" sz="2000" dirty="0" err="1"/>
              <a:t>given</a:t>
            </a:r>
            <a:r>
              <a:rPr lang="it-IT" sz="2000" dirty="0"/>
              <a:t> </a:t>
            </a:r>
            <a:r>
              <a:rPr lang="it-IT" sz="2000" dirty="0" err="1"/>
              <a:t>choices</a:t>
            </a:r>
            <a:r>
              <a:rPr lang="it-IT" sz="2000" dirty="0"/>
              <a:t> of </a:t>
            </a:r>
            <a:r>
              <a:rPr lang="it-IT" sz="2000" dirty="0" err="1"/>
              <a:t>handbags</a:t>
            </a:r>
            <a:r>
              <a:rPr lang="it-IT" sz="2000" dirty="0"/>
              <a:t>, tops, </a:t>
            </a:r>
            <a:r>
              <a:rPr lang="it-IT" sz="2000" dirty="0" err="1"/>
              <a:t>bottoms</a:t>
            </a:r>
            <a:r>
              <a:rPr lang="it-IT" sz="2000" dirty="0"/>
              <a:t> and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accessories</a:t>
            </a:r>
            <a:r>
              <a:rPr lang="it-IT" sz="2000" dirty="0"/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07218" y="29101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err="1"/>
              <a:t>Selecting</a:t>
            </a:r>
            <a:r>
              <a:rPr lang="it-IT" sz="2000" dirty="0"/>
              <a:t> a </a:t>
            </a:r>
            <a:r>
              <a:rPr lang="it-IT" sz="2000" dirty="0" err="1"/>
              <a:t>product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</a:t>
            </a:r>
            <a:r>
              <a:rPr lang="it-IT" sz="2000" dirty="0" err="1"/>
              <a:t>bring</a:t>
            </a:r>
            <a:r>
              <a:rPr lang="it-IT" sz="2000" dirty="0"/>
              <a:t> up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individual</a:t>
            </a:r>
            <a:r>
              <a:rPr lang="it-IT" sz="2000" dirty="0"/>
              <a:t> page with a </a:t>
            </a:r>
            <a:r>
              <a:rPr lang="it-IT" sz="2000" dirty="0" err="1"/>
              <a:t>description</a:t>
            </a:r>
            <a:r>
              <a:rPr lang="it-IT" sz="2000" dirty="0"/>
              <a:t> and an option to share via email, </a:t>
            </a:r>
            <a:r>
              <a:rPr lang="it-IT" sz="2000" dirty="0" err="1"/>
              <a:t>Facebook</a:t>
            </a:r>
            <a:r>
              <a:rPr lang="it-IT" sz="2000" dirty="0"/>
              <a:t> or </a:t>
            </a:r>
            <a:r>
              <a:rPr lang="it-IT" sz="2000" dirty="0" err="1"/>
              <a:t>Twitter</a:t>
            </a:r>
            <a:r>
              <a:rPr lang="it-IT" sz="2000" dirty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61107" y="647000"/>
            <a:ext cx="40505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err="1"/>
              <a:t>Nordstrom</a:t>
            </a:r>
            <a:r>
              <a:rPr lang="it-IT" sz="3200" b="1" i="1" dirty="0"/>
              <a:t> mobile </a:t>
            </a:r>
            <a:r>
              <a:rPr lang="it-IT" sz="3200" b="1" i="1" dirty="0" err="1"/>
              <a:t>app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7129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When service goes </a:t>
            </a:r>
            <a:r>
              <a:rPr lang="it-IT" b="1" i="1"/>
              <a:t>bad:</a:t>
            </a:r>
            <a:br>
              <a:rPr lang="it-IT" b="1" i="1"/>
            </a:br>
            <a:r>
              <a:rPr lang="it-IT" b="1" i="1"/>
              <a:t>key elements to correct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1. Set standards of behavior</a:t>
            </a:r>
          </a:p>
          <a:p>
            <a:pPr marL="0" indent="0">
              <a:buNone/>
            </a:pPr>
            <a:r>
              <a:rPr lang="it-IT"/>
              <a:t>       - answer phone in less than 4 rings</a:t>
            </a:r>
          </a:p>
          <a:p>
            <a:pPr marL="0" indent="0">
              <a:buNone/>
            </a:pPr>
            <a:r>
              <a:rPr lang="it-IT"/>
              <a:t>       - have professional phone greetings</a:t>
            </a:r>
          </a:p>
          <a:p>
            <a:pPr marL="0" indent="0">
              <a:buNone/>
            </a:pPr>
            <a:r>
              <a:rPr lang="it-IT"/>
              <a:t>       - answer emails within 1 hour</a:t>
            </a:r>
          </a:p>
          <a:p>
            <a:pPr marL="0" indent="0">
              <a:buNone/>
            </a:pPr>
            <a:r>
              <a:rPr lang="it-IT"/>
              <a:t>       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37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2</a:t>
            </a:r>
            <a:r>
              <a:rPr lang="it-IT"/>
              <a:t>.  </a:t>
            </a:r>
            <a:r>
              <a:rPr lang="it-IT">
                <a:solidFill>
                  <a:srgbClr val="0000FF"/>
                </a:solidFill>
              </a:rPr>
              <a:t>Start using the right language</a:t>
            </a:r>
          </a:p>
          <a:p>
            <a:pPr marL="0" indent="0">
              <a:buNone/>
            </a:pPr>
            <a:r>
              <a:rPr lang="it-IT"/>
              <a:t>     </a:t>
            </a:r>
            <a:r>
              <a:rPr lang="it-IT" sz="2800"/>
              <a:t> - "you owe us €50" ....... "our records show a 	 	balance of €50"</a:t>
            </a:r>
          </a:p>
          <a:p>
            <a:pPr marL="0" indent="0">
              <a:buNone/>
            </a:pPr>
            <a:r>
              <a:rPr lang="it-IT" sz="2800"/>
              <a:t>      - "Please hold"....."May I briefly place you on hold"</a:t>
            </a:r>
          </a:p>
        </p:txBody>
      </p:sp>
    </p:spTree>
    <p:extLst>
      <p:ext uri="{BB962C8B-B14F-4D97-AF65-F5344CB8AC3E}">
        <p14:creationId xmlns:p14="http://schemas.microsoft.com/office/powerpoint/2010/main" val="23685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3. Train employees about what extraordinary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 customer service looks like.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</a:t>
            </a:r>
            <a:r>
              <a:rPr lang="it-IT"/>
              <a:t>- Apple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</a:t>
            </a:r>
            <a:r>
              <a:rPr lang="it-IT"/>
              <a:t>- Starbucks</a:t>
            </a:r>
          </a:p>
          <a:p>
            <a:pPr marL="0" indent="0">
              <a:buNone/>
            </a:pPr>
            <a:r>
              <a:rPr lang="it-IT"/>
              <a:t>    - Ritz-Carlton hotel</a:t>
            </a:r>
          </a:p>
          <a:p>
            <a:pPr marL="0" indent="0">
              <a:buNone/>
            </a:pPr>
            <a:endParaRPr lang="it-IT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2b-b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891404"/>
            <a:ext cx="6427735" cy="48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4.  You need an adequate CS budget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  </a:t>
            </a:r>
            <a:r>
              <a:rPr lang="it-IT"/>
              <a:t>- fast effective service requires enough staff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 </a:t>
            </a:r>
            <a:r>
              <a:rPr lang="it-IT">
                <a:solidFill>
                  <a:srgbClr val="000000"/>
                </a:solidFill>
              </a:rPr>
              <a:t>  - do you have an after-hours capability ?</a:t>
            </a:r>
          </a:p>
          <a:p>
            <a:pPr marL="0" indent="0">
              <a:buNone/>
            </a:pPr>
            <a:r>
              <a:rPr lang="it-IT">
                <a:solidFill>
                  <a:srgbClr val="000000"/>
                </a:solidFill>
              </a:rPr>
              <a:t>      - use FAQ  to avoid unnecessary calls</a:t>
            </a:r>
          </a:p>
        </p:txBody>
      </p:sp>
    </p:spTree>
    <p:extLst>
      <p:ext uri="{BB962C8B-B14F-4D97-AF65-F5344CB8AC3E}">
        <p14:creationId xmlns:p14="http://schemas.microsoft.com/office/powerpoint/2010/main" val="35121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5. Have reliable internal CS communication</a:t>
            </a:r>
          </a:p>
          <a:p>
            <a:pPr marL="0" indent="0">
              <a:buNone/>
            </a:pPr>
            <a:r>
              <a:rPr lang="it-IT">
                <a:solidFill>
                  <a:srgbClr val="0000FF"/>
                </a:solidFill>
              </a:rPr>
              <a:t>   </a:t>
            </a:r>
            <a:r>
              <a:rPr lang="it-IT">
                <a:solidFill>
                  <a:srgbClr val="000000"/>
                </a:solidFill>
              </a:rPr>
              <a:t>- follow every inquiry or complaint from start</a:t>
            </a:r>
          </a:p>
          <a:p>
            <a:pPr marL="0" indent="0">
              <a:buNone/>
            </a:pPr>
            <a:r>
              <a:rPr lang="it-IT">
                <a:solidFill>
                  <a:srgbClr val="000000"/>
                </a:solidFill>
              </a:rPr>
              <a:t>     to resolution:</a:t>
            </a:r>
          </a:p>
          <a:p>
            <a:pPr marL="0" indent="0">
              <a:buNone/>
            </a:pPr>
            <a:r>
              <a:rPr lang="it-IT">
                <a:solidFill>
                  <a:srgbClr val="000000"/>
                </a:solidFill>
              </a:rPr>
              <a:t>   - have a tracking system to know where each</a:t>
            </a:r>
          </a:p>
          <a:p>
            <a:pPr marL="0" indent="0">
              <a:buNone/>
            </a:pPr>
            <a:r>
              <a:rPr lang="it-IT">
                <a:solidFill>
                  <a:srgbClr val="000000"/>
                </a:solidFill>
              </a:rPr>
              <a:t>     inquiry is, who is responsible and the status.</a:t>
            </a:r>
          </a:p>
          <a:p>
            <a:pPr marL="0" indent="0">
              <a:buNone/>
            </a:pPr>
            <a:r>
              <a:rPr lang="it-IT">
                <a:solidFill>
                  <a:srgbClr val="00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5424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90"/>
                </a:solidFill>
              </a:rPr>
              <a:t>Communications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/>
              <a:t>Website </a:t>
            </a:r>
          </a:p>
          <a:p>
            <a:r>
              <a:rPr lang="it-IT" sz="2800"/>
              <a:t>content marketing</a:t>
            </a:r>
          </a:p>
          <a:p>
            <a:r>
              <a:rPr lang="it-IT" sz="2800"/>
              <a:t>The new world of AI... finding customers, improving efficiency, using to communicate. </a:t>
            </a:r>
          </a:p>
          <a:p>
            <a:r>
              <a:rPr lang="it-IT" sz="2800"/>
              <a:t>Linking content offered to final sales</a:t>
            </a:r>
          </a:p>
          <a:p>
            <a:pPr marL="0" indent="0">
              <a:buNone/>
            </a:pPr>
            <a:r>
              <a:rPr lang="it-IT" sz="2800"/>
              <a:t>    Research:      Brand Tracking</a:t>
            </a:r>
          </a:p>
          <a:p>
            <a:pPr marL="0" indent="0">
              <a:buNone/>
            </a:pPr>
            <a:r>
              <a:rPr lang="it-IT" sz="2800"/>
              <a:t>                           adjusting content delivery</a:t>
            </a:r>
          </a:p>
          <a:p>
            <a:pPr marL="0" indent="0">
              <a:buNone/>
            </a:pPr>
            <a:r>
              <a:rPr lang="it-IT" sz="2800"/>
              <a:t>                           linking ADV to social content</a:t>
            </a:r>
          </a:p>
          <a:p>
            <a:pPr marL="0" indent="0">
              <a:buNone/>
            </a:pPr>
            <a:r>
              <a:rPr lang="it-IT" sz="2800"/>
              <a:t>                           CRM to confirm results</a:t>
            </a:r>
          </a:p>
        </p:txBody>
      </p:sp>
    </p:spTree>
    <p:extLst>
      <p:ext uri="{BB962C8B-B14F-4D97-AF65-F5344CB8AC3E}">
        <p14:creationId xmlns:p14="http://schemas.microsoft.com/office/powerpoint/2010/main" val="50132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99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Final Exam Review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/>
              <a:t>You are responsible to know all the content of the lectures that are on the lesson slides </a:t>
            </a:r>
            <a:r>
              <a:rPr lang="it-IT" sz="2000" u="sng"/>
              <a:t>plus </a:t>
            </a:r>
            <a:r>
              <a:rPr lang="it-IT" sz="2000"/>
              <a:t>any relevant key information given by the guest that spoke to the class.</a:t>
            </a:r>
          </a:p>
          <a:p>
            <a:endParaRPr lang="it-IT" sz="2000"/>
          </a:p>
          <a:p>
            <a:r>
              <a:rPr lang="it-IT" sz="2000"/>
              <a:t>Pay attention to how to market a new product or service and also how to devise a marketing plan to solve a company problem.</a:t>
            </a:r>
          </a:p>
          <a:p>
            <a:endParaRPr lang="it-IT" sz="2000"/>
          </a:p>
          <a:p>
            <a:r>
              <a:rPr lang="it-IT" sz="2000"/>
              <a:t>During the final you </a:t>
            </a:r>
            <a:r>
              <a:rPr lang="it-IT" sz="2000" u="sng"/>
              <a:t>cannot</a:t>
            </a:r>
            <a:r>
              <a:rPr lang="it-IT" sz="2000"/>
              <a:t> use notes or activate a cell phone or tablet</a:t>
            </a:r>
          </a:p>
          <a:p>
            <a:pPr marL="0" indent="0">
              <a:buNone/>
            </a:pPr>
            <a:r>
              <a:rPr lang="it-IT" sz="2000"/>
              <a:t>      device. The final exam will be on 22/05 and starts at 9 and you have</a:t>
            </a:r>
          </a:p>
          <a:p>
            <a:pPr marL="0" indent="0">
              <a:buNone/>
            </a:pPr>
            <a:r>
              <a:rPr lang="it-IT" sz="2000"/>
              <a:t>      until 12.00 to finish. Be prepared and please be ready on time !! </a:t>
            </a:r>
          </a:p>
          <a:p>
            <a:pPr marL="0" indent="0">
              <a:buNone/>
            </a:pPr>
            <a:endParaRPr lang="it-IT" sz="2000" u="sng"/>
          </a:p>
          <a:p>
            <a:pPr marL="0" indent="0">
              <a:buNone/>
            </a:pPr>
            <a:r>
              <a:rPr lang="it-IT" sz="2000"/>
              <a:t> 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3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HP_0352-1024x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8" y="727410"/>
            <a:ext cx="8864381" cy="59124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41300" y="949331"/>
            <a:ext cx="441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/>
              <a:t>Marketing is Chess</a:t>
            </a:r>
          </a:p>
        </p:txBody>
      </p:sp>
    </p:spTree>
    <p:extLst>
      <p:ext uri="{BB962C8B-B14F-4D97-AF65-F5344CB8AC3E}">
        <p14:creationId xmlns:p14="http://schemas.microsoft.com/office/powerpoint/2010/main" val="209682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Know the power of each piece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47253"/>
              </p:ext>
            </p:extLst>
          </p:nvPr>
        </p:nvGraphicFramePr>
        <p:xfrm>
          <a:off x="457199" y="1417638"/>
          <a:ext cx="8420171" cy="54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19409" y="3133292"/>
            <a:ext cx="102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/>
              <a:t>=</a:t>
            </a:r>
          </a:p>
        </p:txBody>
      </p:sp>
      <p:pic>
        <p:nvPicPr>
          <p:cNvPr id="7" name="Immagine 6" descr="inde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0" y="1417638"/>
            <a:ext cx="1327035" cy="16762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37740" y="3427460"/>
            <a:ext cx="1591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rgbClr val="008000"/>
                </a:solidFill>
              </a:rPr>
              <a:t>Insight</a:t>
            </a:r>
            <a:r>
              <a:rPr lang="it-IT"/>
              <a:t>   </a:t>
            </a:r>
          </a:p>
        </p:txBody>
      </p:sp>
      <p:sp>
        <p:nvSpPr>
          <p:cNvPr id="9" name="Freccia destra 8"/>
          <p:cNvSpPr/>
          <p:nvPr/>
        </p:nvSpPr>
        <p:spPr>
          <a:xfrm rot="2156209">
            <a:off x="5272278" y="3906639"/>
            <a:ext cx="84002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 flipH="1">
            <a:off x="6174570" y="4271233"/>
            <a:ext cx="2969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>
                <a:solidFill>
                  <a:srgbClr val="FF0000"/>
                </a:solidFill>
              </a:rPr>
              <a:t>Market</a:t>
            </a:r>
          </a:p>
          <a:p>
            <a:r>
              <a:rPr lang="it-IT" sz="4400" b="1">
                <a:solidFill>
                  <a:srgbClr val="FF0000"/>
                </a:solidFill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59140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>
                <a:solidFill>
                  <a:srgbClr val="0000FF"/>
                </a:solidFill>
              </a:rPr>
              <a:t>Remember: Analytical &amp; Intuitive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“Logic will get you from A to B. Imagination will take you everywhere.”</a:t>
            </a:r>
          </a:p>
          <a:p>
            <a:r>
              <a:rPr lang="it-IT"/>
              <a:t>“If you can't explain it to </a:t>
            </a:r>
            <a:r>
              <a:rPr lang="it-IT" b="1"/>
              <a:t>a</a:t>
            </a:r>
            <a:r>
              <a:rPr lang="it-IT"/>
              <a:t> six year old, you don't understand it yourself.”</a:t>
            </a:r>
          </a:p>
          <a:p>
            <a:pPr marL="0" indent="0">
              <a:buNone/>
            </a:pPr>
            <a:r>
              <a:rPr lang="it-IT"/>
              <a:t>                       -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88388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S.W.O.T. Analysis</a:t>
            </a:r>
            <a:r>
              <a:rPr lang="en-US" dirty="0" smtClean="0">
                <a:solidFill>
                  <a:srgbClr val="FF6600"/>
                </a:solidFill>
                <a:effectLst/>
              </a:rPr>
              <a:t> 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•  </a:t>
            </a:r>
            <a:r>
              <a:rPr lang="en-US" b="1" dirty="0" smtClean="0"/>
              <a:t>To determine </a:t>
            </a:r>
            <a:r>
              <a:rPr lang="en-US" b="1" dirty="0"/>
              <a:t>an organization’s strategic position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•  A way to identify </a:t>
            </a:r>
            <a:r>
              <a:rPr lang="en-US" b="1" dirty="0" smtClean="0"/>
              <a:t> four </a:t>
            </a:r>
            <a:r>
              <a:rPr lang="en-US" b="1" u="sng" dirty="0" smtClean="0"/>
              <a:t>Key </a:t>
            </a:r>
            <a:r>
              <a:rPr lang="en-US" b="1" u="sng" dirty="0"/>
              <a:t>elements</a:t>
            </a:r>
            <a:r>
              <a:rPr lang="en-US" b="1" dirty="0"/>
              <a:t> that have an impact on strategy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•  The matrix created forms a basis for discussion of strategic planning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  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3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23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S.W.O.T.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572966"/>
              </p:ext>
            </p:extLst>
          </p:nvPr>
        </p:nvGraphicFramePr>
        <p:xfrm>
          <a:off x="401971" y="911191"/>
          <a:ext cx="8407616" cy="553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48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086"/>
          </a:xfrm>
        </p:spPr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B to C versus B to 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5724"/>
            <a:ext cx="8229600" cy="5702534"/>
          </a:xfrm>
        </p:spPr>
        <p:txBody>
          <a:bodyPr>
            <a:normAutofit/>
          </a:bodyPr>
          <a:lstStyle/>
          <a:p>
            <a:endParaRPr lang="it-IT" sz="2400"/>
          </a:p>
          <a:p>
            <a:r>
              <a:rPr lang="it-IT" sz="2000" b="1"/>
              <a:t>B2B</a:t>
            </a:r>
            <a:r>
              <a:rPr lang="it-IT" sz="2000"/>
              <a:t> effective messages will focus on how your product or service </a:t>
            </a:r>
            <a:r>
              <a:rPr lang="it-IT" sz="2000">
                <a:solidFill>
                  <a:srgbClr val="008000"/>
                </a:solidFill>
              </a:rPr>
              <a:t>saves time, money, and resources</a:t>
            </a:r>
            <a:r>
              <a:rPr lang="it-IT" sz="2000"/>
              <a:t>. What kind of </a:t>
            </a:r>
            <a:r>
              <a:rPr lang="it-IT" sz="2000">
                <a:solidFill>
                  <a:srgbClr val="008000"/>
                </a:solidFill>
              </a:rPr>
              <a:t>return on investment</a:t>
            </a:r>
            <a:r>
              <a:rPr lang="it-IT" sz="2000"/>
              <a:t> can buyers expect with their purchase?</a:t>
            </a:r>
          </a:p>
          <a:p>
            <a:endParaRPr lang="it-IT" sz="2000"/>
          </a:p>
          <a:p>
            <a:r>
              <a:rPr lang="it-IT" sz="2000"/>
              <a:t>in </a:t>
            </a:r>
            <a:r>
              <a:rPr lang="it-IT" sz="2000" b="1"/>
              <a:t>B2B</a:t>
            </a:r>
            <a:r>
              <a:rPr lang="it-IT" sz="2000"/>
              <a:t> marketing, a few sales can make a quarter. “Because </a:t>
            </a:r>
            <a:r>
              <a:rPr lang="it-IT" sz="2000" b="1"/>
              <a:t>B2B</a:t>
            </a:r>
            <a:r>
              <a:rPr lang="it-IT" sz="2000"/>
              <a:t> companies typically have higher budgets, and </a:t>
            </a:r>
            <a:r>
              <a:rPr lang="it-IT" sz="2000" b="1"/>
              <a:t>B2B</a:t>
            </a:r>
            <a:r>
              <a:rPr lang="it-IT" sz="2000"/>
              <a:t> products tend to cost more.  </a:t>
            </a:r>
            <a:r>
              <a:rPr lang="it-IT" sz="2000">
                <a:solidFill>
                  <a:srgbClr val="008000"/>
                </a:solidFill>
              </a:rPr>
              <a:t>Trust and relationship building</a:t>
            </a:r>
            <a:r>
              <a:rPr lang="it-IT" sz="2000"/>
              <a:t> are key to marketing success.</a:t>
            </a:r>
          </a:p>
          <a:p>
            <a:pPr marL="0" indent="0">
              <a:buNone/>
            </a:pPr>
            <a:endParaRPr lang="it-IT" sz="2000"/>
          </a:p>
          <a:p>
            <a:r>
              <a:rPr lang="it-IT" sz="2000"/>
              <a:t>a</a:t>
            </a:r>
            <a:r>
              <a:rPr lang="it-IT" sz="2000" b="1"/>
              <a:t> B2B</a:t>
            </a:r>
            <a:r>
              <a:rPr lang="it-IT" sz="2000"/>
              <a:t> purchase is based more on product logic and features.  A consumer's purchase instead is often based more on emotion.</a:t>
            </a:r>
          </a:p>
          <a:p>
            <a:endParaRPr lang="it-IT" sz="2000"/>
          </a:p>
          <a:p>
            <a:r>
              <a:rPr lang="it-IT" sz="2000" b="1"/>
              <a:t>B2C</a:t>
            </a:r>
            <a:r>
              <a:rPr lang="it-IT" sz="2000"/>
              <a:t> marketing focuses on the results and benefits a product</a:t>
            </a:r>
          </a:p>
          <a:p>
            <a:pPr marL="0" indent="0">
              <a:buNone/>
            </a:pPr>
            <a:r>
              <a:rPr lang="it-IT" sz="2000"/>
              <a:t>      brings to the life of the customer: Price, quality, features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700688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953735"/>
                </a:solidFill>
              </a:rPr>
              <a:t>MARKETING MIX</a:t>
            </a:r>
            <a:br>
              <a:rPr lang="it-IT" dirty="0" smtClean="0">
                <a:solidFill>
                  <a:srgbClr val="953735"/>
                </a:solidFill>
              </a:rPr>
            </a:br>
            <a:r>
              <a:rPr lang="it-IT" dirty="0" smtClean="0">
                <a:solidFill>
                  <a:srgbClr val="953735"/>
                </a:solidFill>
              </a:rPr>
              <a:t>The 4 </a:t>
            </a:r>
            <a:r>
              <a:rPr lang="it-IT" dirty="0" err="1" smtClean="0">
                <a:solidFill>
                  <a:srgbClr val="953735"/>
                </a:solidFill>
              </a:rPr>
              <a:t>P’s</a:t>
            </a:r>
            <a:r>
              <a:rPr lang="it-IT" dirty="0" smtClean="0">
                <a:solidFill>
                  <a:srgbClr val="953735"/>
                </a:solidFill>
              </a:rPr>
              <a:t> +1</a:t>
            </a:r>
            <a:endParaRPr lang="it-IT" dirty="0">
              <a:solidFill>
                <a:srgbClr val="953735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44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913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Elements</a:t>
            </a:r>
            <a:r>
              <a:rPr lang="it-IT" dirty="0" smtClean="0">
                <a:solidFill>
                  <a:srgbClr val="008000"/>
                </a:solidFill>
              </a:rPr>
              <a:t> of Marketing management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Product idea and creation</a:t>
            </a:r>
          </a:p>
          <a:p>
            <a:r>
              <a:rPr lang="en-US" dirty="0"/>
              <a:t>Market research (trends,  consumer taste, competition, pricing,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Financial analysis for product viability</a:t>
            </a:r>
          </a:p>
          <a:p>
            <a:r>
              <a:rPr lang="en-US" dirty="0"/>
              <a:t>Strategic analysis (target market)</a:t>
            </a:r>
          </a:p>
          <a:p>
            <a:r>
              <a:rPr lang="en-US" dirty="0"/>
              <a:t>Product testing</a:t>
            </a:r>
          </a:p>
          <a:p>
            <a:r>
              <a:rPr lang="en-US" dirty="0"/>
              <a:t>Marketing plan</a:t>
            </a:r>
          </a:p>
          <a:p>
            <a:r>
              <a:rPr lang="en-US" dirty="0" smtClean="0"/>
              <a:t>Pre-advertising</a:t>
            </a:r>
            <a:r>
              <a:rPr lang="en-US" dirty="0"/>
              <a:t>/promotion</a:t>
            </a:r>
          </a:p>
          <a:p>
            <a:r>
              <a:rPr lang="en-US" dirty="0"/>
              <a:t>Training of sales force</a:t>
            </a:r>
          </a:p>
          <a:p>
            <a:r>
              <a:rPr lang="en-US" dirty="0"/>
              <a:t>Launch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Full </a:t>
            </a:r>
            <a:r>
              <a:rPr lang="en-US" dirty="0"/>
              <a:t>advertising/promotion activity</a:t>
            </a:r>
          </a:p>
          <a:p>
            <a:r>
              <a:rPr lang="en-US" dirty="0" smtClean="0"/>
              <a:t>Distribution-Product </a:t>
            </a:r>
            <a:r>
              <a:rPr lang="en-US" dirty="0"/>
              <a:t>placement</a:t>
            </a:r>
          </a:p>
          <a:p>
            <a:r>
              <a:rPr lang="en-US" dirty="0"/>
              <a:t>Monitoring sales activity</a:t>
            </a:r>
          </a:p>
          <a:p>
            <a:r>
              <a:rPr lang="en-US" dirty="0"/>
              <a:t>Post launch analysis</a:t>
            </a:r>
          </a:p>
          <a:p>
            <a:r>
              <a:rPr lang="en-US" dirty="0"/>
              <a:t>Strategic planning revisions based on feedback/results</a:t>
            </a:r>
          </a:p>
          <a:p>
            <a:r>
              <a:rPr lang="en-US" dirty="0"/>
              <a:t>Customer service</a:t>
            </a:r>
          </a:p>
          <a:p>
            <a:r>
              <a:rPr lang="en-US" dirty="0"/>
              <a:t>Communication PR for product and brand management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9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Research</a:t>
            </a:r>
            <a:r>
              <a:rPr lang="it-IT" dirty="0" smtClean="0">
                <a:solidFill>
                  <a:srgbClr val="008000"/>
                </a:solidFill>
              </a:rPr>
              <a:t>   </a:t>
            </a:r>
            <a:r>
              <a:rPr lang="it-IT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dirty="0" err="1" smtClean="0">
                <a:solidFill>
                  <a:srgbClr val="008000"/>
                </a:solidFill>
              </a:rPr>
              <a:t>Customer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Insight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Fundamental research is the key to planning, </a:t>
            </a:r>
            <a:r>
              <a:rPr lang="it-IT" dirty="0" err="1" smtClean="0"/>
              <a:t>designing</a:t>
            </a:r>
            <a:r>
              <a:rPr lang="it-IT" dirty="0"/>
              <a:t> a </a:t>
            </a:r>
            <a:r>
              <a:rPr lang="it-IT" dirty="0" err="1" smtClean="0"/>
              <a:t>product</a:t>
            </a:r>
            <a:r>
              <a:rPr lang="it-IT" dirty="0"/>
              <a:t> </a:t>
            </a:r>
            <a:r>
              <a:rPr lang="it-IT" dirty="0" smtClean="0"/>
              <a:t>or service.</a:t>
            </a:r>
          </a:p>
          <a:p>
            <a:pPr marL="0" indent="0">
              <a:buNone/>
            </a:pPr>
            <a:r>
              <a:rPr lang="it-IT" sz="2800" dirty="0" smtClean="0"/>
              <a:t>•</a:t>
            </a:r>
            <a:r>
              <a:rPr lang="it-IT" dirty="0" smtClean="0"/>
              <a:t> </a:t>
            </a:r>
            <a:r>
              <a:rPr lang="it-IT" dirty="0" err="1" smtClean="0"/>
              <a:t>Identifying and monitoring</a:t>
            </a:r>
            <a:r>
              <a:rPr lang="it-IT" dirty="0" smtClean="0"/>
              <a:t> </a:t>
            </a:r>
            <a:r>
              <a:rPr lang="it-IT" dirty="0" err="1" smtClean="0"/>
              <a:t>customers</a:t>
            </a:r>
            <a:r>
              <a:rPr lang="it-IT" dirty="0" smtClean="0"/>
              <a:t>’   	       	</a:t>
            </a:r>
            <a:r>
              <a:rPr lang="it-IT" dirty="0" err="1" smtClean="0"/>
              <a:t>changing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 smtClean="0"/>
              <a:t>First </a:t>
            </a:r>
            <a:r>
              <a:rPr lang="it-IT" sz="2800" dirty="0" err="1" smtClean="0"/>
              <a:t>have</a:t>
            </a:r>
            <a:r>
              <a:rPr lang="it-IT" sz="2800" dirty="0" smtClean="0"/>
              <a:t> a Strategic goal-  a Marketing </a:t>
            </a:r>
            <a:r>
              <a:rPr lang="it-IT" sz="2800" dirty="0" err="1" smtClean="0"/>
              <a:t>Strategy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err="1" smtClean="0"/>
              <a:t>Then</a:t>
            </a:r>
            <a:r>
              <a:rPr lang="it-IT" sz="2800" dirty="0" smtClean="0"/>
              <a:t>, the market </a:t>
            </a:r>
            <a:r>
              <a:rPr lang="it-IT" sz="2800" dirty="0" err="1" smtClean="0"/>
              <a:t>research</a:t>
            </a:r>
            <a:r>
              <a:rPr lang="it-IT" sz="2800" dirty="0" smtClean="0"/>
              <a:t> </a:t>
            </a:r>
            <a:r>
              <a:rPr lang="it-IT" sz="2800" dirty="0" err="1" smtClean="0"/>
              <a:t>determines</a:t>
            </a:r>
            <a:r>
              <a:rPr lang="it-IT" sz="2800" dirty="0" smtClean="0"/>
              <a:t> the impact of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strategy</a:t>
            </a:r>
            <a:r>
              <a:rPr lang="it-IT" sz="2800" dirty="0" smtClean="0"/>
              <a:t>.  </a:t>
            </a:r>
            <a:r>
              <a:rPr lang="it-IT" sz="2800" dirty="0" err="1" smtClean="0"/>
              <a:t>One</a:t>
            </a:r>
            <a:r>
              <a:rPr lang="it-IT" sz="2800" dirty="0" smtClean="0"/>
              <a:t> can </a:t>
            </a:r>
            <a:r>
              <a:rPr lang="it-IT" sz="2800" dirty="0" err="1" smtClean="0"/>
              <a:t>modify</a:t>
            </a:r>
            <a:r>
              <a:rPr lang="it-IT" sz="2800" dirty="0" smtClean="0"/>
              <a:t> </a:t>
            </a:r>
            <a:r>
              <a:rPr lang="it-IT" sz="2800" dirty="0" err="1" smtClean="0"/>
              <a:t>selling</a:t>
            </a:r>
            <a:r>
              <a:rPr lang="it-IT" sz="2800" dirty="0" smtClean="0"/>
              <a:t> </a:t>
            </a:r>
            <a:r>
              <a:rPr lang="it-IT" sz="2800" dirty="0" err="1" smtClean="0"/>
              <a:t>tactics</a:t>
            </a:r>
            <a:r>
              <a:rPr lang="it-IT" sz="2800" dirty="0" smtClean="0"/>
              <a:t>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</a:t>
            </a:r>
            <a:r>
              <a:rPr lang="it-IT" sz="2800" dirty="0" err="1" smtClean="0"/>
              <a:t>good</a:t>
            </a:r>
            <a:r>
              <a:rPr lang="it-IT" sz="2800" dirty="0" smtClean="0"/>
              <a:t> market data </a:t>
            </a:r>
            <a:r>
              <a:rPr lang="it-IT" sz="2800" dirty="0" err="1" smtClean="0"/>
              <a:t>collection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. </a:t>
            </a:r>
            <a:r>
              <a:rPr lang="it-IT" sz="2800" dirty="0" err="1" smtClean="0"/>
              <a:t>Keep</a:t>
            </a:r>
            <a:r>
              <a:rPr lang="it-IT" sz="2800" dirty="0" smtClean="0"/>
              <a:t> </a:t>
            </a:r>
            <a:r>
              <a:rPr lang="it-IT" sz="2800" dirty="0" err="1" smtClean="0"/>
              <a:t>constantly</a:t>
            </a:r>
            <a:r>
              <a:rPr lang="it-IT" sz="2800" dirty="0" smtClean="0"/>
              <a:t> </a:t>
            </a:r>
            <a:r>
              <a:rPr lang="it-IT" sz="2800" dirty="0" err="1" smtClean="0"/>
              <a:t>tuned</a:t>
            </a:r>
            <a:r>
              <a:rPr lang="it-IT" sz="2800" dirty="0" smtClean="0"/>
              <a:t> </a:t>
            </a:r>
            <a:r>
              <a:rPr lang="it-IT" sz="2800" dirty="0" err="1" smtClean="0"/>
              <a:t>into</a:t>
            </a:r>
            <a:r>
              <a:rPr lang="it-IT" sz="2800" dirty="0" smtClean="0"/>
              <a:t> </a:t>
            </a:r>
            <a:r>
              <a:rPr lang="it-IT" sz="2800" dirty="0" err="1" smtClean="0"/>
              <a:t>customer</a:t>
            </a:r>
            <a:r>
              <a:rPr lang="it-IT" sz="2800" dirty="0" smtClean="0"/>
              <a:t> </a:t>
            </a:r>
            <a:r>
              <a:rPr lang="it-IT" sz="2800" dirty="0" err="1" smtClean="0"/>
              <a:t>behavior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5102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Brand </a:t>
            </a:r>
            <a:r>
              <a:rPr lang="it-IT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b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Easily</a:t>
            </a:r>
            <a:r>
              <a:rPr lang="it-IT" dirty="0" smtClean="0"/>
              <a:t> </a:t>
            </a:r>
            <a:r>
              <a:rPr lang="it-IT" dirty="0" err="1" smtClean="0"/>
              <a:t>spelled</a:t>
            </a:r>
            <a:r>
              <a:rPr lang="it-IT" dirty="0" smtClean="0"/>
              <a:t>, </a:t>
            </a:r>
            <a:r>
              <a:rPr lang="it-IT" dirty="0" err="1" smtClean="0"/>
              <a:t>remembered</a:t>
            </a:r>
            <a:r>
              <a:rPr lang="it-IT" dirty="0" smtClean="0"/>
              <a:t>, </a:t>
            </a:r>
            <a:r>
              <a:rPr lang="it-IT" dirty="0" err="1" smtClean="0"/>
              <a:t>spoken</a:t>
            </a:r>
            <a:endParaRPr lang="it-IT" dirty="0" smtClean="0"/>
          </a:p>
          <a:p>
            <a:r>
              <a:rPr lang="it-IT" dirty="0" smtClean="0"/>
              <a:t>Indicative of the </a:t>
            </a:r>
            <a:r>
              <a:rPr lang="it-IT" dirty="0" err="1" smtClean="0"/>
              <a:t>product’s</a:t>
            </a:r>
            <a:r>
              <a:rPr lang="it-IT" dirty="0" smtClean="0"/>
              <a:t> major benefits</a:t>
            </a:r>
          </a:p>
          <a:p>
            <a:r>
              <a:rPr lang="it-IT" dirty="0" err="1" smtClean="0"/>
              <a:t>Distinctive</a:t>
            </a:r>
            <a:r>
              <a:rPr lang="it-IT" dirty="0" smtClean="0"/>
              <a:t>, </a:t>
            </a:r>
            <a:r>
              <a:rPr lang="it-IT" dirty="0" err="1" smtClean="0"/>
              <a:t>unique</a:t>
            </a:r>
            <a:endParaRPr lang="it-IT" dirty="0" smtClean="0"/>
          </a:p>
          <a:p>
            <a:r>
              <a:rPr lang="it-IT" dirty="0" err="1" smtClean="0"/>
              <a:t>Capable</a:t>
            </a:r>
            <a:r>
              <a:rPr lang="it-IT" dirty="0" smtClean="0"/>
              <a:t> of </a:t>
            </a:r>
            <a:r>
              <a:rPr lang="it-IT" dirty="0" err="1" smtClean="0"/>
              <a:t>registration</a:t>
            </a:r>
            <a:r>
              <a:rPr lang="it-IT" dirty="0" smtClean="0"/>
              <a:t> </a:t>
            </a:r>
            <a:r>
              <a:rPr lang="it-IT" dirty="0" err="1" smtClean="0"/>
              <a:t>protection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986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Brand Quiz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Brand Identity</a:t>
            </a:r>
          </a:p>
        </p:txBody>
      </p:sp>
    </p:spTree>
    <p:extLst>
      <p:ext uri="{BB962C8B-B14F-4D97-AF65-F5344CB8AC3E}">
        <p14:creationId xmlns:p14="http://schemas.microsoft.com/office/powerpoint/2010/main" val="232008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Brand Quiz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Brand Identity....... </a:t>
            </a:r>
            <a:r>
              <a:rPr lang="it-IT"/>
              <a:t>is the collection of all elements that a company creates to portray the right image to its consumer.</a:t>
            </a: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415727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image</a:t>
            </a:r>
            <a:endParaRPr lang="en-US" dirty="0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89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image</a:t>
            </a:r>
            <a:r>
              <a:rPr lang="en-US" dirty="0"/>
              <a:t>……… what people actually think about the brand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0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awareness </a:t>
            </a:r>
            <a:endParaRPr lang="en-US" dirty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386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awareness </a:t>
            </a:r>
            <a:r>
              <a:rPr lang="en-US" dirty="0"/>
              <a:t>……….. how much people are aware of the brand</a:t>
            </a:r>
          </a:p>
          <a:p>
            <a:pPr marL="0" indent="0">
              <a:buNone/>
            </a:pP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57258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953735"/>
                </a:solidFill>
              </a:rPr>
              <a:t>Elements of Service</a:t>
            </a:r>
            <a:endParaRPr lang="it-IT" dirty="0">
              <a:solidFill>
                <a:srgbClr val="95373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4120"/>
          </a:xfrm>
        </p:spPr>
        <p:txBody>
          <a:bodyPr/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branding</a:t>
            </a:r>
            <a:r>
              <a:rPr lang="it-IT" dirty="0" smtClean="0"/>
              <a:t>,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 smtClean="0"/>
              <a:t>creation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launch</a:t>
            </a:r>
            <a:r>
              <a:rPr lang="it-IT" dirty="0" smtClean="0"/>
              <a:t>,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 1) </a:t>
            </a:r>
            <a:r>
              <a:rPr lang="it-IT" sz="2400" i="1" dirty="0" smtClean="0">
                <a:solidFill>
                  <a:srgbClr val="0000FF"/>
                </a:solidFill>
              </a:rPr>
              <a:t>A service </a:t>
            </a:r>
            <a:r>
              <a:rPr lang="it-IT" sz="2400" i="1" dirty="0" err="1" smtClean="0">
                <a:solidFill>
                  <a:srgbClr val="0000FF"/>
                </a:solidFill>
              </a:rPr>
              <a:t>encounter</a:t>
            </a:r>
            <a:r>
              <a:rPr lang="it-IT" sz="2400" dirty="0"/>
              <a:t>:</a:t>
            </a:r>
            <a:r>
              <a:rPr lang="it-IT" sz="2400" dirty="0" smtClean="0"/>
              <a:t> the </a:t>
            </a:r>
            <a:r>
              <a:rPr lang="it-IT" sz="2400" dirty="0" err="1" smtClean="0"/>
              <a:t>period</a:t>
            </a:r>
            <a:r>
              <a:rPr lang="it-IT" sz="2400" dirty="0" smtClean="0"/>
              <a:t> of time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a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interacts</a:t>
            </a:r>
            <a:r>
              <a:rPr lang="it-IT" sz="2400" dirty="0" smtClean="0"/>
              <a:t> </a:t>
            </a:r>
            <a:r>
              <a:rPr lang="it-IT" sz="2400" dirty="0" err="1" smtClean="0"/>
              <a:t>directly</a:t>
            </a:r>
            <a:r>
              <a:rPr lang="it-IT" sz="2400" dirty="0" smtClean="0"/>
              <a:t> with a service.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The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of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encounter</a:t>
            </a:r>
            <a:r>
              <a:rPr lang="it-IT" sz="2400" dirty="0" smtClean="0"/>
              <a:t> </a:t>
            </a:r>
            <a:r>
              <a:rPr lang="it-IT" sz="2400" dirty="0" err="1" smtClean="0"/>
              <a:t>impacts</a:t>
            </a:r>
            <a:r>
              <a:rPr lang="it-IT" sz="2400" dirty="0" smtClean="0"/>
              <a:t> </a:t>
            </a:r>
            <a:r>
              <a:rPr lang="it-IT" sz="2400" u="sng" dirty="0" err="1" smtClean="0"/>
              <a:t>perceived</a:t>
            </a:r>
            <a:r>
              <a:rPr lang="it-IT" sz="2400" u="sng" dirty="0" smtClean="0"/>
              <a:t> service </a:t>
            </a:r>
            <a:r>
              <a:rPr lang="it-IT" sz="2400" u="sng" dirty="0" err="1" smtClean="0"/>
              <a:t>value</a:t>
            </a:r>
            <a:r>
              <a:rPr lang="it-IT" sz="2400" dirty="0" smtClean="0"/>
              <a:t>,</a:t>
            </a:r>
          </a:p>
          <a:p>
            <a:pPr marL="0" indent="0">
              <a:buNone/>
            </a:pP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influences</a:t>
            </a:r>
            <a:r>
              <a:rPr lang="it-IT" sz="2400" dirty="0" smtClean="0"/>
              <a:t>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</a:t>
            </a:r>
            <a:r>
              <a:rPr lang="it-IT" sz="2400" dirty="0" err="1" smtClean="0"/>
              <a:t>satisfaction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17217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extension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398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extension</a:t>
            </a:r>
            <a:r>
              <a:rPr lang="en-US" dirty="0"/>
              <a:t>… when a new product or service is added and is associated with the existing brand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1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Off-brand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66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Off-brand</a:t>
            </a:r>
            <a:r>
              <a:rPr lang="en-US" dirty="0"/>
              <a:t>…… when a product does not have a particular brand name... usually inferior, less expensive.   Sometimes also referred to as a</a:t>
            </a:r>
          </a:p>
          <a:p>
            <a:pPr marL="0" indent="0">
              <a:buNone/>
            </a:pPr>
            <a:r>
              <a:rPr lang="en-US" dirty="0"/>
              <a:t>   "store brand".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555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equity</a:t>
            </a:r>
            <a:endParaRPr lang="en-US" dirty="0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30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equity</a:t>
            </a:r>
            <a:r>
              <a:rPr lang="en-US" dirty="0"/>
              <a:t>…… the value that a brand adds to a product or service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497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positioning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367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Brand positioning</a:t>
            </a:r>
            <a:r>
              <a:rPr lang="en-US" dirty="0"/>
              <a:t>...identifying and trying to occupy a market niche; creating a distinct impression </a:t>
            </a:r>
            <a:r>
              <a:rPr lang="en-US" i="1" dirty="0"/>
              <a:t>in the customer’s mind. </a:t>
            </a:r>
            <a:r>
              <a:rPr lang="en-US" dirty="0"/>
              <a:t>It is their perception of your company in relation to your competitors.</a:t>
            </a:r>
          </a:p>
          <a:p>
            <a:pPr marL="0" indent="0">
              <a:buNone/>
            </a:pPr>
            <a:r>
              <a:rPr lang="en-US" i="1" dirty="0"/>
              <a:t>  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22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Derived brand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853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Derived brand</a:t>
            </a:r>
            <a:r>
              <a:rPr lang="en-US" dirty="0"/>
              <a:t>… when a component of a product becomes a brand on its own.</a:t>
            </a:r>
          </a:p>
          <a:p>
            <a:pPr marL="0" indent="0">
              <a:buNone/>
            </a:pPr>
            <a:r>
              <a:rPr lang="en-US" dirty="0"/>
              <a:t>        (sometimes called a “spin off” )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Service Levels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Levels</a:t>
            </a:r>
            <a:r>
              <a:rPr lang="it-IT" dirty="0"/>
              <a:t>:  </a:t>
            </a:r>
            <a:r>
              <a:rPr lang="it-IT" i="1" dirty="0"/>
              <a:t>High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– </a:t>
            </a:r>
            <a:r>
              <a:rPr lang="it-IT" sz="2800" dirty="0" err="1"/>
              <a:t>person</a:t>
            </a:r>
            <a:r>
              <a:rPr lang="it-IT" sz="2800" dirty="0"/>
              <a:t> to </a:t>
            </a:r>
            <a:r>
              <a:rPr lang="it-IT" sz="2800" dirty="0" err="1"/>
              <a:t>person</a:t>
            </a:r>
            <a:r>
              <a:rPr lang="it-IT" sz="2800" dirty="0"/>
              <a:t>   	 		          			</a:t>
            </a:r>
            <a:r>
              <a:rPr lang="it-IT" sz="2800" dirty="0" err="1"/>
              <a:t>encounter</a:t>
            </a:r>
            <a:r>
              <a:rPr lang="it-IT" sz="2800" dirty="0"/>
              <a:t> from </a:t>
            </a:r>
            <a:r>
              <a:rPr lang="it-IT" sz="2800" dirty="0" err="1"/>
              <a:t>beginning</a:t>
            </a:r>
            <a:r>
              <a:rPr lang="it-IT" sz="2800" dirty="0"/>
              <a:t> to end of the  		     			service</a:t>
            </a:r>
          </a:p>
          <a:p>
            <a:pPr marL="0" indent="0">
              <a:buNone/>
            </a:pPr>
            <a:r>
              <a:rPr lang="it-IT" dirty="0"/>
              <a:t>               </a:t>
            </a:r>
            <a:r>
              <a:rPr lang="it-IT" i="1" dirty="0"/>
              <a:t>Medium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- </a:t>
            </a:r>
            <a:r>
              <a:rPr lang="it-IT" sz="2800" dirty="0"/>
              <a:t>some personal  			         			</a:t>
            </a:r>
            <a:r>
              <a:rPr lang="it-IT" sz="2800" dirty="0" err="1"/>
              <a:t>contact</a:t>
            </a:r>
            <a:r>
              <a:rPr lang="it-IT" sz="2800" dirty="0"/>
              <a:t> </a:t>
            </a:r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dirty="0" err="1"/>
              <a:t>limited</a:t>
            </a:r>
            <a:endParaRPr lang="it-IT" sz="2800" dirty="0"/>
          </a:p>
          <a:p>
            <a:pPr marL="0" indent="0">
              <a:buNone/>
            </a:pPr>
            <a:r>
              <a:rPr lang="it-IT" dirty="0"/>
              <a:t>               </a:t>
            </a:r>
            <a:r>
              <a:rPr lang="it-IT" i="1" dirty="0" err="1"/>
              <a:t>Low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- </a:t>
            </a:r>
            <a:r>
              <a:rPr lang="it-IT" sz="2800" dirty="0" err="1"/>
              <a:t>little</a:t>
            </a:r>
            <a:r>
              <a:rPr lang="it-IT" sz="2800" dirty="0"/>
              <a:t> or no personal 			          			</a:t>
            </a:r>
            <a:r>
              <a:rPr lang="it-IT" sz="2800" dirty="0" err="1"/>
              <a:t>contact</a:t>
            </a:r>
            <a:r>
              <a:rPr lang="it-IT" sz="2800" dirty="0"/>
              <a:t> (an ATM, internet </a:t>
            </a:r>
            <a:r>
              <a:rPr lang="it-IT" sz="2800" dirty="0" err="1"/>
              <a:t>search</a:t>
            </a:r>
            <a:r>
              <a:rPr lang="it-IT" sz="2800" dirty="0"/>
              <a:t>, TV 			     			entertainment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138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251" y="1109345"/>
            <a:ext cx="83978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                                        </a:t>
            </a:r>
            <a:r>
              <a:rPr lang="en-US" sz="3600" b="1" dirty="0" smtClean="0"/>
              <a:t>Definitions</a:t>
            </a:r>
          </a:p>
          <a:p>
            <a:r>
              <a:rPr lang="en-US" sz="2000" b="1" dirty="0" smtClean="0"/>
              <a:t>Brand </a:t>
            </a:r>
            <a:r>
              <a:rPr lang="en-US" sz="2000" b="1" dirty="0"/>
              <a:t>identity </a:t>
            </a:r>
            <a:r>
              <a:rPr lang="en-US" sz="2000" dirty="0" smtClean="0"/>
              <a:t>… </a:t>
            </a:r>
            <a:r>
              <a:rPr lang="en-US" sz="2000" dirty="0"/>
              <a:t>what a company wants people to think about a brand</a:t>
            </a:r>
          </a:p>
          <a:p>
            <a:r>
              <a:rPr lang="en-US" sz="2000" b="1" dirty="0"/>
              <a:t>Brand image</a:t>
            </a:r>
            <a:r>
              <a:rPr lang="en-US" sz="2000" dirty="0"/>
              <a:t>……… what people actually think about the brand</a:t>
            </a:r>
          </a:p>
          <a:p>
            <a:r>
              <a:rPr lang="en-US" sz="2000" b="1" dirty="0"/>
              <a:t>Brand awareness </a:t>
            </a:r>
            <a:r>
              <a:rPr lang="en-US" sz="2000" dirty="0"/>
              <a:t>……….. how much people are aware of the brand</a:t>
            </a:r>
          </a:p>
          <a:p>
            <a:r>
              <a:rPr lang="en-US" sz="2000" b="1" dirty="0"/>
              <a:t>Brand extension</a:t>
            </a:r>
            <a:r>
              <a:rPr lang="en-US" sz="2000" dirty="0"/>
              <a:t>… when a new product or service is added and is associated with the existing brand</a:t>
            </a:r>
          </a:p>
          <a:p>
            <a:r>
              <a:rPr lang="en-US" sz="2000" b="1" dirty="0"/>
              <a:t>Off-brand</a:t>
            </a:r>
            <a:r>
              <a:rPr lang="en-US" sz="2000" dirty="0"/>
              <a:t>…… when a product does not have a particular brand name... usually inferior, less expensive</a:t>
            </a:r>
          </a:p>
          <a:p>
            <a:r>
              <a:rPr lang="en-US" sz="2000" b="1" dirty="0"/>
              <a:t>Brand equity</a:t>
            </a:r>
            <a:r>
              <a:rPr lang="en-US" sz="2000" dirty="0"/>
              <a:t>…… the value that a brand adds to a product or service</a:t>
            </a:r>
          </a:p>
          <a:p>
            <a:r>
              <a:rPr lang="en-US" sz="2000" b="1" dirty="0"/>
              <a:t>Brand positioning</a:t>
            </a:r>
            <a:r>
              <a:rPr lang="en-US" sz="2000" dirty="0"/>
              <a:t>...identifying and trying to occupy a market niche; creating a distinct impression in the customer’s mind</a:t>
            </a:r>
          </a:p>
          <a:p>
            <a:r>
              <a:rPr lang="en-US" sz="2000" b="1" dirty="0"/>
              <a:t>Derived brand</a:t>
            </a:r>
            <a:r>
              <a:rPr lang="en-US" sz="2000" dirty="0"/>
              <a:t>… when a component of a product becomes a brand on its </a:t>
            </a:r>
            <a:r>
              <a:rPr lang="en-US" sz="2000" dirty="0" smtClean="0"/>
              <a:t>own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(sometimes called a “spin off”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1235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askerville Old Face"/>
                <a:cs typeface="Baskerville Old Face"/>
              </a:rPr>
              <a:t>Classic Distribution</a:t>
            </a:r>
            <a:endParaRPr lang="it-IT" dirty="0">
              <a:latin typeface="Baskerville Old Face"/>
              <a:cs typeface="Baskerville Old Face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335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45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Classic Channel </a:t>
            </a:r>
            <a:r>
              <a:rPr lang="it-IT" dirty="0" err="1" smtClean="0"/>
              <a:t>Strategy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285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9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Direct Channel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Manufacturer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control of </a:t>
            </a:r>
            <a:r>
              <a:rPr lang="it-IT" dirty="0" err="1" smtClean="0"/>
              <a:t>everything</a:t>
            </a:r>
            <a:r>
              <a:rPr lang="it-IT" dirty="0" smtClean="0"/>
              <a:t> from </a:t>
            </a:r>
            <a:r>
              <a:rPr lang="it-IT" dirty="0" err="1" smtClean="0"/>
              <a:t>him</a:t>
            </a:r>
            <a:r>
              <a:rPr lang="it-IT" dirty="0" smtClean="0"/>
              <a:t> to consumer: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Examples</a:t>
            </a:r>
            <a:r>
              <a:rPr lang="it-IT" dirty="0"/>
              <a:t> </a:t>
            </a:r>
            <a:r>
              <a:rPr lang="it-IT" dirty="0" smtClean="0"/>
              <a:t>?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9149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activities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Internet marketing/advertising</a:t>
            </a:r>
          </a:p>
          <a:p>
            <a:r>
              <a:rPr lang="it-IT" sz="2400" dirty="0" err="1" smtClean="0"/>
              <a:t>Search</a:t>
            </a:r>
            <a:r>
              <a:rPr lang="it-IT" sz="2400" dirty="0" smtClean="0"/>
              <a:t> marketing: to </a:t>
            </a:r>
            <a:r>
              <a:rPr lang="it-IT" sz="2400" dirty="0" err="1" smtClean="0"/>
              <a:t>optimize</a:t>
            </a:r>
            <a:r>
              <a:rPr lang="it-IT" sz="2400" dirty="0" smtClean="0"/>
              <a:t> </a:t>
            </a:r>
            <a:r>
              <a:rPr lang="it-IT" sz="2400" dirty="0" err="1" smtClean="0"/>
              <a:t>positioning</a:t>
            </a:r>
            <a:endParaRPr lang="it-IT" sz="2400" dirty="0" smtClean="0"/>
          </a:p>
          <a:p>
            <a:r>
              <a:rPr lang="it-IT" sz="2400" dirty="0" smtClean="0"/>
              <a:t>Email marketing: </a:t>
            </a:r>
            <a:r>
              <a:rPr lang="it-IT" sz="2400" dirty="0" err="1" smtClean="0"/>
              <a:t>direct</a:t>
            </a:r>
            <a:r>
              <a:rPr lang="it-IT" sz="2400" dirty="0" smtClean="0"/>
              <a:t> </a:t>
            </a:r>
            <a:r>
              <a:rPr lang="it-IT" sz="2400" dirty="0" err="1" smtClean="0"/>
              <a:t>communication</a:t>
            </a:r>
            <a:r>
              <a:rPr lang="it-IT" sz="2400" dirty="0" smtClean="0"/>
              <a:t> with </a:t>
            </a:r>
            <a:r>
              <a:rPr lang="it-IT" sz="2400" dirty="0" err="1" smtClean="0"/>
              <a:t>permission</a:t>
            </a:r>
            <a:endParaRPr lang="it-IT" sz="2400" dirty="0" smtClean="0"/>
          </a:p>
          <a:p>
            <a:r>
              <a:rPr lang="it-IT" sz="2400" dirty="0" smtClean="0"/>
              <a:t>Mobile marketing: </a:t>
            </a:r>
            <a:r>
              <a:rPr lang="it-IT" sz="2400" dirty="0" err="1" smtClean="0"/>
              <a:t>phone</a:t>
            </a:r>
            <a:r>
              <a:rPr lang="it-IT" sz="2400" dirty="0" smtClean="0"/>
              <a:t> and wireless world</a:t>
            </a:r>
          </a:p>
          <a:p>
            <a:r>
              <a:rPr lang="it-IT" sz="2400" dirty="0" smtClean="0"/>
              <a:t>Online </a:t>
            </a:r>
            <a:r>
              <a:rPr lang="it-IT" sz="2400" dirty="0" err="1" smtClean="0"/>
              <a:t>retailing</a:t>
            </a:r>
            <a:r>
              <a:rPr lang="it-IT" sz="2400" dirty="0" smtClean="0"/>
              <a:t>: (B2C) shopping, click, </a:t>
            </a:r>
            <a:r>
              <a:rPr lang="it-IT" sz="2400" dirty="0" err="1" smtClean="0"/>
              <a:t>order</a:t>
            </a:r>
            <a:r>
              <a:rPr lang="it-IT" sz="2400" dirty="0" smtClean="0"/>
              <a:t>,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delivered</a:t>
            </a:r>
            <a:endParaRPr lang="it-IT" sz="2400" dirty="0" smtClean="0"/>
          </a:p>
          <a:p>
            <a:r>
              <a:rPr lang="it-IT" sz="2400" dirty="0" err="1" smtClean="0"/>
              <a:t>Advergaming</a:t>
            </a:r>
            <a:r>
              <a:rPr lang="it-IT" sz="2400" dirty="0" smtClean="0"/>
              <a:t>: Video &amp; online games to </a:t>
            </a:r>
            <a:r>
              <a:rPr lang="it-IT" sz="2400" dirty="0" err="1" smtClean="0"/>
              <a:t>advertise</a:t>
            </a:r>
            <a:r>
              <a:rPr lang="it-IT" sz="2400" dirty="0" smtClean="0"/>
              <a:t>/brand</a:t>
            </a:r>
          </a:p>
          <a:p>
            <a:r>
              <a:rPr lang="it-IT" sz="2400" dirty="0" smtClean="0"/>
              <a:t>Social media marketing: </a:t>
            </a:r>
            <a:r>
              <a:rPr lang="it-IT" sz="2400" dirty="0" err="1" smtClean="0"/>
              <a:t>using</a:t>
            </a:r>
            <a:r>
              <a:rPr lang="it-IT" sz="2400" dirty="0" smtClean="0"/>
              <a:t> social networks to produce </a:t>
            </a:r>
            <a:r>
              <a:rPr lang="it-IT" sz="2400" dirty="0" err="1" smtClean="0"/>
              <a:t>content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users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share; for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 and brand </a:t>
            </a:r>
            <a:r>
              <a:rPr lang="it-IT" sz="2400" dirty="0" err="1" smtClean="0"/>
              <a:t>exposure</a:t>
            </a:r>
            <a:r>
              <a:rPr lang="it-IT" sz="2400" dirty="0" smtClean="0"/>
              <a:t>.</a:t>
            </a:r>
          </a:p>
          <a:p>
            <a:r>
              <a:rPr lang="it-IT" sz="2400" dirty="0" err="1"/>
              <a:t>Viral</a:t>
            </a:r>
            <a:r>
              <a:rPr lang="it-IT" sz="2400" dirty="0"/>
              <a:t> marketing: </a:t>
            </a:r>
            <a:r>
              <a:rPr lang="it-IT" sz="2400" dirty="0" err="1"/>
              <a:t>using</a:t>
            </a:r>
            <a:r>
              <a:rPr lang="it-IT" sz="2400" dirty="0"/>
              <a:t> </a:t>
            </a:r>
            <a:r>
              <a:rPr lang="it-IT" sz="2400" dirty="0" err="1"/>
              <a:t>promotions</a:t>
            </a:r>
            <a:r>
              <a:rPr lang="it-IT" sz="2400" dirty="0"/>
              <a:t>, </a:t>
            </a:r>
            <a:r>
              <a:rPr lang="it-IT" sz="2400" dirty="0" err="1"/>
              <a:t>ideas</a:t>
            </a:r>
            <a:r>
              <a:rPr lang="it-IT" sz="2400" dirty="0"/>
              <a:t>, clips to “pass on”</a:t>
            </a:r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465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Price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value</a:t>
            </a:r>
            <a:r>
              <a:rPr lang="it-IT" dirty="0"/>
              <a:t> of the </a:t>
            </a:r>
            <a:r>
              <a:rPr lang="it-IT" dirty="0" err="1"/>
              <a:t>product</a:t>
            </a:r>
            <a:r>
              <a:rPr lang="it-IT" dirty="0"/>
              <a:t> or service to the buyer?</a:t>
            </a:r>
          </a:p>
          <a:p>
            <a:r>
              <a:rPr lang="it-IT" dirty="0"/>
              <a:t>Are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established</a:t>
            </a:r>
            <a:r>
              <a:rPr lang="it-IT" dirty="0"/>
              <a:t> </a:t>
            </a:r>
            <a:r>
              <a:rPr lang="it-IT" dirty="0" err="1"/>
              <a:t>price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for </a:t>
            </a:r>
            <a:r>
              <a:rPr lang="it-IT" dirty="0" err="1"/>
              <a:t>products</a:t>
            </a:r>
            <a:r>
              <a:rPr lang="it-IT" dirty="0"/>
              <a:t> or </a:t>
            </a:r>
            <a:r>
              <a:rPr lang="it-IT" dirty="0" err="1"/>
              <a:t>services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area?</a:t>
            </a:r>
          </a:p>
          <a:p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/>
              <a:t>price</a:t>
            </a:r>
            <a:r>
              <a:rPr lang="it-IT" dirty="0"/>
              <a:t> sensitive? Will a small </a:t>
            </a:r>
            <a:r>
              <a:rPr lang="it-IT" dirty="0" err="1"/>
              <a:t>decrease</a:t>
            </a:r>
            <a:r>
              <a:rPr lang="it-IT" dirty="0"/>
              <a:t> in </a:t>
            </a:r>
            <a:r>
              <a:rPr lang="it-IT" dirty="0" err="1"/>
              <a:t>price</a:t>
            </a:r>
            <a:r>
              <a:rPr lang="it-IT" dirty="0"/>
              <a:t> gain </a:t>
            </a:r>
            <a:r>
              <a:rPr lang="it-IT" dirty="0" err="1"/>
              <a:t>you</a:t>
            </a:r>
            <a:r>
              <a:rPr lang="it-IT" dirty="0"/>
              <a:t> extra market share? </a:t>
            </a:r>
            <a:r>
              <a:rPr lang="it-IT" dirty="0" smtClean="0"/>
              <a:t>Will a </a:t>
            </a:r>
            <a:r>
              <a:rPr lang="it-IT" dirty="0"/>
              <a:t>small </a:t>
            </a:r>
            <a:r>
              <a:rPr lang="it-IT" dirty="0" err="1"/>
              <a:t>increase</a:t>
            </a:r>
            <a:r>
              <a:rPr lang="it-IT" dirty="0"/>
              <a:t> be </a:t>
            </a:r>
            <a:r>
              <a:rPr lang="it-IT" dirty="0" err="1"/>
              <a:t>indiscernible</a:t>
            </a:r>
            <a:r>
              <a:rPr lang="it-IT" dirty="0"/>
              <a:t>, </a:t>
            </a:r>
            <a:r>
              <a:rPr lang="it-IT" dirty="0" err="1" smtClean="0"/>
              <a:t>therefore</a:t>
            </a:r>
            <a:r>
              <a:rPr lang="it-IT" dirty="0" smtClean="0"/>
              <a:t> gain </a:t>
            </a:r>
            <a:r>
              <a:rPr lang="it-IT" dirty="0" err="1"/>
              <a:t>you</a:t>
            </a:r>
            <a:r>
              <a:rPr lang="it-IT" dirty="0"/>
              <a:t> extra profit </a:t>
            </a:r>
            <a:r>
              <a:rPr lang="it-IT" dirty="0" err="1"/>
              <a:t>margin</a:t>
            </a:r>
            <a:r>
              <a:rPr lang="it-IT" dirty="0"/>
              <a:t>?</a:t>
            </a:r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discounts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offered</a:t>
            </a:r>
            <a:r>
              <a:rPr lang="it-IT" dirty="0"/>
              <a:t> to </a:t>
            </a:r>
            <a:r>
              <a:rPr lang="it-IT" dirty="0" err="1" smtClean="0"/>
              <a:t>customers</a:t>
            </a:r>
            <a:r>
              <a:rPr lang="it-IT" dirty="0" smtClean="0"/>
              <a:t>;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be </a:t>
            </a:r>
            <a:r>
              <a:rPr lang="it-IT" dirty="0" err="1" smtClean="0"/>
              <a:t>offered</a:t>
            </a:r>
            <a:r>
              <a:rPr lang="it-IT" dirty="0" smtClean="0"/>
              <a:t> and 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How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price</a:t>
            </a:r>
            <a:r>
              <a:rPr lang="it-IT" dirty="0"/>
              <a:t> compare with </a:t>
            </a:r>
            <a:r>
              <a:rPr lang="it-IT" dirty="0" err="1"/>
              <a:t>your</a:t>
            </a:r>
            <a:r>
              <a:rPr lang="it-IT" dirty="0"/>
              <a:t> competitors?</a:t>
            </a:r>
          </a:p>
        </p:txBody>
      </p:sp>
    </p:spTree>
    <p:extLst>
      <p:ext uri="{BB962C8B-B14F-4D97-AF65-F5344CB8AC3E}">
        <p14:creationId xmlns:p14="http://schemas.microsoft.com/office/powerpoint/2010/main" val="3040158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800000"/>
                </a:solidFill>
              </a:rPr>
              <a:t>Place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/>
              <a:t>Where</a:t>
            </a:r>
            <a:r>
              <a:rPr lang="it-IT" dirty="0"/>
              <a:t> do buyers look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 or service?</a:t>
            </a:r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look in a </a:t>
            </a:r>
            <a:r>
              <a:rPr lang="it-IT" dirty="0" err="1"/>
              <a:t>store</a:t>
            </a:r>
            <a:r>
              <a:rPr lang="it-IT" dirty="0"/>
              <a:t>,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? A </a:t>
            </a:r>
            <a:r>
              <a:rPr lang="it-IT" dirty="0" err="1"/>
              <a:t>specialist</a:t>
            </a:r>
            <a:r>
              <a:rPr lang="it-IT" dirty="0"/>
              <a:t> boutique or in a supermarket, or </a:t>
            </a:r>
            <a:r>
              <a:rPr lang="it-IT" dirty="0" err="1"/>
              <a:t>both</a:t>
            </a:r>
            <a:r>
              <a:rPr lang="it-IT" dirty="0"/>
              <a:t>? Or online? Or </a:t>
            </a:r>
            <a:r>
              <a:rPr lang="it-IT" dirty="0" err="1"/>
              <a:t>direct</a:t>
            </a:r>
            <a:r>
              <a:rPr lang="it-IT" dirty="0"/>
              <a:t>, via a </a:t>
            </a:r>
            <a:r>
              <a:rPr lang="it-IT" dirty="0" err="1"/>
              <a:t>catalogue</a:t>
            </a:r>
            <a:r>
              <a:rPr lang="it-IT" dirty="0"/>
              <a:t>?</a:t>
            </a:r>
          </a:p>
          <a:p>
            <a:r>
              <a:rPr lang="it-IT" dirty="0"/>
              <a:t>How can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the right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channels</a:t>
            </a:r>
            <a:r>
              <a:rPr lang="it-IT" dirty="0"/>
              <a:t>?</a:t>
            </a:r>
          </a:p>
          <a:p>
            <a:r>
              <a:rPr lang="it-IT" dirty="0"/>
              <a:t>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use a sales force? Or </a:t>
            </a:r>
            <a:r>
              <a:rPr lang="it-IT" dirty="0" err="1"/>
              <a:t>attend</a:t>
            </a:r>
            <a:r>
              <a:rPr lang="it-IT" dirty="0"/>
              <a:t> </a:t>
            </a:r>
            <a:r>
              <a:rPr lang="it-IT" dirty="0" err="1"/>
              <a:t>trade</a:t>
            </a:r>
            <a:r>
              <a:rPr lang="it-IT" dirty="0"/>
              <a:t> </a:t>
            </a:r>
            <a:r>
              <a:rPr lang="it-IT" dirty="0" err="1"/>
              <a:t>fairs</a:t>
            </a:r>
            <a:r>
              <a:rPr lang="it-IT" dirty="0"/>
              <a:t>? Or </a:t>
            </a:r>
            <a:r>
              <a:rPr lang="it-IT" dirty="0" err="1"/>
              <a:t>make</a:t>
            </a:r>
            <a:r>
              <a:rPr lang="it-IT" dirty="0"/>
              <a:t> online </a:t>
            </a:r>
            <a:r>
              <a:rPr lang="it-IT" dirty="0" err="1"/>
              <a:t>submissions</a:t>
            </a:r>
            <a:r>
              <a:rPr lang="it-IT" dirty="0"/>
              <a:t>? Or </a:t>
            </a:r>
            <a:r>
              <a:rPr lang="it-IT" dirty="0" err="1"/>
              <a:t>send</a:t>
            </a:r>
            <a:r>
              <a:rPr lang="it-IT" dirty="0"/>
              <a:t> </a:t>
            </a:r>
            <a:r>
              <a:rPr lang="it-IT" dirty="0" err="1"/>
              <a:t>samples</a:t>
            </a:r>
            <a:r>
              <a:rPr lang="it-IT" dirty="0"/>
              <a:t> to </a:t>
            </a:r>
            <a:r>
              <a:rPr lang="it-IT" dirty="0" err="1"/>
              <a:t>catalogue</a:t>
            </a:r>
            <a:r>
              <a:rPr lang="it-IT" dirty="0"/>
              <a:t> companies?</a:t>
            </a:r>
          </a:p>
          <a:p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/>
              <a:t>competitors do, and </a:t>
            </a:r>
            <a:r>
              <a:rPr lang="it-IT" dirty="0" err="1"/>
              <a:t>how</a:t>
            </a:r>
            <a:r>
              <a:rPr lang="it-IT" dirty="0"/>
              <a:t> can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learn</a:t>
            </a:r>
            <a:r>
              <a:rPr lang="it-IT" dirty="0"/>
              <a:t> from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differentiate</a:t>
            </a:r>
            <a:r>
              <a:rPr lang="it-IT" dirty="0"/>
              <a:t>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64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of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Advertising</a:t>
            </a:r>
          </a:p>
          <a:p>
            <a:r>
              <a:rPr lang="it-IT" dirty="0" smtClean="0"/>
              <a:t>Sales Promotion</a:t>
            </a:r>
          </a:p>
          <a:p>
            <a:r>
              <a:rPr lang="it-IT" dirty="0" smtClean="0"/>
              <a:t>Public Relations</a:t>
            </a:r>
          </a:p>
          <a:p>
            <a:r>
              <a:rPr lang="it-IT" dirty="0" smtClean="0"/>
              <a:t>Direct Marketing</a:t>
            </a:r>
          </a:p>
          <a:p>
            <a:r>
              <a:rPr lang="it-IT" dirty="0" smtClean="0"/>
              <a:t>Personal </a:t>
            </a:r>
            <a:r>
              <a:rPr lang="it-IT" dirty="0" err="1" smtClean="0"/>
              <a:t>Selling</a:t>
            </a:r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How do </a:t>
            </a:r>
            <a:r>
              <a:rPr lang="it-IT" sz="2400" dirty="0" err="1" smtClean="0"/>
              <a:t>they</a:t>
            </a:r>
            <a:r>
              <a:rPr lang="it-IT" sz="2400" dirty="0" smtClean="0"/>
              <a:t> compare </a:t>
            </a:r>
            <a:r>
              <a:rPr lang="it-IT" sz="2400" dirty="0" err="1" smtClean="0"/>
              <a:t>regarding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</a:t>
            </a:r>
            <a:r>
              <a:rPr lang="it-IT" sz="2400" dirty="0" err="1" smtClean="0"/>
              <a:t>Cost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</a:t>
            </a:r>
            <a:r>
              <a:rPr lang="it-IT" sz="2400" dirty="0" err="1" smtClean="0"/>
              <a:t>Credibility</a:t>
            </a:r>
            <a:endParaRPr lang="it-IT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Level of control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266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93074"/>
            <a:ext cx="8229600" cy="12071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Traditional</a:t>
            </a:r>
            <a: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it-IT" sz="32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above</a:t>
            </a:r>
            <a:r>
              <a:rPr lang="it-IT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line advertising”</a:t>
            </a:r>
            <a: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think</a:t>
            </a:r>
            <a:r>
              <a:rPr lang="it-IT" dirty="0" smtClean="0"/>
              <a:t> of </a:t>
            </a:r>
            <a:r>
              <a:rPr lang="it-IT" dirty="0" err="1" smtClean="0"/>
              <a:t>as</a:t>
            </a:r>
            <a:r>
              <a:rPr lang="it-IT" dirty="0" smtClean="0"/>
              <a:t> advertising:</a:t>
            </a:r>
          </a:p>
          <a:p>
            <a:pPr marL="0" indent="0">
              <a:buNone/>
            </a:pPr>
            <a:r>
              <a:rPr lang="it-IT" dirty="0"/>
              <a:t> 	</a:t>
            </a:r>
            <a:r>
              <a:rPr lang="it-IT" dirty="0" smtClean="0"/>
              <a:t>		</a:t>
            </a:r>
            <a:r>
              <a:rPr lang="it-IT" sz="2800" dirty="0" smtClean="0"/>
              <a:t>•</a:t>
            </a:r>
            <a:r>
              <a:rPr lang="it-IT" dirty="0" smtClean="0"/>
              <a:t> Mass media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build</a:t>
            </a:r>
            <a:r>
              <a:rPr lang="it-IT" dirty="0" smtClean="0"/>
              <a:t> a brand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2800" dirty="0" smtClean="0"/>
              <a:t>•</a:t>
            </a:r>
            <a:r>
              <a:rPr lang="it-IT" dirty="0" smtClean="0"/>
              <a:t> </a:t>
            </a:r>
            <a:r>
              <a:rPr lang="it-IT" dirty="0" err="1" smtClean="0"/>
              <a:t>Television</a:t>
            </a:r>
            <a:r>
              <a:rPr lang="it-IT" dirty="0" smtClean="0"/>
              <a:t>, radio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3000" dirty="0" smtClean="0"/>
              <a:t>•</a:t>
            </a:r>
            <a:r>
              <a:rPr lang="it-IT" dirty="0" smtClean="0"/>
              <a:t> </a:t>
            </a:r>
            <a:r>
              <a:rPr lang="it-IT" dirty="0" err="1" smtClean="0"/>
              <a:t>Sponsorship</a:t>
            </a:r>
            <a:r>
              <a:rPr lang="it-IT" dirty="0" smtClean="0"/>
              <a:t> </a:t>
            </a:r>
            <a:r>
              <a:rPr lang="it-IT" dirty="0" err="1" smtClean="0"/>
              <a:t>deals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2800" dirty="0" smtClean="0"/>
              <a:t>•</a:t>
            </a:r>
            <a:r>
              <a:rPr lang="it-IT" dirty="0" smtClean="0"/>
              <a:t> Display advertising     				 	  	</a:t>
            </a:r>
            <a:r>
              <a:rPr lang="it-IT" sz="2800" dirty="0" smtClean="0"/>
              <a:t>(</a:t>
            </a:r>
            <a:r>
              <a:rPr lang="it-IT" sz="2800" dirty="0" err="1" smtClean="0"/>
              <a:t>newspapers,magazines</a:t>
            </a:r>
            <a:r>
              <a:rPr lang="it-IT" sz="2800" dirty="0" smtClean="0"/>
              <a:t>, and on internet)</a:t>
            </a:r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• </a:t>
            </a:r>
            <a:r>
              <a:rPr lang="it-IT" sz="2800" dirty="0" err="1" smtClean="0"/>
              <a:t>Advertorials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• </a:t>
            </a:r>
            <a:r>
              <a:rPr lang="it-IT" sz="2800" dirty="0" err="1" smtClean="0"/>
              <a:t>Brochures</a:t>
            </a:r>
            <a:r>
              <a:rPr lang="it-IT" sz="2800" dirty="0" smtClean="0"/>
              <a:t>/</a:t>
            </a:r>
            <a:r>
              <a:rPr lang="it-IT" sz="2800" dirty="0" err="1" smtClean="0"/>
              <a:t>catalogues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• Yellow </a:t>
            </a:r>
            <a:r>
              <a:rPr lang="it-IT" sz="2800" dirty="0" err="1" smtClean="0"/>
              <a:t>pages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2644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>
                <a:solidFill>
                  <a:srgbClr val="0000FF"/>
                </a:solidFill>
              </a:rPr>
              <a:t>"Below the line"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>
                <a:solidFill>
                  <a:srgbClr val="008000"/>
                </a:solidFill>
              </a:rPr>
              <a:t>Products are promoted in media other than mainstream radio or television</a:t>
            </a:r>
          </a:p>
          <a:p>
            <a:r>
              <a:rPr lang="it-IT" sz="2800">
                <a:solidFill>
                  <a:srgbClr val="008000"/>
                </a:solidFill>
              </a:rPr>
              <a:t>A more targeted communication</a:t>
            </a:r>
          </a:p>
          <a:p>
            <a:pPr marL="0" indent="0">
              <a:buNone/>
            </a:pPr>
            <a:r>
              <a:rPr lang="it-IT" sz="2400"/>
              <a:t> - direct mail (coupons, offers, promotions)</a:t>
            </a:r>
          </a:p>
          <a:p>
            <a:pPr marL="0" indent="0">
              <a:buNone/>
            </a:pPr>
            <a:r>
              <a:rPr lang="it-IT" sz="2400"/>
              <a:t>-  trade shows and events</a:t>
            </a:r>
          </a:p>
          <a:p>
            <a:pPr marL="0" indent="0">
              <a:buNone/>
            </a:pPr>
            <a:r>
              <a:rPr lang="it-IT" sz="2400"/>
              <a:t>- SEO marketing</a:t>
            </a:r>
          </a:p>
          <a:p>
            <a:pPr marL="0" indent="0">
              <a:buNone/>
            </a:pPr>
            <a:r>
              <a:rPr lang="it-IT" sz="2400"/>
              <a:t>- Social media targeted campaigns</a:t>
            </a:r>
          </a:p>
          <a:p>
            <a:pPr marL="0" indent="0">
              <a:buNone/>
            </a:pPr>
            <a:r>
              <a:rPr lang="it-IT" sz="2400"/>
              <a:t>- most poster/billboard advertising</a:t>
            </a:r>
          </a:p>
        </p:txBody>
      </p:sp>
    </p:spTree>
    <p:extLst>
      <p:ext uri="{BB962C8B-B14F-4D97-AF65-F5344CB8AC3E}">
        <p14:creationId xmlns:p14="http://schemas.microsoft.com/office/powerpoint/2010/main" val="7892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Performance </a:t>
            </a:r>
            <a:r>
              <a:rPr lang="it-IT" sz="4000" b="1" dirty="0" err="1" smtClean="0">
                <a:solidFill>
                  <a:srgbClr val="0000FF"/>
                </a:solidFill>
              </a:rPr>
              <a:t>Measurement</a:t>
            </a:r>
            <a:endParaRPr lang="it-IT" sz="40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By </a:t>
            </a:r>
            <a:r>
              <a:rPr lang="it-IT" dirty="0" err="1" smtClean="0"/>
              <a:t>surveys</a:t>
            </a:r>
            <a:r>
              <a:rPr lang="it-IT" dirty="0" smtClean="0"/>
              <a:t> (SERVPERF) to rate </a:t>
            </a:r>
            <a:r>
              <a:rPr lang="it-IT" dirty="0" err="1" smtClean="0"/>
              <a:t>their</a:t>
            </a:r>
            <a:r>
              <a:rPr lang="it-IT" dirty="0" smtClean="0"/>
              <a:t> feeling </a:t>
            </a:r>
            <a:r>
              <a:rPr lang="it-IT" dirty="0" err="1" smtClean="0"/>
              <a:t>about</a:t>
            </a:r>
            <a:r>
              <a:rPr lang="it-IT" dirty="0" smtClean="0"/>
              <a:t> the service </a:t>
            </a:r>
            <a:r>
              <a:rPr lang="it-IT" dirty="0" err="1" smtClean="0"/>
              <a:t>received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b="1" dirty="0" smtClean="0"/>
              <a:t>Reliability</a:t>
            </a:r>
            <a:r>
              <a:rPr lang="it-IT" sz="2400" dirty="0" smtClean="0"/>
              <a:t>......... </a:t>
            </a:r>
            <a:r>
              <a:rPr lang="it-IT" sz="2400" dirty="0" err="1" smtClean="0"/>
              <a:t>dependability</a:t>
            </a:r>
            <a:r>
              <a:rPr lang="it-IT" sz="2400" dirty="0" smtClean="0"/>
              <a:t> of </a:t>
            </a:r>
            <a:r>
              <a:rPr lang="it-IT" sz="2400" dirty="0" err="1" smtClean="0"/>
              <a:t>repeat</a:t>
            </a:r>
            <a:r>
              <a:rPr lang="it-IT" sz="2400" dirty="0" smtClean="0"/>
              <a:t> performances</a:t>
            </a:r>
            <a:endParaRPr lang="it-IT" sz="2400" dirty="0"/>
          </a:p>
          <a:p>
            <a:pPr marL="0" indent="0">
              <a:buNone/>
            </a:pPr>
            <a:r>
              <a:rPr lang="it-IT" sz="2400" b="1" dirty="0" err="1" smtClean="0"/>
              <a:t>Responsiveness</a:t>
            </a:r>
            <a:r>
              <a:rPr lang="it-IT" sz="2400" dirty="0" smtClean="0"/>
              <a:t>.... </a:t>
            </a:r>
            <a:r>
              <a:rPr lang="it-IT" sz="2400" dirty="0" err="1" smtClean="0"/>
              <a:t>willingness</a:t>
            </a:r>
            <a:r>
              <a:rPr lang="it-IT" sz="2400" dirty="0" smtClean="0"/>
              <a:t> of staff to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</a:t>
            </a:r>
            <a:r>
              <a:rPr lang="it-IT" sz="2400" dirty="0" err="1" smtClean="0"/>
              <a:t>prompt</a:t>
            </a:r>
            <a:r>
              <a:rPr lang="it-IT" sz="2400" dirty="0" smtClean="0"/>
              <a:t> service</a:t>
            </a:r>
          </a:p>
          <a:p>
            <a:pPr marL="0" indent="0">
              <a:buNone/>
            </a:pPr>
            <a:r>
              <a:rPr lang="it-IT" sz="2400" b="1" dirty="0" smtClean="0"/>
              <a:t>Assurance</a:t>
            </a:r>
            <a:r>
              <a:rPr lang="it-IT" sz="2400" dirty="0" smtClean="0"/>
              <a:t>....... </a:t>
            </a:r>
            <a:r>
              <a:rPr lang="it-IT" sz="2400" dirty="0" err="1" smtClean="0"/>
              <a:t>courtesy</a:t>
            </a:r>
            <a:r>
              <a:rPr lang="it-IT" sz="2400" dirty="0" smtClean="0"/>
              <a:t>, </a:t>
            </a:r>
            <a:r>
              <a:rPr lang="it-IT" sz="2400" dirty="0" err="1" smtClean="0"/>
              <a:t>confidence</a:t>
            </a:r>
            <a:r>
              <a:rPr lang="it-IT" sz="2400" dirty="0" smtClean="0"/>
              <a:t> and </a:t>
            </a:r>
            <a:r>
              <a:rPr lang="it-IT" sz="2400" dirty="0" err="1" smtClean="0"/>
              <a:t>competence</a:t>
            </a:r>
            <a:r>
              <a:rPr lang="it-IT" sz="2400" dirty="0" smtClean="0"/>
              <a:t> of staff</a:t>
            </a:r>
          </a:p>
          <a:p>
            <a:pPr marL="0" indent="0">
              <a:buNone/>
            </a:pPr>
            <a:r>
              <a:rPr lang="it-IT" sz="2400" b="1" dirty="0" err="1" smtClean="0"/>
              <a:t>Empathy</a:t>
            </a:r>
            <a:r>
              <a:rPr lang="it-IT" sz="2400" dirty="0" smtClean="0"/>
              <a:t>........ </a:t>
            </a:r>
            <a:r>
              <a:rPr lang="it-IT" sz="2400" dirty="0" err="1" smtClean="0"/>
              <a:t>consideration</a:t>
            </a:r>
            <a:r>
              <a:rPr lang="it-IT" sz="2400" dirty="0" smtClean="0"/>
              <a:t> and care </a:t>
            </a:r>
            <a:r>
              <a:rPr lang="it-IT" sz="2400" dirty="0" err="1" smtClean="0"/>
              <a:t>given</a:t>
            </a:r>
            <a:r>
              <a:rPr lang="it-IT" sz="2400" dirty="0" smtClean="0"/>
              <a:t> to </a:t>
            </a:r>
            <a:r>
              <a:rPr lang="it-IT" sz="2400" dirty="0" err="1" smtClean="0"/>
              <a:t>customers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b="1" dirty="0" err="1" smtClean="0"/>
              <a:t>Tangibles</a:t>
            </a:r>
            <a:r>
              <a:rPr lang="it-IT" sz="2400" dirty="0" smtClean="0"/>
              <a:t>....... </a:t>
            </a:r>
            <a:r>
              <a:rPr lang="it-IT" sz="2400" dirty="0" err="1" smtClean="0"/>
              <a:t>appearance</a:t>
            </a:r>
            <a:r>
              <a:rPr lang="it-IT" sz="2400" dirty="0" smtClean="0"/>
              <a:t> of </a:t>
            </a:r>
            <a:r>
              <a:rPr lang="it-IT" sz="2400" dirty="0" err="1" smtClean="0"/>
              <a:t>employees</a:t>
            </a:r>
            <a:r>
              <a:rPr lang="it-IT" sz="2400" dirty="0" smtClean="0"/>
              <a:t>, </a:t>
            </a:r>
            <a:r>
              <a:rPr lang="it-IT" sz="2400" dirty="0" err="1" smtClean="0"/>
              <a:t>facilities</a:t>
            </a:r>
            <a:r>
              <a:rPr lang="it-IT" sz="2400" dirty="0" smtClean="0"/>
              <a:t>, 			 	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</a:t>
            </a:r>
            <a:r>
              <a:rPr lang="it-IT" sz="2400" dirty="0" err="1" smtClean="0"/>
              <a:t>communication</a:t>
            </a:r>
            <a:r>
              <a:rPr lang="it-IT" sz="2400" dirty="0" smtClean="0"/>
              <a:t> </a:t>
            </a:r>
            <a:r>
              <a:rPr lang="it-IT" sz="2400" dirty="0" err="1" smtClean="0"/>
              <a:t>materials</a:t>
            </a:r>
            <a:r>
              <a:rPr lang="it-IT" sz="2400" dirty="0" smtClean="0"/>
              <a:t>, etc.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55208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FF0000"/>
                </a:solidFill>
              </a:rPr>
              <a:t>Developing</a:t>
            </a:r>
            <a:r>
              <a:rPr lang="it-IT" i="1" dirty="0" smtClean="0">
                <a:solidFill>
                  <a:srgbClr val="FF0000"/>
                </a:solidFill>
              </a:rPr>
              <a:t> a </a:t>
            </a:r>
            <a:r>
              <a:rPr lang="it-IT" i="1" dirty="0" err="1" smtClean="0">
                <a:solidFill>
                  <a:srgbClr val="FF0000"/>
                </a:solidFill>
              </a:rPr>
              <a:t>Communication</a:t>
            </a:r>
            <a:r>
              <a:rPr lang="it-IT" i="1" dirty="0">
                <a:solidFill>
                  <a:srgbClr val="FF0000"/>
                </a:solidFill>
              </a:rPr>
              <a:t/>
            </a:r>
            <a:br>
              <a:rPr lang="it-IT" i="1" dirty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Strategy</a:t>
            </a:r>
            <a:r>
              <a:rPr lang="it-IT" dirty="0" smtClean="0"/>
              <a:t>	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                     </a:t>
            </a:r>
            <a:r>
              <a:rPr lang="it-IT" b="1" dirty="0" smtClean="0"/>
              <a:t>The A-I-D-A model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sz="2400" dirty="0" err="1" smtClean="0"/>
              <a:t>Awareness</a:t>
            </a:r>
            <a:r>
              <a:rPr lang="it-IT" sz="2400" dirty="0" smtClean="0"/>
              <a:t> : </a:t>
            </a:r>
            <a:r>
              <a:rPr lang="it-IT" sz="2400" dirty="0" err="1" smtClean="0"/>
              <a:t>bring</a:t>
            </a:r>
            <a:r>
              <a:rPr lang="it-IT" sz="2400" dirty="0" smtClean="0"/>
              <a:t> </a:t>
            </a:r>
            <a:r>
              <a:rPr lang="it-IT" sz="2400" dirty="0" err="1" smtClean="0"/>
              <a:t>attention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knowledge</a:t>
            </a:r>
            <a:r>
              <a:rPr lang="it-IT" sz="2400" dirty="0"/>
              <a:t> </a:t>
            </a:r>
            <a:r>
              <a:rPr lang="it-IT" sz="2400" dirty="0" smtClean="0"/>
              <a:t>of </a:t>
            </a:r>
            <a:r>
              <a:rPr lang="it-IT" sz="2400" dirty="0" err="1" smtClean="0"/>
              <a:t>product</a:t>
            </a:r>
            <a:r>
              <a:rPr lang="it-IT" sz="2400" dirty="0" smtClean="0"/>
              <a:t> 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err="1" smtClean="0"/>
              <a:t>Interest</a:t>
            </a:r>
            <a:r>
              <a:rPr lang="it-IT" sz="2400" dirty="0" smtClean="0"/>
              <a:t>: create a high </a:t>
            </a:r>
            <a:r>
              <a:rPr lang="it-IT" sz="2400" dirty="0" err="1" smtClean="0"/>
              <a:t>level</a:t>
            </a:r>
            <a:r>
              <a:rPr lang="it-IT" sz="2400" dirty="0" smtClean="0"/>
              <a:t> of </a:t>
            </a:r>
            <a:r>
              <a:rPr lang="it-IT" sz="2400" dirty="0" err="1" smtClean="0"/>
              <a:t>interest</a:t>
            </a:r>
            <a:r>
              <a:rPr lang="it-IT" sz="2400" dirty="0" smtClean="0"/>
              <a:t> in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Desire:  </a:t>
            </a:r>
            <a:r>
              <a:rPr lang="it-IT" sz="2400" dirty="0" err="1" smtClean="0"/>
              <a:t>Converts</a:t>
            </a:r>
            <a:r>
              <a:rPr lang="it-IT" sz="2400" dirty="0" smtClean="0"/>
              <a:t> </a:t>
            </a:r>
            <a:r>
              <a:rPr lang="it-IT" sz="2400" dirty="0" err="1" smtClean="0"/>
              <a:t>interest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desire to </a:t>
            </a:r>
            <a:r>
              <a:rPr lang="it-IT" sz="2400" dirty="0" err="1" smtClean="0"/>
              <a:t>buy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Action: </a:t>
            </a:r>
            <a:r>
              <a:rPr lang="it-IT" sz="2400" dirty="0" err="1" smtClean="0"/>
              <a:t>makes</a:t>
            </a:r>
            <a:r>
              <a:rPr lang="it-IT" sz="2400" dirty="0" smtClean="0"/>
              <a:t> the </a:t>
            </a:r>
            <a:r>
              <a:rPr lang="it-IT" sz="2400" dirty="0" err="1" smtClean="0"/>
              <a:t>purchase</a:t>
            </a:r>
            <a:r>
              <a:rPr lang="it-IT" sz="2400" dirty="0" smtClean="0"/>
              <a:t> or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/>
              <a:t> </a:t>
            </a:r>
            <a:r>
              <a:rPr lang="it-IT" sz="2400" dirty="0" err="1" smtClean="0"/>
              <a:t>purchasing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</a:t>
            </a:r>
            <a:r>
              <a:rPr lang="it-IT" sz="2400" dirty="0" err="1"/>
              <a:t>behavior</a:t>
            </a:r>
            <a:r>
              <a:rPr lang="it-IT" sz="2400" dirty="0"/>
              <a:t>.</a:t>
            </a:r>
            <a:r>
              <a:rPr lang="it-IT" sz="2400" dirty="0" smtClean="0"/>
              <a:t>                   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7448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5174"/>
            <a:ext cx="8229600" cy="708238"/>
          </a:xfrm>
        </p:spPr>
        <p:txBody>
          <a:bodyPr/>
          <a:lstStyle/>
          <a:p>
            <a:r>
              <a:rPr lang="en-US" b="1"/>
              <a:t>Customer Journey Funnel</a:t>
            </a:r>
            <a:r>
              <a:rPr lang="en-US"/>
              <a:t/>
            </a:r>
            <a:br>
              <a:rPr lang="en-US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3412"/>
            <a:ext cx="8229600" cy="5002751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5" y="964669"/>
            <a:ext cx="5720715" cy="56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7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Every strategy session asks: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 smtClean="0"/>
              <a:t>Where are we? (positioning)</a:t>
            </a:r>
          </a:p>
          <a:p>
            <a:r>
              <a:rPr lang="it-IT" sz="2600" dirty="0" smtClean="0"/>
              <a:t>Who are we? (our brand)</a:t>
            </a:r>
          </a:p>
          <a:p>
            <a:r>
              <a:rPr lang="it-IT" sz="2600" dirty="0" smtClean="0"/>
              <a:t>What does the public think of us? (brand image)</a:t>
            </a:r>
          </a:p>
          <a:p>
            <a:r>
              <a:rPr lang="it-IT" sz="2600" dirty="0" smtClean="0"/>
              <a:t>Where do we want to go? (future positioning)</a:t>
            </a:r>
          </a:p>
          <a:p>
            <a:r>
              <a:rPr lang="it-IT" sz="2600" dirty="0" smtClean="0"/>
              <a:t>How can we change the image  of our company? </a:t>
            </a:r>
          </a:p>
          <a:p>
            <a:r>
              <a:rPr lang="it-IT" sz="2600" dirty="0" smtClean="0"/>
              <a:t>How do we advertising this to the public? (media mix)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19558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Positioning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>
                <a:solidFill>
                  <a:srgbClr val="008000"/>
                </a:solidFill>
              </a:rPr>
              <a:t>Positioning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is</a:t>
            </a:r>
            <a:r>
              <a:rPr lang="it-IT" dirty="0">
                <a:solidFill>
                  <a:srgbClr val="008000"/>
                </a:solidFill>
              </a:rPr>
              <a:t> the single </a:t>
            </a:r>
            <a:r>
              <a:rPr lang="it-IT" dirty="0" err="1">
                <a:solidFill>
                  <a:srgbClr val="008000"/>
                </a:solidFill>
              </a:rPr>
              <a:t>greatest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influence</a:t>
            </a:r>
            <a:r>
              <a:rPr lang="it-IT" dirty="0">
                <a:solidFill>
                  <a:srgbClr val="008000"/>
                </a:solidFill>
              </a:rPr>
              <a:t> on a </a:t>
            </a:r>
            <a:r>
              <a:rPr lang="it-IT" dirty="0" err="1">
                <a:solidFill>
                  <a:srgbClr val="008000"/>
                </a:solidFill>
              </a:rPr>
              <a:t>customer’s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buying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decision</a:t>
            </a:r>
            <a:endParaRPr lang="it-IT" dirty="0">
              <a:solidFill>
                <a:srgbClr val="008000"/>
              </a:solidFill>
            </a:endParaRPr>
          </a:p>
          <a:p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evaluates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in the market </a:t>
            </a:r>
            <a:r>
              <a:rPr lang="it-IT" dirty="0" err="1"/>
              <a:t>according</a:t>
            </a:r>
            <a:r>
              <a:rPr lang="it-IT" dirty="0"/>
              <a:t> to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mental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 of the market</a:t>
            </a:r>
          </a:p>
          <a:p>
            <a:r>
              <a:rPr lang="it-IT" u="sng" dirty="0" err="1"/>
              <a:t>Positioning</a:t>
            </a:r>
            <a:r>
              <a:rPr lang="it-IT" u="sng" dirty="0"/>
              <a:t> </a:t>
            </a:r>
            <a:r>
              <a:rPr lang="it-IT" u="sng" dirty="0" err="1"/>
              <a:t>exists</a:t>
            </a:r>
            <a:r>
              <a:rPr lang="it-IT" u="sng" dirty="0"/>
              <a:t> in </a:t>
            </a:r>
            <a:r>
              <a:rPr lang="it-IT" u="sng" dirty="0" err="1"/>
              <a:t>customers</a:t>
            </a:r>
            <a:r>
              <a:rPr lang="it-IT" u="sng" dirty="0"/>
              <a:t>’ </a:t>
            </a:r>
            <a:r>
              <a:rPr lang="it-IT" u="sng" dirty="0" err="1"/>
              <a:t>minds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in </a:t>
            </a:r>
            <a:r>
              <a:rPr lang="it-IT" dirty="0" err="1"/>
              <a:t>positioning</a:t>
            </a:r>
            <a:r>
              <a:rPr lang="it-IT" dirty="0"/>
              <a:t> </a:t>
            </a:r>
            <a:r>
              <a:rPr lang="it-IT" dirty="0" err="1"/>
              <a:t>statements</a:t>
            </a:r>
            <a:endParaRPr lang="it-IT" dirty="0"/>
          </a:p>
          <a:p>
            <a:r>
              <a:rPr lang="it-IT" dirty="0"/>
              <a:t>People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easily</a:t>
            </a:r>
            <a:r>
              <a:rPr lang="it-IT" dirty="0"/>
              <a:t> or </a:t>
            </a:r>
            <a:r>
              <a:rPr lang="it-IT" dirty="0" err="1"/>
              <a:t>willingly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minds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a </a:t>
            </a:r>
            <a:r>
              <a:rPr lang="it-IT" dirty="0" err="1"/>
              <a:t>product’s</a:t>
            </a:r>
            <a:r>
              <a:rPr lang="it-IT" dirty="0"/>
              <a:t> </a:t>
            </a:r>
            <a:r>
              <a:rPr lang="it-IT" dirty="0" err="1"/>
              <a:t>positioning</a:t>
            </a:r>
            <a:endParaRPr lang="it-IT" dirty="0"/>
          </a:p>
          <a:p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product</a:t>
            </a:r>
            <a:r>
              <a:rPr lang="it-IT" dirty="0"/>
              <a:t> </a:t>
            </a:r>
            <a:r>
              <a:rPr lang="it-IT" dirty="0" err="1"/>
              <a:t>easier</a:t>
            </a:r>
            <a:r>
              <a:rPr lang="it-IT" dirty="0"/>
              <a:t> to </a:t>
            </a:r>
            <a:r>
              <a:rPr lang="it-IT" dirty="0" err="1"/>
              <a:t>buy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positioning</a:t>
            </a:r>
            <a:r>
              <a:rPr lang="it-IT" dirty="0"/>
              <a:t> </a:t>
            </a:r>
            <a:r>
              <a:rPr lang="it-IT" dirty="0" err="1"/>
              <a:t>makes</a:t>
            </a:r>
            <a:r>
              <a:rPr lang="it-IT" dirty="0"/>
              <a:t> the </a:t>
            </a:r>
            <a:r>
              <a:rPr lang="it-IT" dirty="0" err="1"/>
              <a:t>product</a:t>
            </a:r>
            <a:r>
              <a:rPr lang="it-IT" dirty="0"/>
              <a:t> </a:t>
            </a:r>
            <a:r>
              <a:rPr lang="it-IT" dirty="0" err="1"/>
              <a:t>easier</a:t>
            </a:r>
            <a:r>
              <a:rPr lang="it-IT" dirty="0"/>
              <a:t> to sell.</a:t>
            </a:r>
          </a:p>
        </p:txBody>
      </p:sp>
    </p:spTree>
    <p:extLst>
      <p:ext uri="{BB962C8B-B14F-4D97-AF65-F5344CB8AC3E}">
        <p14:creationId xmlns:p14="http://schemas.microsoft.com/office/powerpoint/2010/main" val="4189485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>
                <a:solidFill>
                  <a:srgbClr val="0000FF"/>
                </a:solidFill>
              </a:rPr>
              <a:t>Remember </a:t>
            </a:r>
            <a:r>
              <a:rPr lang="it-IT" b="1" i="1">
                <a:solidFill>
                  <a:srgbClr val="008000"/>
                </a:solidFill>
              </a:rPr>
              <a:t>Acqua Ferrarelle</a:t>
            </a:r>
            <a:r>
              <a:rPr lang="it-IT" i="1">
                <a:solidFill>
                  <a:srgbClr val="0000FF"/>
                </a:solidFill>
              </a:rPr>
              <a:t> ?</a:t>
            </a:r>
            <a:r>
              <a:rPr lang="it-IT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/>
              <a:t>Their brand position dropped by 20% in the last 5 years.</a:t>
            </a:r>
          </a:p>
          <a:p>
            <a:r>
              <a:rPr lang="it-IT" sz="2800"/>
              <a:t>Their sales have steadily dropped 5-7% annually for the last 5 years.</a:t>
            </a:r>
          </a:p>
          <a:p>
            <a:r>
              <a:rPr lang="it-IT" sz="2800"/>
              <a:t>Increased competition; people choose water</a:t>
            </a:r>
          </a:p>
          <a:p>
            <a:pPr marL="0" indent="0">
              <a:buNone/>
            </a:pPr>
            <a:r>
              <a:rPr lang="it-IT" sz="2800"/>
              <a:t>    principally on the price</a:t>
            </a:r>
          </a:p>
          <a:p>
            <a:r>
              <a:rPr lang="it-IT" sz="2800"/>
              <a:t>They are losing shelf space in markets</a:t>
            </a:r>
          </a:p>
          <a:p>
            <a:pPr marL="0" indent="0">
              <a:buNone/>
            </a:pPr>
            <a:r>
              <a:rPr lang="it-IT" sz="2800"/>
              <a:t>    </a:t>
            </a:r>
            <a:endParaRPr lang="it-IT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83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>
                <a:solidFill>
                  <a:srgbClr val="0000FF"/>
                </a:solidFill>
              </a:rPr>
              <a:t>Ferrarelle Positioning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slogan: "A miracle of nature"</a:t>
            </a:r>
          </a:p>
          <a:p>
            <a:r>
              <a:rPr lang="it-IT"/>
              <a:t>Healthy water for the family</a:t>
            </a:r>
          </a:p>
          <a:p>
            <a:r>
              <a:rPr lang="it-IT"/>
              <a:t>naturally sparkling.. nothing added</a:t>
            </a:r>
          </a:p>
          <a:p>
            <a:r>
              <a:rPr lang="it-IT"/>
              <a:t>high concentration of essential minerals</a:t>
            </a:r>
          </a:p>
          <a:p>
            <a:r>
              <a:rPr lang="it-IT"/>
              <a:t>Higher price for a better product</a:t>
            </a:r>
          </a:p>
        </p:txBody>
      </p:sp>
    </p:spTree>
    <p:extLst>
      <p:ext uri="{BB962C8B-B14F-4D97-AF65-F5344CB8AC3E}">
        <p14:creationId xmlns:p14="http://schemas.microsoft.com/office/powerpoint/2010/main" val="4050753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>
                <a:solidFill>
                  <a:srgbClr val="0000FF"/>
                </a:solidFill>
              </a:rPr>
              <a:t>What did Ferrarelle add to their advertising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What qualities are now promoted to differentiate them from other waters ?</a:t>
            </a:r>
          </a:p>
          <a:p>
            <a:pPr marL="0" indent="0">
              <a:buNone/>
            </a:pPr>
            <a:r>
              <a:rPr lang="it-IT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822903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>
                <a:solidFill>
                  <a:srgbClr val="0000FF"/>
                </a:solidFill>
              </a:rPr>
              <a:t>What did Ferrarelle add to their advertising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What qualities are now promoted to differentiate them from other waters ?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 </a:t>
            </a:r>
            <a:r>
              <a:rPr lang="it-IT" b="1">
                <a:solidFill>
                  <a:srgbClr val="800000"/>
                </a:solidFill>
              </a:rPr>
              <a:t>Sustainability</a:t>
            </a:r>
            <a:r>
              <a:rPr lang="it-IT"/>
              <a:t> :  </a:t>
            </a:r>
            <a:r>
              <a:rPr lang="it-IT" sz="2800"/>
              <a:t>Recycling program of their</a:t>
            </a:r>
          </a:p>
          <a:p>
            <a:pPr marL="0" indent="0">
              <a:buNone/>
            </a:pPr>
            <a:r>
              <a:rPr lang="it-IT" sz="2800"/>
              <a:t>                                  bottles. Using testimonials in</a:t>
            </a:r>
          </a:p>
          <a:p>
            <a:pPr marL="0" indent="0">
              <a:buNone/>
            </a:pPr>
            <a:r>
              <a:rPr lang="it-IT" sz="2800"/>
              <a:t>					      their TV spots.</a:t>
            </a:r>
          </a:p>
          <a:p>
            <a:pPr marL="0" indent="0">
              <a:buNone/>
            </a:pPr>
            <a:r>
              <a:rPr lang="it-IT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8592930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>
                <a:solidFill>
                  <a:srgbClr val="0000FF"/>
                </a:solidFill>
              </a:rPr>
              <a:t>What did Ferrarelle add to their advertising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What qualities are now promoted to differentiate them from other waters ?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 </a:t>
            </a:r>
            <a:r>
              <a:rPr lang="it-IT" b="1">
                <a:solidFill>
                  <a:srgbClr val="800000"/>
                </a:solidFill>
              </a:rPr>
              <a:t>Sustainability</a:t>
            </a:r>
            <a:r>
              <a:rPr lang="it-IT"/>
              <a:t> :  </a:t>
            </a:r>
            <a:r>
              <a:rPr lang="it-IT" sz="2800"/>
              <a:t>Recycling program of their</a:t>
            </a:r>
          </a:p>
          <a:p>
            <a:pPr marL="0" indent="0">
              <a:buNone/>
            </a:pPr>
            <a:r>
              <a:rPr lang="it-IT" sz="2800"/>
              <a:t>                                  bottles. Using testimonials in</a:t>
            </a:r>
          </a:p>
          <a:p>
            <a:pPr marL="0" indent="0">
              <a:buNone/>
            </a:pPr>
            <a:r>
              <a:rPr lang="it-IT" sz="2800"/>
              <a:t>					      their TV spots.</a:t>
            </a:r>
          </a:p>
          <a:p>
            <a:pPr marL="0" indent="0">
              <a:buNone/>
            </a:pPr>
            <a:r>
              <a:rPr lang="it-IT" sz="2800"/>
              <a:t> </a:t>
            </a:r>
            <a:r>
              <a:rPr lang="it-IT" b="1">
                <a:solidFill>
                  <a:srgbClr val="800000"/>
                </a:solidFill>
              </a:rPr>
              <a:t>Family Health</a:t>
            </a:r>
            <a:r>
              <a:rPr lang="it-IT" sz="2800" b="1">
                <a:solidFill>
                  <a:srgbClr val="800000"/>
                </a:solidFill>
              </a:rPr>
              <a:t> </a:t>
            </a:r>
            <a:r>
              <a:rPr lang="it-IT" sz="2800"/>
              <a:t>:  Using children in "alleluia"ads;</a:t>
            </a:r>
          </a:p>
          <a:p>
            <a:pPr marL="0" indent="0">
              <a:buNone/>
            </a:pPr>
            <a:r>
              <a:rPr lang="it-IT" sz="2800"/>
              <a:t>                             (Thank God my parents buy Ferrarelle)       </a:t>
            </a:r>
          </a:p>
          <a:p>
            <a:pPr marL="0" indent="0">
              <a:buNone/>
            </a:pPr>
            <a:r>
              <a:rPr lang="it-IT" sz="2800"/>
              <a:t>                                  </a:t>
            </a:r>
          </a:p>
          <a:p>
            <a:pPr marL="0" indent="0">
              <a:buNone/>
            </a:pPr>
            <a:r>
              <a:rPr lang="it-IT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8968146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Choosing the media mix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/>
              <a:t>Media Mix is the combination of advertising channels that is used in the promotion of a particular good or service. </a:t>
            </a:r>
          </a:p>
          <a:p>
            <a:r>
              <a:rPr lang="it-IT" sz="1800"/>
              <a:t>The idea is to choose the right combination to communicate with the audience and make an impact as estimated in the media planning strategy.</a:t>
            </a:r>
          </a:p>
          <a:p>
            <a:pPr>
              <a:buFontTx/>
              <a:buChar char="•"/>
            </a:pPr>
            <a:r>
              <a:rPr lang="it-IT" sz="1800"/>
              <a:t>For the media mix to be effective, it’s imperative that the demographics of the target segment are considered. </a:t>
            </a:r>
            <a:r>
              <a:rPr lang="it-IT" sz="1800" b="1"/>
              <a:t>The closer a media mix reflects its target segment, the more successful it is.</a:t>
            </a:r>
          </a:p>
          <a:p>
            <a:pPr>
              <a:buFontTx/>
              <a:buChar char="•"/>
            </a:pPr>
            <a:endParaRPr lang="it-IT" sz="1600"/>
          </a:p>
          <a:p>
            <a:pPr marL="0" indent="0">
              <a:buNone/>
            </a:pPr>
            <a:r>
              <a:rPr lang="it-IT" sz="1800" b="1"/>
              <a:t>Key elements in the decision:</a:t>
            </a:r>
          </a:p>
          <a:p>
            <a:pPr marL="0" indent="0">
              <a:buNone/>
            </a:pPr>
            <a:r>
              <a:rPr lang="it-IT" sz="1800"/>
              <a:t>Type of product</a:t>
            </a:r>
          </a:p>
          <a:p>
            <a:pPr marL="0" indent="0">
              <a:buNone/>
            </a:pPr>
            <a:r>
              <a:rPr lang="it-IT" sz="1800"/>
              <a:t>Budget</a:t>
            </a:r>
          </a:p>
          <a:p>
            <a:pPr marL="0" indent="0">
              <a:buNone/>
            </a:pPr>
            <a:r>
              <a:rPr lang="it-IT" sz="1800"/>
              <a:t>Profile and habits of typical customer</a:t>
            </a:r>
          </a:p>
          <a:p>
            <a:pPr marL="0" indent="0">
              <a:buNone/>
            </a:pPr>
            <a:r>
              <a:rPr lang="it-IT" sz="1800"/>
              <a:t>Timing and Product seasonality</a:t>
            </a:r>
          </a:p>
          <a:p>
            <a:pPr marL="0" indent="0">
              <a:buNone/>
            </a:pPr>
            <a:r>
              <a:rPr lang="it-IT" sz="1800"/>
              <a:t>Knowledge of competitors media strategy</a:t>
            </a:r>
          </a:p>
          <a:p>
            <a:pPr marL="0" indent="0">
              <a:buNone/>
            </a:pPr>
            <a:r>
              <a:rPr lang="it-IT" sz="180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6338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8000"/>
                </a:solidFill>
              </a:rPr>
              <a:t>Loyalty</a:t>
            </a:r>
            <a:r>
              <a:rPr lang="it-IT" b="1" dirty="0" smtClean="0">
                <a:solidFill>
                  <a:srgbClr val="008000"/>
                </a:solidFill>
              </a:rPr>
              <a:t> and </a:t>
            </a:r>
            <a:r>
              <a:rPr lang="it-IT" b="1" dirty="0" err="1" smtClean="0">
                <a:solidFill>
                  <a:srgbClr val="008000"/>
                </a:solidFill>
              </a:rPr>
              <a:t>Retention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800" dirty="0" err="1" smtClean="0"/>
              <a:t>Customer</a:t>
            </a:r>
            <a:r>
              <a:rPr lang="it-IT" sz="2800" dirty="0" smtClean="0"/>
              <a:t> Care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i="1" dirty="0" err="1" smtClean="0"/>
              <a:t>Incentivized</a:t>
            </a:r>
            <a:r>
              <a:rPr lang="it-IT" sz="2800" dirty="0" smtClean="0"/>
              <a:t> </a:t>
            </a:r>
            <a:r>
              <a:rPr lang="it-IT" sz="2800" dirty="0" err="1"/>
              <a:t>l</a:t>
            </a:r>
            <a:r>
              <a:rPr lang="it-IT" sz="2800" dirty="0" err="1" smtClean="0"/>
              <a:t>oyalty- ie. collecting reward points</a:t>
            </a:r>
            <a:endParaRPr lang="it-IT" sz="2800" dirty="0" smtClean="0"/>
          </a:p>
          <a:p>
            <a:r>
              <a:rPr lang="it-IT" sz="2800" b="1" i="1" dirty="0" smtClean="0"/>
              <a:t>Price</a:t>
            </a:r>
            <a:r>
              <a:rPr lang="it-IT" sz="2800" dirty="0" smtClean="0"/>
              <a:t> </a:t>
            </a:r>
            <a:r>
              <a:rPr lang="it-IT" sz="2800" dirty="0" err="1" smtClean="0"/>
              <a:t>loyalty</a:t>
            </a:r>
            <a:endParaRPr lang="it-IT" sz="2800" dirty="0" smtClean="0"/>
          </a:p>
          <a:p>
            <a:r>
              <a:rPr lang="it-IT" sz="2800" b="1" i="1" dirty="0" err="1" smtClean="0"/>
              <a:t>Emotional</a:t>
            </a:r>
            <a:r>
              <a:rPr lang="it-IT" sz="2800" dirty="0" smtClean="0"/>
              <a:t> </a:t>
            </a:r>
            <a:r>
              <a:rPr lang="it-IT" sz="2800" dirty="0" err="1" smtClean="0"/>
              <a:t>loyalty</a:t>
            </a:r>
            <a:r>
              <a:rPr lang="it-IT" sz="2800" dirty="0" smtClean="0"/>
              <a:t>....</a:t>
            </a:r>
            <a:r>
              <a:rPr lang="it-IT" dirty="0" smtClean="0"/>
              <a:t> </a:t>
            </a:r>
            <a:r>
              <a:rPr lang="it-IT" sz="2800" dirty="0" smtClean="0"/>
              <a:t>personal </a:t>
            </a:r>
            <a:r>
              <a:rPr lang="it-IT" sz="2800" dirty="0" err="1" smtClean="0"/>
              <a:t>identification</a:t>
            </a:r>
            <a:r>
              <a:rPr lang="it-IT" sz="2800" dirty="0" smtClean="0"/>
              <a:t> with the </a:t>
            </a:r>
            <a:r>
              <a:rPr lang="it-IT" sz="2800" dirty="0" err="1" smtClean="0"/>
              <a:t>supplier</a:t>
            </a:r>
            <a:r>
              <a:rPr lang="it-IT" sz="2800" dirty="0" smtClean="0"/>
              <a:t> with </a:t>
            </a:r>
            <a:r>
              <a:rPr lang="it-IT" sz="2800" dirty="0" err="1" smtClean="0"/>
              <a:t>real</a:t>
            </a:r>
            <a:r>
              <a:rPr lang="it-IT" sz="2800" dirty="0" smtClean="0"/>
              <a:t> or </a:t>
            </a:r>
            <a:r>
              <a:rPr lang="it-IT" sz="2800" dirty="0" err="1" smtClean="0"/>
              <a:t>perceived</a:t>
            </a:r>
            <a:r>
              <a:rPr lang="it-IT" sz="2800" dirty="0" smtClean="0"/>
              <a:t> benefits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37910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 err="1" smtClean="0"/>
              <a:t>Customer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Insight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Fusing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from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industry</a:t>
            </a:r>
            <a:r>
              <a:rPr lang="it-IT" dirty="0" smtClean="0"/>
              <a:t> reports, </a:t>
            </a:r>
            <a:r>
              <a:rPr lang="it-IT" dirty="0" err="1" smtClean="0"/>
              <a:t>surveys</a:t>
            </a:r>
            <a:r>
              <a:rPr lang="it-IT" dirty="0" smtClean="0"/>
              <a:t>, sales force data, CRM data, focus </a:t>
            </a:r>
            <a:r>
              <a:rPr lang="it-IT" dirty="0" err="1" smtClean="0"/>
              <a:t>groups</a:t>
            </a:r>
            <a:r>
              <a:rPr lang="it-IT" dirty="0" smtClean="0"/>
              <a:t>, </a:t>
            </a:r>
            <a:r>
              <a:rPr lang="it-IT" dirty="0" err="1" smtClean="0"/>
              <a:t>employee</a:t>
            </a:r>
            <a:r>
              <a:rPr lang="it-IT" dirty="0" smtClean="0"/>
              <a:t> feedback, social media </a:t>
            </a:r>
            <a:r>
              <a:rPr lang="it-IT" dirty="0"/>
              <a:t>data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 smtClean="0"/>
              <a:t>managerial</a:t>
            </a:r>
            <a:r>
              <a:rPr lang="it-IT" dirty="0" smtClean="0"/>
              <a:t> </a:t>
            </a:r>
            <a:r>
              <a:rPr lang="it-IT" dirty="0" err="1" smtClean="0"/>
              <a:t>intuition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57203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Product Creation</a:t>
            </a:r>
            <a:endParaRPr lang="it-IT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From concept to marketing strategy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221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Can a </a:t>
            </a:r>
            <a:r>
              <a:rPr lang="it-IT" dirty="0" err="1" smtClean="0"/>
              <a:t>great</a:t>
            </a:r>
            <a:r>
              <a:rPr lang="it-IT" dirty="0" smtClean="0"/>
              <a:t> idea be a </a:t>
            </a:r>
            <a:r>
              <a:rPr lang="it-IT" dirty="0" err="1" smtClean="0"/>
              <a:t>successful</a:t>
            </a:r>
            <a:r>
              <a:rPr lang="it-IT" dirty="0" smtClean="0"/>
              <a:t> </a:t>
            </a:r>
            <a:r>
              <a:rPr lang="it-IT" dirty="0" err="1" smtClean="0"/>
              <a:t>product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4" name="Segnaposto contenuto 3" descr="Slider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r="1662"/>
          <a:stretch>
            <a:fillRect/>
          </a:stretch>
        </p:blipFill>
        <p:spPr>
          <a:xfrm>
            <a:off x="344488" y="1804988"/>
            <a:ext cx="7932737" cy="3319462"/>
          </a:xfrm>
        </p:spPr>
      </p:pic>
    </p:spTree>
    <p:extLst>
      <p:ext uri="{BB962C8B-B14F-4D97-AF65-F5344CB8AC3E}">
        <p14:creationId xmlns:p14="http://schemas.microsoft.com/office/powerpoint/2010/main" val="3913142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Gadget or </a:t>
            </a:r>
            <a:r>
              <a:rPr lang="it-IT" dirty="0" err="1" smtClean="0"/>
              <a:t>visionary</a:t>
            </a:r>
            <a:r>
              <a:rPr lang="it-IT" dirty="0" smtClean="0"/>
              <a:t> ?</a:t>
            </a:r>
            <a:endParaRPr lang="it-IT" dirty="0"/>
          </a:p>
        </p:txBody>
      </p:sp>
      <p:pic>
        <p:nvPicPr>
          <p:cNvPr id="4" name="Segnaposto contenuto 3" descr="finger-print-computer-lock-250x25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3" r="-40913"/>
          <a:stretch>
            <a:fillRect/>
          </a:stretch>
        </p:blipFill>
        <p:spPr>
          <a:xfrm>
            <a:off x="7633" y="3935057"/>
            <a:ext cx="4185757" cy="2302066"/>
          </a:xfrm>
        </p:spPr>
      </p:pic>
      <p:pic>
        <p:nvPicPr>
          <p:cNvPr id="5" name="Immagine 4" descr="tv-remote-and-beer-opener-250x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4" y="1508360"/>
            <a:ext cx="2317527" cy="2317527"/>
          </a:xfrm>
          <a:prstGeom prst="rect">
            <a:avLst/>
          </a:prstGeom>
        </p:spPr>
      </p:pic>
      <p:pic>
        <p:nvPicPr>
          <p:cNvPr id="6" name="Immagine 5" descr="Baby-Shower-Cap-300x2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78" y="1694213"/>
            <a:ext cx="3311592" cy="2240844"/>
          </a:xfrm>
          <a:prstGeom prst="rect">
            <a:avLst/>
          </a:prstGeom>
        </p:spPr>
      </p:pic>
      <p:pic>
        <p:nvPicPr>
          <p:cNvPr id="7" name="Immagine 6" descr="f6c74b1aae95b14c693628bce3ea21f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97" y="4313954"/>
            <a:ext cx="3111573" cy="24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0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Developing</a:t>
            </a:r>
            <a:r>
              <a:rPr 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 New </a:t>
            </a:r>
            <a:r>
              <a:rPr lang="it-I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</a:t>
            </a:r>
            <a:r>
              <a:rPr 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roduct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0000"/>
                </a:solidFill>
              </a:rPr>
              <a:t>• </a:t>
            </a:r>
            <a:r>
              <a:rPr lang="it-IT" dirty="0" err="1" smtClean="0">
                <a:solidFill>
                  <a:srgbClr val="000000"/>
                </a:solidFill>
              </a:rPr>
              <a:t>Analyze</a:t>
            </a:r>
            <a:r>
              <a:rPr lang="it-IT" dirty="0" smtClean="0">
                <a:solidFill>
                  <a:srgbClr val="000000"/>
                </a:solidFill>
              </a:rPr>
              <a:t> data, trends.. </a:t>
            </a:r>
            <a:r>
              <a:rPr lang="it-IT" spc="6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brainstorm</a:t>
            </a:r>
          </a:p>
          <a:p>
            <a:pPr marL="0" indent="0" algn="just">
              <a:buNone/>
            </a:pPr>
            <a:r>
              <a:rPr lang="it-IT" spc="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800" spc="600" dirty="0" err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i="1" spc="600" dirty="0" err="1">
                <a:solidFill>
                  <a:srgbClr val="000000"/>
                </a:solidFill>
              </a:rPr>
              <a:t>Considerations</a:t>
            </a:r>
            <a:r>
              <a:rPr lang="it-IT" sz="2800" spc="600" dirty="0" err="1">
                <a:solidFill>
                  <a:srgbClr val="000000"/>
                </a:solidFill>
              </a:rPr>
              <a:t>(reality check):</a:t>
            </a:r>
          </a:p>
          <a:p>
            <a:pPr marL="0" indent="0">
              <a:buNone/>
            </a:pPr>
            <a:r>
              <a:rPr lang="it-IT" spc="600" dirty="0" err="1"/>
              <a:t>-valid concept </a:t>
            </a:r>
          </a:p>
          <a:p>
            <a:pPr marL="0" indent="0">
              <a:buNone/>
            </a:pPr>
            <a:r>
              <a:rPr lang="it-IT" sz="2800" spc="600" dirty="0" err="1">
                <a:latin typeface="Arial"/>
                <a:cs typeface="Arial"/>
              </a:rPr>
              <a:t>-feasibility of cost and   </a:t>
            </a:r>
          </a:p>
          <a:p>
            <a:pPr marL="0" indent="0">
              <a:buNone/>
            </a:pPr>
            <a:r>
              <a:rPr lang="it-IT" sz="2800" spc="600" dirty="0" err="1">
                <a:latin typeface="Arial"/>
                <a:cs typeface="Arial"/>
              </a:rPr>
              <a:t> manufacture</a:t>
            </a:r>
          </a:p>
          <a:p>
            <a:pPr marL="0" indent="0">
              <a:buNone/>
            </a:pPr>
            <a:r>
              <a:rPr lang="it-IT" sz="2800" spc="600" dirty="0" err="1">
                <a:latin typeface="Arial"/>
                <a:cs typeface="Arial"/>
              </a:rPr>
              <a:t>-market demand</a:t>
            </a:r>
            <a:r>
              <a:rPr lang="it-IT" spc="600" dirty="0" err="1"/>
              <a:t> (who,where,why)</a:t>
            </a:r>
            <a:endParaRPr lang="it-IT" spc="60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217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/>
                </a:solidFill>
              </a:rPr>
              <a:t>Product Qualities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Uniqueness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Essential</a:t>
            </a:r>
          </a:p>
          <a:p>
            <a:r>
              <a:rPr lang="en-US" dirty="0"/>
              <a:t>Stylish</a:t>
            </a:r>
          </a:p>
          <a:p>
            <a:r>
              <a:rPr lang="en-US" dirty="0"/>
              <a:t>Ground breaking / “game changer”</a:t>
            </a:r>
          </a:p>
          <a:p>
            <a:r>
              <a:rPr lang="en-US" dirty="0"/>
              <a:t>Short-life gimmick</a:t>
            </a:r>
          </a:p>
          <a:p>
            <a:endParaRPr lang="en-US" dirty="0"/>
          </a:p>
          <a:p>
            <a:r>
              <a:rPr lang="en-US" dirty="0"/>
              <a:t>Reliable</a:t>
            </a:r>
          </a:p>
          <a:p>
            <a:r>
              <a:rPr lang="en-US" dirty="0"/>
              <a:t>Easy to use</a:t>
            </a:r>
          </a:p>
          <a:p>
            <a:r>
              <a:rPr lang="en-US" dirty="0"/>
              <a:t>Luxurious</a:t>
            </a:r>
          </a:p>
          <a:p>
            <a:r>
              <a:rPr lang="en-US" dirty="0"/>
              <a:t>Economical</a:t>
            </a:r>
          </a:p>
          <a:p>
            <a:r>
              <a:rPr lang="en-US" dirty="0"/>
              <a:t>Practical</a:t>
            </a:r>
          </a:p>
          <a:p>
            <a:r>
              <a:rPr lang="en-US" dirty="0"/>
              <a:t>Value for the money</a:t>
            </a:r>
          </a:p>
          <a:p>
            <a:r>
              <a:rPr lang="en-US" dirty="0"/>
              <a:t>Innovative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6420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/>
              <a:t>Ask</a:t>
            </a:r>
            <a:r>
              <a:rPr lang="it-IT" b="1" dirty="0" smtClean="0"/>
              <a:t> first: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sector</a:t>
            </a:r>
            <a:r>
              <a:rPr lang="it-IT" dirty="0" smtClean="0"/>
              <a:t> &amp; competition</a:t>
            </a:r>
          </a:p>
          <a:p>
            <a:r>
              <a:rPr lang="it-IT" dirty="0" err="1" smtClean="0"/>
              <a:t>identity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smtClean="0"/>
              <a:t>brand- qualities </a:t>
            </a:r>
          </a:p>
          <a:p>
            <a:r>
              <a:rPr lang="it-IT" dirty="0" err="1" smtClean="0"/>
              <a:t>awareness level</a:t>
            </a:r>
            <a:endParaRPr lang="it-IT" dirty="0" smtClean="0"/>
          </a:p>
          <a:p>
            <a:r>
              <a:rPr lang="it-IT" dirty="0" smtClean="0"/>
              <a:t>mass </a:t>
            </a:r>
            <a:r>
              <a:rPr lang="it-IT" dirty="0"/>
              <a:t>or </a:t>
            </a:r>
            <a:r>
              <a:rPr lang="it-IT" dirty="0" err="1" smtClean="0"/>
              <a:t>niche</a:t>
            </a:r>
            <a:r>
              <a:rPr lang="it-IT" dirty="0" smtClean="0"/>
              <a:t> </a:t>
            </a:r>
            <a:r>
              <a:rPr lang="it-IT" dirty="0" err="1" smtClean="0"/>
              <a:t>product</a:t>
            </a:r>
          </a:p>
          <a:p>
            <a:r>
              <a:rPr lang="it-IT" dirty="0" err="1"/>
              <a:t>target identification</a:t>
            </a:r>
            <a:endParaRPr lang="it-IT" dirty="0" smtClean="0"/>
          </a:p>
          <a:p>
            <a:r>
              <a:rPr lang="it-IT" dirty="0" err="1" smtClean="0"/>
              <a:t>costs</a:t>
            </a:r>
            <a:endParaRPr lang="it-IT" dirty="0" smtClean="0"/>
          </a:p>
          <a:p>
            <a:r>
              <a:rPr lang="it-IT" dirty="0" err="1" smtClean="0"/>
              <a:t>pricing</a:t>
            </a:r>
            <a:endParaRPr lang="it-IT" dirty="0" smtClean="0"/>
          </a:p>
          <a:p>
            <a:r>
              <a:rPr lang="it-IT" dirty="0" smtClean="0"/>
              <a:t>promotion &amp; PR</a:t>
            </a:r>
          </a:p>
          <a:p>
            <a:pPr marL="0" indent="0">
              <a:buNone/>
            </a:pPr>
            <a:r>
              <a:rPr lang="it-IT" sz="2800" dirty="0" smtClean="0"/>
              <a:t>•  </a:t>
            </a:r>
            <a:r>
              <a:rPr lang="it-IT" dirty="0" err="1" smtClean="0"/>
              <a:t>launch</a:t>
            </a:r>
            <a:r>
              <a:rPr lang="it-IT" dirty="0" smtClean="0"/>
              <a:t> &amp;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5134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660066"/>
                </a:solidFill>
              </a:rPr>
              <a:t>Marketing challenges today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1: restarting business activity in this health  and  energy crisis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2. declining organic reach (as platforms shift more free exposure to paid adv)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3. building a brand name (with steady trust building-on &amp; offline)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4. keeping content </a:t>
            </a:r>
            <a:r>
              <a:rPr lang="en-US" sz="2000" u="sng"/>
              <a:t>relevant</a:t>
            </a:r>
            <a:r>
              <a:rPr lang="en-US" sz="2000"/>
              <a:t> and effective (linking to SEO performance)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5. understanding and interpreting data to make valid decisions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6. use of AI (in sentiment and predictive analysis)by the big media players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7. privacy laws (GDPR) are closing off access to personal data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8. personalising customer communications (conversational language)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9. combatting the Amazon effect</a:t>
            </a:r>
            <a:endParaRPr lang="it-IT" sz="2000"/>
          </a:p>
          <a:p>
            <a:pPr marL="0" indent="0">
              <a:buNone/>
            </a:pPr>
            <a:r>
              <a:rPr lang="en-US" sz="2000"/>
              <a:t>10. making full use of data (smaller players at a disadvantage)</a:t>
            </a:r>
            <a:endParaRPr lang="it-IT" sz="2000"/>
          </a:p>
          <a:p>
            <a:pPr marL="0" indent="0">
              <a:buNone/>
            </a:pP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9892839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352"/>
          </a:xfrm>
        </p:spPr>
        <p:txBody>
          <a:bodyPr/>
          <a:lstStyle/>
          <a:p>
            <a:r>
              <a:rPr lang="it-IT" i="1">
                <a:solidFill>
                  <a:srgbClr val="000090"/>
                </a:solidFill>
              </a:rPr>
              <a:t>Strategies post-coronavirus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>
            <a:normAutofit/>
          </a:bodyPr>
          <a:lstStyle/>
          <a:p>
            <a:r>
              <a:rPr lang="it-IT" sz="2000"/>
              <a:t>While shoppers moved online during the pandemic, it has actually become cheaper for businesses to buy digital advertising, as demand has fallen.</a:t>
            </a:r>
          </a:p>
          <a:p>
            <a:endParaRPr lang="it-IT" sz="2000"/>
          </a:p>
          <a:p>
            <a:r>
              <a:rPr lang="it-IT" sz="2000"/>
              <a:t>Brands are likely to benefit from free ads on </a:t>
            </a:r>
            <a:r>
              <a:rPr lang="it-IT" sz="200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Google</a:t>
            </a:r>
            <a:r>
              <a:rPr lang="it-IT" sz="2000"/>
              <a:t>, which made product listings on its Google Shopping platform </a:t>
            </a:r>
            <a:r>
              <a:rPr lang="it-IT" sz="2000">
                <a:hlinkClick r:id="rId3"/>
              </a:rPr>
              <a:t>free last month</a:t>
            </a:r>
            <a:r>
              <a:rPr lang="it-IT" sz="2000"/>
              <a:t>, in a move designed to win e-commerce advertising business from </a:t>
            </a:r>
            <a:r>
              <a:rPr lang="it-IT" sz="2000">
                <a:hlinkClick r:id="rId4"/>
              </a:rPr>
              <a:t>Amazon</a:t>
            </a:r>
            <a:r>
              <a:rPr lang="it-IT" sz="2000"/>
              <a:t>.</a:t>
            </a:r>
          </a:p>
          <a:p>
            <a:endParaRPr lang="it-IT" sz="2000"/>
          </a:p>
          <a:p>
            <a:r>
              <a:rPr lang="it-IT" sz="2000"/>
              <a:t>(The coronavirus) is accelerating the catalyst for people to move from wholesale businesses to </a:t>
            </a:r>
            <a:r>
              <a:rPr lang="it-IT" sz="2000" i="1" u="sng"/>
              <a:t>direct to consumer</a:t>
            </a:r>
            <a:r>
              <a:rPr lang="it-IT" sz="2000"/>
              <a:t> businesses and move from businesses that traditionally used a physical store model to adapting a multi-channel selling approach.</a:t>
            </a:r>
          </a:p>
          <a:p>
            <a:pPr marL="0" indent="0">
              <a:buNone/>
            </a:pPr>
            <a:endParaRPr lang="it-IT" sz="2000"/>
          </a:p>
          <a:p>
            <a:r>
              <a:rPr lang="it-IT" sz="2000"/>
              <a:t>Direct-to-consumer (DTC) brands, those that sell to people through their own channels rather than via third-party retailers, have especially taken advantage of cheaper online media buys.</a:t>
            </a:r>
          </a:p>
        </p:txBody>
      </p:sp>
    </p:spTree>
    <p:extLst>
      <p:ext uri="{BB962C8B-B14F-4D97-AF65-F5344CB8AC3E}">
        <p14:creationId xmlns:p14="http://schemas.microsoft.com/office/powerpoint/2010/main" val="8819070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65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60713045226-CR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8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9925" cy="89654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 Development Puzzle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1180"/>
            <a:ext cx="8229600" cy="4954983"/>
          </a:xfrm>
        </p:spPr>
        <p:txBody>
          <a:bodyPr>
            <a:normAutofit fontScale="25000" lnSpcReduction="20000"/>
          </a:bodyPr>
          <a:lstStyle/>
          <a:p>
            <a:r>
              <a:rPr lang="it-IT" sz="5600"/>
              <a:t> 1 Develop the actual product, create logo, packaging or style</a:t>
            </a:r>
            <a:endParaRPr lang="en-US" sz="5600"/>
          </a:p>
          <a:p>
            <a:r>
              <a:rPr lang="en-US" sz="5600"/>
              <a:t> </a:t>
            </a:r>
          </a:p>
          <a:p>
            <a:r>
              <a:rPr lang="it-IT" sz="5600"/>
              <a:t>2 Analyzing market test and calculating market potential for the product</a:t>
            </a:r>
            <a:endParaRPr lang="en-US" sz="5600"/>
          </a:p>
          <a:p>
            <a:r>
              <a:rPr lang="en-US" sz="5600"/>
              <a:t>							</a:t>
            </a:r>
          </a:p>
          <a:p>
            <a:r>
              <a:rPr lang="it-IT" sz="5600"/>
              <a:t>                3 Determine marketing distribution strategy                     4 Final adjusted business model                                     </a:t>
            </a:r>
            <a:endParaRPr lang="en-US" sz="5600"/>
          </a:p>
          <a:p>
            <a:r>
              <a:rPr lang="en-US" sz="5600"/>
              <a:t> </a:t>
            </a:r>
          </a:p>
          <a:p>
            <a:r>
              <a:rPr lang="en-US" sz="5600"/>
              <a:t>                 5 Set a  customer service strategy                                               6 Launch product                   </a:t>
            </a:r>
          </a:p>
          <a:p>
            <a:r>
              <a:rPr lang="en-US" sz="5600"/>
              <a:t> </a:t>
            </a:r>
          </a:p>
          <a:p>
            <a:r>
              <a:rPr lang="en-US" sz="5600"/>
              <a:t>            </a:t>
            </a:r>
            <a:r>
              <a:rPr lang="it-IT" sz="5600"/>
              <a:t>7 Determine media mix for advertising and promotion           8 Careful real market testing                          </a:t>
            </a:r>
            <a:endParaRPr lang="en-US" sz="5600"/>
          </a:p>
          <a:p>
            <a:r>
              <a:rPr lang="en-US" sz="5600"/>
              <a:t>									</a:t>
            </a:r>
          </a:p>
          <a:p>
            <a:r>
              <a:rPr lang="it-IT" sz="5600"/>
              <a:t>9 Research and develop the product concept                       10 Product launch strategy</a:t>
            </a:r>
            <a:endParaRPr lang="en-US" sz="5600"/>
          </a:p>
          <a:p>
            <a:r>
              <a:rPr lang="it-IT" sz="5600"/>
              <a:t> </a:t>
            </a:r>
            <a:endParaRPr lang="en-US" sz="5600"/>
          </a:p>
          <a:p>
            <a:r>
              <a:rPr lang="it-IT" sz="5600"/>
              <a:t>               11 Marketing cost calculation and anticipated ROI </a:t>
            </a:r>
            <a:endParaRPr lang="en-US" sz="5600"/>
          </a:p>
          <a:p>
            <a:r>
              <a:rPr lang="it-IT" sz="5600"/>
              <a:t> </a:t>
            </a:r>
            <a:endParaRPr lang="en-US" sz="5600"/>
          </a:p>
          <a:p>
            <a:r>
              <a:rPr lang="it-IT" sz="5600"/>
              <a:t>12 Preliminary business model                             13 Analyze data, trends.. brainstorm..idea creation                                         </a:t>
            </a:r>
            <a:endParaRPr lang="en-US" sz="5600"/>
          </a:p>
          <a:p>
            <a:r>
              <a:rPr lang="en-US" sz="5600"/>
              <a:t> </a:t>
            </a:r>
          </a:p>
          <a:p>
            <a:r>
              <a:rPr lang="it-IT" sz="5600"/>
              <a:t>            14</a:t>
            </a:r>
            <a:r>
              <a:rPr lang="en-US" sz="5600"/>
              <a:t> Deposit profits in an offshore in Panama </a:t>
            </a:r>
            <a:r>
              <a:rPr lang="it-IT" sz="5600"/>
              <a:t>                     15 Determine the pricing                          </a:t>
            </a:r>
            <a:endParaRPr lang="en-US" sz="5600"/>
          </a:p>
          <a:p>
            <a:r>
              <a:rPr lang="en-US" sz="5600"/>
              <a:t>									</a:t>
            </a:r>
          </a:p>
          <a:p>
            <a:r>
              <a:rPr lang="it-IT" sz="5600"/>
              <a:t>16 Seeking investment partners          </a:t>
            </a:r>
            <a:r>
              <a:rPr lang="en-US" sz="5600"/>
              <a:t>    </a:t>
            </a:r>
            <a:r>
              <a:rPr lang="it-IT" sz="5600"/>
              <a:t>17 Test final concept with colleagues and potential consumers</a:t>
            </a:r>
            <a:endParaRPr lang="en-US" sz="5600"/>
          </a:p>
          <a:p>
            <a:r>
              <a:rPr lang="en-US" sz="5600"/>
              <a:t> </a:t>
            </a:r>
          </a:p>
          <a:p>
            <a:r>
              <a:rPr lang="it-IT" sz="5600"/>
              <a:t>                  18 Developing a model for tracking marketing and sales activity </a:t>
            </a:r>
            <a:endParaRPr lang="en-US" sz="5600"/>
          </a:p>
          <a:p>
            <a:r>
              <a:rPr lang="it-IT" sz="5600"/>
              <a:t> </a:t>
            </a:r>
            <a:endParaRPr lang="en-US" sz="5600"/>
          </a:p>
          <a:p>
            <a:r>
              <a:rPr lang="it-IT" sz="5600"/>
              <a:t>  19 Getting initial development financing 	    20 Cost analysis before doing the prototype stage </a:t>
            </a:r>
            <a:endParaRPr lang="en-US" sz="5600"/>
          </a:p>
          <a:p>
            <a:r>
              <a:rPr lang="en-US"/>
              <a:t> </a:t>
            </a:r>
          </a:p>
          <a:p>
            <a:r>
              <a:rPr lang="it-IT"/>
              <a:t> </a:t>
            </a:r>
            <a:endParaRPr lang="en-US"/>
          </a:p>
          <a:p>
            <a:r>
              <a:rPr lang="it-IT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10474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300"/>
          </a:xfrm>
        </p:spPr>
        <p:txBody>
          <a:bodyPr>
            <a:normAutofit fontScale="90000"/>
          </a:bodyPr>
          <a:lstStyle/>
          <a:p>
            <a:r>
              <a:rPr lang="it-IT" sz="3600" b="1">
                <a:solidFill>
                  <a:srgbClr val="800000"/>
                </a:solidFill>
              </a:rPr>
              <a:t> New Product Development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54"/>
            <a:ext cx="8229600" cy="52027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13</a:t>
            </a:r>
            <a:r>
              <a:rPr lang="it-IT" sz="4000"/>
              <a:t> Analyze data, trends.. brainstorm... idea creation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9</a:t>
            </a:r>
            <a:r>
              <a:rPr lang="it-IT" sz="4000"/>
              <a:t> Research and develop the product concept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17</a:t>
            </a:r>
            <a:r>
              <a:rPr lang="it-IT" sz="4000"/>
              <a:t>Test final concept with colleagues and potential consumers 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20</a:t>
            </a:r>
            <a:r>
              <a:rPr lang="it-IT" sz="4000"/>
              <a:t> Cost analysis before doing the prototype stage 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12</a:t>
            </a:r>
            <a:r>
              <a:rPr lang="it-IT" sz="4000"/>
              <a:t> Preliminary business model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19</a:t>
            </a:r>
            <a:r>
              <a:rPr lang="it-IT" sz="4000"/>
              <a:t> Getting initial development financing 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</a:t>
            </a:r>
            <a:r>
              <a:rPr lang="it-IT" sz="4000"/>
              <a:t> Develop the actual product, create logo, packaging or style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15</a:t>
            </a:r>
            <a:r>
              <a:rPr lang="it-IT" sz="4000"/>
              <a:t> Determine the pricing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11</a:t>
            </a:r>
            <a:r>
              <a:rPr lang="it-IT" sz="4000"/>
              <a:t> Marketing cost projection and anticipated ROI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8</a:t>
            </a:r>
            <a:r>
              <a:rPr lang="it-IT" sz="4000"/>
              <a:t> Careful real market testing 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2</a:t>
            </a:r>
            <a:r>
              <a:rPr lang="it-IT" sz="4000"/>
              <a:t> Analyzing market test and calculating market potential for the product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4</a:t>
            </a:r>
            <a:r>
              <a:rPr lang="it-IT" sz="4000"/>
              <a:t> Final adjusted business model</a:t>
            </a:r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16</a:t>
            </a:r>
            <a:r>
              <a:rPr lang="it-IT" sz="4000"/>
              <a:t> Seeking investment partners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3</a:t>
            </a:r>
            <a:r>
              <a:rPr lang="it-IT" sz="4000"/>
              <a:t> Determine marketing distribution strategy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7</a:t>
            </a:r>
            <a:r>
              <a:rPr lang="it-IT" sz="4000"/>
              <a:t> Determine media mix for advertising and promotion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18</a:t>
            </a:r>
            <a:r>
              <a:rPr lang="it-IT" sz="4000"/>
              <a:t> Developing a model for tracking marketing and sales activity</a:t>
            </a:r>
            <a:endParaRPr lang="en-US" sz="4000"/>
          </a:p>
          <a:p>
            <a:pPr marL="0" indent="0">
              <a:buNone/>
            </a:pPr>
            <a:r>
              <a:rPr lang="it-IT" sz="4000"/>
              <a:t>•</a:t>
            </a:r>
            <a:r>
              <a:rPr lang="it-IT" sz="4000">
                <a:solidFill>
                  <a:srgbClr val="FF0000"/>
                </a:solidFill>
              </a:rPr>
              <a:t>10</a:t>
            </a:r>
            <a:r>
              <a:rPr lang="it-IT" sz="4000"/>
              <a:t> Finalize launch strategy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•</a:t>
            </a:r>
            <a:r>
              <a:rPr lang="en-US" sz="4000">
                <a:solidFill>
                  <a:srgbClr val="FF0000"/>
                </a:solidFill>
              </a:rPr>
              <a:t>5</a:t>
            </a:r>
            <a:r>
              <a:rPr lang="en-US" sz="4000"/>
              <a:t> Set a customer service strategy</a:t>
            </a:r>
          </a:p>
          <a:p>
            <a:pPr marL="0" indent="0">
              <a:buNone/>
            </a:pPr>
            <a:r>
              <a:rPr lang="en-US" sz="4000"/>
              <a:t>•</a:t>
            </a:r>
            <a:r>
              <a:rPr lang="en-US" sz="4000">
                <a:solidFill>
                  <a:srgbClr val="FF0000"/>
                </a:solidFill>
              </a:rPr>
              <a:t>6</a:t>
            </a:r>
            <a:r>
              <a:rPr lang="en-US" sz="4000"/>
              <a:t> Launch product</a:t>
            </a:r>
          </a:p>
          <a:p>
            <a:pPr marL="0" indent="0">
              <a:buNone/>
            </a:pPr>
            <a:r>
              <a:rPr lang="en-US" sz="4000"/>
              <a:t>•</a:t>
            </a:r>
            <a:r>
              <a:rPr lang="en-US" sz="4000">
                <a:solidFill>
                  <a:srgbClr val="FF0000"/>
                </a:solidFill>
              </a:rPr>
              <a:t>14</a:t>
            </a:r>
            <a:r>
              <a:rPr lang="en-US" sz="4000"/>
              <a:t> Deposit profits in an offshore account in Panama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18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6600"/>
                </a:solidFill>
              </a:rPr>
              <a:t>CRM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err="1" smtClean="0"/>
              <a:t>Customer</a:t>
            </a:r>
            <a:r>
              <a:rPr lang="it-IT" sz="2800" dirty="0" smtClean="0"/>
              <a:t> </a:t>
            </a:r>
            <a:r>
              <a:rPr lang="it-IT" sz="2800" dirty="0" err="1" smtClean="0"/>
              <a:t>relationship</a:t>
            </a:r>
            <a:r>
              <a:rPr lang="it-IT" sz="2800" dirty="0" smtClean="0"/>
              <a:t>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for </a:t>
            </a:r>
            <a:r>
              <a:rPr lang="it-IT" sz="2400" dirty="0" err="1" smtClean="0"/>
              <a:t>managing</a:t>
            </a:r>
            <a:r>
              <a:rPr lang="it-IT" sz="2400" dirty="0" smtClean="0"/>
              <a:t> a </a:t>
            </a:r>
            <a:r>
              <a:rPr lang="it-IT" sz="2400" dirty="0" err="1" smtClean="0">
                <a:solidFill>
                  <a:srgbClr val="0000FF"/>
                </a:solidFill>
              </a:rPr>
              <a:t>company’s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interactions</a:t>
            </a:r>
            <a:r>
              <a:rPr lang="it-IT" sz="2400" dirty="0" smtClean="0">
                <a:solidFill>
                  <a:srgbClr val="0000FF"/>
                </a:solidFill>
              </a:rPr>
              <a:t> with </a:t>
            </a:r>
            <a:r>
              <a:rPr lang="it-IT" sz="2400" dirty="0" err="1" smtClean="0">
                <a:solidFill>
                  <a:srgbClr val="0000FF"/>
                </a:solidFill>
              </a:rPr>
              <a:t>current</a:t>
            </a:r>
            <a:r>
              <a:rPr lang="it-IT" sz="2400" dirty="0" smtClean="0">
                <a:solidFill>
                  <a:srgbClr val="0000FF"/>
                </a:solidFill>
              </a:rPr>
              <a:t> and future </a:t>
            </a:r>
            <a:r>
              <a:rPr lang="it-IT" sz="2400" dirty="0" err="1" smtClean="0">
                <a:solidFill>
                  <a:srgbClr val="0000FF"/>
                </a:solidFill>
              </a:rPr>
              <a:t>customers</a:t>
            </a:r>
            <a:endParaRPr lang="it-IT" sz="2400" dirty="0" smtClean="0">
              <a:solidFill>
                <a:srgbClr val="0000FF"/>
              </a:solidFill>
            </a:endParaRPr>
          </a:p>
          <a:p>
            <a:r>
              <a:rPr lang="it-IT" sz="2400" dirty="0" err="1" smtClean="0"/>
              <a:t>Uses</a:t>
            </a:r>
            <a:r>
              <a:rPr lang="it-IT" sz="2400" dirty="0" smtClean="0"/>
              <a:t> </a:t>
            </a:r>
            <a:r>
              <a:rPr lang="it-IT" sz="2400" dirty="0" err="1"/>
              <a:t>technology</a:t>
            </a:r>
            <a:r>
              <a:rPr lang="it-IT" sz="2400" dirty="0"/>
              <a:t> to </a:t>
            </a:r>
            <a:r>
              <a:rPr lang="it-IT" sz="2400" dirty="0" err="1"/>
              <a:t>organize</a:t>
            </a:r>
            <a:r>
              <a:rPr lang="it-IT" sz="2400" dirty="0"/>
              <a:t>, </a:t>
            </a:r>
            <a:r>
              <a:rPr lang="it-IT" sz="2400" dirty="0" err="1"/>
              <a:t>automate</a:t>
            </a:r>
            <a:r>
              <a:rPr lang="it-IT" sz="2400" dirty="0"/>
              <a:t> and </a:t>
            </a:r>
            <a:r>
              <a:rPr lang="it-IT" sz="2400" dirty="0" err="1" smtClean="0"/>
              <a:t>synchronize</a:t>
            </a:r>
            <a:r>
              <a:rPr lang="it-IT" sz="2400" dirty="0" smtClean="0"/>
              <a:t> sales,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marketing,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service and </a:t>
            </a:r>
            <a:r>
              <a:rPr lang="it-IT" sz="2400" dirty="0" err="1" smtClean="0"/>
              <a:t>technical</a:t>
            </a:r>
            <a:r>
              <a:rPr lang="it-IT" sz="2400" dirty="0" smtClean="0"/>
              <a:t>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•    </a:t>
            </a:r>
            <a:r>
              <a:rPr lang="it-IT" sz="2400" dirty="0" err="1" smtClean="0"/>
              <a:t>Complex</a:t>
            </a:r>
            <a:r>
              <a:rPr lang="it-IT" sz="2400" dirty="0" smtClean="0"/>
              <a:t> software to record data on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transactions</a:t>
            </a:r>
            <a:r>
              <a:rPr lang="it-IT" sz="2400" dirty="0" smtClean="0"/>
              <a:t> and   	</a:t>
            </a:r>
            <a:r>
              <a:rPr lang="it-IT" sz="2400" dirty="0" err="1" smtClean="0"/>
              <a:t>interactions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customers</a:t>
            </a:r>
            <a:r>
              <a:rPr lang="it-IT" sz="2400" dirty="0" smtClean="0"/>
              <a:t> and business </a:t>
            </a:r>
            <a:r>
              <a:rPr lang="it-IT" sz="2400" dirty="0" err="1" smtClean="0"/>
              <a:t>partners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-</a:t>
            </a:r>
            <a:r>
              <a:rPr lang="it-IT" sz="2400" dirty="0"/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puts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customer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needs</a:t>
            </a:r>
            <a:r>
              <a:rPr lang="it-IT" sz="2400" dirty="0" smtClean="0">
                <a:solidFill>
                  <a:srgbClr val="0000FF"/>
                </a:solidFill>
              </a:rPr>
              <a:t> and </a:t>
            </a:r>
            <a:r>
              <a:rPr lang="it-IT" sz="2400" dirty="0" err="1" smtClean="0">
                <a:solidFill>
                  <a:srgbClr val="0000FF"/>
                </a:solidFill>
              </a:rPr>
              <a:t>solutions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together</a:t>
            </a:r>
            <a:endParaRPr lang="it-IT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        - Sales force </a:t>
            </a:r>
            <a:r>
              <a:rPr lang="it-IT" sz="2400" dirty="0" err="1" smtClean="0">
                <a:solidFill>
                  <a:srgbClr val="0000FF"/>
                </a:solidFill>
              </a:rPr>
              <a:t>automation</a:t>
            </a:r>
            <a:r>
              <a:rPr lang="it-IT" sz="2400" dirty="0" smtClean="0">
                <a:solidFill>
                  <a:srgbClr val="0000FF"/>
                </a:solidFill>
              </a:rPr>
              <a:t>: </a:t>
            </a:r>
            <a:r>
              <a:rPr lang="it-IT" sz="2400" dirty="0" err="1" smtClean="0">
                <a:solidFill>
                  <a:srgbClr val="0000FF"/>
                </a:solidFill>
              </a:rPr>
              <a:t>lead</a:t>
            </a:r>
            <a:r>
              <a:rPr lang="it-IT" sz="2400" dirty="0" smtClean="0">
                <a:solidFill>
                  <a:srgbClr val="0000FF"/>
                </a:solidFill>
              </a:rPr>
              <a:t> generation, </a:t>
            </a:r>
            <a:r>
              <a:rPr lang="it-IT" sz="2400" dirty="0" err="1" smtClean="0">
                <a:solidFill>
                  <a:srgbClr val="0000FF"/>
                </a:solidFill>
              </a:rPr>
              <a:t>tracking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analysis</a:t>
            </a:r>
            <a:endParaRPr lang="it-IT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        - Data generation from </a:t>
            </a:r>
            <a:r>
              <a:rPr lang="it-IT" sz="2400" dirty="0" err="1" smtClean="0">
                <a:solidFill>
                  <a:srgbClr val="0000FF"/>
                </a:solidFill>
              </a:rPr>
              <a:t>transaction</a:t>
            </a:r>
            <a:r>
              <a:rPr lang="it-IT" sz="2400" dirty="0" smtClean="0">
                <a:solidFill>
                  <a:srgbClr val="0000FF"/>
                </a:solidFill>
              </a:rPr>
              <a:t> info to </a:t>
            </a:r>
            <a:r>
              <a:rPr lang="it-IT" sz="2400" dirty="0" err="1" smtClean="0">
                <a:solidFill>
                  <a:srgbClr val="0000FF"/>
                </a:solidFill>
              </a:rPr>
              <a:t>provide</a:t>
            </a:r>
            <a:r>
              <a:rPr lang="it-IT" sz="2400" dirty="0" smtClean="0">
                <a:solidFill>
                  <a:srgbClr val="0000FF"/>
                </a:solidFill>
              </a:rPr>
              <a:t> KPI's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        - </a:t>
            </a:r>
            <a:r>
              <a:rPr lang="it-IT" sz="2400" dirty="0" err="1" smtClean="0">
                <a:solidFill>
                  <a:srgbClr val="0000FF"/>
                </a:solidFill>
              </a:rPr>
              <a:t>Opportunity</a:t>
            </a:r>
            <a:r>
              <a:rPr lang="it-IT" sz="2400" dirty="0" smtClean="0">
                <a:solidFill>
                  <a:srgbClr val="0000FF"/>
                </a:solidFill>
              </a:rPr>
              <a:t> management: to </a:t>
            </a:r>
            <a:r>
              <a:rPr lang="it-IT" sz="2400" dirty="0" err="1" smtClean="0">
                <a:solidFill>
                  <a:srgbClr val="0000FF"/>
                </a:solidFill>
              </a:rPr>
              <a:t>forecast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growth</a:t>
            </a:r>
            <a:r>
              <a:rPr lang="it-IT" sz="2400" dirty="0" smtClean="0">
                <a:solidFill>
                  <a:srgbClr val="0000FF"/>
                </a:solidFill>
              </a:rPr>
              <a:t> trends</a:t>
            </a:r>
            <a:endParaRPr lang="it-IT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000" dirty="0" smtClean="0"/>
              <a:t>   	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43065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3462</Words>
  <Application>Microsoft Macintosh PowerPoint</Application>
  <PresentationFormat>Presentazione su schermo (4:3)</PresentationFormat>
  <Paragraphs>518</Paragraphs>
  <Slides>81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Tema di Office</vt:lpstr>
      <vt:lpstr>Relational Marketing and Communications</vt:lpstr>
      <vt:lpstr>Presentazione di PowerPoint</vt:lpstr>
      <vt:lpstr>B to C versus B to B</vt:lpstr>
      <vt:lpstr>Elements of Service</vt:lpstr>
      <vt:lpstr>Service Levels</vt:lpstr>
      <vt:lpstr>Performance Measurement</vt:lpstr>
      <vt:lpstr>Loyalty and Retention Customer Care</vt:lpstr>
      <vt:lpstr>Presentazione di PowerPoint</vt:lpstr>
      <vt:lpstr>CRM Customer relationship management</vt:lpstr>
      <vt:lpstr>Presentazione di PowerPoint</vt:lpstr>
      <vt:lpstr>Presentazione di PowerPoint</vt:lpstr>
      <vt:lpstr>Customer service options</vt:lpstr>
      <vt:lpstr>Customer Experience (their “journey”)</vt:lpstr>
      <vt:lpstr>The Nordstrom Experience</vt:lpstr>
      <vt:lpstr>Nordstrom CRM app</vt:lpstr>
      <vt:lpstr>Presentazione di PowerPoint</vt:lpstr>
      <vt:lpstr>When service goes bad: key elements to correct</vt:lpstr>
      <vt:lpstr>-</vt:lpstr>
      <vt:lpstr>-</vt:lpstr>
      <vt:lpstr>-</vt:lpstr>
      <vt:lpstr>-</vt:lpstr>
      <vt:lpstr>Communications </vt:lpstr>
      <vt:lpstr>Presentazione di PowerPoint</vt:lpstr>
      <vt:lpstr>Final Exam Review</vt:lpstr>
      <vt:lpstr>Presentazione di PowerPoint</vt:lpstr>
      <vt:lpstr>Know the power of each piece</vt:lpstr>
      <vt:lpstr>Remember: Analytical &amp; Intuitive ?</vt:lpstr>
      <vt:lpstr>S.W.O.T. Analysis </vt:lpstr>
      <vt:lpstr>S.W.O.T.</vt:lpstr>
      <vt:lpstr>MARKETING MIX The 4 P’s +1</vt:lpstr>
      <vt:lpstr>Elements of Marketing management</vt:lpstr>
      <vt:lpstr>Research    Customer Insight </vt:lpstr>
      <vt:lpstr>Brand Name  </vt:lpstr>
      <vt:lpstr>Brand Quiz</vt:lpstr>
      <vt:lpstr>Brand Quiz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x</vt:lpstr>
      <vt:lpstr>Presentazione di PowerPoint</vt:lpstr>
      <vt:lpstr>Classic Distribution</vt:lpstr>
      <vt:lpstr>Classic Channel Strategy</vt:lpstr>
      <vt:lpstr>Direct Channel Structure</vt:lpstr>
      <vt:lpstr>Digital activities</vt:lpstr>
      <vt:lpstr>Price</vt:lpstr>
      <vt:lpstr>Place</vt:lpstr>
      <vt:lpstr>Tools of Marketing</vt:lpstr>
      <vt:lpstr>Traditional “above the line advertising” </vt:lpstr>
      <vt:lpstr>"Below the line" marketing</vt:lpstr>
      <vt:lpstr>Developing a Communication  Strategy  </vt:lpstr>
      <vt:lpstr>Customer Journey Funnel </vt:lpstr>
      <vt:lpstr>Every strategy session asks:</vt:lpstr>
      <vt:lpstr>Positioning</vt:lpstr>
      <vt:lpstr>Remember Acqua Ferrarelle ? </vt:lpstr>
      <vt:lpstr>Ferrarelle Positioning</vt:lpstr>
      <vt:lpstr>What did Ferrarelle add to their advertising ?</vt:lpstr>
      <vt:lpstr>What did Ferrarelle add to their advertising ?</vt:lpstr>
      <vt:lpstr>What did Ferrarelle add to their advertising ?</vt:lpstr>
      <vt:lpstr>Choosing the media mix</vt:lpstr>
      <vt:lpstr>Customer Insight</vt:lpstr>
      <vt:lpstr>Product Creation</vt:lpstr>
      <vt:lpstr>Can a great idea be a successful product ?</vt:lpstr>
      <vt:lpstr>Gadget or visionary ?</vt:lpstr>
      <vt:lpstr>Developing a New Product</vt:lpstr>
      <vt:lpstr>Product Qualities </vt:lpstr>
      <vt:lpstr>Ask first: </vt:lpstr>
      <vt:lpstr>Marketing challenges today</vt:lpstr>
      <vt:lpstr>Strategies post-coronavirus</vt:lpstr>
      <vt:lpstr>Presentazione di PowerPoint</vt:lpstr>
      <vt:lpstr>Product Development Puzzle</vt:lpstr>
      <vt:lpstr> New Product Development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New Product</dc:title>
  <dc:creator>Ed Gilmore</dc:creator>
  <cp:lastModifiedBy>e</cp:lastModifiedBy>
  <cp:revision>136</cp:revision>
  <cp:lastPrinted>2020-05-09T09:21:26Z</cp:lastPrinted>
  <dcterms:created xsi:type="dcterms:W3CDTF">2014-08-14T10:35:40Z</dcterms:created>
  <dcterms:modified xsi:type="dcterms:W3CDTF">2022-05-05T16:03:36Z</dcterms:modified>
</cp:coreProperties>
</file>