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749" r:id="rId3"/>
  </p:sldMasterIdLst>
  <p:notesMasterIdLst>
    <p:notesMasterId r:id="rId23"/>
  </p:notesMasterIdLst>
  <p:sldIdLst>
    <p:sldId id="266" r:id="rId4"/>
    <p:sldId id="278" r:id="rId5"/>
    <p:sldId id="275" r:id="rId6"/>
    <p:sldId id="259" r:id="rId7"/>
    <p:sldId id="277" r:id="rId8"/>
    <p:sldId id="276" r:id="rId9"/>
    <p:sldId id="258" r:id="rId10"/>
    <p:sldId id="267" r:id="rId11"/>
    <p:sldId id="260" r:id="rId12"/>
    <p:sldId id="273" r:id="rId13"/>
    <p:sldId id="261" r:id="rId14"/>
    <p:sldId id="272" r:id="rId15"/>
    <p:sldId id="265" r:id="rId16"/>
    <p:sldId id="268" r:id="rId17"/>
    <p:sldId id="263" r:id="rId18"/>
    <p:sldId id="264" r:id="rId19"/>
    <p:sldId id="269" r:id="rId20"/>
    <p:sldId id="270" r:id="rId21"/>
    <p:sldId id="271"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98" autoAdjust="0"/>
  </p:normalViewPr>
  <p:slideViewPr>
    <p:cSldViewPr snapToGrid="0">
      <p:cViewPr varScale="1">
        <p:scale>
          <a:sx n="79" d="100"/>
          <a:sy n="79" d="100"/>
        </p:scale>
        <p:origin x="850"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D41A1F-2235-432D-A18C-0EA33027C81B}" type="datetimeFigureOut">
              <a:rPr lang="fr-FR" smtClean="0"/>
              <a:t>20/05/2022</a:t>
            </a:fld>
            <a:endParaRPr lang="fr-FR"/>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D22B-AA2A-4235-9BB9-D0F4FF3C6F6B}" type="slidenum">
              <a:rPr lang="fr-FR" smtClean="0"/>
              <a:t>‹N›</a:t>
            </a:fld>
            <a:endParaRPr lang="fr-FR"/>
          </a:p>
        </p:txBody>
      </p:sp>
    </p:spTree>
    <p:extLst>
      <p:ext uri="{BB962C8B-B14F-4D97-AF65-F5344CB8AC3E}">
        <p14:creationId xmlns:p14="http://schemas.microsoft.com/office/powerpoint/2010/main" val="4192346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a:p>
        </p:txBody>
      </p:sp>
      <p:sp>
        <p:nvSpPr>
          <p:cNvPr id="4" name="Segnaposto numero diapositiva 3"/>
          <p:cNvSpPr>
            <a:spLocks noGrp="1"/>
          </p:cNvSpPr>
          <p:nvPr>
            <p:ph type="sldNum" sz="quarter" idx="5"/>
          </p:nvPr>
        </p:nvSpPr>
        <p:spPr/>
        <p:txBody>
          <a:bodyPr/>
          <a:lstStyle/>
          <a:p>
            <a:fld id="{61E3D22B-AA2A-4235-9BB9-D0F4FF3C6F6B}" type="slidenum">
              <a:rPr lang="fr-FR" smtClean="0"/>
              <a:t>10</a:t>
            </a:fld>
            <a:endParaRPr lang="fr-FR"/>
          </a:p>
        </p:txBody>
      </p:sp>
    </p:spTree>
    <p:extLst>
      <p:ext uri="{BB962C8B-B14F-4D97-AF65-F5344CB8AC3E}">
        <p14:creationId xmlns:p14="http://schemas.microsoft.com/office/powerpoint/2010/main" val="188353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61E3D22B-AA2A-4235-9BB9-D0F4FF3C6F6B}" type="slidenum">
              <a:rPr lang="fr-FR" smtClean="0"/>
              <a:t>16</a:t>
            </a:fld>
            <a:endParaRPr lang="fr-FR"/>
          </a:p>
        </p:txBody>
      </p:sp>
    </p:spTree>
    <p:extLst>
      <p:ext uri="{BB962C8B-B14F-4D97-AF65-F5344CB8AC3E}">
        <p14:creationId xmlns:p14="http://schemas.microsoft.com/office/powerpoint/2010/main" val="842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E3C9C4-2E05-48C0-A5B9-C2027E9E4D5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fr-FR"/>
          </a:p>
        </p:txBody>
      </p:sp>
      <p:sp>
        <p:nvSpPr>
          <p:cNvPr id="3" name="Sottotitolo 2">
            <a:extLst>
              <a:ext uri="{FF2B5EF4-FFF2-40B4-BE49-F238E27FC236}">
                <a16:creationId xmlns:a16="http://schemas.microsoft.com/office/drawing/2014/main" id="{D6349F74-1D36-4C04-9A3C-A39A02D9BF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fr-FR"/>
          </a:p>
        </p:txBody>
      </p:sp>
      <p:sp>
        <p:nvSpPr>
          <p:cNvPr id="4" name="Segnaposto data 3">
            <a:extLst>
              <a:ext uri="{FF2B5EF4-FFF2-40B4-BE49-F238E27FC236}">
                <a16:creationId xmlns:a16="http://schemas.microsoft.com/office/drawing/2014/main" id="{048D7A57-FD4B-4327-B1EE-168035A6A0A4}"/>
              </a:ext>
            </a:extLst>
          </p:cNvPr>
          <p:cNvSpPr>
            <a:spLocks noGrp="1"/>
          </p:cNvSpPr>
          <p:nvPr>
            <p:ph type="dt" sz="half" idx="10"/>
          </p:nvPr>
        </p:nvSpPr>
        <p:spPr/>
        <p:txBody>
          <a:bodyPr/>
          <a:lstStyle/>
          <a:p>
            <a:fld id="{365A3A87-46DF-417F-A88D-27034847903A}" type="datetime2">
              <a:rPr lang="en-US" smtClean="0"/>
              <a:t>Friday, May 20, 2022</a:t>
            </a:fld>
            <a:endParaRPr lang="fr-FR"/>
          </a:p>
        </p:txBody>
      </p:sp>
      <p:sp>
        <p:nvSpPr>
          <p:cNvPr id="5" name="Segnaposto piè di pagina 4">
            <a:extLst>
              <a:ext uri="{FF2B5EF4-FFF2-40B4-BE49-F238E27FC236}">
                <a16:creationId xmlns:a16="http://schemas.microsoft.com/office/drawing/2014/main" id="{E6613254-19C2-4894-91C8-998706740F8B}"/>
              </a:ext>
            </a:extLst>
          </p:cNvPr>
          <p:cNvSpPr>
            <a:spLocks noGrp="1"/>
          </p:cNvSpPr>
          <p:nvPr>
            <p:ph type="ftr" sz="quarter" idx="11"/>
          </p:nvPr>
        </p:nvSpPr>
        <p:spPr/>
        <p:txBody>
          <a:bodyPr/>
          <a:lstStyle/>
          <a:p>
            <a:r>
              <a:rPr lang="it-IT"/>
              <a:t>Lingua magistrale per il Turismo - a.a. 2021-2022 Secondo semestre</a:t>
            </a:r>
            <a:endParaRPr lang="fr-FR"/>
          </a:p>
        </p:txBody>
      </p:sp>
      <p:sp>
        <p:nvSpPr>
          <p:cNvPr id="6" name="Segnaposto numero diapositiva 5">
            <a:extLst>
              <a:ext uri="{FF2B5EF4-FFF2-40B4-BE49-F238E27FC236}">
                <a16:creationId xmlns:a16="http://schemas.microsoft.com/office/drawing/2014/main" id="{7C62B0EB-ECED-416C-A753-A757CEAFC865}"/>
              </a:ext>
            </a:extLst>
          </p:cNvPr>
          <p:cNvSpPr>
            <a:spLocks noGrp="1"/>
          </p:cNvSpPr>
          <p:nvPr>
            <p:ph type="sldNum" sz="quarter" idx="12"/>
          </p:nvPr>
        </p:nvSpPr>
        <p:spPr/>
        <p:txBody>
          <a:bodyPr/>
          <a:lstStyle/>
          <a:p>
            <a:fld id="{7EF22328-5FFA-4B3C-B4B5-282607CB0705}" type="slidenum">
              <a:rPr lang="fr-FR" smtClean="0"/>
              <a:t>‹N›</a:t>
            </a:fld>
            <a:endParaRPr lang="fr-FR"/>
          </a:p>
        </p:txBody>
      </p:sp>
    </p:spTree>
    <p:extLst>
      <p:ext uri="{BB962C8B-B14F-4D97-AF65-F5344CB8AC3E}">
        <p14:creationId xmlns:p14="http://schemas.microsoft.com/office/powerpoint/2010/main" val="112590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1B6D0C-E10F-45C5-B0A2-169E03229DFB}"/>
              </a:ext>
            </a:extLst>
          </p:cNvPr>
          <p:cNvSpPr>
            <a:spLocks noGrp="1"/>
          </p:cNvSpPr>
          <p:nvPr>
            <p:ph type="title"/>
          </p:nvPr>
        </p:nvSpPr>
        <p:spPr/>
        <p:txBody>
          <a:bodyPr/>
          <a:lstStyle/>
          <a:p>
            <a:r>
              <a:rPr lang="it-IT"/>
              <a:t>Fare clic per modificare lo stile del titolo dello schema</a:t>
            </a:r>
            <a:endParaRPr lang="fr-FR"/>
          </a:p>
        </p:txBody>
      </p:sp>
      <p:sp>
        <p:nvSpPr>
          <p:cNvPr id="3" name="Segnaposto testo verticale 2">
            <a:extLst>
              <a:ext uri="{FF2B5EF4-FFF2-40B4-BE49-F238E27FC236}">
                <a16:creationId xmlns:a16="http://schemas.microsoft.com/office/drawing/2014/main" id="{B63761F8-3CDD-480F-B856-E45BCC0B77E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a:extLst>
              <a:ext uri="{FF2B5EF4-FFF2-40B4-BE49-F238E27FC236}">
                <a16:creationId xmlns:a16="http://schemas.microsoft.com/office/drawing/2014/main" id="{47FD9728-D737-4F57-AE8C-660347CB8644}"/>
              </a:ext>
            </a:extLst>
          </p:cNvPr>
          <p:cNvSpPr>
            <a:spLocks noGrp="1"/>
          </p:cNvSpPr>
          <p:nvPr>
            <p:ph type="dt" sz="half" idx="10"/>
          </p:nvPr>
        </p:nvSpPr>
        <p:spPr/>
        <p:txBody>
          <a:bodyPr/>
          <a:lstStyle/>
          <a:p>
            <a:fld id="{C40E29AB-E5BB-4516-9BB5-A6AF353A4EF7}" type="datetime2">
              <a:rPr lang="en-US" smtClean="0"/>
              <a:t>Friday, May 20, 2022</a:t>
            </a:fld>
            <a:endParaRPr lang="fr-FR"/>
          </a:p>
        </p:txBody>
      </p:sp>
      <p:sp>
        <p:nvSpPr>
          <p:cNvPr id="5" name="Segnaposto piè di pagina 4">
            <a:extLst>
              <a:ext uri="{FF2B5EF4-FFF2-40B4-BE49-F238E27FC236}">
                <a16:creationId xmlns:a16="http://schemas.microsoft.com/office/drawing/2014/main" id="{945D93B8-F031-432E-9B66-63858D1BD04D}"/>
              </a:ext>
            </a:extLst>
          </p:cNvPr>
          <p:cNvSpPr>
            <a:spLocks noGrp="1"/>
          </p:cNvSpPr>
          <p:nvPr>
            <p:ph type="ftr" sz="quarter" idx="11"/>
          </p:nvPr>
        </p:nvSpPr>
        <p:spPr/>
        <p:txBody>
          <a:bodyPr/>
          <a:lstStyle/>
          <a:p>
            <a:r>
              <a:rPr lang="it-IT"/>
              <a:t>Lingua magistrale per il Turismo - a.a. 2021-2022 Secondo semestre</a:t>
            </a:r>
            <a:endParaRPr lang="fr-FR"/>
          </a:p>
        </p:txBody>
      </p:sp>
      <p:sp>
        <p:nvSpPr>
          <p:cNvPr id="6" name="Segnaposto numero diapositiva 5">
            <a:extLst>
              <a:ext uri="{FF2B5EF4-FFF2-40B4-BE49-F238E27FC236}">
                <a16:creationId xmlns:a16="http://schemas.microsoft.com/office/drawing/2014/main" id="{3D02F30A-5B47-42BB-9B4E-E24124FD63F0}"/>
              </a:ext>
            </a:extLst>
          </p:cNvPr>
          <p:cNvSpPr>
            <a:spLocks noGrp="1"/>
          </p:cNvSpPr>
          <p:nvPr>
            <p:ph type="sldNum" sz="quarter" idx="12"/>
          </p:nvPr>
        </p:nvSpPr>
        <p:spPr/>
        <p:txBody>
          <a:bodyPr/>
          <a:lstStyle/>
          <a:p>
            <a:fld id="{7EF22328-5FFA-4B3C-B4B5-282607CB0705}" type="slidenum">
              <a:rPr lang="fr-FR" smtClean="0"/>
              <a:t>‹N›</a:t>
            </a:fld>
            <a:endParaRPr lang="fr-FR"/>
          </a:p>
        </p:txBody>
      </p:sp>
    </p:spTree>
    <p:extLst>
      <p:ext uri="{BB962C8B-B14F-4D97-AF65-F5344CB8AC3E}">
        <p14:creationId xmlns:p14="http://schemas.microsoft.com/office/powerpoint/2010/main" val="2192453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788AFE-A788-4853-B622-B4AD603EC4E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fr-FR"/>
          </a:p>
        </p:txBody>
      </p:sp>
      <p:sp>
        <p:nvSpPr>
          <p:cNvPr id="3" name="Segnaposto testo verticale 2">
            <a:extLst>
              <a:ext uri="{FF2B5EF4-FFF2-40B4-BE49-F238E27FC236}">
                <a16:creationId xmlns:a16="http://schemas.microsoft.com/office/drawing/2014/main" id="{5F18EF6C-1C20-4138-9933-AF1FF59B0C6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a:extLst>
              <a:ext uri="{FF2B5EF4-FFF2-40B4-BE49-F238E27FC236}">
                <a16:creationId xmlns:a16="http://schemas.microsoft.com/office/drawing/2014/main" id="{BE68532C-FD5B-4CC2-893A-E6FC5F0295C6}"/>
              </a:ext>
            </a:extLst>
          </p:cNvPr>
          <p:cNvSpPr>
            <a:spLocks noGrp="1"/>
          </p:cNvSpPr>
          <p:nvPr>
            <p:ph type="dt" sz="half" idx="10"/>
          </p:nvPr>
        </p:nvSpPr>
        <p:spPr/>
        <p:txBody>
          <a:bodyPr/>
          <a:lstStyle/>
          <a:p>
            <a:fld id="{EF90BABA-3B77-4ACD-A0C8-E5B60069AF02}" type="datetime2">
              <a:rPr lang="en-US" smtClean="0"/>
              <a:t>Friday, May 20, 2022</a:t>
            </a:fld>
            <a:endParaRPr lang="fr-FR"/>
          </a:p>
        </p:txBody>
      </p:sp>
      <p:sp>
        <p:nvSpPr>
          <p:cNvPr id="5" name="Segnaposto piè di pagina 4">
            <a:extLst>
              <a:ext uri="{FF2B5EF4-FFF2-40B4-BE49-F238E27FC236}">
                <a16:creationId xmlns:a16="http://schemas.microsoft.com/office/drawing/2014/main" id="{14C97862-E114-4DA2-83CA-A97DD7F0E675}"/>
              </a:ext>
            </a:extLst>
          </p:cNvPr>
          <p:cNvSpPr>
            <a:spLocks noGrp="1"/>
          </p:cNvSpPr>
          <p:nvPr>
            <p:ph type="ftr" sz="quarter" idx="11"/>
          </p:nvPr>
        </p:nvSpPr>
        <p:spPr/>
        <p:txBody>
          <a:bodyPr/>
          <a:lstStyle/>
          <a:p>
            <a:r>
              <a:rPr lang="it-IT"/>
              <a:t>Lingua magistrale per il Turismo - a.a. 2021-2022 Secondo semestre</a:t>
            </a:r>
            <a:endParaRPr lang="fr-FR"/>
          </a:p>
        </p:txBody>
      </p:sp>
      <p:sp>
        <p:nvSpPr>
          <p:cNvPr id="6" name="Segnaposto numero diapositiva 5">
            <a:extLst>
              <a:ext uri="{FF2B5EF4-FFF2-40B4-BE49-F238E27FC236}">
                <a16:creationId xmlns:a16="http://schemas.microsoft.com/office/drawing/2014/main" id="{9E77A05A-49A7-496A-A146-5FA749F57EB0}"/>
              </a:ext>
            </a:extLst>
          </p:cNvPr>
          <p:cNvSpPr>
            <a:spLocks noGrp="1"/>
          </p:cNvSpPr>
          <p:nvPr>
            <p:ph type="sldNum" sz="quarter" idx="12"/>
          </p:nvPr>
        </p:nvSpPr>
        <p:spPr/>
        <p:txBody>
          <a:bodyPr/>
          <a:lstStyle/>
          <a:p>
            <a:fld id="{7EF22328-5FFA-4B3C-B4B5-282607CB0705}" type="slidenum">
              <a:rPr lang="fr-FR" smtClean="0"/>
              <a:t>‹N›</a:t>
            </a:fld>
            <a:endParaRPr lang="fr-FR"/>
          </a:p>
        </p:txBody>
      </p:sp>
    </p:spTree>
    <p:extLst>
      <p:ext uri="{BB962C8B-B14F-4D97-AF65-F5344CB8AC3E}">
        <p14:creationId xmlns:p14="http://schemas.microsoft.com/office/powerpoint/2010/main" val="696936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5D35723-5189-4568-B5C4-85FBF53C5903}"/>
              </a:ext>
            </a:extLst>
          </p:cNvPr>
          <p:cNvSpPr>
            <a:spLocks noGrp="1"/>
          </p:cNvSpPr>
          <p:nvPr>
            <p:ph type="dt" sz="half" idx="10"/>
          </p:nvPr>
        </p:nvSpPr>
        <p:spPr/>
        <p:txBody>
          <a:bodyPr/>
          <a:lstStyle/>
          <a:p>
            <a:fld id="{CB956670-D4EF-48E4-B61B-E8C8E6960061}" type="datetime2">
              <a:rPr lang="en-US" smtClean="0"/>
              <a:t>Friday, May 20, 2022</a:t>
            </a:fld>
            <a:endParaRPr lang="fr-FR"/>
          </a:p>
        </p:txBody>
      </p:sp>
      <p:sp>
        <p:nvSpPr>
          <p:cNvPr id="3" name="Segnaposto piè di pagina 2">
            <a:extLst>
              <a:ext uri="{FF2B5EF4-FFF2-40B4-BE49-F238E27FC236}">
                <a16:creationId xmlns:a16="http://schemas.microsoft.com/office/drawing/2014/main" id="{452C693F-90A6-461F-BDE0-EC23579EECE8}"/>
              </a:ext>
            </a:extLst>
          </p:cNvPr>
          <p:cNvSpPr>
            <a:spLocks noGrp="1"/>
          </p:cNvSpPr>
          <p:nvPr>
            <p:ph type="ftr" sz="quarter" idx="11"/>
          </p:nvPr>
        </p:nvSpPr>
        <p:spPr/>
        <p:txBody>
          <a:bodyPr/>
          <a:lstStyle/>
          <a:p>
            <a:r>
              <a:rPr lang="it-IT"/>
              <a:t>Lingua magistrale per il Turismo - a.a. 2021-2022 Secondo semestre</a:t>
            </a:r>
            <a:endParaRPr lang="fr-FR"/>
          </a:p>
        </p:txBody>
      </p:sp>
      <p:sp>
        <p:nvSpPr>
          <p:cNvPr id="4" name="Segnaposto numero diapositiva 3">
            <a:extLst>
              <a:ext uri="{FF2B5EF4-FFF2-40B4-BE49-F238E27FC236}">
                <a16:creationId xmlns:a16="http://schemas.microsoft.com/office/drawing/2014/main" id="{B1379C47-28A1-4E31-85EC-CAC48C360143}"/>
              </a:ext>
            </a:extLst>
          </p:cNvPr>
          <p:cNvSpPr>
            <a:spLocks noGrp="1"/>
          </p:cNvSpPr>
          <p:nvPr>
            <p:ph type="sldNum" sz="quarter" idx="12"/>
          </p:nvPr>
        </p:nvSpPr>
        <p:spPr/>
        <p:txBody>
          <a:bodyPr/>
          <a:lstStyle/>
          <a:p>
            <a:fld id="{CD41BFF0-54E1-4579-8212-DDCCDC8E9F1B}" type="slidenum">
              <a:rPr lang="fr-FR" smtClean="0"/>
              <a:t>‹N›</a:t>
            </a:fld>
            <a:endParaRPr lang="fr-FR"/>
          </a:p>
        </p:txBody>
      </p:sp>
    </p:spTree>
    <p:extLst>
      <p:ext uri="{BB962C8B-B14F-4D97-AF65-F5344CB8AC3E}">
        <p14:creationId xmlns:p14="http://schemas.microsoft.com/office/powerpoint/2010/main" val="3756229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it-IT" spc="200"/>
              <a:t>Lingua magistrale per il Turismo - a.a. 2021-2022 Secondo semestre</a:t>
            </a:r>
            <a:endParaRPr lang="en-US" spc="200" dirty="0"/>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‹N›</a:t>
            </a:fld>
            <a:endParaRPr lang="en-US" dirty="0"/>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F224EEB4-0892-4F56-B337-00951BB43180}" type="datetime2">
              <a:rPr lang="en-US" smtClean="0"/>
              <a:t>Friday, May 20, 2022</a:t>
            </a:fld>
            <a:endParaRPr lang="en-US" dirty="0"/>
          </a:p>
        </p:txBody>
      </p:sp>
    </p:spTree>
    <p:extLst>
      <p:ext uri="{BB962C8B-B14F-4D97-AF65-F5344CB8AC3E}">
        <p14:creationId xmlns:p14="http://schemas.microsoft.com/office/powerpoint/2010/main" val="344924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399BFB-FF73-449F-A721-221A50343D8B}"/>
              </a:ext>
            </a:extLst>
          </p:cNvPr>
          <p:cNvSpPr>
            <a:spLocks noGrp="1"/>
          </p:cNvSpPr>
          <p:nvPr>
            <p:ph type="title"/>
          </p:nvPr>
        </p:nvSpPr>
        <p:spPr/>
        <p:txBody>
          <a:bodyPr/>
          <a:lstStyle/>
          <a:p>
            <a:r>
              <a:rPr lang="it-IT"/>
              <a:t>Fare clic per modificare lo stile del titolo dello schema</a:t>
            </a:r>
            <a:endParaRPr lang="fr-FR"/>
          </a:p>
        </p:txBody>
      </p:sp>
      <p:sp>
        <p:nvSpPr>
          <p:cNvPr id="3" name="Segnaposto contenuto 2">
            <a:extLst>
              <a:ext uri="{FF2B5EF4-FFF2-40B4-BE49-F238E27FC236}">
                <a16:creationId xmlns:a16="http://schemas.microsoft.com/office/drawing/2014/main" id="{A296CD2D-EE00-4AB5-B753-054D336050C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a:extLst>
              <a:ext uri="{FF2B5EF4-FFF2-40B4-BE49-F238E27FC236}">
                <a16:creationId xmlns:a16="http://schemas.microsoft.com/office/drawing/2014/main" id="{6BE4B76C-DE37-432E-AB26-36174ADD1CAB}"/>
              </a:ext>
            </a:extLst>
          </p:cNvPr>
          <p:cNvSpPr>
            <a:spLocks noGrp="1"/>
          </p:cNvSpPr>
          <p:nvPr>
            <p:ph type="dt" sz="half" idx="10"/>
          </p:nvPr>
        </p:nvSpPr>
        <p:spPr/>
        <p:txBody>
          <a:bodyPr/>
          <a:lstStyle/>
          <a:p>
            <a:fld id="{226649AC-5223-4ADD-BF53-11BE0B840F04}" type="datetime2">
              <a:rPr lang="en-US" smtClean="0"/>
              <a:t>Friday, May 20, 2022</a:t>
            </a:fld>
            <a:endParaRPr lang="fr-FR"/>
          </a:p>
        </p:txBody>
      </p:sp>
      <p:sp>
        <p:nvSpPr>
          <p:cNvPr id="5" name="Segnaposto piè di pagina 4">
            <a:extLst>
              <a:ext uri="{FF2B5EF4-FFF2-40B4-BE49-F238E27FC236}">
                <a16:creationId xmlns:a16="http://schemas.microsoft.com/office/drawing/2014/main" id="{273C214A-BD01-4199-97DC-07B7BD5C5AC0}"/>
              </a:ext>
            </a:extLst>
          </p:cNvPr>
          <p:cNvSpPr>
            <a:spLocks noGrp="1"/>
          </p:cNvSpPr>
          <p:nvPr>
            <p:ph type="ftr" sz="quarter" idx="11"/>
          </p:nvPr>
        </p:nvSpPr>
        <p:spPr/>
        <p:txBody>
          <a:bodyPr/>
          <a:lstStyle/>
          <a:p>
            <a:r>
              <a:rPr lang="it-IT"/>
              <a:t>Lingua magistrale per il Turismo - a.a. 2021-2022 Secondo semestre</a:t>
            </a:r>
            <a:endParaRPr lang="fr-FR"/>
          </a:p>
        </p:txBody>
      </p:sp>
      <p:sp>
        <p:nvSpPr>
          <p:cNvPr id="6" name="Segnaposto numero diapositiva 5">
            <a:extLst>
              <a:ext uri="{FF2B5EF4-FFF2-40B4-BE49-F238E27FC236}">
                <a16:creationId xmlns:a16="http://schemas.microsoft.com/office/drawing/2014/main" id="{FC9D055F-4E1E-4629-B9A0-31150AF2CD4C}"/>
              </a:ext>
            </a:extLst>
          </p:cNvPr>
          <p:cNvSpPr>
            <a:spLocks noGrp="1"/>
          </p:cNvSpPr>
          <p:nvPr>
            <p:ph type="sldNum" sz="quarter" idx="12"/>
          </p:nvPr>
        </p:nvSpPr>
        <p:spPr/>
        <p:txBody>
          <a:bodyPr/>
          <a:lstStyle/>
          <a:p>
            <a:fld id="{7EF22328-5FFA-4B3C-B4B5-282607CB0705}" type="slidenum">
              <a:rPr lang="fr-FR" smtClean="0"/>
              <a:t>‹N›</a:t>
            </a:fld>
            <a:endParaRPr lang="fr-FR"/>
          </a:p>
        </p:txBody>
      </p:sp>
    </p:spTree>
    <p:extLst>
      <p:ext uri="{BB962C8B-B14F-4D97-AF65-F5344CB8AC3E}">
        <p14:creationId xmlns:p14="http://schemas.microsoft.com/office/powerpoint/2010/main" val="2975480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766642-071B-46C9-82A8-567848D1AD9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fr-FR"/>
          </a:p>
        </p:txBody>
      </p:sp>
      <p:sp>
        <p:nvSpPr>
          <p:cNvPr id="3" name="Segnaposto testo 2">
            <a:extLst>
              <a:ext uri="{FF2B5EF4-FFF2-40B4-BE49-F238E27FC236}">
                <a16:creationId xmlns:a16="http://schemas.microsoft.com/office/drawing/2014/main" id="{1135363D-8074-4C7A-815F-F9740C1E85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460A05B-6A67-493E-8830-C8154CE6ABCA}"/>
              </a:ext>
            </a:extLst>
          </p:cNvPr>
          <p:cNvSpPr>
            <a:spLocks noGrp="1"/>
          </p:cNvSpPr>
          <p:nvPr>
            <p:ph type="dt" sz="half" idx="10"/>
          </p:nvPr>
        </p:nvSpPr>
        <p:spPr/>
        <p:txBody>
          <a:bodyPr/>
          <a:lstStyle/>
          <a:p>
            <a:fld id="{C153F7A8-20BA-491C-A000-E85F02DC4DC5}" type="datetime2">
              <a:rPr lang="en-US" smtClean="0"/>
              <a:t>Friday, May 20, 2022</a:t>
            </a:fld>
            <a:endParaRPr lang="fr-FR"/>
          </a:p>
        </p:txBody>
      </p:sp>
      <p:sp>
        <p:nvSpPr>
          <p:cNvPr id="5" name="Segnaposto piè di pagina 4">
            <a:extLst>
              <a:ext uri="{FF2B5EF4-FFF2-40B4-BE49-F238E27FC236}">
                <a16:creationId xmlns:a16="http://schemas.microsoft.com/office/drawing/2014/main" id="{61FD28EA-5341-4DAC-A018-A39AD69F61BD}"/>
              </a:ext>
            </a:extLst>
          </p:cNvPr>
          <p:cNvSpPr>
            <a:spLocks noGrp="1"/>
          </p:cNvSpPr>
          <p:nvPr>
            <p:ph type="ftr" sz="quarter" idx="11"/>
          </p:nvPr>
        </p:nvSpPr>
        <p:spPr/>
        <p:txBody>
          <a:bodyPr/>
          <a:lstStyle/>
          <a:p>
            <a:r>
              <a:rPr lang="it-IT"/>
              <a:t>Lingua magistrale per il Turismo - a.a. 2021-2022 Secondo semestre</a:t>
            </a:r>
            <a:endParaRPr lang="fr-FR"/>
          </a:p>
        </p:txBody>
      </p:sp>
      <p:sp>
        <p:nvSpPr>
          <p:cNvPr id="6" name="Segnaposto numero diapositiva 5">
            <a:extLst>
              <a:ext uri="{FF2B5EF4-FFF2-40B4-BE49-F238E27FC236}">
                <a16:creationId xmlns:a16="http://schemas.microsoft.com/office/drawing/2014/main" id="{1B6B8433-D1FD-4EB6-BDE4-2616E0B7ECBA}"/>
              </a:ext>
            </a:extLst>
          </p:cNvPr>
          <p:cNvSpPr>
            <a:spLocks noGrp="1"/>
          </p:cNvSpPr>
          <p:nvPr>
            <p:ph type="sldNum" sz="quarter" idx="12"/>
          </p:nvPr>
        </p:nvSpPr>
        <p:spPr/>
        <p:txBody>
          <a:bodyPr/>
          <a:lstStyle/>
          <a:p>
            <a:fld id="{7EF22328-5FFA-4B3C-B4B5-282607CB0705}" type="slidenum">
              <a:rPr lang="fr-FR" smtClean="0"/>
              <a:t>‹N›</a:t>
            </a:fld>
            <a:endParaRPr lang="fr-FR"/>
          </a:p>
        </p:txBody>
      </p:sp>
    </p:spTree>
    <p:extLst>
      <p:ext uri="{BB962C8B-B14F-4D97-AF65-F5344CB8AC3E}">
        <p14:creationId xmlns:p14="http://schemas.microsoft.com/office/powerpoint/2010/main" val="324145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83CC9-CE8D-43D3-A784-6E1A99A4B330}"/>
              </a:ext>
            </a:extLst>
          </p:cNvPr>
          <p:cNvSpPr>
            <a:spLocks noGrp="1"/>
          </p:cNvSpPr>
          <p:nvPr>
            <p:ph type="title"/>
          </p:nvPr>
        </p:nvSpPr>
        <p:spPr/>
        <p:txBody>
          <a:bodyPr/>
          <a:lstStyle/>
          <a:p>
            <a:r>
              <a:rPr lang="it-IT"/>
              <a:t>Fare clic per modificare lo stile del titolo dello schema</a:t>
            </a:r>
            <a:endParaRPr lang="fr-FR"/>
          </a:p>
        </p:txBody>
      </p:sp>
      <p:sp>
        <p:nvSpPr>
          <p:cNvPr id="3" name="Segnaposto contenuto 2">
            <a:extLst>
              <a:ext uri="{FF2B5EF4-FFF2-40B4-BE49-F238E27FC236}">
                <a16:creationId xmlns:a16="http://schemas.microsoft.com/office/drawing/2014/main" id="{4A1F949C-804A-4B56-89BD-7B39B35689F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contenuto 3">
            <a:extLst>
              <a:ext uri="{FF2B5EF4-FFF2-40B4-BE49-F238E27FC236}">
                <a16:creationId xmlns:a16="http://schemas.microsoft.com/office/drawing/2014/main" id="{28180E93-C845-44C1-B800-93101C61F61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Segnaposto data 4">
            <a:extLst>
              <a:ext uri="{FF2B5EF4-FFF2-40B4-BE49-F238E27FC236}">
                <a16:creationId xmlns:a16="http://schemas.microsoft.com/office/drawing/2014/main" id="{F6B26D6E-159B-40E4-A38F-1CB74D4479AC}"/>
              </a:ext>
            </a:extLst>
          </p:cNvPr>
          <p:cNvSpPr>
            <a:spLocks noGrp="1"/>
          </p:cNvSpPr>
          <p:nvPr>
            <p:ph type="dt" sz="half" idx="10"/>
          </p:nvPr>
        </p:nvSpPr>
        <p:spPr/>
        <p:txBody>
          <a:bodyPr/>
          <a:lstStyle/>
          <a:p>
            <a:fld id="{040D4405-C725-49F7-B576-1E730A3C02F9}" type="datetime2">
              <a:rPr lang="en-US" smtClean="0"/>
              <a:t>Friday, May 20, 2022</a:t>
            </a:fld>
            <a:endParaRPr lang="fr-FR"/>
          </a:p>
        </p:txBody>
      </p:sp>
      <p:sp>
        <p:nvSpPr>
          <p:cNvPr id="6" name="Segnaposto piè di pagina 5">
            <a:extLst>
              <a:ext uri="{FF2B5EF4-FFF2-40B4-BE49-F238E27FC236}">
                <a16:creationId xmlns:a16="http://schemas.microsoft.com/office/drawing/2014/main" id="{DAF942BE-6E58-456D-8691-719880FACF80}"/>
              </a:ext>
            </a:extLst>
          </p:cNvPr>
          <p:cNvSpPr>
            <a:spLocks noGrp="1"/>
          </p:cNvSpPr>
          <p:nvPr>
            <p:ph type="ftr" sz="quarter" idx="11"/>
          </p:nvPr>
        </p:nvSpPr>
        <p:spPr/>
        <p:txBody>
          <a:bodyPr/>
          <a:lstStyle/>
          <a:p>
            <a:r>
              <a:rPr lang="it-IT"/>
              <a:t>Lingua magistrale per il Turismo - a.a. 2021-2022 Secondo semestre</a:t>
            </a:r>
            <a:endParaRPr lang="fr-FR"/>
          </a:p>
        </p:txBody>
      </p:sp>
      <p:sp>
        <p:nvSpPr>
          <p:cNvPr id="7" name="Segnaposto numero diapositiva 6">
            <a:extLst>
              <a:ext uri="{FF2B5EF4-FFF2-40B4-BE49-F238E27FC236}">
                <a16:creationId xmlns:a16="http://schemas.microsoft.com/office/drawing/2014/main" id="{9632B1D1-902B-4ACB-9C96-27187E8082B4}"/>
              </a:ext>
            </a:extLst>
          </p:cNvPr>
          <p:cNvSpPr>
            <a:spLocks noGrp="1"/>
          </p:cNvSpPr>
          <p:nvPr>
            <p:ph type="sldNum" sz="quarter" idx="12"/>
          </p:nvPr>
        </p:nvSpPr>
        <p:spPr/>
        <p:txBody>
          <a:bodyPr/>
          <a:lstStyle/>
          <a:p>
            <a:fld id="{7EF22328-5FFA-4B3C-B4B5-282607CB0705}" type="slidenum">
              <a:rPr lang="fr-FR" smtClean="0"/>
              <a:t>‹N›</a:t>
            </a:fld>
            <a:endParaRPr lang="fr-FR"/>
          </a:p>
        </p:txBody>
      </p:sp>
    </p:spTree>
    <p:extLst>
      <p:ext uri="{BB962C8B-B14F-4D97-AF65-F5344CB8AC3E}">
        <p14:creationId xmlns:p14="http://schemas.microsoft.com/office/powerpoint/2010/main" val="3984827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7FBDEA-5C9F-4A41-B1BE-12F50D836989}"/>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fr-FR"/>
          </a:p>
        </p:txBody>
      </p:sp>
      <p:sp>
        <p:nvSpPr>
          <p:cNvPr id="3" name="Segnaposto testo 2">
            <a:extLst>
              <a:ext uri="{FF2B5EF4-FFF2-40B4-BE49-F238E27FC236}">
                <a16:creationId xmlns:a16="http://schemas.microsoft.com/office/drawing/2014/main" id="{98090930-6AAE-435C-A65C-7E3E8D322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52EA618-5F14-4F1F-8C70-46692D81F0C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5" name="Segnaposto testo 4">
            <a:extLst>
              <a:ext uri="{FF2B5EF4-FFF2-40B4-BE49-F238E27FC236}">
                <a16:creationId xmlns:a16="http://schemas.microsoft.com/office/drawing/2014/main" id="{9BF9B60C-426B-4DF1-9EDD-BC37A1131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BF7C252-91E7-45F8-9820-22A0F7FE13E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7" name="Segnaposto data 6">
            <a:extLst>
              <a:ext uri="{FF2B5EF4-FFF2-40B4-BE49-F238E27FC236}">
                <a16:creationId xmlns:a16="http://schemas.microsoft.com/office/drawing/2014/main" id="{61E6EF13-9FF1-4FB5-A6BA-9ED8F8D6B729}"/>
              </a:ext>
            </a:extLst>
          </p:cNvPr>
          <p:cNvSpPr>
            <a:spLocks noGrp="1"/>
          </p:cNvSpPr>
          <p:nvPr>
            <p:ph type="dt" sz="half" idx="10"/>
          </p:nvPr>
        </p:nvSpPr>
        <p:spPr/>
        <p:txBody>
          <a:bodyPr/>
          <a:lstStyle/>
          <a:p>
            <a:fld id="{9927EDB5-481C-4698-8DE6-674A13DAC4D7}" type="datetime2">
              <a:rPr lang="en-US" smtClean="0"/>
              <a:t>Friday, May 20, 2022</a:t>
            </a:fld>
            <a:endParaRPr lang="fr-FR"/>
          </a:p>
        </p:txBody>
      </p:sp>
      <p:sp>
        <p:nvSpPr>
          <p:cNvPr id="8" name="Segnaposto piè di pagina 7">
            <a:extLst>
              <a:ext uri="{FF2B5EF4-FFF2-40B4-BE49-F238E27FC236}">
                <a16:creationId xmlns:a16="http://schemas.microsoft.com/office/drawing/2014/main" id="{27959234-69C6-47A5-B482-E354B1EAFCD9}"/>
              </a:ext>
            </a:extLst>
          </p:cNvPr>
          <p:cNvSpPr>
            <a:spLocks noGrp="1"/>
          </p:cNvSpPr>
          <p:nvPr>
            <p:ph type="ftr" sz="quarter" idx="11"/>
          </p:nvPr>
        </p:nvSpPr>
        <p:spPr/>
        <p:txBody>
          <a:bodyPr/>
          <a:lstStyle/>
          <a:p>
            <a:r>
              <a:rPr lang="it-IT"/>
              <a:t>Lingua magistrale per il Turismo - a.a. 2021-2022 Secondo semestre</a:t>
            </a:r>
            <a:endParaRPr lang="fr-FR"/>
          </a:p>
        </p:txBody>
      </p:sp>
      <p:sp>
        <p:nvSpPr>
          <p:cNvPr id="9" name="Segnaposto numero diapositiva 8">
            <a:extLst>
              <a:ext uri="{FF2B5EF4-FFF2-40B4-BE49-F238E27FC236}">
                <a16:creationId xmlns:a16="http://schemas.microsoft.com/office/drawing/2014/main" id="{14844EC7-6310-4DD7-82C8-5EE1B5FFEB97}"/>
              </a:ext>
            </a:extLst>
          </p:cNvPr>
          <p:cNvSpPr>
            <a:spLocks noGrp="1"/>
          </p:cNvSpPr>
          <p:nvPr>
            <p:ph type="sldNum" sz="quarter" idx="12"/>
          </p:nvPr>
        </p:nvSpPr>
        <p:spPr/>
        <p:txBody>
          <a:bodyPr/>
          <a:lstStyle/>
          <a:p>
            <a:fld id="{7EF22328-5FFA-4B3C-B4B5-282607CB0705}" type="slidenum">
              <a:rPr lang="fr-FR" smtClean="0"/>
              <a:t>‹N›</a:t>
            </a:fld>
            <a:endParaRPr lang="fr-FR"/>
          </a:p>
        </p:txBody>
      </p:sp>
    </p:spTree>
    <p:extLst>
      <p:ext uri="{BB962C8B-B14F-4D97-AF65-F5344CB8AC3E}">
        <p14:creationId xmlns:p14="http://schemas.microsoft.com/office/powerpoint/2010/main" val="115121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A74C78-0F7B-4647-99A8-94A98F0225E5}"/>
              </a:ext>
            </a:extLst>
          </p:cNvPr>
          <p:cNvSpPr>
            <a:spLocks noGrp="1"/>
          </p:cNvSpPr>
          <p:nvPr>
            <p:ph type="title"/>
          </p:nvPr>
        </p:nvSpPr>
        <p:spPr/>
        <p:txBody>
          <a:bodyPr/>
          <a:lstStyle/>
          <a:p>
            <a:r>
              <a:rPr lang="it-IT"/>
              <a:t>Fare clic per modificare lo stile del titolo dello schema</a:t>
            </a:r>
            <a:endParaRPr lang="fr-FR"/>
          </a:p>
        </p:txBody>
      </p:sp>
      <p:sp>
        <p:nvSpPr>
          <p:cNvPr id="3" name="Segnaposto data 2">
            <a:extLst>
              <a:ext uri="{FF2B5EF4-FFF2-40B4-BE49-F238E27FC236}">
                <a16:creationId xmlns:a16="http://schemas.microsoft.com/office/drawing/2014/main" id="{7B059149-F029-4156-A07A-5EECD77F0AC0}"/>
              </a:ext>
            </a:extLst>
          </p:cNvPr>
          <p:cNvSpPr>
            <a:spLocks noGrp="1"/>
          </p:cNvSpPr>
          <p:nvPr>
            <p:ph type="dt" sz="half" idx="10"/>
          </p:nvPr>
        </p:nvSpPr>
        <p:spPr/>
        <p:txBody>
          <a:bodyPr/>
          <a:lstStyle/>
          <a:p>
            <a:fld id="{3EC2C701-3C68-40ED-92E9-A546CE44143D}" type="datetime2">
              <a:rPr lang="en-US" smtClean="0"/>
              <a:t>Friday, May 20, 2022</a:t>
            </a:fld>
            <a:endParaRPr lang="fr-FR"/>
          </a:p>
        </p:txBody>
      </p:sp>
      <p:sp>
        <p:nvSpPr>
          <p:cNvPr id="4" name="Segnaposto piè di pagina 3">
            <a:extLst>
              <a:ext uri="{FF2B5EF4-FFF2-40B4-BE49-F238E27FC236}">
                <a16:creationId xmlns:a16="http://schemas.microsoft.com/office/drawing/2014/main" id="{EA23B26B-707A-4791-823E-14BEC218EB86}"/>
              </a:ext>
            </a:extLst>
          </p:cNvPr>
          <p:cNvSpPr>
            <a:spLocks noGrp="1"/>
          </p:cNvSpPr>
          <p:nvPr>
            <p:ph type="ftr" sz="quarter" idx="11"/>
          </p:nvPr>
        </p:nvSpPr>
        <p:spPr/>
        <p:txBody>
          <a:bodyPr/>
          <a:lstStyle/>
          <a:p>
            <a:r>
              <a:rPr lang="it-IT"/>
              <a:t>Lingua magistrale per il Turismo - a.a. 2021-2022 Secondo semestre</a:t>
            </a:r>
            <a:endParaRPr lang="fr-FR"/>
          </a:p>
        </p:txBody>
      </p:sp>
      <p:sp>
        <p:nvSpPr>
          <p:cNvPr id="5" name="Segnaposto numero diapositiva 4">
            <a:extLst>
              <a:ext uri="{FF2B5EF4-FFF2-40B4-BE49-F238E27FC236}">
                <a16:creationId xmlns:a16="http://schemas.microsoft.com/office/drawing/2014/main" id="{A1487FCB-3332-4980-8CCA-3EA4AB97FF68}"/>
              </a:ext>
            </a:extLst>
          </p:cNvPr>
          <p:cNvSpPr>
            <a:spLocks noGrp="1"/>
          </p:cNvSpPr>
          <p:nvPr>
            <p:ph type="sldNum" sz="quarter" idx="12"/>
          </p:nvPr>
        </p:nvSpPr>
        <p:spPr/>
        <p:txBody>
          <a:bodyPr/>
          <a:lstStyle/>
          <a:p>
            <a:fld id="{7EF22328-5FFA-4B3C-B4B5-282607CB0705}" type="slidenum">
              <a:rPr lang="fr-FR" smtClean="0"/>
              <a:t>‹N›</a:t>
            </a:fld>
            <a:endParaRPr lang="fr-FR"/>
          </a:p>
        </p:txBody>
      </p:sp>
    </p:spTree>
    <p:extLst>
      <p:ext uri="{BB962C8B-B14F-4D97-AF65-F5344CB8AC3E}">
        <p14:creationId xmlns:p14="http://schemas.microsoft.com/office/powerpoint/2010/main" val="184192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0787DB2-A1CB-4E9A-B42A-49EFBDA934AB}"/>
              </a:ext>
            </a:extLst>
          </p:cNvPr>
          <p:cNvSpPr>
            <a:spLocks noGrp="1"/>
          </p:cNvSpPr>
          <p:nvPr>
            <p:ph type="dt" sz="half" idx="10"/>
          </p:nvPr>
        </p:nvSpPr>
        <p:spPr/>
        <p:txBody>
          <a:bodyPr/>
          <a:lstStyle/>
          <a:p>
            <a:fld id="{677F0E74-05B3-41AA-9472-2BE2BF64FDD3}" type="datetime2">
              <a:rPr lang="en-US" smtClean="0"/>
              <a:t>Friday, May 20, 2022</a:t>
            </a:fld>
            <a:endParaRPr lang="fr-FR"/>
          </a:p>
        </p:txBody>
      </p:sp>
      <p:sp>
        <p:nvSpPr>
          <p:cNvPr id="3" name="Segnaposto piè di pagina 2">
            <a:extLst>
              <a:ext uri="{FF2B5EF4-FFF2-40B4-BE49-F238E27FC236}">
                <a16:creationId xmlns:a16="http://schemas.microsoft.com/office/drawing/2014/main" id="{DC0654F3-CB6C-4038-8D54-942BF1390842}"/>
              </a:ext>
            </a:extLst>
          </p:cNvPr>
          <p:cNvSpPr>
            <a:spLocks noGrp="1"/>
          </p:cNvSpPr>
          <p:nvPr>
            <p:ph type="ftr" sz="quarter" idx="11"/>
          </p:nvPr>
        </p:nvSpPr>
        <p:spPr/>
        <p:txBody>
          <a:bodyPr/>
          <a:lstStyle/>
          <a:p>
            <a:r>
              <a:rPr lang="it-IT"/>
              <a:t>Lingua magistrale per il Turismo - a.a. 2021-2022 Secondo semestre</a:t>
            </a:r>
            <a:endParaRPr lang="fr-FR"/>
          </a:p>
        </p:txBody>
      </p:sp>
      <p:sp>
        <p:nvSpPr>
          <p:cNvPr id="4" name="Segnaposto numero diapositiva 3">
            <a:extLst>
              <a:ext uri="{FF2B5EF4-FFF2-40B4-BE49-F238E27FC236}">
                <a16:creationId xmlns:a16="http://schemas.microsoft.com/office/drawing/2014/main" id="{87A396C3-EB98-4982-8424-8F668FDFF494}"/>
              </a:ext>
            </a:extLst>
          </p:cNvPr>
          <p:cNvSpPr>
            <a:spLocks noGrp="1"/>
          </p:cNvSpPr>
          <p:nvPr>
            <p:ph type="sldNum" sz="quarter" idx="12"/>
          </p:nvPr>
        </p:nvSpPr>
        <p:spPr/>
        <p:txBody>
          <a:bodyPr/>
          <a:lstStyle/>
          <a:p>
            <a:fld id="{7EF22328-5FFA-4B3C-B4B5-282607CB0705}" type="slidenum">
              <a:rPr lang="fr-FR" smtClean="0"/>
              <a:t>‹N›</a:t>
            </a:fld>
            <a:endParaRPr lang="fr-FR"/>
          </a:p>
        </p:txBody>
      </p:sp>
    </p:spTree>
    <p:extLst>
      <p:ext uri="{BB962C8B-B14F-4D97-AF65-F5344CB8AC3E}">
        <p14:creationId xmlns:p14="http://schemas.microsoft.com/office/powerpoint/2010/main" val="1103021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B2BFB3-47AA-4C72-8434-1E618759E1E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fr-FR"/>
          </a:p>
        </p:txBody>
      </p:sp>
      <p:sp>
        <p:nvSpPr>
          <p:cNvPr id="3" name="Segnaposto contenuto 2">
            <a:extLst>
              <a:ext uri="{FF2B5EF4-FFF2-40B4-BE49-F238E27FC236}">
                <a16:creationId xmlns:a16="http://schemas.microsoft.com/office/drawing/2014/main" id="{5D4F42B5-0C91-4CAC-A6D6-65013E2CF2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testo 3">
            <a:extLst>
              <a:ext uri="{FF2B5EF4-FFF2-40B4-BE49-F238E27FC236}">
                <a16:creationId xmlns:a16="http://schemas.microsoft.com/office/drawing/2014/main" id="{28375EDA-6F7D-4C44-B116-AFDE0C349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43C3006-172A-409F-96E6-775612B07349}"/>
              </a:ext>
            </a:extLst>
          </p:cNvPr>
          <p:cNvSpPr>
            <a:spLocks noGrp="1"/>
          </p:cNvSpPr>
          <p:nvPr>
            <p:ph type="dt" sz="half" idx="10"/>
          </p:nvPr>
        </p:nvSpPr>
        <p:spPr/>
        <p:txBody>
          <a:bodyPr/>
          <a:lstStyle/>
          <a:p>
            <a:fld id="{25052B8A-1FAD-41B2-9016-ED3D5843513B}" type="datetime2">
              <a:rPr lang="en-US" smtClean="0"/>
              <a:t>Friday, May 20, 2022</a:t>
            </a:fld>
            <a:endParaRPr lang="fr-FR"/>
          </a:p>
        </p:txBody>
      </p:sp>
      <p:sp>
        <p:nvSpPr>
          <p:cNvPr id="6" name="Segnaposto piè di pagina 5">
            <a:extLst>
              <a:ext uri="{FF2B5EF4-FFF2-40B4-BE49-F238E27FC236}">
                <a16:creationId xmlns:a16="http://schemas.microsoft.com/office/drawing/2014/main" id="{47E82D80-FE26-499A-A432-7811DC9FF593}"/>
              </a:ext>
            </a:extLst>
          </p:cNvPr>
          <p:cNvSpPr>
            <a:spLocks noGrp="1"/>
          </p:cNvSpPr>
          <p:nvPr>
            <p:ph type="ftr" sz="quarter" idx="11"/>
          </p:nvPr>
        </p:nvSpPr>
        <p:spPr/>
        <p:txBody>
          <a:bodyPr/>
          <a:lstStyle/>
          <a:p>
            <a:r>
              <a:rPr lang="it-IT"/>
              <a:t>Lingua magistrale per il Turismo - a.a. 2021-2022 Secondo semestre</a:t>
            </a:r>
            <a:endParaRPr lang="fr-FR"/>
          </a:p>
        </p:txBody>
      </p:sp>
      <p:sp>
        <p:nvSpPr>
          <p:cNvPr id="7" name="Segnaposto numero diapositiva 6">
            <a:extLst>
              <a:ext uri="{FF2B5EF4-FFF2-40B4-BE49-F238E27FC236}">
                <a16:creationId xmlns:a16="http://schemas.microsoft.com/office/drawing/2014/main" id="{14988832-F0FA-4E20-BBF9-1F9737F939FC}"/>
              </a:ext>
            </a:extLst>
          </p:cNvPr>
          <p:cNvSpPr>
            <a:spLocks noGrp="1"/>
          </p:cNvSpPr>
          <p:nvPr>
            <p:ph type="sldNum" sz="quarter" idx="12"/>
          </p:nvPr>
        </p:nvSpPr>
        <p:spPr/>
        <p:txBody>
          <a:bodyPr/>
          <a:lstStyle/>
          <a:p>
            <a:fld id="{7EF22328-5FFA-4B3C-B4B5-282607CB0705}" type="slidenum">
              <a:rPr lang="fr-FR" smtClean="0"/>
              <a:t>‹N›</a:t>
            </a:fld>
            <a:endParaRPr lang="fr-FR"/>
          </a:p>
        </p:txBody>
      </p:sp>
    </p:spTree>
    <p:extLst>
      <p:ext uri="{BB962C8B-B14F-4D97-AF65-F5344CB8AC3E}">
        <p14:creationId xmlns:p14="http://schemas.microsoft.com/office/powerpoint/2010/main" val="4181102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44B2FC-2797-4110-BA82-A66D9F0BE38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fr-FR"/>
          </a:p>
        </p:txBody>
      </p:sp>
      <p:sp>
        <p:nvSpPr>
          <p:cNvPr id="3" name="Segnaposto immagine 2">
            <a:extLst>
              <a:ext uri="{FF2B5EF4-FFF2-40B4-BE49-F238E27FC236}">
                <a16:creationId xmlns:a16="http://schemas.microsoft.com/office/drawing/2014/main" id="{AEB11BA1-0FE7-4F38-81E4-FC7D8EE985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Segnaposto testo 3">
            <a:extLst>
              <a:ext uri="{FF2B5EF4-FFF2-40B4-BE49-F238E27FC236}">
                <a16:creationId xmlns:a16="http://schemas.microsoft.com/office/drawing/2014/main" id="{D2593757-F40C-4A5A-AA00-3FB40DDA9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FC5FD0C-E2BD-4ACC-9481-617F37AEFD9E}"/>
              </a:ext>
            </a:extLst>
          </p:cNvPr>
          <p:cNvSpPr>
            <a:spLocks noGrp="1"/>
          </p:cNvSpPr>
          <p:nvPr>
            <p:ph type="dt" sz="half" idx="10"/>
          </p:nvPr>
        </p:nvSpPr>
        <p:spPr/>
        <p:txBody>
          <a:bodyPr/>
          <a:lstStyle/>
          <a:p>
            <a:fld id="{EC355CDC-B302-4F95-BABF-5ED52B65EC0D}" type="datetime2">
              <a:rPr lang="en-US" smtClean="0"/>
              <a:t>Friday, May 20, 2022</a:t>
            </a:fld>
            <a:endParaRPr lang="fr-FR"/>
          </a:p>
        </p:txBody>
      </p:sp>
      <p:sp>
        <p:nvSpPr>
          <p:cNvPr id="6" name="Segnaposto piè di pagina 5">
            <a:extLst>
              <a:ext uri="{FF2B5EF4-FFF2-40B4-BE49-F238E27FC236}">
                <a16:creationId xmlns:a16="http://schemas.microsoft.com/office/drawing/2014/main" id="{08158972-4015-43C3-9D40-0A9DA4C4AC1F}"/>
              </a:ext>
            </a:extLst>
          </p:cNvPr>
          <p:cNvSpPr>
            <a:spLocks noGrp="1"/>
          </p:cNvSpPr>
          <p:nvPr>
            <p:ph type="ftr" sz="quarter" idx="11"/>
          </p:nvPr>
        </p:nvSpPr>
        <p:spPr/>
        <p:txBody>
          <a:bodyPr/>
          <a:lstStyle/>
          <a:p>
            <a:r>
              <a:rPr lang="it-IT"/>
              <a:t>Lingua magistrale per il Turismo - a.a. 2021-2022 Secondo semestre</a:t>
            </a:r>
            <a:endParaRPr lang="fr-FR"/>
          </a:p>
        </p:txBody>
      </p:sp>
      <p:sp>
        <p:nvSpPr>
          <p:cNvPr id="7" name="Segnaposto numero diapositiva 6">
            <a:extLst>
              <a:ext uri="{FF2B5EF4-FFF2-40B4-BE49-F238E27FC236}">
                <a16:creationId xmlns:a16="http://schemas.microsoft.com/office/drawing/2014/main" id="{522BAD7D-1D0B-4D46-BADD-EC97FAA07BB8}"/>
              </a:ext>
            </a:extLst>
          </p:cNvPr>
          <p:cNvSpPr>
            <a:spLocks noGrp="1"/>
          </p:cNvSpPr>
          <p:nvPr>
            <p:ph type="sldNum" sz="quarter" idx="12"/>
          </p:nvPr>
        </p:nvSpPr>
        <p:spPr/>
        <p:txBody>
          <a:bodyPr/>
          <a:lstStyle/>
          <a:p>
            <a:fld id="{7EF22328-5FFA-4B3C-B4B5-282607CB0705}" type="slidenum">
              <a:rPr lang="fr-FR" smtClean="0"/>
              <a:t>‹N›</a:t>
            </a:fld>
            <a:endParaRPr lang="fr-FR"/>
          </a:p>
        </p:txBody>
      </p:sp>
    </p:spTree>
    <p:extLst>
      <p:ext uri="{BB962C8B-B14F-4D97-AF65-F5344CB8AC3E}">
        <p14:creationId xmlns:p14="http://schemas.microsoft.com/office/powerpoint/2010/main" val="105621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61D0397-E9C0-4449-8DEB-681308AED6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fr-FR"/>
          </a:p>
        </p:txBody>
      </p:sp>
      <p:sp>
        <p:nvSpPr>
          <p:cNvPr id="3" name="Segnaposto testo 2">
            <a:extLst>
              <a:ext uri="{FF2B5EF4-FFF2-40B4-BE49-F238E27FC236}">
                <a16:creationId xmlns:a16="http://schemas.microsoft.com/office/drawing/2014/main" id="{318370C7-6335-434D-B641-938390D65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a:extLst>
              <a:ext uri="{FF2B5EF4-FFF2-40B4-BE49-F238E27FC236}">
                <a16:creationId xmlns:a16="http://schemas.microsoft.com/office/drawing/2014/main" id="{7B5DB0CC-C922-4BF1-94D2-F0EDC523CB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6D90F-B29F-4839-A1C6-4CD72AF74D21}" type="datetime2">
              <a:rPr lang="en-US" smtClean="0"/>
              <a:t>Friday, May 20, 2022</a:t>
            </a:fld>
            <a:endParaRPr lang="fr-FR"/>
          </a:p>
        </p:txBody>
      </p:sp>
      <p:sp>
        <p:nvSpPr>
          <p:cNvPr id="5" name="Segnaposto piè di pagina 4">
            <a:extLst>
              <a:ext uri="{FF2B5EF4-FFF2-40B4-BE49-F238E27FC236}">
                <a16:creationId xmlns:a16="http://schemas.microsoft.com/office/drawing/2014/main" id="{2E62ED53-1041-4833-840D-2EB203B0A0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Lingua magistrale per il Turismo - a.a. 2021-2022 Secondo semestre</a:t>
            </a:r>
            <a:endParaRPr lang="fr-FR"/>
          </a:p>
        </p:txBody>
      </p:sp>
      <p:sp>
        <p:nvSpPr>
          <p:cNvPr id="6" name="Segnaposto numero diapositiva 5">
            <a:extLst>
              <a:ext uri="{FF2B5EF4-FFF2-40B4-BE49-F238E27FC236}">
                <a16:creationId xmlns:a16="http://schemas.microsoft.com/office/drawing/2014/main" id="{D1636B74-6C8C-4D7E-8D40-EA7D38ECE8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22328-5FFA-4B3C-B4B5-282607CB0705}" type="slidenum">
              <a:rPr lang="fr-FR" smtClean="0"/>
              <a:t>‹N›</a:t>
            </a:fld>
            <a:endParaRPr lang="fr-FR"/>
          </a:p>
        </p:txBody>
      </p:sp>
    </p:spTree>
    <p:extLst>
      <p:ext uri="{BB962C8B-B14F-4D97-AF65-F5344CB8AC3E}">
        <p14:creationId xmlns:p14="http://schemas.microsoft.com/office/powerpoint/2010/main" val="2274851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956EF3B-8621-4E6B-B4F1-A4E1CEA45B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fr-FR"/>
          </a:p>
        </p:txBody>
      </p:sp>
      <p:sp>
        <p:nvSpPr>
          <p:cNvPr id="3" name="Segnaposto testo 2">
            <a:extLst>
              <a:ext uri="{FF2B5EF4-FFF2-40B4-BE49-F238E27FC236}">
                <a16:creationId xmlns:a16="http://schemas.microsoft.com/office/drawing/2014/main" id="{99505F9D-E1D3-4389-B7EB-FCDFFC41E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4" name="Segnaposto data 3">
            <a:extLst>
              <a:ext uri="{FF2B5EF4-FFF2-40B4-BE49-F238E27FC236}">
                <a16:creationId xmlns:a16="http://schemas.microsoft.com/office/drawing/2014/main" id="{11F12A78-AC3C-4C45-B98A-8C2DC4154D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9F83B-E7C5-49FC-B287-8D3BDD813694}" type="datetime2">
              <a:rPr lang="en-US" smtClean="0"/>
              <a:t>Friday, May 20, 2022</a:t>
            </a:fld>
            <a:endParaRPr lang="fr-FR"/>
          </a:p>
        </p:txBody>
      </p:sp>
      <p:sp>
        <p:nvSpPr>
          <p:cNvPr id="5" name="Segnaposto piè di pagina 4">
            <a:extLst>
              <a:ext uri="{FF2B5EF4-FFF2-40B4-BE49-F238E27FC236}">
                <a16:creationId xmlns:a16="http://schemas.microsoft.com/office/drawing/2014/main" id="{6AAB1E41-D319-4449-A9CA-A8A9E4B11A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Lingua magistrale per il Turismo - a.a. 2021-2022 Secondo semestre</a:t>
            </a:r>
            <a:endParaRPr lang="fr-FR"/>
          </a:p>
        </p:txBody>
      </p:sp>
      <p:sp>
        <p:nvSpPr>
          <p:cNvPr id="6" name="Segnaposto numero diapositiva 5">
            <a:extLst>
              <a:ext uri="{FF2B5EF4-FFF2-40B4-BE49-F238E27FC236}">
                <a16:creationId xmlns:a16="http://schemas.microsoft.com/office/drawing/2014/main" id="{A25EB8CD-45B2-4A3C-A263-634C0C7690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1BFF0-54E1-4579-8212-DDCCDC8E9F1B}" type="slidenum">
              <a:rPr lang="fr-FR" smtClean="0"/>
              <a:t>‹N›</a:t>
            </a:fld>
            <a:endParaRPr lang="fr-FR"/>
          </a:p>
        </p:txBody>
      </p:sp>
    </p:spTree>
    <p:extLst>
      <p:ext uri="{BB962C8B-B14F-4D97-AF65-F5344CB8AC3E}">
        <p14:creationId xmlns:p14="http://schemas.microsoft.com/office/powerpoint/2010/main" val="34714811"/>
      </p:ext>
    </p:extLst>
  </p:cSld>
  <p:clrMap bg1="lt1" tx1="dk1" bg2="lt2" tx2="dk2" accent1="accent1" accent2="accent2" accent3="accent3" accent4="accent4" accent5="accent5" accent6="accent6" hlink="hlink" folHlink="folHlink"/>
  <p:sldLayoutIdLst>
    <p:sldLayoutId id="2147483655"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it-IT" spc="200"/>
              <a:t>Lingua magistrale per il Turismo - a.a. 2021-2022 Secondo semestre</a:t>
            </a:r>
            <a:endParaRPr lang="en-US" spc="200" dirty="0"/>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‹N›</a:t>
            </a:fld>
            <a:endParaRPr lang="en-US" dirty="0"/>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6BBEB96D-F5C2-4078-A9C5-58D7A574AB6F}" type="datetime2">
              <a:rPr lang="en-US" smtClean="0"/>
              <a:t>Friday, May 20, 2022</a:t>
            </a:fld>
            <a:endParaRPr lang="en-US" dirty="0"/>
          </a:p>
        </p:txBody>
      </p:sp>
    </p:spTree>
    <p:extLst>
      <p:ext uri="{BB962C8B-B14F-4D97-AF65-F5344CB8AC3E}">
        <p14:creationId xmlns:p14="http://schemas.microsoft.com/office/powerpoint/2010/main" val="1148230870"/>
      </p:ext>
    </p:extLst>
  </p:cSld>
  <p:clrMap bg1="dk1" tx1="lt1" bg2="dk2" tx2="lt2" accent1="accent1" accent2="accent2" accent3="accent3" accent4="accent4" accent5="accent5" accent6="accent6" hlink="hlink" folHlink="folHlink"/>
  <p:sldLayoutIdLst>
    <p:sldLayoutId id="2147483744" r:id="rId1"/>
  </p:sldLayoutIdLst>
  <p:hf sldNum="0" hdr="0" dt="0"/>
  <p:txStyles>
    <p:title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p:titleStyle>
    <p:bodyStyle>
      <a:lvl1pPr marL="450000" indent="-448056" algn="l" defTabSz="914400" rtl="0" eaLnBrk="1" latinLnBrk="0" hangingPunct="1">
        <a:lnSpc>
          <a:spcPct val="140000"/>
        </a:lnSpc>
        <a:spcBef>
          <a:spcPts val="1000"/>
        </a:spcBef>
        <a:buFont typeface="Calibri Light" panose="020F0302020204030204" pitchFamily="34" charset="0"/>
        <a:buChar char="→"/>
        <a:defRPr sz="1800" kern="1200">
          <a:solidFill>
            <a:schemeClr val="tx2">
              <a:alpha val="55000"/>
            </a:schemeClr>
          </a:solidFill>
          <a:latin typeface="+mn-lt"/>
          <a:ea typeface="+mn-ea"/>
          <a:cs typeface="+mn-cs"/>
        </a:defRPr>
      </a:lvl1pPr>
      <a:lvl2pPr marL="9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2pPr>
      <a:lvl3pPr marL="13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3pPr>
      <a:lvl4pPr marL="18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4pPr>
      <a:lvl5pPr marL="22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2E5B6AE-5EFE-45F0-A2AE-ED771CA3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966815C-7533-41B1-A28F-B3AABD999FF5}"/>
              </a:ext>
            </a:extLst>
          </p:cNvPr>
          <p:cNvSpPr>
            <a:spLocks noGrp="1"/>
          </p:cNvSpPr>
          <p:nvPr>
            <p:ph type="ctrTitle"/>
          </p:nvPr>
        </p:nvSpPr>
        <p:spPr>
          <a:xfrm>
            <a:off x="448055" y="655200"/>
            <a:ext cx="5432045" cy="1969200"/>
          </a:xfrm>
        </p:spPr>
        <p:txBody>
          <a:bodyPr anchor="b">
            <a:normAutofit fontScale="90000"/>
          </a:bodyPr>
          <a:lstStyle/>
          <a:p>
            <a:br>
              <a:rPr lang="it-IT" sz="3500"/>
            </a:br>
            <a:br>
              <a:rPr lang="it-IT" sz="3500"/>
            </a:br>
            <a:br>
              <a:rPr lang="it-IT" sz="3500"/>
            </a:br>
            <a:r>
              <a:rPr lang="it-IT" sz="7300">
                <a:solidFill>
                  <a:srgbClr val="FFFFFF"/>
                </a:solidFill>
              </a:rPr>
              <a:t>L’expression de </a:t>
            </a:r>
            <a:br>
              <a:rPr lang="it-IT" sz="7300">
                <a:solidFill>
                  <a:srgbClr val="FFFFFF"/>
                </a:solidFill>
              </a:rPr>
            </a:br>
            <a:r>
              <a:rPr lang="it-IT" sz="7300">
                <a:solidFill>
                  <a:srgbClr val="FFFFFF"/>
                </a:solidFill>
              </a:rPr>
              <a:t>la concession </a:t>
            </a:r>
            <a:endParaRPr lang="fr-FR" sz="7300">
              <a:solidFill>
                <a:srgbClr val="FFFFFF"/>
              </a:solidFill>
            </a:endParaRPr>
          </a:p>
        </p:txBody>
      </p:sp>
      <p:cxnSp>
        <p:nvCxnSpPr>
          <p:cNvPr id="18" name="Straight Connector 17">
            <a:extLst>
              <a:ext uri="{FF2B5EF4-FFF2-40B4-BE49-F238E27FC236}">
                <a16:creationId xmlns:a16="http://schemas.microsoft.com/office/drawing/2014/main" id="{D255B435-D9F3-4A31-B89E-36741390DB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50000"/>
            <a:ext cx="54324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5162791-47A1-407D-9804-85BB445BA072}"/>
              </a:ext>
            </a:extLst>
          </p:cNvPr>
          <p:cNvPicPr>
            <a:picLocks noChangeAspect="1"/>
          </p:cNvPicPr>
          <p:nvPr/>
        </p:nvPicPr>
        <p:blipFill rotWithShape="1">
          <a:blip r:embed="rId2"/>
          <a:srcRect l="13101" r="22593"/>
          <a:stretch/>
        </p:blipFill>
        <p:spPr>
          <a:xfrm>
            <a:off x="6311900" y="10"/>
            <a:ext cx="5880100" cy="6857990"/>
          </a:xfrm>
          <a:prstGeom prst="rect">
            <a:avLst/>
          </a:prstGeom>
        </p:spPr>
      </p:pic>
      <p:sp>
        <p:nvSpPr>
          <p:cNvPr id="3" name="CasellaDiTesto 2">
            <a:extLst>
              <a:ext uri="{FF2B5EF4-FFF2-40B4-BE49-F238E27FC236}">
                <a16:creationId xmlns:a16="http://schemas.microsoft.com/office/drawing/2014/main" id="{7ABDB66C-F708-4AAA-9127-9CEDAC9B0FCB}"/>
              </a:ext>
            </a:extLst>
          </p:cNvPr>
          <p:cNvSpPr txBox="1"/>
          <p:nvPr/>
        </p:nvSpPr>
        <p:spPr>
          <a:xfrm>
            <a:off x="2200941" y="3276232"/>
            <a:ext cx="1424762" cy="369332"/>
          </a:xfrm>
          <a:prstGeom prst="rect">
            <a:avLst/>
          </a:prstGeom>
          <a:noFill/>
        </p:spPr>
        <p:txBody>
          <a:bodyPr wrap="square" rtlCol="0">
            <a:spAutoFit/>
          </a:bodyPr>
          <a:lstStyle/>
          <a:p>
            <a:pPr algn="ctr"/>
            <a:r>
              <a:rPr lang="it-IT"/>
              <a:t>Suite</a:t>
            </a:r>
            <a:endParaRPr lang="fr-FR"/>
          </a:p>
        </p:txBody>
      </p:sp>
      <p:sp>
        <p:nvSpPr>
          <p:cNvPr id="5" name="Segnaposto piè di pagina 4">
            <a:extLst>
              <a:ext uri="{FF2B5EF4-FFF2-40B4-BE49-F238E27FC236}">
                <a16:creationId xmlns:a16="http://schemas.microsoft.com/office/drawing/2014/main" id="{61D0FE00-667C-0970-03C4-2C0C8C84C9E0}"/>
              </a:ext>
            </a:extLst>
          </p:cNvPr>
          <p:cNvSpPr>
            <a:spLocks noGrp="1"/>
          </p:cNvSpPr>
          <p:nvPr>
            <p:ph type="ftr" sz="quarter" idx="3"/>
          </p:nvPr>
        </p:nvSpPr>
        <p:spPr/>
        <p:txBody>
          <a:bodyPr/>
          <a:lstStyle/>
          <a:p>
            <a:r>
              <a:rPr lang="it-IT" spc="200"/>
              <a:t>Lingua magistrale per il Turismo - a.a. 2021-2022 Secondo semestre</a:t>
            </a:r>
            <a:endParaRPr lang="en-US" spc="200" dirty="0"/>
          </a:p>
        </p:txBody>
      </p:sp>
    </p:spTree>
    <p:extLst>
      <p:ext uri="{BB962C8B-B14F-4D97-AF65-F5344CB8AC3E}">
        <p14:creationId xmlns:p14="http://schemas.microsoft.com/office/powerpoint/2010/main" val="146139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DC528B6-934E-408D-9FA2-9CB747968049}"/>
              </a:ext>
            </a:extLst>
          </p:cNvPr>
          <p:cNvSpPr txBox="1"/>
          <p:nvPr/>
        </p:nvSpPr>
        <p:spPr>
          <a:xfrm>
            <a:off x="1091953" y="594804"/>
            <a:ext cx="3187084" cy="400110"/>
          </a:xfrm>
          <a:prstGeom prst="rect">
            <a:avLst/>
          </a:prstGeom>
          <a:noFill/>
        </p:spPr>
        <p:txBody>
          <a:bodyPr wrap="square" rtlCol="0">
            <a:spAutoFit/>
          </a:bodyPr>
          <a:lstStyle/>
          <a:p>
            <a:r>
              <a:rPr lang="it-IT" sz="2000"/>
              <a:t>Exercice</a:t>
            </a:r>
            <a:endParaRPr lang="fr-FR" sz="2000"/>
          </a:p>
        </p:txBody>
      </p:sp>
      <p:sp>
        <p:nvSpPr>
          <p:cNvPr id="3" name="CasellaDiTesto 2">
            <a:extLst>
              <a:ext uri="{FF2B5EF4-FFF2-40B4-BE49-F238E27FC236}">
                <a16:creationId xmlns:a16="http://schemas.microsoft.com/office/drawing/2014/main" id="{50053768-2C18-4382-A530-7C86055B2767}"/>
              </a:ext>
            </a:extLst>
          </p:cNvPr>
          <p:cNvSpPr txBox="1"/>
          <p:nvPr/>
        </p:nvSpPr>
        <p:spPr>
          <a:xfrm>
            <a:off x="1091953" y="1136341"/>
            <a:ext cx="9419208" cy="5386090"/>
          </a:xfrm>
          <a:prstGeom prst="rect">
            <a:avLst/>
          </a:prstGeom>
          <a:noFill/>
        </p:spPr>
        <p:txBody>
          <a:bodyPr wrap="square" rtlCol="0">
            <a:spAutoFit/>
          </a:bodyPr>
          <a:lstStyle/>
          <a:p>
            <a:r>
              <a:rPr lang="fr-FR" sz="1400" b="1"/>
              <a:t>Reformulez ces phrases en employant l’expression </a:t>
            </a:r>
            <a:r>
              <a:rPr lang="fr-FR" sz="1400" b="1" i="1"/>
              <a:t>avoir beau </a:t>
            </a:r>
            <a:r>
              <a:rPr lang="fr-FR" sz="1400" b="1"/>
              <a:t>:</a:t>
            </a:r>
          </a:p>
          <a:p>
            <a:r>
              <a:rPr lang="fr-FR" sz="1400" b="1" i="0">
                <a:solidFill>
                  <a:srgbClr val="202124"/>
                </a:solidFill>
                <a:effectLst/>
              </a:rPr>
              <a:t>Exemple</a:t>
            </a:r>
            <a:r>
              <a:rPr lang="fr-FR" sz="1400" b="0" i="0">
                <a:solidFill>
                  <a:srgbClr val="202124"/>
                </a:solidFill>
                <a:effectLst/>
              </a:rPr>
              <a:t> : On affirme qu'hommes et femmes sont égaux, </a:t>
            </a:r>
            <a:r>
              <a:rPr lang="fr-FR" sz="1400" b="0" i="0">
                <a:solidFill>
                  <a:srgbClr val="0070C0"/>
                </a:solidFill>
                <a:effectLst/>
              </a:rPr>
              <a:t>cependant</a:t>
            </a:r>
            <a:r>
              <a:rPr lang="fr-FR" sz="1400" b="0" i="0">
                <a:solidFill>
                  <a:srgbClr val="202124"/>
                </a:solidFill>
                <a:effectLst/>
              </a:rPr>
              <a:t> bien des inégalités subsistent.</a:t>
            </a:r>
            <a:br>
              <a:rPr lang="fr-FR" sz="1400"/>
            </a:br>
            <a:r>
              <a:rPr lang="fr-FR" sz="1400" b="0" i="0">
                <a:solidFill>
                  <a:srgbClr val="202124"/>
                </a:solidFill>
                <a:effectLst/>
              </a:rPr>
              <a:t>→ On </a:t>
            </a:r>
            <a:r>
              <a:rPr lang="fr-FR" sz="1400" b="0" i="0">
                <a:solidFill>
                  <a:srgbClr val="FF0000"/>
                </a:solidFill>
                <a:effectLst/>
              </a:rPr>
              <a:t>a beau affirmer </a:t>
            </a:r>
            <a:r>
              <a:rPr lang="fr-FR" sz="1400" b="0" i="0">
                <a:solidFill>
                  <a:srgbClr val="202124"/>
                </a:solidFill>
                <a:effectLst/>
              </a:rPr>
              <a:t>qu'hommes et femmes sont égaux, bien des inégalités subsistent.</a:t>
            </a:r>
          </a:p>
          <a:p>
            <a:br>
              <a:rPr lang="fr-FR" sz="1400"/>
            </a:br>
            <a:r>
              <a:rPr lang="fr-FR" sz="1400" b="0" i="0">
                <a:solidFill>
                  <a:srgbClr val="202124"/>
                </a:solidFill>
                <a:effectLst/>
              </a:rPr>
              <a:t>1. Les partis politiques se fixent des quotas de participation des femmes aux postes de responsabilités, </a:t>
            </a:r>
            <a:r>
              <a:rPr lang="fr-FR" sz="1400" b="0" i="0">
                <a:solidFill>
                  <a:srgbClr val="0070C0"/>
                </a:solidFill>
                <a:effectLst/>
              </a:rPr>
              <a:t>mais</a:t>
            </a:r>
            <a:r>
              <a:rPr lang="fr-FR" sz="1400" b="0" i="0">
                <a:solidFill>
                  <a:srgbClr val="202124"/>
                </a:solidFill>
                <a:effectLst/>
              </a:rPr>
              <a:t> les pourcentages ne sont jamais atteints.</a:t>
            </a:r>
          </a:p>
          <a:p>
            <a:r>
              <a:rPr lang="fr-FR" sz="1400"/>
              <a:t>- </a:t>
            </a:r>
            <a:r>
              <a:rPr lang="fr-FR" sz="1400" b="0" i="0">
                <a:solidFill>
                  <a:srgbClr val="202124"/>
                </a:solidFill>
                <a:effectLst/>
              </a:rPr>
              <a:t>Les partis politiques </a:t>
            </a:r>
            <a:r>
              <a:rPr lang="fr-FR" sz="1400" b="0" i="0">
                <a:solidFill>
                  <a:srgbClr val="FF0000"/>
                </a:solidFill>
                <a:effectLst/>
              </a:rPr>
              <a:t>ont beau se fixer </a:t>
            </a:r>
            <a:r>
              <a:rPr lang="fr-FR" sz="1400" b="0" i="0">
                <a:solidFill>
                  <a:srgbClr val="202124"/>
                </a:solidFill>
                <a:effectLst/>
              </a:rPr>
              <a:t>des quotas de participation des femmes aux postes de responsabilités,  les pourcentages ne sont jamais atteints.</a:t>
            </a:r>
          </a:p>
          <a:p>
            <a:br>
              <a:rPr lang="fr-FR" sz="1400"/>
            </a:br>
            <a:r>
              <a:rPr lang="fr-FR" sz="1400" b="0" i="0">
                <a:solidFill>
                  <a:srgbClr val="202124"/>
                </a:solidFill>
                <a:effectLst/>
              </a:rPr>
              <a:t>2. Les femmes sont en minorité dans les partis politiques, elles y jouent </a:t>
            </a:r>
            <a:r>
              <a:rPr lang="fr-FR" sz="1400" b="0" i="0">
                <a:solidFill>
                  <a:srgbClr val="0070C0"/>
                </a:solidFill>
                <a:effectLst/>
              </a:rPr>
              <a:t>néanmoins</a:t>
            </a:r>
            <a:r>
              <a:rPr lang="fr-FR" sz="1400" b="0" i="0">
                <a:solidFill>
                  <a:srgbClr val="202124"/>
                </a:solidFill>
                <a:effectLst/>
              </a:rPr>
              <a:t> un rôle très actif.</a:t>
            </a:r>
          </a:p>
          <a:p>
            <a:r>
              <a:rPr lang="fr-FR" sz="1400"/>
              <a:t>- </a:t>
            </a:r>
            <a:r>
              <a:rPr lang="fr-FR" sz="1400" b="0" i="0">
                <a:solidFill>
                  <a:srgbClr val="202124"/>
                </a:solidFill>
                <a:effectLst/>
              </a:rPr>
              <a:t>Les femmes </a:t>
            </a:r>
            <a:r>
              <a:rPr lang="fr-FR" sz="1400" b="0" i="0">
                <a:solidFill>
                  <a:srgbClr val="FF0000"/>
                </a:solidFill>
                <a:effectLst/>
              </a:rPr>
              <a:t>ont beau être </a:t>
            </a:r>
            <a:r>
              <a:rPr lang="fr-FR" sz="1400" b="0" i="0">
                <a:solidFill>
                  <a:srgbClr val="202124"/>
                </a:solidFill>
                <a:effectLst/>
              </a:rPr>
              <a:t>en minorité dans les partis politiques, elles y jouent un rôle très actif.</a:t>
            </a:r>
          </a:p>
          <a:p>
            <a:br>
              <a:rPr lang="fr-FR" sz="1400"/>
            </a:br>
            <a:r>
              <a:rPr lang="fr-FR" sz="1400" b="0" i="0">
                <a:solidFill>
                  <a:srgbClr val="202124"/>
                </a:solidFill>
                <a:effectLst/>
              </a:rPr>
              <a:t>3. Dans les petites villes, au sein des conseils municipaux, les femmes sont souvent cantonnées aux affaires sociales. </a:t>
            </a:r>
            <a:r>
              <a:rPr lang="fr-FR" sz="1400" b="0" i="0">
                <a:solidFill>
                  <a:srgbClr val="0070C0"/>
                </a:solidFill>
                <a:effectLst/>
              </a:rPr>
              <a:t>Pourtant</a:t>
            </a:r>
            <a:r>
              <a:rPr lang="fr-FR" sz="1400" b="0" i="0">
                <a:solidFill>
                  <a:srgbClr val="202124"/>
                </a:solidFill>
                <a:effectLst/>
              </a:rPr>
              <a:t>, elles réussissent très bien dans d'autres domaines.</a:t>
            </a:r>
          </a:p>
          <a:p>
            <a:r>
              <a:rPr lang="fr-FR" sz="1400">
                <a:solidFill>
                  <a:srgbClr val="202124"/>
                </a:solidFill>
              </a:rPr>
              <a:t>- </a:t>
            </a:r>
            <a:r>
              <a:rPr lang="fr-FR" sz="1400" b="0" i="0">
                <a:solidFill>
                  <a:srgbClr val="202124"/>
                </a:solidFill>
                <a:effectLst/>
              </a:rPr>
              <a:t>Dans les petites villes, au sein des conseils municipaux, les femmes </a:t>
            </a:r>
            <a:r>
              <a:rPr lang="fr-FR" sz="1400" b="0" i="0">
                <a:solidFill>
                  <a:srgbClr val="FF0000"/>
                </a:solidFill>
                <a:effectLst/>
              </a:rPr>
              <a:t>ont beau être </a:t>
            </a:r>
            <a:r>
              <a:rPr lang="fr-FR" sz="1400" b="0" i="0">
                <a:solidFill>
                  <a:srgbClr val="202124"/>
                </a:solidFill>
                <a:effectLst/>
              </a:rPr>
              <a:t>souvent </a:t>
            </a:r>
            <a:r>
              <a:rPr lang="fr-FR" sz="1400" b="0" i="0">
                <a:solidFill>
                  <a:srgbClr val="FF0000"/>
                </a:solidFill>
                <a:effectLst/>
              </a:rPr>
              <a:t>cantonnées</a:t>
            </a:r>
            <a:r>
              <a:rPr lang="fr-FR" sz="1400" b="0" i="0">
                <a:solidFill>
                  <a:srgbClr val="202124"/>
                </a:solidFill>
                <a:effectLst/>
              </a:rPr>
              <a:t> aux affaires sociales, elles réussissent très bien dans d'autres domaines.</a:t>
            </a:r>
          </a:p>
          <a:p>
            <a:br>
              <a:rPr lang="fr-FR" sz="1400"/>
            </a:br>
            <a:r>
              <a:rPr lang="fr-FR" sz="1400" b="0" i="0">
                <a:solidFill>
                  <a:srgbClr val="202124"/>
                </a:solidFill>
                <a:effectLst/>
              </a:rPr>
              <a:t>4. Dans la vie professionnelle, la situation a évolué ; </a:t>
            </a:r>
            <a:r>
              <a:rPr lang="fr-FR" sz="1400" b="0" i="0">
                <a:solidFill>
                  <a:srgbClr val="0070C0"/>
                </a:solidFill>
                <a:effectLst/>
              </a:rPr>
              <a:t>toutefois</a:t>
            </a:r>
            <a:r>
              <a:rPr lang="fr-FR" sz="1400" b="0" i="0">
                <a:solidFill>
                  <a:srgbClr val="202124"/>
                </a:solidFill>
                <a:effectLst/>
              </a:rPr>
              <a:t>, une discrimination plus subtile mais très réelle se maintient.</a:t>
            </a:r>
          </a:p>
          <a:p>
            <a:r>
              <a:rPr lang="fr-FR" sz="1400" b="0" i="0">
                <a:solidFill>
                  <a:srgbClr val="202124"/>
                </a:solidFill>
                <a:effectLst/>
              </a:rPr>
              <a:t>- Dans la vie professionnelle, la situation </a:t>
            </a:r>
            <a:r>
              <a:rPr lang="fr-FR" sz="1400" b="0" i="0">
                <a:solidFill>
                  <a:srgbClr val="FF0000"/>
                </a:solidFill>
                <a:effectLst/>
              </a:rPr>
              <a:t>a beau avoir évolué</a:t>
            </a:r>
            <a:r>
              <a:rPr lang="fr-FR" sz="1400" b="0" i="0">
                <a:solidFill>
                  <a:srgbClr val="202124"/>
                </a:solidFill>
                <a:effectLst/>
              </a:rPr>
              <a:t>, une discrimination plus subtile mais très réelle se maintient.</a:t>
            </a:r>
          </a:p>
          <a:p>
            <a:endParaRPr lang="fr-FR" sz="1400" b="0" i="0">
              <a:solidFill>
                <a:srgbClr val="202124"/>
              </a:solidFill>
              <a:effectLst/>
            </a:endParaRPr>
          </a:p>
          <a:p>
            <a:r>
              <a:rPr lang="fr-FR" sz="1400" b="0" i="0">
                <a:solidFill>
                  <a:srgbClr val="202124"/>
                </a:solidFill>
                <a:effectLst/>
              </a:rPr>
              <a:t>5. La promotion professionnelle des femmes est moins rapide </a:t>
            </a:r>
            <a:r>
              <a:rPr lang="fr-FR" sz="1400" b="0" i="0">
                <a:solidFill>
                  <a:srgbClr val="0070C0"/>
                </a:solidFill>
                <a:effectLst/>
              </a:rPr>
              <a:t>alors que </a:t>
            </a:r>
            <a:r>
              <a:rPr lang="fr-FR" sz="1400" b="0" i="0">
                <a:solidFill>
                  <a:srgbClr val="202124"/>
                </a:solidFill>
                <a:effectLst/>
              </a:rPr>
              <a:t>les filles et les garçons ont les mêmes diplômes. On a beau dire, il y a encore des progrès à faire </a:t>
            </a:r>
            <a:r>
              <a:rPr lang="fr-FR" sz="1600" b="0" i="0">
                <a:solidFill>
                  <a:srgbClr val="202124"/>
                </a:solidFill>
                <a:effectLst/>
              </a:rPr>
              <a:t>!</a:t>
            </a:r>
          </a:p>
          <a:p>
            <a:r>
              <a:rPr lang="fr-FR" sz="1400">
                <a:solidFill>
                  <a:srgbClr val="202124"/>
                </a:solidFill>
              </a:rPr>
              <a:t>- Les filles et les garçons </a:t>
            </a:r>
            <a:r>
              <a:rPr lang="fr-FR" sz="1400">
                <a:solidFill>
                  <a:srgbClr val="FF0000"/>
                </a:solidFill>
              </a:rPr>
              <a:t>ont beau avoir </a:t>
            </a:r>
            <a:r>
              <a:rPr lang="fr-FR" sz="1400">
                <a:solidFill>
                  <a:srgbClr val="202124"/>
                </a:solidFill>
              </a:rPr>
              <a:t>les mêmes diplômes, la promotion professionnelle des femmes est moins rapide . On a beau dire, il y a encore des progrès à faire </a:t>
            </a:r>
            <a:r>
              <a:rPr lang="fr-FR" sz="1400" b="0" i="0">
                <a:solidFill>
                  <a:srgbClr val="202124"/>
                </a:solidFill>
                <a:effectLst/>
              </a:rPr>
              <a:t>!</a:t>
            </a:r>
          </a:p>
        </p:txBody>
      </p:sp>
      <p:sp>
        <p:nvSpPr>
          <p:cNvPr id="4" name="Segnaposto piè di pagina 3">
            <a:extLst>
              <a:ext uri="{FF2B5EF4-FFF2-40B4-BE49-F238E27FC236}">
                <a16:creationId xmlns:a16="http://schemas.microsoft.com/office/drawing/2014/main" id="{0F86970C-B6DF-203E-7C66-64AA113E13BC}"/>
              </a:ext>
            </a:extLst>
          </p:cNvPr>
          <p:cNvSpPr>
            <a:spLocks noGrp="1"/>
          </p:cNvSpPr>
          <p:nvPr>
            <p:ph type="ftr" sz="quarter" idx="11"/>
          </p:nvPr>
        </p:nvSpPr>
        <p:spPr>
          <a:xfrm rot="5400000">
            <a:off x="9556897" y="3049626"/>
            <a:ext cx="4393019" cy="278366"/>
          </a:xfrm>
        </p:spPr>
        <p:txBody>
          <a:bodyPr/>
          <a:lstStyle/>
          <a:p>
            <a:r>
              <a:rPr lang="it-IT"/>
              <a:t>Lingua magistrale per il Turismo - a.a. 2021-2022 Secondo semestre</a:t>
            </a:r>
            <a:endParaRPr lang="fr-FR"/>
          </a:p>
        </p:txBody>
      </p:sp>
    </p:spTree>
    <p:extLst>
      <p:ext uri="{BB962C8B-B14F-4D97-AF65-F5344CB8AC3E}">
        <p14:creationId xmlns:p14="http://schemas.microsoft.com/office/powerpoint/2010/main" val="126154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 calcmode="lin" valueType="num">
                                      <p:cBhvr additive="base">
                                        <p:cTn id="3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42654E6-C45C-49F0-A569-612B06173D56}"/>
              </a:ext>
            </a:extLst>
          </p:cNvPr>
          <p:cNvSpPr>
            <a:spLocks noGrp="1"/>
          </p:cNvSpPr>
          <p:nvPr>
            <p:ph type="title" idx="4294967295"/>
          </p:nvPr>
        </p:nvSpPr>
        <p:spPr>
          <a:xfrm>
            <a:off x="1115568" y="548640"/>
            <a:ext cx="10168128" cy="1179576"/>
          </a:xfrm>
        </p:spPr>
        <p:txBody>
          <a:bodyPr vert="horz" lIns="91440" tIns="45720" rIns="91440" bIns="45720" rtlCol="0" anchor="ctr">
            <a:normAutofit/>
          </a:bodyPr>
          <a:lstStyle/>
          <a:p>
            <a:r>
              <a:rPr lang="en-US" sz="4000"/>
              <a:t>Au gérondif/participe présent</a:t>
            </a:r>
            <a:endParaRPr lang="en-US" sz="4000" kern="1200">
              <a:solidFill>
                <a:schemeClr val="tx1"/>
              </a:solidFill>
              <a:latin typeface="+mj-lt"/>
              <a:ea typeface="+mj-ea"/>
              <a:cs typeface="+mj-cs"/>
            </a:endParaRPr>
          </a:p>
        </p:txBody>
      </p:sp>
      <p:sp>
        <p:nvSpPr>
          <p:cNvPr id="23" name="Rectangle 22">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C0E088B8-5C97-4BF0-9956-7440F977CE29}"/>
              </a:ext>
            </a:extLst>
          </p:cNvPr>
          <p:cNvSpPr>
            <a:spLocks noGrp="1"/>
          </p:cNvSpPr>
          <p:nvPr>
            <p:ph idx="4294967295"/>
          </p:nvPr>
        </p:nvSpPr>
        <p:spPr>
          <a:xfrm>
            <a:off x="1115568" y="2481943"/>
            <a:ext cx="10168128" cy="3695020"/>
          </a:xfrm>
        </p:spPr>
        <p:txBody>
          <a:bodyPr vert="horz" lIns="91440" tIns="45720" rIns="91440" bIns="45720" rtlCol="0">
            <a:normAutofit/>
          </a:bodyPr>
          <a:lstStyle/>
          <a:p>
            <a:r>
              <a:rPr lang="en-US" sz="2200" b="1"/>
              <a:t>Bien que, quoique</a:t>
            </a:r>
          </a:p>
          <a:p>
            <a:r>
              <a:rPr lang="en-US" sz="2200"/>
              <a:t>Si le sujet de la principale et de la subordonnée de concession est le même, </a:t>
            </a:r>
            <a:r>
              <a:rPr lang="en-US" sz="2200">
                <a:solidFill>
                  <a:srgbClr val="FF0000"/>
                </a:solidFill>
              </a:rPr>
              <a:t>bien que </a:t>
            </a:r>
            <a:r>
              <a:rPr lang="en-US" sz="2200"/>
              <a:t>et </a:t>
            </a:r>
            <a:r>
              <a:rPr lang="en-US" sz="2200">
                <a:solidFill>
                  <a:srgbClr val="FF0000"/>
                </a:solidFill>
              </a:rPr>
              <a:t>quoique</a:t>
            </a:r>
            <a:r>
              <a:rPr lang="en-US" sz="2200"/>
              <a:t> peuvent être suivis d’un </a:t>
            </a:r>
            <a:r>
              <a:rPr lang="en-US" sz="2200" b="1"/>
              <a:t>participe présent</a:t>
            </a:r>
          </a:p>
          <a:p>
            <a:pPr lvl="1"/>
            <a:r>
              <a:rPr lang="fr-FR" sz="1800"/>
              <a:t>Les chantiers navals sont un secteur important, </a:t>
            </a:r>
            <a:r>
              <a:rPr lang="fr-FR" sz="1800">
                <a:solidFill>
                  <a:srgbClr val="FF0000"/>
                </a:solidFill>
              </a:rPr>
              <a:t>quoique connaissant </a:t>
            </a:r>
            <a:r>
              <a:rPr lang="fr-FR" sz="1800"/>
              <a:t>des pertes.</a:t>
            </a:r>
            <a:endParaRPr lang="en-US" sz="1800"/>
          </a:p>
          <a:p>
            <a:pPr lvl="1"/>
            <a:r>
              <a:rPr lang="fr-FR" sz="1800"/>
              <a:t>Ces pays, </a:t>
            </a:r>
            <a:r>
              <a:rPr lang="fr-FR" sz="1800">
                <a:solidFill>
                  <a:srgbClr val="FF0000"/>
                </a:solidFill>
              </a:rPr>
              <a:t>bien qu'ayant connu </a:t>
            </a:r>
            <a:r>
              <a:rPr lang="fr-FR" sz="1800"/>
              <a:t>une forte croissance, connaissent encore une pauvreté et un chômage élevés.</a:t>
            </a:r>
            <a:endParaRPr lang="en-US" sz="1800"/>
          </a:p>
          <a:p>
            <a:r>
              <a:rPr lang="en-US" sz="2200" b="1"/>
              <a:t>Tout en + gérondif </a:t>
            </a:r>
            <a:r>
              <a:rPr lang="en-US" sz="2200"/>
              <a:t>(sujet identique pour les deux propositions)</a:t>
            </a:r>
          </a:p>
          <a:p>
            <a:pPr lvl="1"/>
            <a:r>
              <a:rPr lang="en-US" sz="1800"/>
              <a:t>J’ai approuvé ce processus, </a:t>
            </a:r>
            <a:r>
              <a:rPr lang="en-US" sz="1800">
                <a:solidFill>
                  <a:srgbClr val="FF0000"/>
                </a:solidFill>
              </a:rPr>
              <a:t>tout en sachant </a:t>
            </a:r>
            <a:r>
              <a:rPr lang="en-US" sz="1800"/>
              <a:t>que son efficacité n’est pas garantie.</a:t>
            </a:r>
          </a:p>
          <a:p>
            <a:pPr lvl="1"/>
            <a:r>
              <a:rPr lang="en-US" sz="1800">
                <a:solidFill>
                  <a:srgbClr val="FF0000"/>
                </a:solidFill>
              </a:rPr>
              <a:t>Tout en comprenant </a:t>
            </a:r>
            <a:r>
              <a:rPr lang="en-US" sz="1800"/>
              <a:t>les raisons de ton choix, je ne les approuve pas totalement.</a:t>
            </a:r>
          </a:p>
          <a:p>
            <a:pPr lvl="1"/>
            <a:endParaRPr lang="en-US" sz="1800"/>
          </a:p>
        </p:txBody>
      </p:sp>
      <p:sp>
        <p:nvSpPr>
          <p:cNvPr id="4" name="Segnaposto piè di pagina 3">
            <a:extLst>
              <a:ext uri="{FF2B5EF4-FFF2-40B4-BE49-F238E27FC236}">
                <a16:creationId xmlns:a16="http://schemas.microsoft.com/office/drawing/2014/main" id="{CB3145C7-0334-243E-45C9-493110D13A77}"/>
              </a:ext>
            </a:extLst>
          </p:cNvPr>
          <p:cNvSpPr>
            <a:spLocks noGrp="1"/>
          </p:cNvSpPr>
          <p:nvPr>
            <p:ph type="ftr" sz="quarter" idx="11"/>
          </p:nvPr>
        </p:nvSpPr>
        <p:spPr>
          <a:xfrm>
            <a:off x="4038600" y="6356351"/>
            <a:ext cx="4499344" cy="278366"/>
          </a:xfrm>
        </p:spPr>
        <p:txBody>
          <a:bodyPr/>
          <a:lstStyle/>
          <a:p>
            <a:r>
              <a:rPr lang="it-IT"/>
              <a:t>Lingua magistrale per il Turismo - a.a. 2021-2022 Secondo semestre</a:t>
            </a:r>
            <a:endParaRPr lang="fr-FR"/>
          </a:p>
        </p:txBody>
      </p:sp>
    </p:spTree>
    <p:extLst>
      <p:ext uri="{BB962C8B-B14F-4D97-AF65-F5344CB8AC3E}">
        <p14:creationId xmlns:p14="http://schemas.microsoft.com/office/powerpoint/2010/main" val="3420425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F0D3C5E-2D51-4812-AEE2-9B13392F0F69}"/>
              </a:ext>
            </a:extLst>
          </p:cNvPr>
          <p:cNvSpPr txBox="1"/>
          <p:nvPr/>
        </p:nvSpPr>
        <p:spPr>
          <a:xfrm>
            <a:off x="1278384" y="550416"/>
            <a:ext cx="2982898" cy="369332"/>
          </a:xfrm>
          <a:prstGeom prst="rect">
            <a:avLst/>
          </a:prstGeom>
          <a:noFill/>
        </p:spPr>
        <p:txBody>
          <a:bodyPr wrap="square" rtlCol="0">
            <a:spAutoFit/>
          </a:bodyPr>
          <a:lstStyle/>
          <a:p>
            <a:r>
              <a:rPr lang="it-IT"/>
              <a:t>Exercices</a:t>
            </a:r>
            <a:endParaRPr lang="fr-FR"/>
          </a:p>
        </p:txBody>
      </p:sp>
      <p:sp>
        <p:nvSpPr>
          <p:cNvPr id="3" name="CasellaDiTesto 2">
            <a:extLst>
              <a:ext uri="{FF2B5EF4-FFF2-40B4-BE49-F238E27FC236}">
                <a16:creationId xmlns:a16="http://schemas.microsoft.com/office/drawing/2014/main" id="{40BB194A-22EA-4550-9B8B-971C4B879EEB}"/>
              </a:ext>
            </a:extLst>
          </p:cNvPr>
          <p:cNvSpPr txBox="1"/>
          <p:nvPr/>
        </p:nvSpPr>
        <p:spPr>
          <a:xfrm>
            <a:off x="1358282" y="1225117"/>
            <a:ext cx="9978501" cy="4616648"/>
          </a:xfrm>
          <a:prstGeom prst="rect">
            <a:avLst/>
          </a:prstGeom>
          <a:noFill/>
        </p:spPr>
        <p:txBody>
          <a:bodyPr wrap="square" rtlCol="0">
            <a:spAutoFit/>
          </a:bodyPr>
          <a:lstStyle/>
          <a:p>
            <a:r>
              <a:rPr lang="fr-FR" sz="1400" b="1"/>
              <a:t>Reformulez la concession en employant </a:t>
            </a:r>
            <a:r>
              <a:rPr lang="fr-FR" sz="1400" b="1" i="1"/>
              <a:t>tout en + gérondif</a:t>
            </a:r>
          </a:p>
          <a:p>
            <a:r>
              <a:rPr lang="fr-FR" sz="1400" b="1"/>
              <a:t>Exemple</a:t>
            </a:r>
            <a:r>
              <a:rPr lang="fr-FR" sz="1400"/>
              <a:t> : Ce vêtement vous donnera toute satisfaction. </a:t>
            </a:r>
            <a:r>
              <a:rPr lang="fr-FR" sz="1400">
                <a:solidFill>
                  <a:srgbClr val="0070C0"/>
                </a:solidFill>
              </a:rPr>
              <a:t>Quoique</a:t>
            </a:r>
            <a:r>
              <a:rPr lang="fr-FR" sz="1400"/>
              <a:t> très léger, il est extrêmement chaud.</a:t>
            </a:r>
          </a:p>
          <a:p>
            <a:r>
              <a:rPr lang="fr-FR" sz="1400"/>
              <a:t>→ Ce vêtement vous donnera toute satisfaction. </a:t>
            </a:r>
            <a:r>
              <a:rPr lang="fr-FR" sz="1400">
                <a:solidFill>
                  <a:srgbClr val="FF0000"/>
                </a:solidFill>
              </a:rPr>
              <a:t>Tout en étant </a:t>
            </a:r>
            <a:r>
              <a:rPr lang="fr-FR" sz="1400"/>
              <a:t>très léger, il est extrêmement chaud. / Il est extrêmement chaud, tout en étant très léger.</a:t>
            </a:r>
          </a:p>
          <a:p>
            <a:endParaRPr lang="fr-FR" sz="1400"/>
          </a:p>
          <a:p>
            <a:pPr marL="342900" indent="-342900">
              <a:buAutoNum type="arabicPeriod"/>
            </a:pPr>
            <a:r>
              <a:rPr lang="fr-FR" sz="1400"/>
              <a:t>Cet hôtel offre un agréable confort, </a:t>
            </a:r>
            <a:r>
              <a:rPr lang="fr-FR" sz="1400">
                <a:solidFill>
                  <a:srgbClr val="0070C0"/>
                </a:solidFill>
              </a:rPr>
              <a:t>bien qu</a:t>
            </a:r>
            <a:r>
              <a:rPr lang="fr-FR" sz="1400"/>
              <a:t>'il reste à un prix très raisonnable.</a:t>
            </a:r>
          </a:p>
          <a:p>
            <a:r>
              <a:rPr lang="fr-FR" sz="1400"/>
              <a:t>-  Cet hôtel offre un agréable confort, </a:t>
            </a:r>
            <a:r>
              <a:rPr lang="fr-FR" sz="1400">
                <a:solidFill>
                  <a:srgbClr val="FF0000"/>
                </a:solidFill>
              </a:rPr>
              <a:t>tout en restant </a:t>
            </a:r>
            <a:r>
              <a:rPr lang="fr-FR" sz="1400"/>
              <a:t>à un prix très raisonnable.</a:t>
            </a:r>
          </a:p>
          <a:p>
            <a:endParaRPr lang="fr-FR" sz="1400"/>
          </a:p>
          <a:p>
            <a:r>
              <a:rPr lang="fr-FR" sz="1400"/>
              <a:t>2. Certains photographes, </a:t>
            </a:r>
            <a:r>
              <a:rPr lang="fr-FR" sz="1400">
                <a:solidFill>
                  <a:srgbClr val="0070C0"/>
                </a:solidFill>
              </a:rPr>
              <a:t>quoiqu</a:t>
            </a:r>
            <a:r>
              <a:rPr lang="fr-FR" sz="1400"/>
              <a:t>'ils reconnaissent les nombreux avantages des appareils numériques,</a:t>
            </a:r>
          </a:p>
          <a:p>
            <a:r>
              <a:rPr lang="fr-FR" sz="1400"/>
              <a:t>préfèrent la qualité d'image des appareils argentiques.</a:t>
            </a:r>
          </a:p>
          <a:p>
            <a:r>
              <a:rPr lang="fr-FR" sz="1400"/>
              <a:t>- Certains photographes, </a:t>
            </a:r>
            <a:r>
              <a:rPr lang="fr-FR" sz="1400">
                <a:solidFill>
                  <a:srgbClr val="FF0000"/>
                </a:solidFill>
              </a:rPr>
              <a:t>tout en reconnaissant </a:t>
            </a:r>
            <a:r>
              <a:rPr lang="fr-FR" sz="1400"/>
              <a:t>les nombreux avantages des appareils numériques, préfèrent la qualité d'image des appareils argentiques.</a:t>
            </a:r>
          </a:p>
          <a:p>
            <a:endParaRPr lang="fr-FR" sz="1400"/>
          </a:p>
          <a:p>
            <a:r>
              <a:rPr lang="fr-FR" sz="1400"/>
              <a:t>3. Le nouveau PDG de l'entreprise, </a:t>
            </a:r>
            <a:r>
              <a:rPr lang="fr-FR" sz="1400">
                <a:solidFill>
                  <a:srgbClr val="0070C0"/>
                </a:solidFill>
              </a:rPr>
              <a:t>bien qu</a:t>
            </a:r>
            <a:r>
              <a:rPr lang="fr-FR" sz="1400"/>
              <a:t>'ouvert à la concertation, finit toujours par imposer son point de vue.</a:t>
            </a:r>
          </a:p>
          <a:p>
            <a:r>
              <a:rPr lang="fr-FR" sz="1400"/>
              <a:t>- Le nouveau PDG de l'entreprise, </a:t>
            </a:r>
            <a:r>
              <a:rPr lang="fr-FR" sz="1400">
                <a:solidFill>
                  <a:srgbClr val="FF0000"/>
                </a:solidFill>
              </a:rPr>
              <a:t>tout en étant </a:t>
            </a:r>
            <a:r>
              <a:rPr lang="fr-FR" sz="1400"/>
              <a:t>ouvert à la concertation, finit toujours par imposer son point de vue.</a:t>
            </a:r>
          </a:p>
          <a:p>
            <a:endParaRPr lang="fr-FR" sz="1400"/>
          </a:p>
          <a:p>
            <a:r>
              <a:rPr lang="fr-FR" sz="1400"/>
              <a:t>4. Attention aux « pourriels »! Il faut s'équiper d'un bon logiciel antispam </a:t>
            </a:r>
            <a:r>
              <a:rPr lang="fr-FR" sz="1400">
                <a:solidFill>
                  <a:srgbClr val="0070C0"/>
                </a:solidFill>
              </a:rPr>
              <a:t>même si </a:t>
            </a:r>
            <a:r>
              <a:rPr lang="fr-FR" sz="1400"/>
              <a:t>on sait qu'une telle</a:t>
            </a:r>
          </a:p>
          <a:p>
            <a:r>
              <a:rPr lang="fr-FR" sz="1400"/>
              <a:t>protection ne peut être considérée comme entièrement efficace.</a:t>
            </a:r>
          </a:p>
          <a:p>
            <a:r>
              <a:rPr lang="fr-FR" sz="1400"/>
              <a:t>- Attention aux « pourriels »! Il faut s'équiper d'un bon logiciel antispam </a:t>
            </a:r>
            <a:r>
              <a:rPr lang="fr-FR" sz="1400">
                <a:solidFill>
                  <a:srgbClr val="FF0000"/>
                </a:solidFill>
              </a:rPr>
              <a:t>tout en sachant </a:t>
            </a:r>
            <a:r>
              <a:rPr lang="fr-FR" sz="1400"/>
              <a:t>qu'une telle protection ne peut être considérée comme entièrement efficace.</a:t>
            </a:r>
          </a:p>
          <a:p>
            <a:endParaRPr lang="fr-FR" sz="1400"/>
          </a:p>
        </p:txBody>
      </p:sp>
      <p:sp>
        <p:nvSpPr>
          <p:cNvPr id="4" name="Segnaposto piè di pagina 3">
            <a:extLst>
              <a:ext uri="{FF2B5EF4-FFF2-40B4-BE49-F238E27FC236}">
                <a16:creationId xmlns:a16="http://schemas.microsoft.com/office/drawing/2014/main" id="{D7E868D1-4818-75A2-8577-C08F274C9EF8}"/>
              </a:ext>
            </a:extLst>
          </p:cNvPr>
          <p:cNvSpPr>
            <a:spLocks noGrp="1"/>
          </p:cNvSpPr>
          <p:nvPr>
            <p:ph type="ftr" sz="quarter" idx="11"/>
          </p:nvPr>
        </p:nvSpPr>
        <p:spPr>
          <a:xfrm>
            <a:off x="4038599" y="6356350"/>
            <a:ext cx="4403651" cy="257101"/>
          </a:xfrm>
        </p:spPr>
        <p:txBody>
          <a:bodyPr/>
          <a:lstStyle/>
          <a:p>
            <a:r>
              <a:rPr lang="it-IT"/>
              <a:t>Lingua magistrale per il Turismo - a.a. 2021-2022 Secondo semestre</a:t>
            </a:r>
            <a:endParaRPr lang="fr-FR"/>
          </a:p>
        </p:txBody>
      </p:sp>
    </p:spTree>
    <p:extLst>
      <p:ext uri="{BB962C8B-B14F-4D97-AF65-F5344CB8AC3E}">
        <p14:creationId xmlns:p14="http://schemas.microsoft.com/office/powerpoint/2010/main" val="40784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 calcmode="lin" valueType="num">
                                      <p:cBhvr additive="base">
                                        <p:cTn id="1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6" end="16"/>
                                            </p:txEl>
                                          </p:spTgt>
                                        </p:tgtEl>
                                        <p:attrNameLst>
                                          <p:attrName>style.visibility</p:attrName>
                                        </p:attrNameLst>
                                      </p:cBhvr>
                                      <p:to>
                                        <p:strVal val="visible"/>
                                      </p:to>
                                    </p:set>
                                    <p:anim calcmode="lin" valueType="num">
                                      <p:cBhvr additive="base">
                                        <p:cTn id="2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0E0EBF18-3B7E-436E-98BC-ABA632979581}"/>
              </a:ext>
            </a:extLst>
          </p:cNvPr>
          <p:cNvSpPr>
            <a:spLocks noGrp="1"/>
          </p:cNvSpPr>
          <p:nvPr>
            <p:ph type="title" idx="4294967295"/>
          </p:nvPr>
        </p:nvSpPr>
        <p:spPr>
          <a:xfrm>
            <a:off x="1115568" y="548640"/>
            <a:ext cx="10168128" cy="1179576"/>
          </a:xfrm>
        </p:spPr>
        <p:txBody>
          <a:bodyPr vert="horz" lIns="91440" tIns="45720" rIns="91440" bIns="45720" rtlCol="0" anchor="ctr">
            <a:normAutofit fontScale="90000"/>
          </a:bodyPr>
          <a:lstStyle/>
          <a:p>
            <a:r>
              <a:rPr lang="en-US" sz="4000" kern="1200">
                <a:solidFill>
                  <a:schemeClr val="tx1"/>
                </a:solidFill>
                <a:latin typeface="+mj-lt"/>
                <a:ea typeface="+mj-ea"/>
                <a:cs typeface="+mj-cs"/>
              </a:rPr>
              <a:t>Mots de liaison, connecteurs logiques exprimant la concession, la restriction ou l’opposition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3601F552-54ED-455C-8C5A-7D0E9AC52A1D}"/>
              </a:ext>
            </a:extLst>
          </p:cNvPr>
          <p:cNvSpPr>
            <a:spLocks noGrp="1"/>
          </p:cNvSpPr>
          <p:nvPr>
            <p:ph idx="4294967295"/>
          </p:nvPr>
        </p:nvSpPr>
        <p:spPr>
          <a:xfrm>
            <a:off x="1115568" y="2481943"/>
            <a:ext cx="10168128" cy="3695020"/>
          </a:xfrm>
        </p:spPr>
        <p:txBody>
          <a:bodyPr vert="horz" lIns="91440" tIns="45720" rIns="91440" bIns="45720" rtlCol="0">
            <a:normAutofit/>
          </a:bodyPr>
          <a:lstStyle/>
          <a:p>
            <a:pPr marL="0" indent="0">
              <a:buNone/>
            </a:pPr>
            <a:r>
              <a:rPr lang="en-US" sz="2000" b="1"/>
              <a:t>Conjonctions de coordination :</a:t>
            </a:r>
          </a:p>
          <a:p>
            <a:pPr marL="0" indent="0">
              <a:buNone/>
            </a:pPr>
            <a:r>
              <a:rPr lang="en-US" sz="2000"/>
              <a:t>- mais, or </a:t>
            </a:r>
          </a:p>
          <a:p>
            <a:pPr marL="0" indent="0">
              <a:buNone/>
            </a:pPr>
            <a:r>
              <a:rPr lang="en-US" sz="2000" b="1"/>
              <a:t>Adverbes de relation logique :</a:t>
            </a:r>
            <a:r>
              <a:rPr lang="fr-FR" sz="2000" b="1"/>
              <a:t> </a:t>
            </a:r>
          </a:p>
          <a:p>
            <a:pPr>
              <a:buFontTx/>
              <a:buChar char="-"/>
            </a:pPr>
            <a:r>
              <a:rPr lang="fr-FR" sz="2000"/>
              <a:t>cependant, pourtant, toutefois </a:t>
            </a:r>
          </a:p>
          <a:p>
            <a:pPr>
              <a:buFontTx/>
              <a:buChar char="-"/>
            </a:pPr>
            <a:r>
              <a:rPr lang="fr-FR" sz="2000"/>
              <a:t>en revanche (par contre), au contraire</a:t>
            </a:r>
          </a:p>
          <a:p>
            <a:pPr>
              <a:buFontTx/>
              <a:buChar char="-"/>
            </a:pPr>
            <a:r>
              <a:rPr lang="fr-FR" sz="2000"/>
              <a:t>même, quand même, tout de même, </a:t>
            </a:r>
          </a:p>
          <a:p>
            <a:pPr>
              <a:buFontTx/>
              <a:buChar char="-"/>
            </a:pPr>
            <a:r>
              <a:rPr lang="fr-FR" sz="2000"/>
              <a:t>seulement, par ailleurs, </a:t>
            </a:r>
            <a:r>
              <a:rPr lang="en-US" sz="2000"/>
              <a:t>en fait</a:t>
            </a:r>
          </a:p>
          <a:p>
            <a:pPr marL="0" indent="0">
              <a:buNone/>
            </a:pPr>
            <a:r>
              <a:rPr lang="en-US" sz="2000" b="1"/>
              <a:t>Expressions</a:t>
            </a:r>
            <a:r>
              <a:rPr lang="en-US" sz="2000"/>
              <a:t> :</a:t>
            </a:r>
          </a:p>
          <a:p>
            <a:pPr>
              <a:buFontTx/>
              <a:buChar char="-"/>
            </a:pPr>
            <a:r>
              <a:rPr lang="en-US" sz="2000"/>
              <a:t>Il n’en demeure (reste) pas moins que, il n’empêche que, toujours est-il que</a:t>
            </a:r>
          </a:p>
          <a:p>
            <a:pPr marL="0" indent="0">
              <a:buNone/>
            </a:pPr>
            <a:endParaRPr lang="en-US" sz="2000"/>
          </a:p>
          <a:p>
            <a:endParaRPr lang="en-US" sz="2000"/>
          </a:p>
        </p:txBody>
      </p:sp>
      <p:sp>
        <p:nvSpPr>
          <p:cNvPr id="4" name="Segnaposto piè di pagina 3">
            <a:extLst>
              <a:ext uri="{FF2B5EF4-FFF2-40B4-BE49-F238E27FC236}">
                <a16:creationId xmlns:a16="http://schemas.microsoft.com/office/drawing/2014/main" id="{81985E1E-E3D6-03AA-48CF-87FF575F359F}"/>
              </a:ext>
            </a:extLst>
          </p:cNvPr>
          <p:cNvSpPr>
            <a:spLocks noGrp="1"/>
          </p:cNvSpPr>
          <p:nvPr>
            <p:ph type="ftr" sz="quarter" idx="11"/>
          </p:nvPr>
        </p:nvSpPr>
        <p:spPr>
          <a:xfrm>
            <a:off x="4038599" y="6356350"/>
            <a:ext cx="4435549" cy="320897"/>
          </a:xfrm>
        </p:spPr>
        <p:txBody>
          <a:bodyPr/>
          <a:lstStyle/>
          <a:p>
            <a:r>
              <a:rPr lang="it-IT"/>
              <a:t>Lingua magistrale per il Turismo - a.a. 2021-2022 Secondo semestre</a:t>
            </a:r>
            <a:endParaRPr lang="fr-FR"/>
          </a:p>
        </p:txBody>
      </p:sp>
    </p:spTree>
    <p:extLst>
      <p:ext uri="{BB962C8B-B14F-4D97-AF65-F5344CB8AC3E}">
        <p14:creationId xmlns:p14="http://schemas.microsoft.com/office/powerpoint/2010/main" val="326472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1D2297F-EE6C-4F9A-8E46-CAA9618C9537}"/>
              </a:ext>
            </a:extLst>
          </p:cNvPr>
          <p:cNvSpPr txBox="1"/>
          <p:nvPr/>
        </p:nvSpPr>
        <p:spPr>
          <a:xfrm>
            <a:off x="967666" y="985421"/>
            <a:ext cx="8174114" cy="4247317"/>
          </a:xfrm>
          <a:prstGeom prst="rect">
            <a:avLst/>
          </a:prstGeom>
          <a:noFill/>
        </p:spPr>
        <p:txBody>
          <a:bodyPr wrap="square">
            <a:spAutoFit/>
          </a:bodyPr>
          <a:lstStyle/>
          <a:p>
            <a:r>
              <a:rPr lang="fr-FR" b="1" i="1"/>
              <a:t>Il n'en demeure pas moins que, il n'empêche que, toujours est-il que</a:t>
            </a:r>
            <a:r>
              <a:rPr lang="fr-FR" b="1"/>
              <a:t>. Transformez, au choix.</a:t>
            </a:r>
          </a:p>
          <a:p>
            <a:r>
              <a:rPr lang="fr-FR"/>
              <a:t>1. La culpabilité de l'accusé semble certaine, </a:t>
            </a:r>
            <a:r>
              <a:rPr lang="fr-FR">
                <a:solidFill>
                  <a:srgbClr val="0070C0"/>
                </a:solidFill>
              </a:rPr>
              <a:t>mais</a:t>
            </a:r>
            <a:r>
              <a:rPr lang="fr-FR"/>
              <a:t> il a le droit d'être défendu.</a:t>
            </a:r>
          </a:p>
          <a:p>
            <a:r>
              <a:rPr lang="fr-FR"/>
              <a:t>La culpabilité de l'accusé semble certaine. </a:t>
            </a:r>
            <a:r>
              <a:rPr lang="fr-FR">
                <a:solidFill>
                  <a:srgbClr val="FF0000"/>
                </a:solidFill>
              </a:rPr>
              <a:t>Il n'en demeure pas moins qu'</a:t>
            </a:r>
            <a:r>
              <a:rPr lang="fr-FR"/>
              <a:t>il</a:t>
            </a:r>
            <a:r>
              <a:rPr lang="fr-FR">
                <a:solidFill>
                  <a:srgbClr val="FF0000"/>
                </a:solidFill>
              </a:rPr>
              <a:t> </a:t>
            </a:r>
            <a:r>
              <a:rPr lang="fr-FR"/>
              <a:t>a le droit d'être défendu.</a:t>
            </a:r>
          </a:p>
          <a:p>
            <a:r>
              <a:rPr lang="fr-FR"/>
              <a:t>2. Nos résultats de cette année sont assez mauvais, </a:t>
            </a:r>
            <a:r>
              <a:rPr lang="fr-FR">
                <a:solidFill>
                  <a:srgbClr val="0070C0"/>
                </a:solidFill>
              </a:rPr>
              <a:t>mais</a:t>
            </a:r>
            <a:r>
              <a:rPr lang="fr-FR"/>
              <a:t> ils sont meilleurs que ceux de l'année dernière.</a:t>
            </a:r>
          </a:p>
          <a:p>
            <a:r>
              <a:rPr lang="fr-FR"/>
              <a:t>Nos résultats de cette année sont assez mauvais. </a:t>
            </a:r>
            <a:r>
              <a:rPr lang="fr-FR">
                <a:solidFill>
                  <a:srgbClr val="FF0000"/>
                </a:solidFill>
              </a:rPr>
              <a:t>Il n’empêche qu’</a:t>
            </a:r>
            <a:r>
              <a:rPr lang="fr-FR"/>
              <a:t>ils sont meilleurs que ceux de l'année dernière.</a:t>
            </a:r>
          </a:p>
          <a:p>
            <a:r>
              <a:rPr lang="fr-FR"/>
              <a:t>3. Le gouvernement a fait des concessions, </a:t>
            </a:r>
            <a:r>
              <a:rPr lang="fr-FR">
                <a:solidFill>
                  <a:srgbClr val="0070C0"/>
                </a:solidFill>
              </a:rPr>
              <a:t>mais</a:t>
            </a:r>
            <a:r>
              <a:rPr lang="fr-FR"/>
              <a:t> l'âge de la retraite sera reculé.</a:t>
            </a:r>
          </a:p>
          <a:p>
            <a:r>
              <a:rPr lang="fr-FR"/>
              <a:t>Le gouvernement a fait des concessions, </a:t>
            </a:r>
            <a:r>
              <a:rPr lang="fr-FR">
                <a:solidFill>
                  <a:srgbClr val="FF0000"/>
                </a:solidFill>
              </a:rPr>
              <a:t>toujours est-il que</a:t>
            </a:r>
            <a:r>
              <a:rPr lang="fr-FR"/>
              <a:t> l'âge de la retraite sera reculé.</a:t>
            </a:r>
          </a:p>
          <a:p>
            <a:r>
              <a:rPr lang="fr-FR"/>
              <a:t>4. L'inflation a été contenue, </a:t>
            </a:r>
            <a:r>
              <a:rPr lang="fr-FR">
                <a:solidFill>
                  <a:srgbClr val="0070C0"/>
                </a:solidFill>
              </a:rPr>
              <a:t>mais</a:t>
            </a:r>
            <a:r>
              <a:rPr lang="fr-FR"/>
              <a:t> le niveau de vie a baissé.</a:t>
            </a:r>
          </a:p>
          <a:p>
            <a:r>
              <a:rPr lang="fr-FR"/>
              <a:t>L'inflation a été contenue, </a:t>
            </a:r>
            <a:r>
              <a:rPr lang="fr-FR">
                <a:solidFill>
                  <a:srgbClr val="FF0000"/>
                </a:solidFill>
              </a:rPr>
              <a:t>il n’en reste pas moins que</a:t>
            </a:r>
            <a:r>
              <a:rPr lang="fr-FR"/>
              <a:t> le niveau de vie a baissé.</a:t>
            </a:r>
          </a:p>
          <a:p>
            <a:endParaRPr lang="fr-FR"/>
          </a:p>
        </p:txBody>
      </p:sp>
      <p:sp>
        <p:nvSpPr>
          <p:cNvPr id="2" name="Segnaposto piè di pagina 1">
            <a:extLst>
              <a:ext uri="{FF2B5EF4-FFF2-40B4-BE49-F238E27FC236}">
                <a16:creationId xmlns:a16="http://schemas.microsoft.com/office/drawing/2014/main" id="{1C19E360-0A0E-7903-72A9-292DF733FBB1}"/>
              </a:ext>
            </a:extLst>
          </p:cNvPr>
          <p:cNvSpPr>
            <a:spLocks noGrp="1"/>
          </p:cNvSpPr>
          <p:nvPr>
            <p:ph type="ftr" sz="quarter" idx="11"/>
          </p:nvPr>
        </p:nvSpPr>
        <p:spPr>
          <a:xfrm>
            <a:off x="4038599" y="6356351"/>
            <a:ext cx="4403651" cy="310264"/>
          </a:xfrm>
        </p:spPr>
        <p:txBody>
          <a:bodyPr/>
          <a:lstStyle/>
          <a:p>
            <a:r>
              <a:rPr lang="it-IT"/>
              <a:t>Lingua magistrale per il Turismo - a.a. 2021-2022 Secondo semestre</a:t>
            </a:r>
            <a:endParaRPr lang="fr-FR"/>
          </a:p>
        </p:txBody>
      </p:sp>
    </p:spTree>
    <p:extLst>
      <p:ext uri="{BB962C8B-B14F-4D97-AF65-F5344CB8AC3E}">
        <p14:creationId xmlns:p14="http://schemas.microsoft.com/office/powerpoint/2010/main" val="144266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E8C682A-C135-4505-9882-BEBFA0FC90D9}"/>
              </a:ext>
            </a:extLst>
          </p:cNvPr>
          <p:cNvSpPr>
            <a:spLocks noGrp="1"/>
          </p:cNvSpPr>
          <p:nvPr>
            <p:ph type="title" idx="4294967295"/>
          </p:nvPr>
        </p:nvSpPr>
        <p:spPr>
          <a:xfrm>
            <a:off x="838199" y="1093788"/>
            <a:ext cx="10506455" cy="2967208"/>
          </a:xfrm>
        </p:spPr>
        <p:txBody>
          <a:bodyPr vert="horz" lIns="91440" tIns="45720" rIns="91440" bIns="45720" rtlCol="0" anchor="b">
            <a:normAutofit/>
          </a:bodyPr>
          <a:lstStyle/>
          <a:p>
            <a:r>
              <a:rPr lang="en-US" sz="5400" kern="1200">
                <a:solidFill>
                  <a:schemeClr val="tx1"/>
                </a:solidFill>
                <a:latin typeface="+mj-lt"/>
                <a:ea typeface="+mj-ea"/>
                <a:cs typeface="+mj-cs"/>
              </a:rPr>
              <a:t>Le complément de concession</a:t>
            </a:r>
          </a:p>
        </p:txBody>
      </p:sp>
      <p:sp>
        <p:nvSpPr>
          <p:cNvPr id="3" name="Segnaposto contenuto 2">
            <a:extLst>
              <a:ext uri="{FF2B5EF4-FFF2-40B4-BE49-F238E27FC236}">
                <a16:creationId xmlns:a16="http://schemas.microsoft.com/office/drawing/2014/main" id="{0FD3B404-2167-4CD8-AF71-5BFA16301160}"/>
              </a:ext>
            </a:extLst>
          </p:cNvPr>
          <p:cNvSpPr>
            <a:spLocks noGrp="1"/>
          </p:cNvSpPr>
          <p:nvPr>
            <p:ph idx="4294967295"/>
          </p:nvPr>
        </p:nvSpPr>
        <p:spPr>
          <a:xfrm>
            <a:off x="7400924" y="4619624"/>
            <a:ext cx="3946779" cy="1038225"/>
          </a:xfrm>
        </p:spPr>
        <p:txBody>
          <a:bodyPr vert="horz" lIns="91440" tIns="45720" rIns="91440" bIns="45720" rtlCol="0">
            <a:normAutofit/>
          </a:bodyPr>
          <a:lstStyle/>
          <a:p>
            <a:pPr marL="0" indent="0" algn="r">
              <a:buNone/>
            </a:pPr>
            <a:r>
              <a:rPr lang="en-US" sz="2400" kern="1200">
                <a:solidFill>
                  <a:schemeClr val="tx1"/>
                </a:solidFill>
                <a:latin typeface="+mn-lt"/>
                <a:ea typeface="+mn-ea"/>
                <a:cs typeface="+mn-cs"/>
              </a:rPr>
              <a:t>Préposition + nom ou pronom</a:t>
            </a:r>
          </a:p>
        </p:txBody>
      </p:sp>
      <p:sp>
        <p:nvSpPr>
          <p:cNvPr id="6"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piè di pagina 3">
            <a:extLst>
              <a:ext uri="{FF2B5EF4-FFF2-40B4-BE49-F238E27FC236}">
                <a16:creationId xmlns:a16="http://schemas.microsoft.com/office/drawing/2014/main" id="{7A00542C-8C64-14D7-B57D-33904FE081E8}"/>
              </a:ext>
            </a:extLst>
          </p:cNvPr>
          <p:cNvSpPr>
            <a:spLocks noGrp="1"/>
          </p:cNvSpPr>
          <p:nvPr>
            <p:ph type="ftr" sz="quarter" idx="11"/>
          </p:nvPr>
        </p:nvSpPr>
        <p:spPr>
          <a:xfrm>
            <a:off x="4038599" y="6356351"/>
            <a:ext cx="4393019" cy="235836"/>
          </a:xfrm>
        </p:spPr>
        <p:txBody>
          <a:bodyPr/>
          <a:lstStyle/>
          <a:p>
            <a:r>
              <a:rPr lang="it-IT"/>
              <a:t>Lingua magistrale per il Turismo - a.a. 2021-2022 Secondo semestre</a:t>
            </a:r>
            <a:endParaRPr lang="fr-FR"/>
          </a:p>
        </p:txBody>
      </p:sp>
    </p:spTree>
    <p:extLst>
      <p:ext uri="{BB962C8B-B14F-4D97-AF65-F5344CB8AC3E}">
        <p14:creationId xmlns:p14="http://schemas.microsoft.com/office/powerpoint/2010/main" val="414746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D861F1-F386-4A7D-A4BF-3BEB82DEB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7136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416E4934-DA6D-459F-A0F6-A5D8FEB10421}"/>
              </a:ext>
            </a:extLst>
          </p:cNvPr>
          <p:cNvSpPr>
            <a:spLocks noGrp="1"/>
          </p:cNvSpPr>
          <p:nvPr>
            <p:ph idx="4294967295"/>
          </p:nvPr>
        </p:nvSpPr>
        <p:spPr>
          <a:xfrm>
            <a:off x="1125684" y="1238250"/>
            <a:ext cx="10158012" cy="4348734"/>
          </a:xfrm>
        </p:spPr>
        <p:txBody>
          <a:bodyPr vert="horz" lIns="91440" tIns="45720" rIns="91440" bIns="45720" rtlCol="0">
            <a:normAutofit/>
          </a:bodyPr>
          <a:lstStyle/>
          <a:p>
            <a:pPr marL="0" indent="0">
              <a:buNone/>
            </a:pPr>
            <a:r>
              <a:rPr lang="fr-FR" sz="2000" b="1"/>
              <a:t>Malgré</a:t>
            </a:r>
            <a:r>
              <a:rPr lang="fr-FR" sz="2000"/>
              <a:t> -&gt; concession</a:t>
            </a:r>
          </a:p>
          <a:p>
            <a:pPr marL="0" indent="0">
              <a:buNone/>
            </a:pPr>
            <a:r>
              <a:rPr lang="fr-FR" sz="2000" b="1"/>
              <a:t>En dépit de </a:t>
            </a:r>
            <a:r>
              <a:rPr lang="fr-FR" sz="2000"/>
              <a:t>-&gt; concession</a:t>
            </a:r>
          </a:p>
          <a:p>
            <a:pPr marL="457200" lvl="1" indent="0">
              <a:spcBef>
                <a:spcPts val="1200"/>
              </a:spcBef>
              <a:buNone/>
            </a:pPr>
            <a:r>
              <a:rPr lang="fr-FR" sz="1600"/>
              <a:t>Les dettes augmentent </a:t>
            </a:r>
            <a:r>
              <a:rPr lang="fr-FR" sz="1600">
                <a:solidFill>
                  <a:srgbClr val="FF0000"/>
                </a:solidFill>
              </a:rPr>
              <a:t>en dépit de </a:t>
            </a:r>
            <a:r>
              <a:rPr lang="fr-FR" sz="1600"/>
              <a:t>mesures d'économie draconiennes.</a:t>
            </a:r>
          </a:p>
          <a:p>
            <a:pPr marL="0" indent="0">
              <a:buNone/>
            </a:pPr>
            <a:r>
              <a:rPr lang="fr-FR" sz="2000" b="1"/>
              <a:t>Contrairement à </a:t>
            </a:r>
            <a:r>
              <a:rPr lang="fr-FR" sz="2000"/>
              <a:t>-&gt; opposition</a:t>
            </a:r>
          </a:p>
          <a:p>
            <a:pPr marL="0" indent="0">
              <a:buNone/>
            </a:pPr>
            <a:r>
              <a:rPr lang="fr-FR" sz="2000" b="1"/>
              <a:t>Au lieu de </a:t>
            </a:r>
            <a:r>
              <a:rPr lang="fr-FR" sz="2000"/>
              <a:t>-&gt; opposition</a:t>
            </a:r>
          </a:p>
          <a:p>
            <a:pPr marL="0" indent="0">
              <a:buNone/>
            </a:pPr>
            <a:r>
              <a:rPr lang="fr-FR" sz="2000" b="1"/>
              <a:t>Sauf, hormis </a:t>
            </a:r>
            <a:r>
              <a:rPr lang="fr-FR" sz="2000"/>
              <a:t>(langue soutenue), </a:t>
            </a:r>
            <a:r>
              <a:rPr lang="fr-FR" sz="2000" b="1"/>
              <a:t>à part, mis à part, excepté </a:t>
            </a:r>
            <a:r>
              <a:rPr lang="fr-FR" sz="2000"/>
              <a:t>-&gt; restriction</a:t>
            </a:r>
          </a:p>
          <a:p>
            <a:pPr marL="0" indent="0">
              <a:buNone/>
            </a:pPr>
            <a:r>
              <a:rPr lang="fr-FR" sz="1800" b="1"/>
              <a:t>         Mis à part </a:t>
            </a:r>
            <a:r>
              <a:rPr lang="fr-FR" sz="1800"/>
              <a:t>et </a:t>
            </a:r>
            <a:r>
              <a:rPr lang="fr-FR" sz="1800" b="1"/>
              <a:t>excepté</a:t>
            </a:r>
            <a:r>
              <a:rPr lang="fr-FR" sz="1800"/>
              <a:t>, placés devant le nom sont invariables. Placés après, ils s’accordent.</a:t>
            </a:r>
          </a:p>
          <a:p>
            <a:pPr marL="457200" lvl="1" indent="0">
              <a:spcBef>
                <a:spcPts val="1200"/>
              </a:spcBef>
              <a:buNone/>
            </a:pPr>
            <a:r>
              <a:rPr lang="fr-FR" sz="1600"/>
              <a:t>J’aime tout dans l’hiver, </a:t>
            </a:r>
            <a:r>
              <a:rPr lang="fr-FR" sz="1600">
                <a:solidFill>
                  <a:srgbClr val="FF0000"/>
                </a:solidFill>
              </a:rPr>
              <a:t>excepté</a:t>
            </a:r>
            <a:r>
              <a:rPr lang="fr-FR" sz="1600"/>
              <a:t> la neige.</a:t>
            </a:r>
          </a:p>
          <a:p>
            <a:pPr marL="457200" lvl="1" indent="0">
              <a:buNone/>
            </a:pPr>
            <a:r>
              <a:rPr lang="fr-FR" sz="1600">
                <a:solidFill>
                  <a:srgbClr val="FF0000"/>
                </a:solidFill>
              </a:rPr>
              <a:t>Mis à part </a:t>
            </a:r>
            <a:r>
              <a:rPr lang="fr-FR" sz="1600"/>
              <a:t>les pâtisseries, ce régime n’interdit aucun aliment.</a:t>
            </a:r>
          </a:p>
          <a:p>
            <a:pPr marL="457200" lvl="1" indent="0">
              <a:spcBef>
                <a:spcPts val="1200"/>
              </a:spcBef>
              <a:buNone/>
            </a:pPr>
            <a:r>
              <a:rPr lang="fr-FR" sz="1600"/>
              <a:t>J’aime tout dans l’hiver, la neige </a:t>
            </a:r>
            <a:r>
              <a:rPr lang="fr-FR" sz="1600">
                <a:solidFill>
                  <a:srgbClr val="FF0000"/>
                </a:solidFill>
              </a:rPr>
              <a:t>exceptée</a:t>
            </a:r>
            <a:r>
              <a:rPr lang="fr-FR" sz="1600"/>
              <a:t>.</a:t>
            </a:r>
          </a:p>
          <a:p>
            <a:pPr marL="457200" lvl="1" indent="0">
              <a:buNone/>
            </a:pPr>
            <a:r>
              <a:rPr lang="fr-FR" sz="1600"/>
              <a:t>Les pâtisseries </a:t>
            </a:r>
            <a:r>
              <a:rPr lang="fr-FR" sz="1600">
                <a:solidFill>
                  <a:srgbClr val="FF0000"/>
                </a:solidFill>
              </a:rPr>
              <a:t>mises à part</a:t>
            </a:r>
            <a:r>
              <a:rPr lang="fr-FR" sz="1600"/>
              <a:t>, ce régime n’interdit aucun aliment.</a:t>
            </a:r>
          </a:p>
        </p:txBody>
      </p:sp>
      <p:sp>
        <p:nvSpPr>
          <p:cNvPr id="2" name="Segnaposto piè di pagina 1">
            <a:extLst>
              <a:ext uri="{FF2B5EF4-FFF2-40B4-BE49-F238E27FC236}">
                <a16:creationId xmlns:a16="http://schemas.microsoft.com/office/drawing/2014/main" id="{8403862E-73F6-FF50-3B3A-9B27DB68C7CE}"/>
              </a:ext>
            </a:extLst>
          </p:cNvPr>
          <p:cNvSpPr>
            <a:spLocks noGrp="1"/>
          </p:cNvSpPr>
          <p:nvPr>
            <p:ph type="ftr" sz="quarter" idx="11"/>
          </p:nvPr>
        </p:nvSpPr>
        <p:spPr>
          <a:xfrm>
            <a:off x="4038599" y="6356351"/>
            <a:ext cx="4371753" cy="235836"/>
          </a:xfrm>
        </p:spPr>
        <p:txBody>
          <a:bodyPr/>
          <a:lstStyle/>
          <a:p>
            <a:r>
              <a:rPr lang="it-IT"/>
              <a:t>Lingua magistrale per il Turismo - a.a. 2021-2022 Secondo semestre</a:t>
            </a:r>
            <a:endParaRPr lang="fr-FR"/>
          </a:p>
        </p:txBody>
      </p:sp>
    </p:spTree>
    <p:extLst>
      <p:ext uri="{BB962C8B-B14F-4D97-AF65-F5344CB8AC3E}">
        <p14:creationId xmlns:p14="http://schemas.microsoft.com/office/powerpoint/2010/main" val="2089938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8C01101-1C4A-4FAE-940C-B6BECA73EB25}"/>
              </a:ext>
            </a:extLst>
          </p:cNvPr>
          <p:cNvSpPr txBox="1"/>
          <p:nvPr/>
        </p:nvSpPr>
        <p:spPr>
          <a:xfrm>
            <a:off x="818225" y="1384916"/>
            <a:ext cx="10555549" cy="5078313"/>
          </a:xfrm>
          <a:prstGeom prst="rect">
            <a:avLst/>
          </a:prstGeom>
          <a:noFill/>
        </p:spPr>
        <p:txBody>
          <a:bodyPr wrap="square">
            <a:spAutoFit/>
          </a:bodyPr>
          <a:lstStyle/>
          <a:p>
            <a:r>
              <a:rPr lang="fr-FR"/>
              <a:t>Complétez les phrases suivantes à l'aide de : </a:t>
            </a:r>
            <a:r>
              <a:rPr lang="fr-FR" b="1"/>
              <a:t>bien que, malgré, avoir beau, cependant, même si, en dépit de, quand bien même, quand même, quoi que.</a:t>
            </a:r>
          </a:p>
          <a:p>
            <a:r>
              <a:rPr lang="fr-FR" b="1"/>
              <a:t>Exemple</a:t>
            </a:r>
            <a:r>
              <a:rPr lang="fr-FR"/>
              <a:t>: </a:t>
            </a:r>
            <a:r>
              <a:rPr lang="fr-FR">
                <a:solidFill>
                  <a:srgbClr val="FF0000"/>
                </a:solidFill>
              </a:rPr>
              <a:t>En dépit de </a:t>
            </a:r>
            <a:r>
              <a:rPr lang="fr-FR"/>
              <a:t>leurs compétences en gestion, ils n'ont pas su rétablir la situation financière de leur exploitation.</a:t>
            </a:r>
          </a:p>
          <a:p>
            <a:endParaRPr lang="fr-FR"/>
          </a:p>
          <a:p>
            <a:r>
              <a:rPr lang="fr-FR"/>
              <a:t>a. …………….. je ne suis pas d'un naturel très aimable, j'aime aller à la rencontre des nouveaux habitants de mon village.</a:t>
            </a:r>
          </a:p>
          <a:p>
            <a:r>
              <a:rPr lang="fr-FR"/>
              <a:t>b. ................ elle fasse, elle n'arrivera jamais à faire pousser des légumes sur son petit lopin de terre.</a:t>
            </a:r>
          </a:p>
          <a:p>
            <a:r>
              <a:rPr lang="fr-FR"/>
              <a:t>c. .............. il nous ait vendu sa ferme l'année dernière, il revient toutes les semaines se promener sur l'exploitation.</a:t>
            </a:r>
          </a:p>
          <a:p>
            <a:r>
              <a:rPr lang="fr-FR"/>
              <a:t>d. II ..................... nous prévenir des difficultés, nous n'en avons fait qu'à notre tête.</a:t>
            </a:r>
          </a:p>
          <a:p>
            <a:r>
              <a:rPr lang="fr-FR"/>
              <a:t>e. ………..…… les intempéries de ces derniers jours, nous avons pu rentrer notre production de blé.</a:t>
            </a:r>
          </a:p>
          <a:p>
            <a:r>
              <a:rPr lang="fr-FR"/>
              <a:t>f. Je sais que c'est important pour l'avenir de notre village mais j'éprouve …………………… des difficultés à acceuillir les néo-ruraux convenablement.</a:t>
            </a:r>
          </a:p>
          <a:p>
            <a:r>
              <a:rPr lang="fr-FR"/>
              <a:t>g. Ils avaient tout préparé pour leur installation dans le Périgord. ………………… ils n'avaient pas pensé que leur dernier tomberait gravement malade.</a:t>
            </a:r>
          </a:p>
          <a:p>
            <a:r>
              <a:rPr lang="fr-FR"/>
              <a:t>h. ................................ on me prouverait que la campagne est le meilleur endroit pour élever ses enfants, je ne quitterais jamais ma ville natale.</a:t>
            </a:r>
          </a:p>
        </p:txBody>
      </p:sp>
      <p:sp>
        <p:nvSpPr>
          <p:cNvPr id="4" name="CasellaDiTesto 3">
            <a:extLst>
              <a:ext uri="{FF2B5EF4-FFF2-40B4-BE49-F238E27FC236}">
                <a16:creationId xmlns:a16="http://schemas.microsoft.com/office/drawing/2014/main" id="{3E7DD6FF-CBDC-40D9-84ED-AFFB92BAB543}"/>
              </a:ext>
            </a:extLst>
          </p:cNvPr>
          <p:cNvSpPr txBox="1"/>
          <p:nvPr/>
        </p:nvSpPr>
        <p:spPr>
          <a:xfrm>
            <a:off x="818225" y="479394"/>
            <a:ext cx="3799643" cy="523220"/>
          </a:xfrm>
          <a:prstGeom prst="rect">
            <a:avLst/>
          </a:prstGeom>
          <a:noFill/>
        </p:spPr>
        <p:txBody>
          <a:bodyPr wrap="square" rtlCol="0">
            <a:spAutoFit/>
          </a:bodyPr>
          <a:lstStyle/>
          <a:p>
            <a:r>
              <a:rPr lang="it-IT" sz="2800"/>
              <a:t>Exercice</a:t>
            </a:r>
            <a:endParaRPr lang="fr-FR" sz="2800"/>
          </a:p>
        </p:txBody>
      </p:sp>
      <p:sp>
        <p:nvSpPr>
          <p:cNvPr id="5" name="CasellaDiTesto 4">
            <a:extLst>
              <a:ext uri="{FF2B5EF4-FFF2-40B4-BE49-F238E27FC236}">
                <a16:creationId xmlns:a16="http://schemas.microsoft.com/office/drawing/2014/main" id="{314A8E81-E00C-41F9-8251-45D36B85D440}"/>
              </a:ext>
            </a:extLst>
          </p:cNvPr>
          <p:cNvSpPr txBox="1"/>
          <p:nvPr/>
        </p:nvSpPr>
        <p:spPr>
          <a:xfrm>
            <a:off x="1109709" y="2743200"/>
            <a:ext cx="1136342" cy="369332"/>
          </a:xfrm>
          <a:prstGeom prst="rect">
            <a:avLst/>
          </a:prstGeom>
          <a:noFill/>
        </p:spPr>
        <p:txBody>
          <a:bodyPr wrap="square" rtlCol="0">
            <a:spAutoFit/>
          </a:bodyPr>
          <a:lstStyle/>
          <a:p>
            <a:r>
              <a:rPr lang="it-IT">
                <a:solidFill>
                  <a:srgbClr val="FF0000"/>
                </a:solidFill>
              </a:rPr>
              <a:t>Même si</a:t>
            </a:r>
            <a:endParaRPr lang="fr-FR">
              <a:solidFill>
                <a:srgbClr val="FF0000"/>
              </a:solidFill>
            </a:endParaRPr>
          </a:p>
        </p:txBody>
      </p:sp>
      <p:sp>
        <p:nvSpPr>
          <p:cNvPr id="8" name="CasellaDiTesto 7">
            <a:extLst>
              <a:ext uri="{FF2B5EF4-FFF2-40B4-BE49-F238E27FC236}">
                <a16:creationId xmlns:a16="http://schemas.microsoft.com/office/drawing/2014/main" id="{03C50D06-8B20-47BA-9AA7-0DC921E91B70}"/>
              </a:ext>
            </a:extLst>
          </p:cNvPr>
          <p:cNvSpPr txBox="1"/>
          <p:nvPr/>
        </p:nvSpPr>
        <p:spPr>
          <a:xfrm>
            <a:off x="1216241" y="3310168"/>
            <a:ext cx="1429305" cy="369332"/>
          </a:xfrm>
          <a:prstGeom prst="rect">
            <a:avLst/>
          </a:prstGeom>
          <a:noFill/>
        </p:spPr>
        <p:txBody>
          <a:bodyPr wrap="square" rtlCol="0">
            <a:spAutoFit/>
          </a:bodyPr>
          <a:lstStyle/>
          <a:p>
            <a:r>
              <a:rPr lang="it-IT">
                <a:solidFill>
                  <a:srgbClr val="FF0000"/>
                </a:solidFill>
              </a:rPr>
              <a:t>Quoi qu’</a:t>
            </a:r>
            <a:endParaRPr lang="fr-FR">
              <a:solidFill>
                <a:srgbClr val="FF0000"/>
              </a:solidFill>
            </a:endParaRPr>
          </a:p>
        </p:txBody>
      </p:sp>
      <p:sp>
        <p:nvSpPr>
          <p:cNvPr id="9" name="CasellaDiTesto 8">
            <a:extLst>
              <a:ext uri="{FF2B5EF4-FFF2-40B4-BE49-F238E27FC236}">
                <a16:creationId xmlns:a16="http://schemas.microsoft.com/office/drawing/2014/main" id="{F8BA5784-B7D8-43BE-92F1-AA499C22831E}"/>
              </a:ext>
            </a:extLst>
          </p:cNvPr>
          <p:cNvSpPr txBox="1"/>
          <p:nvPr/>
        </p:nvSpPr>
        <p:spPr>
          <a:xfrm>
            <a:off x="1109709" y="3552065"/>
            <a:ext cx="1642369" cy="369332"/>
          </a:xfrm>
          <a:prstGeom prst="rect">
            <a:avLst/>
          </a:prstGeom>
          <a:noFill/>
        </p:spPr>
        <p:txBody>
          <a:bodyPr wrap="square" rtlCol="0">
            <a:spAutoFit/>
          </a:bodyPr>
          <a:lstStyle/>
          <a:p>
            <a:r>
              <a:rPr lang="it-IT">
                <a:solidFill>
                  <a:srgbClr val="FF0000"/>
                </a:solidFill>
              </a:rPr>
              <a:t>Bien qu’</a:t>
            </a:r>
            <a:endParaRPr lang="fr-FR">
              <a:solidFill>
                <a:srgbClr val="FF0000"/>
              </a:solidFill>
            </a:endParaRPr>
          </a:p>
        </p:txBody>
      </p:sp>
      <p:sp>
        <p:nvSpPr>
          <p:cNvPr id="10" name="CasellaDiTesto 9">
            <a:extLst>
              <a:ext uri="{FF2B5EF4-FFF2-40B4-BE49-F238E27FC236}">
                <a16:creationId xmlns:a16="http://schemas.microsoft.com/office/drawing/2014/main" id="{21429165-0A91-4345-9DA0-8E0C855668F2}"/>
              </a:ext>
            </a:extLst>
          </p:cNvPr>
          <p:cNvSpPr txBox="1"/>
          <p:nvPr/>
        </p:nvSpPr>
        <p:spPr>
          <a:xfrm>
            <a:off x="1313895" y="4107750"/>
            <a:ext cx="2287480" cy="369332"/>
          </a:xfrm>
          <a:prstGeom prst="rect">
            <a:avLst/>
          </a:prstGeom>
          <a:noFill/>
        </p:spPr>
        <p:txBody>
          <a:bodyPr wrap="square" rtlCol="0">
            <a:spAutoFit/>
          </a:bodyPr>
          <a:lstStyle/>
          <a:p>
            <a:r>
              <a:rPr lang="it-IT">
                <a:solidFill>
                  <a:srgbClr val="FF0000"/>
                </a:solidFill>
              </a:rPr>
              <a:t>a eu beau</a:t>
            </a:r>
            <a:endParaRPr lang="fr-FR">
              <a:solidFill>
                <a:srgbClr val="FF0000"/>
              </a:solidFill>
            </a:endParaRPr>
          </a:p>
        </p:txBody>
      </p:sp>
      <p:sp>
        <p:nvSpPr>
          <p:cNvPr id="11" name="CasellaDiTesto 10">
            <a:extLst>
              <a:ext uri="{FF2B5EF4-FFF2-40B4-BE49-F238E27FC236}">
                <a16:creationId xmlns:a16="http://schemas.microsoft.com/office/drawing/2014/main" id="{C76161C6-1FE5-4315-B47F-70D4C2C20B6B}"/>
              </a:ext>
            </a:extLst>
          </p:cNvPr>
          <p:cNvSpPr txBox="1"/>
          <p:nvPr/>
        </p:nvSpPr>
        <p:spPr>
          <a:xfrm>
            <a:off x="1207363" y="4396418"/>
            <a:ext cx="1438183" cy="369332"/>
          </a:xfrm>
          <a:prstGeom prst="rect">
            <a:avLst/>
          </a:prstGeom>
          <a:noFill/>
        </p:spPr>
        <p:txBody>
          <a:bodyPr wrap="square" rtlCol="0">
            <a:spAutoFit/>
          </a:bodyPr>
          <a:lstStyle/>
          <a:p>
            <a:r>
              <a:rPr lang="it-IT">
                <a:solidFill>
                  <a:srgbClr val="FF0000"/>
                </a:solidFill>
              </a:rPr>
              <a:t>Malgré </a:t>
            </a:r>
            <a:endParaRPr lang="fr-FR">
              <a:solidFill>
                <a:srgbClr val="FF0000"/>
              </a:solidFill>
            </a:endParaRPr>
          </a:p>
        </p:txBody>
      </p:sp>
      <p:sp>
        <p:nvSpPr>
          <p:cNvPr id="12" name="CasellaDiTesto 11">
            <a:extLst>
              <a:ext uri="{FF2B5EF4-FFF2-40B4-BE49-F238E27FC236}">
                <a16:creationId xmlns:a16="http://schemas.microsoft.com/office/drawing/2014/main" id="{3A2ED689-15AB-4C9C-B5AC-33C2D778CEEF}"/>
              </a:ext>
            </a:extLst>
          </p:cNvPr>
          <p:cNvSpPr txBox="1"/>
          <p:nvPr/>
        </p:nvSpPr>
        <p:spPr>
          <a:xfrm>
            <a:off x="7643674" y="4678532"/>
            <a:ext cx="2361460" cy="369332"/>
          </a:xfrm>
          <a:prstGeom prst="rect">
            <a:avLst/>
          </a:prstGeom>
          <a:noFill/>
        </p:spPr>
        <p:txBody>
          <a:bodyPr wrap="square" rtlCol="0">
            <a:spAutoFit/>
          </a:bodyPr>
          <a:lstStyle/>
          <a:p>
            <a:r>
              <a:rPr lang="it-IT">
                <a:solidFill>
                  <a:srgbClr val="FF0000"/>
                </a:solidFill>
              </a:rPr>
              <a:t>quand même</a:t>
            </a:r>
            <a:endParaRPr lang="fr-FR">
              <a:solidFill>
                <a:srgbClr val="FF0000"/>
              </a:solidFill>
            </a:endParaRPr>
          </a:p>
        </p:txBody>
      </p:sp>
      <p:sp>
        <p:nvSpPr>
          <p:cNvPr id="14" name="CasellaDiTesto 13">
            <a:extLst>
              <a:ext uri="{FF2B5EF4-FFF2-40B4-BE49-F238E27FC236}">
                <a16:creationId xmlns:a16="http://schemas.microsoft.com/office/drawing/2014/main" id="{85B5B90E-44F9-41B6-B861-59EFBA755607}"/>
              </a:ext>
            </a:extLst>
          </p:cNvPr>
          <p:cNvSpPr txBox="1"/>
          <p:nvPr/>
        </p:nvSpPr>
        <p:spPr>
          <a:xfrm>
            <a:off x="6871317" y="5201548"/>
            <a:ext cx="2334827" cy="369332"/>
          </a:xfrm>
          <a:prstGeom prst="rect">
            <a:avLst/>
          </a:prstGeom>
          <a:noFill/>
        </p:spPr>
        <p:txBody>
          <a:bodyPr wrap="square" rtlCol="0">
            <a:spAutoFit/>
          </a:bodyPr>
          <a:lstStyle/>
          <a:p>
            <a:r>
              <a:rPr lang="it-IT">
                <a:solidFill>
                  <a:srgbClr val="FF0000"/>
                </a:solidFill>
              </a:rPr>
              <a:t>Cependant </a:t>
            </a:r>
            <a:endParaRPr lang="fr-FR">
              <a:solidFill>
                <a:srgbClr val="FF0000"/>
              </a:solidFill>
            </a:endParaRPr>
          </a:p>
        </p:txBody>
      </p:sp>
      <p:sp>
        <p:nvSpPr>
          <p:cNvPr id="15" name="CasellaDiTesto 14">
            <a:extLst>
              <a:ext uri="{FF2B5EF4-FFF2-40B4-BE49-F238E27FC236}">
                <a16:creationId xmlns:a16="http://schemas.microsoft.com/office/drawing/2014/main" id="{E279DA29-B1BF-42A8-A36B-096F5BFD1EC2}"/>
              </a:ext>
            </a:extLst>
          </p:cNvPr>
          <p:cNvSpPr txBox="1"/>
          <p:nvPr/>
        </p:nvSpPr>
        <p:spPr>
          <a:xfrm>
            <a:off x="1100832" y="5785042"/>
            <a:ext cx="2104008" cy="369332"/>
          </a:xfrm>
          <a:prstGeom prst="rect">
            <a:avLst/>
          </a:prstGeom>
          <a:noFill/>
        </p:spPr>
        <p:txBody>
          <a:bodyPr wrap="square" rtlCol="0">
            <a:spAutoFit/>
          </a:bodyPr>
          <a:lstStyle/>
          <a:p>
            <a:r>
              <a:rPr lang="it-IT">
                <a:solidFill>
                  <a:srgbClr val="FF0000"/>
                </a:solidFill>
              </a:rPr>
              <a:t>Quand bien même</a:t>
            </a:r>
            <a:endParaRPr lang="fr-FR">
              <a:solidFill>
                <a:srgbClr val="FF0000"/>
              </a:solidFill>
            </a:endParaRPr>
          </a:p>
        </p:txBody>
      </p:sp>
      <p:sp>
        <p:nvSpPr>
          <p:cNvPr id="2" name="Segnaposto piè di pagina 1">
            <a:extLst>
              <a:ext uri="{FF2B5EF4-FFF2-40B4-BE49-F238E27FC236}">
                <a16:creationId xmlns:a16="http://schemas.microsoft.com/office/drawing/2014/main" id="{FE47CAE0-63EB-F3B0-0F75-9516A15A9456}"/>
              </a:ext>
            </a:extLst>
          </p:cNvPr>
          <p:cNvSpPr>
            <a:spLocks noGrp="1"/>
          </p:cNvSpPr>
          <p:nvPr>
            <p:ph type="ftr" sz="quarter" idx="11"/>
          </p:nvPr>
        </p:nvSpPr>
        <p:spPr>
          <a:xfrm rot="5400000">
            <a:off x="9556899" y="3400499"/>
            <a:ext cx="4488712" cy="320897"/>
          </a:xfrm>
        </p:spPr>
        <p:txBody>
          <a:bodyPr/>
          <a:lstStyle/>
          <a:p>
            <a:r>
              <a:rPr lang="it-IT"/>
              <a:t>Lingua magistrale per il Turismo - a.a. 2021-2022 Secondo semestre</a:t>
            </a:r>
            <a:endParaRPr lang="fr-FR"/>
          </a:p>
        </p:txBody>
      </p:sp>
    </p:spTree>
    <p:extLst>
      <p:ext uri="{BB962C8B-B14F-4D97-AF65-F5344CB8AC3E}">
        <p14:creationId xmlns:p14="http://schemas.microsoft.com/office/powerpoint/2010/main" val="287466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C81E53F-63D2-428D-8A9B-EE438037E2C6}"/>
              </a:ext>
            </a:extLst>
          </p:cNvPr>
          <p:cNvSpPr txBox="1"/>
          <p:nvPr/>
        </p:nvSpPr>
        <p:spPr>
          <a:xfrm>
            <a:off x="754602" y="514905"/>
            <a:ext cx="10200443" cy="646331"/>
          </a:xfrm>
          <a:prstGeom prst="rect">
            <a:avLst/>
          </a:prstGeom>
          <a:noFill/>
        </p:spPr>
        <p:txBody>
          <a:bodyPr wrap="square" rtlCol="0">
            <a:spAutoFit/>
          </a:bodyPr>
          <a:lstStyle/>
          <a:p>
            <a:r>
              <a:rPr lang="it-IT"/>
              <a:t>Cochez la ou les phrases ayant le même sens :</a:t>
            </a:r>
          </a:p>
          <a:p>
            <a:endParaRPr lang="fr-FR"/>
          </a:p>
        </p:txBody>
      </p:sp>
      <p:pic>
        <p:nvPicPr>
          <p:cNvPr id="3" name="Immagine 2">
            <a:extLst>
              <a:ext uri="{FF2B5EF4-FFF2-40B4-BE49-F238E27FC236}">
                <a16:creationId xmlns:a16="http://schemas.microsoft.com/office/drawing/2014/main" id="{5CB357DB-16C8-4260-AD2A-183BCFE8B157}"/>
              </a:ext>
            </a:extLst>
          </p:cNvPr>
          <p:cNvPicPr>
            <a:picLocks noChangeAspect="1"/>
          </p:cNvPicPr>
          <p:nvPr/>
        </p:nvPicPr>
        <p:blipFill>
          <a:blip r:embed="rId2"/>
          <a:stretch>
            <a:fillRect/>
          </a:stretch>
        </p:blipFill>
        <p:spPr>
          <a:xfrm>
            <a:off x="2563362" y="1787282"/>
            <a:ext cx="7409313" cy="2206463"/>
          </a:xfrm>
          <a:prstGeom prst="rect">
            <a:avLst/>
          </a:prstGeom>
        </p:spPr>
      </p:pic>
      <p:pic>
        <p:nvPicPr>
          <p:cNvPr id="4" name="Immagine 3">
            <a:extLst>
              <a:ext uri="{FF2B5EF4-FFF2-40B4-BE49-F238E27FC236}">
                <a16:creationId xmlns:a16="http://schemas.microsoft.com/office/drawing/2014/main" id="{873BE925-5A92-4536-8CFF-BBCDD7F2796D}"/>
              </a:ext>
            </a:extLst>
          </p:cNvPr>
          <p:cNvPicPr>
            <a:picLocks noChangeAspect="1"/>
          </p:cNvPicPr>
          <p:nvPr/>
        </p:nvPicPr>
        <p:blipFill>
          <a:blip r:embed="rId3"/>
          <a:stretch>
            <a:fillRect/>
          </a:stretch>
        </p:blipFill>
        <p:spPr>
          <a:xfrm>
            <a:off x="2456623" y="3819443"/>
            <a:ext cx="7853175" cy="2346567"/>
          </a:xfrm>
          <a:prstGeom prst="rect">
            <a:avLst/>
          </a:prstGeom>
        </p:spPr>
      </p:pic>
      <p:sp>
        <p:nvSpPr>
          <p:cNvPr id="6" name="CasellaDiTesto 5">
            <a:extLst>
              <a:ext uri="{FF2B5EF4-FFF2-40B4-BE49-F238E27FC236}">
                <a16:creationId xmlns:a16="http://schemas.microsoft.com/office/drawing/2014/main" id="{882A2362-B838-4B12-B806-EFA61D2AD54F}"/>
              </a:ext>
            </a:extLst>
          </p:cNvPr>
          <p:cNvSpPr txBox="1"/>
          <p:nvPr/>
        </p:nvSpPr>
        <p:spPr>
          <a:xfrm>
            <a:off x="3276600" y="3429000"/>
            <a:ext cx="314325" cy="307777"/>
          </a:xfrm>
          <a:prstGeom prst="rect">
            <a:avLst/>
          </a:prstGeom>
          <a:noFill/>
        </p:spPr>
        <p:txBody>
          <a:bodyPr wrap="square" rtlCol="0">
            <a:spAutoFit/>
          </a:bodyPr>
          <a:lstStyle/>
          <a:p>
            <a:r>
              <a:rPr lang="it-IT" sz="1400"/>
              <a:t>X</a:t>
            </a:r>
            <a:endParaRPr lang="fr-FR" sz="1400"/>
          </a:p>
        </p:txBody>
      </p:sp>
      <p:sp>
        <p:nvSpPr>
          <p:cNvPr id="8" name="CasellaDiTesto 7">
            <a:extLst>
              <a:ext uri="{FF2B5EF4-FFF2-40B4-BE49-F238E27FC236}">
                <a16:creationId xmlns:a16="http://schemas.microsoft.com/office/drawing/2014/main" id="{55E1D908-745B-41FD-9396-94AC3E17D14E}"/>
              </a:ext>
            </a:extLst>
          </p:cNvPr>
          <p:cNvSpPr txBox="1"/>
          <p:nvPr/>
        </p:nvSpPr>
        <p:spPr>
          <a:xfrm>
            <a:off x="3217416" y="4604925"/>
            <a:ext cx="6096000" cy="369332"/>
          </a:xfrm>
          <a:prstGeom prst="rect">
            <a:avLst/>
          </a:prstGeom>
          <a:noFill/>
        </p:spPr>
        <p:txBody>
          <a:bodyPr wrap="square">
            <a:spAutoFit/>
          </a:bodyPr>
          <a:lstStyle/>
          <a:p>
            <a:r>
              <a:rPr lang="fr-FR">
                <a:solidFill>
                  <a:srgbClr val="0070C0"/>
                </a:solidFill>
              </a:rPr>
              <a:t>X</a:t>
            </a:r>
          </a:p>
        </p:txBody>
      </p:sp>
      <p:sp>
        <p:nvSpPr>
          <p:cNvPr id="10" name="CasellaDiTesto 9">
            <a:extLst>
              <a:ext uri="{FF2B5EF4-FFF2-40B4-BE49-F238E27FC236}">
                <a16:creationId xmlns:a16="http://schemas.microsoft.com/office/drawing/2014/main" id="{89020D95-DA63-47C3-AFE8-6F7738914527}"/>
              </a:ext>
            </a:extLst>
          </p:cNvPr>
          <p:cNvSpPr txBox="1"/>
          <p:nvPr/>
        </p:nvSpPr>
        <p:spPr>
          <a:xfrm>
            <a:off x="3217415" y="4387472"/>
            <a:ext cx="1327951" cy="335756"/>
          </a:xfrm>
          <a:prstGeom prst="rect">
            <a:avLst/>
          </a:prstGeom>
          <a:noFill/>
        </p:spPr>
        <p:txBody>
          <a:bodyPr wrap="square">
            <a:spAutoFit/>
          </a:bodyPr>
          <a:lstStyle/>
          <a:p>
            <a:r>
              <a:rPr lang="fr-FR"/>
              <a:t>X</a:t>
            </a:r>
          </a:p>
        </p:txBody>
      </p:sp>
      <p:sp>
        <p:nvSpPr>
          <p:cNvPr id="14" name="CasellaDiTesto 13">
            <a:extLst>
              <a:ext uri="{FF2B5EF4-FFF2-40B4-BE49-F238E27FC236}">
                <a16:creationId xmlns:a16="http://schemas.microsoft.com/office/drawing/2014/main" id="{B1E73035-C4A1-4D98-AD8A-256F7B31968B}"/>
              </a:ext>
            </a:extLst>
          </p:cNvPr>
          <p:cNvSpPr txBox="1"/>
          <p:nvPr/>
        </p:nvSpPr>
        <p:spPr>
          <a:xfrm>
            <a:off x="3217416" y="5879344"/>
            <a:ext cx="6094520" cy="369332"/>
          </a:xfrm>
          <a:prstGeom prst="rect">
            <a:avLst/>
          </a:prstGeom>
          <a:noFill/>
        </p:spPr>
        <p:txBody>
          <a:bodyPr wrap="square">
            <a:spAutoFit/>
          </a:bodyPr>
          <a:lstStyle/>
          <a:p>
            <a:r>
              <a:rPr lang="fr-FR"/>
              <a:t>X</a:t>
            </a:r>
          </a:p>
        </p:txBody>
      </p:sp>
      <p:sp>
        <p:nvSpPr>
          <p:cNvPr id="16" name="CasellaDiTesto 15">
            <a:extLst>
              <a:ext uri="{FF2B5EF4-FFF2-40B4-BE49-F238E27FC236}">
                <a16:creationId xmlns:a16="http://schemas.microsoft.com/office/drawing/2014/main" id="{141AAB44-8DEC-4212-9062-53EAC400423C}"/>
              </a:ext>
            </a:extLst>
          </p:cNvPr>
          <p:cNvSpPr txBox="1"/>
          <p:nvPr/>
        </p:nvSpPr>
        <p:spPr>
          <a:xfrm>
            <a:off x="3217416" y="5369070"/>
            <a:ext cx="6094520" cy="369332"/>
          </a:xfrm>
          <a:prstGeom prst="rect">
            <a:avLst/>
          </a:prstGeom>
          <a:noFill/>
        </p:spPr>
        <p:txBody>
          <a:bodyPr wrap="square">
            <a:spAutoFit/>
          </a:bodyPr>
          <a:lstStyle/>
          <a:p>
            <a:r>
              <a:rPr lang="fr-FR"/>
              <a:t>X</a:t>
            </a:r>
          </a:p>
        </p:txBody>
      </p:sp>
      <p:sp>
        <p:nvSpPr>
          <p:cNvPr id="5" name="Segnaposto piè di pagina 4">
            <a:extLst>
              <a:ext uri="{FF2B5EF4-FFF2-40B4-BE49-F238E27FC236}">
                <a16:creationId xmlns:a16="http://schemas.microsoft.com/office/drawing/2014/main" id="{12F97D0C-BAED-AA8F-A4B8-059D8D410A60}"/>
              </a:ext>
            </a:extLst>
          </p:cNvPr>
          <p:cNvSpPr>
            <a:spLocks noGrp="1"/>
          </p:cNvSpPr>
          <p:nvPr>
            <p:ph type="ftr" sz="quarter" idx="11"/>
          </p:nvPr>
        </p:nvSpPr>
        <p:spPr>
          <a:xfrm rot="5400000">
            <a:off x="9471835" y="3878966"/>
            <a:ext cx="4658833" cy="203938"/>
          </a:xfrm>
        </p:spPr>
        <p:txBody>
          <a:bodyPr/>
          <a:lstStyle/>
          <a:p>
            <a:r>
              <a:rPr lang="it-IT"/>
              <a:t>Lingua magistrale per il Turismo - a.a. 2021-2022 Secondo semestre</a:t>
            </a:r>
            <a:endParaRPr lang="fr-FR"/>
          </a:p>
        </p:txBody>
      </p:sp>
    </p:spTree>
    <p:extLst>
      <p:ext uri="{BB962C8B-B14F-4D97-AF65-F5344CB8AC3E}">
        <p14:creationId xmlns:p14="http://schemas.microsoft.com/office/powerpoint/2010/main" val="263808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F4F3B39-C806-421A-92A3-2AAE060222A0}"/>
              </a:ext>
            </a:extLst>
          </p:cNvPr>
          <p:cNvPicPr>
            <a:picLocks noChangeAspect="1"/>
          </p:cNvPicPr>
          <p:nvPr/>
        </p:nvPicPr>
        <p:blipFill>
          <a:blip r:embed="rId2"/>
          <a:stretch>
            <a:fillRect/>
          </a:stretch>
        </p:blipFill>
        <p:spPr>
          <a:xfrm>
            <a:off x="2496373" y="1116103"/>
            <a:ext cx="7517334" cy="4851825"/>
          </a:xfrm>
          <a:prstGeom prst="rect">
            <a:avLst/>
          </a:prstGeom>
        </p:spPr>
      </p:pic>
      <p:sp>
        <p:nvSpPr>
          <p:cNvPr id="8" name="CasellaDiTesto 7">
            <a:extLst>
              <a:ext uri="{FF2B5EF4-FFF2-40B4-BE49-F238E27FC236}">
                <a16:creationId xmlns:a16="http://schemas.microsoft.com/office/drawing/2014/main" id="{AB5501C7-8DBD-4B6E-AB5F-8FDAF4CC0191}"/>
              </a:ext>
            </a:extLst>
          </p:cNvPr>
          <p:cNvSpPr txBox="1"/>
          <p:nvPr/>
        </p:nvSpPr>
        <p:spPr>
          <a:xfrm>
            <a:off x="3207780" y="1325323"/>
            <a:ext cx="6094520" cy="307777"/>
          </a:xfrm>
          <a:prstGeom prst="rect">
            <a:avLst/>
          </a:prstGeom>
          <a:noFill/>
        </p:spPr>
        <p:txBody>
          <a:bodyPr wrap="square">
            <a:spAutoFit/>
          </a:bodyPr>
          <a:lstStyle/>
          <a:p>
            <a:r>
              <a:rPr lang="fr-FR" sz="1400"/>
              <a:t>X</a:t>
            </a:r>
          </a:p>
        </p:txBody>
      </p:sp>
      <p:sp>
        <p:nvSpPr>
          <p:cNvPr id="10" name="CasellaDiTesto 9">
            <a:extLst>
              <a:ext uri="{FF2B5EF4-FFF2-40B4-BE49-F238E27FC236}">
                <a16:creationId xmlns:a16="http://schemas.microsoft.com/office/drawing/2014/main" id="{07387434-5776-4941-9D56-364190E89C26}"/>
              </a:ext>
            </a:extLst>
          </p:cNvPr>
          <p:cNvSpPr txBox="1"/>
          <p:nvPr/>
        </p:nvSpPr>
        <p:spPr>
          <a:xfrm>
            <a:off x="3207780" y="2488075"/>
            <a:ext cx="6094520" cy="307777"/>
          </a:xfrm>
          <a:prstGeom prst="rect">
            <a:avLst/>
          </a:prstGeom>
          <a:noFill/>
        </p:spPr>
        <p:txBody>
          <a:bodyPr wrap="square">
            <a:spAutoFit/>
          </a:bodyPr>
          <a:lstStyle/>
          <a:p>
            <a:r>
              <a:rPr lang="fr-FR" sz="1400"/>
              <a:t>X</a:t>
            </a:r>
          </a:p>
        </p:txBody>
      </p:sp>
      <p:sp>
        <p:nvSpPr>
          <p:cNvPr id="12" name="CasellaDiTesto 11">
            <a:extLst>
              <a:ext uri="{FF2B5EF4-FFF2-40B4-BE49-F238E27FC236}">
                <a16:creationId xmlns:a16="http://schemas.microsoft.com/office/drawing/2014/main" id="{EC1D41B6-66F9-4367-8624-2831A67BE566}"/>
              </a:ext>
            </a:extLst>
          </p:cNvPr>
          <p:cNvSpPr txBox="1"/>
          <p:nvPr/>
        </p:nvSpPr>
        <p:spPr>
          <a:xfrm>
            <a:off x="3207780" y="3172629"/>
            <a:ext cx="6094520" cy="307777"/>
          </a:xfrm>
          <a:prstGeom prst="rect">
            <a:avLst/>
          </a:prstGeom>
          <a:noFill/>
        </p:spPr>
        <p:txBody>
          <a:bodyPr wrap="square">
            <a:spAutoFit/>
          </a:bodyPr>
          <a:lstStyle/>
          <a:p>
            <a:r>
              <a:rPr lang="fr-FR" sz="1400"/>
              <a:t>X</a:t>
            </a:r>
          </a:p>
        </p:txBody>
      </p:sp>
      <p:sp>
        <p:nvSpPr>
          <p:cNvPr id="13" name="CasellaDiTesto 12">
            <a:extLst>
              <a:ext uri="{FF2B5EF4-FFF2-40B4-BE49-F238E27FC236}">
                <a16:creationId xmlns:a16="http://schemas.microsoft.com/office/drawing/2014/main" id="{B6EEF54A-C6AA-4E65-8285-1F2576128044}"/>
              </a:ext>
            </a:extLst>
          </p:cNvPr>
          <p:cNvSpPr txBox="1"/>
          <p:nvPr/>
        </p:nvSpPr>
        <p:spPr>
          <a:xfrm>
            <a:off x="3207780" y="4607506"/>
            <a:ext cx="6094520" cy="307777"/>
          </a:xfrm>
          <a:prstGeom prst="rect">
            <a:avLst/>
          </a:prstGeom>
          <a:noFill/>
        </p:spPr>
        <p:txBody>
          <a:bodyPr wrap="square">
            <a:spAutoFit/>
          </a:bodyPr>
          <a:lstStyle/>
          <a:p>
            <a:r>
              <a:rPr lang="fr-FR" sz="1400"/>
              <a:t>X</a:t>
            </a:r>
          </a:p>
        </p:txBody>
      </p:sp>
      <p:sp>
        <p:nvSpPr>
          <p:cNvPr id="15" name="CasellaDiTesto 14">
            <a:extLst>
              <a:ext uri="{FF2B5EF4-FFF2-40B4-BE49-F238E27FC236}">
                <a16:creationId xmlns:a16="http://schemas.microsoft.com/office/drawing/2014/main" id="{0F70E301-927A-43B6-AC9A-31828CF2F8BE}"/>
              </a:ext>
            </a:extLst>
          </p:cNvPr>
          <p:cNvSpPr txBox="1"/>
          <p:nvPr/>
        </p:nvSpPr>
        <p:spPr>
          <a:xfrm>
            <a:off x="3207780" y="5292060"/>
            <a:ext cx="6094520" cy="307777"/>
          </a:xfrm>
          <a:prstGeom prst="rect">
            <a:avLst/>
          </a:prstGeom>
          <a:noFill/>
        </p:spPr>
        <p:txBody>
          <a:bodyPr wrap="square">
            <a:spAutoFit/>
          </a:bodyPr>
          <a:lstStyle/>
          <a:p>
            <a:r>
              <a:rPr lang="fr-FR" sz="1400"/>
              <a:t>X</a:t>
            </a:r>
          </a:p>
        </p:txBody>
      </p:sp>
      <p:pic>
        <p:nvPicPr>
          <p:cNvPr id="16" name="Immagine 15">
            <a:extLst>
              <a:ext uri="{FF2B5EF4-FFF2-40B4-BE49-F238E27FC236}">
                <a16:creationId xmlns:a16="http://schemas.microsoft.com/office/drawing/2014/main" id="{79A1F3FF-9793-4B80-9C37-1D4990846BDC}"/>
              </a:ext>
            </a:extLst>
          </p:cNvPr>
          <p:cNvPicPr>
            <a:picLocks noChangeAspect="1"/>
          </p:cNvPicPr>
          <p:nvPr/>
        </p:nvPicPr>
        <p:blipFill>
          <a:blip r:embed="rId3"/>
          <a:stretch>
            <a:fillRect/>
          </a:stretch>
        </p:blipFill>
        <p:spPr>
          <a:xfrm>
            <a:off x="3150902" y="2262002"/>
            <a:ext cx="6151397" cy="307778"/>
          </a:xfrm>
          <a:prstGeom prst="rect">
            <a:avLst/>
          </a:prstGeom>
        </p:spPr>
      </p:pic>
      <p:pic>
        <p:nvPicPr>
          <p:cNvPr id="17" name="Immagine 16">
            <a:extLst>
              <a:ext uri="{FF2B5EF4-FFF2-40B4-BE49-F238E27FC236}">
                <a16:creationId xmlns:a16="http://schemas.microsoft.com/office/drawing/2014/main" id="{592A0038-5FBC-4DE1-A843-930BF8317E5B}"/>
              </a:ext>
            </a:extLst>
          </p:cNvPr>
          <p:cNvPicPr>
            <a:picLocks noChangeAspect="1"/>
          </p:cNvPicPr>
          <p:nvPr/>
        </p:nvPicPr>
        <p:blipFill>
          <a:blip r:embed="rId3"/>
          <a:stretch>
            <a:fillRect/>
          </a:stretch>
        </p:blipFill>
        <p:spPr>
          <a:xfrm>
            <a:off x="3150902" y="3640335"/>
            <a:ext cx="6151397" cy="344309"/>
          </a:xfrm>
          <a:prstGeom prst="rect">
            <a:avLst/>
          </a:prstGeom>
        </p:spPr>
      </p:pic>
      <p:pic>
        <p:nvPicPr>
          <p:cNvPr id="18" name="Immagine 17">
            <a:extLst>
              <a:ext uri="{FF2B5EF4-FFF2-40B4-BE49-F238E27FC236}">
                <a16:creationId xmlns:a16="http://schemas.microsoft.com/office/drawing/2014/main" id="{FAD95A81-1866-4A22-B0CA-EC6B206F0746}"/>
              </a:ext>
            </a:extLst>
          </p:cNvPr>
          <p:cNvPicPr>
            <a:picLocks noChangeAspect="1"/>
          </p:cNvPicPr>
          <p:nvPr/>
        </p:nvPicPr>
        <p:blipFill>
          <a:blip r:embed="rId3"/>
          <a:stretch>
            <a:fillRect/>
          </a:stretch>
        </p:blipFill>
        <p:spPr>
          <a:xfrm>
            <a:off x="3150902" y="4072102"/>
            <a:ext cx="6151397" cy="478860"/>
          </a:xfrm>
          <a:prstGeom prst="rect">
            <a:avLst/>
          </a:prstGeom>
        </p:spPr>
      </p:pic>
      <p:pic>
        <p:nvPicPr>
          <p:cNvPr id="20" name="Immagine 19">
            <a:extLst>
              <a:ext uri="{FF2B5EF4-FFF2-40B4-BE49-F238E27FC236}">
                <a16:creationId xmlns:a16="http://schemas.microsoft.com/office/drawing/2014/main" id="{A73E81FE-4AE4-471D-93B1-9C35A10B33E0}"/>
              </a:ext>
            </a:extLst>
          </p:cNvPr>
          <p:cNvPicPr>
            <a:picLocks noChangeAspect="1"/>
          </p:cNvPicPr>
          <p:nvPr/>
        </p:nvPicPr>
        <p:blipFill>
          <a:blip r:embed="rId3"/>
          <a:stretch>
            <a:fillRect/>
          </a:stretch>
        </p:blipFill>
        <p:spPr>
          <a:xfrm>
            <a:off x="3150902" y="1476173"/>
            <a:ext cx="6151397" cy="493819"/>
          </a:xfrm>
          <a:prstGeom prst="rect">
            <a:avLst/>
          </a:prstGeom>
        </p:spPr>
      </p:pic>
      <p:sp>
        <p:nvSpPr>
          <p:cNvPr id="3" name="Segnaposto piè di pagina 2">
            <a:extLst>
              <a:ext uri="{FF2B5EF4-FFF2-40B4-BE49-F238E27FC236}">
                <a16:creationId xmlns:a16="http://schemas.microsoft.com/office/drawing/2014/main" id="{3E570C63-A6D0-0BBB-07AC-424B6521E318}"/>
              </a:ext>
            </a:extLst>
          </p:cNvPr>
          <p:cNvSpPr>
            <a:spLocks noGrp="1"/>
          </p:cNvSpPr>
          <p:nvPr>
            <p:ph type="ftr" sz="quarter" idx="11"/>
          </p:nvPr>
        </p:nvSpPr>
        <p:spPr>
          <a:xfrm rot="5400000">
            <a:off x="9439940" y="3389868"/>
            <a:ext cx="4722628" cy="342162"/>
          </a:xfrm>
        </p:spPr>
        <p:txBody>
          <a:bodyPr/>
          <a:lstStyle/>
          <a:p>
            <a:r>
              <a:rPr lang="it-IT"/>
              <a:t>Lingua magistrale per il Turismo - a.a. 2021-2022 Secondo semestre</a:t>
            </a:r>
            <a:endParaRPr lang="fr-FR"/>
          </a:p>
        </p:txBody>
      </p:sp>
    </p:spTree>
    <p:extLst>
      <p:ext uri="{BB962C8B-B14F-4D97-AF65-F5344CB8AC3E}">
        <p14:creationId xmlns:p14="http://schemas.microsoft.com/office/powerpoint/2010/main" val="79053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80E827-61ED-AD88-8D83-8D7F7C9B689B}"/>
              </a:ext>
            </a:extLst>
          </p:cNvPr>
          <p:cNvSpPr>
            <a:spLocks noGrp="1"/>
          </p:cNvSpPr>
          <p:nvPr>
            <p:ph type="ctrTitle"/>
          </p:nvPr>
        </p:nvSpPr>
        <p:spPr/>
        <p:txBody>
          <a:bodyPr/>
          <a:lstStyle/>
          <a:p>
            <a:r>
              <a:rPr lang="it-IT"/>
              <a:t>La concession au subjonctif</a:t>
            </a:r>
            <a:endParaRPr lang="fr-FR"/>
          </a:p>
        </p:txBody>
      </p:sp>
      <p:sp>
        <p:nvSpPr>
          <p:cNvPr id="3" name="Sottotitolo 2">
            <a:extLst>
              <a:ext uri="{FF2B5EF4-FFF2-40B4-BE49-F238E27FC236}">
                <a16:creationId xmlns:a16="http://schemas.microsoft.com/office/drawing/2014/main" id="{8CE17445-6FB4-B8D5-4C41-46486F61A53E}"/>
              </a:ext>
            </a:extLst>
          </p:cNvPr>
          <p:cNvSpPr>
            <a:spLocks noGrp="1"/>
          </p:cNvSpPr>
          <p:nvPr>
            <p:ph type="subTitle" idx="1"/>
          </p:nvPr>
        </p:nvSpPr>
        <p:spPr/>
        <p:txBody>
          <a:bodyPr/>
          <a:lstStyle/>
          <a:p>
            <a:r>
              <a:rPr lang="it-IT"/>
              <a:t>(suite et fin)</a:t>
            </a:r>
            <a:endParaRPr lang="fr-FR"/>
          </a:p>
        </p:txBody>
      </p:sp>
      <p:sp>
        <p:nvSpPr>
          <p:cNvPr id="4" name="Segnaposto piè di pagina 3">
            <a:extLst>
              <a:ext uri="{FF2B5EF4-FFF2-40B4-BE49-F238E27FC236}">
                <a16:creationId xmlns:a16="http://schemas.microsoft.com/office/drawing/2014/main" id="{B739547A-9E91-E1DE-8299-41B7E5FC162A}"/>
              </a:ext>
            </a:extLst>
          </p:cNvPr>
          <p:cNvSpPr>
            <a:spLocks noGrp="1"/>
          </p:cNvSpPr>
          <p:nvPr>
            <p:ph type="ftr" sz="quarter" idx="11"/>
          </p:nvPr>
        </p:nvSpPr>
        <p:spPr>
          <a:xfrm>
            <a:off x="4038599" y="6356351"/>
            <a:ext cx="4403651" cy="267734"/>
          </a:xfrm>
        </p:spPr>
        <p:txBody>
          <a:bodyPr/>
          <a:lstStyle/>
          <a:p>
            <a:r>
              <a:rPr lang="it-IT"/>
              <a:t>Lingua magistrale per il Turismo - a.a. 2021-2022 Secondo semestre</a:t>
            </a:r>
            <a:endParaRPr lang="fr-FR"/>
          </a:p>
        </p:txBody>
      </p:sp>
    </p:spTree>
    <p:extLst>
      <p:ext uri="{BB962C8B-B14F-4D97-AF65-F5344CB8AC3E}">
        <p14:creationId xmlns:p14="http://schemas.microsoft.com/office/powerpoint/2010/main" val="49681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D861F1-F386-4A7D-A4BF-3BEB82DEB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7136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416E4934-DA6D-459F-A0F6-A5D8FEB10421}"/>
              </a:ext>
            </a:extLst>
          </p:cNvPr>
          <p:cNvSpPr>
            <a:spLocks noGrp="1"/>
          </p:cNvSpPr>
          <p:nvPr>
            <p:ph idx="4294967295"/>
          </p:nvPr>
        </p:nvSpPr>
        <p:spPr>
          <a:xfrm>
            <a:off x="719847" y="843379"/>
            <a:ext cx="10836613" cy="4769481"/>
          </a:xfrm>
        </p:spPr>
        <p:txBody>
          <a:bodyPr vert="horz" lIns="91440" tIns="45720" rIns="91440" bIns="45720" rtlCol="0">
            <a:normAutofit/>
          </a:bodyPr>
          <a:lstStyle/>
          <a:p>
            <a:r>
              <a:rPr lang="en-US" sz="1800" b="1"/>
              <a:t>Quoi que</a:t>
            </a:r>
          </a:p>
          <a:p>
            <a:pPr marL="0" indent="0">
              <a:buNone/>
            </a:pPr>
            <a:r>
              <a:rPr lang="en-US" sz="1800"/>
              <a:t>À ne pas confondre avec </a:t>
            </a:r>
            <a:r>
              <a:rPr lang="en-US" sz="1800" b="1"/>
              <a:t>quoique</a:t>
            </a:r>
            <a:r>
              <a:rPr lang="en-US" sz="1800"/>
              <a:t> (en un seul mot). </a:t>
            </a:r>
            <a:r>
              <a:rPr lang="en-US" sz="1800" b="1"/>
              <a:t>Quoi que </a:t>
            </a:r>
            <a:r>
              <a:rPr lang="en-US" sz="1800"/>
              <a:t>est un pronom relatif complément du verbe, </a:t>
            </a:r>
            <a:r>
              <a:rPr lang="en-US" sz="1800" b="1"/>
              <a:t>quoique</a:t>
            </a:r>
            <a:r>
              <a:rPr lang="en-US" sz="1800"/>
              <a:t> est une conjonction.</a:t>
            </a:r>
          </a:p>
          <a:p>
            <a:pPr marL="0" indent="0">
              <a:buNone/>
            </a:pPr>
            <a:r>
              <a:rPr lang="en-US" sz="1800" b="1"/>
              <a:t>Quoi que </a:t>
            </a:r>
            <a:r>
              <a:rPr lang="en-US" sz="1800"/>
              <a:t>est souvent employé avec les verbes (au subjonctif) </a:t>
            </a:r>
            <a:r>
              <a:rPr lang="en-US" sz="1800" i="1"/>
              <a:t>faire, dire, penser</a:t>
            </a:r>
            <a:r>
              <a:rPr lang="en-US" sz="1800"/>
              <a:t>.</a:t>
            </a:r>
          </a:p>
          <a:p>
            <a:pPr marL="457200" lvl="1" indent="0">
              <a:spcBef>
                <a:spcPts val="1200"/>
              </a:spcBef>
              <a:buNone/>
            </a:pPr>
            <a:r>
              <a:rPr lang="en-US" sz="1600">
                <a:solidFill>
                  <a:srgbClr val="FF0000"/>
                </a:solidFill>
              </a:rPr>
              <a:t>Quoi que </a:t>
            </a:r>
            <a:r>
              <a:rPr lang="en-US" sz="1600"/>
              <a:t>je dise, </a:t>
            </a:r>
            <a:r>
              <a:rPr lang="en-US" sz="1600">
                <a:solidFill>
                  <a:srgbClr val="FF0000"/>
                </a:solidFill>
              </a:rPr>
              <a:t>quoi que </a:t>
            </a:r>
            <a:r>
              <a:rPr lang="en-US" sz="1600"/>
              <a:t>je fasse, il me critique toujours.</a:t>
            </a:r>
          </a:p>
          <a:p>
            <a:pPr marL="457200" lvl="1" indent="0">
              <a:spcBef>
                <a:spcPts val="1200"/>
              </a:spcBef>
              <a:buNone/>
            </a:pPr>
            <a:r>
              <a:rPr lang="fr-FR" sz="1600">
                <a:solidFill>
                  <a:srgbClr val="FF0000"/>
                </a:solidFill>
              </a:rPr>
              <a:t>Quoi que </a:t>
            </a:r>
            <a:r>
              <a:rPr lang="fr-FR" sz="1600"/>
              <a:t>disent les papiers venant de la banque, je n'ai jamais utilisé leurs services.</a:t>
            </a:r>
            <a:endParaRPr lang="en-US" sz="2000"/>
          </a:p>
          <a:p>
            <a:r>
              <a:rPr lang="en-US" sz="1800" b="1"/>
              <a:t>Où que</a:t>
            </a:r>
          </a:p>
          <a:p>
            <a:pPr marL="457200" lvl="1" indent="0">
              <a:spcBef>
                <a:spcPts val="1200"/>
              </a:spcBef>
              <a:buNone/>
            </a:pPr>
            <a:r>
              <a:rPr lang="en-US" sz="1600"/>
              <a:t>À Paris, </a:t>
            </a:r>
            <a:r>
              <a:rPr lang="en-US" sz="1600">
                <a:solidFill>
                  <a:srgbClr val="FF0000"/>
                </a:solidFill>
              </a:rPr>
              <a:t>où qu’</a:t>
            </a:r>
            <a:r>
              <a:rPr lang="en-US" sz="1600"/>
              <a:t>on aille, il y a toujours un café.</a:t>
            </a:r>
          </a:p>
          <a:p>
            <a:r>
              <a:rPr lang="en-US" sz="1800" b="1"/>
              <a:t>Qui que</a:t>
            </a:r>
          </a:p>
          <a:p>
            <a:pPr marL="457200" lvl="1" indent="0">
              <a:spcBef>
                <a:spcPts val="1200"/>
              </a:spcBef>
              <a:buNone/>
            </a:pPr>
            <a:r>
              <a:rPr lang="en-US" sz="1600">
                <a:solidFill>
                  <a:srgbClr val="FF0000"/>
                </a:solidFill>
              </a:rPr>
              <a:t>Qui que </a:t>
            </a:r>
            <a:r>
              <a:rPr lang="en-US" sz="1600"/>
              <a:t>vous soyez, vous devez respecter nos normes de conduite.</a:t>
            </a:r>
          </a:p>
          <a:p>
            <a:pPr>
              <a:spcBef>
                <a:spcPts val="1200"/>
              </a:spcBef>
            </a:pPr>
            <a:r>
              <a:rPr lang="fr-FR" sz="1800" b="1"/>
              <a:t>Quel que soit </a:t>
            </a:r>
            <a:r>
              <a:rPr lang="fr-FR" sz="1800"/>
              <a:t>+ sujet : </a:t>
            </a:r>
            <a:r>
              <a:rPr lang="fr-FR" sz="1800" b="1"/>
              <a:t>quel</a:t>
            </a:r>
            <a:r>
              <a:rPr lang="fr-FR" sz="1800"/>
              <a:t> (adjectif) et </a:t>
            </a:r>
            <a:r>
              <a:rPr lang="fr-FR" sz="1800" b="1"/>
              <a:t>soit</a:t>
            </a:r>
            <a:r>
              <a:rPr lang="fr-FR" sz="1800"/>
              <a:t> (verbe) s’accordent avec le sujet</a:t>
            </a:r>
          </a:p>
          <a:p>
            <a:pPr marL="457200" lvl="1" indent="0">
              <a:spcBef>
                <a:spcPts val="1200"/>
              </a:spcBef>
              <a:buNone/>
            </a:pPr>
            <a:r>
              <a:rPr lang="fr-FR" sz="1600">
                <a:solidFill>
                  <a:srgbClr val="FF0000"/>
                </a:solidFill>
              </a:rPr>
              <a:t>Quels que soient </a:t>
            </a:r>
            <a:r>
              <a:rPr lang="fr-FR" sz="1600"/>
              <a:t>vos problèmes, vous les résoudrez !</a:t>
            </a:r>
          </a:p>
          <a:p>
            <a:pPr marL="457200" lvl="1" indent="0">
              <a:spcBef>
                <a:spcPts val="1200"/>
              </a:spcBef>
              <a:buNone/>
            </a:pPr>
            <a:r>
              <a:rPr lang="fr-FR" sz="1600"/>
              <a:t>Cette entreprise se profile comme un partenaire fiable </a:t>
            </a:r>
            <a:r>
              <a:rPr lang="fr-FR" sz="1600">
                <a:solidFill>
                  <a:srgbClr val="FF0000"/>
                </a:solidFill>
              </a:rPr>
              <a:t>quelles que soient </a:t>
            </a:r>
            <a:r>
              <a:rPr lang="fr-FR" sz="1600"/>
              <a:t>les conditions du marché</a:t>
            </a:r>
          </a:p>
          <a:p>
            <a:pPr marL="457200" lvl="1" indent="0">
              <a:spcBef>
                <a:spcPts val="1200"/>
              </a:spcBef>
              <a:buNone/>
            </a:pPr>
            <a:endParaRPr lang="en-US" sz="1600"/>
          </a:p>
          <a:p>
            <a:endParaRPr lang="en-US" sz="2000"/>
          </a:p>
        </p:txBody>
      </p:sp>
      <p:sp>
        <p:nvSpPr>
          <p:cNvPr id="2" name="Segnaposto piè di pagina 1">
            <a:extLst>
              <a:ext uri="{FF2B5EF4-FFF2-40B4-BE49-F238E27FC236}">
                <a16:creationId xmlns:a16="http://schemas.microsoft.com/office/drawing/2014/main" id="{2D1DF2DB-BEFC-6658-53E0-F496798DCF30}"/>
              </a:ext>
            </a:extLst>
          </p:cNvPr>
          <p:cNvSpPr>
            <a:spLocks noGrp="1"/>
          </p:cNvSpPr>
          <p:nvPr>
            <p:ph type="ftr" sz="quarter" idx="11"/>
          </p:nvPr>
        </p:nvSpPr>
        <p:spPr>
          <a:xfrm>
            <a:off x="4038599" y="6356350"/>
            <a:ext cx="4371753" cy="299631"/>
          </a:xfrm>
        </p:spPr>
        <p:txBody>
          <a:bodyPr/>
          <a:lstStyle/>
          <a:p>
            <a:r>
              <a:rPr lang="it-IT"/>
              <a:t>Lingua magistrale per il Turismo - a.a. 2021-2022 Secondo semestre</a:t>
            </a:r>
            <a:endParaRPr lang="fr-FR"/>
          </a:p>
        </p:txBody>
      </p:sp>
    </p:spTree>
    <p:extLst>
      <p:ext uri="{BB962C8B-B14F-4D97-AF65-F5344CB8AC3E}">
        <p14:creationId xmlns:p14="http://schemas.microsoft.com/office/powerpoint/2010/main" val="3078293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13F913C-70B1-4645-B7C9-FA26E78BEA49}"/>
              </a:ext>
            </a:extLst>
          </p:cNvPr>
          <p:cNvPicPr>
            <a:picLocks noChangeAspect="1"/>
          </p:cNvPicPr>
          <p:nvPr/>
        </p:nvPicPr>
        <p:blipFill>
          <a:blip r:embed="rId2"/>
          <a:stretch>
            <a:fillRect/>
          </a:stretch>
        </p:blipFill>
        <p:spPr>
          <a:xfrm>
            <a:off x="1215579" y="948209"/>
            <a:ext cx="8714712" cy="2791840"/>
          </a:xfrm>
          <a:prstGeom prst="rect">
            <a:avLst/>
          </a:prstGeom>
        </p:spPr>
      </p:pic>
      <p:sp>
        <p:nvSpPr>
          <p:cNvPr id="4" name="CasellaDiTesto 3">
            <a:extLst>
              <a:ext uri="{FF2B5EF4-FFF2-40B4-BE49-F238E27FC236}">
                <a16:creationId xmlns:a16="http://schemas.microsoft.com/office/drawing/2014/main" id="{147089B1-5A1B-4B9C-AF56-1E919ADA4782}"/>
              </a:ext>
            </a:extLst>
          </p:cNvPr>
          <p:cNvSpPr txBox="1"/>
          <p:nvPr/>
        </p:nvSpPr>
        <p:spPr>
          <a:xfrm>
            <a:off x="5194963" y="919026"/>
            <a:ext cx="981304" cy="369332"/>
          </a:xfrm>
          <a:prstGeom prst="rect">
            <a:avLst/>
          </a:prstGeom>
          <a:noFill/>
        </p:spPr>
        <p:txBody>
          <a:bodyPr wrap="square" rtlCol="0">
            <a:spAutoFit/>
          </a:bodyPr>
          <a:lstStyle/>
          <a:p>
            <a:r>
              <a:rPr lang="it-IT">
                <a:solidFill>
                  <a:srgbClr val="FF0000"/>
                </a:solidFill>
              </a:rPr>
              <a:t>quoi qu’</a:t>
            </a:r>
            <a:endParaRPr lang="fr-FR">
              <a:solidFill>
                <a:srgbClr val="FF0000"/>
              </a:solidFill>
            </a:endParaRPr>
          </a:p>
        </p:txBody>
      </p:sp>
      <p:sp>
        <p:nvSpPr>
          <p:cNvPr id="5" name="CasellaDiTesto 4">
            <a:extLst>
              <a:ext uri="{FF2B5EF4-FFF2-40B4-BE49-F238E27FC236}">
                <a16:creationId xmlns:a16="http://schemas.microsoft.com/office/drawing/2014/main" id="{1A183570-E9B2-422D-BF44-CCFAC4E4BD34}"/>
              </a:ext>
            </a:extLst>
          </p:cNvPr>
          <p:cNvSpPr txBox="1"/>
          <p:nvPr/>
        </p:nvSpPr>
        <p:spPr>
          <a:xfrm>
            <a:off x="2503503" y="1233581"/>
            <a:ext cx="905522" cy="369332"/>
          </a:xfrm>
          <a:prstGeom prst="rect">
            <a:avLst/>
          </a:prstGeom>
          <a:noFill/>
        </p:spPr>
        <p:txBody>
          <a:bodyPr wrap="square" rtlCol="0">
            <a:spAutoFit/>
          </a:bodyPr>
          <a:lstStyle/>
          <a:p>
            <a:r>
              <a:rPr lang="it-IT">
                <a:solidFill>
                  <a:srgbClr val="FF0000"/>
                </a:solidFill>
              </a:rPr>
              <a:t>qui que</a:t>
            </a:r>
            <a:endParaRPr lang="fr-FR">
              <a:solidFill>
                <a:srgbClr val="FF0000"/>
              </a:solidFill>
            </a:endParaRPr>
          </a:p>
        </p:txBody>
      </p:sp>
      <p:sp>
        <p:nvSpPr>
          <p:cNvPr id="6" name="CasellaDiTesto 5">
            <a:extLst>
              <a:ext uri="{FF2B5EF4-FFF2-40B4-BE49-F238E27FC236}">
                <a16:creationId xmlns:a16="http://schemas.microsoft.com/office/drawing/2014/main" id="{40A44E1C-7278-4DDD-8A06-4F13BA8EEE87}"/>
              </a:ext>
            </a:extLst>
          </p:cNvPr>
          <p:cNvSpPr txBox="1"/>
          <p:nvPr/>
        </p:nvSpPr>
        <p:spPr>
          <a:xfrm>
            <a:off x="1917577" y="1574101"/>
            <a:ext cx="1118586" cy="369332"/>
          </a:xfrm>
          <a:prstGeom prst="rect">
            <a:avLst/>
          </a:prstGeom>
          <a:noFill/>
        </p:spPr>
        <p:txBody>
          <a:bodyPr wrap="square" rtlCol="0">
            <a:spAutoFit/>
          </a:bodyPr>
          <a:lstStyle/>
          <a:p>
            <a:r>
              <a:rPr lang="it-IT">
                <a:solidFill>
                  <a:srgbClr val="FF0000"/>
                </a:solidFill>
              </a:rPr>
              <a:t>Quoi que</a:t>
            </a:r>
            <a:endParaRPr lang="fr-FR">
              <a:solidFill>
                <a:srgbClr val="FF0000"/>
              </a:solidFill>
            </a:endParaRPr>
          </a:p>
        </p:txBody>
      </p:sp>
      <p:sp>
        <p:nvSpPr>
          <p:cNvPr id="7" name="CasellaDiTesto 6">
            <a:extLst>
              <a:ext uri="{FF2B5EF4-FFF2-40B4-BE49-F238E27FC236}">
                <a16:creationId xmlns:a16="http://schemas.microsoft.com/office/drawing/2014/main" id="{FFABEB22-76C2-4FE9-8DE1-25D0EFB9419C}"/>
              </a:ext>
            </a:extLst>
          </p:cNvPr>
          <p:cNvSpPr txBox="1"/>
          <p:nvPr/>
        </p:nvSpPr>
        <p:spPr>
          <a:xfrm>
            <a:off x="6744070" y="1843504"/>
            <a:ext cx="834501" cy="369332"/>
          </a:xfrm>
          <a:prstGeom prst="rect">
            <a:avLst/>
          </a:prstGeom>
          <a:noFill/>
        </p:spPr>
        <p:txBody>
          <a:bodyPr wrap="square" rtlCol="0">
            <a:spAutoFit/>
          </a:bodyPr>
          <a:lstStyle/>
          <a:p>
            <a:r>
              <a:rPr lang="it-IT">
                <a:solidFill>
                  <a:srgbClr val="FF0000"/>
                </a:solidFill>
              </a:rPr>
              <a:t>où que</a:t>
            </a:r>
            <a:endParaRPr lang="fr-FR">
              <a:solidFill>
                <a:srgbClr val="FF0000"/>
              </a:solidFill>
            </a:endParaRPr>
          </a:p>
        </p:txBody>
      </p:sp>
      <p:sp>
        <p:nvSpPr>
          <p:cNvPr id="8" name="CasellaDiTesto 7">
            <a:extLst>
              <a:ext uri="{FF2B5EF4-FFF2-40B4-BE49-F238E27FC236}">
                <a16:creationId xmlns:a16="http://schemas.microsoft.com/office/drawing/2014/main" id="{DAA11057-12B4-4BC8-B062-6F966983DFC8}"/>
              </a:ext>
            </a:extLst>
          </p:cNvPr>
          <p:cNvSpPr txBox="1"/>
          <p:nvPr/>
        </p:nvSpPr>
        <p:spPr>
          <a:xfrm>
            <a:off x="2583402" y="2177325"/>
            <a:ext cx="1118586" cy="369332"/>
          </a:xfrm>
          <a:prstGeom prst="rect">
            <a:avLst/>
          </a:prstGeom>
          <a:noFill/>
        </p:spPr>
        <p:txBody>
          <a:bodyPr wrap="square" rtlCol="0">
            <a:spAutoFit/>
          </a:bodyPr>
          <a:lstStyle/>
          <a:p>
            <a:r>
              <a:rPr lang="it-IT">
                <a:solidFill>
                  <a:srgbClr val="FF0000"/>
                </a:solidFill>
              </a:rPr>
              <a:t>qui que</a:t>
            </a:r>
            <a:endParaRPr lang="fr-FR">
              <a:solidFill>
                <a:srgbClr val="FF0000"/>
              </a:solidFill>
            </a:endParaRPr>
          </a:p>
        </p:txBody>
      </p:sp>
      <p:sp>
        <p:nvSpPr>
          <p:cNvPr id="9" name="CasellaDiTesto 8">
            <a:extLst>
              <a:ext uri="{FF2B5EF4-FFF2-40B4-BE49-F238E27FC236}">
                <a16:creationId xmlns:a16="http://schemas.microsoft.com/office/drawing/2014/main" id="{C1658C79-A2CD-452D-AD57-14C6E21F3B22}"/>
              </a:ext>
            </a:extLst>
          </p:cNvPr>
          <p:cNvSpPr txBox="1"/>
          <p:nvPr/>
        </p:nvSpPr>
        <p:spPr>
          <a:xfrm>
            <a:off x="5194963" y="2459115"/>
            <a:ext cx="1118586" cy="369332"/>
          </a:xfrm>
          <a:prstGeom prst="rect">
            <a:avLst/>
          </a:prstGeom>
          <a:noFill/>
        </p:spPr>
        <p:txBody>
          <a:bodyPr wrap="square" rtlCol="0">
            <a:spAutoFit/>
          </a:bodyPr>
          <a:lstStyle/>
          <a:p>
            <a:r>
              <a:rPr lang="it-IT">
                <a:solidFill>
                  <a:srgbClr val="FF0000"/>
                </a:solidFill>
              </a:rPr>
              <a:t>qui que</a:t>
            </a:r>
            <a:endParaRPr lang="fr-FR">
              <a:solidFill>
                <a:srgbClr val="FF0000"/>
              </a:solidFill>
            </a:endParaRPr>
          </a:p>
        </p:txBody>
      </p:sp>
      <p:sp>
        <p:nvSpPr>
          <p:cNvPr id="10" name="CasellaDiTesto 9">
            <a:extLst>
              <a:ext uri="{FF2B5EF4-FFF2-40B4-BE49-F238E27FC236}">
                <a16:creationId xmlns:a16="http://schemas.microsoft.com/office/drawing/2014/main" id="{69CE7010-5A0C-42A0-BC44-4229C4A6D85F}"/>
              </a:ext>
            </a:extLst>
          </p:cNvPr>
          <p:cNvSpPr txBox="1"/>
          <p:nvPr/>
        </p:nvSpPr>
        <p:spPr>
          <a:xfrm>
            <a:off x="2476870" y="2804131"/>
            <a:ext cx="834501" cy="369332"/>
          </a:xfrm>
          <a:prstGeom prst="rect">
            <a:avLst/>
          </a:prstGeom>
          <a:noFill/>
        </p:spPr>
        <p:txBody>
          <a:bodyPr wrap="square" rtlCol="0">
            <a:spAutoFit/>
          </a:bodyPr>
          <a:lstStyle/>
          <a:p>
            <a:r>
              <a:rPr lang="it-IT">
                <a:solidFill>
                  <a:srgbClr val="FF0000"/>
                </a:solidFill>
              </a:rPr>
              <a:t>où que</a:t>
            </a:r>
            <a:endParaRPr lang="fr-FR">
              <a:solidFill>
                <a:srgbClr val="FF0000"/>
              </a:solidFill>
            </a:endParaRPr>
          </a:p>
        </p:txBody>
      </p:sp>
      <p:sp>
        <p:nvSpPr>
          <p:cNvPr id="11" name="CasellaDiTesto 10">
            <a:extLst>
              <a:ext uri="{FF2B5EF4-FFF2-40B4-BE49-F238E27FC236}">
                <a16:creationId xmlns:a16="http://schemas.microsoft.com/office/drawing/2014/main" id="{BD2E10F5-AADC-4EF2-83FB-93FD8D7C07FC}"/>
              </a:ext>
            </a:extLst>
          </p:cNvPr>
          <p:cNvSpPr txBox="1"/>
          <p:nvPr/>
        </p:nvSpPr>
        <p:spPr>
          <a:xfrm>
            <a:off x="4213658" y="3084991"/>
            <a:ext cx="1118585" cy="369332"/>
          </a:xfrm>
          <a:prstGeom prst="rect">
            <a:avLst/>
          </a:prstGeom>
          <a:noFill/>
        </p:spPr>
        <p:txBody>
          <a:bodyPr wrap="square" rtlCol="0">
            <a:spAutoFit/>
          </a:bodyPr>
          <a:lstStyle/>
          <a:p>
            <a:r>
              <a:rPr lang="it-IT">
                <a:solidFill>
                  <a:srgbClr val="FF0000"/>
                </a:solidFill>
              </a:rPr>
              <a:t>quoi que</a:t>
            </a:r>
            <a:endParaRPr lang="fr-FR">
              <a:solidFill>
                <a:srgbClr val="FF0000"/>
              </a:solidFill>
            </a:endParaRPr>
          </a:p>
        </p:txBody>
      </p:sp>
      <p:sp>
        <p:nvSpPr>
          <p:cNvPr id="18" name="CasellaDiTesto 17">
            <a:extLst>
              <a:ext uri="{FF2B5EF4-FFF2-40B4-BE49-F238E27FC236}">
                <a16:creationId xmlns:a16="http://schemas.microsoft.com/office/drawing/2014/main" id="{C0E4579F-D882-48A8-BAC4-6B44739CD229}"/>
              </a:ext>
            </a:extLst>
          </p:cNvPr>
          <p:cNvSpPr txBox="1"/>
          <p:nvPr/>
        </p:nvSpPr>
        <p:spPr>
          <a:xfrm>
            <a:off x="1630578" y="284085"/>
            <a:ext cx="9306711" cy="369332"/>
          </a:xfrm>
          <a:prstGeom prst="rect">
            <a:avLst/>
          </a:prstGeom>
          <a:noFill/>
        </p:spPr>
        <p:txBody>
          <a:bodyPr wrap="square" rtlCol="0">
            <a:spAutoFit/>
          </a:bodyPr>
          <a:lstStyle/>
          <a:p>
            <a:r>
              <a:rPr lang="it-IT"/>
              <a:t>Complétez les phrases suivantes avec </a:t>
            </a:r>
            <a:r>
              <a:rPr lang="it-IT" b="1"/>
              <a:t>qui que</a:t>
            </a:r>
            <a:r>
              <a:rPr lang="it-IT"/>
              <a:t>, </a:t>
            </a:r>
            <a:r>
              <a:rPr lang="it-IT" b="1"/>
              <a:t>quoi que</a:t>
            </a:r>
            <a:r>
              <a:rPr lang="it-IT"/>
              <a:t>, </a:t>
            </a:r>
            <a:r>
              <a:rPr lang="it-IT" b="1"/>
              <a:t>où que</a:t>
            </a:r>
            <a:endParaRPr lang="fr-FR" b="1"/>
          </a:p>
        </p:txBody>
      </p:sp>
      <p:sp>
        <p:nvSpPr>
          <p:cNvPr id="3" name="Segnaposto piè di pagina 2">
            <a:extLst>
              <a:ext uri="{FF2B5EF4-FFF2-40B4-BE49-F238E27FC236}">
                <a16:creationId xmlns:a16="http://schemas.microsoft.com/office/drawing/2014/main" id="{D293E7AE-A3F9-F310-569B-210F83C8DFCA}"/>
              </a:ext>
            </a:extLst>
          </p:cNvPr>
          <p:cNvSpPr>
            <a:spLocks noGrp="1"/>
          </p:cNvSpPr>
          <p:nvPr>
            <p:ph type="ftr" sz="quarter" idx="11"/>
          </p:nvPr>
        </p:nvSpPr>
        <p:spPr>
          <a:xfrm>
            <a:off x="4038599" y="6356350"/>
            <a:ext cx="4435549" cy="288999"/>
          </a:xfrm>
        </p:spPr>
        <p:txBody>
          <a:bodyPr/>
          <a:lstStyle/>
          <a:p>
            <a:r>
              <a:rPr lang="it-IT"/>
              <a:t>Lingua magistrale per il Turismo - a.a. 2021-2022 Secondo semestre</a:t>
            </a:r>
            <a:endParaRPr lang="fr-FR"/>
          </a:p>
        </p:txBody>
      </p:sp>
      <p:pic>
        <p:nvPicPr>
          <p:cNvPr id="19" name="Immagine 18">
            <a:extLst>
              <a:ext uri="{FF2B5EF4-FFF2-40B4-BE49-F238E27FC236}">
                <a16:creationId xmlns:a16="http://schemas.microsoft.com/office/drawing/2014/main" id="{28E8750C-F912-1BE4-93BB-0CB5413A62A9}"/>
              </a:ext>
            </a:extLst>
          </p:cNvPr>
          <p:cNvPicPr>
            <a:picLocks noChangeAspect="1"/>
          </p:cNvPicPr>
          <p:nvPr/>
        </p:nvPicPr>
        <p:blipFill>
          <a:blip r:embed="rId3"/>
          <a:stretch>
            <a:fillRect/>
          </a:stretch>
        </p:blipFill>
        <p:spPr>
          <a:xfrm>
            <a:off x="1583507" y="3976884"/>
            <a:ext cx="4321182" cy="2107589"/>
          </a:xfrm>
          <a:prstGeom prst="rect">
            <a:avLst/>
          </a:prstGeom>
        </p:spPr>
      </p:pic>
      <p:pic>
        <p:nvPicPr>
          <p:cNvPr id="20" name="Immagine 19">
            <a:extLst>
              <a:ext uri="{FF2B5EF4-FFF2-40B4-BE49-F238E27FC236}">
                <a16:creationId xmlns:a16="http://schemas.microsoft.com/office/drawing/2014/main" id="{623735FE-4E5A-847C-44CE-FD4B138F680C}"/>
              </a:ext>
            </a:extLst>
          </p:cNvPr>
          <p:cNvPicPr>
            <a:picLocks noChangeAspect="1"/>
          </p:cNvPicPr>
          <p:nvPr/>
        </p:nvPicPr>
        <p:blipFill>
          <a:blip r:embed="rId4"/>
          <a:stretch>
            <a:fillRect/>
          </a:stretch>
        </p:blipFill>
        <p:spPr>
          <a:xfrm>
            <a:off x="3341150" y="3893509"/>
            <a:ext cx="957155" cy="432854"/>
          </a:xfrm>
          <a:prstGeom prst="rect">
            <a:avLst/>
          </a:prstGeom>
        </p:spPr>
      </p:pic>
      <p:pic>
        <p:nvPicPr>
          <p:cNvPr id="22" name="Immagine 21">
            <a:extLst>
              <a:ext uri="{FF2B5EF4-FFF2-40B4-BE49-F238E27FC236}">
                <a16:creationId xmlns:a16="http://schemas.microsoft.com/office/drawing/2014/main" id="{6D8A0B25-149D-E640-F1B9-F7710622AAF4}"/>
              </a:ext>
            </a:extLst>
          </p:cNvPr>
          <p:cNvPicPr>
            <a:picLocks noChangeAspect="1"/>
          </p:cNvPicPr>
          <p:nvPr/>
        </p:nvPicPr>
        <p:blipFill>
          <a:blip r:embed="rId4"/>
          <a:stretch>
            <a:fillRect/>
          </a:stretch>
        </p:blipFill>
        <p:spPr>
          <a:xfrm>
            <a:off x="3730256" y="4798181"/>
            <a:ext cx="957155" cy="432854"/>
          </a:xfrm>
          <a:prstGeom prst="rect">
            <a:avLst/>
          </a:prstGeom>
        </p:spPr>
      </p:pic>
      <p:pic>
        <p:nvPicPr>
          <p:cNvPr id="25" name="Immagine 24">
            <a:extLst>
              <a:ext uri="{FF2B5EF4-FFF2-40B4-BE49-F238E27FC236}">
                <a16:creationId xmlns:a16="http://schemas.microsoft.com/office/drawing/2014/main" id="{49E68844-6FD6-C3B8-656E-B105A664164F}"/>
              </a:ext>
            </a:extLst>
          </p:cNvPr>
          <p:cNvPicPr>
            <a:picLocks noChangeAspect="1"/>
          </p:cNvPicPr>
          <p:nvPr/>
        </p:nvPicPr>
        <p:blipFill>
          <a:blip r:embed="rId5"/>
          <a:stretch>
            <a:fillRect/>
          </a:stretch>
        </p:blipFill>
        <p:spPr>
          <a:xfrm>
            <a:off x="4107887" y="4241956"/>
            <a:ext cx="902286" cy="377985"/>
          </a:xfrm>
          <a:prstGeom prst="rect">
            <a:avLst/>
          </a:prstGeom>
        </p:spPr>
      </p:pic>
      <p:pic>
        <p:nvPicPr>
          <p:cNvPr id="26" name="Immagine 25">
            <a:extLst>
              <a:ext uri="{FF2B5EF4-FFF2-40B4-BE49-F238E27FC236}">
                <a16:creationId xmlns:a16="http://schemas.microsoft.com/office/drawing/2014/main" id="{F37D6651-F6C4-7096-6133-365B4AAF713E}"/>
              </a:ext>
            </a:extLst>
          </p:cNvPr>
          <p:cNvPicPr>
            <a:picLocks noChangeAspect="1"/>
          </p:cNvPicPr>
          <p:nvPr/>
        </p:nvPicPr>
        <p:blipFill>
          <a:blip r:embed="rId5"/>
          <a:stretch>
            <a:fillRect/>
          </a:stretch>
        </p:blipFill>
        <p:spPr>
          <a:xfrm>
            <a:off x="3884150" y="4524058"/>
            <a:ext cx="902286" cy="377985"/>
          </a:xfrm>
          <a:prstGeom prst="rect">
            <a:avLst/>
          </a:prstGeom>
        </p:spPr>
      </p:pic>
      <p:sp>
        <p:nvSpPr>
          <p:cNvPr id="29" name="CasellaDiTesto 28">
            <a:extLst>
              <a:ext uri="{FF2B5EF4-FFF2-40B4-BE49-F238E27FC236}">
                <a16:creationId xmlns:a16="http://schemas.microsoft.com/office/drawing/2014/main" id="{594D0D21-8B2A-52B0-07B3-3CF55C439E03}"/>
              </a:ext>
            </a:extLst>
          </p:cNvPr>
          <p:cNvSpPr txBox="1"/>
          <p:nvPr/>
        </p:nvSpPr>
        <p:spPr>
          <a:xfrm>
            <a:off x="6945549" y="3891064"/>
            <a:ext cx="4114800" cy="646331"/>
          </a:xfrm>
          <a:prstGeom prst="rect">
            <a:avLst/>
          </a:prstGeom>
          <a:noFill/>
        </p:spPr>
        <p:txBody>
          <a:bodyPr wrap="square" rtlCol="0">
            <a:spAutoFit/>
          </a:bodyPr>
          <a:lstStyle/>
          <a:p>
            <a:r>
              <a:rPr lang="it-IT"/>
              <a:t>Complétez ces phrases avec </a:t>
            </a:r>
            <a:r>
              <a:rPr lang="it-IT" b="1"/>
              <a:t>quoique</a:t>
            </a:r>
            <a:r>
              <a:rPr lang="it-IT"/>
              <a:t> ou </a:t>
            </a:r>
            <a:r>
              <a:rPr lang="it-IT" b="1"/>
              <a:t>quoi que</a:t>
            </a:r>
            <a:endParaRPr lang="fr-FR" b="1"/>
          </a:p>
        </p:txBody>
      </p:sp>
      <p:sp>
        <p:nvSpPr>
          <p:cNvPr id="13" name="CasellaDiTesto 12">
            <a:extLst>
              <a:ext uri="{FF2B5EF4-FFF2-40B4-BE49-F238E27FC236}">
                <a16:creationId xmlns:a16="http://schemas.microsoft.com/office/drawing/2014/main" id="{7D990B24-7175-46E1-816F-54ECD3490110}"/>
              </a:ext>
            </a:extLst>
          </p:cNvPr>
          <p:cNvSpPr txBox="1"/>
          <p:nvPr/>
        </p:nvSpPr>
        <p:spPr>
          <a:xfrm>
            <a:off x="3501958" y="5398849"/>
            <a:ext cx="1147863" cy="323165"/>
          </a:xfrm>
          <a:prstGeom prst="rect">
            <a:avLst/>
          </a:prstGeom>
          <a:noFill/>
        </p:spPr>
        <p:txBody>
          <a:bodyPr wrap="square" rtlCol="0">
            <a:spAutoFit/>
          </a:bodyPr>
          <a:lstStyle/>
          <a:p>
            <a:r>
              <a:rPr lang="it-IT" sz="1500">
                <a:solidFill>
                  <a:srgbClr val="FF0000"/>
                </a:solidFill>
              </a:rPr>
              <a:t>quoique</a:t>
            </a:r>
            <a:endParaRPr lang="fr-FR" sz="1500">
              <a:solidFill>
                <a:srgbClr val="FF0000"/>
              </a:solidFill>
            </a:endParaRPr>
          </a:p>
        </p:txBody>
      </p:sp>
      <p:sp>
        <p:nvSpPr>
          <p:cNvPr id="27" name="CasellaDiTesto 26">
            <a:extLst>
              <a:ext uri="{FF2B5EF4-FFF2-40B4-BE49-F238E27FC236}">
                <a16:creationId xmlns:a16="http://schemas.microsoft.com/office/drawing/2014/main" id="{53BDE154-0375-48F4-14A3-F8B7BA2F33BD}"/>
              </a:ext>
            </a:extLst>
          </p:cNvPr>
          <p:cNvSpPr txBox="1"/>
          <p:nvPr/>
        </p:nvSpPr>
        <p:spPr>
          <a:xfrm>
            <a:off x="3654357" y="5716619"/>
            <a:ext cx="1147863" cy="323165"/>
          </a:xfrm>
          <a:prstGeom prst="rect">
            <a:avLst/>
          </a:prstGeom>
          <a:noFill/>
        </p:spPr>
        <p:txBody>
          <a:bodyPr wrap="square" rtlCol="0">
            <a:spAutoFit/>
          </a:bodyPr>
          <a:lstStyle/>
          <a:p>
            <a:r>
              <a:rPr lang="it-IT" sz="1500">
                <a:solidFill>
                  <a:srgbClr val="FF0000"/>
                </a:solidFill>
              </a:rPr>
              <a:t>quoique</a:t>
            </a:r>
            <a:endParaRPr lang="fr-FR" sz="1500">
              <a:solidFill>
                <a:srgbClr val="FF0000"/>
              </a:solidFill>
            </a:endParaRPr>
          </a:p>
        </p:txBody>
      </p:sp>
      <p:pic>
        <p:nvPicPr>
          <p:cNvPr id="14" name="Immagine 13">
            <a:extLst>
              <a:ext uri="{FF2B5EF4-FFF2-40B4-BE49-F238E27FC236}">
                <a16:creationId xmlns:a16="http://schemas.microsoft.com/office/drawing/2014/main" id="{2954A4E2-89AE-25AB-321E-F2E8574FF87A}"/>
              </a:ext>
            </a:extLst>
          </p:cNvPr>
          <p:cNvPicPr>
            <a:picLocks noChangeAspect="1"/>
          </p:cNvPicPr>
          <p:nvPr/>
        </p:nvPicPr>
        <p:blipFill>
          <a:blip r:embed="rId4"/>
          <a:stretch>
            <a:fillRect/>
          </a:stretch>
        </p:blipFill>
        <p:spPr>
          <a:xfrm>
            <a:off x="2203014" y="5070556"/>
            <a:ext cx="957155" cy="432854"/>
          </a:xfrm>
          <a:prstGeom prst="rect">
            <a:avLst/>
          </a:prstGeom>
        </p:spPr>
      </p:pic>
    </p:spTree>
    <p:extLst>
      <p:ext uri="{BB962C8B-B14F-4D97-AF65-F5344CB8AC3E}">
        <p14:creationId xmlns:p14="http://schemas.microsoft.com/office/powerpoint/2010/main" val="230795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5503180-3336-458F-A784-E011E371E254}"/>
              </a:ext>
            </a:extLst>
          </p:cNvPr>
          <p:cNvSpPr txBox="1"/>
          <p:nvPr/>
        </p:nvSpPr>
        <p:spPr>
          <a:xfrm>
            <a:off x="1259873" y="1582681"/>
            <a:ext cx="9868569" cy="3200876"/>
          </a:xfrm>
          <a:prstGeom prst="rect">
            <a:avLst/>
          </a:prstGeom>
          <a:noFill/>
        </p:spPr>
        <p:txBody>
          <a:bodyPr wrap="square" rtlCol="0">
            <a:spAutoFit/>
          </a:bodyPr>
          <a:lstStyle/>
          <a:p>
            <a:r>
              <a:rPr lang="fr-FR" sz="1600"/>
              <a:t>Employer la conjonction qui convient : </a:t>
            </a:r>
            <a:r>
              <a:rPr lang="fr-FR" sz="1600" b="1"/>
              <a:t>QUI QUE - QUOI QUE - QUEL QUE</a:t>
            </a:r>
            <a:endParaRPr lang="fr-FR" sz="1600"/>
          </a:p>
          <a:p>
            <a:endParaRPr lang="fr-FR"/>
          </a:p>
          <a:p>
            <a:r>
              <a:rPr lang="fr-FR" sz="1400"/>
              <a:t>1. ………...... vous soyez, il est interdit d'entrer.</a:t>
            </a:r>
          </a:p>
          <a:p>
            <a:r>
              <a:rPr lang="fr-FR" sz="1400"/>
              <a:t>2. Il n'est jamais content, ...... on lui dise.</a:t>
            </a:r>
          </a:p>
          <a:p>
            <a:r>
              <a:rPr lang="fr-FR" sz="1400"/>
              <a:t>3. ……………… soit la situation, Jean y fera face.</a:t>
            </a:r>
          </a:p>
          <a:p>
            <a:r>
              <a:rPr lang="fr-FR" sz="1400"/>
              <a:t>4. Retenez-moi une place à l'Opéra, ......................... soit le programme.</a:t>
            </a:r>
          </a:p>
          <a:p>
            <a:r>
              <a:rPr lang="fr-FR" sz="1400"/>
              <a:t>5. ……………. vous en pensiez, la conjoncture me paraît favorable à nos projets.</a:t>
            </a:r>
          </a:p>
          <a:p>
            <a:endParaRPr lang="fr-FR" sz="1400"/>
          </a:p>
          <a:p>
            <a:r>
              <a:rPr lang="fr-FR" sz="1400" b="1"/>
              <a:t>Corrigé</a:t>
            </a:r>
          </a:p>
          <a:p>
            <a:r>
              <a:rPr lang="fr-FR" sz="1400"/>
              <a:t>1. </a:t>
            </a:r>
            <a:r>
              <a:rPr lang="fr-FR" sz="1400">
                <a:solidFill>
                  <a:srgbClr val="FF0000"/>
                </a:solidFill>
              </a:rPr>
              <a:t>Qui que</a:t>
            </a:r>
            <a:r>
              <a:rPr lang="fr-FR" sz="1400"/>
              <a:t> vous soyez, il est interdit d'entrer.</a:t>
            </a:r>
          </a:p>
          <a:p>
            <a:r>
              <a:rPr lang="fr-FR" sz="1400"/>
              <a:t>2. Il n'est jamais content, </a:t>
            </a:r>
            <a:r>
              <a:rPr lang="fr-FR" sz="1400">
                <a:solidFill>
                  <a:srgbClr val="FF0000"/>
                </a:solidFill>
              </a:rPr>
              <a:t>quoi qu’</a:t>
            </a:r>
            <a:r>
              <a:rPr lang="fr-FR" sz="1400"/>
              <a:t> on lui dise.</a:t>
            </a:r>
          </a:p>
          <a:p>
            <a:r>
              <a:rPr lang="fr-FR" sz="1400"/>
              <a:t>3. </a:t>
            </a:r>
            <a:r>
              <a:rPr lang="fr-FR" sz="1400">
                <a:solidFill>
                  <a:srgbClr val="FF0000"/>
                </a:solidFill>
              </a:rPr>
              <a:t>Quelle que</a:t>
            </a:r>
            <a:r>
              <a:rPr lang="fr-FR" sz="1400"/>
              <a:t> soit la situation, Jean y fera face.</a:t>
            </a:r>
          </a:p>
          <a:p>
            <a:r>
              <a:rPr lang="fr-FR" sz="1400"/>
              <a:t>6. Retenez-moi une place à l'Opéra, </a:t>
            </a:r>
            <a:r>
              <a:rPr lang="fr-FR" sz="1400">
                <a:solidFill>
                  <a:srgbClr val="FF0000"/>
                </a:solidFill>
              </a:rPr>
              <a:t>quel que</a:t>
            </a:r>
            <a:r>
              <a:rPr lang="fr-FR" sz="1400"/>
              <a:t> soit le programme.</a:t>
            </a:r>
          </a:p>
          <a:p>
            <a:r>
              <a:rPr lang="fr-FR" sz="1400"/>
              <a:t>8. </a:t>
            </a:r>
            <a:r>
              <a:rPr lang="fr-FR" sz="1400">
                <a:solidFill>
                  <a:srgbClr val="FF0000"/>
                </a:solidFill>
              </a:rPr>
              <a:t>Quoi que</a:t>
            </a:r>
            <a:r>
              <a:rPr lang="fr-FR" sz="1400"/>
              <a:t> vous en pensiez, la conjoncture me paraît favorable à nos projets.</a:t>
            </a:r>
          </a:p>
        </p:txBody>
      </p:sp>
      <p:sp>
        <p:nvSpPr>
          <p:cNvPr id="3" name="Segnaposto piè di pagina 2">
            <a:extLst>
              <a:ext uri="{FF2B5EF4-FFF2-40B4-BE49-F238E27FC236}">
                <a16:creationId xmlns:a16="http://schemas.microsoft.com/office/drawing/2014/main" id="{124E376F-5CC6-56D3-B536-EF1FB4F23E3E}"/>
              </a:ext>
            </a:extLst>
          </p:cNvPr>
          <p:cNvSpPr>
            <a:spLocks noGrp="1"/>
          </p:cNvSpPr>
          <p:nvPr>
            <p:ph type="ftr" sz="quarter" idx="11"/>
          </p:nvPr>
        </p:nvSpPr>
        <p:spPr>
          <a:xfrm rot="5400000">
            <a:off x="9489558" y="3304806"/>
            <a:ext cx="4520609" cy="299631"/>
          </a:xfrm>
        </p:spPr>
        <p:txBody>
          <a:bodyPr/>
          <a:lstStyle/>
          <a:p>
            <a:r>
              <a:rPr lang="it-IT"/>
              <a:t>Lingua magistrale per il Turismo - a.a. 2021-2022 Secondo semestre</a:t>
            </a:r>
            <a:endParaRPr lang="fr-FR"/>
          </a:p>
        </p:txBody>
      </p:sp>
    </p:spTree>
    <p:extLst>
      <p:ext uri="{BB962C8B-B14F-4D97-AF65-F5344CB8AC3E}">
        <p14:creationId xmlns:p14="http://schemas.microsoft.com/office/powerpoint/2010/main" val="195170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 calcmode="lin" valueType="num">
                                      <p:cBhvr additive="base">
                                        <p:cTn id="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 calcmode="lin" valueType="num">
                                      <p:cBhvr additive="base">
                                        <p:cTn id="1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anim calcmode="lin" valueType="num">
                                      <p:cBhvr additive="base">
                                        <p:cTn id="1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anim calcmode="lin" valueType="num">
                                      <p:cBhvr additive="base">
                                        <p:cTn id="2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anim calcmode="lin" valueType="num">
                                      <p:cBhvr additive="base">
                                        <p:cTn id="31"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351F4C2-E4FA-4C21-8A66-86C231AC16D8}"/>
              </a:ext>
            </a:extLst>
          </p:cNvPr>
          <p:cNvSpPr txBox="1"/>
          <p:nvPr/>
        </p:nvSpPr>
        <p:spPr>
          <a:xfrm>
            <a:off x="1136342" y="1118586"/>
            <a:ext cx="9694415" cy="2369880"/>
          </a:xfrm>
          <a:prstGeom prst="rect">
            <a:avLst/>
          </a:prstGeom>
          <a:noFill/>
        </p:spPr>
        <p:txBody>
          <a:bodyPr wrap="square" rtlCol="0">
            <a:spAutoFit/>
          </a:bodyPr>
          <a:lstStyle/>
          <a:p>
            <a:pPr algn="just"/>
            <a:r>
              <a:rPr lang="fr-FR"/>
              <a:t> </a:t>
            </a:r>
            <a:r>
              <a:rPr lang="fr-FR" sz="1500" b="1"/>
              <a:t>Lisez. Soulignez les expressions de concession suivies du subjonctif.</a:t>
            </a:r>
          </a:p>
          <a:p>
            <a:pPr algn="ctr">
              <a:spcBef>
                <a:spcPts val="600"/>
              </a:spcBef>
            </a:pPr>
            <a:r>
              <a:rPr lang="fr-FR" sz="1500" b="1"/>
              <a:t>Le travail des femmes</a:t>
            </a:r>
          </a:p>
          <a:p>
            <a:pPr algn="just">
              <a:spcBef>
                <a:spcPts val="600"/>
              </a:spcBef>
            </a:pPr>
            <a:r>
              <a:rPr lang="fr-FR" sz="1500"/>
              <a:t>En France, à travail égal, les femmes gagnent entre 10 % et 20 % de moins que les hommes, bien que la Constitution de 1946 reconnaisse à la femme, « dans tous les domaines, des droits égaux à ceux de l'homme ». Quoique leur compétence soit reconnue de tous, les femmes sont sous-représentées aux postes supérieurs et de direction (moins d'un tiers de femmes). De nombreuses lois ont été votées au cours des quinze dernières années, sans que cet écart des salaires se réduise. En outre, quel que soit le pays d'Europe où ont été menées les enquêtes de l'Institut national d'études démographiques, on constate que les femmes continuent d'assurer près de 80 % des tâches domestiques, ce qui se traduit par le choix forcé d'un travail à temps partiel, un revenu moindre et donc une retraite moindre.</a:t>
            </a:r>
          </a:p>
        </p:txBody>
      </p:sp>
      <p:sp>
        <p:nvSpPr>
          <p:cNvPr id="3" name="CasellaDiTesto 2">
            <a:extLst>
              <a:ext uri="{FF2B5EF4-FFF2-40B4-BE49-F238E27FC236}">
                <a16:creationId xmlns:a16="http://schemas.microsoft.com/office/drawing/2014/main" id="{EEF1A5B0-D77F-46E5-AB27-1A769ECBE06C}"/>
              </a:ext>
            </a:extLst>
          </p:cNvPr>
          <p:cNvSpPr txBox="1"/>
          <p:nvPr/>
        </p:nvSpPr>
        <p:spPr>
          <a:xfrm>
            <a:off x="1136342" y="3906175"/>
            <a:ext cx="9783192" cy="2015936"/>
          </a:xfrm>
          <a:prstGeom prst="rect">
            <a:avLst/>
          </a:prstGeom>
          <a:noFill/>
        </p:spPr>
        <p:txBody>
          <a:bodyPr wrap="square" rtlCol="0">
            <a:spAutoFit/>
          </a:bodyPr>
          <a:lstStyle/>
          <a:p>
            <a:pPr algn="ctr"/>
            <a:r>
              <a:rPr lang="fr-FR" sz="1500" b="1"/>
              <a:t>Le travail des femmes</a:t>
            </a:r>
          </a:p>
          <a:p>
            <a:pPr algn="just">
              <a:spcBef>
                <a:spcPts val="600"/>
              </a:spcBef>
            </a:pPr>
            <a:r>
              <a:rPr lang="fr-FR" sz="1500"/>
              <a:t>En France, à travail égal, les femmes gagnent entre 10 % et 20 % de moins que les hommes, </a:t>
            </a:r>
            <a:r>
              <a:rPr lang="fr-FR" sz="1500" u="sng">
                <a:solidFill>
                  <a:srgbClr val="FF0000"/>
                </a:solidFill>
              </a:rPr>
              <a:t>bien que </a:t>
            </a:r>
            <a:r>
              <a:rPr lang="fr-FR" sz="1500" u="sng"/>
              <a:t>la Constitution de 1946 </a:t>
            </a:r>
            <a:r>
              <a:rPr lang="fr-FR" sz="1500" u="sng">
                <a:solidFill>
                  <a:srgbClr val="0070C0"/>
                </a:solidFill>
              </a:rPr>
              <a:t>reconnaisse</a:t>
            </a:r>
            <a:r>
              <a:rPr lang="fr-FR" sz="1500" u="sng"/>
              <a:t> à la femme, « dans tous les domaines, des droits égaux à ceux de l'homme »</a:t>
            </a:r>
            <a:r>
              <a:rPr lang="fr-FR" sz="1500"/>
              <a:t>. </a:t>
            </a:r>
            <a:r>
              <a:rPr lang="fr-FR" sz="1500" u="sng">
                <a:solidFill>
                  <a:srgbClr val="FF0000"/>
                </a:solidFill>
              </a:rPr>
              <a:t>Quoique </a:t>
            </a:r>
            <a:r>
              <a:rPr lang="fr-FR" sz="1500" u="sng"/>
              <a:t>leur compétence </a:t>
            </a:r>
            <a:r>
              <a:rPr lang="fr-FR" sz="1500" u="sng">
                <a:solidFill>
                  <a:srgbClr val="0070C0"/>
                </a:solidFill>
              </a:rPr>
              <a:t>soit reconnue </a:t>
            </a:r>
            <a:r>
              <a:rPr lang="fr-FR" sz="1500" u="sng"/>
              <a:t>de tous</a:t>
            </a:r>
            <a:r>
              <a:rPr lang="fr-FR" sz="1500"/>
              <a:t>, les femmes sont sous-représentées aux postes supérieurs et de direction (moins d'un tiers de femmes). De nombreuses lois ont été votées au cours des quinze dernières années, </a:t>
            </a:r>
            <a:r>
              <a:rPr lang="fr-FR" sz="1500" u="sng">
                <a:solidFill>
                  <a:srgbClr val="FF0000"/>
                </a:solidFill>
              </a:rPr>
              <a:t>sans que </a:t>
            </a:r>
            <a:r>
              <a:rPr lang="fr-FR" sz="1500" u="sng"/>
              <a:t>cet écart des salaires </a:t>
            </a:r>
            <a:r>
              <a:rPr lang="fr-FR" sz="1500" u="sng">
                <a:solidFill>
                  <a:srgbClr val="0070C0"/>
                </a:solidFill>
              </a:rPr>
              <a:t>se réduise</a:t>
            </a:r>
            <a:r>
              <a:rPr lang="fr-FR" sz="1500">
                <a:solidFill>
                  <a:srgbClr val="0070C0"/>
                </a:solidFill>
              </a:rPr>
              <a:t>.</a:t>
            </a:r>
            <a:r>
              <a:rPr lang="fr-FR" sz="1500"/>
              <a:t> En outre, </a:t>
            </a:r>
            <a:r>
              <a:rPr lang="fr-FR" sz="1500" u="sng">
                <a:solidFill>
                  <a:srgbClr val="FF0000"/>
                </a:solidFill>
              </a:rPr>
              <a:t>quel que </a:t>
            </a:r>
            <a:r>
              <a:rPr lang="fr-FR" sz="1500" u="sng">
                <a:solidFill>
                  <a:srgbClr val="0070C0"/>
                </a:solidFill>
              </a:rPr>
              <a:t>soit</a:t>
            </a:r>
            <a:r>
              <a:rPr lang="fr-FR" sz="1500" u="sng">
                <a:solidFill>
                  <a:srgbClr val="FF0000"/>
                </a:solidFill>
              </a:rPr>
              <a:t> le pays </a:t>
            </a:r>
            <a:r>
              <a:rPr lang="fr-FR" sz="1500" u="sng"/>
              <a:t>d'Europe</a:t>
            </a:r>
            <a:r>
              <a:rPr lang="fr-FR" sz="1500"/>
              <a:t> où ont été menées les enquêtes de l'Institut national d'études démographiques, on constate que les femmes continuent d'assurer près de 80 % des tâches domestiques, ce qui se traduit par le choix forcé d'un travail à temps partiel, un revenu moindre et donc une retraite moindre.</a:t>
            </a:r>
          </a:p>
        </p:txBody>
      </p:sp>
      <p:sp>
        <p:nvSpPr>
          <p:cNvPr id="4" name="Segnaposto piè di pagina 3">
            <a:extLst>
              <a:ext uri="{FF2B5EF4-FFF2-40B4-BE49-F238E27FC236}">
                <a16:creationId xmlns:a16="http://schemas.microsoft.com/office/drawing/2014/main" id="{BFE0605A-C797-924A-74EB-77FE36D8AA61}"/>
              </a:ext>
            </a:extLst>
          </p:cNvPr>
          <p:cNvSpPr>
            <a:spLocks noGrp="1"/>
          </p:cNvSpPr>
          <p:nvPr>
            <p:ph type="ftr" sz="quarter" idx="11"/>
          </p:nvPr>
        </p:nvSpPr>
        <p:spPr>
          <a:xfrm>
            <a:off x="4038599" y="6356351"/>
            <a:ext cx="4403651" cy="267734"/>
          </a:xfrm>
        </p:spPr>
        <p:txBody>
          <a:bodyPr/>
          <a:lstStyle/>
          <a:p>
            <a:r>
              <a:rPr lang="it-IT"/>
              <a:t>Lingua magistrale per il Turismo - a.a. 2021-2022 Secondo semestre</a:t>
            </a:r>
            <a:endParaRPr lang="fr-FR"/>
          </a:p>
        </p:txBody>
      </p:sp>
    </p:spTree>
    <p:extLst>
      <p:ext uri="{BB962C8B-B14F-4D97-AF65-F5344CB8AC3E}">
        <p14:creationId xmlns:p14="http://schemas.microsoft.com/office/powerpoint/2010/main" val="119499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42654E6-C45C-49F0-A569-612B06173D56}"/>
              </a:ext>
            </a:extLst>
          </p:cNvPr>
          <p:cNvSpPr>
            <a:spLocks noGrp="1"/>
          </p:cNvSpPr>
          <p:nvPr>
            <p:ph type="title" idx="4294967295"/>
          </p:nvPr>
        </p:nvSpPr>
        <p:spPr>
          <a:xfrm>
            <a:off x="1115568" y="548640"/>
            <a:ext cx="10168128" cy="1179576"/>
          </a:xfrm>
        </p:spPr>
        <p:txBody>
          <a:bodyPr vert="horz" lIns="91440" tIns="45720" rIns="91440" bIns="45720" rtlCol="0" anchor="ctr">
            <a:normAutofit/>
          </a:bodyPr>
          <a:lstStyle/>
          <a:p>
            <a:r>
              <a:rPr lang="en-US" sz="4000" kern="1200">
                <a:solidFill>
                  <a:schemeClr val="tx1"/>
                </a:solidFill>
                <a:latin typeface="+mj-lt"/>
                <a:ea typeface="+mj-ea"/>
                <a:cs typeface="+mj-cs"/>
              </a:rPr>
              <a:t>Au conditionnel</a:t>
            </a:r>
          </a:p>
        </p:txBody>
      </p:sp>
      <p:sp>
        <p:nvSpPr>
          <p:cNvPr id="23" name="Rectangle 22">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C0E088B8-5C97-4BF0-9956-7440F977CE29}"/>
              </a:ext>
            </a:extLst>
          </p:cNvPr>
          <p:cNvSpPr>
            <a:spLocks noGrp="1"/>
          </p:cNvSpPr>
          <p:nvPr>
            <p:ph idx="4294967295"/>
          </p:nvPr>
        </p:nvSpPr>
        <p:spPr>
          <a:xfrm>
            <a:off x="1115568" y="2481943"/>
            <a:ext cx="10168128" cy="3695020"/>
          </a:xfrm>
        </p:spPr>
        <p:txBody>
          <a:bodyPr vert="horz" lIns="91440" tIns="45720" rIns="91440" bIns="45720" rtlCol="0">
            <a:normAutofit/>
          </a:bodyPr>
          <a:lstStyle/>
          <a:p>
            <a:endParaRPr lang="fr-FR" sz="2200" b="1"/>
          </a:p>
          <a:p>
            <a:r>
              <a:rPr lang="fr-FR" sz="2200" b="1"/>
              <a:t>Quand même / quand bien même</a:t>
            </a:r>
          </a:p>
          <a:p>
            <a:r>
              <a:rPr lang="fr-FR" sz="2200" b="1"/>
              <a:t>Quand (bien) même</a:t>
            </a:r>
            <a:r>
              <a:rPr lang="fr-FR" sz="2200"/>
              <a:t>, locution conjonctive, exprime à la fois la </a:t>
            </a:r>
            <a:r>
              <a:rPr lang="fr-FR" sz="2200" b="1"/>
              <a:t>concession</a:t>
            </a:r>
            <a:r>
              <a:rPr lang="fr-FR" sz="2200"/>
              <a:t> et </a:t>
            </a:r>
            <a:r>
              <a:rPr lang="fr-FR" sz="2200" b="1"/>
              <a:t>l’hypothèse</a:t>
            </a:r>
            <a:r>
              <a:rPr lang="fr-FR" sz="2200"/>
              <a:t>. Elle signifie : « même si ». La subordonnée et la principale sont au </a:t>
            </a:r>
            <a:r>
              <a:rPr lang="fr-FR" sz="2200" b="1"/>
              <a:t>conditionnel</a:t>
            </a:r>
            <a:r>
              <a:rPr lang="fr-FR" sz="2200"/>
              <a:t>.</a:t>
            </a:r>
          </a:p>
          <a:p>
            <a:pPr lvl="1"/>
            <a:r>
              <a:rPr lang="fr-FR" sz="1800">
                <a:solidFill>
                  <a:srgbClr val="FF0000"/>
                </a:solidFill>
              </a:rPr>
              <a:t>Quand bien même </a:t>
            </a:r>
            <a:r>
              <a:rPr lang="fr-FR" sz="1800"/>
              <a:t>on m’offrirait un travail à l’étranger, je ne pourrais pas partir pour des raisons familiales.</a:t>
            </a:r>
          </a:p>
          <a:p>
            <a:pPr lvl="1"/>
            <a:r>
              <a:rPr lang="fr-FR" sz="1800">
                <a:solidFill>
                  <a:srgbClr val="FF0000"/>
                </a:solidFill>
              </a:rPr>
              <a:t>Quand bien même </a:t>
            </a:r>
            <a:r>
              <a:rPr lang="fr-FR" sz="1800"/>
              <a:t>ils auraient insisté, je n’aurais jamais signé le contrat.</a:t>
            </a:r>
          </a:p>
          <a:p>
            <a:endParaRPr lang="en-US" sz="2200"/>
          </a:p>
        </p:txBody>
      </p:sp>
      <p:sp>
        <p:nvSpPr>
          <p:cNvPr id="4" name="Segnaposto piè di pagina 3">
            <a:extLst>
              <a:ext uri="{FF2B5EF4-FFF2-40B4-BE49-F238E27FC236}">
                <a16:creationId xmlns:a16="http://schemas.microsoft.com/office/drawing/2014/main" id="{AED67C56-DF93-AC40-D4A2-D723450459CE}"/>
              </a:ext>
            </a:extLst>
          </p:cNvPr>
          <p:cNvSpPr>
            <a:spLocks noGrp="1"/>
          </p:cNvSpPr>
          <p:nvPr>
            <p:ph type="ftr" sz="quarter" idx="11"/>
          </p:nvPr>
        </p:nvSpPr>
        <p:spPr>
          <a:xfrm>
            <a:off x="4038599" y="6356351"/>
            <a:ext cx="4467447" cy="235836"/>
          </a:xfrm>
        </p:spPr>
        <p:txBody>
          <a:bodyPr/>
          <a:lstStyle/>
          <a:p>
            <a:r>
              <a:rPr lang="it-IT"/>
              <a:t>Lingua magistrale per il Turismo - a.a. 2021-2022 Secondo semestre</a:t>
            </a:r>
            <a:endParaRPr lang="fr-FR"/>
          </a:p>
        </p:txBody>
      </p:sp>
    </p:spTree>
    <p:extLst>
      <p:ext uri="{BB962C8B-B14F-4D97-AF65-F5344CB8AC3E}">
        <p14:creationId xmlns:p14="http://schemas.microsoft.com/office/powerpoint/2010/main" val="15667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12150D-1AE6-4C6B-8C44-3BCE51229379}"/>
              </a:ext>
            </a:extLst>
          </p:cNvPr>
          <p:cNvSpPr>
            <a:spLocks noGrp="1"/>
          </p:cNvSpPr>
          <p:nvPr>
            <p:ph type="title"/>
          </p:nvPr>
        </p:nvSpPr>
        <p:spPr/>
        <p:txBody>
          <a:bodyPr/>
          <a:lstStyle/>
          <a:p>
            <a:r>
              <a:rPr lang="it-IT"/>
              <a:t>Exercice</a:t>
            </a:r>
            <a:endParaRPr lang="fr-FR"/>
          </a:p>
        </p:txBody>
      </p:sp>
      <p:sp>
        <p:nvSpPr>
          <p:cNvPr id="3" name="Segnaposto contenuto 2">
            <a:extLst>
              <a:ext uri="{FF2B5EF4-FFF2-40B4-BE49-F238E27FC236}">
                <a16:creationId xmlns:a16="http://schemas.microsoft.com/office/drawing/2014/main" id="{E76A5DCC-2D17-4844-965F-00179A0ECCD5}"/>
              </a:ext>
            </a:extLst>
          </p:cNvPr>
          <p:cNvSpPr>
            <a:spLocks noGrp="1"/>
          </p:cNvSpPr>
          <p:nvPr>
            <p:ph idx="1"/>
          </p:nvPr>
        </p:nvSpPr>
        <p:spPr/>
        <p:txBody>
          <a:bodyPr>
            <a:normAutofit fontScale="62500" lnSpcReduction="20000"/>
          </a:bodyPr>
          <a:lstStyle/>
          <a:p>
            <a:pPr marL="0" indent="0">
              <a:buNone/>
            </a:pPr>
            <a:r>
              <a:rPr lang="fr-FR"/>
              <a:t>Complétez avec </a:t>
            </a:r>
            <a:r>
              <a:rPr lang="fr-FR" b="1"/>
              <a:t>même si </a:t>
            </a:r>
            <a:r>
              <a:rPr lang="fr-FR"/>
              <a:t>ou </a:t>
            </a:r>
            <a:r>
              <a:rPr lang="fr-FR" b="1"/>
              <a:t>quand bien même :</a:t>
            </a:r>
          </a:p>
          <a:p>
            <a:pPr marL="0" indent="0">
              <a:buNone/>
            </a:pPr>
            <a:endParaRPr lang="fr-FR"/>
          </a:p>
          <a:p>
            <a:pPr marL="0" indent="0">
              <a:lnSpc>
                <a:spcPct val="120000"/>
              </a:lnSpc>
              <a:spcBef>
                <a:spcPts val="0"/>
              </a:spcBef>
              <a:buNone/>
            </a:pPr>
            <a:r>
              <a:rPr lang="fr-FR"/>
              <a:t>1. (supplier) Je ne l'accompagnerais pas, </a:t>
            </a:r>
          </a:p>
          <a:p>
            <a:pPr marL="457200" lvl="1" indent="0">
              <a:lnSpc>
                <a:spcPct val="120000"/>
              </a:lnSpc>
              <a:spcBef>
                <a:spcPts val="0"/>
              </a:spcBef>
              <a:buNone/>
            </a:pPr>
            <a:r>
              <a:rPr lang="fr-FR" b="0" i="0">
                <a:solidFill>
                  <a:srgbClr val="FF0000"/>
                </a:solidFill>
                <a:effectLst/>
              </a:rPr>
              <a:t>Je ne l'accompagnerais pas, même s'il me suppliait</a:t>
            </a:r>
          </a:p>
          <a:p>
            <a:pPr marL="457200" lvl="1" indent="0">
              <a:lnSpc>
                <a:spcPct val="120000"/>
              </a:lnSpc>
              <a:spcBef>
                <a:spcPts val="0"/>
              </a:spcBef>
              <a:buNone/>
            </a:pPr>
            <a:r>
              <a:rPr lang="fr-FR">
                <a:solidFill>
                  <a:srgbClr val="FF0000"/>
                </a:solidFill>
              </a:rPr>
              <a:t>Je ne l’accompagnerais pas, </a:t>
            </a:r>
            <a:r>
              <a:rPr lang="fr-FR" b="0" i="0">
                <a:solidFill>
                  <a:srgbClr val="FF0000"/>
                </a:solidFill>
                <a:effectLst/>
              </a:rPr>
              <a:t>quand bien même il me supplierait.</a:t>
            </a:r>
          </a:p>
          <a:p>
            <a:pPr marL="0" indent="0">
              <a:lnSpc>
                <a:spcPct val="120000"/>
              </a:lnSpc>
              <a:spcBef>
                <a:spcPts val="0"/>
              </a:spcBef>
              <a:buNone/>
            </a:pPr>
            <a:r>
              <a:rPr lang="fr-FR"/>
              <a:t>2. (regretter) Je ne lui pardonnerais pas</a:t>
            </a:r>
          </a:p>
          <a:p>
            <a:pPr marL="457200" lvl="1" indent="0">
              <a:lnSpc>
                <a:spcPct val="120000"/>
              </a:lnSpc>
              <a:spcBef>
                <a:spcPts val="0"/>
              </a:spcBef>
              <a:buNone/>
            </a:pPr>
            <a:r>
              <a:rPr lang="fr-FR">
                <a:solidFill>
                  <a:srgbClr val="FF0000"/>
                </a:solidFill>
              </a:rPr>
              <a:t>Même s’il regrettait, je ne lui pardonnerais pas.</a:t>
            </a:r>
          </a:p>
          <a:p>
            <a:pPr marL="457200" lvl="1" indent="0">
              <a:lnSpc>
                <a:spcPct val="120000"/>
              </a:lnSpc>
              <a:spcBef>
                <a:spcPts val="0"/>
              </a:spcBef>
              <a:buNone/>
            </a:pPr>
            <a:r>
              <a:rPr lang="fr-FR">
                <a:solidFill>
                  <a:srgbClr val="FF0000"/>
                </a:solidFill>
              </a:rPr>
              <a:t>Je ne lui pardonnerais pas, quand bien même il regretterait.</a:t>
            </a:r>
          </a:p>
          <a:p>
            <a:pPr marL="0" indent="0">
              <a:lnSpc>
                <a:spcPct val="120000"/>
              </a:lnSpc>
              <a:spcBef>
                <a:spcPts val="0"/>
              </a:spcBef>
              <a:buNone/>
            </a:pPr>
            <a:r>
              <a:rPr lang="fr-FR"/>
              <a:t>3. (insister) Je ne leur aurais pas ouvert</a:t>
            </a:r>
          </a:p>
          <a:p>
            <a:pPr marL="457200" lvl="1" indent="0">
              <a:lnSpc>
                <a:spcPct val="120000"/>
              </a:lnSpc>
              <a:spcBef>
                <a:spcPts val="0"/>
              </a:spcBef>
              <a:buNone/>
            </a:pPr>
            <a:r>
              <a:rPr lang="fr-FR">
                <a:solidFill>
                  <a:srgbClr val="FF0000"/>
                </a:solidFill>
              </a:rPr>
              <a:t>Je ne leur aurais pas ouvert, même s’ils avaient insisté.</a:t>
            </a:r>
          </a:p>
          <a:p>
            <a:pPr marL="457200" lvl="1" indent="0">
              <a:lnSpc>
                <a:spcPct val="120000"/>
              </a:lnSpc>
              <a:spcBef>
                <a:spcPts val="0"/>
              </a:spcBef>
              <a:buNone/>
            </a:pPr>
            <a:r>
              <a:rPr lang="fr-FR">
                <a:solidFill>
                  <a:srgbClr val="FF0000"/>
                </a:solidFill>
              </a:rPr>
              <a:t>Je ne leur aurais pas ouvert, quand bien même ils auraient insisté.</a:t>
            </a:r>
          </a:p>
          <a:p>
            <a:pPr marL="0" indent="0">
              <a:lnSpc>
                <a:spcPct val="120000"/>
              </a:lnSpc>
              <a:spcBef>
                <a:spcPts val="0"/>
              </a:spcBef>
              <a:buNone/>
            </a:pPr>
            <a:r>
              <a:rPr lang="fr-FR"/>
              <a:t>4. (menacer) Je les aurais dénoncés</a:t>
            </a:r>
          </a:p>
          <a:p>
            <a:pPr marL="457200" lvl="1" indent="0">
              <a:lnSpc>
                <a:spcPct val="120000"/>
              </a:lnSpc>
              <a:spcBef>
                <a:spcPts val="0"/>
              </a:spcBef>
              <a:buNone/>
            </a:pPr>
            <a:r>
              <a:rPr lang="fr-FR">
                <a:solidFill>
                  <a:srgbClr val="FF0000"/>
                </a:solidFill>
              </a:rPr>
              <a:t>Je les aurais dénoncés, même s’ils m’avaient menacés.</a:t>
            </a:r>
          </a:p>
          <a:p>
            <a:pPr marL="457200" lvl="1" indent="0">
              <a:lnSpc>
                <a:spcPct val="120000"/>
              </a:lnSpc>
              <a:spcBef>
                <a:spcPts val="0"/>
              </a:spcBef>
              <a:buNone/>
            </a:pPr>
            <a:r>
              <a:rPr lang="fr-FR">
                <a:solidFill>
                  <a:srgbClr val="FF0000"/>
                </a:solidFill>
              </a:rPr>
              <a:t>Je les aurais dénoncés, quand bien même ils m’auraient menacés.</a:t>
            </a:r>
          </a:p>
          <a:p>
            <a:pPr marL="0" indent="0">
              <a:lnSpc>
                <a:spcPct val="120000"/>
              </a:lnSpc>
              <a:spcBef>
                <a:spcPts val="0"/>
              </a:spcBef>
              <a:buNone/>
            </a:pPr>
            <a:r>
              <a:rPr lang="fr-FR"/>
              <a:t>5. (neiger) Je serais parti(e) à la campagne</a:t>
            </a:r>
          </a:p>
          <a:p>
            <a:pPr marL="457200" lvl="1" indent="0">
              <a:lnSpc>
                <a:spcPct val="120000"/>
              </a:lnSpc>
              <a:spcBef>
                <a:spcPts val="0"/>
              </a:spcBef>
              <a:buNone/>
            </a:pPr>
            <a:r>
              <a:rPr lang="fr-FR">
                <a:solidFill>
                  <a:srgbClr val="FF0000"/>
                </a:solidFill>
              </a:rPr>
              <a:t>Je serais partie à la campagne, même s’il avait neigé.</a:t>
            </a:r>
          </a:p>
          <a:p>
            <a:pPr marL="457200" lvl="1" indent="0">
              <a:lnSpc>
                <a:spcPct val="120000"/>
              </a:lnSpc>
              <a:spcBef>
                <a:spcPts val="0"/>
              </a:spcBef>
              <a:buNone/>
            </a:pPr>
            <a:r>
              <a:rPr lang="fr-FR">
                <a:solidFill>
                  <a:srgbClr val="FF0000"/>
                </a:solidFill>
              </a:rPr>
              <a:t>Je serais partie à la campagne, quand bien même il aurait neigé.</a:t>
            </a:r>
          </a:p>
        </p:txBody>
      </p:sp>
      <p:sp>
        <p:nvSpPr>
          <p:cNvPr id="4" name="Segnaposto piè di pagina 3">
            <a:extLst>
              <a:ext uri="{FF2B5EF4-FFF2-40B4-BE49-F238E27FC236}">
                <a16:creationId xmlns:a16="http://schemas.microsoft.com/office/drawing/2014/main" id="{1CED5FA1-B303-A6DF-4B39-0A5BBF7390BA}"/>
              </a:ext>
            </a:extLst>
          </p:cNvPr>
          <p:cNvSpPr>
            <a:spLocks noGrp="1"/>
          </p:cNvSpPr>
          <p:nvPr>
            <p:ph type="ftr" sz="quarter" idx="11"/>
          </p:nvPr>
        </p:nvSpPr>
        <p:spPr>
          <a:xfrm>
            <a:off x="4038599" y="6356351"/>
            <a:ext cx="4403651" cy="310264"/>
          </a:xfrm>
        </p:spPr>
        <p:txBody>
          <a:bodyPr/>
          <a:lstStyle/>
          <a:p>
            <a:r>
              <a:rPr lang="it-IT"/>
              <a:t>Lingua magistrale per il Turismo - a.a. 2021-2022 Secondo semestre</a:t>
            </a:r>
            <a:endParaRPr lang="fr-FR"/>
          </a:p>
        </p:txBody>
      </p:sp>
    </p:spTree>
    <p:extLst>
      <p:ext uri="{BB962C8B-B14F-4D97-AF65-F5344CB8AC3E}">
        <p14:creationId xmlns:p14="http://schemas.microsoft.com/office/powerpoint/2010/main" val="2382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 calcmode="lin" valueType="num">
                                      <p:cBhvr additive="base">
                                        <p:cTn id="4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 calcmode="lin" valueType="num">
                                      <p:cBhvr additive="base">
                                        <p:cTn id="4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anim calcmode="lin" valueType="num">
                                      <p:cBhvr additive="base">
                                        <p:cTn id="51"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42654E6-C45C-49F0-A569-612B06173D56}"/>
              </a:ext>
            </a:extLst>
          </p:cNvPr>
          <p:cNvSpPr>
            <a:spLocks noGrp="1"/>
          </p:cNvSpPr>
          <p:nvPr>
            <p:ph type="title" idx="4294967295"/>
          </p:nvPr>
        </p:nvSpPr>
        <p:spPr>
          <a:xfrm>
            <a:off x="1115568" y="548640"/>
            <a:ext cx="10168128" cy="1179576"/>
          </a:xfrm>
        </p:spPr>
        <p:txBody>
          <a:bodyPr vert="horz" lIns="91440" tIns="45720" rIns="91440" bIns="45720" rtlCol="0" anchor="ctr">
            <a:normAutofit/>
          </a:bodyPr>
          <a:lstStyle/>
          <a:p>
            <a:r>
              <a:rPr lang="en-US" sz="4000"/>
              <a:t>À l’infinitif</a:t>
            </a:r>
            <a:endParaRPr lang="en-US" sz="4000" kern="1200">
              <a:solidFill>
                <a:schemeClr val="tx1"/>
              </a:solidFill>
              <a:latin typeface="+mj-lt"/>
              <a:ea typeface="+mj-ea"/>
              <a:cs typeface="+mj-cs"/>
            </a:endParaRPr>
          </a:p>
        </p:txBody>
      </p:sp>
      <p:sp>
        <p:nvSpPr>
          <p:cNvPr id="23" name="Rectangle 22">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C0E088B8-5C97-4BF0-9956-7440F977CE29}"/>
              </a:ext>
            </a:extLst>
          </p:cNvPr>
          <p:cNvSpPr>
            <a:spLocks noGrp="1"/>
          </p:cNvSpPr>
          <p:nvPr>
            <p:ph idx="4294967295"/>
          </p:nvPr>
        </p:nvSpPr>
        <p:spPr>
          <a:xfrm>
            <a:off x="994299" y="2148396"/>
            <a:ext cx="10289397" cy="4028567"/>
          </a:xfrm>
        </p:spPr>
        <p:txBody>
          <a:bodyPr vert="horz" lIns="91440" tIns="45720" rIns="91440" bIns="45720" rtlCol="0">
            <a:normAutofit fontScale="92500" lnSpcReduction="20000"/>
          </a:bodyPr>
          <a:lstStyle/>
          <a:p>
            <a:r>
              <a:rPr lang="en-US" sz="2200"/>
              <a:t>Quand le sujet de la principale et de la subordonnée est le même, on est parfois obligé d’utiliser </a:t>
            </a:r>
            <a:r>
              <a:rPr lang="en-US" sz="2200" b="1"/>
              <a:t>l’infinitif</a:t>
            </a:r>
            <a:r>
              <a:rPr lang="en-US" sz="2200"/>
              <a:t> :</a:t>
            </a:r>
          </a:p>
          <a:p>
            <a:pPr lvl="1"/>
            <a:r>
              <a:rPr lang="en-US" sz="1800"/>
              <a:t>Elle est partie </a:t>
            </a:r>
            <a:r>
              <a:rPr lang="en-US" sz="1800">
                <a:solidFill>
                  <a:srgbClr val="FF0000"/>
                </a:solidFill>
              </a:rPr>
              <a:t>sans que </a:t>
            </a:r>
            <a:r>
              <a:rPr lang="en-US" sz="1800"/>
              <a:t>personne ne s’en aperçoive</a:t>
            </a:r>
          </a:p>
          <a:p>
            <a:pPr lvl="1"/>
            <a:r>
              <a:rPr lang="en-US" sz="1800" strike="sngStrike"/>
              <a:t>Elle est partie sans qu’elle avertisse personne </a:t>
            </a:r>
            <a:r>
              <a:rPr lang="en-US" sz="1800"/>
              <a:t>-&gt; Elle est partie </a:t>
            </a:r>
            <a:r>
              <a:rPr lang="en-US" sz="1800">
                <a:solidFill>
                  <a:srgbClr val="FF0000"/>
                </a:solidFill>
              </a:rPr>
              <a:t>sans</a:t>
            </a:r>
            <a:r>
              <a:rPr lang="en-US" sz="1800"/>
              <a:t> </a:t>
            </a:r>
            <a:r>
              <a:rPr lang="en-US" sz="1800" b="1"/>
              <a:t>avertir</a:t>
            </a:r>
            <a:r>
              <a:rPr lang="en-US" sz="1800"/>
              <a:t> personne.</a:t>
            </a:r>
          </a:p>
          <a:p>
            <a:pPr lvl="1"/>
            <a:endParaRPr lang="en-US" sz="1800"/>
          </a:p>
          <a:p>
            <a:pPr marL="0" indent="0">
              <a:buNone/>
            </a:pPr>
            <a:r>
              <a:rPr lang="en-US" sz="2600"/>
              <a:t>Mots exprimant la concession qui introduisent un infinitif :</a:t>
            </a:r>
          </a:p>
          <a:p>
            <a:pPr marL="0" indent="0">
              <a:buNone/>
            </a:pPr>
            <a:r>
              <a:rPr lang="en-US" sz="2200" b="1"/>
              <a:t>Au lieu de</a:t>
            </a:r>
          </a:p>
          <a:p>
            <a:pPr marL="457200" lvl="1" indent="0">
              <a:buNone/>
            </a:pPr>
            <a:r>
              <a:rPr lang="en-US" sz="1800"/>
              <a:t>Dites-nous ce qui ne va pas </a:t>
            </a:r>
            <a:r>
              <a:rPr lang="en-US" sz="1800">
                <a:solidFill>
                  <a:srgbClr val="FF0000"/>
                </a:solidFill>
              </a:rPr>
              <a:t>au lieu de </a:t>
            </a:r>
            <a:r>
              <a:rPr lang="en-US" sz="1800"/>
              <a:t>rabaisser notre travail.</a:t>
            </a:r>
          </a:p>
          <a:p>
            <a:pPr marL="0" indent="0">
              <a:buNone/>
            </a:pPr>
            <a:r>
              <a:rPr lang="en-US" sz="2200" b="1"/>
              <a:t>Loin de</a:t>
            </a:r>
          </a:p>
          <a:p>
            <a:pPr marL="457200" lvl="1" indent="0">
              <a:buNone/>
            </a:pPr>
            <a:r>
              <a:rPr lang="fr-FR" sz="1800"/>
              <a:t>Les déséquilibres entre les régions riches et pauvres, </a:t>
            </a:r>
            <a:r>
              <a:rPr lang="fr-FR" sz="1800">
                <a:solidFill>
                  <a:srgbClr val="FF0000"/>
                </a:solidFill>
              </a:rPr>
              <a:t>loin de </a:t>
            </a:r>
            <a:r>
              <a:rPr lang="fr-FR" sz="1800"/>
              <a:t>se combler, s'accentuent dangereusement.</a:t>
            </a:r>
            <a:endParaRPr lang="en-US" sz="1800"/>
          </a:p>
          <a:p>
            <a:pPr marL="0" indent="0">
              <a:buNone/>
            </a:pPr>
            <a:r>
              <a:rPr lang="en-US" sz="2200" b="1"/>
              <a:t>Quitte à</a:t>
            </a:r>
          </a:p>
          <a:p>
            <a:pPr marL="457200" lvl="1" indent="0">
              <a:buNone/>
            </a:pPr>
            <a:r>
              <a:rPr lang="fr-FR" sz="1800"/>
              <a:t>Leurs profits accumulés devraient servir à maintenir les salaires, </a:t>
            </a:r>
            <a:r>
              <a:rPr lang="fr-FR" sz="1800">
                <a:solidFill>
                  <a:srgbClr val="FF0000"/>
                </a:solidFill>
              </a:rPr>
              <a:t>quitte à </a:t>
            </a:r>
            <a:r>
              <a:rPr lang="fr-FR" sz="1800"/>
              <a:t>répartir le travail entre tous.</a:t>
            </a:r>
            <a:endParaRPr lang="en-US" sz="1800"/>
          </a:p>
          <a:p>
            <a:pPr marL="0" indent="0">
              <a:buNone/>
            </a:pPr>
            <a:r>
              <a:rPr lang="en-US" sz="2200" b="1"/>
              <a:t>Avoir beau</a:t>
            </a:r>
          </a:p>
          <a:p>
            <a:pPr marL="457200" lvl="1" indent="0">
              <a:buNone/>
            </a:pPr>
            <a:r>
              <a:rPr lang="fr-FR" sz="1800"/>
              <a:t>On </a:t>
            </a:r>
            <a:r>
              <a:rPr lang="fr-FR" sz="1800">
                <a:solidFill>
                  <a:srgbClr val="FF0000"/>
                </a:solidFill>
              </a:rPr>
              <a:t>a beau avoir </a:t>
            </a:r>
            <a:r>
              <a:rPr lang="fr-FR" sz="1800"/>
              <a:t>le meilleur produit, s'il ne se vend pas, malheureusement, des entreprises ferment.</a:t>
            </a:r>
            <a:endParaRPr lang="en-US" sz="1800"/>
          </a:p>
        </p:txBody>
      </p:sp>
      <p:sp>
        <p:nvSpPr>
          <p:cNvPr id="4" name="Segnaposto piè di pagina 3">
            <a:extLst>
              <a:ext uri="{FF2B5EF4-FFF2-40B4-BE49-F238E27FC236}">
                <a16:creationId xmlns:a16="http://schemas.microsoft.com/office/drawing/2014/main" id="{8D1E584E-8EB7-87E6-3D46-338FACD533EC}"/>
              </a:ext>
            </a:extLst>
          </p:cNvPr>
          <p:cNvSpPr>
            <a:spLocks noGrp="1"/>
          </p:cNvSpPr>
          <p:nvPr>
            <p:ph type="ftr" sz="quarter" idx="11"/>
          </p:nvPr>
        </p:nvSpPr>
        <p:spPr>
          <a:xfrm>
            <a:off x="4038599" y="6356350"/>
            <a:ext cx="4446181" cy="320897"/>
          </a:xfrm>
        </p:spPr>
        <p:txBody>
          <a:bodyPr/>
          <a:lstStyle/>
          <a:p>
            <a:r>
              <a:rPr lang="it-IT"/>
              <a:t>Lingua magistrale per il Turismo - a.a. 2021-2022 Secondo semestre</a:t>
            </a:r>
            <a:endParaRPr lang="fr-FR"/>
          </a:p>
        </p:txBody>
      </p:sp>
    </p:spTree>
    <p:extLst>
      <p:ext uri="{BB962C8B-B14F-4D97-AF65-F5344CB8AC3E}">
        <p14:creationId xmlns:p14="http://schemas.microsoft.com/office/powerpoint/2010/main" val="193186071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inLineVTI">
  <a:themeElements>
    <a:clrScheme name="ThinLines Color Scheme">
      <a:dk1>
        <a:sysClr val="windowText" lastClr="000000"/>
      </a:dk1>
      <a:lt1>
        <a:sysClr val="window" lastClr="FFFFFF"/>
      </a:lt1>
      <a:dk2>
        <a:srgbClr val="000000"/>
      </a:dk2>
      <a:lt2>
        <a:srgbClr val="FFFFFF"/>
      </a:lt2>
      <a:accent1>
        <a:srgbClr val="00BAC8"/>
      </a:accent1>
      <a:accent2>
        <a:srgbClr val="794DFF"/>
      </a:accent2>
      <a:accent3>
        <a:srgbClr val="00D17D"/>
      </a:accent3>
      <a:accent4>
        <a:srgbClr val="404040"/>
      </a:accent4>
      <a:accent5>
        <a:srgbClr val="FE5D21"/>
      </a:accent5>
      <a:accent6>
        <a:srgbClr val="B3B3B3"/>
      </a:accent6>
      <a:hlink>
        <a:srgbClr val="3E8FF1"/>
      </a:hlink>
      <a:folHlink>
        <a:srgbClr val="939393"/>
      </a:folHlink>
    </a:clrScheme>
    <a:fontScheme name="Custom 3">
      <a:majorFont>
        <a:latin typeface="Source Sans Pro Light"/>
        <a:ea typeface=""/>
        <a:cs typeface=""/>
      </a:majorFont>
      <a:minorFont>
        <a:latin typeface="Source Sans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6348</TotalTime>
  <Words>2625</Words>
  <Application>Microsoft Office PowerPoint</Application>
  <PresentationFormat>Widescreen</PresentationFormat>
  <Paragraphs>209</Paragraphs>
  <Slides>19</Slides>
  <Notes>2</Notes>
  <HiddenSlides>0</HiddenSlides>
  <MMClips>0</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19</vt:i4>
      </vt:variant>
    </vt:vector>
  </HeadingPairs>
  <TitlesOfParts>
    <vt:vector size="27" baseType="lpstr">
      <vt:lpstr>Arial</vt:lpstr>
      <vt:lpstr>Calibri</vt:lpstr>
      <vt:lpstr>Calibri Light</vt:lpstr>
      <vt:lpstr>Source Sans Pro</vt:lpstr>
      <vt:lpstr>Source Sans Pro Light</vt:lpstr>
      <vt:lpstr>Tema di Office</vt:lpstr>
      <vt:lpstr>Tema di Office</vt:lpstr>
      <vt:lpstr>ThinLineVTI</vt:lpstr>
      <vt:lpstr>   L’expression de  la concession </vt:lpstr>
      <vt:lpstr>La concession au subjonctif</vt:lpstr>
      <vt:lpstr>Presentazione standard di PowerPoint</vt:lpstr>
      <vt:lpstr>Presentazione standard di PowerPoint</vt:lpstr>
      <vt:lpstr>Presentazione standard di PowerPoint</vt:lpstr>
      <vt:lpstr>Presentazione standard di PowerPoint</vt:lpstr>
      <vt:lpstr>Au conditionnel</vt:lpstr>
      <vt:lpstr>Exercice</vt:lpstr>
      <vt:lpstr>À l’infinitif</vt:lpstr>
      <vt:lpstr>Presentazione standard di PowerPoint</vt:lpstr>
      <vt:lpstr>Au gérondif/participe présent</vt:lpstr>
      <vt:lpstr>Presentazione standard di PowerPoint</vt:lpstr>
      <vt:lpstr>Mots de liaison, connecteurs logiques exprimant la concession, la restriction ou l’opposition</vt:lpstr>
      <vt:lpstr>Presentazione standard di PowerPoint</vt:lpstr>
      <vt:lpstr>Le complément de concession</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L’expression de  la concession</dc:title>
  <dc:creator>laura.kreyder@unimib.it</dc:creator>
  <cp:lastModifiedBy>laura.kreyder@unimib.it</cp:lastModifiedBy>
  <cp:revision>30</cp:revision>
  <dcterms:created xsi:type="dcterms:W3CDTF">2021-05-04T12:32:58Z</dcterms:created>
  <dcterms:modified xsi:type="dcterms:W3CDTF">2022-05-20T16:14:29Z</dcterms:modified>
</cp:coreProperties>
</file>