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4" r:id="rId1"/>
    <p:sldMasterId id="2147483766" r:id="rId2"/>
  </p:sldMasterIdLst>
  <p:notesMasterIdLst>
    <p:notesMasterId r:id="rId21"/>
  </p:notesMasterIdLst>
  <p:sldIdLst>
    <p:sldId id="259" r:id="rId3"/>
    <p:sldId id="261" r:id="rId4"/>
    <p:sldId id="262" r:id="rId5"/>
    <p:sldId id="263" r:id="rId6"/>
    <p:sldId id="260" r:id="rId7"/>
    <p:sldId id="264" r:id="rId8"/>
    <p:sldId id="265" r:id="rId9"/>
    <p:sldId id="266" r:id="rId10"/>
    <p:sldId id="267" r:id="rId11"/>
    <p:sldId id="268" r:id="rId12"/>
    <p:sldId id="273" r:id="rId13"/>
    <p:sldId id="269" r:id="rId14"/>
    <p:sldId id="270" r:id="rId15"/>
    <p:sldId id="276" r:id="rId16"/>
    <p:sldId id="271" r:id="rId17"/>
    <p:sldId id="275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836CD-F0CA-41DA-AE92-652EE05284D9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D244C-3A09-4B6D-957C-7EEA7EA926D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074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170868A-5FB1-4EB3-BD87-7C0F68BCE97B}" type="datetime1">
              <a:rPr lang="fr-FR" smtClean="0"/>
              <a:t>25/05/2022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0094EF0-95EF-49C4-8DC6-677B5E43F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71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19C1-2173-4F0A-A42B-FB2A6450C72C}" type="datetime1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74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699A-6A12-4F0D-AB45-82F38DA275E5}" type="datetime1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860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3699-8165-4D9A-9C87-04BFD8D5B1A5}" type="datetime1">
              <a:rPr lang="fr-FR" smtClean="0"/>
              <a:t>25/05/2022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C62-CDD1-4FC7-B829-A5D06256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075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F0D-DB2F-4FC9-80BB-F8CBAABAE4EB}" type="datetime1">
              <a:rPr lang="fr-FR" smtClean="0"/>
              <a:t>25/05/2022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C62-CDD1-4FC7-B829-A5D06256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973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FBE-F547-4E89-94F6-E8E2C391F376}" type="datetime1">
              <a:rPr lang="fr-FR" smtClean="0"/>
              <a:t>25/05/2022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C62-CDD1-4FC7-B829-A5D06256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530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E1C6-E59C-4D49-AA26-61B7FB28F612}" type="datetime1">
              <a:rPr lang="fr-FR" smtClean="0"/>
              <a:t>25/05/2022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C62-CDD1-4FC7-B829-A5D06256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5188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0C6B-A06A-43A4-A9F6-B3735AD32D46}" type="datetime1">
              <a:rPr lang="fr-FR" smtClean="0"/>
              <a:t>25/05/2022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C62-CDD1-4FC7-B829-A5D06256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938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5090-3B89-4333-8139-3514C8727B89}" type="datetime1">
              <a:rPr lang="fr-FR" smtClean="0"/>
              <a:t>25/05/2022</a:t>
            </a:fld>
            <a:endParaRPr lang="it-I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C62-CDD1-4FC7-B829-A5D06256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815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F7B2-122C-4FF4-8D2A-1D030F902A39}" type="datetime1">
              <a:rPr lang="fr-FR" smtClean="0"/>
              <a:t>25/05/2022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C62-CDD1-4FC7-B829-A5D06256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667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7A69-BF8B-4AA5-BA95-AD658B5C428C}" type="datetime1">
              <a:rPr lang="fr-FR" smtClean="0"/>
              <a:t>25/05/2022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C62-CDD1-4FC7-B829-A5D06256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51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10C-6F14-4362-A80C-5865D8C5582E}" type="datetime1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796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1BC1-D5EB-49A5-B16D-F70729C166E8}" type="datetime1">
              <a:rPr lang="fr-FR" smtClean="0"/>
              <a:t>25/05/2022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C62-CDD1-4FC7-B829-A5D06256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930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A8A1-4C9F-46B4-85A3-599DD9F486F7}" type="datetime1">
              <a:rPr lang="fr-FR" smtClean="0"/>
              <a:t>25/05/2022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C62-CDD1-4FC7-B829-A5D06256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060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A967-784B-4F9B-A889-FE44C31B9C61}" type="datetime1">
              <a:rPr lang="fr-FR" smtClean="0"/>
              <a:t>25/05/2022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C62-CDD1-4FC7-B829-A5D06256B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328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C1C0-A36E-4507-8BFC-7D1147FE5241}" type="datetime1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09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4F49-14E3-4BF3-9C81-251822A4F147}" type="datetime1">
              <a:rPr lang="fr-FR" smtClean="0"/>
              <a:t>25/05/2022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928-5BB0-4B9A-9254-D935AA38D1C6}" type="datetime1">
              <a:rPr lang="fr-FR" smtClean="0"/>
              <a:t>25/05/2022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79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1B5A-C5F2-45AB-BDE9-C519446145C8}" type="datetime1">
              <a:rPr lang="fr-FR" smtClean="0"/>
              <a:t>25/05/2022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B626-8124-4D8A-9AED-11CCE48AE18D}" type="datetime1">
              <a:rPr lang="fr-FR" smtClean="0"/>
              <a:t>25/05/2022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09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CDA3-23DE-4644-9C08-FEF2D56D48D4}" type="datetime1">
              <a:rPr lang="fr-FR" smtClean="0"/>
              <a:t>25/05/2022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62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3CE18DE-6198-4A3D-8CBB-2301F837BD7A}" type="datetime1">
              <a:rPr lang="fr-FR" smtClean="0"/>
              <a:t>25/05/2022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40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2006ABD-225D-41F8-AE65-45746A7323E2}" type="datetime1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06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AFDBA6-B5AE-40FA-A3E4-A00C6ED4B181}" type="datetime1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88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6">
            <a:extLst>
              <a:ext uri="{FF2B5EF4-FFF2-40B4-BE49-F238E27FC236}">
                <a16:creationId xmlns:a16="http://schemas.microsoft.com/office/drawing/2014/main" id="{1E8DBE92-2331-4285-8226-D398190D3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66261" y="1067403"/>
            <a:ext cx="5830468" cy="4723194"/>
          </a:xfrm>
        </p:spPr>
        <p:txBody>
          <a:bodyPr anchor="ctr">
            <a:normAutofit/>
          </a:bodyPr>
          <a:lstStyle/>
          <a:p>
            <a:r>
              <a:rPr lang="it-IT" sz="7200"/>
              <a:t>La comparaison</a:t>
            </a:r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C962AC3C-FEB4-4C6A-8CA6-D570CD009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346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3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Comparatifs et superlatifs irréguliers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33824" y="838201"/>
            <a:ext cx="7419975" cy="4139242"/>
          </a:xfrm>
        </p:spPr>
        <p:txBody>
          <a:bodyPr/>
          <a:lstStyle/>
          <a:p>
            <a:r>
              <a:rPr lang="it-IT" sz="2400" b="1"/>
              <a:t>Adjectif      comparatif         superlatif</a:t>
            </a:r>
          </a:p>
          <a:p>
            <a:r>
              <a:rPr lang="it-IT"/>
              <a:t>Bon, bonne, bons, bonnes       meilleur/e/s       le/la/les meilleur/e/s</a:t>
            </a:r>
          </a:p>
          <a:p>
            <a:r>
              <a:rPr lang="it-IT" sz="2400"/>
              <a:t>Bien      mieux	le mieux</a:t>
            </a:r>
          </a:p>
          <a:p>
            <a:r>
              <a:rPr lang="it-IT" sz="2400"/>
              <a:t>Petit      plus petit	le plus petit</a:t>
            </a:r>
          </a:p>
          <a:p>
            <a:pPr marL="0" indent="0">
              <a:buNone/>
            </a:pPr>
            <a:r>
              <a:rPr lang="it-IT" sz="2400"/>
              <a:t>	    moindre	le moindre</a:t>
            </a:r>
          </a:p>
          <a:p>
            <a:r>
              <a:rPr lang="it-IT" sz="2400"/>
              <a:t>Mauvais     plus mauvais	le plus mauvais</a:t>
            </a:r>
          </a:p>
          <a:p>
            <a:pPr marL="0" indent="0">
              <a:buNone/>
            </a:pPr>
            <a:r>
              <a:rPr lang="it-IT" sz="2400"/>
              <a:t>	           pire	le pire</a:t>
            </a:r>
          </a:p>
          <a:p>
            <a:pPr marL="914400" lvl="2" indent="0">
              <a:buNone/>
            </a:pPr>
            <a:endParaRPr lang="it-IT"/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88ED5505-ED98-4945-A330-0CF62298CDBE}"/>
              </a:ext>
            </a:extLst>
          </p:cNvPr>
          <p:cNvSpPr/>
          <p:nvPr/>
        </p:nvSpPr>
        <p:spPr>
          <a:xfrm>
            <a:off x="4879759" y="2237918"/>
            <a:ext cx="177553" cy="115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F96B32A-13C3-42A5-9751-E7B7E613F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9759" y="2675870"/>
            <a:ext cx="195089" cy="152413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86F344A-81D7-4992-A107-CCDBBF38E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476" y="3656114"/>
            <a:ext cx="195089" cy="15241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1A9BD495-097A-4C11-BA1D-5D72C4588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9759" y="3150824"/>
            <a:ext cx="195089" cy="152413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D031739A-CDEB-4088-B9D8-004BBF99A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9523" y="1745202"/>
            <a:ext cx="195089" cy="152413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7DDFC2DE-3782-4A71-97A2-2114F98D4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3750" y="4164365"/>
            <a:ext cx="195089" cy="152413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2E66A3AE-6ABC-480E-9DC7-0DBCB543F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6956" y="1745945"/>
            <a:ext cx="195089" cy="152413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578C20AE-9F74-42CE-A270-545EC6A59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476" y="1284296"/>
            <a:ext cx="195089" cy="152413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B07D26EE-BCFF-4D18-BA6B-6BDEEC40D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0556" y="1289346"/>
            <a:ext cx="195089" cy="152413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AD35141C-2AEA-4A02-87C3-14AFA3AD0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8882" y="2207083"/>
            <a:ext cx="195089" cy="152413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3C39F1D2-6E34-4C15-ACA0-91A20BFD8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6189" y="2675870"/>
            <a:ext cx="195089" cy="152413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C37D6DE3-BC34-4FEB-BD22-A777DDE2A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6189" y="3150823"/>
            <a:ext cx="195089" cy="152413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A813BDDC-0BC0-4A6F-AFD1-B4FC117AE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6239" y="3656113"/>
            <a:ext cx="195089" cy="152413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002F8B4C-F2E4-4871-B61F-4AA2CB075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644" y="4130194"/>
            <a:ext cx="195089" cy="152413"/>
          </a:xfrm>
          <a:prstGeom prst="rect">
            <a:avLst/>
          </a:prstGeom>
        </p:spPr>
      </p:pic>
      <p:sp>
        <p:nvSpPr>
          <p:cNvPr id="18" name="Segnaposto piè di pagina 17">
            <a:extLst>
              <a:ext uri="{FF2B5EF4-FFF2-40B4-BE49-F238E27FC236}">
                <a16:creationId xmlns:a16="http://schemas.microsoft.com/office/drawing/2014/main" id="{85B09628-8D1F-42AB-8691-4E031858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</p:spTree>
    <p:extLst>
      <p:ext uri="{BB962C8B-B14F-4D97-AF65-F5344CB8AC3E}">
        <p14:creationId xmlns:p14="http://schemas.microsoft.com/office/powerpoint/2010/main" val="272451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57F446-FF70-4EEF-8DE9-9C01AF6E3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4" y="499533"/>
            <a:ext cx="10753725" cy="689187"/>
          </a:xfrm>
        </p:spPr>
        <p:txBody>
          <a:bodyPr>
            <a:normAutofit fontScale="90000"/>
          </a:bodyPr>
          <a:lstStyle/>
          <a:p>
            <a:r>
              <a:rPr lang="it-IT"/>
              <a:t>Exercice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4245A1-9292-4800-BD3D-E1CB5847A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" y="1402080"/>
            <a:ext cx="10876913" cy="4541520"/>
          </a:xfrm>
        </p:spPr>
        <p:txBody>
          <a:bodyPr>
            <a:normAutofit fontScale="85000" lnSpcReduction="20000"/>
          </a:bodyPr>
          <a:lstStyle/>
          <a:p>
            <a:r>
              <a:rPr lang="fr-FR" b="1">
                <a:latin typeface="Corbel" panose="020B0503020204020204" pitchFamily="34" charset="0"/>
              </a:rPr>
              <a:t>Répondez à ces questions librement et en utilisant un comparatif ou un superlatif </a:t>
            </a:r>
            <a:r>
              <a:rPr lang="fr-FR">
                <a:latin typeface="Corbel" panose="020B0503020204020204" pitchFamily="34" charset="0"/>
              </a:rPr>
              <a:t>:</a:t>
            </a:r>
          </a:p>
          <a:p>
            <a:r>
              <a:rPr lang="fr-FR">
                <a:latin typeface="Corbel" panose="020B0503020204020204" pitchFamily="34" charset="0"/>
              </a:rPr>
              <a:t>1. Passez-vous plus de temps en famille qu'avec des amis? -</a:t>
            </a:r>
          </a:p>
          <a:p>
            <a:r>
              <a:rPr lang="fr-FR">
                <a:latin typeface="Corbel" panose="020B0503020204020204" pitchFamily="34" charset="0"/>
              </a:rPr>
              <a:t>2. Avez-vous plus d'amies filles que d'amis garçons? -</a:t>
            </a:r>
          </a:p>
          <a:p>
            <a:r>
              <a:rPr lang="fr-FR">
                <a:latin typeface="Corbel" panose="020B0503020204020204" pitchFamily="34" charset="0"/>
              </a:rPr>
              <a:t>3. Dormez-vous autant en semaine que pendant le week-end?-</a:t>
            </a:r>
          </a:p>
          <a:p>
            <a:r>
              <a:rPr lang="fr-FR">
                <a:latin typeface="Corbel" panose="020B0503020204020204" pitchFamily="34" charset="0"/>
              </a:rPr>
              <a:t>4. Regardez-vous plus de films que de séries télé? -</a:t>
            </a:r>
          </a:p>
          <a:p>
            <a:r>
              <a:rPr lang="fr-FR">
                <a:latin typeface="Corbel" panose="020B0503020204020204" pitchFamily="34" charset="0"/>
              </a:rPr>
              <a:t>5. Mangez-vous plus, moins, autant à midi que le soir? -</a:t>
            </a:r>
          </a:p>
          <a:p>
            <a:r>
              <a:rPr lang="fr-FR">
                <a:latin typeface="Corbel" panose="020B0503020204020204" pitchFamily="34" charset="0"/>
              </a:rPr>
              <a:t>6. Communiquez-vous plus par textos que par téléphone? -</a:t>
            </a:r>
          </a:p>
          <a:p>
            <a:r>
              <a:rPr lang="fr-FR">
                <a:latin typeface="Corbel" panose="020B0503020204020204" pitchFamily="34" charset="0"/>
              </a:rPr>
              <a:t>7. Faites-vous moins de fautes de français qu'avant?-</a:t>
            </a:r>
          </a:p>
          <a:p>
            <a:r>
              <a:rPr lang="fr-FR">
                <a:latin typeface="Corbel" panose="020B0503020204020204" pitchFamily="34" charset="0"/>
              </a:rPr>
              <a:t>8. Avez-vous autant de vocabulaire en français qu'en anglais? -</a:t>
            </a:r>
          </a:p>
          <a:p>
            <a:r>
              <a:rPr lang="fr-FR">
                <a:latin typeface="Corbel" panose="020B0503020204020204" pitchFamily="34" charset="0"/>
              </a:rPr>
              <a:t>9. Qui est le plus jeune dans votre famille?</a:t>
            </a:r>
          </a:p>
          <a:p>
            <a:r>
              <a:rPr lang="fr-FR">
                <a:latin typeface="Corbel" panose="020B0503020204020204" pitchFamily="34" charset="0"/>
              </a:rPr>
              <a:t>10. Quel est l'aliment qu'on consomme le plus dans votre pays? -</a:t>
            </a:r>
          </a:p>
          <a:p>
            <a:r>
              <a:rPr lang="fr-FR">
                <a:latin typeface="Corbel" panose="020B0503020204020204" pitchFamily="34" charset="0"/>
              </a:rPr>
              <a:t>11. Quels sont les journaux/les magazines qu'on lit le plus? -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CB0695D-C1D7-9A7F-F954-762B69164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079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1942" y="666750"/>
            <a:ext cx="3140383" cy="5353050"/>
          </a:xfrm>
        </p:spPr>
        <p:txBody>
          <a:bodyPr/>
          <a:lstStyle/>
          <a:p>
            <a:r>
              <a:rPr lang="it-IT"/>
              <a:t>Proposition subordonnée de comparaison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05324" y="666750"/>
            <a:ext cx="6848475" cy="551021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sz="3400"/>
              <a:t>Le verbe de la subordonnée est à l’indicatif</a:t>
            </a:r>
          </a:p>
          <a:p>
            <a:r>
              <a:rPr lang="it-IT" sz="2900" b="1"/>
              <a:t>Comme</a:t>
            </a:r>
          </a:p>
          <a:p>
            <a:pPr marL="0" indent="0">
              <a:buNone/>
            </a:pPr>
            <a:r>
              <a:rPr lang="it-IT" sz="2600">
                <a:solidFill>
                  <a:schemeClr val="accent1">
                    <a:lumMod val="75000"/>
                  </a:schemeClr>
                </a:solidFill>
              </a:rPr>
              <a:t>Comme</a:t>
            </a:r>
            <a:r>
              <a:rPr lang="it-IT" sz="2600"/>
              <a:t> je vous l’ai déjà dit, je ne pourrais pas assister à la réunion.</a:t>
            </a:r>
          </a:p>
          <a:p>
            <a:r>
              <a:rPr lang="it-IT" sz="2900" b="1"/>
              <a:t>Comme si</a:t>
            </a:r>
          </a:p>
          <a:p>
            <a:pPr marL="0" indent="0">
              <a:buNone/>
            </a:pPr>
            <a:r>
              <a:rPr lang="it-IT" sz="2600"/>
              <a:t>C’était </a:t>
            </a:r>
            <a:r>
              <a:rPr lang="it-IT" sz="2600">
                <a:solidFill>
                  <a:schemeClr val="accent1">
                    <a:lumMod val="75000"/>
                  </a:schemeClr>
                </a:solidFill>
              </a:rPr>
              <a:t>comme si </a:t>
            </a:r>
            <a:r>
              <a:rPr lang="it-IT" sz="2600"/>
              <a:t>rien ne s’était passé.</a:t>
            </a:r>
          </a:p>
          <a:p>
            <a:r>
              <a:rPr lang="it-IT" sz="2900" b="1"/>
              <a:t>Ainsi que</a:t>
            </a:r>
          </a:p>
          <a:p>
            <a:pPr marL="0" indent="0">
              <a:buNone/>
            </a:pPr>
            <a:r>
              <a:rPr lang="it-IT" sz="2600"/>
              <a:t>Il se lève à sept heures du matin, </a:t>
            </a:r>
            <a:r>
              <a:rPr lang="it-IT" sz="2600">
                <a:solidFill>
                  <a:schemeClr val="accent1">
                    <a:lumMod val="75000"/>
                  </a:schemeClr>
                </a:solidFill>
              </a:rPr>
              <a:t>ainsi qu’</a:t>
            </a:r>
            <a:r>
              <a:rPr lang="it-IT" sz="2600"/>
              <a:t>il l’a toujours fait.</a:t>
            </a:r>
          </a:p>
          <a:p>
            <a:r>
              <a:rPr lang="it-IT" sz="2900" b="1"/>
              <a:t>Aussi bien que</a:t>
            </a:r>
          </a:p>
          <a:p>
            <a:pPr marL="0" indent="0">
              <a:buNone/>
            </a:pPr>
            <a:r>
              <a:rPr lang="it-IT" sz="2600"/>
              <a:t>A Versailles, vous pouvez </a:t>
            </a:r>
            <a:r>
              <a:rPr lang="it-IT" sz="2600">
                <a:solidFill>
                  <a:schemeClr val="accent1">
                    <a:lumMod val="75000"/>
                  </a:schemeClr>
                </a:solidFill>
              </a:rPr>
              <a:t>aussi bien </a:t>
            </a:r>
            <a:r>
              <a:rPr lang="it-IT" sz="2600"/>
              <a:t>vous promener dans les jardins </a:t>
            </a:r>
            <a:r>
              <a:rPr lang="it-IT" sz="2600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it-IT" sz="2600"/>
              <a:t> visiter les appartements.</a:t>
            </a:r>
          </a:p>
          <a:p>
            <a:r>
              <a:rPr lang="it-IT" sz="2900" b="1"/>
              <a:t>De même que</a:t>
            </a:r>
          </a:p>
          <a:p>
            <a:pPr marL="0" indent="0">
              <a:buNone/>
            </a:pPr>
            <a:r>
              <a:rPr lang="it-IT" sz="2600">
                <a:solidFill>
                  <a:schemeClr val="accent1">
                    <a:lumMod val="75000"/>
                  </a:schemeClr>
                </a:solidFill>
              </a:rPr>
              <a:t>De même que </a:t>
            </a:r>
            <a:r>
              <a:rPr lang="it-IT" sz="2600"/>
              <a:t>j’aime sortir le soir, </a:t>
            </a:r>
            <a:r>
              <a:rPr lang="it-IT" sz="2600">
                <a:solidFill>
                  <a:schemeClr val="accent1">
                    <a:lumMod val="75000"/>
                  </a:schemeClr>
                </a:solidFill>
              </a:rPr>
              <a:t>de même </a:t>
            </a:r>
            <a:r>
              <a:rPr lang="it-IT" sz="2600"/>
              <a:t>j’adore voir l’aube en vacances.</a:t>
            </a:r>
          </a:p>
          <a:p>
            <a:r>
              <a:rPr lang="it-IT" sz="2900" b="1"/>
              <a:t>Plutôt que</a:t>
            </a:r>
          </a:p>
          <a:p>
            <a:pPr marL="0" indent="0">
              <a:buNone/>
            </a:pPr>
            <a:r>
              <a:rPr lang="it-IT" sz="2600"/>
              <a:t>Il vaut </a:t>
            </a:r>
            <a:r>
              <a:rPr lang="it-IT" sz="2600">
                <a:solidFill>
                  <a:schemeClr val="accent1">
                    <a:lumMod val="75000"/>
                  </a:schemeClr>
                </a:solidFill>
              </a:rPr>
              <a:t>mieux</a:t>
            </a:r>
            <a:r>
              <a:rPr lang="it-IT" sz="2600"/>
              <a:t> porter des tennis </a:t>
            </a:r>
            <a:r>
              <a:rPr lang="it-IT" sz="2600">
                <a:solidFill>
                  <a:schemeClr val="accent1">
                    <a:lumMod val="75000"/>
                  </a:schemeClr>
                </a:solidFill>
              </a:rPr>
              <a:t>plutôt que </a:t>
            </a:r>
            <a:r>
              <a:rPr lang="it-IT" sz="2600"/>
              <a:t>des talons hauts pour marcher longtemps.</a:t>
            </a:r>
          </a:p>
          <a:p>
            <a:pPr marL="0" indent="0">
              <a:buNone/>
            </a:pPr>
            <a:endParaRPr lang="it-IT" sz="2300"/>
          </a:p>
          <a:p>
            <a:pPr marL="0" indent="0">
              <a:buNone/>
            </a:pPr>
            <a:r>
              <a:rPr lang="it-IT" sz="2600"/>
              <a:t>La proposition de comparaison qui suit un superlatif est au </a:t>
            </a:r>
            <a:r>
              <a:rPr lang="it-IT" sz="2600" b="1"/>
              <a:t>subjonctif</a:t>
            </a:r>
          </a:p>
          <a:p>
            <a:pPr marL="0" indent="0">
              <a:buNone/>
            </a:pPr>
            <a:r>
              <a:rPr lang="it-IT" sz="2600"/>
              <a:t>Ce sont </a:t>
            </a:r>
            <a:r>
              <a:rPr lang="it-IT" sz="2600">
                <a:solidFill>
                  <a:schemeClr val="accent1">
                    <a:lumMod val="75000"/>
                  </a:schemeClr>
                </a:solidFill>
              </a:rPr>
              <a:t>les plus belles </a:t>
            </a:r>
            <a:r>
              <a:rPr lang="it-IT" sz="2600"/>
              <a:t>vacances </a:t>
            </a:r>
            <a:r>
              <a:rPr lang="it-IT" sz="2600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it-IT" sz="2600"/>
              <a:t> j’</a:t>
            </a:r>
            <a:r>
              <a:rPr lang="it-IT" sz="2600" b="1"/>
              <a:t>aie</a:t>
            </a:r>
            <a:r>
              <a:rPr lang="it-IT" sz="2600"/>
              <a:t> jamais </a:t>
            </a:r>
            <a:r>
              <a:rPr lang="it-IT" sz="2600" b="1"/>
              <a:t>passées</a:t>
            </a:r>
            <a:r>
              <a:rPr lang="it-IT" sz="260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ED8A8AA-0A94-DDD9-8B4C-9263A7724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</p:spTree>
    <p:extLst>
      <p:ext uri="{BB962C8B-B14F-4D97-AF65-F5344CB8AC3E}">
        <p14:creationId xmlns:p14="http://schemas.microsoft.com/office/powerpoint/2010/main" val="2229816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comparaison et la proportion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/>
              <a:t>Plus… plus / moins… moins</a:t>
            </a:r>
          </a:p>
          <a:p>
            <a:pPr marL="0" indent="0">
              <a:buNone/>
            </a:pP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Plus</a:t>
            </a:r>
            <a:r>
              <a:rPr lang="it-IT"/>
              <a:t> je lis cet auteur,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plus</a:t>
            </a:r>
            <a:r>
              <a:rPr lang="it-IT"/>
              <a:t> je l’admire.</a:t>
            </a:r>
          </a:p>
          <a:p>
            <a:r>
              <a:rPr lang="it-IT" b="1"/>
              <a:t>Plus… moins / moins… plus</a:t>
            </a:r>
          </a:p>
          <a:p>
            <a:pPr marL="0" indent="0">
              <a:buNone/>
            </a:pP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Moins</a:t>
            </a:r>
            <a:r>
              <a:rPr lang="it-IT"/>
              <a:t> vous fumerez,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mieux</a:t>
            </a:r>
            <a:r>
              <a:rPr lang="it-IT"/>
              <a:t> vous vous porterez.</a:t>
            </a:r>
          </a:p>
          <a:p>
            <a:r>
              <a:rPr lang="it-IT" b="1"/>
              <a:t>Autant… autant</a:t>
            </a:r>
          </a:p>
          <a:p>
            <a:pPr marL="0" indent="0">
              <a:buNone/>
            </a:pP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Autant</a:t>
            </a:r>
            <a:r>
              <a:rPr lang="it-IT"/>
              <a:t> j’ai aimé le film,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autant</a:t>
            </a:r>
            <a:r>
              <a:rPr lang="it-IT"/>
              <a:t> j’ai détesté le livre.</a:t>
            </a:r>
          </a:p>
          <a:p>
            <a:r>
              <a:rPr lang="it-IT" b="1"/>
              <a:t>D’autant plus… que / d’autant moins… que</a:t>
            </a:r>
          </a:p>
          <a:p>
            <a:pPr marL="0" indent="0">
              <a:buNone/>
            </a:pPr>
            <a:r>
              <a:rPr lang="it-IT" sz="1800"/>
              <a:t>Votre voyage coûtera </a:t>
            </a:r>
            <a:r>
              <a:rPr lang="it-IT" sz="1800">
                <a:solidFill>
                  <a:schemeClr val="accent1">
                    <a:lumMod val="75000"/>
                  </a:schemeClr>
                </a:solidFill>
              </a:rPr>
              <a:t>d’autant moins </a:t>
            </a:r>
            <a:r>
              <a:rPr lang="it-IT" sz="1800"/>
              <a:t>cher que vous réserverez vos places à l’avance.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1354B1-DB20-42A4-CE08-9E05C2D27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</p:spTree>
    <p:extLst>
      <p:ext uri="{BB962C8B-B14F-4D97-AF65-F5344CB8AC3E}">
        <p14:creationId xmlns:p14="http://schemas.microsoft.com/office/powerpoint/2010/main" val="4187527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98E687-5624-4AA9-ADD3-0DE84E644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357" y="499533"/>
            <a:ext cx="10657642" cy="743341"/>
          </a:xfrm>
        </p:spPr>
        <p:txBody>
          <a:bodyPr>
            <a:normAutofit fontScale="90000"/>
          </a:bodyPr>
          <a:lstStyle/>
          <a:p>
            <a:r>
              <a:rPr lang="it-IT"/>
              <a:t>Exercice 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7BC4D6-6C66-42A9-9E8C-B1646D104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316" y="1438183"/>
            <a:ext cx="10800066" cy="4920283"/>
          </a:xfrm>
        </p:spPr>
        <p:txBody>
          <a:bodyPr>
            <a:normAutofit fontScale="77500" lnSpcReduction="20000"/>
          </a:bodyPr>
          <a:lstStyle/>
          <a:p>
            <a:r>
              <a:rPr lang="fr-FR" b="1"/>
              <a:t>Transformer la phrase complexe en deux indépendantes en employant : </a:t>
            </a:r>
          </a:p>
          <a:p>
            <a:r>
              <a:rPr lang="fr-FR" b="1"/>
              <a:t>plus ..... moins - moins ...... plus - plus...... plus - moins...... moins.</a:t>
            </a:r>
          </a:p>
          <a:p>
            <a:pPr>
              <a:spcBef>
                <a:spcPts val="1800"/>
              </a:spcBef>
            </a:pPr>
            <a:r>
              <a:rPr lang="fr-FR" b="1"/>
              <a:t>Exemple</a:t>
            </a:r>
            <a:r>
              <a:rPr lang="fr-FR"/>
              <a:t> : Il devient d'autant plus irritable qu'il est fatigué -&gt; Plus il est fatigué, plus il est irritable.</a:t>
            </a:r>
          </a:p>
          <a:p>
            <a:pPr>
              <a:spcBef>
                <a:spcPts val="1800"/>
              </a:spcBef>
            </a:pPr>
            <a:r>
              <a:rPr lang="fr-FR"/>
              <a:t>1. Le banquet sera d'autant plus joyeux que les convives seront nombreux</a:t>
            </a:r>
          </a:p>
          <a:p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Plus</a:t>
            </a:r>
            <a:r>
              <a:rPr lang="fr-FR"/>
              <a:t> les convives seront nombreux, 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plus</a:t>
            </a:r>
            <a:r>
              <a:rPr lang="fr-FR"/>
              <a:t> le banquet sera joyeux.</a:t>
            </a:r>
          </a:p>
          <a:p>
            <a:pPr>
              <a:spcBef>
                <a:spcPts val="1800"/>
              </a:spcBef>
            </a:pPr>
            <a:r>
              <a:rPr lang="fr-FR"/>
              <a:t>2. J'appréciais d'autant moins ses plaisanteries qu'il les répétait souvent</a:t>
            </a:r>
          </a:p>
          <a:p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Plus</a:t>
            </a:r>
            <a:r>
              <a:rPr lang="fr-FR"/>
              <a:t> il répétait ses plaisanteries, 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moins</a:t>
            </a:r>
            <a:r>
              <a:rPr lang="fr-FR"/>
              <a:t> je les appréciais.</a:t>
            </a:r>
          </a:p>
          <a:p>
            <a:pPr>
              <a:spcBef>
                <a:spcPts val="1800"/>
              </a:spcBef>
            </a:pPr>
            <a:r>
              <a:rPr lang="fr-FR"/>
              <a:t>3. On a d'autant moins d'appétit que l'on se nourrit moins.</a:t>
            </a:r>
          </a:p>
          <a:p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Moins</a:t>
            </a:r>
            <a:r>
              <a:rPr lang="fr-FR"/>
              <a:t> on se nourrit, 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moins</a:t>
            </a:r>
            <a:r>
              <a:rPr lang="fr-FR"/>
              <a:t> on a d’appétit.</a:t>
            </a:r>
          </a:p>
          <a:p>
            <a:pPr>
              <a:spcBef>
                <a:spcPts val="1800"/>
              </a:spcBef>
            </a:pPr>
            <a:r>
              <a:rPr lang="fr-FR"/>
              <a:t>4. Curieusement, il est d'autant moins aimable avec les gens qu'il les connait davantage.</a:t>
            </a:r>
          </a:p>
          <a:p>
            <a:r>
              <a:rPr lang="fr-FR"/>
              <a:t>Curieusement, 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plus</a:t>
            </a:r>
            <a:r>
              <a:rPr lang="fr-FR"/>
              <a:t> il connaît les gens, 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moins</a:t>
            </a:r>
            <a:r>
              <a:rPr lang="fr-FR"/>
              <a:t> il est aimable avec eux.</a:t>
            </a:r>
          </a:p>
          <a:p>
            <a:pPr>
              <a:spcBef>
                <a:spcPts val="1800"/>
              </a:spcBef>
            </a:pPr>
            <a:r>
              <a:rPr lang="fr-FR"/>
              <a:t>5. Le danger nous affole d'autant plus que nous y sommes moins préparés.</a:t>
            </a:r>
          </a:p>
          <a:p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Moins</a:t>
            </a:r>
            <a:r>
              <a:rPr lang="fr-FR"/>
              <a:t> on est préparés au danger, 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plus</a:t>
            </a:r>
            <a:r>
              <a:rPr lang="fr-FR"/>
              <a:t> il nous affole / on s’affole.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B67BF3B-C3BA-AD92-DBC8-C7F50CDBA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3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L’identité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8759" y="1637912"/>
            <a:ext cx="2617872" cy="14436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640" y="4269829"/>
            <a:ext cx="2570991" cy="83557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955640" y="3424687"/>
            <a:ext cx="6286781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/>
              <a:t>Cet été nous portons les mêmes vêtements que nous portions l’année dernière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076700" y="5197548"/>
            <a:ext cx="61197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/>
              <a:t>Ne l’attendez pas. Tel que je le connais, il va arriver en retard.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560743-9393-2AA2-5ED8-EB156A3E0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</p:spTree>
    <p:extLst>
      <p:ext uri="{BB962C8B-B14F-4D97-AF65-F5344CB8AC3E}">
        <p14:creationId xmlns:p14="http://schemas.microsoft.com/office/powerpoint/2010/main" val="1290989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F83A6A-6814-40BC-837C-C19C94840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37" y="472901"/>
            <a:ext cx="10753725" cy="698952"/>
          </a:xfrm>
        </p:spPr>
        <p:txBody>
          <a:bodyPr>
            <a:normAutofit fontScale="90000"/>
          </a:bodyPr>
          <a:lstStyle/>
          <a:p>
            <a:r>
              <a:rPr lang="it-IT"/>
              <a:t>Exercice 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7A111F-39D7-4532-8B3D-73781E358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28" y="1429305"/>
            <a:ext cx="10924354" cy="49291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1800" b="1"/>
              <a:t>Complétez les phrases suivantes en employant : </a:t>
            </a:r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endParaRPr lang="fr-FR" sz="1700"/>
          </a:p>
          <a:p>
            <a:pPr marL="0" indent="0">
              <a:buNone/>
            </a:pPr>
            <a:r>
              <a:rPr lang="fr-FR" sz="1700"/>
              <a:t>1. Ça alors ! Ta robe est …………………………….  la mienne ! Où l'as-tu achetée ?</a:t>
            </a:r>
          </a:p>
          <a:p>
            <a:pPr marL="0" indent="0">
              <a:buNone/>
            </a:pPr>
            <a:r>
              <a:rPr lang="fr-FR" sz="1700"/>
              <a:t>2. J'ai trouvé une reproduction en terre cuite assez ……………………………. la statuette que nous avions admirée au musée.</a:t>
            </a:r>
          </a:p>
          <a:p>
            <a:pPr marL="0" indent="0">
              <a:buNone/>
            </a:pPr>
            <a:r>
              <a:rPr lang="fr-FR" sz="1700"/>
              <a:t>3. Les nageoires de certains poissons sont ……………………………. ailes des oiseaux.</a:t>
            </a:r>
          </a:p>
          <a:p>
            <a:pPr marL="0" indent="0">
              <a:buNone/>
            </a:pPr>
            <a:r>
              <a:rPr lang="fr-FR" sz="1700"/>
              <a:t>4. Il a une situation ……………………………. celle de son frère ; c'est pourquoi il le jalouse un petit peu.</a:t>
            </a:r>
          </a:p>
          <a:p>
            <a:pPr marL="0" indent="0">
              <a:buNone/>
            </a:pPr>
            <a:r>
              <a:rPr lang="fr-FR" sz="1700"/>
              <a:t>5. C'est un homme calme et équilibré, toujours ……………………………. lui-même.</a:t>
            </a:r>
          </a:p>
          <a:p>
            <a:pPr marL="0" indent="0">
              <a:buNone/>
            </a:pPr>
            <a:r>
              <a:rPr lang="fr-FR" sz="1700"/>
              <a:t>6. C'est un film sans originalité, dont le scénario, ……………………………. mille autres, est d'une banalité navrante.</a:t>
            </a:r>
          </a:p>
          <a:p>
            <a:pPr marL="0" indent="0">
              <a:buNone/>
            </a:pPr>
            <a:r>
              <a:rPr lang="fr-FR" sz="1700"/>
              <a:t>7. La part d'héritage qu'avait reçue le cadet n'était pas ……………………… celle de l'aîné.</a:t>
            </a:r>
          </a:p>
          <a:p>
            <a:pPr marL="0" indent="0">
              <a:buNone/>
            </a:pPr>
            <a:r>
              <a:rPr lang="fr-FR" sz="1700"/>
              <a:t>8. Le roman qu'elle vient de publier est très ……………………… celui qu'elle avait écrit l'an dernier ; cette fois, il ne serait pas impossible qu'elle obtienne le prix Goncourt.</a:t>
            </a:r>
          </a:p>
          <a:p>
            <a:pPr marL="0" indent="0">
              <a:buNone/>
            </a:pPr>
            <a:r>
              <a:rPr lang="fr-FR" sz="1700"/>
              <a:t>9. Il eut du mal à la reconnaître tellement elle était ……………………… la femme qu'il avait quittée seulement deux ans auparavant.</a:t>
            </a:r>
          </a:p>
          <a:p>
            <a:endParaRPr lang="fr-FR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DBD593D-7D52-4CB0-9323-1DFC1C5CB914}"/>
              </a:ext>
            </a:extLst>
          </p:cNvPr>
          <p:cNvSpPr txBox="1"/>
          <p:nvPr/>
        </p:nvSpPr>
        <p:spPr>
          <a:xfrm>
            <a:off x="5670709" y="1944871"/>
            <a:ext cx="850579" cy="338554"/>
          </a:xfrm>
          <a:prstGeom prst="rect">
            <a:avLst/>
          </a:prstGeom>
          <a:noFill/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/>
              <a:t>pareil à</a:t>
            </a:r>
            <a:endParaRPr lang="fr-FR" sz="160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66E3905-6FB3-4F26-AE15-BBA0A44AD7F4}"/>
              </a:ext>
            </a:extLst>
          </p:cNvPr>
          <p:cNvSpPr txBox="1"/>
          <p:nvPr/>
        </p:nvSpPr>
        <p:spPr>
          <a:xfrm>
            <a:off x="5160437" y="1446813"/>
            <a:ext cx="1220215" cy="338554"/>
          </a:xfrm>
          <a:prstGeom prst="rect">
            <a:avLst/>
          </a:prstGeom>
          <a:noFill/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/>
              <a:t>semblable à</a:t>
            </a:r>
            <a:endParaRPr lang="fr-FR" sz="160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1B28369-DB68-4753-8876-E96A2EEC47F8}"/>
              </a:ext>
            </a:extLst>
          </p:cNvPr>
          <p:cNvSpPr txBox="1"/>
          <p:nvPr/>
        </p:nvSpPr>
        <p:spPr>
          <a:xfrm>
            <a:off x="6630502" y="1450092"/>
            <a:ext cx="1150913" cy="369332"/>
          </a:xfrm>
          <a:prstGeom prst="rect">
            <a:avLst/>
          </a:prstGeom>
          <a:noFill/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/>
              <a:t>identique</a:t>
            </a:r>
            <a:r>
              <a:rPr lang="it-IT"/>
              <a:t> à</a:t>
            </a:r>
            <a:endParaRPr lang="fr-FR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09D0C25-0748-4F0F-953D-F9EBC9185C38}"/>
              </a:ext>
            </a:extLst>
          </p:cNvPr>
          <p:cNvSpPr txBox="1"/>
          <p:nvPr/>
        </p:nvSpPr>
        <p:spPr>
          <a:xfrm>
            <a:off x="822627" y="1898768"/>
            <a:ext cx="1150913" cy="369332"/>
          </a:xfrm>
          <a:prstGeom prst="rect">
            <a:avLst/>
          </a:prstGeom>
          <a:noFill/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/>
              <a:t>analogue</a:t>
            </a:r>
            <a:r>
              <a:rPr lang="it-IT"/>
              <a:t> à</a:t>
            </a:r>
            <a:endParaRPr lang="fr-FR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1C08455-A61F-452A-A6ED-45F706A5E926}"/>
              </a:ext>
            </a:extLst>
          </p:cNvPr>
          <p:cNvSpPr txBox="1"/>
          <p:nvPr/>
        </p:nvSpPr>
        <p:spPr>
          <a:xfrm>
            <a:off x="4117759" y="1898704"/>
            <a:ext cx="1220943" cy="3752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/>
              <a:t>inférieure</a:t>
            </a:r>
            <a:r>
              <a:rPr lang="it-IT"/>
              <a:t> à</a:t>
            </a:r>
            <a:endParaRPr lang="fr-FR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A938CB1-86CC-42F2-8D8D-78E3E60B9149}"/>
              </a:ext>
            </a:extLst>
          </p:cNvPr>
          <p:cNvSpPr txBox="1"/>
          <p:nvPr/>
        </p:nvSpPr>
        <p:spPr>
          <a:xfrm>
            <a:off x="6839247" y="1932510"/>
            <a:ext cx="127838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/>
              <a:t>supérieur</a:t>
            </a:r>
            <a:r>
              <a:rPr lang="it-IT"/>
              <a:t> à</a:t>
            </a:r>
            <a:endParaRPr lang="fr-FR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3898320-8C59-4F6D-A5A0-57C28808ABCD}"/>
              </a:ext>
            </a:extLst>
          </p:cNvPr>
          <p:cNvSpPr txBox="1"/>
          <p:nvPr/>
        </p:nvSpPr>
        <p:spPr>
          <a:xfrm>
            <a:off x="8697774" y="1929482"/>
            <a:ext cx="12705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/>
              <a:t>différente</a:t>
            </a:r>
            <a:r>
              <a:rPr lang="it-IT"/>
              <a:t> de</a:t>
            </a:r>
            <a:endParaRPr lang="fr-FR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5AA1C0A-327D-405D-8780-955FAD399B91}"/>
              </a:ext>
            </a:extLst>
          </p:cNvPr>
          <p:cNvSpPr txBox="1"/>
          <p:nvPr/>
        </p:nvSpPr>
        <p:spPr>
          <a:xfrm>
            <a:off x="2263611" y="1895742"/>
            <a:ext cx="152214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/>
              <a:t>comparable</a:t>
            </a:r>
            <a:r>
              <a:rPr lang="it-IT"/>
              <a:t> à</a:t>
            </a:r>
            <a:endParaRPr lang="fr-FR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2D1E739-C002-4BAC-A8F0-4150DBEFD1F0}"/>
              </a:ext>
            </a:extLst>
          </p:cNvPr>
          <p:cNvSpPr txBox="1"/>
          <p:nvPr/>
        </p:nvSpPr>
        <p:spPr>
          <a:xfrm>
            <a:off x="8096161" y="1446813"/>
            <a:ext cx="8093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/>
              <a:t>égale</a:t>
            </a:r>
            <a:r>
              <a:rPr lang="it-IT"/>
              <a:t> à</a:t>
            </a:r>
            <a:endParaRPr lang="fr-FR"/>
          </a:p>
        </p:txBody>
      </p:sp>
      <p:sp>
        <p:nvSpPr>
          <p:cNvPr id="13" name="Segnaposto piè di pagina 12">
            <a:extLst>
              <a:ext uri="{FF2B5EF4-FFF2-40B4-BE49-F238E27FC236}">
                <a16:creationId xmlns:a16="http://schemas.microsoft.com/office/drawing/2014/main" id="{4AEABCF3-6D83-4152-C98E-1DC5D1245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922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442707A-437E-4DD3-B39E-C13B8B118736}"/>
              </a:ext>
            </a:extLst>
          </p:cNvPr>
          <p:cNvSpPr txBox="1"/>
          <p:nvPr/>
        </p:nvSpPr>
        <p:spPr>
          <a:xfrm>
            <a:off x="443883" y="2086252"/>
            <a:ext cx="261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>
                <a:solidFill>
                  <a:schemeClr val="bg1"/>
                </a:solidFill>
              </a:rPr>
              <a:t>Remarques</a:t>
            </a:r>
            <a:r>
              <a:rPr lang="it-IT" sz="2400">
                <a:solidFill>
                  <a:schemeClr val="bg1"/>
                </a:solidFill>
              </a:rPr>
              <a:t> </a:t>
            </a:r>
            <a:endParaRPr lang="fr-FR" sz="2400">
              <a:solidFill>
                <a:schemeClr val="bg1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DD3904F-9316-4113-8E6E-6430B77A8807}"/>
              </a:ext>
            </a:extLst>
          </p:cNvPr>
          <p:cNvSpPr txBox="1"/>
          <p:nvPr/>
        </p:nvSpPr>
        <p:spPr>
          <a:xfrm>
            <a:off x="3794450" y="770034"/>
            <a:ext cx="66316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/>
              <a:t>Observez :</a:t>
            </a:r>
          </a:p>
          <a:p>
            <a:r>
              <a:rPr lang="fr-FR"/>
              <a:t>1. Il fait froid. Je ne pensais pas qu'il faisait aussi froid </a:t>
            </a:r>
            <a:r>
              <a:rPr lang="fr-FR" sz="140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fr-FR"/>
              <a:t> Il fait froid. Je ne le pensais pas </a:t>
            </a:r>
            <a:r>
              <a:rPr kumimoji="0" lang="fr-F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→</a:t>
            </a:r>
            <a:r>
              <a:rPr lang="fr-FR"/>
              <a:t> Il fait 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plus</a:t>
            </a:r>
            <a:r>
              <a:rPr lang="fr-FR"/>
              <a:t> froid 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fr-FR"/>
              <a:t> je (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ne</a:t>
            </a:r>
            <a:r>
              <a:rPr lang="fr-FR"/>
              <a:t>) </a:t>
            </a:r>
            <a:r>
              <a:rPr lang="fr-FR">
                <a:solidFill>
                  <a:schemeClr val="accent6"/>
                </a:solidFill>
              </a:rPr>
              <a:t>le</a:t>
            </a:r>
            <a:r>
              <a:rPr lang="fr-FR"/>
              <a:t> pensais. </a:t>
            </a:r>
          </a:p>
          <a:p>
            <a:endParaRPr lang="fr-FR"/>
          </a:p>
          <a:p>
            <a:r>
              <a:rPr lang="fr-FR"/>
              <a:t>2. Il y a du monde. Je m'attendais à ce qu'il y ait autant de monde </a:t>
            </a:r>
            <a:r>
              <a:rPr kumimoji="0" lang="fr-F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→</a:t>
            </a:r>
            <a:r>
              <a:rPr lang="fr-FR"/>
              <a:t> Il y a du monde. Je m'y attendais. </a:t>
            </a:r>
            <a:r>
              <a:rPr kumimoji="0" lang="fr-F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→</a:t>
            </a:r>
            <a:r>
              <a:rPr lang="fr-FR"/>
              <a:t> Il y a 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autant de </a:t>
            </a:r>
            <a:r>
              <a:rPr lang="fr-FR"/>
              <a:t>monde 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fr-FR"/>
              <a:t> je m'</a:t>
            </a:r>
            <a:r>
              <a:rPr lang="fr-FR">
                <a:solidFill>
                  <a:srgbClr val="FF0000"/>
                </a:solidFill>
              </a:rPr>
              <a:t>y</a:t>
            </a:r>
            <a:r>
              <a:rPr lang="fr-FR"/>
              <a:t> attendais.</a:t>
            </a:r>
          </a:p>
          <a:p>
            <a:endParaRPr lang="fr-FR"/>
          </a:p>
          <a:p>
            <a:r>
              <a:rPr lang="fr-FR"/>
              <a:t>3. Le marchand m'a donné peu de tomates. Je voulais plus de tomates. </a:t>
            </a:r>
            <a:r>
              <a:rPr kumimoji="0" lang="fr-F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→</a:t>
            </a:r>
            <a:r>
              <a:rPr lang="fr-FR"/>
              <a:t> Le marchand m'a donné peu de tomates. J'en voulais beaucoup </a:t>
            </a:r>
            <a:r>
              <a:rPr kumimoji="0" lang="fr-F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→</a:t>
            </a:r>
            <a:r>
              <a:rPr lang="fr-FR"/>
              <a:t>  Le marchand m'a donné 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moins de </a:t>
            </a:r>
            <a:r>
              <a:rPr lang="fr-FR"/>
              <a:t>tomates 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fr-FR"/>
              <a:t> je (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fr-FR"/>
              <a:t>') </a:t>
            </a:r>
            <a:r>
              <a:rPr lang="fr-FR">
                <a:solidFill>
                  <a:srgbClr val="FF0000"/>
                </a:solidFill>
              </a:rPr>
              <a:t>en</a:t>
            </a:r>
            <a:r>
              <a:rPr lang="fr-FR"/>
              <a:t> voulais.</a:t>
            </a:r>
          </a:p>
          <a:p>
            <a:endParaRPr lang="fr-FR"/>
          </a:p>
          <a:p>
            <a:pPr marL="285750" indent="-285750">
              <a:buFontTx/>
              <a:buChar char="-"/>
            </a:pPr>
            <a:r>
              <a:rPr lang="fr-FR"/>
              <a:t>Les pronoms (en rouge) : quand utilise-t-on </a:t>
            </a:r>
            <a:r>
              <a:rPr lang="fr-FR">
                <a:solidFill>
                  <a:srgbClr val="FF0000"/>
                </a:solidFill>
              </a:rPr>
              <a:t>le</a:t>
            </a:r>
            <a:r>
              <a:rPr lang="fr-FR"/>
              <a:t>, </a:t>
            </a:r>
            <a:r>
              <a:rPr lang="fr-FR">
                <a:solidFill>
                  <a:srgbClr val="FF0000"/>
                </a:solidFill>
              </a:rPr>
              <a:t>en </a:t>
            </a:r>
            <a:r>
              <a:rPr lang="fr-FR"/>
              <a:t>ou </a:t>
            </a:r>
            <a:r>
              <a:rPr lang="fr-FR">
                <a:solidFill>
                  <a:srgbClr val="FF0000"/>
                </a:solidFill>
              </a:rPr>
              <a:t>y</a:t>
            </a:r>
            <a:r>
              <a:rPr lang="fr-FR"/>
              <a:t> dans la proposition de comparaison ?</a:t>
            </a:r>
          </a:p>
          <a:p>
            <a:pPr marL="285750" indent="-285750">
              <a:buFontTx/>
              <a:buChar char="-"/>
            </a:pPr>
            <a:r>
              <a:rPr lang="fr-FR"/>
              <a:t>Quand emploie-t-on le 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ne</a:t>
            </a:r>
            <a:r>
              <a:rPr lang="fr-FR"/>
              <a:t> explétif (facultatif) ?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14E5A0C-AF04-E045-6FF2-AE505743B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</p:spTree>
    <p:extLst>
      <p:ext uri="{BB962C8B-B14F-4D97-AF65-F5344CB8AC3E}">
        <p14:creationId xmlns:p14="http://schemas.microsoft.com/office/powerpoint/2010/main" val="626858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8F8AC6-2AC8-4DA0-95C1-B88C1C3B3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559" y="499533"/>
            <a:ext cx="10817440" cy="583543"/>
          </a:xfrm>
        </p:spPr>
        <p:txBody>
          <a:bodyPr>
            <a:normAutofit fontScale="90000"/>
          </a:bodyPr>
          <a:lstStyle/>
          <a:p>
            <a:r>
              <a:rPr lang="it-IT"/>
              <a:t>Exercice 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953C6D-84BA-4DF0-A01F-05AEF7204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356" y="1376039"/>
            <a:ext cx="9268287" cy="4829452"/>
          </a:xfrm>
        </p:spPr>
        <p:txBody>
          <a:bodyPr>
            <a:normAutofit fontScale="62500" lnSpcReduction="20000"/>
          </a:bodyPr>
          <a:lstStyle/>
          <a:p>
            <a:r>
              <a:rPr lang="fr-FR" b="1">
                <a:latin typeface="Corbel" panose="020B0503020204020204" pitchFamily="34" charset="0"/>
              </a:rPr>
              <a:t>Transformez les phrases comme dans l'exemple.</a:t>
            </a:r>
          </a:p>
          <a:p>
            <a:r>
              <a:rPr lang="fr-FR" b="1">
                <a:latin typeface="Corbel" panose="020B0503020204020204" pitchFamily="34" charset="0"/>
              </a:rPr>
              <a:t>Exemple </a:t>
            </a:r>
            <a:r>
              <a:rPr lang="fr-FR">
                <a:latin typeface="Corbel" panose="020B0503020204020204" pitchFamily="34" charset="0"/>
              </a:rPr>
              <a:t>: Ce film a duré longtemps. J'aurais cru qu'il durerait moins longtemps. → Ce film a duré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plus</a:t>
            </a:r>
            <a:r>
              <a:rPr lang="fr-FR">
                <a:latin typeface="Corbel" panose="020B0503020204020204" pitchFamily="34" charset="0"/>
              </a:rPr>
              <a:t> longtemps que je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(ne) l'</a:t>
            </a:r>
            <a:r>
              <a:rPr lang="fr-FR">
                <a:latin typeface="Corbel" panose="020B0503020204020204" pitchFamily="34" charset="0"/>
              </a:rPr>
              <a:t>aurais cru.</a:t>
            </a:r>
          </a:p>
          <a:p>
            <a:r>
              <a:rPr lang="fr-FR">
                <a:latin typeface="Corbel" panose="020B0503020204020204" pitchFamily="34" charset="0"/>
              </a:rPr>
              <a:t>1. Cet acteur n'est pas très grand. Il semble être plus grand que cela.</a:t>
            </a:r>
          </a:p>
          <a:p>
            <a:r>
              <a:rPr lang="fr-FR">
                <a:latin typeface="Corbel" panose="020B0503020204020204" pitchFamily="34" charset="0"/>
              </a:rPr>
              <a:t>Cet acteur est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moins</a:t>
            </a:r>
            <a:r>
              <a:rPr lang="fr-FR">
                <a:latin typeface="Corbel" panose="020B0503020204020204" pitchFamily="34" charset="0"/>
              </a:rPr>
              <a:t> grand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qu’</a:t>
            </a:r>
            <a:r>
              <a:rPr lang="fr-FR">
                <a:latin typeface="Corbel" panose="020B0503020204020204" pitchFamily="34" charset="0"/>
              </a:rPr>
              <a:t>il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ne</a:t>
            </a:r>
            <a:r>
              <a:rPr lang="fr-FR">
                <a:latin typeface="Corbel" panose="020B0503020204020204" pitchFamily="34" charset="0"/>
              </a:rPr>
              <a:t>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le</a:t>
            </a:r>
            <a:r>
              <a:rPr lang="fr-FR">
                <a:latin typeface="Corbel" panose="020B0503020204020204" pitchFamily="34" charset="0"/>
              </a:rPr>
              <a:t> semble.</a:t>
            </a:r>
          </a:p>
          <a:p>
            <a:pPr>
              <a:spcBef>
                <a:spcPts val="1800"/>
              </a:spcBef>
            </a:pPr>
            <a:r>
              <a:rPr lang="fr-FR">
                <a:latin typeface="Corbel" panose="020B0503020204020204" pitchFamily="34" charset="0"/>
              </a:rPr>
              <a:t>2. Pendant son stage, il a beaucoup travaillé. Il ne s'attendait pas à travailler si dur.</a:t>
            </a:r>
          </a:p>
          <a:p>
            <a:r>
              <a:rPr lang="fr-FR">
                <a:latin typeface="Corbel" panose="020B0503020204020204" pitchFamily="34" charset="0"/>
              </a:rPr>
              <a:t>Pendant son stage, il a travaillé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plus</a:t>
            </a:r>
            <a:r>
              <a:rPr lang="fr-FR">
                <a:latin typeface="Corbel" panose="020B0503020204020204" pitchFamily="34" charset="0"/>
              </a:rPr>
              <a:t> dur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qu’</a:t>
            </a:r>
            <a:r>
              <a:rPr lang="fr-FR">
                <a:latin typeface="Corbel" panose="020B0503020204020204" pitchFamily="34" charset="0"/>
              </a:rPr>
              <a:t>il ne s’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y</a:t>
            </a:r>
            <a:r>
              <a:rPr lang="fr-FR">
                <a:latin typeface="Corbel" panose="020B0503020204020204" pitchFamily="34" charset="0"/>
              </a:rPr>
              <a:t> attendait.</a:t>
            </a:r>
          </a:p>
          <a:p>
            <a:pPr>
              <a:spcBef>
                <a:spcPts val="1800"/>
              </a:spcBef>
            </a:pPr>
            <a:r>
              <a:rPr lang="fr-FR">
                <a:latin typeface="Corbel" panose="020B0503020204020204" pitchFamily="34" charset="0"/>
              </a:rPr>
              <a:t>3. J'ai vu le palais de Versailles. Il est grandiose. Je l'imaginais aussi grandiose.</a:t>
            </a:r>
          </a:p>
          <a:p>
            <a:r>
              <a:rPr lang="fr-FR">
                <a:latin typeface="Corbel" panose="020B0503020204020204" pitchFamily="34" charset="0"/>
              </a:rPr>
              <a:t>J'ai vu le palais de Versailles. Il est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aussi</a:t>
            </a:r>
            <a:r>
              <a:rPr lang="fr-FR">
                <a:latin typeface="Corbel" panose="020B0503020204020204" pitchFamily="34" charset="0"/>
              </a:rPr>
              <a:t> grandiose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que</a:t>
            </a:r>
            <a:r>
              <a:rPr lang="fr-FR">
                <a:latin typeface="Corbel" panose="020B0503020204020204" pitchFamily="34" charset="0"/>
              </a:rPr>
              <a:t> je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l’</a:t>
            </a:r>
            <a:r>
              <a:rPr lang="fr-FR">
                <a:latin typeface="Corbel" panose="020B0503020204020204" pitchFamily="34" charset="0"/>
              </a:rPr>
              <a:t>imaginais.</a:t>
            </a:r>
          </a:p>
          <a:p>
            <a:pPr>
              <a:spcBef>
                <a:spcPts val="1800"/>
              </a:spcBef>
            </a:pPr>
            <a:r>
              <a:rPr lang="fr-FR">
                <a:latin typeface="Corbel" panose="020B0503020204020204" pitchFamily="34" charset="0"/>
              </a:rPr>
              <a:t>4. Il n'y a pas beaucoup de monde sur cette plage. On pourrait croire qu'il y a plus de monde.</a:t>
            </a:r>
          </a:p>
          <a:p>
            <a:r>
              <a:rPr lang="fr-FR">
                <a:latin typeface="Corbel" panose="020B0503020204020204" pitchFamily="34" charset="0"/>
              </a:rPr>
              <a:t>Il y a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moins de </a:t>
            </a:r>
            <a:r>
              <a:rPr lang="fr-FR">
                <a:latin typeface="Corbel" panose="020B0503020204020204" pitchFamily="34" charset="0"/>
              </a:rPr>
              <a:t>monde sur cette plage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qu’</a:t>
            </a:r>
            <a:r>
              <a:rPr lang="fr-FR">
                <a:latin typeface="Corbel" panose="020B0503020204020204" pitchFamily="34" charset="0"/>
              </a:rPr>
              <a:t>on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ne</a:t>
            </a:r>
            <a:r>
              <a:rPr lang="fr-FR">
                <a:latin typeface="Corbel" panose="020B0503020204020204" pitchFamily="34" charset="0"/>
              </a:rPr>
              <a:t> pourrait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le</a:t>
            </a:r>
            <a:r>
              <a:rPr lang="fr-FR">
                <a:latin typeface="Corbel" panose="020B0503020204020204" pitchFamily="34" charset="0"/>
              </a:rPr>
              <a:t> croire.</a:t>
            </a:r>
          </a:p>
          <a:p>
            <a:pPr>
              <a:spcBef>
                <a:spcPts val="1800"/>
              </a:spcBef>
            </a:pPr>
            <a:r>
              <a:rPr lang="fr-FR">
                <a:latin typeface="Corbel" panose="020B0503020204020204" pitchFamily="34" charset="0"/>
              </a:rPr>
              <a:t>5. Les enfants ont mangé beaucoup de bonbons. Ils avaient envie d'en manger beaucoup.</a:t>
            </a:r>
          </a:p>
          <a:p>
            <a:r>
              <a:rPr lang="fr-FR">
                <a:latin typeface="Corbel" panose="020B0503020204020204" pitchFamily="34" charset="0"/>
              </a:rPr>
              <a:t>Les enfants ont mangé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autant de </a:t>
            </a:r>
            <a:r>
              <a:rPr lang="fr-FR">
                <a:latin typeface="Corbel" panose="020B0503020204020204" pitchFamily="34" charset="0"/>
              </a:rPr>
              <a:t>bonbons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qu’</a:t>
            </a:r>
            <a:r>
              <a:rPr lang="fr-FR">
                <a:latin typeface="Corbel" panose="020B0503020204020204" pitchFamily="34" charset="0"/>
              </a:rPr>
              <a:t>ils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en</a:t>
            </a:r>
            <a:r>
              <a:rPr lang="fr-FR">
                <a:latin typeface="Corbel" panose="020B0503020204020204" pitchFamily="34" charset="0"/>
              </a:rPr>
              <a:t> avaient envie.</a:t>
            </a:r>
          </a:p>
          <a:p>
            <a:pPr>
              <a:spcBef>
                <a:spcPts val="1800"/>
              </a:spcBef>
            </a:pPr>
            <a:r>
              <a:rPr lang="fr-FR">
                <a:latin typeface="Corbel" panose="020B0503020204020204" pitchFamily="34" charset="0"/>
              </a:rPr>
              <a:t>6. Nos nouveaux voisins sont sympathiques. Ils n'avaient pas l'air d'être très sympathiques.</a:t>
            </a:r>
          </a:p>
          <a:p>
            <a:r>
              <a:rPr lang="fr-FR">
                <a:latin typeface="Corbel" panose="020B0503020204020204" pitchFamily="34" charset="0"/>
              </a:rPr>
              <a:t>Nos voisins sont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plus</a:t>
            </a:r>
            <a:r>
              <a:rPr lang="fr-FR">
                <a:latin typeface="Corbel" panose="020B0503020204020204" pitchFamily="34" charset="0"/>
              </a:rPr>
              <a:t> sympathiques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qu’</a:t>
            </a:r>
            <a:r>
              <a:rPr lang="fr-FR">
                <a:latin typeface="Corbel" panose="020B0503020204020204" pitchFamily="34" charset="0"/>
              </a:rPr>
              <a:t>ils </a:t>
            </a:r>
            <a:r>
              <a:rPr lang="fr-FR">
                <a:solidFill>
                  <a:schemeClr val="tx2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n’en</a:t>
            </a:r>
            <a:r>
              <a:rPr lang="fr-FR">
                <a:latin typeface="Corbel" panose="020B0503020204020204" pitchFamily="34" charset="0"/>
              </a:rPr>
              <a:t> avaient l’air.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8C387F0-1BBF-340A-F8ED-FF78778C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31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16387" y="3114261"/>
            <a:ext cx="6671151" cy="26917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24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 Ce livre est 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moins</a:t>
            </a:r>
            <a:r>
              <a:rPr lang="it-IT" sz="24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intéressant 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que</a:t>
            </a:r>
            <a:r>
              <a:rPr lang="it-IT" sz="24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celui que j’ai lu la semaine dernière.</a:t>
            </a:r>
            <a:br>
              <a:rPr lang="it-IT" sz="24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it-IT" sz="24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it-IT" sz="24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 Cet employé n’est pas 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aussi</a:t>
            </a:r>
            <a:r>
              <a:rPr lang="it-IT" sz="24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compétent 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qu’</a:t>
            </a:r>
            <a:r>
              <a:rPr lang="it-IT" sz="24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il le dit.</a:t>
            </a:r>
            <a:br>
              <a:rPr lang="it-IT" sz="24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it-IT" sz="24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it-IT" sz="24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 Elle conduit 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plus</a:t>
            </a:r>
            <a:r>
              <a:rPr lang="it-IT" sz="24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vite 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que</a:t>
            </a:r>
            <a:r>
              <a:rPr lang="it-IT" sz="24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moi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0256" y="1362490"/>
            <a:ext cx="5633869" cy="1318566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A1C2C652-2D4D-41AD-B182-1D4943FD4458}"/>
              </a:ext>
            </a:extLst>
          </p:cNvPr>
          <p:cNvSpPr txBox="1"/>
          <p:nvPr/>
        </p:nvSpPr>
        <p:spPr>
          <a:xfrm>
            <a:off x="435006" y="1784412"/>
            <a:ext cx="2592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>
                <a:solidFill>
                  <a:schemeClr val="bg1"/>
                </a:solidFill>
              </a:rPr>
              <a:t>Avec un adjectif ou un adverbe</a:t>
            </a:r>
            <a:endParaRPr lang="fr-FR" sz="3600">
              <a:solidFill>
                <a:schemeClr val="bg1"/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B02ADC-C3F9-9B69-791A-DC93DB4A8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</p:spTree>
    <p:extLst>
      <p:ext uri="{BB962C8B-B14F-4D97-AF65-F5344CB8AC3E}">
        <p14:creationId xmlns:p14="http://schemas.microsoft.com/office/powerpoint/2010/main" val="426013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7225" y="1216241"/>
            <a:ext cx="2308194" cy="2982897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</a:rPr>
              <a:t>                                                     </a:t>
            </a:r>
            <a:r>
              <a:rPr lang="it-IT" sz="4000"/>
              <a:t>A</a:t>
            </a:r>
            <a:r>
              <a:rPr lang="it-IT" sz="4000">
                <a:solidFill>
                  <a:srgbClr val="FFFFFF"/>
                </a:solidFill>
              </a:rPr>
              <a:t>vec un nom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34955" y="2789726"/>
            <a:ext cx="5809765" cy="3326990"/>
          </a:xfrm>
        </p:spPr>
        <p:txBody>
          <a:bodyPr>
            <a:normAutofit/>
          </a:bodyPr>
          <a:lstStyle/>
          <a:p>
            <a:r>
              <a:rPr lang="it-IT" sz="2400"/>
              <a:t>Ce magasin offre 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</a:rPr>
              <a:t>plus </a:t>
            </a:r>
            <a:r>
              <a:rPr lang="it-IT" sz="2400" b="1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400"/>
              <a:t>choix 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it-IT" sz="2400"/>
              <a:t> tous les autres</a:t>
            </a:r>
          </a:p>
          <a:p>
            <a:r>
              <a:rPr lang="it-IT" sz="2400"/>
              <a:t>Il vend 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</a:rPr>
              <a:t>autant </a:t>
            </a:r>
            <a:r>
              <a:rPr lang="it-IT" sz="2400" b="1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400"/>
              <a:t>sacs 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it-IT" sz="2400"/>
              <a:t> </a:t>
            </a:r>
            <a:r>
              <a:rPr lang="it-IT" sz="2400" b="1">
                <a:solidFill>
                  <a:srgbClr val="00B0F0"/>
                </a:solidFill>
              </a:rPr>
              <a:t>de</a:t>
            </a:r>
            <a:r>
              <a:rPr lang="it-IT" sz="2400"/>
              <a:t> chaussures</a:t>
            </a:r>
          </a:p>
          <a:p>
            <a:r>
              <a:rPr lang="it-IT" sz="2400"/>
              <a:t>Pourtant il a 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</a:rPr>
              <a:t>moins </a:t>
            </a:r>
            <a:r>
              <a:rPr lang="it-IT" sz="2400" b="1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400"/>
              <a:t>réductions et </a:t>
            </a:r>
            <a:r>
              <a:rPr lang="it-IT" sz="2400" b="1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it-IT" sz="2400"/>
              <a:t> promos 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it-IT" sz="2400"/>
              <a:t> l’année dernière.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6873" y="1315528"/>
            <a:ext cx="4089708" cy="1474197"/>
          </a:xfrm>
          <a:prstGeom prst="rect">
            <a:avLst/>
          </a:prstGeo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C5EC6F9-FF4C-2786-C9D3-18A6EA1E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</p:spTree>
    <p:extLst>
      <p:ext uri="{BB962C8B-B14F-4D97-AF65-F5344CB8AC3E}">
        <p14:creationId xmlns:p14="http://schemas.microsoft.com/office/powerpoint/2010/main" val="452671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9989" y="1570121"/>
            <a:ext cx="4520745" cy="14989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03896"/>
          </a:xfrm>
        </p:spPr>
        <p:txBody>
          <a:bodyPr/>
          <a:lstStyle/>
          <a:p>
            <a:r>
              <a:rPr lang="it-IT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57724" y="3552497"/>
            <a:ext cx="6696075" cy="2257753"/>
          </a:xfrm>
        </p:spPr>
        <p:txBody>
          <a:bodyPr>
            <a:normAutofit lnSpcReduction="10000"/>
          </a:bodyPr>
          <a:lstStyle/>
          <a:p>
            <a:r>
              <a:rPr lang="it-IT" sz="2400"/>
              <a:t>Il réfléchit 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</a:rPr>
              <a:t>plus qu’</a:t>
            </a:r>
            <a:r>
              <a:rPr lang="it-IT" sz="2400"/>
              <a:t>avant.</a:t>
            </a:r>
          </a:p>
          <a:p>
            <a:r>
              <a:rPr lang="it-IT" sz="2400"/>
              <a:t>Il a </a:t>
            </a:r>
            <a:r>
              <a:rPr lang="it-IT" sz="2400">
                <a:solidFill>
                  <a:schemeClr val="tx1"/>
                </a:solidFill>
              </a:rPr>
              <a:t>neigé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</a:rPr>
              <a:t> autant qu’</a:t>
            </a:r>
            <a:r>
              <a:rPr lang="it-IT" sz="2400"/>
              <a:t>hier.</a:t>
            </a:r>
          </a:p>
          <a:p>
            <a:r>
              <a:rPr lang="it-IT" sz="2400"/>
              <a:t>On travaille 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</a:rPr>
              <a:t>moins</a:t>
            </a:r>
            <a:r>
              <a:rPr lang="it-IT" sz="2400"/>
              <a:t> en groupe </a:t>
            </a:r>
            <a:r>
              <a:rPr lang="it-IT" sz="2400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it-IT" sz="2400"/>
              <a:t> seul.</a:t>
            </a:r>
          </a:p>
          <a:p>
            <a:endParaRPr lang="it-IT"/>
          </a:p>
          <a:p>
            <a:r>
              <a:rPr lang="it-IT" sz="2400"/>
              <a:t>Note : Prononciation de </a:t>
            </a:r>
            <a:r>
              <a:rPr lang="it-IT" sz="2400" b="1"/>
              <a:t>plus</a:t>
            </a:r>
            <a:r>
              <a:rPr lang="it-IT" sz="2400"/>
              <a:t>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FB6DF50-AFBD-4419-9EC5-2C65A2FC120A}"/>
              </a:ext>
            </a:extLst>
          </p:cNvPr>
          <p:cNvSpPr txBox="1"/>
          <p:nvPr/>
        </p:nvSpPr>
        <p:spPr>
          <a:xfrm>
            <a:off x="470517" y="1988598"/>
            <a:ext cx="25656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>
                <a:solidFill>
                  <a:srgbClr val="FFFFFF"/>
                </a:solidFill>
              </a:rPr>
              <a:t>Avec un verbe</a:t>
            </a:r>
            <a:endParaRPr lang="fr-FR" sz="360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75D39A-412E-C65F-40C4-90DB59DBF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</p:spTree>
    <p:extLst>
      <p:ext uri="{BB962C8B-B14F-4D97-AF65-F5344CB8AC3E}">
        <p14:creationId xmlns:p14="http://schemas.microsoft.com/office/powerpoint/2010/main" val="1248633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3595C2-9391-4A0F-8D27-4543CDB05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4" y="499533"/>
            <a:ext cx="10753725" cy="707830"/>
          </a:xfrm>
        </p:spPr>
        <p:txBody>
          <a:bodyPr>
            <a:normAutofit fontScale="90000"/>
          </a:bodyPr>
          <a:lstStyle/>
          <a:p>
            <a:r>
              <a:rPr lang="it-IT"/>
              <a:t>Exercice</a:t>
            </a:r>
            <a:endParaRPr lang="fr-FR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76BD530A-839C-40D6-A140-E478BE0FF0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8318" y="1617990"/>
            <a:ext cx="10151681" cy="409575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59232E3-4EF0-4CC0-B835-26FB831C0FD8}"/>
              </a:ext>
            </a:extLst>
          </p:cNvPr>
          <p:cNvSpPr txBox="1"/>
          <p:nvPr/>
        </p:nvSpPr>
        <p:spPr>
          <a:xfrm>
            <a:off x="1890943" y="2343705"/>
            <a:ext cx="790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</a:t>
            </a:r>
            <a:endParaRPr lang="fr-FR" sz="160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ED6372C-95E9-4C43-AD0A-EAA93BA278E0}"/>
              </a:ext>
            </a:extLst>
          </p:cNvPr>
          <p:cNvSpPr txBox="1"/>
          <p:nvPr/>
        </p:nvSpPr>
        <p:spPr>
          <a:xfrm>
            <a:off x="9536097" y="3019888"/>
            <a:ext cx="790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</a:t>
            </a:r>
            <a:endParaRPr lang="fr-FR" sz="160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047331A-28B0-4D0A-804E-9DB4ADF6762C}"/>
              </a:ext>
            </a:extLst>
          </p:cNvPr>
          <p:cNvSpPr txBox="1"/>
          <p:nvPr/>
        </p:nvSpPr>
        <p:spPr>
          <a:xfrm>
            <a:off x="3816233" y="3706091"/>
            <a:ext cx="790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</a:t>
            </a:r>
            <a:endParaRPr lang="fr-FR" sz="160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DC57A81-02B2-40D0-856B-1D8C35CC3898}"/>
              </a:ext>
            </a:extLst>
          </p:cNvPr>
          <p:cNvSpPr txBox="1"/>
          <p:nvPr/>
        </p:nvSpPr>
        <p:spPr>
          <a:xfrm>
            <a:off x="4606346" y="2338404"/>
            <a:ext cx="10386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moins de</a:t>
            </a:r>
            <a:endParaRPr lang="fr-FR" sz="160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3C017A8-ADB3-4C32-98BF-863996CB79EF}"/>
              </a:ext>
            </a:extLst>
          </p:cNvPr>
          <p:cNvSpPr txBox="1"/>
          <p:nvPr/>
        </p:nvSpPr>
        <p:spPr>
          <a:xfrm>
            <a:off x="1775848" y="2681334"/>
            <a:ext cx="790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moins</a:t>
            </a:r>
            <a:endParaRPr lang="fr-FR" sz="160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5A07D64-AC89-4E5F-84CD-A9739BFCCB1D}"/>
              </a:ext>
            </a:extLst>
          </p:cNvPr>
          <p:cNvSpPr txBox="1"/>
          <p:nvPr/>
        </p:nvSpPr>
        <p:spPr>
          <a:xfrm>
            <a:off x="6731068" y="3019888"/>
            <a:ext cx="790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moins</a:t>
            </a:r>
            <a:endParaRPr lang="fr-FR" sz="160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CE27B18-C625-48BB-A06E-1F64326C9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9902" y="3358442"/>
            <a:ext cx="823031" cy="432854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506148C-8908-4969-A472-BBA4DE6B9B9D}"/>
              </a:ext>
            </a:extLst>
          </p:cNvPr>
          <p:cNvSpPr txBox="1"/>
          <p:nvPr/>
        </p:nvSpPr>
        <p:spPr>
          <a:xfrm>
            <a:off x="3628321" y="2683694"/>
            <a:ext cx="790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endParaRPr lang="fr-FR" sz="160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5BD3F0A-4185-4F02-941B-FB531B40E3BA}"/>
              </a:ext>
            </a:extLst>
          </p:cNvPr>
          <p:cNvSpPr txBox="1"/>
          <p:nvPr/>
        </p:nvSpPr>
        <p:spPr>
          <a:xfrm>
            <a:off x="2771624" y="4066151"/>
            <a:ext cx="878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</a:t>
            </a:r>
            <a:endParaRPr lang="fr-FR" sz="160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43F3E04F-454E-42E8-A274-8BB4DEBBD4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1193" y="4755049"/>
            <a:ext cx="914479" cy="432854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0B33CF1E-F9C7-4274-8DF8-75C9759BA788}"/>
              </a:ext>
            </a:extLst>
          </p:cNvPr>
          <p:cNvSpPr txBox="1"/>
          <p:nvPr/>
        </p:nvSpPr>
        <p:spPr>
          <a:xfrm>
            <a:off x="1890943" y="4782374"/>
            <a:ext cx="790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aussi</a:t>
            </a:r>
            <a:endParaRPr lang="fr-FR" sz="160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218A62EE-691B-4BFB-9B2D-35D5C1AA818B}"/>
              </a:ext>
            </a:extLst>
          </p:cNvPr>
          <p:cNvSpPr txBox="1"/>
          <p:nvPr/>
        </p:nvSpPr>
        <p:spPr>
          <a:xfrm>
            <a:off x="6452588" y="4755049"/>
            <a:ext cx="790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aussi</a:t>
            </a:r>
            <a:endParaRPr lang="fr-FR" sz="160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65355964-BA5F-424C-A05F-4165A1A92780}"/>
              </a:ext>
            </a:extLst>
          </p:cNvPr>
          <p:cNvSpPr txBox="1"/>
          <p:nvPr/>
        </p:nvSpPr>
        <p:spPr>
          <a:xfrm>
            <a:off x="2674768" y="3034938"/>
            <a:ext cx="914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 de</a:t>
            </a:r>
            <a:endParaRPr lang="fr-FR" sz="160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7986D17D-A152-4441-A6D4-83F3D078A8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0821" y="3706091"/>
            <a:ext cx="951058" cy="432854"/>
          </a:xfrm>
          <a:prstGeom prst="rect">
            <a:avLst/>
          </a:prstGeo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98A2CD2-7481-9745-0D4A-E569EF3A2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53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5" grpId="0"/>
      <p:bldP spid="18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Particularités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Quand l’objet de la comparaison est un chiffre ou un nom précédé d’un chiffre, on ajoute </a:t>
            </a:r>
            <a:r>
              <a:rPr lang="it-IT" b="1"/>
              <a:t>DE</a:t>
            </a:r>
            <a:r>
              <a:rPr lang="it-IT"/>
              <a:t> devant </a:t>
            </a:r>
            <a:r>
              <a:rPr lang="it-IT" b="1"/>
              <a:t>PLUS</a:t>
            </a:r>
            <a:r>
              <a:rPr lang="it-IT"/>
              <a:t> ou </a:t>
            </a:r>
            <a:r>
              <a:rPr lang="it-IT" b="1"/>
              <a:t>MOINS</a:t>
            </a:r>
            <a:r>
              <a:rPr lang="it-IT"/>
              <a:t> :</a:t>
            </a:r>
          </a:p>
          <a:p>
            <a:endParaRPr lang="it-IT"/>
          </a:p>
          <a:p>
            <a:r>
              <a:rPr lang="it-IT"/>
              <a:t>Exemple :   </a:t>
            </a:r>
          </a:p>
          <a:p>
            <a:r>
              <a:rPr lang="it-IT"/>
              <a:t>Il a cinq centimètres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de plus que </a:t>
            </a:r>
            <a:r>
              <a:rPr lang="it-IT"/>
              <a:t>moi.</a:t>
            </a:r>
          </a:p>
          <a:p>
            <a:r>
              <a:rPr lang="it-IT"/>
              <a:t>Ce gratte-ciel a dix-huit étages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de moins que </a:t>
            </a:r>
            <a:r>
              <a:rPr lang="it-IT"/>
              <a:t>celui qu’on vient de construire à côté.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7CA1139-3268-CEAC-6BC3-C1CE1A227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</p:spTree>
    <p:extLst>
      <p:ext uri="{BB962C8B-B14F-4D97-AF65-F5344CB8AC3E}">
        <p14:creationId xmlns:p14="http://schemas.microsoft.com/office/powerpoint/2010/main" val="168990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progression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b="1"/>
              <a:t>De plus en plus, de moins en moins</a:t>
            </a:r>
          </a:p>
          <a:p>
            <a:endParaRPr lang="it-IT"/>
          </a:p>
          <a:p>
            <a:r>
              <a:rPr lang="it-IT"/>
              <a:t>La population française vit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de plus en plus </a:t>
            </a:r>
            <a:r>
              <a:rPr lang="it-IT"/>
              <a:t>dans les villes.</a:t>
            </a:r>
          </a:p>
          <a:p>
            <a:r>
              <a:rPr lang="it-IT"/>
              <a:t>Il y a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de plus en plus </a:t>
            </a:r>
            <a:r>
              <a:rPr lang="it-IT" b="1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/>
              <a:t>filles qui font des études d’ingénieur.</a:t>
            </a:r>
          </a:p>
          <a:p>
            <a:r>
              <a:rPr lang="it-IT"/>
              <a:t>Je joue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de moins en moins </a:t>
            </a:r>
            <a:r>
              <a:rPr lang="it-IT"/>
              <a:t>souvent du piano.</a:t>
            </a:r>
          </a:p>
          <a:p>
            <a:r>
              <a:rPr lang="it-IT"/>
              <a:t>Dans les pays occidentaux, la vie humaine est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de plus en plus </a:t>
            </a:r>
            <a:r>
              <a:rPr lang="it-IT"/>
              <a:t>longue.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2514F09-2B6E-005A-C854-673342D88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</p:spTree>
    <p:extLst>
      <p:ext uri="{BB962C8B-B14F-4D97-AF65-F5344CB8AC3E}">
        <p14:creationId xmlns:p14="http://schemas.microsoft.com/office/powerpoint/2010/main" val="203499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superlatif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0286" y="1746710"/>
            <a:ext cx="4101008" cy="3727271"/>
          </a:xfrm>
          <a:prstGeom prst="rect">
            <a:avLst/>
          </a:prstGeo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34FA09D-EFED-A128-EF77-916DAF136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</p:spTree>
    <p:extLst>
      <p:ext uri="{BB962C8B-B14F-4D97-AF65-F5344CB8AC3E}">
        <p14:creationId xmlns:p14="http://schemas.microsoft.com/office/powerpoint/2010/main" val="1341503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Exemples de superlatifs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/>
              <a:t>Le Louvre est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le plus grand </a:t>
            </a:r>
            <a:r>
              <a:rPr lang="it-IT"/>
              <a:t>musée de France</a:t>
            </a:r>
          </a:p>
          <a:p>
            <a:r>
              <a:rPr lang="it-IT"/>
              <a:t>Ces fleurs sont celles qui durent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le moins longtemps</a:t>
            </a:r>
          </a:p>
          <a:p>
            <a:r>
              <a:rPr lang="it-IT"/>
              <a:t>Quel est le mois où il pleut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le moins </a:t>
            </a:r>
            <a:r>
              <a:rPr lang="it-IT"/>
              <a:t>dans votre région ?</a:t>
            </a:r>
          </a:p>
          <a:p>
            <a:r>
              <a:rPr lang="it-IT"/>
              <a:t>C’est ce supermarché où il y a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le moins </a:t>
            </a:r>
            <a:r>
              <a:rPr lang="it-IT" b="1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/>
              <a:t>choix.</a:t>
            </a:r>
          </a:p>
          <a:p>
            <a:endParaRPr lang="it-IT"/>
          </a:p>
          <a:p>
            <a:pPr marL="0" indent="0">
              <a:buNone/>
            </a:pPr>
            <a:r>
              <a:rPr lang="it-IT"/>
              <a:t>Quand le superlatif se trouve après le nom, il faut répéter l’article</a:t>
            </a:r>
          </a:p>
          <a:p>
            <a:r>
              <a:rPr lang="it-IT"/>
              <a:t>C’est </a:t>
            </a:r>
            <a:r>
              <a:rPr lang="it-IT" b="1"/>
              <a:t>le</a:t>
            </a:r>
            <a:r>
              <a:rPr lang="it-IT"/>
              <a:t> film </a:t>
            </a:r>
            <a:r>
              <a:rPr lang="it-IT" b="1">
                <a:solidFill>
                  <a:schemeClr val="accent1">
                    <a:lumMod val="75000"/>
                  </a:schemeClr>
                </a:solidFill>
              </a:rPr>
              <a:t>le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plus </a:t>
            </a:r>
            <a:r>
              <a:rPr lang="it-IT"/>
              <a:t>palpitant que j’aie jamais vu.</a:t>
            </a:r>
          </a:p>
          <a:p>
            <a:endParaRPr lang="it-IT"/>
          </a:p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737A196-DD21-6710-6488-EF8C8FC02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</p:spTree>
    <p:extLst>
      <p:ext uri="{BB962C8B-B14F-4D97-AF65-F5344CB8AC3E}">
        <p14:creationId xmlns:p14="http://schemas.microsoft.com/office/powerpoint/2010/main" val="139033576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Cornice">
  <a:themeElements>
    <a:clrScheme name="Cornic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rnic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rnic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7047</TotalTime>
  <Words>1740</Words>
  <Application>Microsoft Office PowerPoint</Application>
  <PresentationFormat>Widescreen</PresentationFormat>
  <Paragraphs>176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Corbel</vt:lpstr>
      <vt:lpstr>Wingdings 2</vt:lpstr>
      <vt:lpstr>Metropolitano</vt:lpstr>
      <vt:lpstr>Cornice</vt:lpstr>
      <vt:lpstr>La comparaison</vt:lpstr>
      <vt:lpstr>- Ce livre est moins intéressant que celui que j’ai lu la semaine dernière.  - Cet employé n’est pas aussi compétent qu’il le dit.  - Elle conduit plus vite que moi</vt:lpstr>
      <vt:lpstr>                                                     Avec un nom </vt:lpstr>
      <vt:lpstr> </vt:lpstr>
      <vt:lpstr>Exercice</vt:lpstr>
      <vt:lpstr>Particularités</vt:lpstr>
      <vt:lpstr>La progression</vt:lpstr>
      <vt:lpstr>Le superlatif</vt:lpstr>
      <vt:lpstr>Exemples de superlatifs</vt:lpstr>
      <vt:lpstr>Comparatifs et superlatifs irréguliers</vt:lpstr>
      <vt:lpstr>Exercice</vt:lpstr>
      <vt:lpstr>Proposition subordonnée de comparaison</vt:lpstr>
      <vt:lpstr>La comparaison et la proportion</vt:lpstr>
      <vt:lpstr>Exercice </vt:lpstr>
      <vt:lpstr>L’identité</vt:lpstr>
      <vt:lpstr>Exercice </vt:lpstr>
      <vt:lpstr>Presentazione standard di PowerPoint</vt:lpstr>
      <vt:lpstr>Exercice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comparaison</dc:title>
  <dc:creator>laura.kreyder@unimib.it</dc:creator>
  <cp:lastModifiedBy>laura.kreyder@unimib.it</cp:lastModifiedBy>
  <cp:revision>32</cp:revision>
  <dcterms:created xsi:type="dcterms:W3CDTF">2021-05-11T12:13:23Z</dcterms:created>
  <dcterms:modified xsi:type="dcterms:W3CDTF">2022-05-26T15:34:11Z</dcterms:modified>
</cp:coreProperties>
</file>