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83" r:id="rId3"/>
    <p:sldId id="280" r:id="rId4"/>
    <p:sldId id="260" r:id="rId5"/>
    <p:sldId id="265" r:id="rId6"/>
    <p:sldId id="261" r:id="rId7"/>
    <p:sldId id="262" r:id="rId8"/>
    <p:sldId id="263" r:id="rId9"/>
    <p:sldId id="264" r:id="rId10"/>
    <p:sldId id="268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1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27" userDrawn="1">
          <p15:clr>
            <a:srgbClr val="A4A3A4"/>
          </p15:clr>
        </p15:guide>
        <p15:guide id="4" orient="horz" pos="428" userDrawn="1">
          <p15:clr>
            <a:srgbClr val="A4A3A4"/>
          </p15:clr>
        </p15:guide>
        <p15:guide id="5" orient="horz" pos="924" userDrawn="1">
          <p15:clr>
            <a:srgbClr val="A4A3A4"/>
          </p15:clr>
        </p15:guide>
        <p15:guide id="6" pos="308" userDrawn="1">
          <p15:clr>
            <a:srgbClr val="A4A3A4"/>
          </p15:clr>
        </p15:guide>
        <p15:guide id="7" pos="525" userDrawn="1">
          <p15:clr>
            <a:srgbClr val="A4A3A4"/>
          </p15:clr>
        </p15:guide>
        <p15:guide id="8" pos="73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Pi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4660"/>
  </p:normalViewPr>
  <p:slideViewPr>
    <p:cSldViewPr>
      <p:cViewPr varScale="1">
        <p:scale>
          <a:sx n="82" d="100"/>
          <a:sy n="82" d="100"/>
        </p:scale>
        <p:origin x="1101" y="45"/>
      </p:cViewPr>
      <p:guideLst>
        <p:guide orient="horz" pos="2160"/>
        <p:guide pos="2880"/>
        <p:guide orient="horz" pos="627"/>
        <p:guide orient="horz" pos="428"/>
        <p:guide orient="horz" pos="924"/>
        <p:guide pos="308"/>
        <p:guide pos="525"/>
        <p:guide pos="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6BD8C-08B1-4516-95D0-D7207A8B5BA5}" type="datetimeFigureOut">
              <a:rPr lang="en-AU" smtClean="0"/>
              <a:pPr/>
              <a:t>6/06/2022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90787-C31F-468A-9985-F92538BE18F3}" type="slidenum">
              <a:rPr lang="en-AU" smtClean="0"/>
              <a:pPr/>
              <a:t>‹N›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469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8094C7-5842-4694-8E6C-AECE2B2BD4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9792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90787-C31F-468A-9985-F92538BE18F3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081-64E3-49F5-A65E-3B178AF46343}" type="datetimeFigureOut">
              <a:rPr lang="en-AU" smtClean="0"/>
              <a:pPr/>
              <a:t>6/06/2022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081-64E3-49F5-A65E-3B178AF46343}" type="datetimeFigureOut">
              <a:rPr lang="en-AU" smtClean="0"/>
              <a:pPr/>
              <a:t>6/06/2022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081-64E3-49F5-A65E-3B178AF46343}" type="datetimeFigureOut">
              <a:rPr lang="en-AU" smtClean="0"/>
              <a:pPr/>
              <a:t>6/06/2022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442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4817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785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5653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2732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8935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7047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315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081-64E3-49F5-A65E-3B178AF46343}" type="datetimeFigureOut">
              <a:rPr lang="en-AU" smtClean="0"/>
              <a:pPr/>
              <a:t>6/06/2022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21112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8745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3516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  <a:prstGeom prst="rect">
            <a:avLst/>
          </a:prstGeo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93663" y="6165850"/>
            <a:ext cx="8596312" cy="2349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Times" charset="0"/>
                <a:ea typeface="MS PGothic" pitchFamily="34" charset="-128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MS PGothic" pitchFamily="34" charset="-128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7"/>
          </p:nvPr>
        </p:nvSpPr>
        <p:spPr>
          <a:xfrm>
            <a:off x="6335713" y="112713"/>
            <a:ext cx="2133600" cy="182562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Times" charset="0"/>
                <a:ea typeface="MS PGothic" pitchFamily="34" charset="-128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7778C7-561B-4098-841C-C51999ECD9E3}" type="datetimeFigureOut"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MS PGothic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6/6/2022</a:t>
            </a:fld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MS PGothic" pitchFamily="34" charset="-128"/>
              <a:cs typeface="+mn-cs"/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8"/>
          </p:nvPr>
        </p:nvSpPr>
        <p:spPr>
          <a:xfrm>
            <a:off x="8469313" y="112713"/>
            <a:ext cx="552450" cy="1825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6B53B5-C8DB-41B9-8EEB-9AD69E989394}" type="slidenum"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317799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081-64E3-49F5-A65E-3B178AF46343}" type="datetimeFigureOut">
              <a:rPr lang="en-AU" smtClean="0"/>
              <a:pPr/>
              <a:t>6/06/2022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081-64E3-49F5-A65E-3B178AF46343}" type="datetimeFigureOut">
              <a:rPr lang="en-AU" smtClean="0"/>
              <a:pPr/>
              <a:t>6/06/2022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081-64E3-49F5-A65E-3B178AF46343}" type="datetimeFigureOut">
              <a:rPr lang="en-AU" smtClean="0"/>
              <a:pPr/>
              <a:t>6/06/2022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081-64E3-49F5-A65E-3B178AF46343}" type="datetimeFigureOut">
              <a:rPr lang="en-AU" smtClean="0"/>
              <a:pPr/>
              <a:t>6/06/2022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081-64E3-49F5-A65E-3B178AF46343}" type="datetimeFigureOut">
              <a:rPr lang="en-AU" smtClean="0"/>
              <a:pPr/>
              <a:t>6/06/2022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081-64E3-49F5-A65E-3B178AF46343}" type="datetimeFigureOut">
              <a:rPr lang="en-AU" smtClean="0"/>
              <a:pPr/>
              <a:t>6/06/2022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6F081-64E3-49F5-A65E-3B178AF46343}" type="datetimeFigureOut">
              <a:rPr lang="en-AU" smtClean="0"/>
              <a:pPr/>
              <a:t>6/06/2022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6F081-64E3-49F5-A65E-3B178AF46343}" type="datetimeFigureOut">
              <a:rPr lang="en-AU" smtClean="0"/>
              <a:pPr/>
              <a:t>6/06/2022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5334E-3B39-4822-84BD-B3E3C7D9BEA4}" type="slidenum">
              <a:rPr lang="en-AU" smtClean="0"/>
              <a:pPr/>
              <a:t>‹N›</a:t>
            </a:fld>
            <a:endParaRPr lang="en-AU"/>
          </a:p>
        </p:txBody>
      </p:sp>
      <p:pic>
        <p:nvPicPr>
          <p:cNvPr id="7" name="Picture 8" descr="Pearson Logo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6988"/>
            <a:ext cx="9175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16"/>
          <p:cNvSpPr txBox="1"/>
          <p:nvPr userDrawn="1"/>
        </p:nvSpPr>
        <p:spPr>
          <a:xfrm>
            <a:off x="1600200" y="6429344"/>
            <a:ext cx="7162799" cy="20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/>
                <a:ea typeface="Verdana" panose="020B0604030504040204" pitchFamily="34" charset="0"/>
                <a:cs typeface="Verdana" panose="020B0604030504040204" pitchFamily="34" charset="0"/>
              </a:rPr>
              <a:t>Copyright © 2019, 2011, 2006 Pearson Education, Inc.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8" descr="Pearson Logo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6988"/>
            <a:ext cx="9175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hape 16"/>
          <p:cNvSpPr txBox="1"/>
          <p:nvPr userDrawn="1"/>
        </p:nvSpPr>
        <p:spPr>
          <a:xfrm>
            <a:off x="1600200" y="6429344"/>
            <a:ext cx="7162799" cy="20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 panose="020B0604030504040204" pitchFamily="34" charset="0"/>
                <a:cs typeface="Verdana" panose="020B0604030504040204" pitchFamily="34" charset="0"/>
              </a:rPr>
              <a:t>Copyright © 2019, 2011, 2006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84671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auto">
          <a:xfrm>
            <a:off x="277813" y="142875"/>
            <a:ext cx="8362950" cy="1432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Arial"/>
                <a:ea typeface="+mj-ea"/>
                <a:cs typeface="Times New Roman" panose="02020603050405020304" pitchFamily="18" charset="0"/>
              </a:rPr>
              <a:t>Research Methods for</a:t>
            </a:r>
            <a:b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Arial"/>
                <a:ea typeface="+mj-ea"/>
                <a:cs typeface="Times New Roman" panose="02020603050405020304" pitchFamily="18" charset="0"/>
              </a:rPr>
            </a:b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Arial"/>
                <a:ea typeface="+mj-ea"/>
                <a:cs typeface="Times New Roman" panose="02020603050405020304" pitchFamily="18" charset="0"/>
              </a:rPr>
              <a:t>Leisure and Tourism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Arial"/>
                <a:ea typeface="+mj-ea"/>
                <a:cs typeface="Times New Roman" panose="02020603050405020304" pitchFamily="18" charset="0"/>
              </a:rPr>
              <a:t>5</a:t>
            </a:r>
            <a:r>
              <a:rPr kumimoji="0" lang="en-US" sz="2400" b="1" i="0" u="none" strike="noStrike" kern="0" cap="none" spc="0" normalizeH="0" baseline="3000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Arial"/>
                <a:ea typeface="+mj-ea"/>
                <a:cs typeface="Times New Roman" panose="02020603050405020304" pitchFamily="18" charset="0"/>
              </a:rPr>
              <a:t>th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7FA3"/>
                </a:solidFill>
                <a:effectLst/>
                <a:uLnTx/>
                <a:uFillTx/>
                <a:latin typeface="Arial"/>
                <a:ea typeface="+mj-ea"/>
                <a:cs typeface="Times New Roman" panose="02020603050405020304" pitchFamily="18" charset="0"/>
              </a:rPr>
              <a:t> edition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14" y="1700214"/>
            <a:ext cx="3368586" cy="44894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564063" y="2604318"/>
            <a:ext cx="4122737" cy="554037"/>
          </a:xfrm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Tx/>
              <a:buNone/>
            </a:pPr>
            <a:r>
              <a:rPr lang="en-US" altLang="en-US" sz="3000" dirty="0"/>
              <a:t>Part IV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4564063" y="3142480"/>
            <a:ext cx="41227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Bef>
                <a:spcPts val="1200"/>
              </a:spcBef>
              <a:buNone/>
              <a:defRPr/>
            </a:pPr>
            <a:r>
              <a:rPr lang="en-US" sz="2200" kern="0" dirty="0">
                <a:solidFill>
                  <a:srgbClr val="000000"/>
                </a:solidFill>
              </a:rPr>
              <a:t>Communicating results 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 Placeholder 4"/>
          <p:cNvSpPr txBox="1">
            <a:spLocks/>
          </p:cNvSpPr>
          <p:nvPr/>
        </p:nvSpPr>
        <p:spPr bwMode="auto">
          <a:xfrm>
            <a:off x="4564063" y="3933056"/>
            <a:ext cx="412273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Chapter 18</a:t>
            </a:r>
          </a:p>
        </p:txBody>
      </p:sp>
      <p:sp>
        <p:nvSpPr>
          <p:cNvPr id="10" name="Text Placeholder 4"/>
          <p:cNvSpPr txBox="1">
            <a:spLocks/>
          </p:cNvSpPr>
          <p:nvPr/>
        </p:nvSpPr>
        <p:spPr bwMode="auto">
          <a:xfrm>
            <a:off x="4564063" y="4471218"/>
            <a:ext cx="41227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Bef>
                <a:spcPts val="1200"/>
              </a:spcBef>
              <a:buNone/>
              <a:defRPr/>
            </a:pPr>
            <a:r>
              <a:rPr lang="en-US" sz="2200" kern="0" dirty="0">
                <a:solidFill>
                  <a:srgbClr val="000000"/>
                </a:solidFill>
              </a:rPr>
              <a:t>Preparing a research report </a:t>
            </a:r>
          </a:p>
        </p:txBody>
      </p:sp>
    </p:spTree>
    <p:extLst>
      <p:ext uri="{BB962C8B-B14F-4D97-AF65-F5344CB8AC3E}">
        <p14:creationId xmlns:p14="http://schemas.microsoft.com/office/powerpoint/2010/main" val="69762160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rmAutofit/>
          </a:bodyPr>
          <a:lstStyle/>
          <a:p>
            <a:r>
              <a:rPr lang="en-AU" sz="3200" dirty="0">
                <a:solidFill>
                  <a:srgbClr val="007FA3"/>
                </a:solidFill>
              </a:rPr>
              <a:t>Report components </a:t>
            </a:r>
            <a:r>
              <a:rPr lang="en-AU" sz="2400" dirty="0">
                <a:solidFill>
                  <a:srgbClr val="007FA3"/>
                </a:solidFill>
              </a:rPr>
              <a:t>(Figure 18.2)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23078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FA3"/>
              </a:buClr>
            </a:pPr>
            <a:r>
              <a:rPr lang="en-AU" sz="2800" dirty="0"/>
              <a:t>Cover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Title page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Contents page(s)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Summary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Preface/foreword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Acknowledgements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Main body of report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Appendices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372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AU" sz="3600" dirty="0">
                <a:solidFill>
                  <a:srgbClr val="007FA3"/>
                </a:solidFill>
              </a:rPr>
              <a:t>Main body of report: technical aspects </a:t>
            </a:r>
            <a:r>
              <a:rPr lang="en-AU" sz="2900" dirty="0">
                <a:solidFill>
                  <a:srgbClr val="007FA3"/>
                </a:solidFill>
              </a:rPr>
              <a:t>(Table 18.3)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827" y="1243694"/>
            <a:ext cx="8229600" cy="5091533"/>
          </a:xfrm>
        </p:spPr>
        <p:txBody>
          <a:bodyPr>
            <a:normAutofit fontScale="77500" lnSpcReduction="20000"/>
          </a:bodyPr>
          <a:lstStyle/>
          <a:p>
            <a:pPr lvl="0">
              <a:buClr>
                <a:srgbClr val="007FA3"/>
              </a:buClr>
            </a:pPr>
            <a:r>
              <a:rPr lang="en-AU" sz="3600" dirty="0"/>
              <a:t>Section numbering</a:t>
            </a:r>
          </a:p>
          <a:p>
            <a:pPr lvl="0">
              <a:buClr>
                <a:srgbClr val="007FA3"/>
              </a:buClr>
            </a:pPr>
            <a:r>
              <a:rPr lang="en-AU" sz="3600" dirty="0"/>
              <a:t>Paragraph numbering? </a:t>
            </a:r>
          </a:p>
          <a:p>
            <a:pPr lvl="0">
              <a:buClr>
                <a:srgbClr val="007FA3"/>
              </a:buClr>
            </a:pPr>
            <a:r>
              <a:rPr lang="en-AU" sz="3600" dirty="0"/>
              <a:t>Use of 'Dot point' lists</a:t>
            </a:r>
          </a:p>
          <a:p>
            <a:pPr lvl="0">
              <a:buClr>
                <a:srgbClr val="007FA3"/>
              </a:buClr>
            </a:pPr>
            <a:r>
              <a:rPr lang="en-AU" sz="3600" dirty="0"/>
              <a:t>Page numbering</a:t>
            </a:r>
          </a:p>
          <a:p>
            <a:pPr lvl="0">
              <a:buClr>
                <a:srgbClr val="007FA3"/>
              </a:buClr>
            </a:pPr>
            <a:r>
              <a:rPr lang="en-AU" sz="3600" dirty="0"/>
              <a:t>Headers/footers</a:t>
            </a:r>
          </a:p>
          <a:p>
            <a:pPr lvl="0">
              <a:buClr>
                <a:srgbClr val="007FA3"/>
              </a:buClr>
            </a:pPr>
            <a:r>
              <a:rPr lang="en-AU" sz="3600" dirty="0"/>
              <a:t>Heading hierarchy – use software ‘styles’</a:t>
            </a:r>
          </a:p>
          <a:p>
            <a:pPr lvl="0">
              <a:buClr>
                <a:srgbClr val="007FA3"/>
              </a:buClr>
            </a:pPr>
            <a:r>
              <a:rPr lang="en-AU" sz="3600" dirty="0"/>
              <a:t>Typing layout/spacing</a:t>
            </a:r>
          </a:p>
          <a:p>
            <a:pPr lvl="0">
              <a:buClr>
                <a:srgbClr val="007FA3"/>
              </a:buClr>
            </a:pPr>
            <a:r>
              <a:rPr lang="en-AU" sz="3600" dirty="0"/>
              <a:t>Tables and graphics</a:t>
            </a:r>
          </a:p>
          <a:p>
            <a:pPr lvl="0">
              <a:buClr>
                <a:srgbClr val="007FA3"/>
              </a:buClr>
            </a:pPr>
            <a:r>
              <a:rPr lang="en-AU" sz="3600" dirty="0"/>
              <a:t>Referencing – see Chapter 6</a:t>
            </a:r>
          </a:p>
          <a:p>
            <a:pPr lvl="0">
              <a:buClr>
                <a:srgbClr val="007FA3"/>
              </a:buClr>
            </a:pPr>
            <a:r>
              <a:rPr lang="en-AU" sz="3600" dirty="0"/>
              <a:t>Which person?</a:t>
            </a:r>
          </a:p>
          <a:p>
            <a:pPr marL="679450" lvl="1" indent="-334963">
              <a:buClr>
                <a:srgbClr val="007FA3"/>
              </a:buClr>
            </a:pPr>
            <a:r>
              <a:rPr lang="en-AU" sz="3100" dirty="0"/>
              <a:t>Personal: ‘I/we conducted a survey’ or</a:t>
            </a:r>
          </a:p>
          <a:p>
            <a:pPr marL="679450" lvl="1" indent="-334963">
              <a:buClr>
                <a:srgbClr val="007FA3"/>
              </a:buClr>
            </a:pPr>
            <a:r>
              <a:rPr lang="en-AU" sz="3100" dirty="0"/>
              <a:t>Impersonal ‘A survey as conducted’</a:t>
            </a:r>
          </a:p>
          <a:p>
            <a:pPr>
              <a:buClr>
                <a:srgbClr val="007FA3"/>
              </a:buClr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rmAutofit/>
          </a:bodyPr>
          <a:lstStyle/>
          <a:p>
            <a:r>
              <a:rPr lang="en-AU" sz="3200" dirty="0">
                <a:solidFill>
                  <a:srgbClr val="007FA3"/>
                </a:solidFill>
              </a:rPr>
              <a:t>Tables/graphics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483" y="1052736"/>
            <a:ext cx="8229600" cy="5040560"/>
          </a:xfrm>
        </p:spPr>
        <p:txBody>
          <a:bodyPr>
            <a:noAutofit/>
          </a:bodyPr>
          <a:lstStyle/>
          <a:p>
            <a:pPr>
              <a:buClr>
                <a:srgbClr val="007FA3"/>
              </a:buClr>
            </a:pPr>
            <a:r>
              <a:rPr lang="en-AU" sz="2800" dirty="0"/>
              <a:t>All should have:</a:t>
            </a:r>
          </a:p>
          <a:p>
            <a:pPr marL="687388" lvl="1" indent="-325438">
              <a:buClr>
                <a:srgbClr val="007FA3"/>
              </a:buClr>
            </a:pPr>
            <a:r>
              <a:rPr lang="en-AU" sz="2400" dirty="0"/>
              <a:t>Numbers, titles</a:t>
            </a:r>
          </a:p>
          <a:p>
            <a:pPr marL="687388" lvl="1" indent="-325438">
              <a:buClr>
                <a:srgbClr val="007FA3"/>
              </a:buClr>
            </a:pPr>
            <a:r>
              <a:rPr lang="en-AU" sz="2400" dirty="0"/>
              <a:t>Date of data</a:t>
            </a:r>
          </a:p>
          <a:p>
            <a:pPr marL="687388" lvl="1" indent="-325438">
              <a:buClr>
                <a:srgbClr val="007FA3"/>
              </a:buClr>
            </a:pPr>
            <a:r>
              <a:rPr lang="en-AU" sz="2400" dirty="0"/>
              <a:t>Geographical area</a:t>
            </a:r>
          </a:p>
          <a:p>
            <a:pPr marL="687388" lvl="1" indent="-325438">
              <a:buClr>
                <a:srgbClr val="007FA3"/>
              </a:buClr>
            </a:pPr>
            <a:r>
              <a:rPr lang="en-AU" sz="2400" dirty="0"/>
              <a:t>Nature of sample (e.g. age-range)</a:t>
            </a:r>
          </a:p>
          <a:p>
            <a:pPr marL="687388" lvl="1" indent="-325438">
              <a:buClr>
                <a:srgbClr val="007FA3"/>
              </a:buClr>
            </a:pPr>
            <a:r>
              <a:rPr lang="en-AU" sz="2400" dirty="0"/>
              <a:t>Sample size</a:t>
            </a:r>
          </a:p>
          <a:p>
            <a:pPr marL="687388" lvl="1" indent="-325438">
              <a:buClr>
                <a:srgbClr val="007FA3"/>
              </a:buClr>
            </a:pPr>
            <a:r>
              <a:rPr lang="en-AU" sz="2400" dirty="0"/>
              <a:t>Units of measurement, e.g. </a:t>
            </a:r>
            <a:r>
              <a:rPr lang="en-AU" sz="2400" dirty="0">
                <a:latin typeface="Arial"/>
                <a:cs typeface="Arial"/>
              </a:rPr>
              <a:t>£, $</a:t>
            </a:r>
            <a:endParaRPr lang="en-AU" sz="2400" dirty="0"/>
          </a:p>
          <a:p>
            <a:pPr marL="687388" lvl="1" indent="-325438">
              <a:buClr>
                <a:srgbClr val="007FA3"/>
              </a:buClr>
            </a:pPr>
            <a:r>
              <a:rPr lang="en-AU" sz="2400" dirty="0"/>
              <a:t>Source, unless related to the main study empirical work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Role of </a:t>
            </a:r>
            <a:r>
              <a:rPr lang="en-AU" sz="2800" dirty="0">
                <a:solidFill>
                  <a:srgbClr val="007FA3"/>
                </a:solidFill>
              </a:rPr>
              <a:t>tables/graphics: </a:t>
            </a:r>
            <a:r>
              <a:rPr lang="en-AU" sz="2800" dirty="0"/>
              <a:t>presenting facts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Role of </a:t>
            </a:r>
            <a:r>
              <a:rPr lang="en-AU" sz="2800" dirty="0">
                <a:solidFill>
                  <a:srgbClr val="007FA3"/>
                </a:solidFill>
              </a:rPr>
              <a:t>text</a:t>
            </a:r>
            <a:r>
              <a:rPr lang="en-AU" sz="2800" dirty="0"/>
              <a:t>: comment, highlight key features, summarise  (see Figure 18.6)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919"/>
            <a:ext cx="8686800" cy="773907"/>
          </a:xfrm>
        </p:spPr>
        <p:txBody>
          <a:bodyPr>
            <a:noAutofit/>
          </a:bodyPr>
          <a:lstStyle/>
          <a:p>
            <a:r>
              <a:rPr lang="en-AU" sz="3200" dirty="0">
                <a:solidFill>
                  <a:srgbClr val="007FA3"/>
                </a:solidFill>
              </a:rPr>
              <a:t>Main body of report: structure and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483" y="1322662"/>
            <a:ext cx="8229600" cy="4525963"/>
          </a:xfrm>
        </p:spPr>
        <p:txBody>
          <a:bodyPr/>
          <a:lstStyle/>
          <a:p>
            <a:pPr>
              <a:buClr>
                <a:srgbClr val="007FA3"/>
              </a:buClr>
            </a:pPr>
            <a:r>
              <a:rPr lang="en-AU" sz="2800" dirty="0"/>
              <a:t>Most important factors:</a:t>
            </a:r>
          </a:p>
          <a:p>
            <a:pPr marL="687388" lvl="1" indent="-325438">
              <a:buClr>
                <a:srgbClr val="007FA3"/>
              </a:buClr>
              <a:buFont typeface="+mj-lt"/>
              <a:buAutoNum type="arabicPeriod"/>
            </a:pPr>
            <a:r>
              <a:rPr lang="en-AU" sz="2400" dirty="0"/>
              <a:t>Structure</a:t>
            </a:r>
          </a:p>
          <a:p>
            <a:pPr marL="687388" lvl="1" indent="-325438">
              <a:buClr>
                <a:srgbClr val="007FA3"/>
              </a:buClr>
              <a:buFont typeface="+mj-lt"/>
              <a:buAutoNum type="arabicPeriod"/>
            </a:pPr>
            <a:r>
              <a:rPr lang="en-AU" sz="2400" dirty="0"/>
              <a:t>Structure</a:t>
            </a:r>
          </a:p>
          <a:p>
            <a:pPr marL="687388" lvl="1" indent="-325438">
              <a:buClr>
                <a:srgbClr val="007FA3"/>
              </a:buClr>
              <a:buFont typeface="+mj-lt"/>
              <a:buAutoNum type="arabicPeriod"/>
            </a:pPr>
            <a:r>
              <a:rPr lang="en-AU" sz="2400" dirty="0"/>
              <a:t>Structure</a:t>
            </a:r>
          </a:p>
          <a:p>
            <a:pPr marL="352425" indent="-295275">
              <a:buClr>
                <a:srgbClr val="007FA3"/>
              </a:buClr>
            </a:pPr>
            <a:r>
              <a:rPr lang="en-AU" sz="2800" dirty="0"/>
              <a:t>Explain structure, emphasise throughout the report</a:t>
            </a:r>
          </a:p>
          <a:p>
            <a:pPr marL="352425" indent="-295275">
              <a:buClr>
                <a:srgbClr val="007FA3"/>
              </a:buClr>
            </a:pPr>
            <a:r>
              <a:rPr lang="en-AU" sz="2800" dirty="0"/>
              <a:t>Also: explain structures of individual chapters/ sections throughout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689"/>
            <a:ext cx="8229600" cy="891255"/>
          </a:xfrm>
        </p:spPr>
        <p:txBody>
          <a:bodyPr>
            <a:noAutofit/>
          </a:bodyPr>
          <a:lstStyle/>
          <a:p>
            <a:r>
              <a:rPr lang="en-AU" sz="3200" dirty="0">
                <a:solidFill>
                  <a:srgbClr val="007FA3"/>
                </a:solidFill>
              </a:rPr>
              <a:t>Typical structure of academic articles </a:t>
            </a:r>
            <a:r>
              <a:rPr lang="en-AU" sz="2500" dirty="0">
                <a:solidFill>
                  <a:srgbClr val="007FA3"/>
                </a:solidFill>
              </a:rPr>
              <a:t>(Table 18.5)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483" y="1331715"/>
            <a:ext cx="8229600" cy="4525963"/>
          </a:xfrm>
        </p:spPr>
        <p:txBody>
          <a:bodyPr>
            <a:normAutofit/>
          </a:bodyPr>
          <a:lstStyle/>
          <a:p>
            <a:pPr lvl="0">
              <a:buClr>
                <a:srgbClr val="007FA3"/>
              </a:buClr>
            </a:pPr>
            <a:r>
              <a:rPr lang="en-AU" sz="2800" dirty="0"/>
              <a:t>Background/introduction/justification for the research/nature of the problem/issue</a:t>
            </a:r>
          </a:p>
          <a:p>
            <a:pPr lvl="0">
              <a:buClr>
                <a:srgbClr val="007FA3"/>
              </a:buClr>
            </a:pPr>
            <a:r>
              <a:rPr lang="en-AU" sz="2800" dirty="0"/>
              <a:t>Review of the literature</a:t>
            </a:r>
          </a:p>
          <a:p>
            <a:pPr lvl="0">
              <a:buClr>
                <a:srgbClr val="007FA3"/>
              </a:buClr>
            </a:pPr>
            <a:r>
              <a:rPr lang="en-AU" sz="2800" dirty="0"/>
              <a:t>Specific outline of problem/issue/hypotheses</a:t>
            </a:r>
          </a:p>
          <a:p>
            <a:pPr lvl="0">
              <a:buClr>
                <a:srgbClr val="007FA3"/>
              </a:buClr>
            </a:pPr>
            <a:r>
              <a:rPr lang="en-AU" sz="2800" dirty="0"/>
              <a:t>Methods</a:t>
            </a:r>
          </a:p>
          <a:p>
            <a:pPr lvl="0">
              <a:buClr>
                <a:srgbClr val="007FA3"/>
              </a:buClr>
            </a:pPr>
            <a:r>
              <a:rPr lang="en-AU" sz="2800" dirty="0"/>
              <a:t>Results</a:t>
            </a:r>
          </a:p>
          <a:p>
            <a:pPr lvl="0">
              <a:buClr>
                <a:srgbClr val="007FA3"/>
              </a:buClr>
            </a:pPr>
            <a:r>
              <a:rPr lang="en-AU" sz="2800" dirty="0"/>
              <a:t>Conclusions</a:t>
            </a:r>
          </a:p>
          <a:p>
            <a:pPr lvl="0">
              <a:buClr>
                <a:srgbClr val="007FA3"/>
              </a:buClr>
            </a:pPr>
            <a:r>
              <a:rPr lang="en-AU" sz="2800" dirty="0"/>
              <a:t>References</a:t>
            </a:r>
          </a:p>
          <a:p>
            <a:pPr>
              <a:buClr>
                <a:srgbClr val="007FA3"/>
              </a:buClr>
            </a:pPr>
            <a:endParaRPr lang="en-A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85"/>
            <a:ext cx="8229600" cy="850106"/>
          </a:xfrm>
        </p:spPr>
        <p:txBody>
          <a:bodyPr>
            <a:normAutofit/>
          </a:bodyPr>
          <a:lstStyle/>
          <a:p>
            <a:r>
              <a:rPr lang="en-AU" sz="3200" dirty="0">
                <a:solidFill>
                  <a:srgbClr val="007FA3"/>
                </a:solidFill>
              </a:rPr>
              <a:t>Between ‘methods’ and ‘results’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483" y="1331715"/>
            <a:ext cx="8229600" cy="4525963"/>
          </a:xfrm>
        </p:spPr>
        <p:txBody>
          <a:bodyPr/>
          <a:lstStyle/>
          <a:p>
            <a:pPr>
              <a:buClr>
                <a:srgbClr val="007FA3"/>
              </a:buClr>
            </a:pPr>
            <a:r>
              <a:rPr lang="en-AU" sz="2800" dirty="0"/>
              <a:t>In empirical research: as part of ‘methods’ or at the start of ‘results’, indicate:</a:t>
            </a:r>
          </a:p>
          <a:p>
            <a:pPr marL="687388" lvl="1" indent="-325438">
              <a:buClr>
                <a:srgbClr val="007FA3"/>
              </a:buClr>
            </a:pPr>
            <a:r>
              <a:rPr lang="en-AU" sz="2400" dirty="0"/>
              <a:t>Size of sample achieved</a:t>
            </a:r>
          </a:p>
          <a:p>
            <a:pPr marL="687388" lvl="1" indent="-325438">
              <a:buClr>
                <a:srgbClr val="007FA3"/>
              </a:buClr>
            </a:pPr>
            <a:r>
              <a:rPr lang="en-AU" sz="2400" dirty="0"/>
              <a:t>Response rates and consequences</a:t>
            </a:r>
          </a:p>
          <a:p>
            <a:pPr marL="687388" lvl="1" indent="-325438">
              <a:buClr>
                <a:srgbClr val="007FA3"/>
              </a:buClr>
            </a:pPr>
            <a:r>
              <a:rPr lang="en-AU" sz="2400" dirty="0"/>
              <a:t>Sample characteristics and its representativeness of the population</a:t>
            </a:r>
          </a:p>
          <a:p>
            <a:pPr marL="687388" lvl="1" indent="-325438">
              <a:buClr>
                <a:srgbClr val="007FA3"/>
              </a:buClr>
            </a:pPr>
            <a:r>
              <a:rPr lang="en-AU" sz="2400" dirty="0"/>
              <a:t>Measures taken to correct any sample bias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420"/>
            <a:ext cx="8229600" cy="922114"/>
          </a:xfrm>
        </p:spPr>
        <p:txBody>
          <a:bodyPr>
            <a:normAutofit/>
          </a:bodyPr>
          <a:lstStyle/>
          <a:p>
            <a:r>
              <a:rPr lang="en-AU" sz="3200" dirty="0">
                <a:solidFill>
                  <a:srgbClr val="007FA3"/>
                </a:solidFill>
              </a:rPr>
              <a:t>Audiences and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483" y="1331715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FA3"/>
              </a:buClr>
            </a:pPr>
            <a:r>
              <a:rPr lang="en-AU" sz="2800" dirty="0"/>
              <a:t>Popular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Decision-makers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Experts: professional or academic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rmAutofit/>
          </a:bodyPr>
          <a:lstStyle/>
          <a:p>
            <a:r>
              <a:rPr lang="en-AU" sz="3200" dirty="0">
                <a:solidFill>
                  <a:srgbClr val="007FA3"/>
                </a:solidFill>
              </a:rPr>
              <a:t>Report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483" y="1331715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FA3"/>
              </a:buClr>
            </a:pPr>
            <a:r>
              <a:rPr lang="en-AU" sz="2800" dirty="0"/>
              <a:t>Report as </a:t>
            </a:r>
            <a:r>
              <a:rPr lang="en-AU" sz="2800" dirty="0">
                <a:solidFill>
                  <a:srgbClr val="007FA3"/>
                </a:solidFill>
              </a:rPr>
              <a:t>record</a:t>
            </a:r>
          </a:p>
          <a:p>
            <a:pPr marL="687388" lvl="1" indent="-325438">
              <a:buClr>
                <a:srgbClr val="007FA3"/>
              </a:buClr>
            </a:pPr>
            <a:r>
              <a:rPr lang="en-AU" sz="2400" dirty="0"/>
              <a:t>Information for current and future reference</a:t>
            </a:r>
          </a:p>
          <a:p>
            <a:pPr marL="687388" lvl="1" indent="-325438">
              <a:buClr>
                <a:srgbClr val="007FA3"/>
              </a:buClr>
            </a:pPr>
            <a:r>
              <a:rPr lang="en-AU" sz="2400" dirty="0"/>
              <a:t>Use appendices if necessary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Report as </a:t>
            </a:r>
            <a:r>
              <a:rPr lang="en-AU" sz="2800" dirty="0">
                <a:solidFill>
                  <a:srgbClr val="007FA3"/>
                </a:solidFill>
              </a:rPr>
              <a:t>narrative</a:t>
            </a:r>
          </a:p>
          <a:p>
            <a:pPr marL="687388" lvl="1" indent="-325438">
              <a:buClr>
                <a:srgbClr val="007FA3"/>
              </a:buClr>
            </a:pPr>
            <a:r>
              <a:rPr lang="en-AU" sz="2400" dirty="0"/>
              <a:t>Telling a story, developing an argument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85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sz="3600" dirty="0">
                <a:solidFill>
                  <a:srgbClr val="007FA3"/>
                </a:solidFill>
              </a:rPr>
              <a:t>Report as narrative – structure </a:t>
            </a:r>
            <a:r>
              <a:rPr lang="en-AU" sz="2900" dirty="0">
                <a:solidFill>
                  <a:srgbClr val="007FA3"/>
                </a:solidFill>
              </a:rPr>
              <a:t>(Figure 18.3)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771800" y="1079060"/>
            <a:ext cx="3600400" cy="5224646"/>
            <a:chOff x="2400104" y="1091469"/>
            <a:chExt cx="3600400" cy="5224646"/>
          </a:xfrm>
        </p:grpSpPr>
        <p:sp>
          <p:nvSpPr>
            <p:cNvPr id="4" name="TextBox 3"/>
            <p:cNvSpPr txBox="1"/>
            <p:nvPr/>
          </p:nvSpPr>
          <p:spPr>
            <a:xfrm>
              <a:off x="2400104" y="4331829"/>
              <a:ext cx="3600400" cy="4001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457200" indent="-457200"/>
              <a:r>
                <a:rPr lang="en-AU" sz="2000" dirty="0"/>
                <a:t>E. Issue/topic 2: results/analysis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400104" y="5123917"/>
              <a:ext cx="3528392" cy="4001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2000" dirty="0"/>
                <a:t>F. Issue/topic 3: results/analysis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00104" y="5916005"/>
              <a:ext cx="3600400" cy="4001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2000" dirty="0"/>
                <a:t>X. Summary/conclusions, etc.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00104" y="1091469"/>
              <a:ext cx="3600400" cy="4001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2000" dirty="0"/>
                <a:t>A. Introduction, etc.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00104" y="1955565"/>
              <a:ext cx="3600400" cy="70788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2000" dirty="0"/>
                <a:t>B. Issue/problems/literature, etc.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00104" y="2747653"/>
              <a:ext cx="3528392" cy="4001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2000" dirty="0"/>
                <a:t>C. Data collection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400104" y="3539741"/>
              <a:ext cx="3528392" cy="4001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2000" dirty="0"/>
                <a:t>D. Issue/topic 1: results/analysis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5400000">
              <a:off x="3769050" y="1738747"/>
              <a:ext cx="43204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>
              <a:off x="3769050" y="2602843"/>
              <a:ext cx="43204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3841058" y="4187019"/>
              <a:ext cx="43204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3841058" y="4907099"/>
              <a:ext cx="43204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3841058" y="3322923"/>
              <a:ext cx="43204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3841058" y="5699187"/>
              <a:ext cx="43204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677"/>
            <a:ext cx="8229600" cy="922114"/>
          </a:xfrm>
        </p:spPr>
        <p:txBody>
          <a:bodyPr>
            <a:normAutofit/>
          </a:bodyPr>
          <a:lstStyle/>
          <a:p>
            <a:r>
              <a:rPr lang="en-AU" sz="3600" b="1" dirty="0">
                <a:solidFill>
                  <a:srgbClr val="007FA3"/>
                </a:solidFill>
              </a:rPr>
              <a:t>3. Other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483" y="1322662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FA3"/>
              </a:buClr>
            </a:pPr>
            <a:r>
              <a:rPr lang="en-AU" sz="2800" dirty="0"/>
              <a:t>Oral presentations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Poster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31304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61546" y="1586548"/>
            <a:ext cx="8220908" cy="3864665"/>
            <a:chOff x="151780" y="689933"/>
            <a:chExt cx="8834561" cy="4153144"/>
          </a:xfrm>
        </p:grpSpPr>
        <p:sp>
          <p:nvSpPr>
            <p:cNvPr id="10" name="TextBox 9"/>
            <p:cNvSpPr txBox="1"/>
            <p:nvPr/>
          </p:nvSpPr>
          <p:spPr>
            <a:xfrm>
              <a:off x="2932816" y="3364406"/>
              <a:ext cx="1841227" cy="3142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400"/>
              </a:lvl1pPr>
            </a:lstStyle>
            <a:p>
              <a:r>
                <a:rPr lang="en-AU" sz="1300" dirty="0"/>
                <a:t>10. Questionnaires</a:t>
              </a:r>
              <a:endParaRPr lang="en-US" sz="13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32816" y="2604415"/>
              <a:ext cx="1841226" cy="7386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400"/>
              </a:lvl1pPr>
            </a:lstStyle>
            <a:p>
              <a:r>
                <a:rPr lang="en-AU" sz="1300" dirty="0"/>
                <a:t>9. Qualitative: introduction and collection</a:t>
              </a:r>
              <a:endParaRPr lang="en-US" sz="13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15816" y="4096815"/>
              <a:ext cx="1858226" cy="3142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400"/>
              </a:lvl1pPr>
            </a:lstStyle>
            <a:p>
              <a:r>
                <a:rPr lang="en-AU" sz="1300" dirty="0"/>
                <a:t>12. Case studies</a:t>
              </a:r>
              <a:endParaRPr lang="en-US" sz="13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32816" y="3689965"/>
              <a:ext cx="1841227" cy="3142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400"/>
              </a:lvl1pPr>
            </a:lstStyle>
            <a:p>
              <a:r>
                <a:rPr lang="en-AU" sz="1300" dirty="0"/>
                <a:t>11. Experimental</a:t>
              </a:r>
              <a:endParaRPr lang="en-US" sz="13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15816" y="2175244"/>
              <a:ext cx="1841227" cy="3142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600"/>
              </a:lvl1pPr>
            </a:lstStyle>
            <a:p>
              <a:r>
                <a:rPr lang="en-AU" sz="1300" dirty="0"/>
                <a:t>8. Observation</a:t>
              </a:r>
              <a:endParaRPr lang="en-US" sz="13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15816" y="1556791"/>
              <a:ext cx="1841227" cy="5292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300" dirty="0"/>
                <a:t>7. Secondary data</a:t>
              </a:r>
            </a:p>
            <a:p>
              <a:r>
                <a:rPr lang="en-AU" sz="1300" dirty="0"/>
                <a:t>     collection</a:t>
              </a:r>
              <a:endParaRPr lang="en-US" sz="13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53785" y="3789038"/>
              <a:ext cx="1958018" cy="3142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400"/>
              </a:lvl1pPr>
            </a:lstStyle>
            <a:p>
              <a:r>
                <a:rPr lang="en-AU" sz="1300" dirty="0"/>
                <a:t>17. Statistical analysis</a:t>
              </a:r>
              <a:endParaRPr lang="en-US" sz="13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424937" y="3225549"/>
              <a:ext cx="1986867" cy="3142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400"/>
              </a:lvl1pPr>
            </a:lstStyle>
            <a:p>
              <a:r>
                <a:rPr lang="en-AU" sz="1300" dirty="0"/>
                <a:t>16. Survey data: analysis</a:t>
              </a:r>
              <a:endParaRPr lang="en-US" sz="13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32816" y="4528864"/>
              <a:ext cx="1858226" cy="3142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400"/>
              </a:lvl1pPr>
            </a:lstStyle>
            <a:p>
              <a:r>
                <a:rPr lang="en-AU" sz="1300" dirty="0"/>
                <a:t>13. Sampling</a:t>
              </a:r>
              <a:endParaRPr lang="en-US" sz="13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812360" y="2483021"/>
              <a:ext cx="1152128" cy="52920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400"/>
              </a:lvl1pPr>
            </a:lstStyle>
            <a:p>
              <a:r>
                <a:rPr lang="en-AU" sz="1300" dirty="0"/>
                <a:t>18. Research</a:t>
              </a:r>
            </a:p>
            <a:p>
              <a:r>
                <a:rPr lang="en-AU" sz="1300" dirty="0"/>
                <a:t>       report </a:t>
              </a:r>
              <a:endParaRPr lang="en-US" sz="13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53785" y="2626751"/>
              <a:ext cx="1986867" cy="3142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600"/>
              </a:lvl1pPr>
            </a:lstStyle>
            <a:p>
              <a:r>
                <a:rPr lang="en-AU" sz="1300" dirty="0"/>
                <a:t>15. Qualitative: analysis</a:t>
              </a:r>
              <a:endParaRPr lang="en-US" sz="13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424936" y="1602959"/>
              <a:ext cx="1986868" cy="5292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300" dirty="0"/>
                <a:t>14. Secondary data: </a:t>
              </a:r>
            </a:p>
            <a:p>
              <a:r>
                <a:rPr lang="en-AU" sz="1300" dirty="0"/>
                <a:t>       analysis </a:t>
              </a:r>
              <a:endParaRPr lang="en-US" sz="13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51780" y="3382407"/>
              <a:ext cx="1841227" cy="3142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400"/>
              </a:lvl1pPr>
            </a:lstStyle>
            <a:p>
              <a:r>
                <a:rPr lang="en-AU" sz="1300" dirty="0"/>
                <a:t>4. Research ethics</a:t>
              </a:r>
              <a:endParaRPr lang="en-US" sz="13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1780" y="2947655"/>
              <a:ext cx="1841227" cy="3142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400"/>
              </a:lvl1pPr>
            </a:lstStyle>
            <a:p>
              <a:r>
                <a:rPr lang="en-AU" sz="1300" dirty="0"/>
                <a:t>3. Starting out</a:t>
              </a:r>
              <a:endParaRPr lang="en-US" sz="13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51780" y="4253672"/>
              <a:ext cx="1841227" cy="3142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400"/>
              </a:lvl1pPr>
            </a:lstStyle>
            <a:p>
              <a:r>
                <a:rPr lang="en-AU" sz="1300" dirty="0"/>
                <a:t>6. Reviewing literature</a:t>
              </a:r>
              <a:endParaRPr lang="en-US" sz="13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51780" y="3846822"/>
              <a:ext cx="1841227" cy="3142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400"/>
              </a:lvl1pPr>
            </a:lstStyle>
            <a:p>
              <a:r>
                <a:rPr lang="en-AU" sz="1300" dirty="0"/>
                <a:t>5. Range of methods</a:t>
              </a:r>
              <a:endParaRPr lang="en-US" sz="13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51780" y="2518484"/>
              <a:ext cx="1841227" cy="3142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600"/>
              </a:lvl1pPr>
            </a:lstStyle>
            <a:p>
              <a:r>
                <a:rPr lang="en-AU" sz="1300" dirty="0"/>
                <a:t>2. Approaches</a:t>
              </a:r>
              <a:endParaRPr lang="en-US" sz="13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51780" y="2021424"/>
              <a:ext cx="1841227" cy="3142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300" dirty="0"/>
                <a:t>1. Introduction</a:t>
              </a:r>
              <a:endParaRPr lang="en-US" sz="1300" dirty="0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5045074" y="1811492"/>
              <a:ext cx="0" cy="287126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4757042" y="2326356"/>
              <a:ext cx="288032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4757042" y="2737723"/>
              <a:ext cx="288032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4769536" y="3382190"/>
              <a:ext cx="288032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774042" y="4250703"/>
              <a:ext cx="288032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4758684" y="4682752"/>
              <a:ext cx="288032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4757042" y="1811492"/>
              <a:ext cx="288032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281038" y="2175312"/>
              <a:ext cx="0" cy="22322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1993006" y="2690176"/>
              <a:ext cx="288032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1993006" y="3101543"/>
              <a:ext cx="288032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1993006" y="3536294"/>
              <a:ext cx="288032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1993006" y="4018469"/>
              <a:ext cx="288032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1993006" y="4407560"/>
              <a:ext cx="288032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1993006" y="2175312"/>
              <a:ext cx="288032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14" idx="1"/>
            </p:cNvCxnSpPr>
            <p:nvPr/>
          </p:nvCxnSpPr>
          <p:spPr>
            <a:xfrm flipH="1">
              <a:off x="2281038" y="2332351"/>
              <a:ext cx="634778" cy="95908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endCxn id="36" idx="1"/>
            </p:cNvCxnSpPr>
            <p:nvPr/>
          </p:nvCxnSpPr>
          <p:spPr>
            <a:xfrm flipV="1">
              <a:off x="5057569" y="2783858"/>
              <a:ext cx="396216" cy="179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062074" y="2947655"/>
              <a:ext cx="391711" cy="9952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062074" y="2947655"/>
              <a:ext cx="362862" cy="4317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5062074" y="1864569"/>
              <a:ext cx="362862" cy="10830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2281038" y="3291436"/>
              <a:ext cx="651778" cy="54809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2281038" y="1818401"/>
              <a:ext cx="634778" cy="14730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2281038" y="2866025"/>
              <a:ext cx="651778" cy="42541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 flipV="1">
              <a:off x="2281038" y="3291436"/>
              <a:ext cx="638664" cy="9425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 flipV="1">
              <a:off x="2281038" y="3225549"/>
              <a:ext cx="634778" cy="145720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 flipV="1">
              <a:off x="2281038" y="3291436"/>
              <a:ext cx="651778" cy="1058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32" idx="3"/>
            </p:cNvCxnSpPr>
            <p:nvPr/>
          </p:nvCxnSpPr>
          <p:spPr>
            <a:xfrm flipV="1">
              <a:off x="7411803" y="2810286"/>
              <a:ext cx="400557" cy="1135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411804" y="1864569"/>
              <a:ext cx="400556" cy="8800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7440972" y="2744631"/>
              <a:ext cx="37138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7411803" y="2744631"/>
              <a:ext cx="400557" cy="6348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2941316" y="692696"/>
              <a:ext cx="1841227" cy="529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300" dirty="0"/>
                <a:t>II</a:t>
              </a:r>
            </a:p>
            <a:p>
              <a:pPr algn="ctr"/>
              <a:r>
                <a:rPr lang="en-AU" sz="1300" dirty="0"/>
                <a:t>Data collection</a:t>
              </a:r>
              <a:endParaRPr lang="en-US" sz="13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424936" y="692696"/>
              <a:ext cx="1841227" cy="529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AU" sz="1300" dirty="0"/>
                <a:t>III </a:t>
              </a:r>
              <a:endParaRPr lang="en-US" sz="1300" dirty="0"/>
            </a:p>
            <a:p>
              <a:r>
                <a:rPr lang="en-AU" sz="1300" dirty="0"/>
                <a:t>Data analysis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411803" y="689933"/>
              <a:ext cx="157453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AU" sz="1300" b="1" dirty="0">
                  <a:solidFill>
                    <a:srgbClr val="FF0000"/>
                  </a:solidFill>
                </a:rPr>
                <a:t>IV </a:t>
              </a:r>
            </a:p>
            <a:p>
              <a:r>
                <a:rPr lang="en-AU" sz="1300" b="1" dirty="0">
                  <a:solidFill>
                    <a:srgbClr val="FF0000"/>
                  </a:solidFill>
                </a:rPr>
                <a:t>Communicating results</a:t>
              </a:r>
              <a:endParaRPr lang="en-US" sz="1300" b="1" dirty="0">
                <a:solidFill>
                  <a:srgbClr val="FF0000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1780" y="692696"/>
              <a:ext cx="1841227" cy="529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300" dirty="0"/>
                <a:t>I </a:t>
              </a:r>
            </a:p>
            <a:p>
              <a:pPr algn="ctr"/>
              <a:r>
                <a:rPr lang="en-AU" sz="1300" dirty="0"/>
                <a:t>Preparation</a:t>
              </a:r>
              <a:endParaRPr lang="en-US" sz="13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39954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420"/>
            <a:ext cx="8229600" cy="922114"/>
          </a:xfrm>
        </p:spPr>
        <p:txBody>
          <a:bodyPr>
            <a:normAutofit/>
          </a:bodyPr>
          <a:lstStyle/>
          <a:p>
            <a:r>
              <a:rPr lang="en-AU" sz="3200" dirty="0">
                <a:solidFill>
                  <a:srgbClr val="007FA3"/>
                </a:solidFill>
              </a:rPr>
              <a:t>Oral 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483" y="1322244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FA3"/>
              </a:buClr>
            </a:pPr>
            <a:r>
              <a:rPr lang="en-AU" sz="2800" dirty="0"/>
              <a:t>Audio-visual presentation is not the same as a written report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Must be designed in its own right – in view of time available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Typically involves being </a:t>
            </a:r>
            <a:r>
              <a:rPr lang="en-AU" sz="2800" u="sng" dirty="0"/>
              <a:t>selective</a:t>
            </a:r>
            <a:endParaRPr lang="en-AU" sz="2800" dirty="0"/>
          </a:p>
          <a:p>
            <a:pPr>
              <a:buClr>
                <a:srgbClr val="007FA3"/>
              </a:buClr>
            </a:pPr>
            <a:r>
              <a:rPr lang="en-AU" sz="2800" dirty="0"/>
              <a:t>Sensible to </a:t>
            </a:r>
            <a:r>
              <a:rPr lang="en-AU" sz="2800" u="sng" dirty="0"/>
              <a:t>rehearse</a:t>
            </a:r>
            <a:r>
              <a:rPr lang="en-AU" sz="2800" dirty="0"/>
              <a:t> to get timing right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420"/>
            <a:ext cx="8229600" cy="922114"/>
          </a:xfrm>
        </p:spPr>
        <p:txBody>
          <a:bodyPr>
            <a:normAutofit/>
          </a:bodyPr>
          <a:lstStyle/>
          <a:p>
            <a:r>
              <a:rPr lang="en-AU" sz="3200" dirty="0">
                <a:solidFill>
                  <a:srgbClr val="007FA3"/>
                </a:solidFill>
              </a:rPr>
              <a:t>PowerPoint-type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483" y="1322662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FA3"/>
              </a:buClr>
            </a:pPr>
            <a:r>
              <a:rPr lang="en-AU" sz="2800" dirty="0"/>
              <a:t>Don’t stand in front of the screen!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Don’t overcrowd individual slides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Check readability on full-size screen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Use graphics where possible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Take care with </a:t>
            </a:r>
            <a:r>
              <a:rPr lang="en-AU" sz="2800" dirty="0">
                <a:solidFill>
                  <a:srgbClr val="007FA3"/>
                </a:solidFill>
              </a:rPr>
              <a:t>coloured text</a:t>
            </a:r>
            <a:r>
              <a:rPr lang="en-AU" sz="2800" dirty="0"/>
              <a:t>/</a:t>
            </a:r>
            <a:r>
              <a:rPr lang="en-AU" sz="2800" dirty="0">
                <a:solidFill>
                  <a:srgbClr val="007FA3"/>
                </a:solidFill>
              </a:rPr>
              <a:t>backgrounds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Use ‘animation’ as appropriate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889"/>
            <a:ext cx="8229600" cy="850106"/>
          </a:xfrm>
        </p:spPr>
        <p:txBody>
          <a:bodyPr>
            <a:normAutofit/>
          </a:bodyPr>
          <a:lstStyle/>
          <a:p>
            <a:r>
              <a:rPr lang="en-AU" sz="3600" b="1" dirty="0">
                <a:solidFill>
                  <a:srgbClr val="007FA3"/>
                </a:solidFill>
              </a:rPr>
              <a:t>Content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68031" y="1414810"/>
            <a:ext cx="8007939" cy="3575522"/>
            <a:chOff x="716442" y="1414810"/>
            <a:chExt cx="8007939" cy="3575522"/>
          </a:xfrm>
        </p:grpSpPr>
        <p:sp>
          <p:nvSpPr>
            <p:cNvPr id="5" name="TextBox 4"/>
            <p:cNvSpPr txBox="1"/>
            <p:nvPr/>
          </p:nvSpPr>
          <p:spPr>
            <a:xfrm>
              <a:off x="755576" y="1918866"/>
              <a:ext cx="307522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r>
                <a:rPr lang="en-AU" dirty="0"/>
                <a:t>2. Written research reports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6442" y="4621000"/>
              <a:ext cx="307522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r>
                <a:rPr lang="en-AU" dirty="0"/>
                <a:t>4. A final comment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87877" y="1510752"/>
              <a:ext cx="4536504" cy="23083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400" dirty="0"/>
                <a:t>2.1 </a:t>
              </a:r>
              <a:r>
                <a:rPr lang="en-AU" sz="1600" dirty="0"/>
                <a:t>Types/styles</a:t>
              </a:r>
            </a:p>
            <a:p>
              <a:r>
                <a:rPr lang="en-AU" sz="1600" dirty="0"/>
                <a:t>2.2 Getting started</a:t>
              </a:r>
            </a:p>
            <a:p>
              <a:r>
                <a:rPr lang="en-AU" sz="1600" dirty="0"/>
                <a:t>2.3 Report components</a:t>
              </a:r>
            </a:p>
            <a:p>
              <a:r>
                <a:rPr lang="en-AU" sz="1600" dirty="0"/>
                <a:t>2.4 Main body of the report: technical aspects</a:t>
              </a:r>
            </a:p>
            <a:p>
              <a:r>
                <a:rPr lang="en-AU" sz="1600" dirty="0"/>
                <a:t>2.5 Main body of the report – structure</a:t>
              </a:r>
            </a:p>
            <a:p>
              <a:r>
                <a:rPr lang="en-AU" sz="1600" dirty="0"/>
                <a:t>2.6 Between methods and results</a:t>
              </a:r>
            </a:p>
            <a:p>
              <a:r>
                <a:rPr lang="en-AU" sz="1600" dirty="0"/>
                <a:t>2.7 Audiences and style</a:t>
              </a:r>
            </a:p>
            <a:p>
              <a:r>
                <a:rPr lang="en-AU" sz="1600" dirty="0"/>
                <a:t>2.8 Report functions: record and narrative</a:t>
              </a:r>
            </a:p>
            <a:p>
              <a:r>
                <a:rPr lang="en-AU" sz="1600" dirty="0"/>
                <a:t>2.9 Research reports: conclusions</a:t>
              </a:r>
            </a:p>
          </p:txBody>
        </p:sp>
        <p:cxnSp>
          <p:nvCxnSpPr>
            <p:cNvPr id="8" name="Straight Connector 7"/>
            <p:cNvCxnSpPr>
              <a:stCxn id="5" idx="3"/>
            </p:cNvCxnSpPr>
            <p:nvPr/>
          </p:nvCxnSpPr>
          <p:spPr>
            <a:xfrm flipV="1">
              <a:off x="3830796" y="2096510"/>
              <a:ext cx="357081" cy="702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206305" y="3920281"/>
              <a:ext cx="4504384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buFont typeface="Arial" pitchFamily="34" charset="0"/>
                <a:buChar char="•"/>
                <a:defRPr sz="1400"/>
              </a:lvl1pPr>
            </a:lstStyle>
            <a:p>
              <a:pPr>
                <a:buNone/>
              </a:pPr>
              <a:r>
                <a:rPr lang="en-AU" dirty="0"/>
                <a:t>3.1 </a:t>
              </a:r>
              <a:r>
                <a:rPr lang="en-AU" sz="1600" dirty="0"/>
                <a:t>Oral presentations</a:t>
              </a:r>
            </a:p>
            <a:p>
              <a:pPr>
                <a:buNone/>
              </a:pPr>
              <a:r>
                <a:rPr lang="en-AU" sz="1600" dirty="0"/>
                <a:t>3.2 Use of ‘PowerPoint’-type software</a:t>
              </a:r>
            </a:p>
            <a:p>
              <a:pPr>
                <a:buNone/>
              </a:pPr>
              <a:r>
                <a:rPr lang="en-AU" sz="1600" dirty="0"/>
                <a:t>3.3 Poster presentations</a:t>
              </a:r>
            </a:p>
          </p:txBody>
        </p:sp>
        <p:cxnSp>
          <p:nvCxnSpPr>
            <p:cNvPr id="10" name="Straight Connector 9"/>
            <p:cNvCxnSpPr>
              <a:stCxn id="12" idx="3"/>
              <a:endCxn id="9" idx="1"/>
            </p:cNvCxnSpPr>
            <p:nvPr/>
          </p:nvCxnSpPr>
          <p:spPr>
            <a:xfrm>
              <a:off x="3791662" y="4335780"/>
              <a:ext cx="41464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55576" y="1414810"/>
              <a:ext cx="307522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1. Introduction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6442" y="4151114"/>
              <a:ext cx="307522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r>
                <a:rPr lang="en-AU" dirty="0"/>
                <a:t>3. Other media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052" y="98526"/>
            <a:ext cx="8311896" cy="850106"/>
          </a:xfrm>
        </p:spPr>
        <p:txBody>
          <a:bodyPr>
            <a:normAutofit/>
          </a:bodyPr>
          <a:lstStyle/>
          <a:p>
            <a:r>
              <a:rPr lang="en-AU" sz="3600" b="1" dirty="0">
                <a:solidFill>
                  <a:srgbClr val="007FA3"/>
                </a:solidFill>
              </a:rPr>
              <a:t>2. Written research reports: types </a:t>
            </a:r>
            <a:r>
              <a:rPr lang="en-AU" sz="2400" b="1" dirty="0">
                <a:solidFill>
                  <a:srgbClr val="007FA3"/>
                </a:solidFill>
              </a:rPr>
              <a:t>(Table 18.1)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120" y="1134216"/>
            <a:ext cx="8229600" cy="5112568"/>
          </a:xfrm>
        </p:spPr>
        <p:txBody>
          <a:bodyPr>
            <a:noAutofit/>
          </a:bodyPr>
          <a:lstStyle/>
          <a:p>
            <a:pPr>
              <a:buClr>
                <a:srgbClr val="007FA3"/>
              </a:buClr>
            </a:pPr>
            <a:r>
              <a:rPr lang="en-AU" sz="2400" dirty="0"/>
              <a:t>Types</a:t>
            </a:r>
          </a:p>
          <a:p>
            <a:pPr marL="687388" lvl="1" indent="-334963">
              <a:buClr>
                <a:srgbClr val="007FA3"/>
              </a:buClr>
            </a:pPr>
            <a:r>
              <a:rPr lang="en-AU" sz="2000" dirty="0"/>
              <a:t>Management/planning project report</a:t>
            </a:r>
          </a:p>
          <a:p>
            <a:pPr marL="687388" lvl="1" indent="-334963">
              <a:buClr>
                <a:srgbClr val="007FA3"/>
              </a:buClr>
            </a:pPr>
            <a:r>
              <a:rPr lang="en-AU" sz="2000" dirty="0"/>
              <a:t>Academic article</a:t>
            </a:r>
          </a:p>
          <a:p>
            <a:pPr marL="687388" lvl="1" indent="-334963">
              <a:buClr>
                <a:srgbClr val="007FA3"/>
              </a:buClr>
            </a:pPr>
            <a:r>
              <a:rPr lang="en-AU" sz="2000" dirty="0"/>
              <a:t>Thesis</a:t>
            </a:r>
          </a:p>
          <a:p>
            <a:pPr>
              <a:buClr>
                <a:srgbClr val="007FA3"/>
              </a:buClr>
            </a:pPr>
            <a:r>
              <a:rPr lang="en-AU" sz="2400" dirty="0"/>
              <a:t>Distinguished by:</a:t>
            </a:r>
          </a:p>
          <a:p>
            <a:pPr marL="687388" lvl="1" indent="-334963">
              <a:buClr>
                <a:srgbClr val="007FA3"/>
              </a:buClr>
            </a:pPr>
            <a:r>
              <a:rPr lang="en-AU" sz="2000" dirty="0"/>
              <a:t>Authors</a:t>
            </a:r>
          </a:p>
          <a:p>
            <a:pPr marL="687388" lvl="1" indent="-334963">
              <a:buClr>
                <a:srgbClr val="007FA3"/>
              </a:buClr>
            </a:pPr>
            <a:r>
              <a:rPr lang="en-AU" sz="2000" dirty="0"/>
              <a:t>Content</a:t>
            </a:r>
          </a:p>
          <a:p>
            <a:pPr marL="687388" lvl="1" indent="-334963">
              <a:buClr>
                <a:srgbClr val="007FA3"/>
              </a:buClr>
            </a:pPr>
            <a:r>
              <a:rPr lang="en-AU" sz="2000" dirty="0"/>
              <a:t>Brief</a:t>
            </a:r>
          </a:p>
          <a:p>
            <a:pPr marL="687388" lvl="1" indent="-334963">
              <a:buClr>
                <a:srgbClr val="007FA3"/>
              </a:buClr>
            </a:pPr>
            <a:r>
              <a:rPr lang="en-AU" sz="2000" dirty="0"/>
              <a:t>Quality assurance</a:t>
            </a:r>
          </a:p>
          <a:p>
            <a:pPr marL="687388" lvl="1" indent="-334963">
              <a:buClr>
                <a:srgbClr val="007FA3"/>
              </a:buClr>
            </a:pPr>
            <a:r>
              <a:rPr lang="en-AU" sz="2000" dirty="0"/>
              <a:t>Readership</a:t>
            </a:r>
          </a:p>
          <a:p>
            <a:pPr marL="687388" lvl="1" indent="-334963">
              <a:buClr>
                <a:srgbClr val="007FA3"/>
              </a:buClr>
            </a:pPr>
            <a:r>
              <a:rPr lang="en-AU" sz="2000" dirty="0"/>
              <a:t>Published status</a:t>
            </a:r>
          </a:p>
          <a:p>
            <a:pPr marL="687388" lvl="1" indent="-334963">
              <a:buClr>
                <a:srgbClr val="007FA3"/>
              </a:buClr>
            </a:pPr>
            <a:r>
              <a:rPr lang="en-AU" sz="2000" dirty="0"/>
              <a:t>Length</a:t>
            </a:r>
          </a:p>
          <a:p>
            <a:pPr marL="687388" lvl="1" indent="-334963">
              <a:buClr>
                <a:srgbClr val="007FA3"/>
              </a:buClr>
            </a:pPr>
            <a:r>
              <a:rPr lang="en-AU" sz="2000" dirty="0"/>
              <a:t>Emphasis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rmAutofit/>
          </a:bodyPr>
          <a:lstStyle/>
          <a:p>
            <a:r>
              <a:rPr lang="en-AU" sz="3200" dirty="0">
                <a:solidFill>
                  <a:srgbClr val="007FA3"/>
                </a:solidFill>
              </a:rPr>
              <a:t>Types of written research report (contd.)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684235"/>
              </p:ext>
            </p:extLst>
          </p:nvPr>
        </p:nvGraphicFramePr>
        <p:xfrm>
          <a:off x="457200" y="1475731"/>
          <a:ext cx="8229600" cy="317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9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572" marR="72572" marT="33867" marB="3507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b="1" dirty="0">
                          <a:latin typeface="+mn-lt"/>
                          <a:ea typeface="Times New Roman"/>
                          <a:cs typeface="Times New Roman"/>
                        </a:rPr>
                        <a:t>Management/ planning/project report </a:t>
                      </a:r>
                      <a:endParaRPr lang="en-AU" sz="1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572" marR="72572" marT="33867" marB="3507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b="1" dirty="0">
                          <a:latin typeface="+mn-lt"/>
                          <a:ea typeface="Times New Roman"/>
                          <a:cs typeface="Times New Roman"/>
                        </a:rPr>
                        <a:t>Academic article </a:t>
                      </a:r>
                      <a:endParaRPr lang="en-AU" sz="1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572" marR="72572" marT="33867" marB="3507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b="1" dirty="0">
                          <a:latin typeface="+mn-lt"/>
                          <a:ea typeface="Times New Roman"/>
                          <a:cs typeface="Times New Roman"/>
                        </a:rPr>
                        <a:t>Thesis </a:t>
                      </a:r>
                      <a:endParaRPr lang="en-AU" sz="1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572" marR="72572" marT="33867" marB="3507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9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b="1" dirty="0">
                          <a:latin typeface="+mn-lt"/>
                          <a:ea typeface="Times New Roman"/>
                          <a:cs typeface="Times New Roman"/>
                        </a:rPr>
                        <a:t>Authors</a:t>
                      </a:r>
                    </a:p>
                  </a:txBody>
                  <a:tcPr marL="72572" marR="72572" marT="33867" marB="3507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>
                          <a:latin typeface="+mn-lt"/>
                          <a:ea typeface="Times New Roman"/>
                          <a:cs typeface="Times New Roman"/>
                        </a:rPr>
                        <a:t>In-house staff, external consultants or funded academics </a:t>
                      </a:r>
                    </a:p>
                  </a:txBody>
                  <a:tcPr marL="72572" marR="72572" marT="33867" marB="3507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dirty="0">
                          <a:latin typeface="+mn-lt"/>
                          <a:ea typeface="Times New Roman"/>
                          <a:cs typeface="Times New Roman"/>
                        </a:rPr>
                        <a:t>Academics</a:t>
                      </a:r>
                    </a:p>
                  </a:txBody>
                  <a:tcPr marL="72572" marR="72572" marT="33867" marB="3507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dirty="0">
                          <a:latin typeface="+mn-lt"/>
                          <a:ea typeface="Times New Roman"/>
                          <a:cs typeface="Times New Roman"/>
                        </a:rPr>
                        <a:t>Honours, masters  doctoral students </a:t>
                      </a:r>
                    </a:p>
                  </a:txBody>
                  <a:tcPr marL="72572" marR="72572" marT="33867" marB="3507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b="1" dirty="0">
                          <a:latin typeface="+mn-lt"/>
                          <a:ea typeface="Times New Roman"/>
                          <a:cs typeface="Times New Roman"/>
                        </a:rPr>
                        <a:t>Content</a:t>
                      </a:r>
                    </a:p>
                  </a:txBody>
                  <a:tcPr marL="72572" marR="72572" marT="33867" marB="3507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dirty="0">
                          <a:latin typeface="+mn-lt"/>
                          <a:ea typeface="Times New Roman"/>
                          <a:cs typeface="Times New Roman"/>
                        </a:rPr>
                        <a:t>Report of commissioned or grant-funded project</a:t>
                      </a:r>
                    </a:p>
                  </a:txBody>
                  <a:tcPr marL="72572" marR="72572" marT="33867" marB="3507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>
                          <a:latin typeface="+mn-lt"/>
                          <a:ea typeface="Times New Roman"/>
                          <a:cs typeface="Times New Roman"/>
                        </a:rPr>
                        <a:t>Report of academic research</a:t>
                      </a:r>
                    </a:p>
                  </a:txBody>
                  <a:tcPr marL="72572" marR="72572" marT="33867" marB="3507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dirty="0">
                          <a:latin typeface="+mn-lt"/>
                          <a:ea typeface="Times New Roman"/>
                          <a:cs typeface="Times New Roman"/>
                        </a:rPr>
                        <a:t>Report of academic research</a:t>
                      </a:r>
                    </a:p>
                  </a:txBody>
                  <a:tcPr marL="72572" marR="72572" marT="33867" marB="3507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9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b="1" dirty="0">
                          <a:latin typeface="+mn-lt"/>
                          <a:ea typeface="Times New Roman"/>
                          <a:cs typeface="Times New Roman"/>
                        </a:rPr>
                        <a:t>Brief</a:t>
                      </a:r>
                    </a:p>
                  </a:txBody>
                  <a:tcPr marL="72572" marR="72572" marT="33867" marB="3507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dirty="0">
                          <a:latin typeface="+mn-lt"/>
                          <a:ea typeface="Times New Roman"/>
                          <a:cs typeface="Times New Roman"/>
                        </a:rPr>
                        <a:t>Provided by commission-</a:t>
                      </a:r>
                      <a:r>
                        <a:rPr lang="en-AU" sz="1900" dirty="0" err="1">
                          <a:latin typeface="+mn-lt"/>
                          <a:ea typeface="Times New Roman"/>
                          <a:cs typeface="Times New Roman"/>
                        </a:rPr>
                        <a:t>ing</a:t>
                      </a:r>
                      <a:r>
                        <a:rPr lang="en-AU" sz="1900" dirty="0">
                          <a:latin typeface="+mn-lt"/>
                          <a:ea typeface="Times New Roman"/>
                          <a:cs typeface="Times New Roman"/>
                        </a:rPr>
                        <a:t> organisation or out-lined in grant application</a:t>
                      </a:r>
                    </a:p>
                  </a:txBody>
                  <a:tcPr marL="72572" marR="72572" marT="33867" marB="3507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dirty="0">
                          <a:latin typeface="+mn-lt"/>
                          <a:ea typeface="Times New Roman"/>
                          <a:cs typeface="Times New Roman"/>
                        </a:rPr>
                        <a:t>Generally self-generated (some</a:t>
                      </a:r>
                      <a:r>
                        <a:rPr lang="en-AU" sz="1900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900" dirty="0">
                          <a:latin typeface="+mn-lt"/>
                          <a:ea typeface="Times New Roman"/>
                          <a:cs typeface="Times New Roman"/>
                        </a:rPr>
                        <a:t>commissioned)</a:t>
                      </a:r>
                    </a:p>
                  </a:txBody>
                  <a:tcPr marL="72572" marR="72572" marT="33867" marB="3507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dirty="0">
                          <a:latin typeface="+mn-lt"/>
                          <a:ea typeface="Times New Roman"/>
                          <a:cs typeface="Times New Roman"/>
                        </a:rPr>
                        <a:t>Generally self-generated (some grant-funded )</a:t>
                      </a:r>
                    </a:p>
                  </a:txBody>
                  <a:tcPr marL="72572" marR="72572" marT="33867" marB="3507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852"/>
            <a:ext cx="8229600" cy="634082"/>
          </a:xfrm>
        </p:spPr>
        <p:txBody>
          <a:bodyPr>
            <a:noAutofit/>
          </a:bodyPr>
          <a:lstStyle/>
          <a:p>
            <a:r>
              <a:rPr lang="en-AU" sz="3200" dirty="0">
                <a:solidFill>
                  <a:srgbClr val="007FA3"/>
                </a:solidFill>
              </a:rPr>
              <a:t>Types of research report (contd.)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912"/>
              </p:ext>
            </p:extLst>
          </p:nvPr>
        </p:nvGraphicFramePr>
        <p:xfrm>
          <a:off x="493204" y="1466678"/>
          <a:ext cx="8157592" cy="3398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2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3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5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9250">
                <a:tc>
                  <a:txBody>
                    <a:bodyPr/>
                    <a:lstStyle/>
                    <a:p>
                      <a:endParaRPr lang="en-AU" sz="1700" dirty="0"/>
                    </a:p>
                  </a:txBody>
                  <a:tcPr marL="87050" marR="87050" marT="43525" marB="43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b="1" dirty="0">
                          <a:latin typeface="+mn-lt"/>
                          <a:ea typeface="Times New Roman"/>
                          <a:cs typeface="Times New Roman"/>
                        </a:rPr>
                        <a:t>Management/ planning/project report </a:t>
                      </a:r>
                      <a:endParaRPr lang="en-AU" sz="1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542" marR="72542" marT="33853" marB="3506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b="1" dirty="0">
                          <a:latin typeface="+mn-lt"/>
                          <a:ea typeface="Times New Roman"/>
                          <a:cs typeface="Times New Roman"/>
                        </a:rPr>
                        <a:t>Academic article </a:t>
                      </a:r>
                      <a:endParaRPr lang="en-AU" sz="1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542" marR="72542" marT="33853" marB="3506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b="1" dirty="0">
                          <a:latin typeface="+mn-lt"/>
                          <a:ea typeface="Times New Roman"/>
                          <a:cs typeface="Times New Roman"/>
                        </a:rPr>
                        <a:t>Thesis </a:t>
                      </a:r>
                      <a:endParaRPr lang="en-AU" sz="1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542" marR="72542" marT="33853" marB="3506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9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b="1" dirty="0">
                          <a:latin typeface="+mn-lt"/>
                          <a:ea typeface="Times New Roman"/>
                          <a:cs typeface="Times New Roman"/>
                        </a:rPr>
                        <a:t>Quality assurance</a:t>
                      </a:r>
                    </a:p>
                  </a:txBody>
                  <a:tcPr marL="72542" marR="72542" marT="33853" marB="3506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dirty="0">
                          <a:latin typeface="+mn-lt"/>
                          <a:ea typeface="Times New Roman"/>
                          <a:cs typeface="Times New Roman"/>
                        </a:rPr>
                        <a:t>In-house: internal.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dirty="0">
                          <a:latin typeface="+mn-lt"/>
                          <a:ea typeface="Times New Roman"/>
                          <a:cs typeface="Times New Roman"/>
                        </a:rPr>
                        <a:t>Consultants/academics: reputation of consult-ants/researchers</a:t>
                      </a:r>
                    </a:p>
                  </a:txBody>
                  <a:tcPr marL="72542" marR="72542" marT="33853" marB="3506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dirty="0">
                          <a:latin typeface="+mn-lt"/>
                          <a:ea typeface="Times New Roman"/>
                          <a:cs typeface="Times New Roman"/>
                        </a:rPr>
                        <a:t>Anonymous refereeing process (see Chapter  1)</a:t>
                      </a:r>
                    </a:p>
                  </a:txBody>
                  <a:tcPr marL="72542" marR="72542" marT="33853" marB="3506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dirty="0">
                          <a:latin typeface="+mn-lt"/>
                          <a:ea typeface="Times New Roman"/>
                          <a:cs typeface="Times New Roman"/>
                        </a:rPr>
                        <a:t>Supervision + examination by external examiners</a:t>
                      </a:r>
                    </a:p>
                  </a:txBody>
                  <a:tcPr marL="72542" marR="72542" marT="33853" marB="3506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97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b="1" dirty="0">
                          <a:latin typeface="+mn-lt"/>
                          <a:ea typeface="Times New Roman"/>
                          <a:cs typeface="Times New Roman"/>
                        </a:rPr>
                        <a:t>Readership</a:t>
                      </a:r>
                    </a:p>
                  </a:txBody>
                  <a:tcPr marL="72542" marR="72542" marT="33853" marB="3506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dirty="0">
                          <a:latin typeface="+mn-lt"/>
                          <a:ea typeface="Times New Roman"/>
                          <a:cs typeface="Times New Roman"/>
                        </a:rPr>
                        <a:t>Professional managers/ planners and possibly elected or appointed board/council/committee members</a:t>
                      </a:r>
                    </a:p>
                  </a:txBody>
                  <a:tcPr marL="72542" marR="72542" marT="33853" marB="3506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dirty="0">
                          <a:latin typeface="+mn-lt"/>
                          <a:ea typeface="Times New Roman"/>
                          <a:cs typeface="Times New Roman"/>
                        </a:rPr>
                        <a:t>Primarily academics</a:t>
                      </a:r>
                    </a:p>
                  </a:txBody>
                  <a:tcPr marL="72542" marR="72542" marT="33853" marB="3506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dirty="0">
                          <a:latin typeface="+mn-lt"/>
                          <a:ea typeface="Times New Roman"/>
                          <a:cs typeface="Times New Roman"/>
                        </a:rPr>
                        <a:t>Primarily academic </a:t>
                      </a:r>
                    </a:p>
                  </a:txBody>
                  <a:tcPr marL="72542" marR="72542" marT="33853" marB="3506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852"/>
            <a:ext cx="8229600" cy="634082"/>
          </a:xfrm>
        </p:spPr>
        <p:txBody>
          <a:bodyPr>
            <a:noAutofit/>
          </a:bodyPr>
          <a:lstStyle/>
          <a:p>
            <a:r>
              <a:rPr lang="en-AU" sz="3200" dirty="0">
                <a:solidFill>
                  <a:srgbClr val="007FA3"/>
                </a:solidFill>
              </a:rPr>
              <a:t>Types of research report (contd.)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060024"/>
              </p:ext>
            </p:extLst>
          </p:nvPr>
        </p:nvGraphicFramePr>
        <p:xfrm>
          <a:off x="493204" y="1185942"/>
          <a:ext cx="8157592" cy="3913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8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96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3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3891"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85611" marR="85611" marT="42806" marB="4280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+mn-lt"/>
                          <a:ea typeface="Times New Roman"/>
                          <a:cs typeface="Times New Roman"/>
                        </a:rPr>
                        <a:t>Management/ planning/ project report </a:t>
                      </a:r>
                      <a:endParaRPr lang="en-A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1343" marR="71343" marT="33293" marB="3448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+mn-lt"/>
                          <a:ea typeface="Times New Roman"/>
                          <a:cs typeface="Times New Roman"/>
                        </a:rPr>
                        <a:t>Academic article </a:t>
                      </a:r>
                      <a:endParaRPr lang="en-A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1343" marR="71343" marT="33293" marB="3448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+mn-lt"/>
                          <a:ea typeface="Times New Roman"/>
                          <a:cs typeface="Times New Roman"/>
                        </a:rPr>
                        <a:t>Thesis </a:t>
                      </a:r>
                      <a:endParaRPr lang="en-A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1343" marR="71343" marT="33293" marB="3448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+mn-lt"/>
                          <a:ea typeface="Times New Roman"/>
                          <a:cs typeface="Times New Roman"/>
                        </a:rPr>
                        <a:t>Published status</a:t>
                      </a:r>
                    </a:p>
                  </a:txBody>
                  <a:tcPr marL="71343" marR="71343" marT="33293" marB="34482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>
                          <a:latin typeface="+mn-lt"/>
                          <a:ea typeface="Times New Roman"/>
                          <a:cs typeface="Times New Roman"/>
                        </a:rPr>
                        <a:t>May or may not be publicly available</a:t>
                      </a:r>
                    </a:p>
                  </a:txBody>
                  <a:tcPr marL="71343" marR="71343" marT="33293" marB="34482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>
                          <a:latin typeface="+mn-lt"/>
                          <a:ea typeface="Times New Roman"/>
                          <a:cs typeface="Times New Roman"/>
                        </a:rPr>
                        <a:t>Publicly available (often online) in published academic journals</a:t>
                      </a:r>
                    </a:p>
                  </a:txBody>
                  <a:tcPr marL="71343" marR="71343" marT="33293" marB="34482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>
                          <a:latin typeface="+mn-lt"/>
                          <a:ea typeface="Times New Roman"/>
                          <a:cs typeface="Times New Roman"/>
                        </a:rPr>
                        <a:t>Publicly available in libraries and, recently, online; findings generally published in summary form in one or more academic articles</a:t>
                      </a:r>
                    </a:p>
                  </a:txBody>
                  <a:tcPr marL="71343" marR="71343" marT="33293" marB="34482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+mn-lt"/>
                          <a:ea typeface="Times New Roman"/>
                          <a:cs typeface="Times New Roman"/>
                        </a:rPr>
                        <a:t>Length</a:t>
                      </a:r>
                    </a:p>
                  </a:txBody>
                  <a:tcPr marL="71343" marR="71343" marT="33293" marB="3448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>
                          <a:latin typeface="+mn-lt"/>
                          <a:ea typeface="Times New Roman"/>
                          <a:cs typeface="Times New Roman"/>
                        </a:rPr>
                        <a:t>Varies</a:t>
                      </a:r>
                    </a:p>
                  </a:txBody>
                  <a:tcPr marL="71343" marR="71343" marT="33293" marB="3448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>
                          <a:latin typeface="+mn-lt"/>
                          <a:ea typeface="Times New Roman"/>
                          <a:cs typeface="Times New Roman"/>
                        </a:rPr>
                        <a:t>Social/management sciences, incl.  leisure/ tourism:</a:t>
                      </a:r>
                      <a:r>
                        <a:rPr lang="en-AU" sz="1800" baseline="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800" dirty="0">
                          <a:latin typeface="+mn-lt"/>
                          <a:ea typeface="Times New Roman"/>
                          <a:cs typeface="Times New Roman"/>
                        </a:rPr>
                        <a:t> 5000–7000 words</a:t>
                      </a:r>
                    </a:p>
                  </a:txBody>
                  <a:tcPr marL="71343" marR="71343" marT="33293" marB="3448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>
                          <a:latin typeface="+mn-lt"/>
                          <a:ea typeface="Times New Roman"/>
                          <a:cs typeface="Times New Roman"/>
                        </a:rPr>
                        <a:t>Social/management sciences, incl. leisure/ tourism: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>
                          <a:latin typeface="+mn-lt"/>
                          <a:ea typeface="Times New Roman"/>
                          <a:cs typeface="Times New Roman"/>
                        </a:rPr>
                        <a:t>Honours: c. 20,000 words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>
                          <a:latin typeface="+mn-lt"/>
                          <a:ea typeface="Times New Roman"/>
                          <a:cs typeface="Times New Roman"/>
                        </a:rPr>
                        <a:t>Masters: c. 40,000 words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>
                          <a:latin typeface="+mn-lt"/>
                          <a:ea typeface="Times New Roman"/>
                          <a:cs typeface="Times New Roman"/>
                        </a:rPr>
                        <a:t>PhD: c. 70,000 words +</a:t>
                      </a:r>
                    </a:p>
                  </a:txBody>
                  <a:tcPr marL="71343" marR="71343" marT="33293" marB="3448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rmAutofit/>
          </a:bodyPr>
          <a:lstStyle/>
          <a:p>
            <a:r>
              <a:rPr lang="en-AU" sz="3200" dirty="0">
                <a:solidFill>
                  <a:srgbClr val="007FA3"/>
                </a:solidFill>
              </a:rPr>
              <a:t>Types of research report (contd.)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973428"/>
              </p:ext>
            </p:extLst>
          </p:nvPr>
        </p:nvGraphicFramePr>
        <p:xfrm>
          <a:off x="503548" y="1462518"/>
          <a:ext cx="8136904" cy="216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5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7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6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604">
                <a:tc>
                  <a:txBody>
                    <a:bodyPr/>
                    <a:lstStyle/>
                    <a:p>
                      <a:endParaRPr lang="en-AU" sz="1700" dirty="0"/>
                    </a:p>
                  </a:txBody>
                  <a:tcPr marL="72358" marR="72358" marT="33767" marB="34973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b="1" dirty="0">
                          <a:latin typeface="+mn-lt"/>
                          <a:ea typeface="Times New Roman"/>
                          <a:cs typeface="Times New Roman"/>
                        </a:rPr>
                        <a:t>Management/ planning/ project report </a:t>
                      </a:r>
                      <a:endParaRPr lang="en-AU" sz="1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358" marR="72358" marT="33767" marB="34973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b="1" dirty="0">
                          <a:latin typeface="+mn-lt"/>
                          <a:ea typeface="Times New Roman"/>
                          <a:cs typeface="Times New Roman"/>
                        </a:rPr>
                        <a:t>Academic article </a:t>
                      </a:r>
                      <a:endParaRPr lang="en-AU" sz="1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358" marR="72358" marT="33767" marB="34973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b="1" dirty="0">
                          <a:latin typeface="+mn-lt"/>
                          <a:ea typeface="Times New Roman"/>
                          <a:cs typeface="Times New Roman"/>
                        </a:rPr>
                        <a:t>Thesis </a:t>
                      </a:r>
                      <a:endParaRPr lang="en-AU" sz="19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358" marR="72358" marT="33767" marB="349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b="1" dirty="0">
                          <a:latin typeface="+mn-lt"/>
                          <a:ea typeface="Times New Roman"/>
                          <a:cs typeface="Times New Roman"/>
                        </a:rPr>
                        <a:t>Emphasis</a:t>
                      </a:r>
                    </a:p>
                  </a:txBody>
                  <a:tcPr marL="72358" marR="72358" marT="33767" marB="34973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dirty="0">
                          <a:latin typeface="+mn-lt"/>
                          <a:ea typeface="Times New Roman"/>
                          <a:cs typeface="Times New Roman"/>
                        </a:rPr>
                        <a:t>Emphasis on findings rather than links with the literature/theory and methodology (but  latter must be described)</a:t>
                      </a:r>
                    </a:p>
                  </a:txBody>
                  <a:tcPr marL="72358" marR="72358" marT="33767" marB="34973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dirty="0">
                          <a:latin typeface="+mn-lt"/>
                          <a:ea typeface="Times New Roman"/>
                          <a:cs typeface="Times New Roman"/>
                        </a:rPr>
                        <a:t>Methodology, theory, literature as important as the findings</a:t>
                      </a:r>
                    </a:p>
                  </a:txBody>
                  <a:tcPr marL="72358" marR="72358" marT="33767" marB="34973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900" dirty="0">
                          <a:latin typeface="+mn-lt"/>
                          <a:ea typeface="Times New Roman"/>
                          <a:cs typeface="Times New Roman"/>
                        </a:rPr>
                        <a:t>Methodology, theory, literature as important as the findings</a:t>
                      </a:r>
                    </a:p>
                  </a:txBody>
                  <a:tcPr marL="72358" marR="72358" marT="33767" marB="349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738"/>
            <a:ext cx="8229600" cy="778098"/>
          </a:xfrm>
        </p:spPr>
        <p:txBody>
          <a:bodyPr>
            <a:normAutofit/>
          </a:bodyPr>
          <a:lstStyle/>
          <a:p>
            <a:r>
              <a:rPr lang="en-AU" sz="3600" dirty="0">
                <a:solidFill>
                  <a:srgbClr val="007FA3"/>
                </a:solidFill>
              </a:rPr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31715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FA3"/>
              </a:buClr>
            </a:pPr>
            <a:r>
              <a:rPr lang="en-AU" sz="2800" dirty="0"/>
              <a:t>It’s never too early to start writing</a:t>
            </a:r>
          </a:p>
          <a:p>
            <a:pPr>
              <a:buClr>
                <a:srgbClr val="007FA3"/>
              </a:buClr>
            </a:pPr>
            <a:r>
              <a:rPr lang="en-AU" sz="2800" dirty="0"/>
              <a:t>Many parts of a report can be written early in the research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1025</Words>
  <Application>Microsoft Office PowerPoint</Application>
  <PresentationFormat>Presentazione su schermo (4:3)</PresentationFormat>
  <Paragraphs>228</Paragraphs>
  <Slides>21</Slides>
  <Notes>20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21</vt:i4>
      </vt:variant>
    </vt:vector>
  </HeadingPairs>
  <TitlesOfParts>
    <vt:vector size="28" baseType="lpstr">
      <vt:lpstr>Arial</vt:lpstr>
      <vt:lpstr>Calibri</vt:lpstr>
      <vt:lpstr>Times</vt:lpstr>
      <vt:lpstr>Times New Roman</vt:lpstr>
      <vt:lpstr>Verdana</vt:lpstr>
      <vt:lpstr>Office Theme</vt:lpstr>
      <vt:lpstr>1_Default Design</vt:lpstr>
      <vt:lpstr>Presentazione standard di PowerPoint</vt:lpstr>
      <vt:lpstr>Presentazione standard di PowerPoint</vt:lpstr>
      <vt:lpstr>Content</vt:lpstr>
      <vt:lpstr>2. Written research reports: types (Table 18.1)</vt:lpstr>
      <vt:lpstr>Types of written research report (contd.)</vt:lpstr>
      <vt:lpstr>Types of research report (contd.)</vt:lpstr>
      <vt:lpstr>Types of research report (contd.)</vt:lpstr>
      <vt:lpstr>Types of research report (contd.)</vt:lpstr>
      <vt:lpstr>Getting started</vt:lpstr>
      <vt:lpstr>Report components (Figure 18.2)</vt:lpstr>
      <vt:lpstr>Main body of report: technical aspects (Table 18.3)</vt:lpstr>
      <vt:lpstr>Tables/graphics</vt:lpstr>
      <vt:lpstr>Main body of report: structure and content</vt:lpstr>
      <vt:lpstr>Typical structure of academic articles (Table 18.5)</vt:lpstr>
      <vt:lpstr>Between ‘methods’ and ‘results’</vt:lpstr>
      <vt:lpstr>Audiences and style</vt:lpstr>
      <vt:lpstr>Report functions</vt:lpstr>
      <vt:lpstr>Report as narrative – structure (Figure 18.3)</vt:lpstr>
      <vt:lpstr>3. Other media</vt:lpstr>
      <vt:lpstr>Oral presentations</vt:lpstr>
      <vt:lpstr>PowerPoint-type software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Leisure and Tourism Fourth Edition</dc:title>
  <dc:creator>lenovo</dc:creator>
  <cp:lastModifiedBy>mariangela.zenga@unimib.it</cp:lastModifiedBy>
  <cp:revision>44</cp:revision>
  <dcterms:created xsi:type="dcterms:W3CDTF">2011-03-05T03:04:03Z</dcterms:created>
  <dcterms:modified xsi:type="dcterms:W3CDTF">2022-06-06T07:28:35Z</dcterms:modified>
</cp:coreProperties>
</file>