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746" r:id="rId5"/>
    <p:sldId id="747" r:id="rId6"/>
    <p:sldId id="738" r:id="rId7"/>
    <p:sldId id="739" r:id="rId8"/>
    <p:sldId id="737" r:id="rId9"/>
    <p:sldId id="740" r:id="rId10"/>
    <p:sldId id="741" r:id="rId11"/>
    <p:sldId id="742" r:id="rId12"/>
    <p:sldId id="743" r:id="rId13"/>
    <p:sldId id="744" r:id="rId14"/>
    <p:sldId id="745" r:id="rId15"/>
    <p:sldId id="259" r:id="rId16"/>
    <p:sldId id="642" r:id="rId17"/>
    <p:sldId id="736" r:id="rId18"/>
    <p:sldId id="691" r:id="rId19"/>
    <p:sldId id="692" r:id="rId20"/>
    <p:sldId id="751" r:id="rId21"/>
    <p:sldId id="752" r:id="rId22"/>
    <p:sldId id="732" r:id="rId23"/>
    <p:sldId id="693" r:id="rId24"/>
    <p:sldId id="667" r:id="rId25"/>
    <p:sldId id="668" r:id="rId26"/>
    <p:sldId id="665" r:id="rId27"/>
    <p:sldId id="735" r:id="rId28"/>
    <p:sldId id="750" r:id="rId29"/>
    <p:sldId id="749" r:id="rId30"/>
    <p:sldId id="456" r:id="rId31"/>
    <p:sldId id="53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p:restoredTop sz="66793"/>
  </p:normalViewPr>
  <p:slideViewPr>
    <p:cSldViewPr snapToGrid="0" snapToObjects="1">
      <p:cViewPr varScale="1">
        <p:scale>
          <a:sx n="73" d="100"/>
          <a:sy n="73" d="100"/>
        </p:scale>
        <p:origin x="2104"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09941-3E94-204D-A10C-90762C737153}" type="datetimeFigureOut">
              <a:rPr lang="it-IT" smtClean="0"/>
              <a:t>31/05/22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63E32-8E24-BF46-8254-CBACDE85D7F7}" type="slidenum">
              <a:rPr lang="it-IT" smtClean="0"/>
              <a:t>‹#›</a:t>
            </a:fld>
            <a:endParaRPr lang="it-IT"/>
          </a:p>
        </p:txBody>
      </p:sp>
    </p:spTree>
    <p:extLst>
      <p:ext uri="{BB962C8B-B14F-4D97-AF65-F5344CB8AC3E}">
        <p14:creationId xmlns:p14="http://schemas.microsoft.com/office/powerpoint/2010/main" val="322943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FE63E32-8E24-BF46-8254-CBACDE85D7F7}" type="slidenum">
              <a:rPr lang="it-IT" smtClean="0"/>
              <a:t>1</a:t>
            </a:fld>
            <a:endParaRPr lang="it-IT"/>
          </a:p>
        </p:txBody>
      </p:sp>
    </p:spTree>
    <p:extLst>
      <p:ext uri="{BB962C8B-B14F-4D97-AF65-F5344CB8AC3E}">
        <p14:creationId xmlns:p14="http://schemas.microsoft.com/office/powerpoint/2010/main" val="411936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0" kern="1200" dirty="0">
                <a:solidFill>
                  <a:schemeClr val="tx1"/>
                </a:solidFill>
                <a:effectLst/>
                <a:latin typeface="+mn-lt"/>
                <a:ea typeface="+mn-ea"/>
                <a:cs typeface="+mn-cs"/>
              </a:rPr>
              <a:t>Acute‐on‐chronic liver failure (ACLF) can develop at any stage from compensated to decompensated cirrhosis, and can involve hepatic or extrahepatic </a:t>
            </a:r>
            <a:r>
              <a:rPr lang="en" sz="1200" b="0" kern="1200" dirty="0" err="1">
                <a:solidFill>
                  <a:schemeClr val="tx1"/>
                </a:solidFill>
                <a:effectLst/>
                <a:latin typeface="+mn-lt"/>
                <a:ea typeface="+mn-ea"/>
                <a:cs typeface="+mn-cs"/>
              </a:rPr>
              <a:t>precip</a:t>
            </a:r>
            <a:r>
              <a:rPr lang="en" sz="1200" b="1" kern="1200" dirty="0" err="1">
                <a:solidFill>
                  <a:schemeClr val="tx1"/>
                </a:solidFill>
                <a:effectLst/>
                <a:latin typeface="+mn-lt"/>
                <a:ea typeface="+mn-ea"/>
                <a:cs typeface="+mn-cs"/>
              </a:rPr>
              <a:t>N</a:t>
            </a:r>
            <a:r>
              <a:rPr lang="en" sz="1200" b="0" kern="1200" dirty="0" err="1">
                <a:solidFill>
                  <a:schemeClr val="tx1"/>
                </a:solidFill>
                <a:effectLst/>
                <a:latin typeface="+mn-lt"/>
                <a:ea typeface="+mn-ea"/>
                <a:cs typeface="+mn-cs"/>
              </a:rPr>
              <a:t>it</a:t>
            </a:r>
            <a:r>
              <a:rPr lang="en" sz="1200" b="1" kern="1200" dirty="0" err="1">
                <a:solidFill>
                  <a:schemeClr val="tx1"/>
                </a:solidFill>
                <a:effectLst/>
                <a:latin typeface="+mn-lt"/>
                <a:ea typeface="+mn-ea"/>
                <a:cs typeface="+mn-cs"/>
              </a:rPr>
              <a:t>a</a:t>
            </a:r>
            <a:r>
              <a:rPr lang="en" sz="1200" b="0" kern="1200" dirty="0" err="1">
                <a:solidFill>
                  <a:schemeClr val="tx1"/>
                </a:solidFill>
                <a:effectLst/>
                <a:latin typeface="+mn-lt"/>
                <a:ea typeface="+mn-ea"/>
                <a:cs typeface="+mn-cs"/>
              </a:rPr>
              <a:t>a</a:t>
            </a:r>
            <a:r>
              <a:rPr lang="en" sz="1200" b="1" kern="1200" dirty="0" err="1">
                <a:solidFill>
                  <a:schemeClr val="tx1"/>
                </a:solidFill>
                <a:effectLst/>
                <a:latin typeface="+mn-lt"/>
                <a:ea typeface="+mn-ea"/>
                <a:cs typeface="+mn-cs"/>
              </a:rPr>
              <a:t>t</a:t>
            </a:r>
            <a:r>
              <a:rPr lang="en" sz="1200" b="0" kern="1200" dirty="0" err="1">
                <a:solidFill>
                  <a:schemeClr val="tx1"/>
                </a:solidFill>
                <a:effectLst/>
                <a:latin typeface="+mn-lt"/>
                <a:ea typeface="+mn-ea"/>
                <a:cs typeface="+mn-cs"/>
              </a:rPr>
              <a:t>t</a:t>
            </a:r>
            <a:r>
              <a:rPr lang="en" sz="1200" b="1" kern="1200" dirty="0" err="1">
                <a:solidFill>
                  <a:schemeClr val="tx1"/>
                </a:solidFill>
                <a:effectLst/>
                <a:latin typeface="+mn-lt"/>
                <a:ea typeface="+mn-ea"/>
                <a:cs typeface="+mn-cs"/>
              </a:rPr>
              <a:t>u</a:t>
            </a:r>
            <a:r>
              <a:rPr lang="en" sz="1200" b="0" kern="1200" dirty="0" err="1">
                <a:solidFill>
                  <a:schemeClr val="tx1"/>
                </a:solidFill>
                <a:effectLst/>
                <a:latin typeface="+mn-lt"/>
                <a:ea typeface="+mn-ea"/>
                <a:cs typeface="+mn-cs"/>
              </a:rPr>
              <a:t>i</a:t>
            </a:r>
            <a:r>
              <a:rPr lang="en" sz="1200" b="1" kern="1200" dirty="0" err="1">
                <a:solidFill>
                  <a:schemeClr val="tx1"/>
                </a:solidFill>
                <a:effectLst/>
                <a:latin typeface="+mn-lt"/>
                <a:ea typeface="+mn-ea"/>
                <a:cs typeface="+mn-cs"/>
              </a:rPr>
              <a:t>r</a:t>
            </a:r>
            <a:r>
              <a:rPr lang="en" sz="1200" b="0" kern="1200" dirty="0" err="1">
                <a:solidFill>
                  <a:schemeClr val="tx1"/>
                </a:solidFill>
                <a:effectLst/>
                <a:latin typeface="+mn-lt"/>
                <a:ea typeface="+mn-ea"/>
                <a:cs typeface="+mn-cs"/>
              </a:rPr>
              <a:t>n</a:t>
            </a:r>
            <a:r>
              <a:rPr lang="en" sz="1200" b="1" kern="1200" dirty="0" err="1">
                <a:solidFill>
                  <a:schemeClr val="tx1"/>
                </a:solidFill>
                <a:effectLst/>
                <a:latin typeface="+mn-lt"/>
                <a:ea typeface="+mn-ea"/>
                <a:cs typeface="+mn-cs"/>
              </a:rPr>
              <a:t>e</a:t>
            </a:r>
            <a:r>
              <a:rPr lang="en" sz="1200" b="0" kern="1200" dirty="0" err="1">
                <a:solidFill>
                  <a:schemeClr val="tx1"/>
                </a:solidFill>
                <a:effectLst/>
                <a:latin typeface="+mn-lt"/>
                <a:ea typeface="+mn-ea"/>
                <a:cs typeface="+mn-cs"/>
              </a:rPr>
              <a:t>g</a:t>
            </a:r>
            <a:r>
              <a:rPr lang="en" sz="1200" b="1" kern="1200" dirty="0" err="1">
                <a:solidFill>
                  <a:schemeClr val="tx1"/>
                </a:solidFill>
                <a:effectLst/>
                <a:latin typeface="+mn-lt"/>
                <a:ea typeface="+mn-ea"/>
                <a:cs typeface="+mn-cs"/>
              </a:rPr>
              <a:t>R</a:t>
            </a:r>
            <a:r>
              <a:rPr lang="en" sz="1200" b="0" kern="1200" dirty="0" err="1">
                <a:solidFill>
                  <a:schemeClr val="tx1"/>
                </a:solidFill>
                <a:effectLst/>
                <a:latin typeface="+mn-lt"/>
                <a:ea typeface="+mn-ea"/>
                <a:cs typeface="+mn-cs"/>
              </a:rPr>
              <a:t>e</a:t>
            </a:r>
            <a:r>
              <a:rPr lang="en" sz="1200" b="1" kern="1200" dirty="0" err="1">
                <a:solidFill>
                  <a:schemeClr val="tx1"/>
                </a:solidFill>
                <a:effectLst/>
                <a:latin typeface="+mn-lt"/>
                <a:ea typeface="+mn-ea"/>
                <a:cs typeface="+mn-cs"/>
              </a:rPr>
              <a:t>e</a:t>
            </a:r>
            <a:r>
              <a:rPr lang="en" sz="1200" b="0" kern="1200" dirty="0" err="1">
                <a:solidFill>
                  <a:schemeClr val="tx1"/>
                </a:solidFill>
                <a:effectLst/>
                <a:latin typeface="+mn-lt"/>
                <a:ea typeface="+mn-ea"/>
                <a:cs typeface="+mn-cs"/>
              </a:rPr>
              <a:t>v</a:t>
            </a:r>
            <a:r>
              <a:rPr lang="en" sz="1200" b="1" kern="1200" dirty="0" err="1">
                <a:solidFill>
                  <a:schemeClr val="tx1"/>
                </a:solidFill>
                <a:effectLst/>
                <a:latin typeface="+mn-lt"/>
                <a:ea typeface="+mn-ea"/>
                <a:cs typeface="+mn-cs"/>
              </a:rPr>
              <a:t>v</a:t>
            </a:r>
            <a:r>
              <a:rPr lang="en" sz="1200" b="0" kern="1200" dirty="0" err="1">
                <a:solidFill>
                  <a:schemeClr val="tx1"/>
                </a:solidFill>
                <a:effectLst/>
                <a:latin typeface="+mn-lt"/>
                <a:ea typeface="+mn-ea"/>
                <a:cs typeface="+mn-cs"/>
              </a:rPr>
              <a:t>e</a:t>
            </a:r>
            <a:r>
              <a:rPr lang="en" sz="1200" b="1" kern="1200" dirty="0" err="1">
                <a:solidFill>
                  <a:schemeClr val="tx1"/>
                </a:solidFill>
                <a:effectLst/>
                <a:latin typeface="+mn-lt"/>
                <a:ea typeface="+mn-ea"/>
                <a:cs typeface="+mn-cs"/>
              </a:rPr>
              <a:t>i</a:t>
            </a:r>
            <a:r>
              <a:rPr lang="en" sz="1200" b="0" kern="1200" dirty="0" err="1">
                <a:solidFill>
                  <a:schemeClr val="tx1"/>
                </a:solidFill>
                <a:effectLst/>
                <a:latin typeface="+mn-lt"/>
                <a:ea typeface="+mn-ea"/>
                <a:cs typeface="+mn-cs"/>
              </a:rPr>
              <a:t>n</a:t>
            </a:r>
            <a:r>
              <a:rPr lang="en" sz="1200" b="1" kern="1200" dirty="0" err="1">
                <a:solidFill>
                  <a:schemeClr val="tx1"/>
                </a:solidFill>
                <a:effectLst/>
                <a:latin typeface="+mn-lt"/>
                <a:ea typeface="+mn-ea"/>
                <a:cs typeface="+mn-cs"/>
              </a:rPr>
              <a:t>e</a:t>
            </a:r>
            <a:r>
              <a:rPr lang="en" sz="1200" b="0" kern="1200" dirty="0" err="1">
                <a:solidFill>
                  <a:schemeClr val="tx1"/>
                </a:solidFill>
                <a:effectLst/>
                <a:latin typeface="+mn-lt"/>
                <a:ea typeface="+mn-ea"/>
                <a:cs typeface="+mn-cs"/>
              </a:rPr>
              <a:t>t</a:t>
            </a:r>
            <a:r>
              <a:rPr lang="en" sz="1200" b="1" kern="1200" dirty="0" err="1">
                <a:solidFill>
                  <a:schemeClr val="tx1"/>
                </a:solidFill>
                <a:effectLst/>
                <a:latin typeface="+mn-lt"/>
                <a:ea typeface="+mn-ea"/>
                <a:cs typeface="+mn-cs"/>
              </a:rPr>
              <a:t>w</a:t>
            </a:r>
            <a:r>
              <a:rPr lang="en" sz="1200" b="0" kern="1200" dirty="0" err="1">
                <a:solidFill>
                  <a:schemeClr val="tx1"/>
                </a:solidFill>
                <a:effectLst/>
                <a:latin typeface="+mn-lt"/>
                <a:ea typeface="+mn-ea"/>
                <a:cs typeface="+mn-cs"/>
              </a:rPr>
              <a:t>s.</a:t>
            </a:r>
            <a:r>
              <a:rPr lang="en" sz="1200" b="1" kern="1200" dirty="0" err="1">
                <a:solidFill>
                  <a:schemeClr val="tx1"/>
                </a:solidFill>
                <a:effectLst/>
                <a:latin typeface="+mn-lt"/>
                <a:ea typeface="+mn-ea"/>
                <a:cs typeface="+mn-cs"/>
              </a:rPr>
              <a:t>s</a:t>
            </a:r>
            <a:r>
              <a:rPr lang="en" sz="1200" b="0" kern="1200" dirty="0" err="1">
                <a:solidFill>
                  <a:schemeClr val="tx1"/>
                </a:solidFill>
                <a:effectLst/>
                <a:latin typeface="+mn-lt"/>
                <a:ea typeface="+mn-ea"/>
                <a:cs typeface="+mn-cs"/>
              </a:rPr>
              <a:t>A</a:t>
            </a:r>
            <a:r>
              <a:rPr lang="en" sz="1200" b="0" kern="1200" dirty="0">
                <a:solidFill>
                  <a:schemeClr val="tx1"/>
                </a:solidFill>
                <a:effectLst/>
                <a:latin typeface="+mn-lt"/>
                <a:ea typeface="+mn-ea"/>
                <a:cs typeface="+mn-cs"/>
              </a:rPr>
              <a:t>| </a:t>
            </a:r>
            <a:r>
              <a:rPr lang="en" sz="1200" b="1" kern="1200" dirty="0" err="1">
                <a:solidFill>
                  <a:schemeClr val="tx1"/>
                </a:solidFill>
                <a:effectLst/>
                <a:latin typeface="+mn-lt"/>
                <a:ea typeface="+mn-ea"/>
                <a:cs typeface="+mn-cs"/>
              </a:rPr>
              <a:t>D</a:t>
            </a:r>
            <a:r>
              <a:rPr lang="en" sz="1200" b="0" kern="1200" dirty="0" err="1">
                <a:solidFill>
                  <a:schemeClr val="tx1"/>
                </a:solidFill>
                <a:effectLst/>
                <a:latin typeface="+mn-lt"/>
                <a:ea typeface="+mn-ea"/>
                <a:cs typeface="+mn-cs"/>
              </a:rPr>
              <a:t>co</a:t>
            </a:r>
            <a:r>
              <a:rPr lang="en" sz="1200" b="1" kern="1200" dirty="0" err="1">
                <a:solidFill>
                  <a:schemeClr val="tx1"/>
                </a:solidFill>
                <a:effectLst/>
                <a:latin typeface="+mn-lt"/>
                <a:ea typeface="+mn-ea"/>
                <a:cs typeface="+mn-cs"/>
              </a:rPr>
              <a:t>is</a:t>
            </a:r>
            <a:r>
              <a:rPr lang="en" sz="1200" b="0" kern="1200" dirty="0" err="1">
                <a:solidFill>
                  <a:schemeClr val="tx1"/>
                </a:solidFill>
                <a:effectLst/>
                <a:latin typeface="+mn-lt"/>
                <a:ea typeface="+mn-ea"/>
                <a:cs typeface="+mn-cs"/>
              </a:rPr>
              <a:t>n</a:t>
            </a:r>
            <a:r>
              <a:rPr lang="en" sz="1200" b="1" kern="1200" dirty="0" err="1">
                <a:solidFill>
                  <a:schemeClr val="tx1"/>
                </a:solidFill>
                <a:effectLst/>
                <a:latin typeface="+mn-lt"/>
                <a:ea typeface="+mn-ea"/>
                <a:cs typeface="+mn-cs"/>
              </a:rPr>
              <a:t>e</a:t>
            </a:r>
            <a:r>
              <a:rPr lang="en" sz="1200" b="0" kern="1200" dirty="0" err="1">
                <a:solidFill>
                  <a:schemeClr val="tx1"/>
                </a:solidFill>
                <a:effectLst/>
                <a:latin typeface="+mn-lt"/>
                <a:ea typeface="+mn-ea"/>
                <a:cs typeface="+mn-cs"/>
              </a:rPr>
              <a:t>s</a:t>
            </a:r>
            <a:r>
              <a:rPr lang="en" sz="1200" b="1" kern="1200" dirty="0" err="1">
                <a:solidFill>
                  <a:schemeClr val="tx1"/>
                </a:solidFill>
                <a:effectLst/>
                <a:latin typeface="+mn-lt"/>
                <a:ea typeface="+mn-ea"/>
                <a:cs typeface="+mn-cs"/>
              </a:rPr>
              <a:t>a</a:t>
            </a:r>
            <a:r>
              <a:rPr lang="en" sz="1200" b="0" kern="1200" dirty="0" err="1">
                <a:solidFill>
                  <a:schemeClr val="tx1"/>
                </a:solidFill>
                <a:effectLst/>
                <a:latin typeface="+mn-lt"/>
                <a:ea typeface="+mn-ea"/>
                <a:cs typeface="+mn-cs"/>
              </a:rPr>
              <a:t>id</a:t>
            </a:r>
            <a:r>
              <a:rPr lang="en" sz="1200" b="1" kern="1200" dirty="0" err="1">
                <a:solidFill>
                  <a:schemeClr val="tx1"/>
                </a:solidFill>
                <a:effectLst/>
                <a:latin typeface="+mn-lt"/>
                <a:ea typeface="+mn-ea"/>
                <a:cs typeface="+mn-cs"/>
              </a:rPr>
              <a:t>se</a:t>
            </a:r>
            <a:r>
              <a:rPr lang="en" sz="1200" b="0" kern="1200" dirty="0" err="1">
                <a:solidFill>
                  <a:schemeClr val="tx1"/>
                </a:solidFill>
                <a:effectLst/>
                <a:latin typeface="+mn-lt"/>
                <a:ea typeface="+mn-ea"/>
                <a:cs typeface="+mn-cs"/>
              </a:rPr>
              <a:t>r</a:t>
            </a:r>
            <a:r>
              <a:rPr lang="en" sz="1200" b="1" kern="1200" dirty="0" err="1">
                <a:solidFill>
                  <a:schemeClr val="tx1"/>
                </a:solidFill>
                <a:effectLst/>
                <a:latin typeface="+mn-lt"/>
                <a:ea typeface="+mn-ea"/>
                <a:cs typeface="+mn-cs"/>
              </a:rPr>
              <a:t>P</a:t>
            </a:r>
            <a:r>
              <a:rPr lang="en" sz="1200" b="0" kern="1200" dirty="0" err="1">
                <a:solidFill>
                  <a:schemeClr val="tx1"/>
                </a:solidFill>
                <a:effectLst/>
                <a:latin typeface="+mn-lt"/>
                <a:ea typeface="+mn-ea"/>
                <a:cs typeface="+mn-cs"/>
              </a:rPr>
              <a:t>a</a:t>
            </a:r>
            <a:r>
              <a:rPr lang="en" sz="1200" b="1" kern="1200" dirty="0" err="1">
                <a:solidFill>
                  <a:schemeClr val="tx1"/>
                </a:solidFill>
                <a:effectLst/>
                <a:latin typeface="+mn-lt"/>
                <a:ea typeface="+mn-ea"/>
                <a:cs typeface="+mn-cs"/>
              </a:rPr>
              <a:t>r</a:t>
            </a:r>
            <a:r>
              <a:rPr lang="en" sz="1200" b="0" kern="1200" dirty="0" err="1">
                <a:solidFill>
                  <a:schemeClr val="tx1"/>
                </a:solidFill>
                <a:effectLst/>
                <a:latin typeface="+mn-lt"/>
                <a:ea typeface="+mn-ea"/>
                <a:cs typeface="+mn-cs"/>
              </a:rPr>
              <a:t>b</a:t>
            </a:r>
            <a:r>
              <a:rPr lang="en" sz="1200" b="1" kern="1200" dirty="0" err="1">
                <a:solidFill>
                  <a:schemeClr val="tx1"/>
                </a:solidFill>
                <a:effectLst/>
                <a:latin typeface="+mn-lt"/>
                <a:ea typeface="+mn-ea"/>
                <a:cs typeface="+mn-cs"/>
              </a:rPr>
              <a:t>im</a:t>
            </a:r>
            <a:r>
              <a:rPr lang="en" sz="1200" b="0" kern="1200" dirty="0" err="1">
                <a:solidFill>
                  <a:schemeClr val="tx1"/>
                </a:solidFill>
                <a:effectLst/>
                <a:latin typeface="+mn-lt"/>
                <a:ea typeface="+mn-ea"/>
                <a:cs typeface="+mn-cs"/>
              </a:rPr>
              <a:t>le</a:t>
            </a:r>
            <a:r>
              <a:rPr lang="en" sz="1200" b="1" kern="1200" dirty="0" err="1">
                <a:solidFill>
                  <a:schemeClr val="tx1"/>
                </a:solidFill>
                <a:effectLst/>
                <a:latin typeface="+mn-lt"/>
                <a:ea typeface="+mn-ea"/>
                <a:cs typeface="+mn-cs"/>
              </a:rPr>
              <a:t>ers</a:t>
            </a:r>
            <a:r>
              <a:rPr lang="en" sz="1200" b="1" kern="1200" dirty="0">
                <a:solidFill>
                  <a:schemeClr val="tx1"/>
                </a:solidFill>
                <a:effectLst/>
                <a:latin typeface="+mn-lt"/>
                <a:ea typeface="+mn-ea"/>
                <a:cs typeface="+mn-cs"/>
              </a:rPr>
              <a:t> </a:t>
            </a:r>
            <a:r>
              <a:rPr lang="en" sz="1200" b="0" kern="1200" dirty="0">
                <a:solidFill>
                  <a:schemeClr val="tx1"/>
                </a:solidFill>
                <a:effectLst/>
                <a:latin typeface="+mn-lt"/>
                <a:ea typeface="+mn-ea"/>
                <a:cs typeface="+mn-cs"/>
              </a:rPr>
              <a:t>proportion of patients have no identifiable triggering event. In this figure, paracentesis means ‘large volume paracentesis’ (&gt;5 </a:t>
            </a:r>
            <a:r>
              <a:rPr lang="en" sz="1200" b="0" kern="1200" dirty="0" err="1">
                <a:solidFill>
                  <a:schemeClr val="tx1"/>
                </a:solidFill>
                <a:effectLst/>
                <a:latin typeface="+mn-lt"/>
                <a:ea typeface="+mn-ea"/>
                <a:cs typeface="+mn-cs"/>
              </a:rPr>
              <a:t>litres</a:t>
            </a:r>
            <a:r>
              <a:rPr lang="en" sz="1200" b="0" kern="1200" dirty="0">
                <a:solidFill>
                  <a:schemeClr val="tx1"/>
                </a:solidFill>
                <a:effectLst/>
                <a:latin typeface="+mn-lt"/>
                <a:ea typeface="+mn-ea"/>
                <a:cs typeface="+mn-cs"/>
              </a:rPr>
              <a:t>). Acute decompensation of cirrhosis defines the acute development of clinically evident ascites, hepatic encephalopathy, gastrointestinal </a:t>
            </a:r>
            <a:r>
              <a:rPr lang="en" sz="1200" b="0" kern="1200" dirty="0" err="1">
                <a:solidFill>
                  <a:schemeClr val="tx1"/>
                </a:solidFill>
                <a:effectLst/>
                <a:latin typeface="+mn-lt"/>
                <a:ea typeface="+mn-ea"/>
                <a:cs typeface="+mn-cs"/>
              </a:rPr>
              <a:t>haemorrhage</a:t>
            </a:r>
            <a:r>
              <a:rPr lang="en" sz="1200" b="0" kern="1200" dirty="0">
                <a:solidFill>
                  <a:schemeClr val="tx1"/>
                </a:solidFill>
                <a:effectLst/>
                <a:latin typeface="+mn-lt"/>
                <a:ea typeface="+mn-ea"/>
                <a:cs typeface="+mn-cs"/>
              </a:rPr>
              <a:t> or any combination of these in patients with or without prior history of these complications. Although bacterial infections are not specific complications of cirrhosis, they are considered as such in patients with prior history of ascites, </a:t>
            </a:r>
            <a:r>
              <a:rPr lang="en" sz="1200" b="0" kern="1200" dirty="0" err="1">
                <a:solidFill>
                  <a:schemeClr val="tx1"/>
                </a:solidFill>
                <a:effectLst/>
                <a:latin typeface="+mn-lt"/>
                <a:ea typeface="+mn-ea"/>
                <a:cs typeface="+mn-cs"/>
              </a:rPr>
              <a:t>haemorrhage</a:t>
            </a:r>
            <a:r>
              <a:rPr lang="en" sz="1200" b="0" kern="1200" dirty="0">
                <a:solidFill>
                  <a:schemeClr val="tx1"/>
                </a:solidFill>
                <a:effectLst/>
                <a:latin typeface="+mn-lt"/>
                <a:ea typeface="+mn-ea"/>
                <a:cs typeface="+mn-cs"/>
              </a:rPr>
              <a:t> or encephalopathy because of their high prevalence and their association with abnormalities related to cirrhosis, including bacterial translocation and impaired leukocyte function1–8. DILI, drug‐induced liver injury; TIPS, </a:t>
            </a:r>
            <a:r>
              <a:rPr lang="en" sz="1200" b="0" kern="1200" dirty="0" err="1">
                <a:solidFill>
                  <a:schemeClr val="tx1"/>
                </a:solidFill>
                <a:effectLst/>
                <a:latin typeface="+mn-lt"/>
                <a:ea typeface="+mn-ea"/>
                <a:cs typeface="+mn-cs"/>
              </a:rPr>
              <a:t>transjugular</a:t>
            </a:r>
            <a:r>
              <a:rPr lang="en" sz="1200" b="0" kern="1200" dirty="0">
                <a:solidFill>
                  <a:schemeClr val="tx1"/>
                </a:solidFill>
                <a:effectLst/>
                <a:latin typeface="+mn-lt"/>
                <a:ea typeface="+mn-ea"/>
                <a:cs typeface="+mn-cs"/>
              </a:rPr>
              <a:t> intrahepatic portosystemic shunt. Figure is adapted from an image provided courtesy of Jordi </a:t>
            </a:r>
            <a:r>
              <a:rPr lang="en" sz="1200" b="0" kern="1200" dirty="0" err="1">
                <a:solidFill>
                  <a:schemeClr val="tx1"/>
                </a:solidFill>
                <a:effectLst/>
                <a:latin typeface="+mn-lt"/>
                <a:ea typeface="+mn-ea"/>
                <a:cs typeface="+mn-cs"/>
              </a:rPr>
              <a:t>Bozzo</a:t>
            </a:r>
            <a:r>
              <a:rPr lang="en" sz="1200" b="0" kern="1200" dirty="0">
                <a:solidFill>
                  <a:schemeClr val="tx1"/>
                </a:solidFill>
                <a:effectLst/>
                <a:latin typeface="+mn-lt"/>
                <a:ea typeface="+mn-ea"/>
                <a:cs typeface="+mn-cs"/>
              </a:rPr>
              <a:t>, </a:t>
            </a:r>
            <a:r>
              <a:rPr lang="en" sz="1200" b="0" kern="1200" dirty="0" err="1">
                <a:solidFill>
                  <a:schemeClr val="tx1"/>
                </a:solidFill>
                <a:effectLst/>
                <a:latin typeface="+mn-lt"/>
                <a:ea typeface="+mn-ea"/>
                <a:cs typeface="+mn-cs"/>
              </a:rPr>
              <a:t>Avinguda</a:t>
            </a:r>
            <a:r>
              <a:rPr lang="en" sz="1200" b="0" kern="1200" dirty="0">
                <a:solidFill>
                  <a:schemeClr val="tx1"/>
                </a:solidFill>
                <a:effectLst/>
                <a:latin typeface="+mn-lt"/>
                <a:ea typeface="+mn-ea"/>
                <a:cs typeface="+mn-cs"/>
              </a:rPr>
              <a:t> de la </a:t>
            </a:r>
            <a:r>
              <a:rPr lang="en" sz="1200" b="0" kern="1200" dirty="0" err="1">
                <a:solidFill>
                  <a:schemeClr val="tx1"/>
                </a:solidFill>
                <a:effectLst/>
                <a:latin typeface="+mn-lt"/>
                <a:ea typeface="+mn-ea"/>
                <a:cs typeface="+mn-cs"/>
              </a:rPr>
              <a:t>Generalitat</a:t>
            </a:r>
            <a:r>
              <a:rPr lang="en" sz="1200" b="0" kern="1200">
                <a:solidFill>
                  <a:schemeClr val="tx1"/>
                </a:solidFill>
                <a:effectLst/>
                <a:latin typeface="+mn-lt"/>
                <a:ea typeface="+mn-ea"/>
                <a:cs typeface="+mn-cs"/>
              </a:rPr>
              <a:t>, Barcelona, Spain. </a:t>
            </a:r>
            <a:endParaRPr lang="en"/>
          </a:p>
          <a:p>
            <a:endParaRPr lang="it-IT"/>
          </a:p>
        </p:txBody>
      </p:sp>
      <p:sp>
        <p:nvSpPr>
          <p:cNvPr id="4" name="Slide Number Placeholder 3"/>
          <p:cNvSpPr>
            <a:spLocks noGrp="1"/>
          </p:cNvSpPr>
          <p:nvPr>
            <p:ph type="sldNum" sz="quarter" idx="5"/>
          </p:nvPr>
        </p:nvSpPr>
        <p:spPr/>
        <p:txBody>
          <a:bodyPr/>
          <a:lstStyle/>
          <a:p>
            <a:fld id="{AFE63E32-8E24-BF46-8254-CBACDE85D7F7}" type="slidenum">
              <a:rPr lang="it-IT" smtClean="0"/>
              <a:t>29</a:t>
            </a:fld>
            <a:endParaRPr lang="it-IT"/>
          </a:p>
        </p:txBody>
      </p:sp>
    </p:spTree>
    <p:extLst>
      <p:ext uri="{BB962C8B-B14F-4D97-AF65-F5344CB8AC3E}">
        <p14:creationId xmlns:p14="http://schemas.microsoft.com/office/powerpoint/2010/main" val="378441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original term “fulminant hepatic failure,” defined as “a severe liver injury, </a:t>
            </a:r>
            <a:r>
              <a:rPr lang="en" dirty="0" err="1"/>
              <a:t>po</a:t>
            </a:r>
            <a:r>
              <a:rPr lang="en" dirty="0"/>
              <a:t>- </a:t>
            </a:r>
            <a:r>
              <a:rPr lang="en" dirty="0" err="1"/>
              <a:t>tentially</a:t>
            </a:r>
            <a:r>
              <a:rPr lang="en" dirty="0"/>
              <a:t> reversible in nature and with onset of hepatic encephalopathy within 8 weeks of the first symptoms in the absence of pre-existing liver disease,”6 remains relevant today. More modern definitions recognize distinct disease phenotypes and quantify the interval between the onset of symptoms and the development of </a:t>
            </a:r>
            <a:r>
              <a:rPr lang="en" dirty="0" err="1"/>
              <a:t>en</a:t>
            </a:r>
            <a:r>
              <a:rPr lang="en" dirty="0"/>
              <a:t>- cephalopathy7</a:t>
            </a:r>
          </a:p>
          <a:p>
            <a:endParaRPr lang="en" dirty="0"/>
          </a:p>
          <a:p>
            <a:r>
              <a:rPr lang="en" dirty="0"/>
              <a:t>﻿In </a:t>
            </a:r>
            <a:r>
              <a:rPr lang="en" dirty="0" err="1"/>
              <a:t>hyperacute</a:t>
            </a:r>
            <a:r>
              <a:rPr lang="en" dirty="0"/>
              <a:t> cases, this interval is a week or less, and the cause is usually acetaminophen toxic- </a:t>
            </a:r>
            <a:r>
              <a:rPr lang="en" dirty="0" err="1"/>
              <a:t>ity</a:t>
            </a:r>
            <a:r>
              <a:rPr lang="en" dirty="0"/>
              <a:t> or a viral infection. More slowly evolving, or subacute, cases may be confused with chronic liver disease and often result from idiosyncratic drug-induced liver injury or are indeterminate in cause. Patients with subacute causes, despite having less marked coagulopathy and encephalopathy, have a consistently worse outcome with medical care alone than those in whom the illness has a more rapid onset</a:t>
            </a:r>
            <a:endParaRPr lang="it-IT" dirty="0"/>
          </a:p>
        </p:txBody>
      </p:sp>
      <p:sp>
        <p:nvSpPr>
          <p:cNvPr id="4" name="Slide Number Placeholder 3"/>
          <p:cNvSpPr>
            <a:spLocks noGrp="1"/>
          </p:cNvSpPr>
          <p:nvPr>
            <p:ph type="sldNum" sz="quarter" idx="5"/>
          </p:nvPr>
        </p:nvSpPr>
        <p:spPr/>
        <p:txBody>
          <a:bodyPr/>
          <a:lstStyle/>
          <a:p>
            <a:fld id="{AFE63E32-8E24-BF46-8254-CBACDE85D7F7}" type="slidenum">
              <a:rPr lang="it-IT" smtClean="0"/>
              <a:t>6</a:t>
            </a:fld>
            <a:endParaRPr lang="it-IT"/>
          </a:p>
        </p:txBody>
      </p:sp>
    </p:spTree>
    <p:extLst>
      <p:ext uri="{BB962C8B-B14F-4D97-AF65-F5344CB8AC3E}">
        <p14:creationId xmlns:p14="http://schemas.microsoft.com/office/powerpoint/2010/main" val="172208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﻿Acute liver failure is much </a:t>
            </a:r>
            <a:r>
              <a:rPr lang="en" b="1" dirty="0"/>
              <a:t>less</a:t>
            </a:r>
            <a:r>
              <a:rPr lang="en" dirty="0"/>
              <a:t> common in the </a:t>
            </a:r>
            <a:r>
              <a:rPr lang="en" b="1" dirty="0"/>
              <a:t>developed</a:t>
            </a:r>
            <a:r>
              <a:rPr lang="en" dirty="0"/>
              <a:t> world than in the develop- </a:t>
            </a:r>
            <a:r>
              <a:rPr lang="en" dirty="0" err="1"/>
              <a:t>ing</a:t>
            </a:r>
            <a:r>
              <a:rPr lang="en" dirty="0"/>
              <a:t> world, where viral infections (hepatitis A, B, and E) are the predominant causes. Public health measures (e.g., vaccination and improved sanitation) are among the factors resulting in the reduced incidence of these infections in the United States and much of Western Europe, where </a:t>
            </a:r>
            <a:r>
              <a:rPr lang="en" b="1" dirty="0"/>
              <a:t>drug-induced</a:t>
            </a:r>
            <a:r>
              <a:rPr lang="en" dirty="0"/>
              <a:t> liver injury is the most common cause of acute liver failure</a:t>
            </a:r>
          </a:p>
          <a:p>
            <a:endParaRPr lang="en" dirty="0"/>
          </a:p>
          <a:p>
            <a:r>
              <a:rPr lang="en" dirty="0"/>
              <a:t>﻿Although acute liver failure after acetaminophen ingestion can occur after consumption of a single large dose, the risk of death is greatest with substantial drug ingestion staggered over hours or days rather than at a single time point. Acute liver failure is more common with late presentation to medical attention because of un- intentional rather than deliberate self-poisoning.18 Malnourished patients and patients with </a:t>
            </a:r>
            <a:r>
              <a:rPr lang="en" dirty="0" err="1"/>
              <a:t>alco</a:t>
            </a:r>
            <a:r>
              <a:rPr lang="en" dirty="0"/>
              <a:t>- holism are at increased risk.19 Acetaminophen is also a potential cofactor for hepatic injury in patients taking the drug for the relief of </a:t>
            </a:r>
            <a:r>
              <a:rPr lang="en" dirty="0" err="1"/>
              <a:t>symp</a:t>
            </a:r>
            <a:r>
              <a:rPr lang="en" dirty="0"/>
              <a:t>- toms from hepatic illness of other causes.20,21 Idiosyncratic drug-induced liver injury is rare,</a:t>
            </a:r>
          </a:p>
          <a:p>
            <a:r>
              <a:rPr lang="en" dirty="0"/>
              <a:t>even among patients who are exposed to </a:t>
            </a:r>
            <a:r>
              <a:rPr lang="en" dirty="0" err="1"/>
              <a:t>poten</a:t>
            </a:r>
            <a:r>
              <a:rPr lang="en" dirty="0"/>
              <a:t>- </a:t>
            </a:r>
            <a:r>
              <a:rPr lang="en" dirty="0" err="1"/>
              <a:t>tially</a:t>
            </a:r>
            <a:r>
              <a:rPr lang="en" dirty="0"/>
              <a:t> hepatotoxic medication, and few patients with drug-induced liver injury have progression to encephalopathy and acute liver failure.22 </a:t>
            </a:r>
            <a:r>
              <a:rPr lang="en" dirty="0" err="1"/>
              <a:t>Fac</a:t>
            </a:r>
            <a:r>
              <a:rPr lang="en" dirty="0"/>
              <a:t>- tors such as an older age, increased elevations in blood aminotransferase and bilirubin levels, and coagulopathy are associated with an increased risk of death</a:t>
            </a:r>
            <a:endParaRPr lang="it-IT" dirty="0"/>
          </a:p>
        </p:txBody>
      </p:sp>
      <p:sp>
        <p:nvSpPr>
          <p:cNvPr id="4" name="Slide Number Placeholder 3"/>
          <p:cNvSpPr>
            <a:spLocks noGrp="1"/>
          </p:cNvSpPr>
          <p:nvPr>
            <p:ph type="sldNum" sz="quarter" idx="5"/>
          </p:nvPr>
        </p:nvSpPr>
        <p:spPr/>
        <p:txBody>
          <a:bodyPr/>
          <a:lstStyle/>
          <a:p>
            <a:fld id="{AFE63E32-8E24-BF46-8254-CBACDE85D7F7}" type="slidenum">
              <a:rPr lang="it-IT" smtClean="0"/>
              <a:t>7</a:t>
            </a:fld>
            <a:endParaRPr lang="it-IT"/>
          </a:p>
        </p:txBody>
      </p:sp>
    </p:spTree>
    <p:extLst>
      <p:ext uri="{BB962C8B-B14F-4D97-AF65-F5344CB8AC3E}">
        <p14:creationId xmlns:p14="http://schemas.microsoft.com/office/powerpoint/2010/main" val="419056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clinical presentation usually includes hepatic dysfunction, abnormal liver biochemical values, and coagulopathy; encephalopathy may develop, with </a:t>
            </a:r>
            <a:r>
              <a:rPr lang="en" dirty="0" err="1"/>
              <a:t>mul</a:t>
            </a:r>
            <a:r>
              <a:rPr lang="en" dirty="0"/>
              <a:t>- </a:t>
            </a:r>
            <a:r>
              <a:rPr lang="en" dirty="0" err="1"/>
              <a:t>tiorgan</a:t>
            </a:r>
            <a:r>
              <a:rPr lang="en" dirty="0"/>
              <a:t> failure and death occurring in up to half the cases (Fig.</a:t>
            </a:r>
            <a:endParaRPr lang="it-IT" dirty="0"/>
          </a:p>
        </p:txBody>
      </p:sp>
      <p:sp>
        <p:nvSpPr>
          <p:cNvPr id="4" name="Slide Number Placeholder 3"/>
          <p:cNvSpPr>
            <a:spLocks noGrp="1"/>
          </p:cNvSpPr>
          <p:nvPr>
            <p:ph type="sldNum" sz="quarter" idx="5"/>
          </p:nvPr>
        </p:nvSpPr>
        <p:spPr/>
        <p:txBody>
          <a:bodyPr/>
          <a:lstStyle/>
          <a:p>
            <a:fld id="{AFE63E32-8E24-BF46-8254-CBACDE85D7F7}" type="slidenum">
              <a:rPr lang="it-IT" smtClean="0"/>
              <a:t>8</a:t>
            </a:fld>
            <a:endParaRPr lang="it-IT"/>
          </a:p>
        </p:txBody>
      </p:sp>
    </p:spTree>
    <p:extLst>
      <p:ext uri="{BB962C8B-B14F-4D97-AF65-F5344CB8AC3E}">
        <p14:creationId xmlns:p14="http://schemas.microsoft.com/office/powerpoint/2010/main" val="1520823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A detailed history, including a careful review of possible exposure to viruses, drugs, or toxins, may help uncover a possible cause of liver failure. Clinicians must inquire about over the counter </a:t>
            </a:r>
            <a:r>
              <a:rPr lang="en" sz="1200" kern="1200" dirty="0" err="1">
                <a:solidFill>
                  <a:schemeClr val="tx1"/>
                </a:solidFill>
                <a:effectLst/>
                <a:latin typeface="+mn-lt"/>
                <a:ea typeface="+mn-ea"/>
                <a:cs typeface="+mn-cs"/>
              </a:rPr>
              <a:t>medica</a:t>
            </a:r>
            <a:r>
              <a:rPr lang="en" sz="1200" kern="1200" dirty="0">
                <a:solidFill>
                  <a:schemeClr val="tx1"/>
                </a:solidFill>
                <a:effectLst/>
                <a:latin typeface="+mn-lt"/>
                <a:ea typeface="+mn-ea"/>
                <a:cs typeface="+mn-cs"/>
              </a:rPr>
              <a:t>- </a:t>
            </a:r>
            <a:r>
              <a:rPr lang="en" sz="1200" kern="1200" dirty="0" err="1">
                <a:solidFill>
                  <a:schemeClr val="tx1"/>
                </a:solidFill>
                <a:effectLst/>
                <a:latin typeface="+mn-lt"/>
                <a:ea typeface="+mn-ea"/>
                <a:cs typeface="+mn-cs"/>
              </a:rPr>
              <a:t>tions</a:t>
            </a:r>
            <a:r>
              <a:rPr lang="en" sz="1200" kern="1200" dirty="0">
                <a:solidFill>
                  <a:schemeClr val="tx1"/>
                </a:solidFill>
                <a:effectLst/>
                <a:latin typeface="+mn-lt"/>
                <a:ea typeface="+mn-ea"/>
                <a:cs typeface="+mn-cs"/>
              </a:rPr>
              <a:t>, alternative therapies, herbs, and supplements. If the patient is encephalopathic, a collateral history from friends or family is </a:t>
            </a:r>
            <a:r>
              <a:rPr lang="en" sz="1200" kern="1200" dirty="0" err="1">
                <a:solidFill>
                  <a:schemeClr val="tx1"/>
                </a:solidFill>
                <a:effectLst/>
                <a:latin typeface="+mn-lt"/>
                <a:ea typeface="+mn-ea"/>
                <a:cs typeface="+mn-cs"/>
              </a:rPr>
              <a:t>impor</a:t>
            </a:r>
            <a:r>
              <a:rPr lang="en" sz="1200" kern="1200" dirty="0">
                <a:solidFill>
                  <a:schemeClr val="tx1"/>
                </a:solidFill>
                <a:effectLst/>
                <a:latin typeface="+mn-lt"/>
                <a:ea typeface="+mn-ea"/>
                <a:cs typeface="+mn-cs"/>
              </a:rPr>
              <a:t>- </a:t>
            </a:r>
            <a:r>
              <a:rPr lang="en" sz="1200" kern="1200" dirty="0" err="1">
                <a:solidFill>
                  <a:schemeClr val="tx1"/>
                </a:solidFill>
                <a:effectLst/>
                <a:latin typeface="+mn-lt"/>
                <a:ea typeface="+mn-ea"/>
                <a:cs typeface="+mn-cs"/>
              </a:rPr>
              <a:t>tant</a:t>
            </a:r>
            <a:r>
              <a:rPr lang="en" sz="1200" kern="1200" dirty="0">
                <a:solidFill>
                  <a:schemeClr val="tx1"/>
                </a:solidFill>
                <a:effectLst/>
                <a:latin typeface="+mn-lt"/>
                <a:ea typeface="+mn-ea"/>
                <a:cs typeface="+mn-cs"/>
              </a:rPr>
              <a:t>, as identifying a cause can be paramount in the management of ALF as specific therapies may be applicable such as NAC, steroids for autoimmune hepatitis, and early antiviral therapy for fulminant hepatitis B, herpes simplex virus, cytomegalovirus, or varicella zos- </a:t>
            </a:r>
            <a:r>
              <a:rPr lang="en" sz="1200" kern="1200" dirty="0" err="1">
                <a:solidFill>
                  <a:schemeClr val="tx1"/>
                </a:solidFill>
                <a:effectLst/>
                <a:latin typeface="+mn-lt"/>
                <a:ea typeface="+mn-ea"/>
                <a:cs typeface="+mn-cs"/>
              </a:rPr>
              <a:t>ter</a:t>
            </a:r>
            <a:r>
              <a:rPr lang="en" sz="1200" kern="1200" dirty="0">
                <a:solidFill>
                  <a:schemeClr val="tx1"/>
                </a:solidFill>
                <a:effectLst/>
                <a:latin typeface="+mn-lt"/>
                <a:ea typeface="+mn-ea"/>
                <a:cs typeface="+mn-cs"/>
              </a:rPr>
              <a:t> virus. In our center NAC is used in non-APAP ALF, however, the data supporting NAC has been tested with mixed results in ALF of non-APAP etiology. In the ALFSG trial, 173 patients with non- APAP ALF were randomized to receive a 72-h infusion of NAC or placebo. Although the secondary end point of the trial, transplant- free survival, was more common in NAC-treated than placebo- treated patients, the primary end point of overall survival was no significantly different between groups (6). Non-acetaminophen drug or toxin-induced liver injury accounts for 13% of cases (</a:t>
            </a:r>
            <a:r>
              <a:rPr lang="en" sz="1200" b="1" kern="1200" dirty="0">
                <a:solidFill>
                  <a:schemeClr val="tx1"/>
                </a:solidFill>
                <a:effectLst/>
                <a:latin typeface="+mn-lt"/>
                <a:ea typeface="+mn-ea"/>
                <a:cs typeface="+mn-cs"/>
              </a:rPr>
              <a:t>Table 2</a:t>
            </a:r>
            <a:r>
              <a:rPr lang="en" sz="1200" kern="1200" dirty="0">
                <a:solidFill>
                  <a:schemeClr val="tx1"/>
                </a:solidFill>
                <a:effectLst/>
                <a:latin typeface="+mn-lt"/>
                <a:ea typeface="+mn-ea"/>
                <a:cs typeface="+mn-cs"/>
              </a:rPr>
              <a:t>). Toxins may include </a:t>
            </a:r>
            <a:r>
              <a:rPr lang="en" sz="1200" i="1" kern="1200" dirty="0">
                <a:solidFill>
                  <a:schemeClr val="tx1"/>
                </a:solidFill>
                <a:effectLst/>
                <a:latin typeface="+mn-lt"/>
                <a:ea typeface="+mn-ea"/>
                <a:cs typeface="+mn-cs"/>
              </a:rPr>
              <a:t>Amanita phalloides </a:t>
            </a:r>
            <a:r>
              <a:rPr lang="en" sz="1200" kern="1200" dirty="0">
                <a:solidFill>
                  <a:schemeClr val="tx1"/>
                </a:solidFill>
                <a:effectLst/>
                <a:latin typeface="+mn-lt"/>
                <a:ea typeface="+mn-ea"/>
                <a:cs typeface="+mn-cs"/>
              </a:rPr>
              <a:t>(mushrooms), sea </a:t>
            </a:r>
            <a:r>
              <a:rPr lang="en" sz="1200" kern="1200" dirty="0" err="1">
                <a:solidFill>
                  <a:schemeClr val="tx1"/>
                </a:solidFill>
                <a:effectLst/>
                <a:latin typeface="+mn-lt"/>
                <a:ea typeface="+mn-ea"/>
                <a:cs typeface="+mn-cs"/>
              </a:rPr>
              <a:t>anem</a:t>
            </a:r>
            <a:r>
              <a:rPr lang="en" sz="1200" kern="1200" dirty="0">
                <a:solidFill>
                  <a:schemeClr val="tx1"/>
                </a:solidFill>
                <a:effectLst/>
                <a:latin typeface="+mn-lt"/>
                <a:ea typeface="+mn-ea"/>
                <a:cs typeface="+mn-cs"/>
              </a:rPr>
              <a:t>- one sting, or carbon tetrachloride. Acute hepatitis A and B account for 4 and 7% of ALF cases, respectively. The remainder of cases may be due to other viruses (herpes simplex virus, Epstein-Barr virus, cytomegalovirus), Wilson disease, Budd–Chiari syndrome, </a:t>
            </a:r>
            <a:r>
              <a:rPr lang="en" sz="1200" kern="1200" dirty="0" err="1">
                <a:solidFill>
                  <a:schemeClr val="tx1"/>
                </a:solidFill>
                <a:effectLst/>
                <a:latin typeface="+mn-lt"/>
                <a:ea typeface="+mn-ea"/>
                <a:cs typeface="+mn-cs"/>
              </a:rPr>
              <a:t>sinu</a:t>
            </a:r>
            <a:r>
              <a:rPr lang="en" sz="1200" kern="1200" dirty="0">
                <a:solidFill>
                  <a:schemeClr val="tx1"/>
                </a:solidFill>
                <a:effectLst/>
                <a:latin typeface="+mn-lt"/>
                <a:ea typeface="+mn-ea"/>
                <a:cs typeface="+mn-cs"/>
              </a:rPr>
              <a:t>- </a:t>
            </a:r>
            <a:r>
              <a:rPr lang="en" sz="1200" kern="1200" dirty="0" err="1">
                <a:solidFill>
                  <a:schemeClr val="tx1"/>
                </a:solidFill>
                <a:effectLst/>
                <a:latin typeface="+mn-lt"/>
                <a:ea typeface="+mn-ea"/>
                <a:cs typeface="+mn-cs"/>
              </a:rPr>
              <a:t>soidal</a:t>
            </a:r>
            <a:r>
              <a:rPr lang="en" sz="1200" kern="1200" dirty="0">
                <a:solidFill>
                  <a:schemeClr val="tx1"/>
                </a:solidFill>
                <a:effectLst/>
                <a:latin typeface="+mn-lt"/>
                <a:ea typeface="+mn-ea"/>
                <a:cs typeface="+mn-cs"/>
              </a:rPr>
              <a:t> obstruction syndrome, acute fatty liver of pregnancy, auto- immune hepatitis, malignant infiltration, or ischemia (4). </a:t>
            </a:r>
            <a:endParaRPr lang="en" dirty="0"/>
          </a:p>
          <a:p>
            <a:endParaRPr lang="it-IT" dirty="0"/>
          </a:p>
        </p:txBody>
      </p:sp>
      <p:sp>
        <p:nvSpPr>
          <p:cNvPr id="4" name="Slide Number Placeholder 3"/>
          <p:cNvSpPr>
            <a:spLocks noGrp="1"/>
          </p:cNvSpPr>
          <p:nvPr>
            <p:ph type="sldNum" sz="quarter" idx="5"/>
          </p:nvPr>
        </p:nvSpPr>
        <p:spPr/>
        <p:txBody>
          <a:bodyPr/>
          <a:lstStyle/>
          <a:p>
            <a:fld id="{AFE63E32-8E24-BF46-8254-CBACDE85D7F7}" type="slidenum">
              <a:rPr lang="it-IT" smtClean="0"/>
              <a:t>9</a:t>
            </a:fld>
            <a:endParaRPr lang="it-IT"/>
          </a:p>
        </p:txBody>
      </p:sp>
    </p:spTree>
    <p:extLst>
      <p:ext uri="{BB962C8B-B14F-4D97-AF65-F5344CB8AC3E}">
        <p14:creationId xmlns:p14="http://schemas.microsoft.com/office/powerpoint/2010/main" val="422592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When ordering laboratory testing for patients admitted with ALF, a standard protocol can facilitate a thorough evaluation (</a:t>
            </a:r>
            <a:r>
              <a:rPr lang="en" sz="1200" b="1" kern="1200" dirty="0">
                <a:solidFill>
                  <a:schemeClr val="tx1"/>
                </a:solidFill>
                <a:effectLst/>
                <a:latin typeface="+mn-lt"/>
                <a:ea typeface="+mn-ea"/>
                <a:cs typeface="+mn-cs"/>
              </a:rPr>
              <a:t>Table 3</a:t>
            </a:r>
            <a:r>
              <a:rPr lang="en" sz="1200" kern="1200" dirty="0">
                <a:solidFill>
                  <a:schemeClr val="tx1"/>
                </a:solidFill>
                <a:effectLst/>
                <a:latin typeface="+mn-lt"/>
                <a:ea typeface="+mn-ea"/>
                <a:cs typeface="+mn-cs"/>
              </a:rPr>
              <a:t>), since the initial lab survey is often extensive. Even if a diagnosis seems clear, evaluating for concomitant diseases such as viral hep- </a:t>
            </a:r>
            <a:r>
              <a:rPr lang="en" sz="1200" kern="1200" dirty="0" err="1">
                <a:solidFill>
                  <a:schemeClr val="tx1"/>
                </a:solidFill>
                <a:effectLst/>
                <a:latin typeface="+mn-lt"/>
                <a:ea typeface="+mn-ea"/>
                <a:cs typeface="+mn-cs"/>
              </a:rPr>
              <a:t>atitis</a:t>
            </a:r>
            <a:r>
              <a:rPr lang="en" sz="1200" kern="1200" dirty="0">
                <a:solidFill>
                  <a:schemeClr val="tx1"/>
                </a:solidFill>
                <a:effectLst/>
                <a:latin typeface="+mn-lt"/>
                <a:ea typeface="+mn-ea"/>
                <a:cs typeface="+mn-cs"/>
              </a:rPr>
              <a:t> or human immunodeficiency virus is important in a patient who may require a liver transplant. Serial measurements of liver enzymes, coagulation parameters (INR and factor V levels), </a:t>
            </a:r>
            <a:r>
              <a:rPr lang="en" sz="1200" kern="1200" dirty="0" err="1">
                <a:solidFill>
                  <a:schemeClr val="tx1"/>
                </a:solidFill>
                <a:effectLst/>
                <a:latin typeface="+mn-lt"/>
                <a:ea typeface="+mn-ea"/>
                <a:cs typeface="+mn-cs"/>
              </a:rPr>
              <a:t>arte</a:t>
            </a:r>
            <a:r>
              <a:rPr lang="en" sz="1200" kern="1200" dirty="0">
                <a:solidFill>
                  <a:schemeClr val="tx1"/>
                </a:solidFill>
                <a:effectLst/>
                <a:latin typeface="+mn-lt"/>
                <a:ea typeface="+mn-ea"/>
                <a:cs typeface="+mn-cs"/>
              </a:rPr>
              <a:t>- </a:t>
            </a:r>
            <a:r>
              <a:rPr lang="en" sz="1200" kern="1200" dirty="0" err="1">
                <a:solidFill>
                  <a:schemeClr val="tx1"/>
                </a:solidFill>
                <a:effectLst/>
                <a:latin typeface="+mn-lt"/>
                <a:ea typeface="+mn-ea"/>
                <a:cs typeface="+mn-cs"/>
              </a:rPr>
              <a:t>rial</a:t>
            </a:r>
            <a:r>
              <a:rPr lang="en" sz="1200" kern="1200" dirty="0">
                <a:solidFill>
                  <a:schemeClr val="tx1"/>
                </a:solidFill>
                <a:effectLst/>
                <a:latin typeface="+mn-lt"/>
                <a:ea typeface="+mn-ea"/>
                <a:cs typeface="+mn-cs"/>
              </a:rPr>
              <a:t> pH, and arterial lactate will help to prognosticate the extent of liver damage. Serial assessments of serum ammonia levels and mental status evaluation can guide neurological evaluation, assess for progression of HE and direct further intervention (e.g., head computed tomography, management of intracranial </a:t>
            </a:r>
            <a:r>
              <a:rPr lang="en" sz="1200" kern="1200" dirty="0" err="1">
                <a:solidFill>
                  <a:schemeClr val="tx1"/>
                </a:solidFill>
                <a:effectLst/>
                <a:latin typeface="+mn-lt"/>
                <a:ea typeface="+mn-ea"/>
                <a:cs typeface="+mn-cs"/>
              </a:rPr>
              <a:t>hyperten</a:t>
            </a:r>
            <a:r>
              <a:rPr lang="en" sz="1200" kern="1200" dirty="0">
                <a:solidFill>
                  <a:schemeClr val="tx1"/>
                </a:solidFill>
                <a:effectLst/>
                <a:latin typeface="+mn-lt"/>
                <a:ea typeface="+mn-ea"/>
                <a:cs typeface="+mn-cs"/>
              </a:rPr>
              <a:t>- </a:t>
            </a:r>
            <a:r>
              <a:rPr lang="en" sz="1200" kern="1200" dirty="0" err="1">
                <a:solidFill>
                  <a:schemeClr val="tx1"/>
                </a:solidFill>
                <a:effectLst/>
                <a:latin typeface="+mn-lt"/>
                <a:ea typeface="+mn-ea"/>
                <a:cs typeface="+mn-cs"/>
              </a:rPr>
              <a:t>sion</a:t>
            </a:r>
            <a:r>
              <a:rPr lang="en" sz="1200" kern="1200" dirty="0">
                <a:solidFill>
                  <a:schemeClr val="tx1"/>
                </a:solidFill>
                <a:effectLst/>
                <a:latin typeface="+mn-lt"/>
                <a:ea typeface="+mn-ea"/>
                <a:cs typeface="+mn-cs"/>
              </a:rPr>
              <a:t>). On presentation, very high transaminase levels (AST and ALT levels &gt;1,000 U/l) may limit the differential diagnosis to a few possible etiologies: acute viral infection, acetaminophen-induced injury, shock liver, or autoimmune hepatitis. AST and ALT lev- </a:t>
            </a:r>
            <a:r>
              <a:rPr lang="en" sz="1200" kern="1200" dirty="0" err="1">
                <a:solidFill>
                  <a:schemeClr val="tx1"/>
                </a:solidFill>
                <a:effectLst/>
                <a:latin typeface="+mn-lt"/>
                <a:ea typeface="+mn-ea"/>
                <a:cs typeface="+mn-cs"/>
              </a:rPr>
              <a:t>els</a:t>
            </a:r>
            <a:r>
              <a:rPr lang="en" sz="1200" kern="1200" dirty="0">
                <a:solidFill>
                  <a:schemeClr val="tx1"/>
                </a:solidFill>
                <a:effectLst/>
                <a:latin typeface="+mn-lt"/>
                <a:ea typeface="+mn-ea"/>
                <a:cs typeface="+mn-cs"/>
              </a:rPr>
              <a:t> exceeding 3,500 U/l are highly correlated with acetaminophen poisoning. Whereas transaminase levels may be helpful initially, they may not add much information once the diagnosis of ALF is established. Transaminase levels that appear to be </a:t>
            </a:r>
            <a:r>
              <a:rPr lang="en" sz="1200" kern="1200" dirty="0" err="1">
                <a:solidFill>
                  <a:schemeClr val="tx1"/>
                </a:solidFill>
                <a:effectLst/>
                <a:latin typeface="+mn-lt"/>
                <a:ea typeface="+mn-ea"/>
                <a:cs typeface="+mn-cs"/>
              </a:rPr>
              <a:t>normaliz</a:t>
            </a:r>
            <a:r>
              <a:rPr lang="en" sz="1200" kern="1200" dirty="0">
                <a:solidFill>
                  <a:schemeClr val="tx1"/>
                </a:solidFill>
                <a:effectLst/>
                <a:latin typeface="+mn-lt"/>
                <a:ea typeface="+mn-ea"/>
                <a:cs typeface="+mn-cs"/>
              </a:rPr>
              <a:t>- </a:t>
            </a:r>
            <a:r>
              <a:rPr lang="en" sz="1200" kern="1200" dirty="0" err="1">
                <a:solidFill>
                  <a:schemeClr val="tx1"/>
                </a:solidFill>
                <a:effectLst/>
                <a:latin typeface="+mn-lt"/>
                <a:ea typeface="+mn-ea"/>
                <a:cs typeface="+mn-cs"/>
              </a:rPr>
              <a:t>ing</a:t>
            </a:r>
            <a:r>
              <a:rPr lang="en" sz="1200" kern="1200" dirty="0">
                <a:solidFill>
                  <a:schemeClr val="tx1"/>
                </a:solidFill>
                <a:effectLst/>
                <a:latin typeface="+mn-lt"/>
                <a:ea typeface="+mn-ea"/>
                <a:cs typeface="+mn-cs"/>
              </a:rPr>
              <a:t> in the face of a rising INR may indicate massive hepatocyte loss. Alternatively, normalizing liver enzymes may also indicate improving hepatic injury facilitated by removal of a toxic expo- sure, natural history of a virus, or a treatment response (e.g., auto- immune hepatitis, herpes simplex, and hepatitis B). A bilirubin level on presentation may bear prognostic significance in the context of drug-induced liver injury. Initial INR and creatinine </a:t>
            </a:r>
            <a:r>
              <a:rPr lang="it-IT" sz="1200" kern="1200" dirty="0" err="1">
                <a:solidFill>
                  <a:schemeClr val="tx1"/>
                </a:solidFill>
                <a:effectLst/>
                <a:latin typeface="+mn-lt"/>
                <a:ea typeface="+mn-ea"/>
                <a:cs typeface="+mn-cs"/>
              </a:rPr>
              <a:t>also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provide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prognostic</a:t>
            </a:r>
            <a:r>
              <a:rPr lang="it-IT" sz="1200" kern="1200" dirty="0">
                <a:solidFill>
                  <a:schemeClr val="tx1"/>
                </a:solidFill>
                <a:effectLst/>
                <a:latin typeface="+mn-lt"/>
                <a:ea typeface="+mn-ea"/>
                <a:cs typeface="+mn-cs"/>
              </a:rPr>
              <a:t> information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endParaRPr lang="it-IT" dirty="0"/>
          </a:p>
        </p:txBody>
      </p:sp>
      <p:sp>
        <p:nvSpPr>
          <p:cNvPr id="4" name="Slide Number Placeholder 3"/>
          <p:cNvSpPr>
            <a:spLocks noGrp="1"/>
          </p:cNvSpPr>
          <p:nvPr>
            <p:ph type="sldNum" sz="quarter" idx="5"/>
          </p:nvPr>
        </p:nvSpPr>
        <p:spPr/>
        <p:txBody>
          <a:bodyPr/>
          <a:lstStyle/>
          <a:p>
            <a:fld id="{AFE63E32-8E24-BF46-8254-CBACDE85D7F7}" type="slidenum">
              <a:rPr lang="it-IT" smtClean="0"/>
              <a:t>10</a:t>
            </a:fld>
            <a:endParaRPr lang="it-IT"/>
          </a:p>
        </p:txBody>
      </p:sp>
    </p:spTree>
    <p:extLst>
      <p:ext uri="{BB962C8B-B14F-4D97-AF65-F5344CB8AC3E}">
        <p14:creationId xmlns:p14="http://schemas.microsoft.com/office/powerpoint/2010/main" val="3791917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FE63E32-8E24-BF46-8254-CBACDE85D7F7}" type="slidenum">
              <a:rPr lang="it-IT" smtClean="0"/>
              <a:t>13</a:t>
            </a:fld>
            <a:endParaRPr lang="it-IT"/>
          </a:p>
        </p:txBody>
      </p:sp>
    </p:spTree>
    <p:extLst>
      <p:ext uri="{BB962C8B-B14F-4D97-AF65-F5344CB8AC3E}">
        <p14:creationId xmlns:p14="http://schemas.microsoft.com/office/powerpoint/2010/main" val="1863714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Sommando gli score ottieni il CLIF ORGAN FAILURE SCORE (CLIF OF SCORE) e ti fornisce il GRADE DI ACLF</a:t>
            </a:r>
          </a:p>
        </p:txBody>
      </p:sp>
      <p:sp>
        <p:nvSpPr>
          <p:cNvPr id="4" name="Slide Number Placeholder 3"/>
          <p:cNvSpPr>
            <a:spLocks noGrp="1"/>
          </p:cNvSpPr>
          <p:nvPr>
            <p:ph type="sldNum" sz="quarter" idx="5"/>
          </p:nvPr>
        </p:nvSpPr>
        <p:spPr/>
        <p:txBody>
          <a:bodyPr/>
          <a:lstStyle/>
          <a:p>
            <a:fld id="{AFE63E32-8E24-BF46-8254-CBACDE85D7F7}" type="slidenum">
              <a:rPr lang="it-IT" smtClean="0"/>
              <a:t>20</a:t>
            </a:fld>
            <a:endParaRPr lang="it-IT"/>
          </a:p>
        </p:txBody>
      </p:sp>
    </p:spTree>
    <p:extLst>
      <p:ext uri="{BB962C8B-B14F-4D97-AF65-F5344CB8AC3E}">
        <p14:creationId xmlns:p14="http://schemas.microsoft.com/office/powerpoint/2010/main" val="3950798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CLIF-C AD (Acute Decompensation) score and expected mortality rates</a:t>
            </a:r>
          </a:p>
          <a:p>
            <a:endParaRPr lang="it-IT" dirty="0"/>
          </a:p>
        </p:txBody>
      </p:sp>
      <p:sp>
        <p:nvSpPr>
          <p:cNvPr id="4" name="Slide Number Placeholder 3"/>
          <p:cNvSpPr>
            <a:spLocks noGrp="1"/>
          </p:cNvSpPr>
          <p:nvPr>
            <p:ph type="sldNum" sz="quarter" idx="5"/>
          </p:nvPr>
        </p:nvSpPr>
        <p:spPr/>
        <p:txBody>
          <a:bodyPr/>
          <a:lstStyle/>
          <a:p>
            <a:fld id="{AFE63E32-8E24-BF46-8254-CBACDE85D7F7}" type="slidenum">
              <a:rPr lang="it-IT" smtClean="0"/>
              <a:t>27</a:t>
            </a:fld>
            <a:endParaRPr lang="it-IT"/>
          </a:p>
        </p:txBody>
      </p:sp>
    </p:spTree>
    <p:extLst>
      <p:ext uri="{BB962C8B-B14F-4D97-AF65-F5344CB8AC3E}">
        <p14:creationId xmlns:p14="http://schemas.microsoft.com/office/powerpoint/2010/main" val="289340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5538D3E-F4C3-FE4B-A09B-D0A640BC9B80}"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91128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538D3E-F4C3-FE4B-A09B-D0A640BC9B80}"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792282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538D3E-F4C3-FE4B-A09B-D0A640BC9B80}"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1491349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stile</a:t>
            </a:r>
          </a:p>
        </p:txBody>
      </p:sp>
      <p:sp>
        <p:nvSpPr>
          <p:cNvPr id="3" name="Segnaposto tabella 2"/>
          <p:cNvSpPr>
            <a:spLocks noGrp="1"/>
          </p:cNvSpPr>
          <p:nvPr>
            <p:ph type="tbl" idx="1"/>
          </p:nvPr>
        </p:nvSpPr>
        <p:spPr>
          <a:xfrm>
            <a:off x="609600" y="1600201"/>
            <a:ext cx="10972800" cy="4525963"/>
          </a:xfrm>
        </p:spPr>
        <p:txBody>
          <a:bodyPr/>
          <a:lstStyle/>
          <a:p>
            <a:pPr lvl="0"/>
            <a:endParaRPr lang="it-IT" noProof="0"/>
          </a:p>
        </p:txBody>
      </p:sp>
      <p:sp>
        <p:nvSpPr>
          <p:cNvPr id="4" name="Rectangle 4">
            <a:extLst>
              <a:ext uri="{FF2B5EF4-FFF2-40B4-BE49-F238E27FC236}">
                <a16:creationId xmlns:a16="http://schemas.microsoft.com/office/drawing/2014/main" id="{4966A007-94E5-2C45-BCEB-793759C96613}"/>
              </a:ext>
            </a:extLst>
          </p:cNvPr>
          <p:cNvSpPr>
            <a:spLocks noGrp="1" noChangeArrowheads="1"/>
          </p:cNvSpPr>
          <p:nvPr>
            <p:ph type="dt" sz="half" idx="10"/>
          </p:nvPr>
        </p:nvSpPr>
        <p:spPr/>
        <p:txBody>
          <a:bodyPr/>
          <a:lstStyle>
            <a:lvl1pPr>
              <a:defRPr>
                <a:latin typeface="Century Gothic" charset="0"/>
                <a:ea typeface="ＭＳ Ｐゴシック" charset="0"/>
                <a:cs typeface="MS PGothic" charset="0"/>
              </a:defRPr>
            </a:lvl1pPr>
          </a:lstStyle>
          <a:p>
            <a:pPr>
              <a:defRPr/>
            </a:pPr>
            <a:endParaRPr lang="it-IT"/>
          </a:p>
        </p:txBody>
      </p:sp>
      <p:sp>
        <p:nvSpPr>
          <p:cNvPr id="5" name="Rectangle 5">
            <a:extLst>
              <a:ext uri="{FF2B5EF4-FFF2-40B4-BE49-F238E27FC236}">
                <a16:creationId xmlns:a16="http://schemas.microsoft.com/office/drawing/2014/main" id="{3579B465-1B6E-AA4E-8777-209A88115625}"/>
              </a:ext>
            </a:extLst>
          </p:cNvPr>
          <p:cNvSpPr>
            <a:spLocks noGrp="1" noChangeArrowheads="1"/>
          </p:cNvSpPr>
          <p:nvPr>
            <p:ph type="ftr" sz="quarter" idx="11"/>
          </p:nvPr>
        </p:nvSpPr>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54DE9F1-5046-1B49-844E-5D0B1AAF9C95}"/>
              </a:ext>
            </a:extLst>
          </p:cNvPr>
          <p:cNvSpPr>
            <a:spLocks noGrp="1" noChangeArrowheads="1"/>
          </p:cNvSpPr>
          <p:nvPr>
            <p:ph type="sldNum" sz="quarter" idx="12"/>
          </p:nvPr>
        </p:nvSpPr>
        <p:spPr/>
        <p:txBody>
          <a:bodyPr/>
          <a:lstStyle>
            <a:lvl1pPr>
              <a:defRPr/>
            </a:lvl1pPr>
          </a:lstStyle>
          <a:p>
            <a:fld id="{E1FDE3CA-B758-E34E-B580-746330DBFA81}" type="slidenum">
              <a:rPr lang="it-IT" altLang="it-IT"/>
              <a:pPr/>
              <a:t>‹#›</a:t>
            </a:fld>
            <a:endParaRPr lang="it-IT" altLang="it-IT"/>
          </a:p>
        </p:txBody>
      </p:sp>
    </p:spTree>
    <p:extLst>
      <p:ext uri="{BB962C8B-B14F-4D97-AF65-F5344CB8AC3E}">
        <p14:creationId xmlns:p14="http://schemas.microsoft.com/office/powerpoint/2010/main" val="3658273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538D3E-F4C3-FE4B-A09B-D0A640BC9B80}"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17152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538D3E-F4C3-FE4B-A09B-D0A640BC9B80}"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892763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5538D3E-F4C3-FE4B-A09B-D0A640BC9B80}"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207953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5538D3E-F4C3-FE4B-A09B-D0A640BC9B80}" type="datetimeFigureOut">
              <a:rPr lang="en-GB" smtClean="0"/>
              <a:t>31/05/2022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1115757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5538D3E-F4C3-FE4B-A09B-D0A640BC9B80}" type="datetimeFigureOut">
              <a:rPr lang="en-GB" smtClean="0"/>
              <a:t>31/05/2022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70497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38D3E-F4C3-FE4B-A09B-D0A640BC9B80}" type="datetimeFigureOut">
              <a:rPr lang="en-GB" smtClean="0"/>
              <a:t>31/05/2022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91781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538D3E-F4C3-FE4B-A09B-D0A640BC9B80}"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33440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538D3E-F4C3-FE4B-A09B-D0A640BC9B80}"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E6ED6E-560B-D649-9B87-5107B4638008}" type="slidenum">
              <a:rPr lang="en-GB" smtClean="0"/>
              <a:t>‹#›</a:t>
            </a:fld>
            <a:endParaRPr lang="en-GB"/>
          </a:p>
        </p:txBody>
      </p:sp>
    </p:spTree>
    <p:extLst>
      <p:ext uri="{BB962C8B-B14F-4D97-AF65-F5344CB8AC3E}">
        <p14:creationId xmlns:p14="http://schemas.microsoft.com/office/powerpoint/2010/main" val="430131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38D3E-F4C3-FE4B-A09B-D0A640BC9B80}" type="datetimeFigureOut">
              <a:rPr lang="en-GB" smtClean="0"/>
              <a:t>31/05/2022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6ED6E-560B-D649-9B87-5107B4638008}" type="slidenum">
              <a:rPr lang="en-GB" smtClean="0"/>
              <a:t>‹#›</a:t>
            </a:fld>
            <a:endParaRPr lang="en-GB"/>
          </a:p>
        </p:txBody>
      </p:sp>
    </p:spTree>
    <p:extLst>
      <p:ext uri="{BB962C8B-B14F-4D97-AF65-F5344CB8AC3E}">
        <p14:creationId xmlns:p14="http://schemas.microsoft.com/office/powerpoint/2010/main" val="50756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lnSpc>
          <a:spcPct val="90000"/>
        </a:lnSpc>
        <a:spcBef>
          <a:spcPct val="0"/>
        </a:spcBef>
        <a:buNone/>
        <a:defRPr sz="44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jpeg"/><Relationship Id="rId7" Type="http://schemas.openxmlformats.org/officeDocument/2006/relationships/image" Target="../media/image19.tiff"/><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29640" y="630935"/>
            <a:ext cx="5895058" cy="3292561"/>
          </a:xfrm>
          <a:noFill/>
        </p:spPr>
        <p:txBody>
          <a:bodyPr anchor="b">
            <a:normAutofit fontScale="90000"/>
          </a:bodyPr>
          <a:lstStyle/>
          <a:p>
            <a:pPr algn="l"/>
            <a:br>
              <a:rPr lang="en-GB" sz="4800" b="1" dirty="0">
                <a:solidFill>
                  <a:schemeClr val="bg1"/>
                </a:solidFill>
              </a:rPr>
            </a:br>
            <a:br>
              <a:rPr lang="en-GB" sz="4800" b="1" dirty="0">
                <a:solidFill>
                  <a:schemeClr val="bg1"/>
                </a:solidFill>
              </a:rPr>
            </a:br>
            <a:r>
              <a:rPr lang="en-GB" sz="4800" b="1" dirty="0">
                <a:solidFill>
                  <a:schemeClr val="bg1"/>
                </a:solidFill>
              </a:rPr>
              <a:t>Acute Liver Failure </a:t>
            </a:r>
            <a:br>
              <a:rPr lang="en-GB" sz="4800" b="1" dirty="0">
                <a:solidFill>
                  <a:schemeClr val="bg1"/>
                </a:solidFill>
              </a:rPr>
            </a:br>
            <a:r>
              <a:rPr lang="en-GB" sz="4800" b="1" dirty="0">
                <a:solidFill>
                  <a:schemeClr val="bg1"/>
                </a:solidFill>
              </a:rPr>
              <a:t>&amp;</a:t>
            </a:r>
            <a:br>
              <a:rPr lang="en-GB" sz="4800" b="1" dirty="0">
                <a:solidFill>
                  <a:schemeClr val="bg1"/>
                </a:solidFill>
              </a:rPr>
            </a:br>
            <a:r>
              <a:rPr lang="en-GB" sz="4800" b="1" dirty="0">
                <a:solidFill>
                  <a:schemeClr val="bg1"/>
                </a:solidFill>
              </a:rPr>
              <a:t>Acute-on-Chronic Liver Failure</a:t>
            </a:r>
          </a:p>
        </p:txBody>
      </p:sp>
      <p:sp>
        <p:nvSpPr>
          <p:cNvPr id="22" name="Rectangle 21">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3" name="Straight Connector 32">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ubtitle 2"/>
          <p:cNvSpPr>
            <a:spLocks noGrp="1"/>
          </p:cNvSpPr>
          <p:nvPr>
            <p:ph type="subTitle" idx="1"/>
          </p:nvPr>
        </p:nvSpPr>
        <p:spPr>
          <a:xfrm>
            <a:off x="629641" y="3447101"/>
            <a:ext cx="5895058" cy="2682406"/>
          </a:xfrm>
          <a:noFill/>
        </p:spPr>
        <p:txBody>
          <a:bodyPr anchor="t">
            <a:normAutofit/>
          </a:bodyPr>
          <a:lstStyle/>
          <a:p>
            <a:pPr algn="l"/>
            <a:endParaRPr lang="en-GB" dirty="0">
              <a:solidFill>
                <a:schemeClr val="bg1"/>
              </a:solidFill>
            </a:endParaRPr>
          </a:p>
          <a:p>
            <a:pPr algn="l"/>
            <a:endParaRPr lang="en-GB" dirty="0">
              <a:solidFill>
                <a:schemeClr val="bg1"/>
              </a:solidFill>
            </a:endParaRPr>
          </a:p>
          <a:p>
            <a:pPr algn="l"/>
            <a:r>
              <a:rPr lang="en-GB" dirty="0">
                <a:solidFill>
                  <a:schemeClr val="bg1"/>
                </a:solidFill>
              </a:rPr>
              <a:t>Alessio Gerussi MD, PhD</a:t>
            </a:r>
          </a:p>
          <a:p>
            <a:pPr algn="l"/>
            <a:endParaRPr lang="en-GB" dirty="0">
              <a:solidFill>
                <a:schemeClr val="bg1"/>
              </a:solidFill>
            </a:endParaRPr>
          </a:p>
        </p:txBody>
      </p:sp>
      <p:pic>
        <p:nvPicPr>
          <p:cNvPr id="5" name="Picture 4" descr="A lit candle&#10;&#10;Description automatically generated">
            <a:extLst>
              <a:ext uri="{FF2B5EF4-FFF2-40B4-BE49-F238E27FC236}">
                <a16:creationId xmlns:a16="http://schemas.microsoft.com/office/drawing/2014/main" id="{56B44C3A-3B1B-DF4F-A6FC-60DE9AAF8AFD}"/>
              </a:ext>
            </a:extLst>
          </p:cNvPr>
          <p:cNvPicPr>
            <a:picLocks noChangeAspect="1"/>
          </p:cNvPicPr>
          <p:nvPr/>
        </p:nvPicPr>
        <p:blipFill rotWithShape="1">
          <a:blip r:embed="rId3"/>
          <a:srcRect r="4" b="4"/>
          <a:stretch/>
        </p:blipFill>
        <p:spPr>
          <a:xfrm>
            <a:off x="6795973" y="969893"/>
            <a:ext cx="4684777" cy="4684777"/>
          </a:xfrm>
          <a:prstGeom prst="rect">
            <a:avLst/>
          </a:prstGeom>
        </p:spPr>
      </p:pic>
      <p:grpSp>
        <p:nvGrpSpPr>
          <p:cNvPr id="38" name="Group 37">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39" name="Straight Connector 38">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5368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39090-8123-9E44-9823-C0A4B4EA9DA9}"/>
              </a:ext>
            </a:extLst>
          </p:cNvPr>
          <p:cNvPicPr>
            <a:picLocks noChangeAspect="1"/>
          </p:cNvPicPr>
          <p:nvPr/>
        </p:nvPicPr>
        <p:blipFill>
          <a:blip r:embed="rId3"/>
          <a:stretch>
            <a:fillRect/>
          </a:stretch>
        </p:blipFill>
        <p:spPr>
          <a:xfrm>
            <a:off x="3118401" y="392871"/>
            <a:ext cx="6242583" cy="648137"/>
          </a:xfrm>
          <a:prstGeom prst="rect">
            <a:avLst/>
          </a:prstGeom>
        </p:spPr>
      </p:pic>
      <p:pic>
        <p:nvPicPr>
          <p:cNvPr id="3" name="Picture 2">
            <a:extLst>
              <a:ext uri="{FF2B5EF4-FFF2-40B4-BE49-F238E27FC236}">
                <a16:creationId xmlns:a16="http://schemas.microsoft.com/office/drawing/2014/main" id="{16CD9428-0AA8-7D4E-AE36-3A8CE16496D4}"/>
              </a:ext>
            </a:extLst>
          </p:cNvPr>
          <p:cNvPicPr>
            <a:picLocks noChangeAspect="1"/>
          </p:cNvPicPr>
          <p:nvPr/>
        </p:nvPicPr>
        <p:blipFill>
          <a:blip r:embed="rId4"/>
          <a:stretch>
            <a:fillRect/>
          </a:stretch>
        </p:blipFill>
        <p:spPr>
          <a:xfrm>
            <a:off x="3254912" y="1351171"/>
            <a:ext cx="5682175" cy="5113958"/>
          </a:xfrm>
          <a:prstGeom prst="rect">
            <a:avLst/>
          </a:prstGeom>
        </p:spPr>
      </p:pic>
    </p:spTree>
    <p:extLst>
      <p:ext uri="{BB962C8B-B14F-4D97-AF65-F5344CB8AC3E}">
        <p14:creationId xmlns:p14="http://schemas.microsoft.com/office/powerpoint/2010/main" val="3490433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AA4769-EDAE-2C4B-9C0B-885D8864F177}"/>
              </a:ext>
            </a:extLst>
          </p:cNvPr>
          <p:cNvPicPr>
            <a:picLocks noChangeAspect="1"/>
          </p:cNvPicPr>
          <p:nvPr/>
        </p:nvPicPr>
        <p:blipFill>
          <a:blip r:embed="rId2"/>
          <a:stretch>
            <a:fillRect/>
          </a:stretch>
        </p:blipFill>
        <p:spPr>
          <a:xfrm>
            <a:off x="3469103" y="1343855"/>
            <a:ext cx="5253794" cy="4696129"/>
          </a:xfrm>
          <a:prstGeom prst="rect">
            <a:avLst/>
          </a:prstGeom>
        </p:spPr>
      </p:pic>
      <p:pic>
        <p:nvPicPr>
          <p:cNvPr id="3" name="Picture 2">
            <a:extLst>
              <a:ext uri="{FF2B5EF4-FFF2-40B4-BE49-F238E27FC236}">
                <a16:creationId xmlns:a16="http://schemas.microsoft.com/office/drawing/2014/main" id="{EA74DFA2-48ED-CF44-8F44-801CD0F830A4}"/>
              </a:ext>
            </a:extLst>
          </p:cNvPr>
          <p:cNvPicPr>
            <a:picLocks noChangeAspect="1"/>
          </p:cNvPicPr>
          <p:nvPr/>
        </p:nvPicPr>
        <p:blipFill>
          <a:blip r:embed="rId3"/>
          <a:stretch>
            <a:fillRect/>
          </a:stretch>
        </p:blipFill>
        <p:spPr>
          <a:xfrm>
            <a:off x="3118401" y="392871"/>
            <a:ext cx="6242583" cy="648137"/>
          </a:xfrm>
          <a:prstGeom prst="rect">
            <a:avLst/>
          </a:prstGeom>
        </p:spPr>
      </p:pic>
    </p:spTree>
    <p:extLst>
      <p:ext uri="{BB962C8B-B14F-4D97-AF65-F5344CB8AC3E}">
        <p14:creationId xmlns:p14="http://schemas.microsoft.com/office/powerpoint/2010/main" val="51841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11D677-737E-DA48-990D-0EEFE06B37AF}"/>
              </a:ext>
            </a:extLst>
          </p:cNvPr>
          <p:cNvPicPr>
            <a:picLocks noChangeAspect="1"/>
          </p:cNvPicPr>
          <p:nvPr/>
        </p:nvPicPr>
        <p:blipFill>
          <a:blip r:embed="rId2"/>
          <a:stretch>
            <a:fillRect/>
          </a:stretch>
        </p:blipFill>
        <p:spPr>
          <a:xfrm>
            <a:off x="3118401" y="392871"/>
            <a:ext cx="6242583" cy="648137"/>
          </a:xfrm>
          <a:prstGeom prst="rect">
            <a:avLst/>
          </a:prstGeom>
        </p:spPr>
      </p:pic>
      <p:pic>
        <p:nvPicPr>
          <p:cNvPr id="3" name="Picture 2">
            <a:extLst>
              <a:ext uri="{FF2B5EF4-FFF2-40B4-BE49-F238E27FC236}">
                <a16:creationId xmlns:a16="http://schemas.microsoft.com/office/drawing/2014/main" id="{5E1D73D4-945F-094A-9C3B-810E05F452B4}"/>
              </a:ext>
            </a:extLst>
          </p:cNvPr>
          <p:cNvPicPr>
            <a:picLocks noChangeAspect="1"/>
          </p:cNvPicPr>
          <p:nvPr/>
        </p:nvPicPr>
        <p:blipFill>
          <a:blip r:embed="rId3"/>
          <a:stretch>
            <a:fillRect/>
          </a:stretch>
        </p:blipFill>
        <p:spPr>
          <a:xfrm>
            <a:off x="3244019" y="2207650"/>
            <a:ext cx="5703961" cy="2740450"/>
          </a:xfrm>
          <a:prstGeom prst="rect">
            <a:avLst/>
          </a:prstGeom>
        </p:spPr>
      </p:pic>
    </p:spTree>
    <p:extLst>
      <p:ext uri="{BB962C8B-B14F-4D97-AF65-F5344CB8AC3E}">
        <p14:creationId xmlns:p14="http://schemas.microsoft.com/office/powerpoint/2010/main" val="3479349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FECE1-7894-384A-9540-8CBC9AC30AA3}"/>
              </a:ext>
            </a:extLst>
          </p:cNvPr>
          <p:cNvPicPr>
            <a:picLocks noChangeAspect="1"/>
          </p:cNvPicPr>
          <p:nvPr/>
        </p:nvPicPr>
        <p:blipFill>
          <a:blip r:embed="rId3"/>
          <a:stretch>
            <a:fillRect/>
          </a:stretch>
        </p:blipFill>
        <p:spPr>
          <a:xfrm>
            <a:off x="2900082" y="731369"/>
            <a:ext cx="6391835" cy="5098249"/>
          </a:xfrm>
          <a:prstGeom prst="rect">
            <a:avLst/>
          </a:prstGeom>
        </p:spPr>
      </p:pic>
    </p:spTree>
    <p:extLst>
      <p:ext uri="{BB962C8B-B14F-4D97-AF65-F5344CB8AC3E}">
        <p14:creationId xmlns:p14="http://schemas.microsoft.com/office/powerpoint/2010/main" val="172119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9AB0A-4D8A-7A40-B1FC-8561AEB72365}"/>
              </a:ext>
            </a:extLst>
          </p:cNvPr>
          <p:cNvPicPr>
            <a:picLocks noChangeAspect="1"/>
          </p:cNvPicPr>
          <p:nvPr/>
        </p:nvPicPr>
        <p:blipFill>
          <a:blip r:embed="rId2"/>
          <a:stretch>
            <a:fillRect/>
          </a:stretch>
        </p:blipFill>
        <p:spPr>
          <a:xfrm>
            <a:off x="2578472" y="331321"/>
            <a:ext cx="7694237" cy="6087408"/>
          </a:xfrm>
          <a:prstGeom prst="rect">
            <a:avLst/>
          </a:prstGeom>
        </p:spPr>
      </p:pic>
    </p:spTree>
    <p:extLst>
      <p:ext uri="{BB962C8B-B14F-4D97-AF65-F5344CB8AC3E}">
        <p14:creationId xmlns:p14="http://schemas.microsoft.com/office/powerpoint/2010/main" val="3473079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lstStyle/>
          <a:p>
            <a:r>
              <a:rPr lang="en-GB" dirty="0"/>
              <a:t>Acute liver failure</a:t>
            </a:r>
          </a:p>
          <a:p>
            <a:pPr lvl="1"/>
            <a:r>
              <a:rPr lang="en-GB" dirty="0"/>
              <a:t>Definition</a:t>
            </a:r>
          </a:p>
          <a:p>
            <a:pPr lvl="1"/>
            <a:r>
              <a:rPr lang="en-GB" dirty="0"/>
              <a:t>Epidemiology</a:t>
            </a:r>
          </a:p>
          <a:p>
            <a:pPr lvl="1"/>
            <a:r>
              <a:rPr lang="en-GB" dirty="0"/>
              <a:t>Presentation and Diagnosis</a:t>
            </a:r>
          </a:p>
          <a:p>
            <a:pPr lvl="1"/>
            <a:endParaRPr lang="en-GB" dirty="0"/>
          </a:p>
          <a:p>
            <a:pPr lvl="1"/>
            <a:endParaRPr lang="en-GB" dirty="0"/>
          </a:p>
          <a:p>
            <a:r>
              <a:rPr lang="en-GB" b="1" dirty="0"/>
              <a:t>Acute-on-chronic liver failure</a:t>
            </a:r>
          </a:p>
          <a:p>
            <a:pPr lvl="1"/>
            <a:r>
              <a:rPr lang="en-GB" b="1" dirty="0"/>
              <a:t>Definition</a:t>
            </a:r>
          </a:p>
          <a:p>
            <a:pPr lvl="1"/>
            <a:r>
              <a:rPr lang="en-GB" b="1" dirty="0"/>
              <a:t>Epidemiology</a:t>
            </a:r>
          </a:p>
          <a:p>
            <a:pPr lvl="1"/>
            <a:r>
              <a:rPr lang="en-GB" b="1" dirty="0"/>
              <a:t>Presentation and Diagnosis</a:t>
            </a:r>
          </a:p>
          <a:p>
            <a:pPr lvl="1"/>
            <a:endParaRPr lang="en-GB" b="1" dirty="0"/>
          </a:p>
          <a:p>
            <a:endParaRPr lang="en-GB" dirty="0"/>
          </a:p>
        </p:txBody>
      </p:sp>
    </p:spTree>
    <p:extLst>
      <p:ext uri="{BB962C8B-B14F-4D97-AF65-F5344CB8AC3E}">
        <p14:creationId xmlns:p14="http://schemas.microsoft.com/office/powerpoint/2010/main" val="3459999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AA71C7-2E8F-5C45-AD80-9C2B0545A15D}"/>
              </a:ext>
            </a:extLst>
          </p:cNvPr>
          <p:cNvSpPr>
            <a:spLocks noGrp="1"/>
          </p:cNvSpPr>
          <p:nvPr>
            <p:ph type="title"/>
          </p:nvPr>
        </p:nvSpPr>
        <p:spPr/>
        <p:txBody>
          <a:bodyPr/>
          <a:lstStyle/>
          <a:p>
            <a:r>
              <a:rPr lang="en" b="1" dirty="0"/>
              <a:t>Definition of ACLF – CANONIC study</a:t>
            </a:r>
            <a:endParaRPr lang="it-IT" b="1" dirty="0"/>
          </a:p>
        </p:txBody>
      </p:sp>
      <p:sp>
        <p:nvSpPr>
          <p:cNvPr id="20481" name="Rectangle 2">
            <a:extLst>
              <a:ext uri="{FF2B5EF4-FFF2-40B4-BE49-F238E27FC236}">
                <a16:creationId xmlns:a16="http://schemas.microsoft.com/office/drawing/2014/main" id="{F4E6C8A5-A524-E144-A53A-89BFB726063F}"/>
              </a:ext>
            </a:extLst>
          </p:cNvPr>
          <p:cNvSpPr>
            <a:spLocks noGrp="1" noChangeArrowheads="1"/>
          </p:cNvSpPr>
          <p:nvPr>
            <p:ph idx="1"/>
          </p:nvPr>
        </p:nvSpPr>
        <p:spPr/>
        <p:txBody>
          <a:bodyPr/>
          <a:lstStyle/>
          <a:p>
            <a:pPr lvl="1" algn="just">
              <a:lnSpc>
                <a:spcPct val="80000"/>
              </a:lnSpc>
              <a:buClr>
                <a:srgbClr val="000090"/>
              </a:buClr>
              <a:buFont typeface="Arial" panose="020B0604020202020204" pitchFamily="34" charset="0"/>
              <a:buChar char="•"/>
            </a:pPr>
            <a:endParaRPr lang="it-IT" altLang="it-IT" sz="3200" dirty="0">
              <a:latin typeface="Calibri" panose="020F0502020204030204" pitchFamily="34" charset="0"/>
            </a:endParaRPr>
          </a:p>
          <a:p>
            <a:pPr lvl="1" algn="just">
              <a:lnSpc>
                <a:spcPct val="80000"/>
              </a:lnSpc>
              <a:buClr>
                <a:srgbClr val="000090"/>
              </a:buClr>
              <a:buFont typeface="Arial" panose="020B0604020202020204" pitchFamily="34" charset="0"/>
              <a:buChar char="•"/>
            </a:pPr>
            <a:endParaRPr lang="it-IT" altLang="it-IT" sz="3200" dirty="0">
              <a:latin typeface="Calibri" panose="020F0502020204030204" pitchFamily="34" charset="0"/>
            </a:endParaRPr>
          </a:p>
          <a:p>
            <a:pPr marL="971550" lvl="1" indent="-514350" algn="just">
              <a:lnSpc>
                <a:spcPct val="80000"/>
              </a:lnSpc>
              <a:buClr>
                <a:srgbClr val="000090"/>
              </a:buClr>
              <a:buFont typeface="+mj-lt"/>
              <a:buAutoNum type="arabicPeriod"/>
            </a:pPr>
            <a:r>
              <a:rPr lang="it-IT" altLang="it-IT" sz="3200" b="1" dirty="0">
                <a:latin typeface="Calibri" panose="020F0502020204030204" pitchFamily="34" charset="0"/>
              </a:rPr>
              <a:t>acute </a:t>
            </a:r>
            <a:r>
              <a:rPr lang="it-IT" altLang="it-IT" sz="3200" b="1" dirty="0" err="1">
                <a:latin typeface="Calibri" panose="020F0502020204030204" pitchFamily="34" charset="0"/>
              </a:rPr>
              <a:t>decompensation</a:t>
            </a:r>
            <a:r>
              <a:rPr lang="it-IT" altLang="it-IT" sz="3200" b="1" dirty="0">
                <a:latin typeface="Calibri" panose="020F0502020204030204" pitchFamily="34" charset="0"/>
              </a:rPr>
              <a:t> of </a:t>
            </a:r>
            <a:r>
              <a:rPr lang="it-IT" altLang="it-IT" sz="3200" b="1" dirty="0" err="1">
                <a:latin typeface="Calibri" panose="020F0502020204030204" pitchFamily="34" charset="0"/>
              </a:rPr>
              <a:t>cirrhosis</a:t>
            </a:r>
            <a:endParaRPr lang="it-IT" altLang="it-IT" sz="3200" b="1" dirty="0">
              <a:latin typeface="Calibri" panose="020F0502020204030204" pitchFamily="34" charset="0"/>
            </a:endParaRPr>
          </a:p>
          <a:p>
            <a:pPr marL="971550" lvl="1" indent="-514350" algn="just">
              <a:lnSpc>
                <a:spcPct val="80000"/>
              </a:lnSpc>
              <a:buClr>
                <a:srgbClr val="000090"/>
              </a:buClr>
              <a:buFont typeface="+mj-lt"/>
              <a:buAutoNum type="arabicPeriod"/>
            </a:pPr>
            <a:endParaRPr lang="it-IT" altLang="it-IT" sz="3200" dirty="0">
              <a:latin typeface="Calibri" panose="020F0502020204030204" pitchFamily="34" charset="0"/>
            </a:endParaRPr>
          </a:p>
          <a:p>
            <a:pPr marL="971550" lvl="1" indent="-514350" algn="just">
              <a:lnSpc>
                <a:spcPct val="80000"/>
              </a:lnSpc>
              <a:buClr>
                <a:srgbClr val="000090"/>
              </a:buClr>
              <a:buFont typeface="+mj-lt"/>
              <a:buAutoNum type="arabicPeriod"/>
            </a:pPr>
            <a:r>
              <a:rPr lang="it-IT" altLang="it-IT" sz="3200" b="1" dirty="0" err="1">
                <a:latin typeface="Calibri" panose="020F0502020204030204" pitchFamily="34" charset="0"/>
              </a:rPr>
              <a:t>organ</a:t>
            </a:r>
            <a:r>
              <a:rPr lang="it-IT" altLang="it-IT" sz="3200" b="1" dirty="0">
                <a:latin typeface="Calibri" panose="020F0502020204030204" pitchFamily="34" charset="0"/>
              </a:rPr>
              <a:t> </a:t>
            </a:r>
            <a:r>
              <a:rPr lang="it-IT" altLang="it-IT" sz="3200" b="1" dirty="0" err="1">
                <a:latin typeface="Calibri" panose="020F0502020204030204" pitchFamily="34" charset="0"/>
              </a:rPr>
              <a:t>failure</a:t>
            </a:r>
            <a:r>
              <a:rPr lang="it-IT" altLang="it-IT" sz="3200" b="1" dirty="0">
                <a:latin typeface="Calibri" panose="020F0502020204030204" pitchFamily="34" charset="0"/>
              </a:rPr>
              <a:t>/</a:t>
            </a:r>
            <a:r>
              <a:rPr lang="it-IT" altLang="it-IT" sz="3200" b="1" dirty="0" err="1">
                <a:latin typeface="Calibri" panose="020F0502020204030204" pitchFamily="34" charset="0"/>
              </a:rPr>
              <a:t>s</a:t>
            </a:r>
            <a:r>
              <a:rPr lang="it-IT" altLang="it-IT" sz="3200" dirty="0">
                <a:latin typeface="Calibri" panose="020F0502020204030204" pitchFamily="34" charset="0"/>
              </a:rPr>
              <a:t>, </a:t>
            </a:r>
            <a:r>
              <a:rPr lang="it-IT" altLang="it-IT" sz="3200" dirty="0" err="1">
                <a:latin typeface="Calibri" panose="020F0502020204030204" pitchFamily="34" charset="0"/>
              </a:rPr>
              <a:t>defined</a:t>
            </a:r>
            <a:r>
              <a:rPr lang="it-IT" altLang="it-IT" sz="3200" dirty="0">
                <a:latin typeface="Calibri" panose="020F0502020204030204" pitchFamily="34" charset="0"/>
              </a:rPr>
              <a:t> by the </a:t>
            </a:r>
            <a:r>
              <a:rPr lang="it-IT" altLang="it-IT" sz="3200" dirty="0" err="1">
                <a:latin typeface="Calibri" panose="020F0502020204030204" pitchFamily="34" charset="0"/>
              </a:rPr>
              <a:t>chronic</a:t>
            </a:r>
            <a:r>
              <a:rPr lang="it-IT" altLang="it-IT" sz="3200" dirty="0">
                <a:latin typeface="Calibri" panose="020F0502020204030204" pitchFamily="34" charset="0"/>
              </a:rPr>
              <a:t> </a:t>
            </a:r>
            <a:r>
              <a:rPr lang="it-IT" altLang="it-IT" sz="3200" dirty="0" err="1">
                <a:latin typeface="Calibri" panose="020F0502020204030204" pitchFamily="34" charset="0"/>
              </a:rPr>
              <a:t>liver</a:t>
            </a:r>
            <a:r>
              <a:rPr lang="it-IT" altLang="it-IT" sz="3200" dirty="0">
                <a:latin typeface="Calibri" panose="020F0502020204030204" pitchFamily="34" charset="0"/>
              </a:rPr>
              <a:t> </a:t>
            </a:r>
            <a:r>
              <a:rPr lang="it-IT" altLang="it-IT" sz="3200" dirty="0" err="1">
                <a:latin typeface="Calibri" panose="020F0502020204030204" pitchFamily="34" charset="0"/>
              </a:rPr>
              <a:t>failure</a:t>
            </a:r>
            <a:r>
              <a:rPr lang="it-IT" altLang="it-IT" sz="3200" dirty="0">
                <a:latin typeface="Calibri" panose="020F0502020204030204" pitchFamily="34" charset="0"/>
              </a:rPr>
              <a:t> </a:t>
            </a:r>
            <a:r>
              <a:rPr lang="it-IT" altLang="it-IT" sz="3200" i="1" dirty="0">
                <a:latin typeface="Calibri" panose="020F0502020204030204" pitchFamily="34" charset="0"/>
              </a:rPr>
              <a:t>(CLIF)-SOFA score</a:t>
            </a:r>
          </a:p>
          <a:p>
            <a:pPr marL="971550" lvl="1" indent="-514350" algn="just">
              <a:lnSpc>
                <a:spcPct val="80000"/>
              </a:lnSpc>
              <a:buClr>
                <a:srgbClr val="000090"/>
              </a:buClr>
              <a:buFont typeface="+mj-lt"/>
              <a:buAutoNum type="arabicPeriod"/>
            </a:pPr>
            <a:endParaRPr lang="it-IT" altLang="it-IT" sz="3200" b="1" dirty="0">
              <a:latin typeface="Calibri" panose="020F0502020204030204" pitchFamily="34" charset="0"/>
            </a:endParaRPr>
          </a:p>
          <a:p>
            <a:pPr marL="971550" lvl="1" indent="-514350" algn="just">
              <a:lnSpc>
                <a:spcPct val="80000"/>
              </a:lnSpc>
              <a:buClr>
                <a:srgbClr val="000090"/>
              </a:buClr>
              <a:buFont typeface="+mj-lt"/>
              <a:buAutoNum type="arabicPeriod"/>
            </a:pPr>
            <a:r>
              <a:rPr lang="it-IT" altLang="it-IT" sz="3200" b="1" dirty="0">
                <a:latin typeface="Calibri" panose="020F0502020204030204" pitchFamily="34" charset="0"/>
              </a:rPr>
              <a:t>high 28-day </a:t>
            </a:r>
            <a:r>
              <a:rPr lang="it-IT" altLang="it-IT" sz="3200" b="1" dirty="0" err="1">
                <a:latin typeface="Calibri" panose="020F0502020204030204" pitchFamily="34" charset="0"/>
              </a:rPr>
              <a:t>mortality</a:t>
            </a:r>
            <a:r>
              <a:rPr lang="it-IT" altLang="it-IT" sz="3200" b="1" dirty="0">
                <a:latin typeface="Calibri" panose="020F0502020204030204" pitchFamily="34" charset="0"/>
              </a:rPr>
              <a:t> </a:t>
            </a:r>
            <a:r>
              <a:rPr lang="it-IT" altLang="it-IT" sz="3200" dirty="0">
                <a:latin typeface="Calibri" panose="020F0502020204030204" pitchFamily="34" charset="0"/>
              </a:rPr>
              <a:t>(&gt;15%)</a:t>
            </a:r>
          </a:p>
          <a:p>
            <a:pPr lvl="1" algn="just">
              <a:lnSpc>
                <a:spcPct val="80000"/>
              </a:lnSpc>
              <a:buClr>
                <a:srgbClr val="000090"/>
              </a:buClr>
              <a:buFont typeface="Arial" panose="020B0604020202020204" pitchFamily="34" charset="0"/>
              <a:buChar char="•"/>
            </a:pPr>
            <a:endParaRPr lang="it-IT" altLang="it-IT" sz="2000" dirty="0">
              <a:solidFill>
                <a:schemeClr val="tx1"/>
              </a:solidFill>
              <a:latin typeface="Calibri" panose="020F0502020204030204" pitchFamily="34" charset="0"/>
            </a:endParaRPr>
          </a:p>
        </p:txBody>
      </p:sp>
      <p:sp>
        <p:nvSpPr>
          <p:cNvPr id="91141" name="Text Box 5">
            <a:extLst>
              <a:ext uri="{FF2B5EF4-FFF2-40B4-BE49-F238E27FC236}">
                <a16:creationId xmlns:a16="http://schemas.microsoft.com/office/drawing/2014/main" id="{99DF2D82-AAEB-B545-90FB-D15FC83600C5}"/>
              </a:ext>
            </a:extLst>
          </p:cNvPr>
          <p:cNvSpPr txBox="1">
            <a:spLocks noChangeArrowheads="1"/>
          </p:cNvSpPr>
          <p:nvPr/>
        </p:nvSpPr>
        <p:spPr bwMode="auto">
          <a:xfrm>
            <a:off x="6022975" y="6323806"/>
            <a:ext cx="660082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200" dirty="0" err="1">
                <a:solidFill>
                  <a:srgbClr val="002060"/>
                </a:solidFill>
                <a:latin typeface="Calibri"/>
                <a:ea typeface="ＭＳ Ｐゴシック" charset="0"/>
                <a:cs typeface="ＭＳ Ｐゴシック" charset="0"/>
              </a:rPr>
              <a:t>R</a:t>
            </a:r>
            <a:r>
              <a:rPr lang="it-IT" sz="1200" dirty="0">
                <a:solidFill>
                  <a:srgbClr val="002060"/>
                </a:solidFill>
                <a:latin typeface="Calibri"/>
                <a:ea typeface="ＭＳ Ｐゴシック" charset="0"/>
                <a:cs typeface="ＭＳ Ｐゴシック" charset="0"/>
              </a:rPr>
              <a:t>. Moreau  et  al. </a:t>
            </a:r>
            <a:r>
              <a:rPr lang="it-IT" sz="1200" dirty="0" err="1">
                <a:solidFill>
                  <a:srgbClr val="002060"/>
                </a:solidFill>
                <a:latin typeface="Calibri"/>
                <a:ea typeface="ＭＳ Ｐゴシック" charset="0"/>
                <a:cs typeface="ＭＳ Ｐゴシック" charset="0"/>
              </a:rPr>
              <a:t>Gastroenterology</a:t>
            </a:r>
            <a:r>
              <a:rPr lang="it-IT" sz="1200" dirty="0">
                <a:solidFill>
                  <a:srgbClr val="002060"/>
                </a:solidFill>
                <a:latin typeface="Calibri"/>
                <a:ea typeface="ＭＳ Ｐゴシック" charset="0"/>
                <a:cs typeface="ＭＳ Ｐゴシック" charset="0"/>
              </a:rPr>
              <a:t> 2013 ; 144 : 1426-1437</a:t>
            </a:r>
          </a:p>
        </p:txBody>
      </p:sp>
    </p:spTree>
    <p:extLst>
      <p:ext uri="{BB962C8B-B14F-4D97-AF65-F5344CB8AC3E}">
        <p14:creationId xmlns:p14="http://schemas.microsoft.com/office/powerpoint/2010/main" val="2159695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1">
                                            <p:txEl>
                                              <p:pRg st="2" end="2"/>
                                            </p:txEl>
                                          </p:spTgt>
                                        </p:tgtEl>
                                        <p:attrNameLst>
                                          <p:attrName>style.visibility</p:attrName>
                                        </p:attrNameLst>
                                      </p:cBhvr>
                                      <p:to>
                                        <p:strVal val="visible"/>
                                      </p:to>
                                    </p:set>
                                    <p:animEffect transition="in" filter="dissolve">
                                      <p:cBhvr>
                                        <p:cTn id="7" dur="500"/>
                                        <p:tgtEl>
                                          <p:spTgt spid="2048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1">
                                            <p:txEl>
                                              <p:pRg st="4" end="4"/>
                                            </p:txEl>
                                          </p:spTgt>
                                        </p:tgtEl>
                                        <p:attrNameLst>
                                          <p:attrName>style.visibility</p:attrName>
                                        </p:attrNameLst>
                                      </p:cBhvr>
                                      <p:to>
                                        <p:strVal val="visible"/>
                                      </p:to>
                                    </p:set>
                                    <p:animEffect transition="in" filter="dissolve">
                                      <p:cBhvr>
                                        <p:cTn id="12" dur="500"/>
                                        <p:tgtEl>
                                          <p:spTgt spid="2048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481">
                                            <p:txEl>
                                              <p:pRg st="6" end="6"/>
                                            </p:txEl>
                                          </p:spTgt>
                                        </p:tgtEl>
                                        <p:attrNameLst>
                                          <p:attrName>style.visibility</p:attrName>
                                        </p:attrNameLst>
                                      </p:cBhvr>
                                      <p:to>
                                        <p:strVal val="visible"/>
                                      </p:to>
                                    </p:set>
                                    <p:animEffect transition="in" filter="dissolve">
                                      <p:cBhvr>
                                        <p:cTn id="17" dur="500"/>
                                        <p:tgtEl>
                                          <p:spTgt spid="2048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CF3E-1BE0-184B-87F6-C2B63D201019}"/>
              </a:ext>
            </a:extLst>
          </p:cNvPr>
          <p:cNvSpPr>
            <a:spLocks noGrp="1"/>
          </p:cNvSpPr>
          <p:nvPr>
            <p:ph type="title"/>
          </p:nvPr>
        </p:nvSpPr>
        <p:spPr/>
        <p:txBody>
          <a:bodyPr/>
          <a:lstStyle/>
          <a:p>
            <a:r>
              <a:rPr lang="it-IT" dirty="0" err="1"/>
              <a:t>Decompensation</a:t>
            </a:r>
            <a:r>
              <a:rPr lang="it-IT" dirty="0"/>
              <a:t> of </a:t>
            </a:r>
            <a:r>
              <a:rPr lang="it-IT" dirty="0" err="1"/>
              <a:t>cirrhosis</a:t>
            </a:r>
            <a:endParaRPr lang="it-IT" dirty="0"/>
          </a:p>
        </p:txBody>
      </p:sp>
      <p:sp>
        <p:nvSpPr>
          <p:cNvPr id="4" name="Rectangle 3">
            <a:extLst>
              <a:ext uri="{FF2B5EF4-FFF2-40B4-BE49-F238E27FC236}">
                <a16:creationId xmlns:a16="http://schemas.microsoft.com/office/drawing/2014/main" id="{2F5A7366-E25F-1549-9092-0FFFD6CDD583}"/>
              </a:ext>
            </a:extLst>
          </p:cNvPr>
          <p:cNvSpPr/>
          <p:nvPr/>
        </p:nvSpPr>
        <p:spPr>
          <a:xfrm>
            <a:off x="938208" y="2124074"/>
            <a:ext cx="3119438" cy="134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HEPATIC HYDROTORAX</a:t>
            </a:r>
          </a:p>
        </p:txBody>
      </p:sp>
      <p:sp>
        <p:nvSpPr>
          <p:cNvPr id="5" name="Rectangle 4">
            <a:extLst>
              <a:ext uri="{FF2B5EF4-FFF2-40B4-BE49-F238E27FC236}">
                <a16:creationId xmlns:a16="http://schemas.microsoft.com/office/drawing/2014/main" id="{B9388A1F-56AF-AF40-9980-50750F78B1DC}"/>
              </a:ext>
            </a:extLst>
          </p:cNvPr>
          <p:cNvSpPr/>
          <p:nvPr/>
        </p:nvSpPr>
        <p:spPr>
          <a:xfrm>
            <a:off x="5019673" y="2114550"/>
            <a:ext cx="3757612" cy="1314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ACUTE KIDNEY INJURY</a:t>
            </a:r>
          </a:p>
        </p:txBody>
      </p:sp>
      <p:sp>
        <p:nvSpPr>
          <p:cNvPr id="6" name="Rectangle 5">
            <a:extLst>
              <a:ext uri="{FF2B5EF4-FFF2-40B4-BE49-F238E27FC236}">
                <a16:creationId xmlns:a16="http://schemas.microsoft.com/office/drawing/2014/main" id="{1818BA4E-97EF-6845-8DF5-05BE779DDAC7}"/>
              </a:ext>
            </a:extLst>
          </p:cNvPr>
          <p:cNvSpPr/>
          <p:nvPr/>
        </p:nvSpPr>
        <p:spPr>
          <a:xfrm>
            <a:off x="3531395" y="4319589"/>
            <a:ext cx="3757612" cy="1314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HYPONATREMIA</a:t>
            </a:r>
          </a:p>
        </p:txBody>
      </p:sp>
      <p:sp>
        <p:nvSpPr>
          <p:cNvPr id="7" name="Rectangle 6">
            <a:extLst>
              <a:ext uri="{FF2B5EF4-FFF2-40B4-BE49-F238E27FC236}">
                <a16:creationId xmlns:a16="http://schemas.microsoft.com/office/drawing/2014/main" id="{3CCA5603-39EE-1B46-A459-E119679E894D}"/>
              </a:ext>
            </a:extLst>
          </p:cNvPr>
          <p:cNvSpPr/>
          <p:nvPr/>
        </p:nvSpPr>
        <p:spPr>
          <a:xfrm>
            <a:off x="2290763" y="3152774"/>
            <a:ext cx="3119438" cy="134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ASCITES</a:t>
            </a:r>
          </a:p>
        </p:txBody>
      </p:sp>
      <p:sp>
        <p:nvSpPr>
          <p:cNvPr id="8" name="Rectangle 7">
            <a:extLst>
              <a:ext uri="{FF2B5EF4-FFF2-40B4-BE49-F238E27FC236}">
                <a16:creationId xmlns:a16="http://schemas.microsoft.com/office/drawing/2014/main" id="{4FCDFFD1-05CE-624F-8420-D8054284BB7B}"/>
              </a:ext>
            </a:extLst>
          </p:cNvPr>
          <p:cNvSpPr/>
          <p:nvPr/>
        </p:nvSpPr>
        <p:spPr>
          <a:xfrm>
            <a:off x="7841460" y="3074188"/>
            <a:ext cx="3757612" cy="1314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HEPATIC ENCEPHALOPATHY</a:t>
            </a:r>
          </a:p>
        </p:txBody>
      </p:sp>
      <p:sp>
        <p:nvSpPr>
          <p:cNvPr id="9" name="Rectangle 8">
            <a:extLst>
              <a:ext uri="{FF2B5EF4-FFF2-40B4-BE49-F238E27FC236}">
                <a16:creationId xmlns:a16="http://schemas.microsoft.com/office/drawing/2014/main" id="{F0D79A3C-879E-004A-A2AC-053FEA5DD1E0}"/>
              </a:ext>
            </a:extLst>
          </p:cNvPr>
          <p:cNvSpPr/>
          <p:nvPr/>
        </p:nvSpPr>
        <p:spPr>
          <a:xfrm>
            <a:off x="4929186" y="3253978"/>
            <a:ext cx="3119438" cy="134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SPONTANEOUS BACTERIAL PERITONITIS</a:t>
            </a:r>
          </a:p>
        </p:txBody>
      </p:sp>
      <p:pic>
        <p:nvPicPr>
          <p:cNvPr id="10" name="Picture 9" descr="A picture containing X-ray film&#10;&#10;Description automatically generated">
            <a:extLst>
              <a:ext uri="{FF2B5EF4-FFF2-40B4-BE49-F238E27FC236}">
                <a16:creationId xmlns:a16="http://schemas.microsoft.com/office/drawing/2014/main" id="{31D6FF1E-AEC4-3E47-9111-C925E70EDF85}"/>
              </a:ext>
            </a:extLst>
          </p:cNvPr>
          <p:cNvPicPr>
            <a:picLocks noChangeAspect="1"/>
          </p:cNvPicPr>
          <p:nvPr/>
        </p:nvPicPr>
        <p:blipFill>
          <a:blip r:embed="rId2"/>
          <a:stretch>
            <a:fillRect/>
          </a:stretch>
        </p:blipFill>
        <p:spPr>
          <a:xfrm>
            <a:off x="566806" y="1090854"/>
            <a:ext cx="1384300" cy="1460500"/>
          </a:xfrm>
          <a:prstGeom prst="rect">
            <a:avLst/>
          </a:prstGeom>
        </p:spPr>
      </p:pic>
      <p:pic>
        <p:nvPicPr>
          <p:cNvPr id="12" name="Picture 11" descr="A person posing for the camera&#10;&#10;Description automatically generated">
            <a:extLst>
              <a:ext uri="{FF2B5EF4-FFF2-40B4-BE49-F238E27FC236}">
                <a16:creationId xmlns:a16="http://schemas.microsoft.com/office/drawing/2014/main" id="{0CDB4510-E8FB-7B45-B4DB-AA4D7EBE4E03}"/>
              </a:ext>
            </a:extLst>
          </p:cNvPr>
          <p:cNvPicPr>
            <a:picLocks noChangeAspect="1"/>
          </p:cNvPicPr>
          <p:nvPr/>
        </p:nvPicPr>
        <p:blipFill>
          <a:blip r:embed="rId3"/>
          <a:stretch>
            <a:fillRect/>
          </a:stretch>
        </p:blipFill>
        <p:spPr>
          <a:xfrm>
            <a:off x="1092600" y="3760785"/>
            <a:ext cx="1739900" cy="1168400"/>
          </a:xfrm>
          <a:prstGeom prst="rect">
            <a:avLst/>
          </a:prstGeom>
        </p:spPr>
      </p:pic>
      <p:pic>
        <p:nvPicPr>
          <p:cNvPr id="14" name="Picture 13" descr="A picture containing nature&#10;&#10;Description automatically generated">
            <a:extLst>
              <a:ext uri="{FF2B5EF4-FFF2-40B4-BE49-F238E27FC236}">
                <a16:creationId xmlns:a16="http://schemas.microsoft.com/office/drawing/2014/main" id="{4FE023F6-AB63-2843-83C1-2E2F8F168270}"/>
              </a:ext>
            </a:extLst>
          </p:cNvPr>
          <p:cNvPicPr>
            <a:picLocks noChangeAspect="1"/>
          </p:cNvPicPr>
          <p:nvPr/>
        </p:nvPicPr>
        <p:blipFill>
          <a:blip r:embed="rId4"/>
          <a:stretch>
            <a:fillRect/>
          </a:stretch>
        </p:blipFill>
        <p:spPr>
          <a:xfrm>
            <a:off x="6457330" y="4255692"/>
            <a:ext cx="1638300" cy="1231900"/>
          </a:xfrm>
          <a:prstGeom prst="rect">
            <a:avLst/>
          </a:prstGeom>
        </p:spPr>
      </p:pic>
      <p:pic>
        <p:nvPicPr>
          <p:cNvPr id="16" name="Picture 15">
            <a:extLst>
              <a:ext uri="{FF2B5EF4-FFF2-40B4-BE49-F238E27FC236}">
                <a16:creationId xmlns:a16="http://schemas.microsoft.com/office/drawing/2014/main" id="{17410828-09DC-2C49-AC79-19DD9F8CF431}"/>
              </a:ext>
            </a:extLst>
          </p:cNvPr>
          <p:cNvPicPr>
            <a:picLocks noChangeAspect="1"/>
          </p:cNvPicPr>
          <p:nvPr/>
        </p:nvPicPr>
        <p:blipFill>
          <a:blip r:embed="rId5"/>
          <a:stretch>
            <a:fillRect/>
          </a:stretch>
        </p:blipFill>
        <p:spPr>
          <a:xfrm>
            <a:off x="8668148" y="2427673"/>
            <a:ext cx="2311400" cy="876300"/>
          </a:xfrm>
          <a:prstGeom prst="rect">
            <a:avLst/>
          </a:prstGeom>
        </p:spPr>
      </p:pic>
      <p:sp>
        <p:nvSpPr>
          <p:cNvPr id="17" name="Rectangle 16">
            <a:extLst>
              <a:ext uri="{FF2B5EF4-FFF2-40B4-BE49-F238E27FC236}">
                <a16:creationId xmlns:a16="http://schemas.microsoft.com/office/drawing/2014/main" id="{911A0926-B0F1-214E-B8BE-9F9F37412728}"/>
              </a:ext>
            </a:extLst>
          </p:cNvPr>
          <p:cNvSpPr/>
          <p:nvPr/>
        </p:nvSpPr>
        <p:spPr>
          <a:xfrm>
            <a:off x="7561136" y="4176708"/>
            <a:ext cx="3757612" cy="1314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GASTROINTESTINAL BLEEDING</a:t>
            </a:r>
          </a:p>
        </p:txBody>
      </p:sp>
      <p:pic>
        <p:nvPicPr>
          <p:cNvPr id="19" name="Picture 18" descr="A picture containing clipart&#10;&#10;Description automatically generated">
            <a:extLst>
              <a:ext uri="{FF2B5EF4-FFF2-40B4-BE49-F238E27FC236}">
                <a16:creationId xmlns:a16="http://schemas.microsoft.com/office/drawing/2014/main" id="{D4A349B3-4C64-9A4D-80BA-CCD21A65A80D}"/>
              </a:ext>
            </a:extLst>
          </p:cNvPr>
          <p:cNvPicPr>
            <a:picLocks noChangeAspect="1"/>
          </p:cNvPicPr>
          <p:nvPr/>
        </p:nvPicPr>
        <p:blipFill>
          <a:blip r:embed="rId6"/>
          <a:stretch>
            <a:fillRect/>
          </a:stretch>
        </p:blipFill>
        <p:spPr>
          <a:xfrm>
            <a:off x="9573500" y="5118397"/>
            <a:ext cx="1714500" cy="1181100"/>
          </a:xfrm>
          <a:prstGeom prst="rect">
            <a:avLst/>
          </a:prstGeom>
        </p:spPr>
      </p:pic>
      <p:pic>
        <p:nvPicPr>
          <p:cNvPr id="20" name="Picture 19">
            <a:extLst>
              <a:ext uri="{FF2B5EF4-FFF2-40B4-BE49-F238E27FC236}">
                <a16:creationId xmlns:a16="http://schemas.microsoft.com/office/drawing/2014/main" id="{02375CB5-12C3-FC4E-A432-58B38E5DC6C4}"/>
              </a:ext>
            </a:extLst>
          </p:cNvPr>
          <p:cNvPicPr>
            <a:picLocks noChangeAspect="1"/>
          </p:cNvPicPr>
          <p:nvPr/>
        </p:nvPicPr>
        <p:blipFill>
          <a:blip r:embed="rId7"/>
          <a:stretch>
            <a:fillRect/>
          </a:stretch>
        </p:blipFill>
        <p:spPr>
          <a:xfrm>
            <a:off x="2360281" y="5222871"/>
            <a:ext cx="2070100" cy="977900"/>
          </a:xfrm>
          <a:prstGeom prst="rect">
            <a:avLst/>
          </a:prstGeom>
        </p:spPr>
      </p:pic>
      <p:pic>
        <p:nvPicPr>
          <p:cNvPr id="21" name="Picture 20">
            <a:extLst>
              <a:ext uri="{FF2B5EF4-FFF2-40B4-BE49-F238E27FC236}">
                <a16:creationId xmlns:a16="http://schemas.microsoft.com/office/drawing/2014/main" id="{FDBBEF0C-37FF-E24C-9ED8-A96836E8E30F}"/>
              </a:ext>
            </a:extLst>
          </p:cNvPr>
          <p:cNvPicPr>
            <a:picLocks noChangeAspect="1"/>
          </p:cNvPicPr>
          <p:nvPr/>
        </p:nvPicPr>
        <p:blipFill>
          <a:blip r:embed="rId8"/>
          <a:stretch>
            <a:fillRect/>
          </a:stretch>
        </p:blipFill>
        <p:spPr>
          <a:xfrm>
            <a:off x="3855639" y="1908174"/>
            <a:ext cx="1612900" cy="1244600"/>
          </a:xfrm>
          <a:prstGeom prst="rect">
            <a:avLst/>
          </a:prstGeom>
        </p:spPr>
      </p:pic>
    </p:spTree>
    <p:extLst>
      <p:ext uri="{BB962C8B-B14F-4D97-AF65-F5344CB8AC3E}">
        <p14:creationId xmlns:p14="http://schemas.microsoft.com/office/powerpoint/2010/main" val="170658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0B60F-C716-C940-86AF-7779C307EBA5}"/>
              </a:ext>
            </a:extLst>
          </p:cNvPr>
          <p:cNvSpPr>
            <a:spLocks noGrp="1"/>
          </p:cNvSpPr>
          <p:nvPr>
            <p:ph type="title"/>
          </p:nvPr>
        </p:nvSpPr>
        <p:spPr/>
        <p:txBody>
          <a:bodyPr/>
          <a:lstStyle/>
          <a:p>
            <a:r>
              <a:rPr lang="it-IT" b="1" dirty="0" err="1"/>
              <a:t>Precipitating</a:t>
            </a:r>
            <a:r>
              <a:rPr lang="it-IT" b="1" dirty="0"/>
              <a:t> </a:t>
            </a:r>
            <a:r>
              <a:rPr lang="it-IT" b="1" dirty="0" err="1"/>
              <a:t>events</a:t>
            </a:r>
            <a:r>
              <a:rPr lang="it-IT" b="1" dirty="0"/>
              <a:t> of ACLF </a:t>
            </a:r>
          </a:p>
        </p:txBody>
      </p:sp>
      <p:graphicFrame>
        <p:nvGraphicFramePr>
          <p:cNvPr id="72960" name="Group 256">
            <a:extLst>
              <a:ext uri="{FF2B5EF4-FFF2-40B4-BE49-F238E27FC236}">
                <a16:creationId xmlns:a16="http://schemas.microsoft.com/office/drawing/2014/main" id="{968EF791-0E97-1741-84C8-779DEA4C2505}"/>
              </a:ext>
            </a:extLst>
          </p:cNvPr>
          <p:cNvGraphicFramePr>
            <a:graphicFrameLocks noGrp="1"/>
          </p:cNvGraphicFramePr>
          <p:nvPr>
            <p:ph idx="4294967295"/>
            <p:extLst>
              <p:ext uri="{D42A27DB-BD31-4B8C-83A1-F6EECF244321}">
                <p14:modId xmlns:p14="http://schemas.microsoft.com/office/powerpoint/2010/main" val="3508451574"/>
              </p:ext>
            </p:extLst>
          </p:nvPr>
        </p:nvGraphicFramePr>
        <p:xfrm>
          <a:off x="2040835" y="1779294"/>
          <a:ext cx="8491538" cy="4003677"/>
        </p:xfrm>
        <a:graphic>
          <a:graphicData uri="http://schemas.openxmlformats.org/drawingml/2006/table">
            <a:tbl>
              <a:tblPr firstRow="1" firstCol="1" bandCol="1">
                <a:tableStyleId>{B301B821-A1FF-4177-AEE7-76D212191A09}</a:tableStyleId>
              </a:tblPr>
              <a:tblGrid>
                <a:gridCol w="2879725">
                  <a:extLst>
                    <a:ext uri="{9D8B030D-6E8A-4147-A177-3AD203B41FA5}">
                      <a16:colId xmlns:a16="http://schemas.microsoft.com/office/drawing/2014/main" val="20000"/>
                    </a:ext>
                  </a:extLst>
                </a:gridCol>
                <a:gridCol w="1122363">
                  <a:extLst>
                    <a:ext uri="{9D8B030D-6E8A-4147-A177-3AD203B41FA5}">
                      <a16:colId xmlns:a16="http://schemas.microsoft.com/office/drawing/2014/main" val="20001"/>
                    </a:ext>
                  </a:extLst>
                </a:gridCol>
                <a:gridCol w="1122362">
                  <a:extLst>
                    <a:ext uri="{9D8B030D-6E8A-4147-A177-3AD203B41FA5}">
                      <a16:colId xmlns:a16="http://schemas.microsoft.com/office/drawing/2014/main" val="20002"/>
                    </a:ext>
                  </a:extLst>
                </a:gridCol>
                <a:gridCol w="1122363">
                  <a:extLst>
                    <a:ext uri="{9D8B030D-6E8A-4147-A177-3AD203B41FA5}">
                      <a16:colId xmlns:a16="http://schemas.microsoft.com/office/drawing/2014/main" val="20003"/>
                    </a:ext>
                  </a:extLst>
                </a:gridCol>
                <a:gridCol w="1122362">
                  <a:extLst>
                    <a:ext uri="{9D8B030D-6E8A-4147-A177-3AD203B41FA5}">
                      <a16:colId xmlns:a16="http://schemas.microsoft.com/office/drawing/2014/main" val="20004"/>
                    </a:ext>
                  </a:extLst>
                </a:gridCol>
                <a:gridCol w="1122363">
                  <a:extLst>
                    <a:ext uri="{9D8B030D-6E8A-4147-A177-3AD203B41FA5}">
                      <a16:colId xmlns:a16="http://schemas.microsoft.com/office/drawing/2014/main" val="20005"/>
                    </a:ext>
                  </a:extLst>
                </a:gridCol>
              </a:tblGrid>
              <a:tr h="5790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38100"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No ACLF</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ACLF All grade</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ACLF grade 1</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ACLF grade 2</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ACLF grade 3</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0"/>
                  </a:ext>
                </a:extLst>
              </a:tr>
              <a:tr h="4554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err="1">
                          <a:ln>
                            <a:noFill/>
                          </a:ln>
                          <a:effectLst/>
                          <a:latin typeface="Calibri"/>
                        </a:rPr>
                        <a:t>Precipitating</a:t>
                      </a:r>
                      <a:r>
                        <a:rPr kumimoji="0" lang="it-IT" sz="1600" u="none" strike="noStrike" cap="none" normalizeH="0" baseline="0" dirty="0">
                          <a:ln>
                            <a:noFill/>
                          </a:ln>
                          <a:effectLst/>
                          <a:latin typeface="Calibri"/>
                        </a:rPr>
                        <a:t> </a:t>
                      </a:r>
                      <a:r>
                        <a:rPr kumimoji="0" lang="it-IT" sz="1600" u="none" strike="noStrike" cap="none" normalizeH="0" baseline="0" dirty="0" err="1">
                          <a:ln>
                            <a:noFill/>
                          </a:ln>
                          <a:effectLst/>
                          <a:latin typeface="Calibri"/>
                        </a:rPr>
                        <a:t>event</a:t>
                      </a:r>
                      <a:endParaRPr kumimoji="0" lang="it-IT" sz="1600" b="1" i="0" u="none" strike="noStrike" cap="none" normalizeH="0" baseline="0" dirty="0">
                        <a:ln>
                          <a:noFill/>
                        </a:ln>
                        <a:solidFill>
                          <a:srgbClr val="FFFF00"/>
                        </a:solidFill>
                        <a:effectLst/>
                        <a:latin typeface="Calibri"/>
                        <a:ea typeface="ＭＳ Ｐゴシック" charset="0"/>
                      </a:endParaRPr>
                    </a:p>
                  </a:txBody>
                  <a:tcPr marT="45709" marB="45709" anchor="ctr" horzOverflow="overflow">
                    <a:lnL w="38100"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41.1 %</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56.4 %</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48.6 %</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60.0 % </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72.7 %</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1"/>
                  </a:ext>
                </a:extLst>
              </a:tr>
              <a:tr h="4507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err="1">
                          <a:ln>
                            <a:noFill/>
                          </a:ln>
                          <a:effectLst/>
                          <a:latin typeface="Calibri"/>
                        </a:rPr>
                        <a:t>Potential</a:t>
                      </a:r>
                      <a:r>
                        <a:rPr kumimoji="0" lang="it-IT" sz="1600" u="none" strike="noStrike" cap="none" normalizeH="0" baseline="0" dirty="0">
                          <a:ln>
                            <a:noFill/>
                          </a:ln>
                          <a:effectLst/>
                          <a:latin typeface="Calibri"/>
                        </a:rPr>
                        <a:t> </a:t>
                      </a:r>
                      <a:r>
                        <a:rPr kumimoji="0" lang="it-IT" sz="1600" u="none" strike="noStrike" cap="none" normalizeH="0" baseline="0" dirty="0" err="1">
                          <a:ln>
                            <a:noFill/>
                          </a:ln>
                          <a:effectLst/>
                          <a:latin typeface="Calibri"/>
                        </a:rPr>
                        <a:t>precipitating</a:t>
                      </a:r>
                      <a:r>
                        <a:rPr kumimoji="0" lang="it-IT" sz="1600" u="none" strike="noStrike" cap="none" normalizeH="0" baseline="0" dirty="0">
                          <a:ln>
                            <a:noFill/>
                          </a:ln>
                          <a:effectLst/>
                          <a:latin typeface="Calibri"/>
                        </a:rPr>
                        <a:t> </a:t>
                      </a:r>
                      <a:r>
                        <a:rPr kumimoji="0" lang="it-IT" sz="1600" u="none" strike="noStrike" cap="none" normalizeH="0" baseline="0" dirty="0" err="1">
                          <a:ln>
                            <a:noFill/>
                          </a:ln>
                          <a:effectLst/>
                          <a:latin typeface="Calibri"/>
                        </a:rPr>
                        <a:t>event</a:t>
                      </a:r>
                      <a:endParaRPr kumimoji="0" lang="it-IT" sz="1600" b="1" i="0" u="none" strike="noStrike" cap="none" normalizeH="0" baseline="0" dirty="0">
                        <a:ln>
                          <a:noFill/>
                        </a:ln>
                        <a:solidFill>
                          <a:srgbClr val="FFFF00"/>
                        </a:solidFill>
                        <a:effectLst/>
                        <a:latin typeface="Calibri"/>
                        <a:ea typeface="ＭＳ Ｐゴシック" charset="0"/>
                      </a:endParaRPr>
                    </a:p>
                  </a:txBody>
                  <a:tcPr marT="45709" marB="45709" anchor="ctr" horzOverflow="overflow">
                    <a:lnL w="38100"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2"/>
                  </a:ext>
                </a:extLst>
              </a:tr>
              <a:tr h="453911">
                <a:tc>
                  <a:txBody>
                    <a:bodyPr/>
                    <a:lstStyle/>
                    <a:p>
                      <a:pPr marL="285750" marR="0" lvl="0" indent="-285750" algn="l" defTabSz="914400" rtl="0" eaLnBrk="1" fontAlgn="base" latinLnBrk="0" hangingPunct="1">
                        <a:lnSpc>
                          <a:spcPct val="100000"/>
                        </a:lnSpc>
                        <a:spcBef>
                          <a:spcPct val="20000"/>
                        </a:spcBef>
                        <a:spcAft>
                          <a:spcPct val="0"/>
                        </a:spcAft>
                        <a:buClrTx/>
                        <a:buSzTx/>
                        <a:buFont typeface="Arial"/>
                        <a:buChar char="•"/>
                        <a:tabLst/>
                      </a:pPr>
                      <a:r>
                        <a:rPr kumimoji="0" lang="it-IT" sz="1600" b="0" i="0" u="none" strike="noStrike" cap="none" normalizeH="0" baseline="0" dirty="0" err="1">
                          <a:ln>
                            <a:noFill/>
                          </a:ln>
                          <a:effectLst/>
                          <a:latin typeface="Calibri"/>
                        </a:rPr>
                        <a:t>Bacterial</a:t>
                      </a:r>
                      <a:r>
                        <a:rPr kumimoji="0" lang="it-IT" sz="1600" b="0" i="0" u="none" strike="noStrike" cap="none" normalizeH="0" baseline="0" dirty="0">
                          <a:ln>
                            <a:noFill/>
                          </a:ln>
                          <a:effectLst/>
                          <a:latin typeface="Calibri"/>
                        </a:rPr>
                        <a:t> </a:t>
                      </a:r>
                      <a:r>
                        <a:rPr kumimoji="0" lang="it-IT" sz="1600" b="0" i="0" u="none" strike="noStrike" cap="none" normalizeH="0" baseline="0" dirty="0" err="1">
                          <a:ln>
                            <a:noFill/>
                          </a:ln>
                          <a:effectLst/>
                          <a:latin typeface="Calibri"/>
                        </a:rPr>
                        <a:t>infections</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38100"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21.8 %</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32.6 %*</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29.9 %</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30.8 %</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44.7 %#</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3"/>
                  </a:ext>
                </a:extLst>
              </a:tr>
              <a:tr h="579098">
                <a:tc>
                  <a:txBody>
                    <a:bodyPr/>
                    <a:lstStyle/>
                    <a:p>
                      <a:pPr marL="285750" marR="0" lvl="0" indent="-285750" algn="l" defTabSz="914400" rtl="0" eaLnBrk="1" fontAlgn="base" latinLnBrk="0" hangingPunct="1">
                        <a:lnSpc>
                          <a:spcPct val="100000"/>
                        </a:lnSpc>
                        <a:spcBef>
                          <a:spcPct val="20000"/>
                        </a:spcBef>
                        <a:spcAft>
                          <a:spcPct val="0"/>
                        </a:spcAft>
                        <a:buClrTx/>
                        <a:buSzTx/>
                        <a:buFont typeface="Arial"/>
                        <a:buChar char="•"/>
                        <a:tabLst/>
                      </a:pPr>
                      <a:r>
                        <a:rPr kumimoji="0" lang="it-IT" sz="1600" b="0" i="0" u="none" strike="noStrike" cap="none" normalizeH="0" baseline="0" dirty="0">
                          <a:ln>
                            <a:noFill/>
                          </a:ln>
                          <a:effectLst/>
                          <a:latin typeface="Calibri"/>
                        </a:rPr>
                        <a:t>Active </a:t>
                      </a:r>
                      <a:r>
                        <a:rPr kumimoji="0" lang="it-IT" sz="1600" b="0" i="0" u="none" strike="noStrike" cap="none" normalizeH="0" baseline="0" dirty="0" err="1">
                          <a:ln>
                            <a:noFill/>
                          </a:ln>
                          <a:effectLst/>
                          <a:latin typeface="Calibri"/>
                        </a:rPr>
                        <a:t>alcoholism</a:t>
                      </a:r>
                      <a:r>
                        <a:rPr kumimoji="0" lang="it-IT" sz="1600" b="0" i="0" u="none" strike="noStrike" cap="none" normalizeH="0" baseline="0" dirty="0">
                          <a:ln>
                            <a:noFill/>
                          </a:ln>
                          <a:effectLst/>
                          <a:latin typeface="Calibri"/>
                        </a:rPr>
                        <a:t> </a:t>
                      </a:r>
                      <a:r>
                        <a:rPr kumimoji="0" lang="it-IT" sz="1600" b="0" i="0" u="none" strike="noStrike" cap="none" normalizeH="0" baseline="0" dirty="0" err="1">
                          <a:ln>
                            <a:noFill/>
                          </a:ln>
                          <a:effectLst/>
                          <a:latin typeface="Calibri"/>
                        </a:rPr>
                        <a:t>within</a:t>
                      </a:r>
                      <a:r>
                        <a:rPr kumimoji="0" lang="it-IT" sz="1600" b="0" i="0" u="none" strike="noStrike" cap="none" normalizeH="0" baseline="0" dirty="0">
                          <a:ln>
                            <a:noFill/>
                          </a:ln>
                          <a:effectLst/>
                          <a:latin typeface="Calibri"/>
                        </a:rPr>
                        <a:t> the last 3 </a:t>
                      </a:r>
                      <a:r>
                        <a:rPr kumimoji="0" lang="it-IT" sz="1600" b="0" i="0" u="none" strike="noStrike" cap="none" normalizeH="0" baseline="0" dirty="0" err="1">
                          <a:ln>
                            <a:noFill/>
                          </a:ln>
                          <a:effectLst/>
                          <a:latin typeface="Calibri"/>
                        </a:rPr>
                        <a:t>months</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38100"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14.9 %</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24.5%*</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16.1 %</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28.6%</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40.4%#</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4"/>
                  </a:ext>
                </a:extLst>
              </a:tr>
              <a:tr h="452325">
                <a:tc>
                  <a:txBody>
                    <a:bodyPr/>
                    <a:lstStyle/>
                    <a:p>
                      <a:pPr marL="285750" marR="0" lvl="0" indent="-285750" algn="l" defTabSz="914400" rtl="0" eaLnBrk="1" fontAlgn="base" latinLnBrk="0" hangingPunct="1">
                        <a:lnSpc>
                          <a:spcPct val="100000"/>
                        </a:lnSpc>
                        <a:spcBef>
                          <a:spcPct val="20000"/>
                        </a:spcBef>
                        <a:spcAft>
                          <a:spcPct val="0"/>
                        </a:spcAft>
                        <a:buClrTx/>
                        <a:buSzTx/>
                        <a:buFont typeface="Arial"/>
                        <a:buChar char="•"/>
                        <a:tabLst/>
                      </a:pPr>
                      <a:r>
                        <a:rPr kumimoji="0" lang="it-IT" sz="1600" b="0" i="0" u="none" strike="noStrike" cap="none" normalizeH="0" baseline="0" dirty="0" err="1">
                          <a:ln>
                            <a:noFill/>
                          </a:ln>
                          <a:effectLst/>
                          <a:latin typeface="Calibri"/>
                        </a:rPr>
                        <a:t>Gastrointestinal</a:t>
                      </a:r>
                      <a:r>
                        <a:rPr kumimoji="0" lang="it-IT" sz="1600" b="0" i="0" u="none" strike="noStrike" cap="none" normalizeH="0" baseline="0" dirty="0">
                          <a:ln>
                            <a:noFill/>
                          </a:ln>
                          <a:effectLst/>
                          <a:latin typeface="Calibri"/>
                        </a:rPr>
                        <a:t> </a:t>
                      </a:r>
                      <a:r>
                        <a:rPr kumimoji="0" lang="it-IT" sz="1600" b="0" i="0" u="none" strike="noStrike" cap="none" normalizeH="0" baseline="0" dirty="0" err="1">
                          <a:ln>
                            <a:noFill/>
                          </a:ln>
                          <a:effectLst/>
                          <a:latin typeface="Calibri"/>
                        </a:rPr>
                        <a:t>bleeding</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38100"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17.3%</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13.2%</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10.1%</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13.0%</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23.4%</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5"/>
                  </a:ext>
                </a:extLst>
              </a:tr>
              <a:tr h="453911">
                <a:tc>
                  <a:txBody>
                    <a:bodyPr/>
                    <a:lstStyle/>
                    <a:p>
                      <a:pPr marL="285750" marR="0" lvl="0" indent="-285750" algn="l" defTabSz="914400" rtl="0" eaLnBrk="1" fontAlgn="base" latinLnBrk="0" hangingPunct="1">
                        <a:lnSpc>
                          <a:spcPct val="100000"/>
                        </a:lnSpc>
                        <a:spcBef>
                          <a:spcPct val="20000"/>
                        </a:spcBef>
                        <a:spcAft>
                          <a:spcPct val="0"/>
                        </a:spcAft>
                        <a:buClrTx/>
                        <a:buSzTx/>
                        <a:buFont typeface="Arial"/>
                        <a:buChar char="•"/>
                        <a:tabLst/>
                      </a:pPr>
                      <a:r>
                        <a:rPr kumimoji="0" lang="it-IT" sz="1600" b="0" i="0" u="none" strike="noStrike" cap="none" normalizeH="0" baseline="0" dirty="0">
                          <a:ln>
                            <a:noFill/>
                          </a:ln>
                          <a:effectLst/>
                          <a:latin typeface="Calibri"/>
                        </a:rPr>
                        <a:t>Others</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38100"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3.5%</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8.6%*</a:t>
                      </a:r>
                      <a:endParaRPr kumimoji="0" lang="it-IT" sz="1600" b="0" i="0" u="none" strike="noStrike" cap="none" normalizeH="0" baseline="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8.5%</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a:ln>
                            <a:noFill/>
                          </a:ln>
                          <a:effectLst/>
                          <a:latin typeface="Calibri"/>
                        </a:rPr>
                        <a:t>9.6%</a:t>
                      </a:r>
                      <a:endParaRPr kumimoji="0" lang="it-IT" sz="1600" b="0" i="0" u="none" strike="noStrike" cap="none" normalizeH="0" baseline="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6.7%#</a:t>
                      </a:r>
                      <a:endParaRPr kumimoji="0" lang="it-IT" sz="1600" b="0" i="0" u="none" strike="noStrike" cap="none" normalizeH="0" baseline="0" dirty="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9525"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6"/>
                  </a:ext>
                </a:extLst>
              </a:tr>
              <a:tr h="5790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More </a:t>
                      </a:r>
                      <a:r>
                        <a:rPr kumimoji="0" lang="it-IT" sz="1600" u="none" strike="noStrike" cap="none" normalizeH="0" baseline="0" dirty="0" err="1">
                          <a:ln>
                            <a:noFill/>
                          </a:ln>
                          <a:effectLst/>
                          <a:latin typeface="Calibri"/>
                        </a:rPr>
                        <a:t>than</a:t>
                      </a:r>
                      <a:r>
                        <a:rPr kumimoji="0" lang="it-IT" sz="1600" u="none" strike="noStrike" cap="none" normalizeH="0" baseline="0" dirty="0">
                          <a:ln>
                            <a:noFill/>
                          </a:ln>
                          <a:effectLst/>
                          <a:latin typeface="Calibri"/>
                        </a:rPr>
                        <a:t> 1 </a:t>
                      </a:r>
                      <a:r>
                        <a:rPr kumimoji="0" lang="it-IT" sz="1600" u="none" strike="noStrike" cap="none" normalizeH="0" baseline="0" dirty="0" err="1">
                          <a:ln>
                            <a:noFill/>
                          </a:ln>
                          <a:effectLst/>
                          <a:latin typeface="Calibri"/>
                        </a:rPr>
                        <a:t>precipitating</a:t>
                      </a:r>
                      <a:r>
                        <a:rPr kumimoji="0" lang="it-IT" sz="1600" u="none" strike="noStrike" cap="none" normalizeH="0" baseline="0" dirty="0">
                          <a:ln>
                            <a:noFill/>
                          </a:ln>
                          <a:effectLst/>
                          <a:latin typeface="Calibri"/>
                        </a:rPr>
                        <a:t> </a:t>
                      </a:r>
                      <a:r>
                        <a:rPr kumimoji="0" lang="it-IT" sz="1600" u="none" strike="noStrike" cap="none" normalizeH="0" baseline="0" dirty="0" err="1">
                          <a:ln>
                            <a:noFill/>
                          </a:ln>
                          <a:effectLst/>
                          <a:latin typeface="Calibri"/>
                        </a:rPr>
                        <a:t>event</a:t>
                      </a:r>
                      <a:endParaRPr kumimoji="0" lang="it-IT" sz="1600" b="1" i="0" u="none" strike="noStrike" cap="none" normalizeH="0" baseline="0" dirty="0">
                        <a:ln>
                          <a:noFill/>
                        </a:ln>
                        <a:solidFill>
                          <a:srgbClr val="FFFF00"/>
                        </a:solidFill>
                        <a:effectLst/>
                        <a:latin typeface="Calibri"/>
                        <a:ea typeface="ＭＳ Ｐゴシック" charset="0"/>
                      </a:endParaRPr>
                    </a:p>
                  </a:txBody>
                  <a:tcPr marT="45709" marB="45709" anchor="ctr" horzOverflow="overflow">
                    <a:lnL w="38100"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5.7%</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13.5%*</a:t>
                      </a:r>
                      <a:endParaRPr kumimoji="0" lang="it-IT" sz="1600" b="0" i="0" u="none" strike="noStrike" cap="none" normalizeH="0" baseline="0" dirty="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12.0%</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14.0%</a:t>
                      </a:r>
                      <a:endParaRPr kumimoji="0" lang="it-IT" sz="1600" b="0" i="0" u="none" strike="noStrike" cap="none" normalizeH="0" baseline="0" dirty="0">
                        <a:ln>
                          <a:noFill/>
                        </a:ln>
                        <a:solidFill>
                          <a:schemeClr val="bg1"/>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9525"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u="none" strike="noStrike" cap="none" normalizeH="0" baseline="0" dirty="0">
                          <a:ln>
                            <a:noFill/>
                          </a:ln>
                          <a:effectLst/>
                          <a:latin typeface="Calibri"/>
                        </a:rPr>
                        <a:t>17.0%#</a:t>
                      </a:r>
                      <a:endParaRPr kumimoji="0" lang="it-IT" sz="1600" b="0" i="0" u="none" strike="noStrike" cap="none" normalizeH="0" baseline="0" dirty="0">
                        <a:ln>
                          <a:noFill/>
                        </a:ln>
                        <a:solidFill>
                          <a:srgbClr val="FFFF00"/>
                        </a:solidFill>
                        <a:effectLst/>
                        <a:latin typeface="Calibri"/>
                        <a:ea typeface="ＭＳ Ｐゴシック" charset="0"/>
                      </a:endParaRPr>
                    </a:p>
                  </a:txBody>
                  <a:tcPr marT="45709" marB="45709" anchor="ctr" horzOverflow="overflow">
                    <a:lnL w="952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952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2962" name="Text Box 258">
            <a:extLst>
              <a:ext uri="{FF2B5EF4-FFF2-40B4-BE49-F238E27FC236}">
                <a16:creationId xmlns:a16="http://schemas.microsoft.com/office/drawing/2014/main" id="{8F11B134-3147-094F-8FD3-1007F8217917}"/>
              </a:ext>
            </a:extLst>
          </p:cNvPr>
          <p:cNvSpPr txBox="1">
            <a:spLocks noChangeArrowheads="1"/>
          </p:cNvSpPr>
          <p:nvPr/>
        </p:nvSpPr>
        <p:spPr bwMode="auto">
          <a:xfrm>
            <a:off x="1919289" y="6021389"/>
            <a:ext cx="8353425"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400" dirty="0">
                <a:latin typeface="Calibri"/>
                <a:ea typeface="ＭＳ Ｐゴシック" charset="0"/>
                <a:cs typeface="ＭＳ Ｐゴシック" charset="0"/>
              </a:rPr>
              <a:t>Legend: * = &lt; 0.001 versus no ACLF ; # = </a:t>
            </a:r>
            <a:r>
              <a:rPr lang="it-IT" sz="1400" dirty="0" err="1">
                <a:latin typeface="Calibri"/>
                <a:ea typeface="ＭＳ Ｐゴシック" charset="0"/>
                <a:cs typeface="ＭＳ Ｐゴシック" charset="0"/>
              </a:rPr>
              <a:t>p</a:t>
            </a:r>
            <a:r>
              <a:rPr lang="it-IT" sz="1400" dirty="0">
                <a:latin typeface="Calibri"/>
                <a:ea typeface="ＭＳ Ｐゴシック" charset="0"/>
                <a:cs typeface="ＭＳ Ｐゴシック" charset="0"/>
              </a:rPr>
              <a:t> &lt; 0.001 </a:t>
            </a:r>
            <a:r>
              <a:rPr lang="it-IT" sz="1400" dirty="0" err="1">
                <a:latin typeface="Calibri"/>
                <a:ea typeface="ＭＳ Ｐゴシック" charset="0"/>
                <a:cs typeface="ＭＳ Ｐゴシック" charset="0"/>
              </a:rPr>
              <a:t>across</a:t>
            </a:r>
            <a:r>
              <a:rPr lang="it-IT" sz="1400" dirty="0">
                <a:latin typeface="Calibri"/>
                <a:ea typeface="ＭＳ Ｐゴシック" charset="0"/>
                <a:cs typeface="ＭＳ Ｐゴシック" charset="0"/>
              </a:rPr>
              <a:t> ACLF </a:t>
            </a:r>
            <a:r>
              <a:rPr lang="it-IT" sz="1400" dirty="0" err="1">
                <a:latin typeface="Calibri"/>
                <a:ea typeface="ＭＳ Ｐゴシック" charset="0"/>
                <a:cs typeface="ＭＳ Ｐゴシック" charset="0"/>
              </a:rPr>
              <a:t>grades</a:t>
            </a:r>
            <a:endParaRPr lang="it-IT" sz="1400" dirty="0">
              <a:latin typeface="Calibri"/>
              <a:ea typeface="ＭＳ Ｐゴシック" charset="0"/>
              <a:cs typeface="ＭＳ Ｐゴシック" charset="0"/>
            </a:endParaRPr>
          </a:p>
        </p:txBody>
      </p:sp>
      <p:sp>
        <p:nvSpPr>
          <p:cNvPr id="14" name="Text Box 5">
            <a:extLst>
              <a:ext uri="{FF2B5EF4-FFF2-40B4-BE49-F238E27FC236}">
                <a16:creationId xmlns:a16="http://schemas.microsoft.com/office/drawing/2014/main" id="{8038D995-6F8E-5740-97D9-8B7855CAFDA7}"/>
              </a:ext>
            </a:extLst>
          </p:cNvPr>
          <p:cNvSpPr txBox="1">
            <a:spLocks noChangeArrowheads="1"/>
          </p:cNvSpPr>
          <p:nvPr/>
        </p:nvSpPr>
        <p:spPr bwMode="auto">
          <a:xfrm>
            <a:off x="6093619" y="6514302"/>
            <a:ext cx="6600825" cy="338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b="1" i="1" dirty="0" err="1">
                <a:solidFill>
                  <a:srgbClr val="002060"/>
                </a:solidFill>
                <a:latin typeface="Calibri"/>
                <a:ea typeface="ＭＳ Ｐゴシック" charset="0"/>
                <a:cs typeface="ＭＳ Ｐゴシック" charset="0"/>
              </a:rPr>
              <a:t>R</a:t>
            </a:r>
            <a:r>
              <a:rPr lang="it-IT" sz="1600" b="1" i="1" dirty="0">
                <a:solidFill>
                  <a:srgbClr val="002060"/>
                </a:solidFill>
                <a:latin typeface="Calibri"/>
                <a:ea typeface="ＭＳ Ｐゴシック" charset="0"/>
                <a:cs typeface="ＭＳ Ｐゴシック" charset="0"/>
              </a:rPr>
              <a:t>. Moreau  et  al. </a:t>
            </a:r>
            <a:r>
              <a:rPr lang="it-IT" sz="1600" b="1" i="1" dirty="0" err="1">
                <a:solidFill>
                  <a:srgbClr val="002060"/>
                </a:solidFill>
                <a:latin typeface="Calibri"/>
                <a:ea typeface="ＭＳ Ｐゴシック" charset="0"/>
                <a:cs typeface="ＭＳ Ｐゴシック" charset="0"/>
              </a:rPr>
              <a:t>Gastroenterology</a:t>
            </a:r>
            <a:r>
              <a:rPr lang="it-IT" sz="1600" b="1" i="1" dirty="0">
                <a:solidFill>
                  <a:srgbClr val="002060"/>
                </a:solidFill>
                <a:latin typeface="Calibri"/>
                <a:ea typeface="ＭＳ Ｐゴシック" charset="0"/>
                <a:cs typeface="ＭＳ Ｐゴシック" charset="0"/>
              </a:rPr>
              <a:t> 2013 ; 144 : 1426-1437</a:t>
            </a:r>
          </a:p>
        </p:txBody>
      </p:sp>
    </p:spTree>
    <p:extLst>
      <p:ext uri="{BB962C8B-B14F-4D97-AF65-F5344CB8AC3E}">
        <p14:creationId xmlns:p14="http://schemas.microsoft.com/office/powerpoint/2010/main" val="1913824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A1DCACB-9432-7947-BA5F-831404EB244D}"/>
              </a:ext>
            </a:extLst>
          </p:cNvPr>
          <p:cNvPicPr>
            <a:picLocks noChangeAspect="1"/>
          </p:cNvPicPr>
          <p:nvPr/>
        </p:nvPicPr>
        <p:blipFill>
          <a:blip r:embed="rId2"/>
          <a:stretch>
            <a:fillRect/>
          </a:stretch>
        </p:blipFill>
        <p:spPr>
          <a:xfrm>
            <a:off x="3255079" y="2483060"/>
            <a:ext cx="5507420" cy="3219889"/>
          </a:xfrm>
          <a:prstGeom prst="rect">
            <a:avLst/>
          </a:prstGeom>
          <a:effectLst>
            <a:glow rad="101600">
              <a:srgbClr val="000090">
                <a:alpha val="75000"/>
              </a:srgbClr>
            </a:glow>
          </a:effectLst>
        </p:spPr>
      </p:pic>
      <p:sp>
        <p:nvSpPr>
          <p:cNvPr id="18" name="Rettangolo 17">
            <a:extLst>
              <a:ext uri="{FF2B5EF4-FFF2-40B4-BE49-F238E27FC236}">
                <a16:creationId xmlns:a16="http://schemas.microsoft.com/office/drawing/2014/main" id="{F3AE283C-5E79-CB44-BE42-1698E237A302}"/>
              </a:ext>
            </a:extLst>
          </p:cNvPr>
          <p:cNvSpPr/>
          <p:nvPr/>
        </p:nvSpPr>
        <p:spPr>
          <a:xfrm>
            <a:off x="3355976" y="2528888"/>
            <a:ext cx="246063" cy="247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5" name="Text Box 5">
            <a:extLst>
              <a:ext uri="{FF2B5EF4-FFF2-40B4-BE49-F238E27FC236}">
                <a16:creationId xmlns:a16="http://schemas.microsoft.com/office/drawing/2014/main" id="{126C0800-4D2B-734C-A89A-2D5D0A810703}"/>
              </a:ext>
            </a:extLst>
          </p:cNvPr>
          <p:cNvSpPr txBox="1">
            <a:spLocks noChangeArrowheads="1"/>
          </p:cNvSpPr>
          <p:nvPr/>
        </p:nvSpPr>
        <p:spPr bwMode="auto">
          <a:xfrm>
            <a:off x="2713039" y="6153151"/>
            <a:ext cx="6600825" cy="70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b="1" i="1" dirty="0">
                <a:latin typeface="Calibri"/>
                <a:ea typeface="ＭＳ Ｐゴシック" charset="0"/>
                <a:cs typeface="Calibri"/>
              </a:rPr>
              <a:t>J. Fernandez et  al. </a:t>
            </a:r>
            <a:r>
              <a:rPr lang="it-IT" sz="1600" b="1" i="1" dirty="0" err="1">
                <a:latin typeface="Calibri"/>
                <a:ea typeface="ＭＳ Ｐゴシック" charset="0"/>
                <a:cs typeface="Calibri"/>
              </a:rPr>
              <a:t>Gut</a:t>
            </a:r>
            <a:r>
              <a:rPr lang="it-IT" sz="1600" b="1" i="1" dirty="0">
                <a:latin typeface="Calibri"/>
                <a:ea typeface="ＭＳ Ｐゴシック" charset="0"/>
                <a:cs typeface="Calibri"/>
              </a:rPr>
              <a:t> 2018 ; 67 : 1870-1880</a:t>
            </a:r>
            <a:endParaRPr lang="it-IT" sz="1600" b="1" i="1" dirty="0">
              <a:effectLst>
                <a:outerShdw blurRad="38100" dist="38100" dir="2700000" algn="tl">
                  <a:srgbClr val="000000"/>
                </a:outerShdw>
              </a:effectLst>
              <a:latin typeface="Calibri"/>
              <a:ea typeface="ＭＳ Ｐゴシック" charset="0"/>
              <a:cs typeface="Calibri"/>
            </a:endParaRPr>
          </a:p>
          <a:p>
            <a:pPr algn="ctr">
              <a:spcBef>
                <a:spcPct val="50000"/>
              </a:spcBef>
              <a:defRPr/>
            </a:pPr>
            <a:endParaRPr lang="it-IT" sz="1600" i="1" dirty="0">
              <a:latin typeface="Calibri"/>
              <a:ea typeface="ＭＳ Ｐゴシック" charset="0"/>
              <a:cs typeface="ＭＳ Ｐゴシック" charset="0"/>
            </a:endParaRPr>
          </a:p>
        </p:txBody>
      </p:sp>
      <p:sp>
        <p:nvSpPr>
          <p:cNvPr id="3" name="Title 2">
            <a:extLst>
              <a:ext uri="{FF2B5EF4-FFF2-40B4-BE49-F238E27FC236}">
                <a16:creationId xmlns:a16="http://schemas.microsoft.com/office/drawing/2014/main" id="{2BC11A1E-F957-8A43-901C-6814C8F32062}"/>
              </a:ext>
            </a:extLst>
          </p:cNvPr>
          <p:cNvSpPr>
            <a:spLocks noGrp="1"/>
          </p:cNvSpPr>
          <p:nvPr>
            <p:ph type="title"/>
          </p:nvPr>
        </p:nvSpPr>
        <p:spPr>
          <a:xfrm>
            <a:off x="838200" y="764967"/>
            <a:ext cx="10515600" cy="1325563"/>
          </a:xfrm>
        </p:spPr>
        <p:txBody>
          <a:bodyPr>
            <a:normAutofit fontScale="90000"/>
          </a:bodyPr>
          <a:lstStyle/>
          <a:p>
            <a:r>
              <a:rPr lang="en" dirty="0"/>
              <a:t>Incidence of bacterial infections within follow-up in patients with </a:t>
            </a:r>
            <a:br>
              <a:rPr lang="en" dirty="0"/>
            </a:br>
            <a:r>
              <a:rPr lang="en" dirty="0"/>
              <a:t>acute decompensation (AD) and with ACLF</a:t>
            </a:r>
            <a:br>
              <a:rPr lang="en" dirty="0"/>
            </a:br>
            <a:endParaRPr lang="it-IT" dirty="0"/>
          </a:p>
        </p:txBody>
      </p:sp>
    </p:spTree>
    <p:extLst>
      <p:ext uri="{BB962C8B-B14F-4D97-AF65-F5344CB8AC3E}">
        <p14:creationId xmlns:p14="http://schemas.microsoft.com/office/powerpoint/2010/main" val="3946380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lstStyle/>
          <a:p>
            <a:r>
              <a:rPr lang="en-GB" dirty="0"/>
              <a:t>Acute liver failure</a:t>
            </a:r>
          </a:p>
          <a:p>
            <a:pPr lvl="1"/>
            <a:r>
              <a:rPr lang="en-GB" dirty="0"/>
              <a:t>Definition</a:t>
            </a:r>
          </a:p>
          <a:p>
            <a:pPr lvl="1"/>
            <a:r>
              <a:rPr lang="en-GB" dirty="0"/>
              <a:t>Epidemiology</a:t>
            </a:r>
          </a:p>
          <a:p>
            <a:pPr lvl="1"/>
            <a:r>
              <a:rPr lang="en-GB" dirty="0"/>
              <a:t>Presentation and Diagnosis</a:t>
            </a:r>
          </a:p>
          <a:p>
            <a:pPr lvl="1"/>
            <a:endParaRPr lang="en-GB" dirty="0"/>
          </a:p>
          <a:p>
            <a:r>
              <a:rPr lang="en-GB" dirty="0"/>
              <a:t>Acute-on-chronic liver failure</a:t>
            </a:r>
          </a:p>
          <a:p>
            <a:pPr lvl="1"/>
            <a:r>
              <a:rPr lang="en-GB" dirty="0"/>
              <a:t>Definition</a:t>
            </a:r>
          </a:p>
          <a:p>
            <a:pPr lvl="1"/>
            <a:r>
              <a:rPr lang="en-GB" dirty="0"/>
              <a:t>Epidemiology</a:t>
            </a:r>
          </a:p>
          <a:p>
            <a:pPr lvl="1"/>
            <a:r>
              <a:rPr lang="en-GB" dirty="0"/>
              <a:t>Presentation and Diagnosis</a:t>
            </a:r>
          </a:p>
          <a:p>
            <a:pPr lvl="1"/>
            <a:endParaRPr lang="en-GB" dirty="0"/>
          </a:p>
          <a:p>
            <a:endParaRPr lang="en-GB" dirty="0"/>
          </a:p>
        </p:txBody>
      </p:sp>
    </p:spTree>
    <p:extLst>
      <p:ext uri="{BB962C8B-B14F-4D97-AF65-F5344CB8AC3E}">
        <p14:creationId xmlns:p14="http://schemas.microsoft.com/office/powerpoint/2010/main" val="321238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1F04-DD68-E14B-A32D-DF1B7C445F17}"/>
              </a:ext>
            </a:extLst>
          </p:cNvPr>
          <p:cNvSpPr>
            <a:spLocks noGrp="1"/>
          </p:cNvSpPr>
          <p:nvPr>
            <p:ph type="title"/>
          </p:nvPr>
        </p:nvSpPr>
        <p:spPr/>
        <p:txBody>
          <a:bodyPr/>
          <a:lstStyle/>
          <a:p>
            <a:endParaRPr lang="it-IT"/>
          </a:p>
        </p:txBody>
      </p:sp>
      <p:pic>
        <p:nvPicPr>
          <p:cNvPr id="3" name="Picture 2">
            <a:extLst>
              <a:ext uri="{FF2B5EF4-FFF2-40B4-BE49-F238E27FC236}">
                <a16:creationId xmlns:a16="http://schemas.microsoft.com/office/drawing/2014/main" id="{D22B7DDA-7192-7C46-8A7A-BB1747AE4FFC}"/>
              </a:ext>
            </a:extLst>
          </p:cNvPr>
          <p:cNvPicPr>
            <a:picLocks noChangeAspect="1"/>
          </p:cNvPicPr>
          <p:nvPr/>
        </p:nvPicPr>
        <p:blipFill>
          <a:blip r:embed="rId3"/>
          <a:stretch>
            <a:fillRect/>
          </a:stretch>
        </p:blipFill>
        <p:spPr>
          <a:xfrm>
            <a:off x="2546073" y="235916"/>
            <a:ext cx="7741759" cy="6482936"/>
          </a:xfrm>
          <a:prstGeom prst="rect">
            <a:avLst/>
          </a:prstGeom>
        </p:spPr>
      </p:pic>
      <p:cxnSp>
        <p:nvCxnSpPr>
          <p:cNvPr id="5" name="Straight Connector 4">
            <a:extLst>
              <a:ext uri="{FF2B5EF4-FFF2-40B4-BE49-F238E27FC236}">
                <a16:creationId xmlns:a16="http://schemas.microsoft.com/office/drawing/2014/main" id="{D31F2B1A-4C6A-6847-B0AE-7AA064A5622F}"/>
              </a:ext>
            </a:extLst>
          </p:cNvPr>
          <p:cNvCxnSpPr/>
          <p:nvPr/>
        </p:nvCxnSpPr>
        <p:spPr>
          <a:xfrm>
            <a:off x="3419061" y="993913"/>
            <a:ext cx="1709530" cy="0"/>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448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F8E884-B36D-B94D-8F43-72B579F1A8C2}"/>
              </a:ext>
            </a:extLst>
          </p:cNvPr>
          <p:cNvSpPr>
            <a:spLocks noGrp="1"/>
          </p:cNvSpPr>
          <p:nvPr>
            <p:ph type="title"/>
          </p:nvPr>
        </p:nvSpPr>
        <p:spPr>
          <a:xfrm>
            <a:off x="556532" y="643467"/>
            <a:ext cx="11210925" cy="744836"/>
          </a:xfrm>
        </p:spPr>
        <p:txBody>
          <a:bodyPr>
            <a:normAutofit/>
          </a:bodyPr>
          <a:lstStyle/>
          <a:p>
            <a:endParaRPr lang="it-IT" sz="3200" dirty="0">
              <a:solidFill>
                <a:schemeClr val="bg1"/>
              </a:solidFill>
            </a:endParaRPr>
          </a:p>
        </p:txBody>
      </p:sp>
      <p:pic>
        <p:nvPicPr>
          <p:cNvPr id="3" name="Picture 2">
            <a:extLst>
              <a:ext uri="{FF2B5EF4-FFF2-40B4-BE49-F238E27FC236}">
                <a16:creationId xmlns:a16="http://schemas.microsoft.com/office/drawing/2014/main" id="{62CC1D24-C3ED-2744-9D74-C2EB4943287F}"/>
              </a:ext>
            </a:extLst>
          </p:cNvPr>
          <p:cNvPicPr>
            <a:picLocks noChangeAspect="1"/>
          </p:cNvPicPr>
          <p:nvPr/>
        </p:nvPicPr>
        <p:blipFill rotWithShape="1">
          <a:blip r:embed="rId2"/>
          <a:srcRect l="2576" t="5304" r="1747" b="6030"/>
          <a:stretch/>
        </p:blipFill>
        <p:spPr>
          <a:xfrm>
            <a:off x="1928191" y="1908313"/>
            <a:ext cx="8408505" cy="3896139"/>
          </a:xfrm>
          <a:prstGeom prst="rect">
            <a:avLst/>
          </a:prstGeom>
        </p:spPr>
      </p:pic>
    </p:spTree>
    <p:extLst>
      <p:ext uri="{BB962C8B-B14F-4D97-AF65-F5344CB8AC3E}">
        <p14:creationId xmlns:p14="http://schemas.microsoft.com/office/powerpoint/2010/main" val="2609548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A3EF6C-9306-AA41-A3A9-6CA7222392B2}"/>
              </a:ext>
            </a:extLst>
          </p:cNvPr>
          <p:cNvPicPr>
            <a:picLocks noChangeAspect="1"/>
          </p:cNvPicPr>
          <p:nvPr/>
        </p:nvPicPr>
        <p:blipFill>
          <a:blip r:embed="rId2"/>
          <a:stretch>
            <a:fillRect/>
          </a:stretch>
        </p:blipFill>
        <p:spPr>
          <a:xfrm>
            <a:off x="2157549" y="368039"/>
            <a:ext cx="7600813" cy="6121922"/>
          </a:xfrm>
          <a:prstGeom prst="rect">
            <a:avLst/>
          </a:prstGeom>
        </p:spPr>
      </p:pic>
    </p:spTree>
    <p:extLst>
      <p:ext uri="{BB962C8B-B14F-4D97-AF65-F5344CB8AC3E}">
        <p14:creationId xmlns:p14="http://schemas.microsoft.com/office/powerpoint/2010/main" val="991291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a:extLst>
              <a:ext uri="{FF2B5EF4-FFF2-40B4-BE49-F238E27FC236}">
                <a16:creationId xmlns:a16="http://schemas.microsoft.com/office/drawing/2014/main" id="{CE6E3BBC-6D78-7644-A47A-38D79D8B8AC3}"/>
              </a:ext>
            </a:extLst>
          </p:cNvPr>
          <p:cNvSpPr txBox="1">
            <a:spLocks noChangeArrowheads="1"/>
          </p:cNvSpPr>
          <p:nvPr/>
        </p:nvSpPr>
        <p:spPr bwMode="auto">
          <a:xfrm>
            <a:off x="2713039" y="6153151"/>
            <a:ext cx="6600825" cy="70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b="1" i="1" dirty="0">
                <a:latin typeface="Calibri"/>
                <a:ea typeface="ＭＳ Ｐゴシック" charset="0"/>
                <a:cs typeface="Calibri"/>
              </a:rPr>
              <a:t>J. Fernandez et  al. </a:t>
            </a:r>
            <a:r>
              <a:rPr lang="it-IT" sz="1600" b="1" i="1" dirty="0" err="1">
                <a:latin typeface="Calibri"/>
                <a:ea typeface="ＭＳ Ｐゴシック" charset="0"/>
                <a:cs typeface="Calibri"/>
              </a:rPr>
              <a:t>Gut</a:t>
            </a:r>
            <a:r>
              <a:rPr lang="it-IT" sz="1600" b="1" i="1" dirty="0">
                <a:latin typeface="Calibri"/>
                <a:ea typeface="ＭＳ Ｐゴシック" charset="0"/>
                <a:cs typeface="Calibri"/>
              </a:rPr>
              <a:t> 2018 ; 67 : 1870-1880</a:t>
            </a:r>
            <a:endParaRPr lang="it-IT" sz="1600" b="1" i="1" dirty="0">
              <a:effectLst>
                <a:outerShdw blurRad="38100" dist="38100" dir="2700000" algn="tl">
                  <a:srgbClr val="000000"/>
                </a:outerShdw>
              </a:effectLst>
              <a:latin typeface="Calibri"/>
              <a:ea typeface="ＭＳ Ｐゴシック" charset="0"/>
              <a:cs typeface="Calibri"/>
            </a:endParaRPr>
          </a:p>
          <a:p>
            <a:pPr algn="ctr">
              <a:spcBef>
                <a:spcPct val="50000"/>
              </a:spcBef>
              <a:defRPr/>
            </a:pPr>
            <a:endParaRPr lang="it-IT" sz="1600" i="1" dirty="0">
              <a:latin typeface="Calibri"/>
              <a:ea typeface="ＭＳ Ｐゴシック" charset="0"/>
              <a:cs typeface="ＭＳ Ｐゴシック" charset="0"/>
            </a:endParaRPr>
          </a:p>
        </p:txBody>
      </p:sp>
      <p:sp>
        <p:nvSpPr>
          <p:cNvPr id="82946" name="Rettangolo 1">
            <a:extLst>
              <a:ext uri="{FF2B5EF4-FFF2-40B4-BE49-F238E27FC236}">
                <a16:creationId xmlns:a16="http://schemas.microsoft.com/office/drawing/2014/main" id="{D313B67F-C64E-F149-BE97-A342694C4890}"/>
              </a:ext>
            </a:extLst>
          </p:cNvPr>
          <p:cNvSpPr>
            <a:spLocks noChangeArrowheads="1"/>
          </p:cNvSpPr>
          <p:nvPr/>
        </p:nvSpPr>
        <p:spPr bwMode="auto">
          <a:xfrm>
            <a:off x="2020888" y="1473201"/>
            <a:ext cx="7993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alatino Linotype" panose="02040502050505030304" pitchFamily="18" charset="0"/>
                <a:ea typeface="ＭＳ Ｐゴシック" panose="020B0600070205080204" pitchFamily="34" charset="-128"/>
              </a:defRPr>
            </a:lvl1pPr>
            <a:lvl2pPr marL="742950" indent="-285750">
              <a:defRPr sz="2400">
                <a:solidFill>
                  <a:schemeClr val="tx1"/>
                </a:solidFill>
                <a:latin typeface="Palatino Linotype" panose="02040502050505030304" pitchFamily="18" charset="0"/>
                <a:ea typeface="ＭＳ Ｐゴシック" panose="020B0600070205080204" pitchFamily="34" charset="-128"/>
              </a:defRPr>
            </a:lvl2pPr>
            <a:lvl3pPr marL="1143000" indent="-228600">
              <a:defRPr sz="2400">
                <a:solidFill>
                  <a:schemeClr val="tx1"/>
                </a:solidFill>
                <a:latin typeface="Palatino Linotype" panose="02040502050505030304" pitchFamily="18" charset="0"/>
                <a:ea typeface="ＭＳ Ｐゴシック" panose="020B0600070205080204" pitchFamily="34" charset="-128"/>
              </a:defRPr>
            </a:lvl3pPr>
            <a:lvl4pPr marL="1600200" indent="-228600">
              <a:defRPr sz="2400">
                <a:solidFill>
                  <a:schemeClr val="tx1"/>
                </a:solidFill>
                <a:latin typeface="Palatino Linotype" panose="02040502050505030304" pitchFamily="18" charset="0"/>
                <a:ea typeface="ＭＳ Ｐゴシック" panose="020B0600070205080204" pitchFamily="34" charset="-128"/>
              </a:defRPr>
            </a:lvl4pPr>
            <a:lvl5pPr marL="2057400" indent="-228600">
              <a:defRPr sz="24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9pPr>
          </a:lstStyle>
          <a:p>
            <a:pPr algn="ctr"/>
            <a:r>
              <a:rPr lang="it-IT" altLang="it-IT" sz="2000" b="1">
                <a:solidFill>
                  <a:srgbClr val="000090"/>
                </a:solidFill>
                <a:latin typeface="Calibri" panose="020F0502020204030204" pitchFamily="34" charset="0"/>
              </a:rPr>
              <a:t>Survival in patients with ACLF with  (Bi) and without (NoBi) bacterial infections</a:t>
            </a:r>
          </a:p>
        </p:txBody>
      </p:sp>
      <p:pic>
        <p:nvPicPr>
          <p:cNvPr id="3" name="Immagine 2">
            <a:extLst>
              <a:ext uri="{FF2B5EF4-FFF2-40B4-BE49-F238E27FC236}">
                <a16:creationId xmlns:a16="http://schemas.microsoft.com/office/drawing/2014/main" id="{802E72AF-D49F-C449-A5A6-E161047175B0}"/>
              </a:ext>
            </a:extLst>
          </p:cNvPr>
          <p:cNvPicPr>
            <a:picLocks noChangeAspect="1"/>
          </p:cNvPicPr>
          <p:nvPr/>
        </p:nvPicPr>
        <p:blipFill>
          <a:blip r:embed="rId2"/>
          <a:stretch>
            <a:fillRect/>
          </a:stretch>
        </p:blipFill>
        <p:spPr>
          <a:xfrm>
            <a:off x="3514433" y="2488162"/>
            <a:ext cx="4978599" cy="3341799"/>
          </a:xfrm>
          <a:prstGeom prst="rect">
            <a:avLst/>
          </a:prstGeom>
          <a:effectLst>
            <a:glow rad="101600">
              <a:srgbClr val="000090">
                <a:alpha val="75000"/>
              </a:srgbClr>
            </a:glow>
          </a:effectLst>
        </p:spPr>
      </p:pic>
      <p:sp>
        <p:nvSpPr>
          <p:cNvPr id="13" name="Rettangolo 12">
            <a:extLst>
              <a:ext uri="{FF2B5EF4-FFF2-40B4-BE49-F238E27FC236}">
                <a16:creationId xmlns:a16="http://schemas.microsoft.com/office/drawing/2014/main" id="{753EC2EC-EA94-5C45-A1BC-9A7F6D81B69F}"/>
              </a:ext>
            </a:extLst>
          </p:cNvPr>
          <p:cNvSpPr/>
          <p:nvPr/>
        </p:nvSpPr>
        <p:spPr>
          <a:xfrm>
            <a:off x="3571876" y="2528888"/>
            <a:ext cx="246063" cy="247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nvGrpSpPr>
          <p:cNvPr id="18" name="Gruppo 17">
            <a:extLst>
              <a:ext uri="{FF2B5EF4-FFF2-40B4-BE49-F238E27FC236}">
                <a16:creationId xmlns:a16="http://schemas.microsoft.com/office/drawing/2014/main" id="{B8F08112-6A39-DA4A-B8CA-7B568DF79C8A}"/>
              </a:ext>
            </a:extLst>
          </p:cNvPr>
          <p:cNvGrpSpPr/>
          <p:nvPr/>
        </p:nvGrpSpPr>
        <p:grpSpPr>
          <a:xfrm>
            <a:off x="1514598" y="-12447"/>
            <a:ext cx="9153403" cy="1063847"/>
            <a:chOff x="-9403" y="1"/>
            <a:chExt cx="9153403" cy="1063847"/>
          </a:xfrm>
          <a:solidFill>
            <a:srgbClr val="507CDF"/>
          </a:solidFill>
        </p:grpSpPr>
        <p:grpSp>
          <p:nvGrpSpPr>
            <p:cNvPr id="19" name="Gruppo 18">
              <a:extLst>
                <a:ext uri="{FF2B5EF4-FFF2-40B4-BE49-F238E27FC236}">
                  <a16:creationId xmlns:a16="http://schemas.microsoft.com/office/drawing/2014/main" id="{1B408710-DA66-F04E-9C71-A4CFA03B8A69}"/>
                </a:ext>
              </a:extLst>
            </p:cNvPr>
            <p:cNvGrpSpPr/>
            <p:nvPr/>
          </p:nvGrpSpPr>
          <p:grpSpPr>
            <a:xfrm>
              <a:off x="0" y="1"/>
              <a:ext cx="9144000" cy="1063847"/>
              <a:chOff x="0" y="1"/>
              <a:chExt cx="9144000" cy="1063847"/>
            </a:xfrm>
            <a:grpFill/>
          </p:grpSpPr>
          <p:grpSp>
            <p:nvGrpSpPr>
              <p:cNvPr id="26" name="Gruppo 25">
                <a:extLst>
                  <a:ext uri="{FF2B5EF4-FFF2-40B4-BE49-F238E27FC236}">
                    <a16:creationId xmlns:a16="http://schemas.microsoft.com/office/drawing/2014/main" id="{5E60A3AF-A069-244D-AE50-69C8FF35F6D6}"/>
                  </a:ext>
                </a:extLst>
              </p:cNvPr>
              <p:cNvGrpSpPr/>
              <p:nvPr/>
            </p:nvGrpSpPr>
            <p:grpSpPr>
              <a:xfrm>
                <a:off x="0" y="1"/>
                <a:ext cx="9144000" cy="1063847"/>
                <a:chOff x="0" y="1"/>
                <a:chExt cx="9144000" cy="1063847"/>
              </a:xfrm>
              <a:grpFill/>
            </p:grpSpPr>
            <p:sp>
              <p:nvSpPr>
                <p:cNvPr id="28" name="Rettangolo 27">
                  <a:extLst>
                    <a:ext uri="{FF2B5EF4-FFF2-40B4-BE49-F238E27FC236}">
                      <a16:creationId xmlns:a16="http://schemas.microsoft.com/office/drawing/2014/main" id="{02AA0D83-B214-F944-9B4C-76AC36E06EA9}"/>
                    </a:ext>
                  </a:extLst>
                </p:cNvPr>
                <p:cNvSpPr/>
                <p:nvPr/>
              </p:nvSpPr>
              <p:spPr>
                <a:xfrm>
                  <a:off x="0" y="1"/>
                  <a:ext cx="9144000" cy="1063847"/>
                </a:xfrm>
                <a:prstGeom prst="rect">
                  <a:avLst/>
                </a:prstGeom>
                <a:grp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latin typeface="Calibri"/>
                  </a:endParaRPr>
                </a:p>
              </p:txBody>
            </p:sp>
            <p:cxnSp>
              <p:nvCxnSpPr>
                <p:cNvPr id="29" name="Connettore 1 28">
                  <a:extLst>
                    <a:ext uri="{FF2B5EF4-FFF2-40B4-BE49-F238E27FC236}">
                      <a16:creationId xmlns:a16="http://schemas.microsoft.com/office/drawing/2014/main" id="{68C6F2B0-AB32-DE47-A0CC-151969D3B9F5}"/>
                    </a:ext>
                  </a:extLst>
                </p:cNvPr>
                <p:cNvCxnSpPr/>
                <p:nvPr/>
              </p:nvCxnSpPr>
              <p:spPr>
                <a:xfrm>
                  <a:off x="687388" y="857593"/>
                  <a:ext cx="7707274" cy="0"/>
                </a:xfrm>
                <a:prstGeom prst="line">
                  <a:avLst/>
                </a:prstGeom>
                <a:grpFill/>
                <a:ln w="9525">
                  <a:solidFill>
                    <a:srgbClr val="000090"/>
                  </a:solidFill>
                </a:ln>
              </p:spPr>
              <p:style>
                <a:lnRef idx="2">
                  <a:schemeClr val="accent1"/>
                </a:lnRef>
                <a:fillRef idx="0">
                  <a:schemeClr val="accent1"/>
                </a:fillRef>
                <a:effectRef idx="1">
                  <a:schemeClr val="accent1"/>
                </a:effectRef>
                <a:fontRef idx="minor">
                  <a:schemeClr val="tx1"/>
                </a:fontRef>
              </p:style>
            </p:cxnSp>
            <p:sp>
              <p:nvSpPr>
                <p:cNvPr id="30" name="CasellaDiTesto 29">
                  <a:extLst>
                    <a:ext uri="{FF2B5EF4-FFF2-40B4-BE49-F238E27FC236}">
                      <a16:creationId xmlns:a16="http://schemas.microsoft.com/office/drawing/2014/main" id="{95B161F7-70C7-DB44-95F2-2BF45BAE6EA0}"/>
                    </a:ext>
                  </a:extLst>
                </p:cNvPr>
                <p:cNvSpPr txBox="1"/>
                <p:nvPr/>
              </p:nvSpPr>
              <p:spPr>
                <a:xfrm>
                  <a:off x="8394658" y="651331"/>
                  <a:ext cx="749342" cy="338554"/>
                </a:xfrm>
                <a:prstGeom prst="rect">
                  <a:avLst/>
                </a:prstGeom>
                <a:grpFill/>
              </p:spPr>
              <p:txBody>
                <a:bodyPr>
                  <a:spAutoFit/>
                </a:bodyPr>
                <a:lstStyle/>
                <a:p>
                  <a:pPr>
                    <a:defRPr/>
                  </a:pPr>
                  <a:r>
                    <a:rPr lang="it-IT" sz="1600" dirty="0">
                      <a:solidFill>
                        <a:srgbClr val="000090"/>
                      </a:solidFill>
                      <a:latin typeface="Calibri"/>
                      <a:ea typeface="ＭＳ Ｐゴシック" charset="0"/>
                      <a:cs typeface="Calibri"/>
                    </a:rPr>
                    <a:t>2019</a:t>
                  </a:r>
                </a:p>
              </p:txBody>
            </p:sp>
          </p:grpSp>
          <p:sp>
            <p:nvSpPr>
              <p:cNvPr id="27" name="Rectangle 6">
                <a:extLst>
                  <a:ext uri="{FF2B5EF4-FFF2-40B4-BE49-F238E27FC236}">
                    <a16:creationId xmlns:a16="http://schemas.microsoft.com/office/drawing/2014/main" id="{004E29FF-3B92-A240-AF98-33EE31550140}"/>
                  </a:ext>
                </a:extLst>
              </p:cNvPr>
              <p:cNvSpPr>
                <a:spLocks noChangeArrowheads="1"/>
              </p:cNvSpPr>
              <p:nvPr/>
            </p:nvSpPr>
            <p:spPr bwMode="auto">
              <a:xfrm>
                <a:off x="611188" y="18008"/>
                <a:ext cx="7772400" cy="685800"/>
              </a:xfrm>
              <a:prstGeom prst="rect">
                <a:avLst/>
              </a:prstGeom>
              <a:grp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a:defRPr/>
                </a:pPr>
                <a:br>
                  <a:rPr lang="it-IT" b="1" dirty="0">
                    <a:solidFill>
                      <a:srgbClr val="000090"/>
                    </a:solidFill>
                    <a:latin typeface="Calibri"/>
                    <a:ea typeface="ＭＳ Ｐゴシック" charset="0"/>
                  </a:rPr>
                </a:br>
                <a:br>
                  <a:rPr lang="it-IT" b="1" dirty="0">
                    <a:solidFill>
                      <a:srgbClr val="000090"/>
                    </a:solidFill>
                    <a:latin typeface="Calibri"/>
                    <a:ea typeface="ＭＳ Ｐゴシック" charset="0"/>
                  </a:rPr>
                </a:br>
                <a:r>
                  <a:rPr lang="it-IT" sz="1200" b="1" dirty="0">
                    <a:solidFill>
                      <a:srgbClr val="000090"/>
                    </a:solidFill>
                    <a:latin typeface="Calibri"/>
                    <a:ea typeface="ＭＳ Ｐゴシック" charset="0"/>
                  </a:rPr>
                  <a:t>Acute on </a:t>
                </a:r>
                <a:r>
                  <a:rPr lang="it-IT" sz="1200" b="1" dirty="0" err="1">
                    <a:solidFill>
                      <a:srgbClr val="000090"/>
                    </a:solidFill>
                    <a:latin typeface="Calibri"/>
                    <a:ea typeface="ＭＳ Ｐゴシック" charset="0"/>
                  </a:rPr>
                  <a:t>chronic</a:t>
                </a:r>
                <a:r>
                  <a:rPr lang="it-IT" sz="1200" b="1" dirty="0">
                    <a:solidFill>
                      <a:srgbClr val="000090"/>
                    </a:solidFill>
                    <a:latin typeface="Calibri"/>
                    <a:ea typeface="ＭＳ Ｐゴシック" charset="0"/>
                  </a:rPr>
                  <a:t> </a:t>
                </a:r>
                <a:r>
                  <a:rPr lang="it-IT" sz="1200" b="1" dirty="0" err="1">
                    <a:solidFill>
                      <a:srgbClr val="000090"/>
                    </a:solidFill>
                    <a:latin typeface="Calibri"/>
                    <a:ea typeface="ＭＳ Ｐゴシック" charset="0"/>
                  </a:rPr>
                  <a:t>liver</a:t>
                </a:r>
                <a:r>
                  <a:rPr lang="it-IT" sz="1200" b="1" dirty="0">
                    <a:solidFill>
                      <a:srgbClr val="000090"/>
                    </a:solidFill>
                    <a:latin typeface="Calibri"/>
                    <a:ea typeface="ＭＳ Ｐゴシック" charset="0"/>
                  </a:rPr>
                  <a:t> </a:t>
                </a:r>
                <a:r>
                  <a:rPr lang="it-IT" sz="1200" b="1" dirty="0" err="1">
                    <a:solidFill>
                      <a:srgbClr val="000090"/>
                    </a:solidFill>
                    <a:latin typeface="Calibri"/>
                    <a:ea typeface="ＭＳ Ｐゴシック" charset="0"/>
                  </a:rPr>
                  <a:t>failure</a:t>
                </a:r>
                <a:br>
                  <a:rPr lang="it-IT" sz="1200" b="1" dirty="0">
                    <a:solidFill>
                      <a:srgbClr val="000090"/>
                    </a:solidFill>
                    <a:latin typeface="Calibri"/>
                    <a:ea typeface="ＭＳ Ｐゴシック" charset="0"/>
                  </a:rPr>
                </a:br>
                <a:endParaRPr lang="it-IT" sz="1200" b="1" dirty="0">
                  <a:solidFill>
                    <a:srgbClr val="000090"/>
                  </a:solidFill>
                  <a:latin typeface="Calibri"/>
                  <a:ea typeface="ＭＳ Ｐゴシック" charset="0"/>
                </a:endParaRPr>
              </a:p>
            </p:txBody>
          </p:sp>
        </p:grpSp>
        <p:sp>
          <p:nvSpPr>
            <p:cNvPr id="20" name="CasellaDiTesto 19">
              <a:extLst>
                <a:ext uri="{FF2B5EF4-FFF2-40B4-BE49-F238E27FC236}">
                  <a16:creationId xmlns:a16="http://schemas.microsoft.com/office/drawing/2014/main" id="{045F5283-6D8B-C74F-9F4C-52E2293948F5}"/>
                </a:ext>
              </a:extLst>
            </p:cNvPr>
            <p:cNvSpPr txBox="1"/>
            <p:nvPr/>
          </p:nvSpPr>
          <p:spPr>
            <a:xfrm>
              <a:off x="-9403" y="651331"/>
              <a:ext cx="668262" cy="338554"/>
            </a:xfrm>
            <a:prstGeom prst="rect">
              <a:avLst/>
            </a:prstGeom>
            <a:grpFill/>
          </p:spPr>
          <p:txBody>
            <a:bodyPr>
              <a:spAutoFit/>
            </a:bodyPr>
            <a:lstStyle/>
            <a:p>
              <a:pPr>
                <a:defRPr/>
              </a:pPr>
              <a:r>
                <a:rPr lang="it-IT" sz="1600" dirty="0">
                  <a:solidFill>
                    <a:srgbClr val="000090"/>
                  </a:solidFill>
                  <a:latin typeface="Calibri"/>
                  <a:ea typeface="ＭＳ Ｐゴシック" charset="0"/>
                  <a:cs typeface="Calibri"/>
                </a:rPr>
                <a:t>UIMH</a:t>
              </a:r>
              <a:endParaRPr lang="it-IT" sz="1600" baseline="-25000" dirty="0">
                <a:solidFill>
                  <a:srgbClr val="000090"/>
                </a:solidFill>
                <a:latin typeface="Calibri"/>
                <a:ea typeface="ＭＳ Ｐゴシック" charset="0"/>
                <a:cs typeface="Calibri"/>
              </a:endParaRPr>
            </a:p>
          </p:txBody>
        </p:sp>
      </p:grpSp>
    </p:spTree>
    <p:extLst>
      <p:ext uri="{BB962C8B-B14F-4D97-AF65-F5344CB8AC3E}">
        <p14:creationId xmlns:p14="http://schemas.microsoft.com/office/powerpoint/2010/main" val="2552504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a:extLst>
              <a:ext uri="{FF2B5EF4-FFF2-40B4-BE49-F238E27FC236}">
                <a16:creationId xmlns:a16="http://schemas.microsoft.com/office/drawing/2014/main" id="{FFE304AD-2528-4D49-8F80-DE80CAE06C84}"/>
              </a:ext>
            </a:extLst>
          </p:cNvPr>
          <p:cNvSpPr>
            <a:spLocks noChangeArrowheads="1"/>
          </p:cNvSpPr>
          <p:nvPr/>
        </p:nvSpPr>
        <p:spPr bwMode="auto">
          <a:xfrm>
            <a:off x="1992313" y="1989138"/>
            <a:ext cx="8280400"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sz="2000" b="1" dirty="0">
                <a:solidFill>
                  <a:srgbClr val="000090"/>
                </a:solidFill>
                <a:latin typeface="Calibri"/>
                <a:ea typeface="ＭＳ Ｐゴシック" charset="0"/>
                <a:cs typeface="ＭＳ Ｐゴシック" charset="0"/>
              </a:rPr>
              <a:t>The </a:t>
            </a:r>
            <a:r>
              <a:rPr lang="it-IT" sz="2000" b="1" dirty="0" err="1">
                <a:solidFill>
                  <a:srgbClr val="000090"/>
                </a:solidFill>
                <a:latin typeface="Calibri"/>
                <a:ea typeface="ＭＳ Ｐゴシック" charset="0"/>
                <a:cs typeface="ＭＳ Ｐゴシック" charset="0"/>
              </a:rPr>
              <a:t>Clif</a:t>
            </a:r>
            <a:r>
              <a:rPr lang="it-IT" sz="2000" b="1" dirty="0">
                <a:solidFill>
                  <a:srgbClr val="000090"/>
                </a:solidFill>
                <a:latin typeface="Calibri"/>
                <a:ea typeface="ＭＳ Ｐゴシック" charset="0"/>
                <a:cs typeface="ＭＳ Ｐゴシック" charset="0"/>
              </a:rPr>
              <a:t>-C-ACLF score</a:t>
            </a:r>
          </a:p>
        </p:txBody>
      </p:sp>
      <p:sp>
        <p:nvSpPr>
          <p:cNvPr id="50178" name="CasellaDiTesto 6">
            <a:extLst>
              <a:ext uri="{FF2B5EF4-FFF2-40B4-BE49-F238E27FC236}">
                <a16:creationId xmlns:a16="http://schemas.microsoft.com/office/drawing/2014/main" id="{303F1357-6CEA-A14A-827F-CBB68F8CBF0F}"/>
              </a:ext>
            </a:extLst>
          </p:cNvPr>
          <p:cNvSpPr txBox="1">
            <a:spLocks noChangeArrowheads="1"/>
          </p:cNvSpPr>
          <p:nvPr/>
        </p:nvSpPr>
        <p:spPr bwMode="auto">
          <a:xfrm>
            <a:off x="1992313" y="2924175"/>
            <a:ext cx="842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alatino Linotype" panose="02040502050505030304" pitchFamily="18" charset="0"/>
                <a:ea typeface="ＭＳ Ｐゴシック" panose="020B0600070205080204" pitchFamily="34" charset="-128"/>
              </a:defRPr>
            </a:lvl1pPr>
            <a:lvl2pPr marL="742950" indent="-285750">
              <a:defRPr sz="2400">
                <a:solidFill>
                  <a:schemeClr val="tx1"/>
                </a:solidFill>
                <a:latin typeface="Palatino Linotype" panose="02040502050505030304" pitchFamily="18" charset="0"/>
                <a:ea typeface="ＭＳ Ｐゴシック" panose="020B0600070205080204" pitchFamily="34" charset="-128"/>
              </a:defRPr>
            </a:lvl2pPr>
            <a:lvl3pPr marL="1143000" indent="-228600">
              <a:defRPr sz="2400">
                <a:solidFill>
                  <a:schemeClr val="tx1"/>
                </a:solidFill>
                <a:latin typeface="Palatino Linotype" panose="02040502050505030304" pitchFamily="18" charset="0"/>
                <a:ea typeface="ＭＳ Ｐゴシック" panose="020B0600070205080204" pitchFamily="34" charset="-128"/>
              </a:defRPr>
            </a:lvl3pPr>
            <a:lvl4pPr marL="1600200" indent="-228600">
              <a:defRPr sz="2400">
                <a:solidFill>
                  <a:schemeClr val="tx1"/>
                </a:solidFill>
                <a:latin typeface="Palatino Linotype" panose="02040502050505030304" pitchFamily="18" charset="0"/>
                <a:ea typeface="ＭＳ Ｐゴシック" panose="020B0600070205080204" pitchFamily="34" charset="-128"/>
              </a:defRPr>
            </a:lvl4pPr>
            <a:lvl5pPr marL="2057400" indent="-228600">
              <a:defRPr sz="24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9pPr>
          </a:lstStyle>
          <a:p>
            <a:pPr algn="ctr" eaLnBrk="1" hangingPunct="1"/>
            <a:r>
              <a:rPr lang="it-IT" altLang="it-IT" sz="1800" b="1">
                <a:latin typeface="Calibri" panose="020F0502020204030204" pitchFamily="34" charset="0"/>
              </a:rPr>
              <a:t>Clif-C-ACLF score </a:t>
            </a:r>
            <a:r>
              <a:rPr lang="it-IT" altLang="it-IT" sz="1800">
                <a:latin typeface="Calibri" panose="020F0502020204030204" pitchFamily="34" charset="0"/>
              </a:rPr>
              <a:t>= 10 x [0.33 x Clif-Ofs + 0.04 x Age + 0.63 x Ln (WBC count) – 2] </a:t>
            </a:r>
          </a:p>
        </p:txBody>
      </p:sp>
      <p:sp>
        <p:nvSpPr>
          <p:cNvPr id="50179" name="CasellaDiTesto 7">
            <a:extLst>
              <a:ext uri="{FF2B5EF4-FFF2-40B4-BE49-F238E27FC236}">
                <a16:creationId xmlns:a16="http://schemas.microsoft.com/office/drawing/2014/main" id="{B2A5BB83-F17C-E741-B95B-730A1DE85F3D}"/>
              </a:ext>
            </a:extLst>
          </p:cNvPr>
          <p:cNvSpPr txBox="1">
            <a:spLocks noChangeArrowheads="1"/>
          </p:cNvSpPr>
          <p:nvPr/>
        </p:nvSpPr>
        <p:spPr bwMode="auto">
          <a:xfrm>
            <a:off x="2065339" y="3716338"/>
            <a:ext cx="8207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alatino Linotype" panose="02040502050505030304" pitchFamily="18" charset="0"/>
                <a:ea typeface="ＭＳ Ｐゴシック" panose="020B0600070205080204" pitchFamily="34" charset="-128"/>
              </a:defRPr>
            </a:lvl1pPr>
            <a:lvl2pPr marL="742950" indent="-285750">
              <a:defRPr sz="2400">
                <a:solidFill>
                  <a:schemeClr val="tx1"/>
                </a:solidFill>
                <a:latin typeface="Palatino Linotype" panose="02040502050505030304" pitchFamily="18" charset="0"/>
                <a:ea typeface="ＭＳ Ｐゴシック" panose="020B0600070205080204" pitchFamily="34" charset="-128"/>
              </a:defRPr>
            </a:lvl2pPr>
            <a:lvl3pPr marL="1143000" indent="-228600">
              <a:defRPr sz="2400">
                <a:solidFill>
                  <a:schemeClr val="tx1"/>
                </a:solidFill>
                <a:latin typeface="Palatino Linotype" panose="02040502050505030304" pitchFamily="18" charset="0"/>
                <a:ea typeface="ＭＳ Ｐゴシック" panose="020B0600070205080204" pitchFamily="34" charset="-128"/>
              </a:defRPr>
            </a:lvl3pPr>
            <a:lvl4pPr marL="1600200" indent="-228600">
              <a:defRPr sz="2400">
                <a:solidFill>
                  <a:schemeClr val="tx1"/>
                </a:solidFill>
                <a:latin typeface="Palatino Linotype" panose="02040502050505030304" pitchFamily="18" charset="0"/>
                <a:ea typeface="ＭＳ Ｐゴシック" panose="020B0600070205080204" pitchFamily="34" charset="-128"/>
              </a:defRPr>
            </a:lvl4pPr>
            <a:lvl5pPr marL="2057400" indent="-228600">
              <a:defRPr sz="24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Palatino Linotype" panose="02040502050505030304" pitchFamily="18" charset="0"/>
                <a:ea typeface="ＭＳ Ｐゴシック" panose="020B0600070205080204" pitchFamily="34" charset="-128"/>
              </a:defRPr>
            </a:lvl9pPr>
          </a:lstStyle>
          <a:p>
            <a:pPr algn="ctr" eaLnBrk="1" hangingPunct="1"/>
            <a:r>
              <a:rPr lang="it-IT" altLang="it-IT" sz="1800">
                <a:latin typeface="Calibri" panose="020F0502020204030204" pitchFamily="34" charset="0"/>
              </a:rPr>
              <a:t>The cumulative probability of death at time “t” can be estimate by the equation:</a:t>
            </a:r>
          </a:p>
          <a:p>
            <a:pPr algn="ctr" eaLnBrk="1" hangingPunct="1"/>
            <a:endParaRPr lang="it-IT" altLang="it-IT" sz="1800">
              <a:latin typeface="Calibri" panose="020F0502020204030204" pitchFamily="34" charset="0"/>
            </a:endParaRPr>
          </a:p>
          <a:p>
            <a:pPr algn="ctr" eaLnBrk="1" hangingPunct="1"/>
            <a:endParaRPr lang="it-IT" altLang="it-IT" sz="1800">
              <a:latin typeface="Calibri" panose="020F0502020204030204" pitchFamily="34" charset="0"/>
            </a:endParaRPr>
          </a:p>
          <a:p>
            <a:pPr algn="ctr" eaLnBrk="1" hangingPunct="1"/>
            <a:r>
              <a:rPr lang="it-IT" altLang="it-IT" sz="1800">
                <a:latin typeface="Calibri" panose="020F0502020204030204" pitchFamily="34" charset="0"/>
              </a:rPr>
              <a:t>P = 1 – e </a:t>
            </a:r>
            <a:r>
              <a:rPr lang="it-IT" altLang="it-IT" sz="1800" baseline="30000">
                <a:latin typeface="Calibri" panose="020F0502020204030204" pitchFamily="34" charset="0"/>
              </a:rPr>
              <a:t>-Cl(t) x</a:t>
            </a:r>
            <a:r>
              <a:rPr lang="it-IT" altLang="it-IT" sz="1800">
                <a:latin typeface="Calibri" panose="020F0502020204030204" pitchFamily="34" charset="0"/>
              </a:rPr>
              <a:t> </a:t>
            </a:r>
            <a:r>
              <a:rPr lang="it-IT" altLang="it-IT" sz="1800" baseline="30000">
                <a:latin typeface="Calibri" panose="020F0502020204030204" pitchFamily="34" charset="0"/>
              </a:rPr>
              <a:t>exp [β(t) x Clif-C-ACLF score]</a:t>
            </a:r>
          </a:p>
        </p:txBody>
      </p:sp>
      <p:sp>
        <p:nvSpPr>
          <p:cNvPr id="7" name="Text Box 5">
            <a:extLst>
              <a:ext uri="{FF2B5EF4-FFF2-40B4-BE49-F238E27FC236}">
                <a16:creationId xmlns:a16="http://schemas.microsoft.com/office/drawing/2014/main" id="{3B76A46B-A987-FB45-93E2-C5D4FDF88E51}"/>
              </a:ext>
            </a:extLst>
          </p:cNvPr>
          <p:cNvSpPr txBox="1">
            <a:spLocks noChangeArrowheads="1"/>
          </p:cNvSpPr>
          <p:nvPr/>
        </p:nvSpPr>
        <p:spPr bwMode="auto">
          <a:xfrm>
            <a:off x="2808289" y="5589589"/>
            <a:ext cx="6600825" cy="338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b="1" i="1" dirty="0" err="1">
                <a:latin typeface="Calibri"/>
                <a:ea typeface="ＭＳ Ｐゴシック" charset="0"/>
                <a:cs typeface="ＭＳ Ｐゴシック" charset="0"/>
              </a:rPr>
              <a:t>R</a:t>
            </a:r>
            <a:r>
              <a:rPr lang="it-IT" sz="1600" b="1" i="1" dirty="0">
                <a:latin typeface="Calibri"/>
                <a:ea typeface="ＭＳ Ｐゴシック" charset="0"/>
                <a:cs typeface="ＭＳ Ｐゴシック" charset="0"/>
              </a:rPr>
              <a:t>. </a:t>
            </a:r>
            <a:r>
              <a:rPr lang="it-IT" sz="1600" b="1" i="1" dirty="0" err="1">
                <a:latin typeface="Calibri"/>
                <a:ea typeface="ＭＳ Ｐゴシック" charset="0"/>
                <a:cs typeface="ＭＳ Ｐゴシック" charset="0"/>
              </a:rPr>
              <a:t>Jalan</a:t>
            </a:r>
            <a:r>
              <a:rPr lang="it-IT" sz="1600" b="1" i="1" dirty="0">
                <a:latin typeface="Calibri"/>
                <a:ea typeface="ＭＳ Ｐゴシック" charset="0"/>
                <a:cs typeface="ＭＳ Ｐゴシック" charset="0"/>
              </a:rPr>
              <a:t> et  al. </a:t>
            </a:r>
            <a:r>
              <a:rPr lang="it-IT" sz="1600" b="1" i="1" dirty="0" err="1">
                <a:latin typeface="Calibri"/>
                <a:ea typeface="ＭＳ Ｐゴシック" charset="0"/>
                <a:cs typeface="ＭＳ Ｐゴシック" charset="0"/>
              </a:rPr>
              <a:t>J</a:t>
            </a:r>
            <a:r>
              <a:rPr lang="it-IT" sz="1600" b="1" i="1" dirty="0">
                <a:latin typeface="Calibri"/>
                <a:ea typeface="ＭＳ Ｐゴシック" charset="0"/>
                <a:cs typeface="ＭＳ Ｐゴシック" charset="0"/>
              </a:rPr>
              <a:t>. Hepatol. 2014; 61 : 1038-1047</a:t>
            </a:r>
          </a:p>
        </p:txBody>
      </p:sp>
      <p:grpSp>
        <p:nvGrpSpPr>
          <p:cNvPr id="16" name="Gruppo 15">
            <a:extLst>
              <a:ext uri="{FF2B5EF4-FFF2-40B4-BE49-F238E27FC236}">
                <a16:creationId xmlns:a16="http://schemas.microsoft.com/office/drawing/2014/main" id="{AFAAB7D7-5B13-504E-857D-91E034148EEA}"/>
              </a:ext>
            </a:extLst>
          </p:cNvPr>
          <p:cNvGrpSpPr/>
          <p:nvPr/>
        </p:nvGrpSpPr>
        <p:grpSpPr>
          <a:xfrm>
            <a:off x="1514598" y="-27384"/>
            <a:ext cx="9153403" cy="1063847"/>
            <a:chOff x="-9403" y="1"/>
            <a:chExt cx="9153403" cy="1063847"/>
          </a:xfrm>
          <a:solidFill>
            <a:srgbClr val="507CDF"/>
          </a:solidFill>
        </p:grpSpPr>
        <p:grpSp>
          <p:nvGrpSpPr>
            <p:cNvPr id="17" name="Gruppo 16">
              <a:extLst>
                <a:ext uri="{FF2B5EF4-FFF2-40B4-BE49-F238E27FC236}">
                  <a16:creationId xmlns:a16="http://schemas.microsoft.com/office/drawing/2014/main" id="{C5F6B7B2-A4BA-7449-B13B-76E8874E6B53}"/>
                </a:ext>
              </a:extLst>
            </p:cNvPr>
            <p:cNvGrpSpPr/>
            <p:nvPr/>
          </p:nvGrpSpPr>
          <p:grpSpPr>
            <a:xfrm>
              <a:off x="0" y="1"/>
              <a:ext cx="9144000" cy="1063847"/>
              <a:chOff x="0" y="1"/>
              <a:chExt cx="9144000" cy="1063847"/>
            </a:xfrm>
            <a:grpFill/>
          </p:grpSpPr>
          <p:grpSp>
            <p:nvGrpSpPr>
              <p:cNvPr id="19" name="Gruppo 18">
                <a:extLst>
                  <a:ext uri="{FF2B5EF4-FFF2-40B4-BE49-F238E27FC236}">
                    <a16:creationId xmlns:a16="http://schemas.microsoft.com/office/drawing/2014/main" id="{E8B32E8E-70E1-8E40-ACC0-2A3E1C412827}"/>
                  </a:ext>
                </a:extLst>
              </p:cNvPr>
              <p:cNvGrpSpPr/>
              <p:nvPr/>
            </p:nvGrpSpPr>
            <p:grpSpPr>
              <a:xfrm>
                <a:off x="0" y="1"/>
                <a:ext cx="9144000" cy="1063847"/>
                <a:chOff x="0" y="1"/>
                <a:chExt cx="9144000" cy="1063847"/>
              </a:xfrm>
              <a:grpFill/>
            </p:grpSpPr>
            <p:sp>
              <p:nvSpPr>
                <p:cNvPr id="21" name="Rettangolo 20">
                  <a:extLst>
                    <a:ext uri="{FF2B5EF4-FFF2-40B4-BE49-F238E27FC236}">
                      <a16:creationId xmlns:a16="http://schemas.microsoft.com/office/drawing/2014/main" id="{E1BF2168-F3D3-0945-860D-3C32A1E98721}"/>
                    </a:ext>
                  </a:extLst>
                </p:cNvPr>
                <p:cNvSpPr/>
                <p:nvPr/>
              </p:nvSpPr>
              <p:spPr>
                <a:xfrm>
                  <a:off x="0" y="1"/>
                  <a:ext cx="9144000" cy="1063847"/>
                </a:xfrm>
                <a:prstGeom prst="rect">
                  <a:avLst/>
                </a:prstGeom>
                <a:grp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latin typeface="Calibri"/>
                  </a:endParaRPr>
                </a:p>
              </p:txBody>
            </p:sp>
            <p:cxnSp>
              <p:nvCxnSpPr>
                <p:cNvPr id="22" name="Connettore 1 21">
                  <a:extLst>
                    <a:ext uri="{FF2B5EF4-FFF2-40B4-BE49-F238E27FC236}">
                      <a16:creationId xmlns:a16="http://schemas.microsoft.com/office/drawing/2014/main" id="{26D6D4B5-CE12-B64E-961D-79922B6763D7}"/>
                    </a:ext>
                  </a:extLst>
                </p:cNvPr>
                <p:cNvCxnSpPr/>
                <p:nvPr/>
              </p:nvCxnSpPr>
              <p:spPr>
                <a:xfrm>
                  <a:off x="687388" y="857593"/>
                  <a:ext cx="7707274" cy="0"/>
                </a:xfrm>
                <a:prstGeom prst="line">
                  <a:avLst/>
                </a:prstGeom>
                <a:grpFill/>
                <a:ln w="9525">
                  <a:solidFill>
                    <a:srgbClr val="000090"/>
                  </a:solidFill>
                </a:ln>
              </p:spPr>
              <p:style>
                <a:lnRef idx="2">
                  <a:schemeClr val="accent1"/>
                </a:lnRef>
                <a:fillRef idx="0">
                  <a:schemeClr val="accent1"/>
                </a:fillRef>
                <a:effectRef idx="1">
                  <a:schemeClr val="accent1"/>
                </a:effectRef>
                <a:fontRef idx="minor">
                  <a:schemeClr val="tx1"/>
                </a:fontRef>
              </p:style>
            </p:cxnSp>
            <p:sp>
              <p:nvSpPr>
                <p:cNvPr id="23" name="CasellaDiTesto 22">
                  <a:extLst>
                    <a:ext uri="{FF2B5EF4-FFF2-40B4-BE49-F238E27FC236}">
                      <a16:creationId xmlns:a16="http://schemas.microsoft.com/office/drawing/2014/main" id="{1300CA0D-2F1C-DF4F-AE0A-34FEF64A1C8A}"/>
                    </a:ext>
                  </a:extLst>
                </p:cNvPr>
                <p:cNvSpPr txBox="1"/>
                <p:nvPr/>
              </p:nvSpPr>
              <p:spPr>
                <a:xfrm>
                  <a:off x="8394658" y="651331"/>
                  <a:ext cx="749342" cy="338554"/>
                </a:xfrm>
                <a:prstGeom prst="rect">
                  <a:avLst/>
                </a:prstGeom>
                <a:grpFill/>
              </p:spPr>
              <p:txBody>
                <a:bodyPr>
                  <a:spAutoFit/>
                </a:bodyPr>
                <a:lstStyle/>
                <a:p>
                  <a:pPr>
                    <a:defRPr/>
                  </a:pPr>
                  <a:r>
                    <a:rPr lang="it-IT" sz="1600" dirty="0">
                      <a:solidFill>
                        <a:srgbClr val="000090"/>
                      </a:solidFill>
                      <a:latin typeface="Calibri"/>
                      <a:ea typeface="ＭＳ Ｐゴシック" charset="0"/>
                      <a:cs typeface="Calibri"/>
                    </a:rPr>
                    <a:t>2019</a:t>
                  </a:r>
                </a:p>
              </p:txBody>
            </p:sp>
          </p:grpSp>
          <p:sp>
            <p:nvSpPr>
              <p:cNvPr id="20" name="Rectangle 6">
                <a:extLst>
                  <a:ext uri="{FF2B5EF4-FFF2-40B4-BE49-F238E27FC236}">
                    <a16:creationId xmlns:a16="http://schemas.microsoft.com/office/drawing/2014/main" id="{21D1E786-8499-2644-A9D5-2619D24EF5B4}"/>
                  </a:ext>
                </a:extLst>
              </p:cNvPr>
              <p:cNvSpPr>
                <a:spLocks noChangeArrowheads="1"/>
              </p:cNvSpPr>
              <p:nvPr/>
            </p:nvSpPr>
            <p:spPr bwMode="auto">
              <a:xfrm>
                <a:off x="611188" y="18008"/>
                <a:ext cx="7772400" cy="685800"/>
              </a:xfrm>
              <a:prstGeom prst="rect">
                <a:avLst/>
              </a:prstGeom>
              <a:grp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a:defRPr/>
                </a:pPr>
                <a:br>
                  <a:rPr lang="it-IT" b="1" dirty="0">
                    <a:solidFill>
                      <a:srgbClr val="000090"/>
                    </a:solidFill>
                    <a:latin typeface="Calibri"/>
                    <a:ea typeface="ＭＳ Ｐゴシック" charset="0"/>
                  </a:rPr>
                </a:br>
                <a:br>
                  <a:rPr lang="it-IT" b="1" dirty="0">
                    <a:solidFill>
                      <a:srgbClr val="000090"/>
                    </a:solidFill>
                    <a:latin typeface="Calibri"/>
                    <a:ea typeface="ＭＳ Ｐゴシック" charset="0"/>
                  </a:rPr>
                </a:br>
                <a:r>
                  <a:rPr lang="it-IT" sz="1200" b="1" dirty="0">
                    <a:solidFill>
                      <a:srgbClr val="000090"/>
                    </a:solidFill>
                    <a:latin typeface="Calibri"/>
                    <a:ea typeface="ＭＳ Ｐゴシック" charset="0"/>
                  </a:rPr>
                  <a:t>Acute on </a:t>
                </a:r>
                <a:r>
                  <a:rPr lang="it-IT" sz="1200" b="1" dirty="0" err="1">
                    <a:solidFill>
                      <a:srgbClr val="000090"/>
                    </a:solidFill>
                    <a:latin typeface="Calibri"/>
                    <a:ea typeface="ＭＳ Ｐゴシック" charset="0"/>
                  </a:rPr>
                  <a:t>chronic</a:t>
                </a:r>
                <a:r>
                  <a:rPr lang="it-IT" sz="1200" b="1" dirty="0">
                    <a:solidFill>
                      <a:srgbClr val="000090"/>
                    </a:solidFill>
                    <a:latin typeface="Calibri"/>
                    <a:ea typeface="ＭＳ Ｐゴシック" charset="0"/>
                  </a:rPr>
                  <a:t> </a:t>
                </a:r>
                <a:r>
                  <a:rPr lang="it-IT" sz="1200" b="1" dirty="0" err="1">
                    <a:solidFill>
                      <a:srgbClr val="000090"/>
                    </a:solidFill>
                    <a:latin typeface="Calibri"/>
                    <a:ea typeface="ＭＳ Ｐゴシック" charset="0"/>
                  </a:rPr>
                  <a:t>liver</a:t>
                </a:r>
                <a:r>
                  <a:rPr lang="it-IT" sz="1200" b="1" dirty="0">
                    <a:solidFill>
                      <a:srgbClr val="000090"/>
                    </a:solidFill>
                    <a:latin typeface="Calibri"/>
                    <a:ea typeface="ＭＳ Ｐゴシック" charset="0"/>
                  </a:rPr>
                  <a:t> </a:t>
                </a:r>
                <a:r>
                  <a:rPr lang="it-IT" sz="1200" b="1" dirty="0" err="1">
                    <a:solidFill>
                      <a:srgbClr val="000090"/>
                    </a:solidFill>
                    <a:latin typeface="Calibri"/>
                    <a:ea typeface="ＭＳ Ｐゴシック" charset="0"/>
                  </a:rPr>
                  <a:t>failure</a:t>
                </a:r>
                <a:br>
                  <a:rPr lang="it-IT" sz="1200" b="1" dirty="0">
                    <a:solidFill>
                      <a:srgbClr val="000090"/>
                    </a:solidFill>
                    <a:latin typeface="Calibri"/>
                    <a:ea typeface="ＭＳ Ｐゴシック" charset="0"/>
                  </a:rPr>
                </a:br>
                <a:endParaRPr lang="it-IT" sz="1200" b="1" dirty="0">
                  <a:solidFill>
                    <a:srgbClr val="000090"/>
                  </a:solidFill>
                  <a:latin typeface="Calibri"/>
                  <a:ea typeface="ＭＳ Ｐゴシック" charset="0"/>
                </a:endParaRPr>
              </a:p>
            </p:txBody>
          </p:sp>
        </p:grpSp>
        <p:sp>
          <p:nvSpPr>
            <p:cNvPr id="18" name="CasellaDiTesto 17">
              <a:extLst>
                <a:ext uri="{FF2B5EF4-FFF2-40B4-BE49-F238E27FC236}">
                  <a16:creationId xmlns:a16="http://schemas.microsoft.com/office/drawing/2014/main" id="{9E080703-4617-F245-A790-AE031BAE7CB1}"/>
                </a:ext>
              </a:extLst>
            </p:cNvPr>
            <p:cNvSpPr txBox="1"/>
            <p:nvPr/>
          </p:nvSpPr>
          <p:spPr>
            <a:xfrm>
              <a:off x="-9403" y="651331"/>
              <a:ext cx="668262" cy="338554"/>
            </a:xfrm>
            <a:prstGeom prst="rect">
              <a:avLst/>
            </a:prstGeom>
            <a:grpFill/>
          </p:spPr>
          <p:txBody>
            <a:bodyPr>
              <a:spAutoFit/>
            </a:bodyPr>
            <a:lstStyle/>
            <a:p>
              <a:pPr>
                <a:defRPr/>
              </a:pPr>
              <a:r>
                <a:rPr lang="it-IT" sz="1600" dirty="0">
                  <a:solidFill>
                    <a:srgbClr val="000090"/>
                  </a:solidFill>
                  <a:latin typeface="Calibri"/>
                  <a:ea typeface="ＭＳ Ｐゴシック" charset="0"/>
                  <a:cs typeface="Calibri"/>
                </a:rPr>
                <a:t>UIMH</a:t>
              </a:r>
              <a:endParaRPr lang="it-IT" sz="1600" baseline="-25000" dirty="0">
                <a:solidFill>
                  <a:srgbClr val="000090"/>
                </a:solidFill>
                <a:latin typeface="Calibri"/>
                <a:ea typeface="ＭＳ Ｐゴシック" charset="0"/>
                <a:cs typeface="Calibri"/>
              </a:endParaRPr>
            </a:p>
          </p:txBody>
        </p:sp>
      </p:grpSp>
    </p:spTree>
    <p:extLst>
      <p:ext uri="{BB962C8B-B14F-4D97-AF65-F5344CB8AC3E}">
        <p14:creationId xmlns:p14="http://schemas.microsoft.com/office/powerpoint/2010/main" val="135300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a:extLst>
              <a:ext uri="{FF2B5EF4-FFF2-40B4-BE49-F238E27FC236}">
                <a16:creationId xmlns:a16="http://schemas.microsoft.com/office/drawing/2014/main" id="{30DF0986-FE06-A243-8906-E0BE6DB700B1}"/>
              </a:ext>
            </a:extLst>
          </p:cNvPr>
          <p:cNvSpPr>
            <a:spLocks noChangeArrowheads="1"/>
          </p:cNvSpPr>
          <p:nvPr/>
        </p:nvSpPr>
        <p:spPr bwMode="auto">
          <a:xfrm>
            <a:off x="1992313" y="1412876"/>
            <a:ext cx="8280400" cy="70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sz="2000" b="1" dirty="0">
                <a:solidFill>
                  <a:srgbClr val="000090"/>
                </a:solidFill>
                <a:latin typeface="Calibri"/>
                <a:ea typeface="ＭＳ Ｐゴシック" charset="0"/>
                <a:cs typeface="ＭＳ Ｐゴシック" charset="0"/>
              </a:rPr>
              <a:t>The </a:t>
            </a:r>
            <a:r>
              <a:rPr lang="it-IT" sz="2000" b="1" dirty="0" err="1">
                <a:solidFill>
                  <a:srgbClr val="000090"/>
                </a:solidFill>
                <a:latin typeface="Calibri"/>
                <a:ea typeface="ＭＳ Ｐゴシック" charset="0"/>
                <a:cs typeface="ＭＳ Ｐゴシック" charset="0"/>
              </a:rPr>
              <a:t>accuracy</a:t>
            </a:r>
            <a:r>
              <a:rPr lang="it-IT" sz="2000" b="1" dirty="0">
                <a:solidFill>
                  <a:srgbClr val="000090"/>
                </a:solidFill>
                <a:latin typeface="Calibri"/>
                <a:ea typeface="ＭＳ Ｐゴシック" charset="0"/>
                <a:cs typeface="ＭＳ Ｐゴシック" charset="0"/>
              </a:rPr>
              <a:t> of the Clif-C-ACLF score in </a:t>
            </a:r>
            <a:r>
              <a:rPr lang="it-IT" sz="2000" b="1" dirty="0" err="1">
                <a:solidFill>
                  <a:srgbClr val="000090"/>
                </a:solidFill>
                <a:latin typeface="Calibri"/>
                <a:ea typeface="ＭＳ Ｐゴシック" charset="0"/>
                <a:cs typeface="ＭＳ Ｐゴシック" charset="0"/>
              </a:rPr>
              <a:t>predicting</a:t>
            </a:r>
            <a:r>
              <a:rPr lang="it-IT" sz="2000" b="1" dirty="0">
                <a:solidFill>
                  <a:srgbClr val="000090"/>
                </a:solidFill>
                <a:latin typeface="Calibri"/>
                <a:ea typeface="ＭＳ Ｐゴシック" charset="0"/>
                <a:cs typeface="ＭＳ Ｐゴシック" charset="0"/>
              </a:rPr>
              <a:t> 28 </a:t>
            </a:r>
            <a:r>
              <a:rPr lang="it-IT" sz="2000" b="1" dirty="0" err="1">
                <a:solidFill>
                  <a:srgbClr val="000090"/>
                </a:solidFill>
                <a:latin typeface="Calibri"/>
                <a:ea typeface="ＭＳ Ｐゴシック" charset="0"/>
                <a:cs typeface="ＭＳ Ｐゴシック" charset="0"/>
              </a:rPr>
              <a:t>day</a:t>
            </a:r>
            <a:r>
              <a:rPr lang="it-IT" sz="2000" b="1" dirty="0">
                <a:solidFill>
                  <a:srgbClr val="000090"/>
                </a:solidFill>
                <a:latin typeface="Calibri"/>
                <a:ea typeface="ＭＳ Ｐゴシック" charset="0"/>
                <a:cs typeface="ＭＳ Ｐゴシック" charset="0"/>
              </a:rPr>
              <a:t> (</a:t>
            </a:r>
            <a:r>
              <a:rPr lang="it-IT" sz="2000" b="1" dirty="0" err="1">
                <a:solidFill>
                  <a:srgbClr val="000090"/>
                </a:solidFill>
                <a:latin typeface="Calibri"/>
                <a:ea typeface="ＭＳ Ｐゴシック" charset="0"/>
                <a:cs typeface="ＭＳ Ｐゴシック" charset="0"/>
              </a:rPr>
              <a:t>left</a:t>
            </a:r>
            <a:r>
              <a:rPr lang="it-IT" sz="2000" b="1" dirty="0">
                <a:solidFill>
                  <a:srgbClr val="000090"/>
                </a:solidFill>
                <a:latin typeface="Calibri"/>
                <a:ea typeface="ＭＳ Ｐゴシック" charset="0"/>
                <a:cs typeface="ＭＳ Ｐゴシック" charset="0"/>
              </a:rPr>
              <a:t> panel) or 90 </a:t>
            </a:r>
            <a:r>
              <a:rPr lang="it-IT" sz="2000" b="1" dirty="0" err="1">
                <a:solidFill>
                  <a:srgbClr val="000090"/>
                </a:solidFill>
                <a:latin typeface="Calibri"/>
                <a:ea typeface="ＭＳ Ｐゴシック" charset="0"/>
                <a:cs typeface="ＭＳ Ｐゴシック" charset="0"/>
              </a:rPr>
              <a:t>day</a:t>
            </a:r>
            <a:r>
              <a:rPr lang="it-IT" sz="2000" b="1" dirty="0">
                <a:solidFill>
                  <a:srgbClr val="000090"/>
                </a:solidFill>
                <a:latin typeface="Calibri"/>
                <a:ea typeface="ＭＳ Ｐゴシック" charset="0"/>
                <a:cs typeface="ＭＳ Ｐゴシック" charset="0"/>
              </a:rPr>
              <a:t> (right panel) </a:t>
            </a:r>
            <a:r>
              <a:rPr lang="it-IT" sz="2000" b="1" dirty="0" err="1">
                <a:solidFill>
                  <a:srgbClr val="000090"/>
                </a:solidFill>
                <a:latin typeface="Calibri"/>
                <a:ea typeface="ＭＳ Ｐゴシック" charset="0"/>
                <a:cs typeface="ＭＳ Ｐゴシック" charset="0"/>
              </a:rPr>
              <a:t>mortality</a:t>
            </a:r>
            <a:endParaRPr lang="it-IT" sz="2000" b="1" dirty="0">
              <a:solidFill>
                <a:srgbClr val="000090"/>
              </a:solidFill>
              <a:latin typeface="Calibri"/>
              <a:ea typeface="ＭＳ Ｐゴシック" charset="0"/>
              <a:cs typeface="ＭＳ Ｐゴシック" charset="0"/>
            </a:endParaRPr>
          </a:p>
        </p:txBody>
      </p:sp>
      <p:pic>
        <p:nvPicPr>
          <p:cNvPr id="2" name="Immagine 1">
            <a:extLst>
              <a:ext uri="{FF2B5EF4-FFF2-40B4-BE49-F238E27FC236}">
                <a16:creationId xmlns:a16="http://schemas.microsoft.com/office/drawing/2014/main" id="{E38A386C-9918-DF4F-9F26-36BC8A5209C3}"/>
              </a:ext>
            </a:extLst>
          </p:cNvPr>
          <p:cNvPicPr>
            <a:picLocks noChangeAspect="1"/>
          </p:cNvPicPr>
          <p:nvPr/>
        </p:nvPicPr>
        <p:blipFill>
          <a:blip r:embed="rId2"/>
          <a:stretch>
            <a:fillRect/>
          </a:stretch>
        </p:blipFill>
        <p:spPr>
          <a:xfrm>
            <a:off x="1820004" y="2564904"/>
            <a:ext cx="4059973" cy="3043560"/>
          </a:xfrm>
          <a:prstGeom prst="rect">
            <a:avLst/>
          </a:prstGeom>
          <a:effectLst>
            <a:glow rad="101600">
              <a:srgbClr val="000090">
                <a:alpha val="75000"/>
              </a:srgbClr>
            </a:glow>
          </a:effectLst>
        </p:spPr>
      </p:pic>
      <p:pic>
        <p:nvPicPr>
          <p:cNvPr id="7" name="Immagine 6">
            <a:extLst>
              <a:ext uri="{FF2B5EF4-FFF2-40B4-BE49-F238E27FC236}">
                <a16:creationId xmlns:a16="http://schemas.microsoft.com/office/drawing/2014/main" id="{F57AE94A-3933-0B43-9EE6-888610A92F40}"/>
              </a:ext>
            </a:extLst>
          </p:cNvPr>
          <p:cNvPicPr>
            <a:picLocks noChangeAspect="1"/>
          </p:cNvPicPr>
          <p:nvPr/>
        </p:nvPicPr>
        <p:blipFill>
          <a:blip r:embed="rId3"/>
          <a:stretch>
            <a:fillRect/>
          </a:stretch>
        </p:blipFill>
        <p:spPr>
          <a:xfrm>
            <a:off x="6312025" y="2564904"/>
            <a:ext cx="4103153" cy="3096344"/>
          </a:xfrm>
          <a:prstGeom prst="rect">
            <a:avLst/>
          </a:prstGeom>
          <a:effectLst>
            <a:glow rad="101600">
              <a:srgbClr val="000090">
                <a:alpha val="75000"/>
              </a:srgbClr>
            </a:glow>
          </a:effectLst>
        </p:spPr>
      </p:pic>
      <p:sp>
        <p:nvSpPr>
          <p:cNvPr id="8" name="Text Box 5">
            <a:extLst>
              <a:ext uri="{FF2B5EF4-FFF2-40B4-BE49-F238E27FC236}">
                <a16:creationId xmlns:a16="http://schemas.microsoft.com/office/drawing/2014/main" id="{8EEBDC85-15F2-794F-B4B5-2860C0657466}"/>
              </a:ext>
            </a:extLst>
          </p:cNvPr>
          <p:cNvSpPr txBox="1">
            <a:spLocks noChangeArrowheads="1"/>
          </p:cNvSpPr>
          <p:nvPr/>
        </p:nvSpPr>
        <p:spPr bwMode="auto">
          <a:xfrm>
            <a:off x="2751139" y="6034089"/>
            <a:ext cx="6600825" cy="338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b="1" i="1" dirty="0" err="1">
                <a:latin typeface="Calibri"/>
                <a:ea typeface="ＭＳ Ｐゴシック" charset="0"/>
                <a:cs typeface="ＭＳ Ｐゴシック" charset="0"/>
              </a:rPr>
              <a:t>R</a:t>
            </a:r>
            <a:r>
              <a:rPr lang="it-IT" sz="1600" b="1" i="1" dirty="0">
                <a:latin typeface="Calibri"/>
                <a:ea typeface="ＭＳ Ｐゴシック" charset="0"/>
                <a:cs typeface="ＭＳ Ｐゴシック" charset="0"/>
              </a:rPr>
              <a:t>. </a:t>
            </a:r>
            <a:r>
              <a:rPr lang="it-IT" sz="1600" b="1" i="1" dirty="0" err="1">
                <a:latin typeface="Calibri"/>
                <a:ea typeface="ＭＳ Ｐゴシック" charset="0"/>
                <a:cs typeface="ＭＳ Ｐゴシック" charset="0"/>
              </a:rPr>
              <a:t>Jalan</a:t>
            </a:r>
            <a:r>
              <a:rPr lang="it-IT" sz="1600" b="1" i="1" dirty="0">
                <a:latin typeface="Calibri"/>
                <a:ea typeface="ＭＳ Ｐゴシック" charset="0"/>
                <a:cs typeface="ＭＳ Ｐゴシック" charset="0"/>
              </a:rPr>
              <a:t> et  al. </a:t>
            </a:r>
            <a:r>
              <a:rPr lang="it-IT" sz="1600" b="1" i="1" dirty="0" err="1">
                <a:latin typeface="Calibri"/>
                <a:ea typeface="ＭＳ Ｐゴシック" charset="0"/>
                <a:cs typeface="ＭＳ Ｐゴシック" charset="0"/>
              </a:rPr>
              <a:t>J</a:t>
            </a:r>
            <a:r>
              <a:rPr lang="it-IT" sz="1600" b="1" i="1" dirty="0">
                <a:latin typeface="Calibri"/>
                <a:ea typeface="ＭＳ Ｐゴシック" charset="0"/>
                <a:cs typeface="ＭＳ Ｐゴシック" charset="0"/>
              </a:rPr>
              <a:t>. Hepatol. 2014; 61 : 1038-1047</a:t>
            </a:r>
          </a:p>
        </p:txBody>
      </p:sp>
      <p:grpSp>
        <p:nvGrpSpPr>
          <p:cNvPr id="17" name="Gruppo 16">
            <a:extLst>
              <a:ext uri="{FF2B5EF4-FFF2-40B4-BE49-F238E27FC236}">
                <a16:creationId xmlns:a16="http://schemas.microsoft.com/office/drawing/2014/main" id="{62F86C85-E947-EF44-93DE-FE1A6D7E4F4C}"/>
              </a:ext>
            </a:extLst>
          </p:cNvPr>
          <p:cNvGrpSpPr/>
          <p:nvPr/>
        </p:nvGrpSpPr>
        <p:grpSpPr>
          <a:xfrm>
            <a:off x="1514598" y="-27384"/>
            <a:ext cx="9153403" cy="1063847"/>
            <a:chOff x="-9403" y="1"/>
            <a:chExt cx="9153403" cy="1063847"/>
          </a:xfrm>
          <a:solidFill>
            <a:srgbClr val="507CDF"/>
          </a:solidFill>
        </p:grpSpPr>
        <p:grpSp>
          <p:nvGrpSpPr>
            <p:cNvPr id="18" name="Gruppo 17">
              <a:extLst>
                <a:ext uri="{FF2B5EF4-FFF2-40B4-BE49-F238E27FC236}">
                  <a16:creationId xmlns:a16="http://schemas.microsoft.com/office/drawing/2014/main" id="{67077021-10B5-3944-ACBE-4D60E27FCC7F}"/>
                </a:ext>
              </a:extLst>
            </p:cNvPr>
            <p:cNvGrpSpPr/>
            <p:nvPr/>
          </p:nvGrpSpPr>
          <p:grpSpPr>
            <a:xfrm>
              <a:off x="0" y="1"/>
              <a:ext cx="9144000" cy="1063847"/>
              <a:chOff x="0" y="1"/>
              <a:chExt cx="9144000" cy="1063847"/>
            </a:xfrm>
            <a:grpFill/>
          </p:grpSpPr>
          <p:grpSp>
            <p:nvGrpSpPr>
              <p:cNvPr id="20" name="Gruppo 19">
                <a:extLst>
                  <a:ext uri="{FF2B5EF4-FFF2-40B4-BE49-F238E27FC236}">
                    <a16:creationId xmlns:a16="http://schemas.microsoft.com/office/drawing/2014/main" id="{478A3157-E84D-A14D-AC93-2B281F4F5AB3}"/>
                  </a:ext>
                </a:extLst>
              </p:cNvPr>
              <p:cNvGrpSpPr/>
              <p:nvPr/>
            </p:nvGrpSpPr>
            <p:grpSpPr>
              <a:xfrm>
                <a:off x="0" y="1"/>
                <a:ext cx="9144000" cy="1063847"/>
                <a:chOff x="0" y="1"/>
                <a:chExt cx="9144000" cy="1063847"/>
              </a:xfrm>
              <a:grpFill/>
            </p:grpSpPr>
            <p:sp>
              <p:nvSpPr>
                <p:cNvPr id="22" name="Rettangolo 21">
                  <a:extLst>
                    <a:ext uri="{FF2B5EF4-FFF2-40B4-BE49-F238E27FC236}">
                      <a16:creationId xmlns:a16="http://schemas.microsoft.com/office/drawing/2014/main" id="{21AD8D53-AE34-FE41-98A8-8C45A61196B6}"/>
                    </a:ext>
                  </a:extLst>
                </p:cNvPr>
                <p:cNvSpPr/>
                <p:nvPr/>
              </p:nvSpPr>
              <p:spPr>
                <a:xfrm>
                  <a:off x="0" y="1"/>
                  <a:ext cx="9144000" cy="1063847"/>
                </a:xfrm>
                <a:prstGeom prst="rect">
                  <a:avLst/>
                </a:prstGeom>
                <a:grp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latin typeface="Calibri"/>
                  </a:endParaRPr>
                </a:p>
              </p:txBody>
            </p:sp>
            <p:cxnSp>
              <p:nvCxnSpPr>
                <p:cNvPr id="23" name="Connettore 1 22">
                  <a:extLst>
                    <a:ext uri="{FF2B5EF4-FFF2-40B4-BE49-F238E27FC236}">
                      <a16:creationId xmlns:a16="http://schemas.microsoft.com/office/drawing/2014/main" id="{E808317A-8330-6542-A725-496F8F065386}"/>
                    </a:ext>
                  </a:extLst>
                </p:cNvPr>
                <p:cNvCxnSpPr/>
                <p:nvPr/>
              </p:nvCxnSpPr>
              <p:spPr>
                <a:xfrm>
                  <a:off x="687388" y="857593"/>
                  <a:ext cx="7707274" cy="0"/>
                </a:xfrm>
                <a:prstGeom prst="line">
                  <a:avLst/>
                </a:prstGeom>
                <a:grpFill/>
                <a:ln w="9525">
                  <a:solidFill>
                    <a:srgbClr val="000090"/>
                  </a:solidFill>
                </a:ln>
              </p:spPr>
              <p:style>
                <a:lnRef idx="2">
                  <a:schemeClr val="accent1"/>
                </a:lnRef>
                <a:fillRef idx="0">
                  <a:schemeClr val="accent1"/>
                </a:fillRef>
                <a:effectRef idx="1">
                  <a:schemeClr val="accent1"/>
                </a:effectRef>
                <a:fontRef idx="minor">
                  <a:schemeClr val="tx1"/>
                </a:fontRef>
              </p:style>
            </p:cxnSp>
            <p:sp>
              <p:nvSpPr>
                <p:cNvPr id="24" name="CasellaDiTesto 23">
                  <a:extLst>
                    <a:ext uri="{FF2B5EF4-FFF2-40B4-BE49-F238E27FC236}">
                      <a16:creationId xmlns:a16="http://schemas.microsoft.com/office/drawing/2014/main" id="{3E876162-E3EF-744B-A2E7-38F78C660CC2}"/>
                    </a:ext>
                  </a:extLst>
                </p:cNvPr>
                <p:cNvSpPr txBox="1"/>
                <p:nvPr/>
              </p:nvSpPr>
              <p:spPr>
                <a:xfrm>
                  <a:off x="8394658" y="651331"/>
                  <a:ext cx="749342" cy="338554"/>
                </a:xfrm>
                <a:prstGeom prst="rect">
                  <a:avLst/>
                </a:prstGeom>
                <a:grpFill/>
              </p:spPr>
              <p:txBody>
                <a:bodyPr>
                  <a:spAutoFit/>
                </a:bodyPr>
                <a:lstStyle/>
                <a:p>
                  <a:pPr>
                    <a:defRPr/>
                  </a:pPr>
                  <a:r>
                    <a:rPr lang="it-IT" sz="1600" dirty="0">
                      <a:solidFill>
                        <a:srgbClr val="000090"/>
                      </a:solidFill>
                      <a:latin typeface="Calibri"/>
                      <a:ea typeface="ＭＳ Ｐゴシック" charset="0"/>
                      <a:cs typeface="Calibri"/>
                    </a:rPr>
                    <a:t>2019</a:t>
                  </a:r>
                </a:p>
              </p:txBody>
            </p:sp>
          </p:grpSp>
          <p:sp>
            <p:nvSpPr>
              <p:cNvPr id="21" name="Rectangle 6">
                <a:extLst>
                  <a:ext uri="{FF2B5EF4-FFF2-40B4-BE49-F238E27FC236}">
                    <a16:creationId xmlns:a16="http://schemas.microsoft.com/office/drawing/2014/main" id="{8BC87757-DE1D-BC40-A894-989A8DDEA158}"/>
                  </a:ext>
                </a:extLst>
              </p:cNvPr>
              <p:cNvSpPr>
                <a:spLocks noChangeArrowheads="1"/>
              </p:cNvSpPr>
              <p:nvPr/>
            </p:nvSpPr>
            <p:spPr bwMode="auto">
              <a:xfrm>
                <a:off x="611188" y="18008"/>
                <a:ext cx="7772400" cy="685800"/>
              </a:xfrm>
              <a:prstGeom prst="rect">
                <a:avLst/>
              </a:prstGeom>
              <a:grp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a:defRPr/>
                </a:pPr>
                <a:br>
                  <a:rPr lang="it-IT" b="1" dirty="0">
                    <a:solidFill>
                      <a:srgbClr val="000090"/>
                    </a:solidFill>
                    <a:latin typeface="Calibri"/>
                    <a:ea typeface="ＭＳ Ｐゴシック" charset="0"/>
                  </a:rPr>
                </a:br>
                <a:br>
                  <a:rPr lang="it-IT" b="1" dirty="0">
                    <a:solidFill>
                      <a:srgbClr val="000090"/>
                    </a:solidFill>
                    <a:latin typeface="Calibri"/>
                    <a:ea typeface="ＭＳ Ｐゴシック" charset="0"/>
                  </a:rPr>
                </a:br>
                <a:r>
                  <a:rPr lang="it-IT" sz="1200" b="1" dirty="0">
                    <a:solidFill>
                      <a:srgbClr val="000090"/>
                    </a:solidFill>
                    <a:latin typeface="Calibri"/>
                    <a:ea typeface="ＭＳ Ｐゴシック" charset="0"/>
                  </a:rPr>
                  <a:t>Acute on </a:t>
                </a:r>
                <a:r>
                  <a:rPr lang="it-IT" sz="1200" b="1" dirty="0" err="1">
                    <a:solidFill>
                      <a:srgbClr val="000090"/>
                    </a:solidFill>
                    <a:latin typeface="Calibri"/>
                    <a:ea typeface="ＭＳ Ｐゴシック" charset="0"/>
                  </a:rPr>
                  <a:t>chronic</a:t>
                </a:r>
                <a:r>
                  <a:rPr lang="it-IT" sz="1200" b="1" dirty="0">
                    <a:solidFill>
                      <a:srgbClr val="000090"/>
                    </a:solidFill>
                    <a:latin typeface="Calibri"/>
                    <a:ea typeface="ＭＳ Ｐゴシック" charset="0"/>
                  </a:rPr>
                  <a:t> </a:t>
                </a:r>
                <a:r>
                  <a:rPr lang="it-IT" sz="1200" b="1" dirty="0" err="1">
                    <a:solidFill>
                      <a:srgbClr val="000090"/>
                    </a:solidFill>
                    <a:latin typeface="Calibri"/>
                    <a:ea typeface="ＭＳ Ｐゴシック" charset="0"/>
                  </a:rPr>
                  <a:t>liver</a:t>
                </a:r>
                <a:r>
                  <a:rPr lang="it-IT" sz="1200" b="1" dirty="0">
                    <a:solidFill>
                      <a:srgbClr val="000090"/>
                    </a:solidFill>
                    <a:latin typeface="Calibri"/>
                    <a:ea typeface="ＭＳ Ｐゴシック" charset="0"/>
                  </a:rPr>
                  <a:t> </a:t>
                </a:r>
                <a:r>
                  <a:rPr lang="it-IT" sz="1200" b="1" dirty="0" err="1">
                    <a:solidFill>
                      <a:srgbClr val="000090"/>
                    </a:solidFill>
                    <a:latin typeface="Calibri"/>
                    <a:ea typeface="ＭＳ Ｐゴシック" charset="0"/>
                  </a:rPr>
                  <a:t>failure</a:t>
                </a:r>
                <a:br>
                  <a:rPr lang="it-IT" sz="1200" b="1" dirty="0">
                    <a:solidFill>
                      <a:srgbClr val="000090"/>
                    </a:solidFill>
                    <a:latin typeface="Calibri"/>
                    <a:ea typeface="ＭＳ Ｐゴシック" charset="0"/>
                  </a:rPr>
                </a:br>
                <a:endParaRPr lang="it-IT" sz="1200" b="1" dirty="0">
                  <a:solidFill>
                    <a:srgbClr val="000090"/>
                  </a:solidFill>
                  <a:latin typeface="Calibri"/>
                  <a:ea typeface="ＭＳ Ｐゴシック" charset="0"/>
                </a:endParaRPr>
              </a:p>
            </p:txBody>
          </p:sp>
        </p:grpSp>
        <p:sp>
          <p:nvSpPr>
            <p:cNvPr id="19" name="CasellaDiTesto 18">
              <a:extLst>
                <a:ext uri="{FF2B5EF4-FFF2-40B4-BE49-F238E27FC236}">
                  <a16:creationId xmlns:a16="http://schemas.microsoft.com/office/drawing/2014/main" id="{9C23B63E-7A43-924C-8D5B-15F8CD607CF2}"/>
                </a:ext>
              </a:extLst>
            </p:cNvPr>
            <p:cNvSpPr txBox="1"/>
            <p:nvPr/>
          </p:nvSpPr>
          <p:spPr>
            <a:xfrm>
              <a:off x="-9403" y="651331"/>
              <a:ext cx="668262" cy="338554"/>
            </a:xfrm>
            <a:prstGeom prst="rect">
              <a:avLst/>
            </a:prstGeom>
            <a:grpFill/>
          </p:spPr>
          <p:txBody>
            <a:bodyPr>
              <a:spAutoFit/>
            </a:bodyPr>
            <a:lstStyle/>
            <a:p>
              <a:pPr>
                <a:defRPr/>
              </a:pPr>
              <a:r>
                <a:rPr lang="it-IT" sz="1600" dirty="0">
                  <a:solidFill>
                    <a:srgbClr val="000090"/>
                  </a:solidFill>
                  <a:latin typeface="Calibri"/>
                  <a:ea typeface="ＭＳ Ｐゴシック" charset="0"/>
                  <a:cs typeface="Calibri"/>
                </a:rPr>
                <a:t>UIMH</a:t>
              </a:r>
              <a:endParaRPr lang="it-IT" sz="1600" baseline="-25000" dirty="0">
                <a:solidFill>
                  <a:srgbClr val="000090"/>
                </a:solidFill>
                <a:latin typeface="Calibri"/>
                <a:ea typeface="ＭＳ Ｐゴシック" charset="0"/>
                <a:cs typeface="Calibri"/>
              </a:endParaRPr>
            </a:p>
          </p:txBody>
        </p:sp>
      </p:grpSp>
    </p:spTree>
    <p:extLst>
      <p:ext uri="{BB962C8B-B14F-4D97-AF65-F5344CB8AC3E}">
        <p14:creationId xmlns:p14="http://schemas.microsoft.com/office/powerpoint/2010/main" val="3799385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C93D9D6F-EC6F-B549-89EA-4192E32A84D1}"/>
              </a:ext>
            </a:extLst>
          </p:cNvPr>
          <p:cNvGraphicFramePr>
            <a:graphicFrameLocks noGrp="1"/>
          </p:cNvGraphicFramePr>
          <p:nvPr>
            <p:ph idx="1"/>
          </p:nvPr>
        </p:nvGraphicFramePr>
        <p:xfrm>
          <a:off x="2495550" y="2454275"/>
          <a:ext cx="7200900" cy="2579690"/>
        </p:xfrm>
        <a:graphic>
          <a:graphicData uri="http://schemas.openxmlformats.org/drawingml/2006/table">
            <a:tbl>
              <a:tblPr firstRow="1" firstCol="1" bandCol="1">
                <a:tableStyleId>{B301B821-A1FF-4177-AEE7-76D212191A09}</a:tableStyleId>
              </a:tblPr>
              <a:tblGrid>
                <a:gridCol w="2054388">
                  <a:extLst>
                    <a:ext uri="{9D8B030D-6E8A-4147-A177-3AD203B41FA5}">
                      <a16:colId xmlns:a16="http://schemas.microsoft.com/office/drawing/2014/main" val="20000"/>
                    </a:ext>
                  </a:extLst>
                </a:gridCol>
                <a:gridCol w="1286628">
                  <a:extLst>
                    <a:ext uri="{9D8B030D-6E8A-4147-A177-3AD203B41FA5}">
                      <a16:colId xmlns:a16="http://schemas.microsoft.com/office/drawing/2014/main" val="20001"/>
                    </a:ext>
                  </a:extLst>
                </a:gridCol>
                <a:gridCol w="1286628">
                  <a:extLst>
                    <a:ext uri="{9D8B030D-6E8A-4147-A177-3AD203B41FA5}">
                      <a16:colId xmlns:a16="http://schemas.microsoft.com/office/drawing/2014/main" val="20002"/>
                    </a:ext>
                  </a:extLst>
                </a:gridCol>
                <a:gridCol w="1286628">
                  <a:extLst>
                    <a:ext uri="{9D8B030D-6E8A-4147-A177-3AD203B41FA5}">
                      <a16:colId xmlns:a16="http://schemas.microsoft.com/office/drawing/2014/main" val="20003"/>
                    </a:ext>
                  </a:extLst>
                </a:gridCol>
                <a:gridCol w="1286628">
                  <a:extLst>
                    <a:ext uri="{9D8B030D-6E8A-4147-A177-3AD203B41FA5}">
                      <a16:colId xmlns:a16="http://schemas.microsoft.com/office/drawing/2014/main" val="20004"/>
                    </a:ext>
                  </a:extLst>
                </a:gridCol>
              </a:tblGrid>
              <a:tr h="515938">
                <a:tc>
                  <a:txBody>
                    <a:bodyPr/>
                    <a:lstStyle/>
                    <a:p>
                      <a:r>
                        <a:rPr lang="it-IT" sz="1800" dirty="0" err="1">
                          <a:latin typeface="Calibri"/>
                        </a:rPr>
                        <a:t>Initial</a:t>
                      </a:r>
                      <a:r>
                        <a:rPr lang="it-IT" sz="1800" dirty="0">
                          <a:latin typeface="Calibri"/>
                        </a:rPr>
                        <a:t> Grade</a:t>
                      </a:r>
                    </a:p>
                  </a:txBody>
                  <a:tcPr marL="91441" marR="91441" marT="45719" marB="45719">
                    <a:lnL w="381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gridSpan="4">
                  <a:txBody>
                    <a:bodyPr/>
                    <a:lstStyle/>
                    <a:p>
                      <a:pPr algn="ctr"/>
                      <a:r>
                        <a:rPr lang="it-IT" sz="1800" dirty="0" err="1">
                          <a:latin typeface="Calibri"/>
                        </a:rPr>
                        <a:t>Final</a:t>
                      </a:r>
                      <a:r>
                        <a:rPr lang="it-IT" sz="1800" dirty="0">
                          <a:latin typeface="Calibri"/>
                        </a:rPr>
                        <a:t> grade</a:t>
                      </a:r>
                    </a:p>
                  </a:txBody>
                  <a:tcPr marL="91441" marR="91441" marT="45719" marB="45719">
                    <a:lnL w="127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hMerge="1">
                  <a:txBody>
                    <a:bodyPr/>
                    <a:lstStyle/>
                    <a:p>
                      <a:endParaRPr lang="it-IT" dirty="0"/>
                    </a:p>
                  </a:txBody>
                  <a:tcPr/>
                </a:tc>
                <a:tc hMerge="1">
                  <a:txBody>
                    <a:bodyPr/>
                    <a:lstStyle/>
                    <a:p>
                      <a:endParaRPr lang="it-IT" dirty="0"/>
                    </a:p>
                  </a:txBody>
                  <a:tcPr/>
                </a:tc>
                <a:tc hMerge="1">
                  <a:txBody>
                    <a:bodyPr/>
                    <a:lstStyle/>
                    <a:p>
                      <a:pPr algn="ctr"/>
                      <a:endParaRPr lang="it-IT" dirty="0"/>
                    </a:p>
                  </a:txBody>
                  <a:tcPr/>
                </a:tc>
                <a:extLst>
                  <a:ext uri="{0D108BD9-81ED-4DB2-BD59-A6C34878D82A}">
                    <a16:rowId xmlns:a16="http://schemas.microsoft.com/office/drawing/2014/main" val="10000"/>
                  </a:ext>
                </a:extLst>
              </a:tr>
              <a:tr h="515938">
                <a:tc>
                  <a:txBody>
                    <a:bodyPr/>
                    <a:lstStyle/>
                    <a:p>
                      <a:endParaRPr lang="it-IT" sz="1800" dirty="0">
                        <a:latin typeface="Calibri"/>
                      </a:endParaRPr>
                    </a:p>
                  </a:txBody>
                  <a:tcPr marL="91441" marR="91441" marT="45719" marB="45719">
                    <a:lnL w="381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No ACLF</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ACLF-1</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ACLF-2</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ACLF 3</a:t>
                      </a:r>
                    </a:p>
                  </a:txBody>
                  <a:tcPr marL="91441" marR="91441" marT="45719" marB="45719">
                    <a:lnL w="127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1"/>
                  </a:ext>
                </a:extLst>
              </a:tr>
              <a:tr h="515938">
                <a:tc>
                  <a:txBody>
                    <a:bodyPr/>
                    <a:lstStyle/>
                    <a:p>
                      <a:r>
                        <a:rPr lang="it-IT" sz="1800" dirty="0">
                          <a:latin typeface="Calibri"/>
                        </a:rPr>
                        <a:t>ACLF-1</a:t>
                      </a:r>
                      <a:r>
                        <a:rPr lang="it-IT" sz="1800" baseline="0" dirty="0">
                          <a:latin typeface="Calibri"/>
                        </a:rPr>
                        <a:t> (202)</a:t>
                      </a:r>
                      <a:endParaRPr lang="it-IT" sz="1800" dirty="0">
                        <a:latin typeface="Calibri"/>
                      </a:endParaRPr>
                    </a:p>
                  </a:txBody>
                  <a:tcPr marL="91441" marR="91441" marT="45719" marB="45719">
                    <a:lnL w="381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55%</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24%</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9%</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12%</a:t>
                      </a:r>
                    </a:p>
                  </a:txBody>
                  <a:tcPr marL="91441" marR="91441" marT="45719" marB="45719">
                    <a:lnL w="127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2"/>
                  </a:ext>
                </a:extLst>
              </a:tr>
              <a:tr h="515938">
                <a:tc>
                  <a:txBody>
                    <a:bodyPr/>
                    <a:lstStyle/>
                    <a:p>
                      <a:r>
                        <a:rPr lang="it-IT" sz="1800" dirty="0">
                          <a:latin typeface="Calibri"/>
                        </a:rPr>
                        <a:t>ACLF-2</a:t>
                      </a:r>
                      <a:r>
                        <a:rPr lang="it-IT" sz="1800" baseline="0" dirty="0">
                          <a:latin typeface="Calibri"/>
                        </a:rPr>
                        <a:t> (136)</a:t>
                      </a:r>
                      <a:endParaRPr lang="it-IT" sz="1800" dirty="0">
                        <a:latin typeface="Calibri"/>
                      </a:endParaRPr>
                    </a:p>
                  </a:txBody>
                  <a:tcPr marL="91441" marR="91441" marT="45719" marB="45719">
                    <a:lnL w="381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34%</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14%</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25%</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it-IT" sz="1800" dirty="0">
                          <a:latin typeface="Calibri"/>
                        </a:rPr>
                        <a:t>25%</a:t>
                      </a:r>
                    </a:p>
                  </a:txBody>
                  <a:tcPr marL="91441" marR="91441" marT="45719" marB="45719">
                    <a:lnL w="127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3"/>
                  </a:ext>
                </a:extLst>
              </a:tr>
              <a:tr h="515938">
                <a:tc>
                  <a:txBody>
                    <a:bodyPr/>
                    <a:lstStyle/>
                    <a:p>
                      <a:r>
                        <a:rPr lang="it-IT" sz="1800" dirty="0">
                          <a:latin typeface="Calibri"/>
                        </a:rPr>
                        <a:t>ACLF-3 (50)</a:t>
                      </a:r>
                    </a:p>
                  </a:txBody>
                  <a:tcPr marL="91441" marR="91441" marT="45719" marB="45719">
                    <a:lnL w="381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tc>
                  <a:txBody>
                    <a:bodyPr/>
                    <a:lstStyle/>
                    <a:p>
                      <a:pPr algn="ctr"/>
                      <a:r>
                        <a:rPr lang="it-IT" sz="1800" dirty="0">
                          <a:latin typeface="Calibri"/>
                        </a:rPr>
                        <a:t>16%</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tc>
                  <a:txBody>
                    <a:bodyPr/>
                    <a:lstStyle/>
                    <a:p>
                      <a:pPr algn="ctr"/>
                      <a:r>
                        <a:rPr lang="it-IT" sz="1800" dirty="0">
                          <a:latin typeface="Calibri"/>
                        </a:rPr>
                        <a:t>4%</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tc>
                  <a:txBody>
                    <a:bodyPr/>
                    <a:lstStyle/>
                    <a:p>
                      <a:pPr algn="ctr"/>
                      <a:r>
                        <a:rPr lang="it-IT" sz="1800" dirty="0">
                          <a:latin typeface="Calibri"/>
                        </a:rPr>
                        <a:t>12%</a:t>
                      </a:r>
                    </a:p>
                  </a:txBody>
                  <a:tcPr marL="91441" marR="91441" marT="45719" marB="45719">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tc>
                  <a:txBody>
                    <a:bodyPr/>
                    <a:lstStyle/>
                    <a:p>
                      <a:pPr algn="ctr"/>
                      <a:r>
                        <a:rPr lang="it-IT" sz="1800" dirty="0">
                          <a:latin typeface="Calibri"/>
                        </a:rPr>
                        <a:t>68%</a:t>
                      </a:r>
                    </a:p>
                  </a:txBody>
                  <a:tcPr marL="91441" marR="91441" marT="45719" marB="45719">
                    <a:lnL w="127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 Box 9">
            <a:extLst>
              <a:ext uri="{FF2B5EF4-FFF2-40B4-BE49-F238E27FC236}">
                <a16:creationId xmlns:a16="http://schemas.microsoft.com/office/drawing/2014/main" id="{A92FF972-9ABF-6946-98DC-23DC773D2CCF}"/>
              </a:ext>
            </a:extLst>
          </p:cNvPr>
          <p:cNvSpPr txBox="1">
            <a:spLocks noChangeArrowheads="1"/>
          </p:cNvSpPr>
          <p:nvPr/>
        </p:nvSpPr>
        <p:spPr bwMode="auto">
          <a:xfrm>
            <a:off x="1846264" y="1731964"/>
            <a:ext cx="8497887" cy="401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2000" b="1" dirty="0" err="1">
                <a:solidFill>
                  <a:srgbClr val="000090"/>
                </a:solidFill>
                <a:latin typeface="Calibri"/>
                <a:ea typeface="ＭＳ Ｐゴシック" charset="0"/>
                <a:cs typeface="ＭＳ Ｐゴシック" charset="0"/>
              </a:rPr>
              <a:t>Clinical</a:t>
            </a:r>
            <a:r>
              <a:rPr lang="it-IT" sz="2000" b="1" dirty="0">
                <a:solidFill>
                  <a:srgbClr val="000090"/>
                </a:solidFill>
                <a:latin typeface="Calibri"/>
                <a:ea typeface="ＭＳ Ｐゴシック" charset="0"/>
                <a:cs typeface="ＭＳ Ｐゴシック" charset="0"/>
              </a:rPr>
              <a:t> </a:t>
            </a:r>
            <a:r>
              <a:rPr lang="it-IT" sz="2000" b="1" dirty="0" err="1">
                <a:solidFill>
                  <a:srgbClr val="000090"/>
                </a:solidFill>
                <a:latin typeface="Calibri"/>
                <a:ea typeface="ＭＳ Ｐゴシック" charset="0"/>
                <a:cs typeface="ＭＳ Ｐゴシック" charset="0"/>
              </a:rPr>
              <a:t>course</a:t>
            </a:r>
            <a:r>
              <a:rPr lang="it-IT" sz="2000" b="1" dirty="0">
                <a:solidFill>
                  <a:srgbClr val="000090"/>
                </a:solidFill>
                <a:latin typeface="Calibri"/>
                <a:ea typeface="ＭＳ Ｐゴシック" charset="0"/>
                <a:cs typeface="ＭＳ Ｐゴシック" charset="0"/>
              </a:rPr>
              <a:t> of </a:t>
            </a:r>
            <a:r>
              <a:rPr lang="it-IT" sz="2000" b="1" dirty="0" err="1">
                <a:solidFill>
                  <a:srgbClr val="000090"/>
                </a:solidFill>
                <a:latin typeface="Calibri"/>
                <a:ea typeface="ＭＳ Ｐゴシック" charset="0"/>
                <a:cs typeface="ＭＳ Ｐゴシック" charset="0"/>
              </a:rPr>
              <a:t>patients</a:t>
            </a:r>
            <a:r>
              <a:rPr lang="it-IT" sz="2000" b="1" dirty="0">
                <a:solidFill>
                  <a:srgbClr val="000090"/>
                </a:solidFill>
                <a:latin typeface="Calibri"/>
                <a:ea typeface="ＭＳ Ｐゴシック" charset="0"/>
                <a:cs typeface="ＭＳ Ｐゴシック" charset="0"/>
              </a:rPr>
              <a:t> with ACLF</a:t>
            </a:r>
          </a:p>
        </p:txBody>
      </p:sp>
      <p:grpSp>
        <p:nvGrpSpPr>
          <p:cNvPr id="9" name="Gruppo 8">
            <a:extLst>
              <a:ext uri="{FF2B5EF4-FFF2-40B4-BE49-F238E27FC236}">
                <a16:creationId xmlns:a16="http://schemas.microsoft.com/office/drawing/2014/main" id="{7B58AA2A-F624-724A-92DF-657ED937E763}"/>
              </a:ext>
            </a:extLst>
          </p:cNvPr>
          <p:cNvGrpSpPr/>
          <p:nvPr/>
        </p:nvGrpSpPr>
        <p:grpSpPr>
          <a:xfrm>
            <a:off x="1514598" y="-27384"/>
            <a:ext cx="9153403" cy="1063847"/>
            <a:chOff x="-9403" y="1"/>
            <a:chExt cx="9153403" cy="1063847"/>
          </a:xfrm>
          <a:solidFill>
            <a:srgbClr val="507CDF"/>
          </a:solidFill>
        </p:grpSpPr>
        <p:grpSp>
          <p:nvGrpSpPr>
            <p:cNvPr id="10" name="Gruppo 9">
              <a:extLst>
                <a:ext uri="{FF2B5EF4-FFF2-40B4-BE49-F238E27FC236}">
                  <a16:creationId xmlns:a16="http://schemas.microsoft.com/office/drawing/2014/main" id="{38835F22-BC53-B048-B478-D3F2F8A720FC}"/>
                </a:ext>
              </a:extLst>
            </p:cNvPr>
            <p:cNvGrpSpPr/>
            <p:nvPr/>
          </p:nvGrpSpPr>
          <p:grpSpPr>
            <a:xfrm>
              <a:off x="0" y="1"/>
              <a:ext cx="9144000" cy="1063847"/>
              <a:chOff x="0" y="1"/>
              <a:chExt cx="9144000" cy="1063847"/>
            </a:xfrm>
            <a:grpFill/>
          </p:grpSpPr>
          <p:grpSp>
            <p:nvGrpSpPr>
              <p:cNvPr id="12" name="Gruppo 11">
                <a:extLst>
                  <a:ext uri="{FF2B5EF4-FFF2-40B4-BE49-F238E27FC236}">
                    <a16:creationId xmlns:a16="http://schemas.microsoft.com/office/drawing/2014/main" id="{21E86597-7C44-364A-826A-05A16E70AB91}"/>
                  </a:ext>
                </a:extLst>
              </p:cNvPr>
              <p:cNvGrpSpPr/>
              <p:nvPr/>
            </p:nvGrpSpPr>
            <p:grpSpPr>
              <a:xfrm>
                <a:off x="0" y="1"/>
                <a:ext cx="9144000" cy="1063847"/>
                <a:chOff x="0" y="1"/>
                <a:chExt cx="9144000" cy="1063847"/>
              </a:xfrm>
              <a:grpFill/>
            </p:grpSpPr>
            <p:sp>
              <p:nvSpPr>
                <p:cNvPr id="14" name="Rettangolo 13">
                  <a:extLst>
                    <a:ext uri="{FF2B5EF4-FFF2-40B4-BE49-F238E27FC236}">
                      <a16:creationId xmlns:a16="http://schemas.microsoft.com/office/drawing/2014/main" id="{C5FCD96D-A891-EE4F-A383-3244886126A4}"/>
                    </a:ext>
                  </a:extLst>
                </p:cNvPr>
                <p:cNvSpPr/>
                <p:nvPr/>
              </p:nvSpPr>
              <p:spPr>
                <a:xfrm>
                  <a:off x="0" y="1"/>
                  <a:ext cx="9144000" cy="1063847"/>
                </a:xfrm>
                <a:prstGeom prst="rect">
                  <a:avLst/>
                </a:prstGeom>
                <a:grp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latin typeface="Calibri"/>
                  </a:endParaRPr>
                </a:p>
              </p:txBody>
            </p:sp>
            <p:cxnSp>
              <p:nvCxnSpPr>
                <p:cNvPr id="15" name="Connettore 1 14">
                  <a:extLst>
                    <a:ext uri="{FF2B5EF4-FFF2-40B4-BE49-F238E27FC236}">
                      <a16:creationId xmlns:a16="http://schemas.microsoft.com/office/drawing/2014/main" id="{B37E8CEF-B0F0-7E42-B1CE-31788BE161F4}"/>
                    </a:ext>
                  </a:extLst>
                </p:cNvPr>
                <p:cNvCxnSpPr/>
                <p:nvPr/>
              </p:nvCxnSpPr>
              <p:spPr>
                <a:xfrm>
                  <a:off x="687388" y="857593"/>
                  <a:ext cx="7707274" cy="0"/>
                </a:xfrm>
                <a:prstGeom prst="line">
                  <a:avLst/>
                </a:prstGeom>
                <a:grpFill/>
                <a:ln w="9525">
                  <a:solidFill>
                    <a:srgbClr val="000090"/>
                  </a:solidFill>
                </a:ln>
              </p:spPr>
              <p:style>
                <a:lnRef idx="2">
                  <a:schemeClr val="accent1"/>
                </a:lnRef>
                <a:fillRef idx="0">
                  <a:schemeClr val="accent1"/>
                </a:fillRef>
                <a:effectRef idx="1">
                  <a:schemeClr val="accent1"/>
                </a:effectRef>
                <a:fontRef idx="minor">
                  <a:schemeClr val="tx1"/>
                </a:fontRef>
              </p:style>
            </p:cxnSp>
            <p:sp>
              <p:nvSpPr>
                <p:cNvPr id="16" name="CasellaDiTesto 15">
                  <a:extLst>
                    <a:ext uri="{FF2B5EF4-FFF2-40B4-BE49-F238E27FC236}">
                      <a16:creationId xmlns:a16="http://schemas.microsoft.com/office/drawing/2014/main" id="{50A3DB4A-761F-0941-BC99-9573545141A8}"/>
                    </a:ext>
                  </a:extLst>
                </p:cNvPr>
                <p:cNvSpPr txBox="1"/>
                <p:nvPr/>
              </p:nvSpPr>
              <p:spPr>
                <a:xfrm>
                  <a:off x="8394658" y="651331"/>
                  <a:ext cx="749342" cy="338554"/>
                </a:xfrm>
                <a:prstGeom prst="rect">
                  <a:avLst/>
                </a:prstGeom>
                <a:grpFill/>
              </p:spPr>
              <p:txBody>
                <a:bodyPr>
                  <a:spAutoFit/>
                </a:bodyPr>
                <a:lstStyle/>
                <a:p>
                  <a:pPr>
                    <a:defRPr/>
                  </a:pPr>
                  <a:r>
                    <a:rPr lang="it-IT" sz="1600" dirty="0">
                      <a:solidFill>
                        <a:srgbClr val="000090"/>
                      </a:solidFill>
                      <a:latin typeface="Calibri"/>
                      <a:ea typeface="ＭＳ Ｐゴシック" charset="0"/>
                      <a:cs typeface="Calibri"/>
                    </a:rPr>
                    <a:t>2019</a:t>
                  </a:r>
                </a:p>
              </p:txBody>
            </p:sp>
          </p:grpSp>
          <p:sp>
            <p:nvSpPr>
              <p:cNvPr id="13" name="Rectangle 6">
                <a:extLst>
                  <a:ext uri="{FF2B5EF4-FFF2-40B4-BE49-F238E27FC236}">
                    <a16:creationId xmlns:a16="http://schemas.microsoft.com/office/drawing/2014/main" id="{A1F5BE05-7474-2941-8C3F-E82D6D02F471}"/>
                  </a:ext>
                </a:extLst>
              </p:cNvPr>
              <p:cNvSpPr>
                <a:spLocks noChangeArrowheads="1"/>
              </p:cNvSpPr>
              <p:nvPr/>
            </p:nvSpPr>
            <p:spPr bwMode="auto">
              <a:xfrm>
                <a:off x="611188" y="18008"/>
                <a:ext cx="7772400" cy="685800"/>
              </a:xfrm>
              <a:prstGeom prst="rect">
                <a:avLst/>
              </a:prstGeom>
              <a:grp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a:defRPr/>
                </a:pPr>
                <a:br>
                  <a:rPr lang="it-IT" b="1" dirty="0">
                    <a:solidFill>
                      <a:srgbClr val="000090"/>
                    </a:solidFill>
                    <a:latin typeface="Calibri"/>
                    <a:ea typeface="ＭＳ Ｐゴシック" charset="0"/>
                  </a:rPr>
                </a:br>
                <a:br>
                  <a:rPr lang="it-IT" b="1" dirty="0">
                    <a:solidFill>
                      <a:srgbClr val="000090"/>
                    </a:solidFill>
                    <a:latin typeface="Calibri"/>
                    <a:ea typeface="ＭＳ Ｐゴシック" charset="0"/>
                  </a:rPr>
                </a:br>
                <a:r>
                  <a:rPr lang="it-IT" sz="1200" b="1" dirty="0">
                    <a:solidFill>
                      <a:srgbClr val="000090"/>
                    </a:solidFill>
                    <a:latin typeface="Calibri"/>
                    <a:ea typeface="ＭＳ Ｐゴシック" charset="0"/>
                  </a:rPr>
                  <a:t>Acute on </a:t>
                </a:r>
                <a:r>
                  <a:rPr lang="it-IT" sz="1200" b="1" dirty="0" err="1">
                    <a:solidFill>
                      <a:srgbClr val="000090"/>
                    </a:solidFill>
                    <a:latin typeface="Calibri"/>
                    <a:ea typeface="ＭＳ Ｐゴシック" charset="0"/>
                  </a:rPr>
                  <a:t>chronic</a:t>
                </a:r>
                <a:r>
                  <a:rPr lang="it-IT" sz="1200" b="1" dirty="0">
                    <a:solidFill>
                      <a:srgbClr val="000090"/>
                    </a:solidFill>
                    <a:latin typeface="Calibri"/>
                    <a:ea typeface="ＭＳ Ｐゴシック" charset="0"/>
                  </a:rPr>
                  <a:t> </a:t>
                </a:r>
                <a:r>
                  <a:rPr lang="it-IT" sz="1200" b="1" dirty="0" err="1">
                    <a:solidFill>
                      <a:srgbClr val="000090"/>
                    </a:solidFill>
                    <a:latin typeface="Calibri"/>
                    <a:ea typeface="ＭＳ Ｐゴシック" charset="0"/>
                  </a:rPr>
                  <a:t>liver</a:t>
                </a:r>
                <a:r>
                  <a:rPr lang="it-IT" sz="1200" b="1" dirty="0">
                    <a:solidFill>
                      <a:srgbClr val="000090"/>
                    </a:solidFill>
                    <a:latin typeface="Calibri"/>
                    <a:ea typeface="ＭＳ Ｐゴシック" charset="0"/>
                  </a:rPr>
                  <a:t> </a:t>
                </a:r>
                <a:r>
                  <a:rPr lang="it-IT" sz="1200" b="1" dirty="0" err="1">
                    <a:solidFill>
                      <a:srgbClr val="000090"/>
                    </a:solidFill>
                    <a:latin typeface="Calibri"/>
                    <a:ea typeface="ＭＳ Ｐゴシック" charset="0"/>
                  </a:rPr>
                  <a:t>failure</a:t>
                </a:r>
                <a:br>
                  <a:rPr lang="it-IT" sz="1200" b="1" dirty="0">
                    <a:solidFill>
                      <a:srgbClr val="000090"/>
                    </a:solidFill>
                    <a:latin typeface="Calibri"/>
                    <a:ea typeface="ＭＳ Ｐゴシック" charset="0"/>
                  </a:rPr>
                </a:br>
                <a:endParaRPr lang="it-IT" sz="1200" b="1" dirty="0">
                  <a:solidFill>
                    <a:srgbClr val="000090"/>
                  </a:solidFill>
                  <a:latin typeface="Calibri"/>
                  <a:ea typeface="ＭＳ Ｐゴシック" charset="0"/>
                </a:endParaRPr>
              </a:p>
            </p:txBody>
          </p:sp>
        </p:grpSp>
        <p:sp>
          <p:nvSpPr>
            <p:cNvPr id="11" name="CasellaDiTesto 10">
              <a:extLst>
                <a:ext uri="{FF2B5EF4-FFF2-40B4-BE49-F238E27FC236}">
                  <a16:creationId xmlns:a16="http://schemas.microsoft.com/office/drawing/2014/main" id="{AA93F8C2-25F5-E749-99CB-E585A907B183}"/>
                </a:ext>
              </a:extLst>
            </p:cNvPr>
            <p:cNvSpPr txBox="1"/>
            <p:nvPr/>
          </p:nvSpPr>
          <p:spPr>
            <a:xfrm>
              <a:off x="-9403" y="651331"/>
              <a:ext cx="668262" cy="338554"/>
            </a:xfrm>
            <a:prstGeom prst="rect">
              <a:avLst/>
            </a:prstGeom>
            <a:grpFill/>
          </p:spPr>
          <p:txBody>
            <a:bodyPr>
              <a:spAutoFit/>
            </a:bodyPr>
            <a:lstStyle/>
            <a:p>
              <a:pPr>
                <a:defRPr/>
              </a:pPr>
              <a:r>
                <a:rPr lang="it-IT" sz="1600" dirty="0">
                  <a:solidFill>
                    <a:srgbClr val="000090"/>
                  </a:solidFill>
                  <a:latin typeface="Calibri"/>
                  <a:ea typeface="ＭＳ Ｐゴシック" charset="0"/>
                  <a:cs typeface="Calibri"/>
                </a:rPr>
                <a:t>UIMH</a:t>
              </a:r>
              <a:endParaRPr lang="it-IT" sz="1600" baseline="-25000" dirty="0">
                <a:solidFill>
                  <a:srgbClr val="000090"/>
                </a:solidFill>
                <a:latin typeface="Calibri"/>
                <a:ea typeface="ＭＳ Ｐゴシック" charset="0"/>
                <a:cs typeface="Calibri"/>
              </a:endParaRPr>
            </a:p>
          </p:txBody>
        </p:sp>
      </p:grpSp>
      <p:sp>
        <p:nvSpPr>
          <p:cNvPr id="17" name="Text Box 5">
            <a:extLst>
              <a:ext uri="{FF2B5EF4-FFF2-40B4-BE49-F238E27FC236}">
                <a16:creationId xmlns:a16="http://schemas.microsoft.com/office/drawing/2014/main" id="{E58BB72A-2B22-8945-B24D-91108004FF2A}"/>
              </a:ext>
            </a:extLst>
          </p:cNvPr>
          <p:cNvSpPr txBox="1">
            <a:spLocks noChangeArrowheads="1"/>
          </p:cNvSpPr>
          <p:nvPr/>
        </p:nvSpPr>
        <p:spPr bwMode="auto">
          <a:xfrm>
            <a:off x="2808289" y="5445125"/>
            <a:ext cx="6600825" cy="338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b="1" i="1" dirty="0">
                <a:latin typeface="Calibri"/>
                <a:ea typeface="ＭＳ Ｐゴシック" charset="0"/>
                <a:cs typeface="ＭＳ Ｐゴシック" charset="0"/>
              </a:rPr>
              <a:t>T. </a:t>
            </a:r>
            <a:r>
              <a:rPr lang="it-IT" sz="1600" b="1" i="1" dirty="0" err="1">
                <a:latin typeface="Calibri"/>
                <a:ea typeface="ＭＳ Ｐゴシック" charset="0"/>
                <a:cs typeface="ＭＳ Ｐゴシック" charset="0"/>
              </a:rPr>
              <a:t>Gustot</a:t>
            </a:r>
            <a:r>
              <a:rPr lang="it-IT" sz="1600" b="1" i="1" dirty="0">
                <a:latin typeface="Calibri"/>
                <a:ea typeface="ＭＳ Ｐゴシック" charset="0"/>
                <a:cs typeface="ＭＳ Ｐゴシック" charset="0"/>
              </a:rPr>
              <a:t> et  al. Hepatology 2015; 62 : 243-252</a:t>
            </a:r>
          </a:p>
        </p:txBody>
      </p:sp>
      <p:sp>
        <p:nvSpPr>
          <p:cNvPr id="2" name="Rettangolo 1">
            <a:extLst>
              <a:ext uri="{FF2B5EF4-FFF2-40B4-BE49-F238E27FC236}">
                <a16:creationId xmlns:a16="http://schemas.microsoft.com/office/drawing/2014/main" id="{A70CB8F9-9FC0-694A-8F5C-B8B65AB45163}"/>
              </a:ext>
            </a:extLst>
          </p:cNvPr>
          <p:cNvSpPr>
            <a:spLocks noChangeArrowheads="1"/>
          </p:cNvSpPr>
          <p:nvPr/>
        </p:nvSpPr>
        <p:spPr bwMode="auto">
          <a:xfrm>
            <a:off x="4537076" y="3500439"/>
            <a:ext cx="1279525" cy="504825"/>
          </a:xfrm>
          <a:prstGeom prst="rect">
            <a:avLst/>
          </a:prstGeom>
          <a:noFill/>
          <a:ln w="25400">
            <a:solidFill>
              <a:srgbClr val="008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endParaRPr>
          </a:p>
        </p:txBody>
      </p:sp>
      <p:sp>
        <p:nvSpPr>
          <p:cNvPr id="18" name="Rettangolo 17">
            <a:extLst>
              <a:ext uri="{FF2B5EF4-FFF2-40B4-BE49-F238E27FC236}">
                <a16:creationId xmlns:a16="http://schemas.microsoft.com/office/drawing/2014/main" id="{72BA4A61-9B0C-AD41-B8AD-2DCE8020EA56}"/>
              </a:ext>
            </a:extLst>
          </p:cNvPr>
          <p:cNvSpPr>
            <a:spLocks noChangeArrowheads="1"/>
          </p:cNvSpPr>
          <p:nvPr/>
        </p:nvSpPr>
        <p:spPr bwMode="auto">
          <a:xfrm>
            <a:off x="4537075" y="4005264"/>
            <a:ext cx="2592388" cy="503237"/>
          </a:xfrm>
          <a:prstGeom prst="rect">
            <a:avLst/>
          </a:prstGeom>
          <a:noFill/>
          <a:ln w="25400">
            <a:solidFill>
              <a:srgbClr val="008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endParaRPr>
          </a:p>
        </p:txBody>
      </p:sp>
      <p:sp>
        <p:nvSpPr>
          <p:cNvPr id="19" name="Rettangolo 18">
            <a:extLst>
              <a:ext uri="{FF2B5EF4-FFF2-40B4-BE49-F238E27FC236}">
                <a16:creationId xmlns:a16="http://schemas.microsoft.com/office/drawing/2014/main" id="{4878480E-9596-7849-855B-48396CDCD642}"/>
              </a:ext>
            </a:extLst>
          </p:cNvPr>
          <p:cNvSpPr>
            <a:spLocks noChangeArrowheads="1"/>
          </p:cNvSpPr>
          <p:nvPr/>
        </p:nvSpPr>
        <p:spPr bwMode="auto">
          <a:xfrm>
            <a:off x="4537076" y="4508501"/>
            <a:ext cx="3851275" cy="504825"/>
          </a:xfrm>
          <a:prstGeom prst="rect">
            <a:avLst/>
          </a:prstGeom>
          <a:noFill/>
          <a:ln w="25400">
            <a:solidFill>
              <a:srgbClr val="008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endParaRPr>
          </a:p>
        </p:txBody>
      </p:sp>
      <p:sp>
        <p:nvSpPr>
          <p:cNvPr id="20" name="Rettangolo 19">
            <a:extLst>
              <a:ext uri="{FF2B5EF4-FFF2-40B4-BE49-F238E27FC236}">
                <a16:creationId xmlns:a16="http://schemas.microsoft.com/office/drawing/2014/main" id="{7BDD614E-4B5F-9949-9C30-FFA72E650E02}"/>
              </a:ext>
            </a:extLst>
          </p:cNvPr>
          <p:cNvSpPr>
            <a:spLocks noChangeArrowheads="1"/>
          </p:cNvSpPr>
          <p:nvPr/>
        </p:nvSpPr>
        <p:spPr bwMode="auto">
          <a:xfrm>
            <a:off x="8410576" y="4516439"/>
            <a:ext cx="1279525" cy="504825"/>
          </a:xfrm>
          <a:prstGeom prst="rect">
            <a:avLst/>
          </a:prstGeom>
          <a:noFill/>
          <a:ln w="254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endParaRPr>
          </a:p>
        </p:txBody>
      </p:sp>
    </p:spTree>
    <p:extLst>
      <p:ext uri="{BB962C8B-B14F-4D97-AF65-F5344CB8AC3E}">
        <p14:creationId xmlns:p14="http://schemas.microsoft.com/office/powerpoint/2010/main" val="1882567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1" nodeType="clickEffect">
                                  <p:stCondLst>
                                    <p:cond delay="0"/>
                                  </p:stCondLst>
                                  <p:childTnLst>
                                    <p:animEffect transition="out" filter="dissolv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P spid="18" grpId="1" animBg="1"/>
      <p:bldP spid="19" grpId="0" animBg="1"/>
      <p:bldP spid="19" grpId="1"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410D612-05C6-D948-8888-7BD74DDE80CD}"/>
              </a:ext>
            </a:extLst>
          </p:cNvPr>
          <p:cNvPicPr>
            <a:picLocks noChangeAspect="1"/>
          </p:cNvPicPr>
          <p:nvPr/>
        </p:nvPicPr>
        <p:blipFill>
          <a:blip r:embed="rId3"/>
          <a:stretch>
            <a:fillRect/>
          </a:stretch>
        </p:blipFill>
        <p:spPr>
          <a:xfrm>
            <a:off x="1445440" y="643467"/>
            <a:ext cx="9301120" cy="5571066"/>
          </a:xfrm>
          <a:prstGeom prst="rect">
            <a:avLst/>
          </a:prstGeom>
        </p:spPr>
      </p:pic>
    </p:spTree>
    <p:extLst>
      <p:ext uri="{BB962C8B-B14F-4D97-AF65-F5344CB8AC3E}">
        <p14:creationId xmlns:p14="http://schemas.microsoft.com/office/powerpoint/2010/main" val="3054819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5DC68-8714-C34F-BC3C-19CA051C4AA4}"/>
              </a:ext>
            </a:extLst>
          </p:cNvPr>
          <p:cNvPicPr>
            <a:picLocks noChangeAspect="1"/>
          </p:cNvPicPr>
          <p:nvPr/>
        </p:nvPicPr>
        <p:blipFill>
          <a:blip r:embed="rId2"/>
          <a:stretch>
            <a:fillRect/>
          </a:stretch>
        </p:blipFill>
        <p:spPr>
          <a:xfrm>
            <a:off x="3041276" y="0"/>
            <a:ext cx="5747528" cy="4131610"/>
          </a:xfrm>
          <a:prstGeom prst="rect">
            <a:avLst/>
          </a:prstGeom>
        </p:spPr>
      </p:pic>
      <p:pic>
        <p:nvPicPr>
          <p:cNvPr id="4" name="Picture 3">
            <a:extLst>
              <a:ext uri="{FF2B5EF4-FFF2-40B4-BE49-F238E27FC236}">
                <a16:creationId xmlns:a16="http://schemas.microsoft.com/office/drawing/2014/main" id="{70BBC9A6-C715-E042-9A32-BA60DC509991}"/>
              </a:ext>
            </a:extLst>
          </p:cNvPr>
          <p:cNvPicPr>
            <a:picLocks noChangeAspect="1"/>
          </p:cNvPicPr>
          <p:nvPr/>
        </p:nvPicPr>
        <p:blipFill>
          <a:blip r:embed="rId3"/>
          <a:stretch>
            <a:fillRect/>
          </a:stretch>
        </p:blipFill>
        <p:spPr>
          <a:xfrm>
            <a:off x="3346076" y="4131610"/>
            <a:ext cx="5499847" cy="2731950"/>
          </a:xfrm>
          <a:prstGeom prst="rect">
            <a:avLst/>
          </a:prstGeom>
        </p:spPr>
      </p:pic>
    </p:spTree>
    <p:extLst>
      <p:ext uri="{BB962C8B-B14F-4D97-AF65-F5344CB8AC3E}">
        <p14:creationId xmlns:p14="http://schemas.microsoft.com/office/powerpoint/2010/main" val="2681996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17D9E7-909C-B545-AA62-08D89CD0272E}"/>
              </a:ext>
            </a:extLst>
          </p:cNvPr>
          <p:cNvPicPr>
            <a:picLocks noChangeAspect="1"/>
          </p:cNvPicPr>
          <p:nvPr/>
        </p:nvPicPr>
        <p:blipFill>
          <a:blip r:embed="rId3"/>
          <a:stretch>
            <a:fillRect/>
          </a:stretch>
        </p:blipFill>
        <p:spPr>
          <a:xfrm>
            <a:off x="1892299" y="308161"/>
            <a:ext cx="7879229" cy="6329523"/>
          </a:xfrm>
          <a:prstGeom prst="rect">
            <a:avLst/>
          </a:prstGeom>
        </p:spPr>
      </p:pic>
    </p:spTree>
    <p:extLst>
      <p:ext uri="{BB962C8B-B14F-4D97-AF65-F5344CB8AC3E}">
        <p14:creationId xmlns:p14="http://schemas.microsoft.com/office/powerpoint/2010/main" val="425300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lstStyle/>
          <a:p>
            <a:r>
              <a:rPr lang="en-GB" b="1" dirty="0"/>
              <a:t>Acute liver failure</a:t>
            </a:r>
          </a:p>
          <a:p>
            <a:pPr lvl="1"/>
            <a:r>
              <a:rPr lang="en-GB" b="1" dirty="0"/>
              <a:t>Definition</a:t>
            </a:r>
          </a:p>
          <a:p>
            <a:pPr lvl="1"/>
            <a:r>
              <a:rPr lang="en-GB" b="1" dirty="0"/>
              <a:t>Epidemiology</a:t>
            </a:r>
          </a:p>
          <a:p>
            <a:pPr lvl="1"/>
            <a:r>
              <a:rPr lang="en-GB" b="1" dirty="0"/>
              <a:t>Presentation and Diagnosis</a:t>
            </a:r>
          </a:p>
          <a:p>
            <a:endParaRPr lang="en-GB" dirty="0"/>
          </a:p>
          <a:p>
            <a:r>
              <a:rPr lang="en-GB" dirty="0"/>
              <a:t>Acute-on-chronic liver failure</a:t>
            </a:r>
          </a:p>
          <a:p>
            <a:pPr lvl="1"/>
            <a:r>
              <a:rPr lang="en-GB" dirty="0"/>
              <a:t>Definition</a:t>
            </a:r>
          </a:p>
          <a:p>
            <a:pPr lvl="1"/>
            <a:r>
              <a:rPr lang="en-GB" dirty="0"/>
              <a:t>Epidemiology</a:t>
            </a:r>
          </a:p>
          <a:p>
            <a:pPr lvl="1"/>
            <a:r>
              <a:rPr lang="en-GB" dirty="0"/>
              <a:t>Presentation and Diagnosis</a:t>
            </a:r>
          </a:p>
          <a:p>
            <a:pPr lvl="1"/>
            <a:endParaRPr lang="en-GB" dirty="0"/>
          </a:p>
          <a:p>
            <a:endParaRPr lang="en-GB" dirty="0"/>
          </a:p>
        </p:txBody>
      </p:sp>
    </p:spTree>
    <p:extLst>
      <p:ext uri="{BB962C8B-B14F-4D97-AF65-F5344CB8AC3E}">
        <p14:creationId xmlns:p14="http://schemas.microsoft.com/office/powerpoint/2010/main" val="669611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2B85C63-D38A-4933-8D82-5CA286D9B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690690"/>
            <a:ext cx="6553201" cy="4569321"/>
          </a:xfrm>
          <a:prstGeom prst="rect">
            <a:avLst/>
          </a:prstGeom>
          <a:ln>
            <a:noFill/>
          </a:ln>
          <a:effectLst>
            <a:outerShdw blurRad="292100" dist="139700" dir="2700000" algn="tl" rotWithShape="0">
              <a:srgbClr val="333333">
                <a:alpha val="65000"/>
              </a:srgbClr>
            </a:outerShdw>
          </a:effectLst>
        </p:spPr>
      </p:pic>
      <p:pic>
        <p:nvPicPr>
          <p:cNvPr id="9" name="Picture 6">
            <a:extLst>
              <a:ext uri="{FF2B5EF4-FFF2-40B4-BE49-F238E27FC236}">
                <a16:creationId xmlns:a16="http://schemas.microsoft.com/office/drawing/2014/main" id="{41CD63F2-88EC-4550-B63B-A90ED262F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4490" y="73154"/>
            <a:ext cx="2195512" cy="4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Lst>
        </p:spPr>
      </p:pic>
      <p:sp>
        <p:nvSpPr>
          <p:cNvPr id="10" name="Titolo 2">
            <a:extLst>
              <a:ext uri="{FF2B5EF4-FFF2-40B4-BE49-F238E27FC236}">
                <a16:creationId xmlns:a16="http://schemas.microsoft.com/office/drawing/2014/main" id="{F1B914E5-7401-47F5-8513-FD7209B2C445}"/>
              </a:ext>
            </a:extLst>
          </p:cNvPr>
          <p:cNvSpPr txBox="1">
            <a:spLocks/>
          </p:cNvSpPr>
          <p:nvPr/>
        </p:nvSpPr>
        <p:spPr>
          <a:xfrm>
            <a:off x="1603522" y="324005"/>
            <a:ext cx="9094064" cy="717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it-IT" altLang="it-IT"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ACLF AND LIVER TRANSPLANT: FRIENDS OR FOES?</a:t>
            </a:r>
          </a:p>
        </p:txBody>
      </p:sp>
      <p:cxnSp>
        <p:nvCxnSpPr>
          <p:cNvPr id="11" name="Connettore diritto 10">
            <a:extLst>
              <a:ext uri="{FF2B5EF4-FFF2-40B4-BE49-F238E27FC236}">
                <a16:creationId xmlns:a16="http://schemas.microsoft.com/office/drawing/2014/main" id="{49914FEA-3BE6-458B-AAA6-724D65328E21}"/>
              </a:ext>
            </a:extLst>
          </p:cNvPr>
          <p:cNvCxnSpPr>
            <a:cxnSpLocks/>
          </p:cNvCxnSpPr>
          <p:nvPr/>
        </p:nvCxnSpPr>
        <p:spPr>
          <a:xfrm>
            <a:off x="1517074" y="1029717"/>
            <a:ext cx="9180513" cy="0"/>
          </a:xfrm>
          <a:prstGeom prst="line">
            <a:avLst/>
          </a:prstGeom>
          <a:ln>
            <a:solidFill>
              <a:srgbClr val="C00000"/>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17394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41CD63F2-88EC-4550-B63B-A90ED262F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490" y="73154"/>
            <a:ext cx="2195512" cy="4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Lst>
        </p:spPr>
      </p:pic>
      <p:sp>
        <p:nvSpPr>
          <p:cNvPr id="10" name="Titolo 2">
            <a:extLst>
              <a:ext uri="{FF2B5EF4-FFF2-40B4-BE49-F238E27FC236}">
                <a16:creationId xmlns:a16="http://schemas.microsoft.com/office/drawing/2014/main" id="{F1B914E5-7401-47F5-8513-FD7209B2C445}"/>
              </a:ext>
            </a:extLst>
          </p:cNvPr>
          <p:cNvSpPr txBox="1">
            <a:spLocks/>
          </p:cNvSpPr>
          <p:nvPr/>
        </p:nvSpPr>
        <p:spPr>
          <a:xfrm>
            <a:off x="1603522" y="324005"/>
            <a:ext cx="9094064" cy="717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it-IT" altLang="it-IT"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ACLF AND LIVER TRANSPLANT: FRIENDS OR FOES?</a:t>
            </a:r>
          </a:p>
        </p:txBody>
      </p:sp>
      <p:cxnSp>
        <p:nvCxnSpPr>
          <p:cNvPr id="11" name="Connettore diritto 10">
            <a:extLst>
              <a:ext uri="{FF2B5EF4-FFF2-40B4-BE49-F238E27FC236}">
                <a16:creationId xmlns:a16="http://schemas.microsoft.com/office/drawing/2014/main" id="{49914FEA-3BE6-458B-AAA6-724D65328E21}"/>
              </a:ext>
            </a:extLst>
          </p:cNvPr>
          <p:cNvCxnSpPr>
            <a:cxnSpLocks/>
          </p:cNvCxnSpPr>
          <p:nvPr/>
        </p:nvCxnSpPr>
        <p:spPr>
          <a:xfrm>
            <a:off x="1509986" y="1029717"/>
            <a:ext cx="9180513" cy="0"/>
          </a:xfrm>
          <a:prstGeom prst="line">
            <a:avLst/>
          </a:prstGeom>
          <a:ln>
            <a:solidFill>
              <a:srgbClr val="C00000"/>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7" name="Immagine 6">
            <a:extLst>
              <a:ext uri="{FF2B5EF4-FFF2-40B4-BE49-F238E27FC236}">
                <a16:creationId xmlns:a16="http://schemas.microsoft.com/office/drawing/2014/main" id="{D1A334E9-52B9-42E2-A091-11FDA315A4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2698" y="1786276"/>
            <a:ext cx="6707739" cy="4687085"/>
          </a:xfrm>
          <a:prstGeom prst="rect">
            <a:avLst/>
          </a:prstGeom>
        </p:spPr>
      </p:pic>
      <p:sp>
        <p:nvSpPr>
          <p:cNvPr id="8" name="CasellaDiTesto 7">
            <a:extLst>
              <a:ext uri="{FF2B5EF4-FFF2-40B4-BE49-F238E27FC236}">
                <a16:creationId xmlns:a16="http://schemas.microsoft.com/office/drawing/2014/main" id="{9A54A9F5-6753-4BDC-A669-FFB8F219A3CC}"/>
              </a:ext>
            </a:extLst>
          </p:cNvPr>
          <p:cNvSpPr txBox="1"/>
          <p:nvPr/>
        </p:nvSpPr>
        <p:spPr>
          <a:xfrm>
            <a:off x="3980120" y="1188074"/>
            <a:ext cx="4791740" cy="523220"/>
          </a:xfrm>
          <a:prstGeom prst="rect">
            <a:avLst/>
          </a:prstGeom>
          <a:noFill/>
        </p:spPr>
        <p:txBody>
          <a:bodyPr wrap="square" rtlCol="0">
            <a:spAutoFit/>
          </a:bodyPr>
          <a:lstStyle/>
          <a:p>
            <a:r>
              <a:rPr lang="it-IT" sz="2800" b="1" dirty="0"/>
              <a:t>The «delisting dilemma»</a:t>
            </a:r>
          </a:p>
        </p:txBody>
      </p:sp>
      <p:sp>
        <p:nvSpPr>
          <p:cNvPr id="12" name="CasellaDiTesto 11">
            <a:extLst>
              <a:ext uri="{FF2B5EF4-FFF2-40B4-BE49-F238E27FC236}">
                <a16:creationId xmlns:a16="http://schemas.microsoft.com/office/drawing/2014/main" id="{D1463274-4A7E-45AE-A7AF-4B7AC4E333B5}"/>
              </a:ext>
            </a:extLst>
          </p:cNvPr>
          <p:cNvSpPr txBox="1"/>
          <p:nvPr/>
        </p:nvSpPr>
        <p:spPr>
          <a:xfrm>
            <a:off x="4510358" y="6494782"/>
            <a:ext cx="6096000" cy="307777"/>
          </a:xfrm>
          <a:prstGeom prst="rect">
            <a:avLst/>
          </a:prstGeom>
          <a:noFill/>
        </p:spPr>
        <p:txBody>
          <a:bodyPr wrap="square" rtlCol="0">
            <a:spAutoFit/>
          </a:bodyPr>
          <a:lstStyle/>
          <a:p>
            <a:pPr algn="r"/>
            <a:r>
              <a:rPr lang="it-IT" sz="1400" i="1" dirty="0" err="1"/>
              <a:t>Linecker</a:t>
            </a:r>
            <a:r>
              <a:rPr lang="it-IT" sz="1400" i="1" dirty="0"/>
              <a:t>, Journal of </a:t>
            </a:r>
            <a:r>
              <a:rPr lang="it-IT" sz="1400" i="1" dirty="0" err="1"/>
              <a:t>Hepatology</a:t>
            </a:r>
            <a:r>
              <a:rPr lang="it-IT" sz="1400" i="1" dirty="0"/>
              <a:t> , 2018</a:t>
            </a:r>
          </a:p>
        </p:txBody>
      </p:sp>
    </p:spTree>
    <p:extLst>
      <p:ext uri="{BB962C8B-B14F-4D97-AF65-F5344CB8AC3E}">
        <p14:creationId xmlns:p14="http://schemas.microsoft.com/office/powerpoint/2010/main" val="391732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95D3-AF70-8D49-92B5-B66DDA516C1F}"/>
              </a:ext>
            </a:extLst>
          </p:cNvPr>
          <p:cNvSpPr>
            <a:spLocks noGrp="1"/>
          </p:cNvSpPr>
          <p:nvPr>
            <p:ph type="title"/>
          </p:nvPr>
        </p:nvSpPr>
        <p:spPr/>
        <p:txBody>
          <a:bodyPr/>
          <a:lstStyle/>
          <a:p>
            <a:endParaRPr lang="it-IT"/>
          </a:p>
        </p:txBody>
      </p:sp>
      <p:graphicFrame>
        <p:nvGraphicFramePr>
          <p:cNvPr id="4" name="Content Placeholder 3">
            <a:extLst>
              <a:ext uri="{FF2B5EF4-FFF2-40B4-BE49-F238E27FC236}">
                <a16:creationId xmlns:a16="http://schemas.microsoft.com/office/drawing/2014/main" id="{8EFDFF41-999C-7E43-A354-293CEE8576E7}"/>
              </a:ext>
            </a:extLst>
          </p:cNvPr>
          <p:cNvGraphicFramePr>
            <a:graphicFrameLocks noGrp="1"/>
          </p:cNvGraphicFramePr>
          <p:nvPr>
            <p:ph idx="1"/>
            <p:extLst>
              <p:ext uri="{D42A27DB-BD31-4B8C-83A1-F6EECF244321}">
                <p14:modId xmlns:p14="http://schemas.microsoft.com/office/powerpoint/2010/main" val="1632127808"/>
              </p:ext>
            </p:extLst>
          </p:nvPr>
        </p:nvGraphicFramePr>
        <p:xfrm>
          <a:off x="838200" y="2387646"/>
          <a:ext cx="10515600" cy="2438400"/>
        </p:xfrm>
        <a:graphic>
          <a:graphicData uri="http://schemas.openxmlformats.org/drawingml/2006/table">
            <a:tbl>
              <a:tblPr/>
              <a:tblGrid>
                <a:gridCol w="10515600">
                  <a:extLst>
                    <a:ext uri="{9D8B030D-6E8A-4147-A177-3AD203B41FA5}">
                      <a16:colId xmlns:a16="http://schemas.microsoft.com/office/drawing/2014/main" val="3195480406"/>
                    </a:ext>
                  </a:extLst>
                </a:gridCol>
              </a:tblGrid>
              <a:tr h="0">
                <a:tc>
                  <a:txBody>
                    <a:bodyPr/>
                    <a:lstStyle/>
                    <a:p>
                      <a:r>
                        <a:rPr lang="en" sz="3000">
                          <a:effectLst/>
                          <a:latin typeface="Times New Roman,Bold" pitchFamily="2" charset="0"/>
                        </a:rPr>
                        <a:t>Definition of Acute Liver Failure </a:t>
                      </a:r>
                      <a:endParaRPr lang="en">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359984"/>
                      </a:solidFill>
                      <a:prstDash val="solid"/>
                      <a:round/>
                      <a:headEnd type="none" w="med" len="med"/>
                      <a:tailEnd type="none" w="med" len="med"/>
                    </a:lnT>
                    <a:lnB w="76391" cap="flat" cmpd="sng" algn="ctr">
                      <a:solidFill>
                        <a:srgbClr val="99BFBA"/>
                      </a:solidFill>
                      <a:prstDash val="solid"/>
                      <a:round/>
                      <a:headEnd type="none" w="med" len="med"/>
                      <a:tailEnd type="none" w="med" len="med"/>
                    </a:lnB>
                    <a:solidFill>
                      <a:srgbClr val="359984"/>
                    </a:solidFill>
                  </a:tcPr>
                </a:tc>
                <a:extLst>
                  <a:ext uri="{0D108BD9-81ED-4DB2-BD59-A6C34878D82A}">
                    <a16:rowId xmlns:a16="http://schemas.microsoft.com/office/drawing/2014/main" val="3608324829"/>
                  </a:ext>
                </a:extLst>
              </a:tr>
              <a:tr h="0">
                <a:tc>
                  <a:txBody>
                    <a:bodyPr/>
                    <a:lstStyle/>
                    <a:p>
                      <a:r>
                        <a:rPr lang="en" sz="2500">
                          <a:effectLst/>
                          <a:latin typeface="Times New Roman" panose="02020603050405020304" pitchFamily="18" charset="0"/>
                        </a:rPr>
                        <a:t>International normalized ratio (INR) ≥ 1.5 </a:t>
                      </a:r>
                      <a:endParaRPr lang="en">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391" cap="flat" cmpd="sng" algn="ctr">
                      <a:solidFill>
                        <a:srgbClr val="99BFBA"/>
                      </a:solidFill>
                      <a:prstDash val="solid"/>
                      <a:round/>
                      <a:headEnd type="none" w="med" len="med"/>
                      <a:tailEnd type="none" w="med" len="med"/>
                    </a:lnT>
                    <a:lnB w="76581" cap="flat" cmpd="sng" algn="ctr">
                      <a:solidFill>
                        <a:srgbClr val="DDE2E5"/>
                      </a:solidFill>
                      <a:prstDash val="solid"/>
                      <a:round/>
                      <a:headEnd type="none" w="med" len="med"/>
                      <a:tailEnd type="none" w="med" len="med"/>
                    </a:lnB>
                    <a:solidFill>
                      <a:srgbClr val="CCD3D6"/>
                    </a:solidFill>
                  </a:tcPr>
                </a:tc>
                <a:extLst>
                  <a:ext uri="{0D108BD9-81ED-4DB2-BD59-A6C34878D82A}">
                    <a16:rowId xmlns:a16="http://schemas.microsoft.com/office/drawing/2014/main" val="506780005"/>
                  </a:ext>
                </a:extLst>
              </a:tr>
              <a:tr h="0">
                <a:tc>
                  <a:txBody>
                    <a:bodyPr/>
                    <a:lstStyle/>
                    <a:p>
                      <a:r>
                        <a:rPr lang="en" sz="2500">
                          <a:effectLst/>
                          <a:latin typeface="Times New Roman" panose="02020603050405020304" pitchFamily="18" charset="0"/>
                        </a:rPr>
                        <a:t>Neurologic dysfunction with any degree of hepatic encephalopathy </a:t>
                      </a:r>
                      <a:endParaRPr lang="en">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581" cap="flat" cmpd="sng" algn="ctr">
                      <a:solidFill>
                        <a:srgbClr val="DDE2E5"/>
                      </a:solidFill>
                      <a:prstDash val="solid"/>
                      <a:round/>
                      <a:headEnd type="none" w="med" len="med"/>
                      <a:tailEnd type="none" w="med" len="med"/>
                    </a:lnT>
                    <a:lnB w="76200" cap="flat" cmpd="sng" algn="ctr">
                      <a:solidFill>
                        <a:srgbClr val="D3DBDD"/>
                      </a:solidFill>
                      <a:prstDash val="solid"/>
                      <a:round/>
                      <a:headEnd type="none" w="med" len="med"/>
                      <a:tailEnd type="none" w="med" len="med"/>
                    </a:lnB>
                    <a:solidFill>
                      <a:srgbClr val="E8EAEA"/>
                    </a:solidFill>
                  </a:tcPr>
                </a:tc>
                <a:extLst>
                  <a:ext uri="{0D108BD9-81ED-4DB2-BD59-A6C34878D82A}">
                    <a16:rowId xmlns:a16="http://schemas.microsoft.com/office/drawing/2014/main" val="3219938722"/>
                  </a:ext>
                </a:extLst>
              </a:tr>
              <a:tr h="0">
                <a:tc>
                  <a:txBody>
                    <a:bodyPr/>
                    <a:lstStyle/>
                    <a:p>
                      <a:r>
                        <a:rPr lang="en" sz="2500">
                          <a:effectLst/>
                          <a:latin typeface="Times New Roman" panose="02020603050405020304" pitchFamily="18" charset="0"/>
                        </a:rPr>
                        <a:t>No prior evidence of liver disease </a:t>
                      </a:r>
                      <a:endParaRPr lang="en">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sng" algn="ctr">
                      <a:solidFill>
                        <a:srgbClr val="D3DBDD"/>
                      </a:solidFill>
                      <a:prstDash val="solid"/>
                      <a:round/>
                      <a:headEnd type="none" w="med" len="med"/>
                      <a:tailEnd type="none" w="med" len="med"/>
                    </a:lnT>
                    <a:lnB w="76200" cap="flat" cmpd="sng" algn="ctr">
                      <a:solidFill>
                        <a:srgbClr val="DDE2E5"/>
                      </a:solidFill>
                      <a:prstDash val="solid"/>
                      <a:round/>
                      <a:headEnd type="none" w="med" len="med"/>
                      <a:tailEnd type="none" w="med" len="med"/>
                    </a:lnB>
                    <a:solidFill>
                      <a:srgbClr val="CCD3D6"/>
                    </a:solidFill>
                  </a:tcPr>
                </a:tc>
                <a:extLst>
                  <a:ext uri="{0D108BD9-81ED-4DB2-BD59-A6C34878D82A}">
                    <a16:rowId xmlns:a16="http://schemas.microsoft.com/office/drawing/2014/main" val="1475180580"/>
                  </a:ext>
                </a:extLst>
              </a:tr>
              <a:tr h="0">
                <a:tc>
                  <a:txBody>
                    <a:bodyPr/>
                    <a:lstStyle/>
                    <a:p>
                      <a:r>
                        <a:rPr lang="en" sz="2500" dirty="0">
                          <a:effectLst/>
                          <a:latin typeface="Times New Roman" panose="02020603050405020304" pitchFamily="18" charset="0"/>
                        </a:rPr>
                        <a:t>Disease course of ≤ 26 weeks </a:t>
                      </a:r>
                      <a:endParaRPr lang="en"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sng" algn="ctr">
                      <a:solidFill>
                        <a:srgbClr val="DDE2E5"/>
                      </a:solidFill>
                      <a:prstDash val="solid"/>
                      <a:round/>
                      <a:headEnd type="none" w="med" len="med"/>
                      <a:tailEnd type="none" w="med" len="med"/>
                    </a:lnT>
                    <a:lnB w="38100" cap="flat" cmpd="sng" algn="ctr">
                      <a:solidFill>
                        <a:srgbClr val="E5EAEA"/>
                      </a:solidFill>
                      <a:prstDash val="solid"/>
                      <a:round/>
                      <a:headEnd type="none" w="med" len="med"/>
                      <a:tailEnd type="none" w="med" len="med"/>
                    </a:lnB>
                    <a:solidFill>
                      <a:srgbClr val="E8EAEA"/>
                    </a:solidFill>
                  </a:tcPr>
                </a:tc>
                <a:extLst>
                  <a:ext uri="{0D108BD9-81ED-4DB2-BD59-A6C34878D82A}">
                    <a16:rowId xmlns:a16="http://schemas.microsoft.com/office/drawing/2014/main" val="747197588"/>
                  </a:ext>
                </a:extLst>
              </a:tr>
            </a:tbl>
          </a:graphicData>
        </a:graphic>
      </p:graphicFrame>
    </p:spTree>
    <p:extLst>
      <p:ext uri="{BB962C8B-B14F-4D97-AF65-F5344CB8AC3E}">
        <p14:creationId xmlns:p14="http://schemas.microsoft.com/office/powerpoint/2010/main" val="469526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CA5D6D11-3A42-DB4D-AD8D-395C2DD98C07}"/>
              </a:ext>
            </a:extLst>
          </p:cNvPr>
          <p:cNvPicPr>
            <a:picLocks noGrp="1" noChangeAspect="1"/>
          </p:cNvPicPr>
          <p:nvPr>
            <p:ph idx="4294967295"/>
          </p:nvPr>
        </p:nvPicPr>
        <p:blipFill>
          <a:blip r:embed="rId2"/>
          <a:stretch>
            <a:fillRect/>
          </a:stretch>
        </p:blipFill>
        <p:spPr>
          <a:xfrm>
            <a:off x="512202" y="1041169"/>
            <a:ext cx="11167595" cy="4775662"/>
          </a:xfrm>
        </p:spPr>
      </p:pic>
    </p:spTree>
    <p:extLst>
      <p:ext uri="{BB962C8B-B14F-4D97-AF65-F5344CB8AC3E}">
        <p14:creationId xmlns:p14="http://schemas.microsoft.com/office/powerpoint/2010/main" val="400639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E1120D-FBB0-7840-BB8B-955EA18A1774}"/>
              </a:ext>
            </a:extLst>
          </p:cNvPr>
          <p:cNvPicPr>
            <a:picLocks noChangeAspect="1"/>
          </p:cNvPicPr>
          <p:nvPr/>
        </p:nvPicPr>
        <p:blipFill>
          <a:blip r:embed="rId3"/>
          <a:stretch>
            <a:fillRect/>
          </a:stretch>
        </p:blipFill>
        <p:spPr>
          <a:xfrm>
            <a:off x="3565578" y="643467"/>
            <a:ext cx="5060844" cy="5571066"/>
          </a:xfrm>
          <a:prstGeom prst="rect">
            <a:avLst/>
          </a:prstGeom>
        </p:spPr>
      </p:pic>
    </p:spTree>
    <p:extLst>
      <p:ext uri="{BB962C8B-B14F-4D97-AF65-F5344CB8AC3E}">
        <p14:creationId xmlns:p14="http://schemas.microsoft.com/office/powerpoint/2010/main" val="2325435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39DD5C-AD1B-1B47-B4C1-E17A9AC9568B}"/>
              </a:ext>
            </a:extLst>
          </p:cNvPr>
          <p:cNvPicPr>
            <a:picLocks noChangeAspect="1"/>
          </p:cNvPicPr>
          <p:nvPr/>
        </p:nvPicPr>
        <p:blipFill>
          <a:blip r:embed="rId3"/>
          <a:stretch>
            <a:fillRect/>
          </a:stretch>
        </p:blipFill>
        <p:spPr>
          <a:xfrm>
            <a:off x="2451129" y="0"/>
            <a:ext cx="7415129" cy="6858000"/>
          </a:xfrm>
          <a:prstGeom prst="rect">
            <a:avLst/>
          </a:prstGeom>
        </p:spPr>
      </p:pic>
    </p:spTree>
    <p:extLst>
      <p:ext uri="{BB962C8B-B14F-4D97-AF65-F5344CB8AC3E}">
        <p14:creationId xmlns:p14="http://schemas.microsoft.com/office/powerpoint/2010/main" val="2925740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622E0D-E8FD-7440-AD5E-2295D61404D2}"/>
              </a:ext>
            </a:extLst>
          </p:cNvPr>
          <p:cNvPicPr>
            <a:picLocks noChangeAspect="1"/>
          </p:cNvPicPr>
          <p:nvPr/>
        </p:nvPicPr>
        <p:blipFill>
          <a:blip r:embed="rId3"/>
          <a:stretch>
            <a:fillRect/>
          </a:stretch>
        </p:blipFill>
        <p:spPr>
          <a:xfrm>
            <a:off x="2854739" y="0"/>
            <a:ext cx="6708552" cy="6858000"/>
          </a:xfrm>
          <a:prstGeom prst="rect">
            <a:avLst/>
          </a:prstGeom>
        </p:spPr>
      </p:pic>
    </p:spTree>
    <p:extLst>
      <p:ext uri="{BB962C8B-B14F-4D97-AF65-F5344CB8AC3E}">
        <p14:creationId xmlns:p14="http://schemas.microsoft.com/office/powerpoint/2010/main" val="237014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BF0B5-908B-664A-9D27-B220B34A9B0F}"/>
              </a:ext>
            </a:extLst>
          </p:cNvPr>
          <p:cNvPicPr>
            <a:picLocks noChangeAspect="1"/>
          </p:cNvPicPr>
          <p:nvPr/>
        </p:nvPicPr>
        <p:blipFill>
          <a:blip r:embed="rId3"/>
          <a:stretch>
            <a:fillRect/>
          </a:stretch>
        </p:blipFill>
        <p:spPr>
          <a:xfrm>
            <a:off x="645890" y="1135966"/>
            <a:ext cx="5450110" cy="4586068"/>
          </a:xfrm>
          <a:prstGeom prst="rect">
            <a:avLst/>
          </a:prstGeom>
        </p:spPr>
      </p:pic>
      <p:pic>
        <p:nvPicPr>
          <p:cNvPr id="4" name="Picture 3">
            <a:extLst>
              <a:ext uri="{FF2B5EF4-FFF2-40B4-BE49-F238E27FC236}">
                <a16:creationId xmlns:a16="http://schemas.microsoft.com/office/drawing/2014/main" id="{04FC831C-A174-6E48-BE5B-2E141A4FF934}"/>
              </a:ext>
            </a:extLst>
          </p:cNvPr>
          <p:cNvPicPr>
            <a:picLocks noChangeAspect="1"/>
          </p:cNvPicPr>
          <p:nvPr/>
        </p:nvPicPr>
        <p:blipFill>
          <a:blip r:embed="rId4"/>
          <a:stretch>
            <a:fillRect/>
          </a:stretch>
        </p:blipFill>
        <p:spPr>
          <a:xfrm>
            <a:off x="6357959" y="1135966"/>
            <a:ext cx="5577027" cy="4586068"/>
          </a:xfrm>
          <a:prstGeom prst="rect">
            <a:avLst/>
          </a:prstGeom>
        </p:spPr>
      </p:pic>
    </p:spTree>
    <p:extLst>
      <p:ext uri="{BB962C8B-B14F-4D97-AF65-F5344CB8AC3E}">
        <p14:creationId xmlns:p14="http://schemas.microsoft.com/office/powerpoint/2010/main" val="73618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TotalTime>
  <Words>1874</Words>
  <Application>Microsoft Macintosh PowerPoint</Application>
  <PresentationFormat>Widescreen</PresentationFormat>
  <Paragraphs>178</Paragraphs>
  <Slides>31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Century Gothic</vt:lpstr>
      <vt:lpstr>Times New Roman</vt:lpstr>
      <vt:lpstr>Times New Roman,Bold</vt:lpstr>
      <vt:lpstr>Office Theme</vt:lpstr>
      <vt:lpstr>  Acute Liver Failure  &amp; Acute-on-Chronic Liver Failure</vt:lpstr>
      <vt:lpstr>Summary</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Definition of ACLF – CANONIC study</vt:lpstr>
      <vt:lpstr>Decompensation of cirrhosis</vt:lpstr>
      <vt:lpstr>Precipitating events of ACLF </vt:lpstr>
      <vt:lpstr>Incidence of bacterial infections within follow-up in patients with  acute decompensation (AD) and with ACLF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Acute Liver Failure  &amp; Acute-on-Chronic Liver Failure</dc:title>
  <dc:creator>a.gerussi@campus.unimib.it</dc:creator>
  <cp:lastModifiedBy>a.gerussi@campus.unimib.it</cp:lastModifiedBy>
  <cp:revision>5</cp:revision>
  <dcterms:created xsi:type="dcterms:W3CDTF">2020-03-03T17:39:15Z</dcterms:created>
  <dcterms:modified xsi:type="dcterms:W3CDTF">2022-06-01T13:57:41Z</dcterms:modified>
</cp:coreProperties>
</file>