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754" r:id="rId3"/>
    <p:sldId id="758" r:id="rId4"/>
    <p:sldId id="776" r:id="rId5"/>
    <p:sldId id="759" r:id="rId6"/>
    <p:sldId id="756" r:id="rId7"/>
    <p:sldId id="782" r:id="rId8"/>
    <p:sldId id="757" r:id="rId9"/>
    <p:sldId id="760" r:id="rId10"/>
    <p:sldId id="762" r:id="rId11"/>
    <p:sldId id="763" r:id="rId12"/>
    <p:sldId id="761" r:id="rId13"/>
    <p:sldId id="774" r:id="rId14"/>
    <p:sldId id="775" r:id="rId15"/>
    <p:sldId id="764" r:id="rId16"/>
    <p:sldId id="770" r:id="rId17"/>
    <p:sldId id="771" r:id="rId18"/>
    <p:sldId id="765" r:id="rId19"/>
    <p:sldId id="766" r:id="rId20"/>
    <p:sldId id="767" r:id="rId21"/>
    <p:sldId id="755" r:id="rId22"/>
    <p:sldId id="772" r:id="rId23"/>
    <p:sldId id="773" r:id="rId24"/>
    <p:sldId id="798" r:id="rId25"/>
    <p:sldId id="768" r:id="rId26"/>
    <p:sldId id="769" r:id="rId27"/>
    <p:sldId id="780" r:id="rId28"/>
    <p:sldId id="781" r:id="rId29"/>
    <p:sldId id="784" r:id="rId30"/>
    <p:sldId id="783" r:id="rId31"/>
    <p:sldId id="777" r:id="rId32"/>
    <p:sldId id="787" r:id="rId33"/>
    <p:sldId id="788" r:id="rId34"/>
    <p:sldId id="797" r:id="rId35"/>
    <p:sldId id="752" r:id="rId36"/>
    <p:sldId id="789" r:id="rId37"/>
    <p:sldId id="790" r:id="rId38"/>
    <p:sldId id="795" r:id="rId39"/>
    <p:sldId id="340" r:id="rId40"/>
    <p:sldId id="791" r:id="rId41"/>
    <p:sldId id="796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reteria Unigastro 1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88"/>
    <p:restoredTop sz="72179"/>
  </p:normalViewPr>
  <p:slideViewPr>
    <p:cSldViewPr snapToGrid="0" snapToObjects="1">
      <p:cViewPr varScale="1">
        <p:scale>
          <a:sx n="77" d="100"/>
          <a:sy n="77" d="100"/>
        </p:scale>
        <p:origin x="10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B3318-C7D6-B448-9CA5-B8780333E74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38D8B-2742-2F41-BF9D-524019F85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0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8D8B-2742-2F41-BF9D-524019F852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92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/>
              <a:t>IR, insulin resistance; NASH, non-alcoholic steatohepatitis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133C-0A91-4C56-9DB7-B268BA704B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82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/>
              <a:t>IR, insulin resistance; NASH, non-alcoholic steatohepatitis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133C-0A91-4C56-9DB7-B268BA704B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70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133C-0A91-4C56-9DB7-B268BA704B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7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IR, insulin resistance; NASH, non-alcoholic steatohepatitis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133C-0A91-4C56-9DB7-B268BA704B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91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8D8B-2742-2F41-BF9D-524019F8522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8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Australia (</a:t>
            </a:r>
            <a:r>
              <a:rPr lang="it-IT" dirty="0" err="1"/>
              <a:t>one</a:t>
            </a:r>
            <a:r>
              <a:rPr lang="it-IT" dirty="0"/>
              <a:t> of the country with the </a:t>
            </a:r>
            <a:r>
              <a:rPr lang="it-IT" dirty="0" err="1"/>
              <a:t>highest</a:t>
            </a:r>
            <a:r>
              <a:rPr lang="it-IT" dirty="0"/>
              <a:t> </a:t>
            </a:r>
            <a:r>
              <a:rPr lang="it-IT" dirty="0" err="1"/>
              <a:t>burden</a:t>
            </a:r>
            <a:r>
              <a:rPr lang="it-IT" dirty="0"/>
              <a:t> of obese </a:t>
            </a:r>
            <a:r>
              <a:rPr lang="it-IT" dirty="0" err="1"/>
              <a:t>individuals</a:t>
            </a:r>
            <a:r>
              <a:rPr lang="it-IT" dirty="0"/>
              <a:t> </a:t>
            </a:r>
            <a:r>
              <a:rPr lang="it-IT" dirty="0" err="1"/>
              <a:t>globally</a:t>
            </a:r>
            <a:r>
              <a:rPr lang="it-IT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8D8B-2742-2F41-BF9D-524019F852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5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>
                <a:highlight>
                  <a:srgbClr val="FFFF00"/>
                </a:highlight>
              </a:rPr>
              <a:t>Congenital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lipodystrophy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 autosomal recessive disorder which manifests with insulin resistance, absence of subcutaneous fat and muscular hypertrophy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8D8B-2742-2F41-BF9D-524019F8522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Persistently</a:t>
            </a:r>
            <a:r>
              <a:rPr lang="it-IT" dirty="0"/>
              <a:t> high </a:t>
            </a:r>
            <a:r>
              <a:rPr lang="it-IT" dirty="0" err="1"/>
              <a:t>serum</a:t>
            </a:r>
            <a:r>
              <a:rPr lang="it-IT" dirty="0"/>
              <a:t> </a:t>
            </a:r>
            <a:r>
              <a:rPr lang="it-IT" dirty="0" err="1"/>
              <a:t>ferritin</a:t>
            </a:r>
            <a:r>
              <a:rPr lang="it-IT" dirty="0"/>
              <a:t>,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iron</a:t>
            </a:r>
            <a:r>
              <a:rPr lang="it-IT" dirty="0"/>
              <a:t> </a:t>
            </a:r>
            <a:r>
              <a:rPr lang="it-IT" dirty="0" err="1"/>
              <a:t>saturation</a:t>
            </a:r>
            <a:r>
              <a:rPr lang="it-IT" dirty="0"/>
              <a:t>, in the </a:t>
            </a:r>
            <a:r>
              <a:rPr lang="it-IT" dirty="0" err="1"/>
              <a:t>context</a:t>
            </a:r>
            <a:r>
              <a:rPr lang="it-IT" dirty="0"/>
              <a:t> of </a:t>
            </a:r>
            <a:r>
              <a:rPr lang="it-IT" dirty="0" err="1"/>
              <a:t>homozygote</a:t>
            </a:r>
            <a:r>
              <a:rPr lang="it-IT" dirty="0"/>
              <a:t> or </a:t>
            </a:r>
            <a:r>
              <a:rPr lang="it-IT" dirty="0" err="1"/>
              <a:t>heterozygote</a:t>
            </a:r>
            <a:r>
              <a:rPr lang="it-IT" dirty="0"/>
              <a:t> C282y HFE </a:t>
            </a:r>
            <a:r>
              <a:rPr lang="it-IT" dirty="0" err="1"/>
              <a:t>mutation</a:t>
            </a:r>
            <a:r>
              <a:rPr lang="it-IT" dirty="0"/>
              <a:t> </a:t>
            </a:r>
            <a:r>
              <a:rPr lang="it-IT" dirty="0" err="1"/>
              <a:t>consider</a:t>
            </a:r>
            <a:r>
              <a:rPr lang="it-IT" dirty="0"/>
              <a:t> </a:t>
            </a:r>
            <a:r>
              <a:rPr lang="it-IT" dirty="0" err="1"/>
              <a:t>iron</a:t>
            </a:r>
            <a:r>
              <a:rPr lang="it-IT" dirty="0"/>
              <a:t> </a:t>
            </a:r>
            <a:r>
              <a:rPr lang="it-IT" dirty="0" err="1"/>
              <a:t>overload</a:t>
            </a:r>
            <a:endParaRPr lang="it-IT" dirty="0"/>
          </a:p>
          <a:p>
            <a:endParaRPr lang="it-IT" dirty="0"/>
          </a:p>
          <a:p>
            <a:r>
              <a:rPr lang="it-IT" dirty="0"/>
              <a:t>Autoimmune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high </a:t>
            </a:r>
            <a:r>
              <a:rPr lang="it-IT" dirty="0" err="1"/>
              <a:t>serum</a:t>
            </a:r>
            <a:r>
              <a:rPr lang="it-IT" dirty="0"/>
              <a:t> </a:t>
            </a:r>
            <a:r>
              <a:rPr lang="it-IT" dirty="0" err="1"/>
              <a:t>titers</a:t>
            </a:r>
            <a:r>
              <a:rPr lang="it-IT" dirty="0"/>
              <a:t> of </a:t>
            </a:r>
            <a:r>
              <a:rPr lang="it-IT" dirty="0" err="1"/>
              <a:t>autoab</a:t>
            </a:r>
            <a:r>
              <a:rPr lang="it-IT" dirty="0"/>
              <a:t> plus high </a:t>
            </a:r>
            <a:r>
              <a:rPr lang="it-IT" dirty="0" err="1"/>
              <a:t>globulins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8D8B-2742-2F41-BF9D-524019F8522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 of fibrosis in NAFLD according to the NASH CRN staging system (Masson trichrome stains). Collagen is blue with this method.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1 (left): centrilobular perisinusoidal fibrosis. Blue stained collagen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outline the sinusoids surrounding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vein in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field.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2 (left middle): centrilobular perisinusoidal fibrosis and periportal fibrosis. Delicate collagen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deposited around the sinusoids in the upper part of the field while denser collagen expands the portal tract in the lower part of the field.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3 (right middle): bridging fibrosis. A vascularized septum of fibrous tissue transects the hepatic parenchyma.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4 (right): cirrhosis. Nodules of hepatocytes are surrounded by variable-size fibrous septa. </a:t>
            </a:r>
            <a:endParaRPr lang="en-GB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8D8B-2742-2F41-BF9D-524019F8522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9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8D8B-2742-2F41-BF9D-524019F8522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1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38D8B-2742-2F41-BF9D-524019F8522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62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/>
              <a:t>IR, insulin resistance; NASH, non-alcoholic steatohepatitis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133C-0A91-4C56-9DB7-B268BA704B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0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/>
              <a:t>IR, insulin resistance; NASH, non-alcoholic steatohepatitis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1133C-0A91-4C56-9DB7-B268BA704BC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6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4725-0488-D042-966A-D88005B49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69A5E-E725-EF4A-AC39-0707302AF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CE712-4D37-DC48-8271-17721951F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86D7D-A36B-5F43-8C5E-C74DD9BF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3680-EC51-6440-8386-D80DE815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060E-680D-FC42-93CE-B7617866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5AB1B-A0FF-9645-AB12-F1000829D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F0D6D-F7A9-CC4F-BB2D-BD55A90B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024A7-210C-2A4A-8132-47C6E9B5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61296-0DC9-194C-910E-A2F284A9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2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9F071-2606-1641-B271-BE77A6B98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6C3E0-8FEA-7947-B109-EED230662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7E706-1B11-D444-ADF4-732B8BA1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EAFC-F6A5-FE41-BED9-33754DD9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EA025-45FC-F045-9A5D-305F60A6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57FAC6-2395-4983-BCEC-E661BAE01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752" y="1340768"/>
            <a:ext cx="113424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19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57FAC6-2395-4983-BCEC-E661BAE01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752" y="1340768"/>
            <a:ext cx="113424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47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EEEA-2933-C24F-8C75-7A919B0E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F3B01-F9B1-6046-94D8-CE3C2B519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B750-4B48-EE45-AF19-AF37CB4F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6D6A-BFD0-9649-9A4F-8714ED7B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E16B4-3CB0-C54D-9F46-A2243241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6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968B-D4EF-E94B-8A21-CDB0F720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8DE47-362C-3142-B245-86378A43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836C-665E-684B-A6BD-33875187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4A077-87AC-E442-AFE5-28A648F8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6BAF7-7676-854C-B3C6-9ECE23B6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95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23A5-0FCC-874F-B195-ED386E98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244DE-246B-CE42-A865-DF5A5951E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E23EC-C57A-B246-BA65-2E93F8AB0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DCCB8-C6D6-B644-AF97-2AFCE7BB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BA16B-F997-C443-AD60-630A0693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6473F-B975-2841-81FA-3B180E58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4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59FB-8C4A-A640-A618-643A6FF9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A8E65-92A1-204E-B025-EE088D0F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C694-3D81-454D-9C68-652715613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C7E06-AE25-EC42-B310-E32A8AFDF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27291-B5E3-6F43-A8BE-2B6A3E55E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24109-BDE2-D64F-A0C4-5424555F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D258E-69B7-3D4A-BFCD-188114FF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4BA24-F7CA-0F49-A175-783B602C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9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90B0-43A9-3A4A-BC51-6B0C9575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68A57-65D6-2C47-ABD9-7D490794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E7149-0BE5-D44E-AD8F-9080F88E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AC412-9FED-A947-B6D8-7C024190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7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BEE70-DB46-1D40-B4C3-68741AA4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DDB92-FD19-A74C-BA37-E29D3596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85640-6D73-9248-B751-AAFB61B1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4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85D7-A5A6-C84B-AC04-D9526350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ECAD0-3482-4D49-86AE-B5F40F03D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FDF05-F5F0-5846-9987-5EA5E7F32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C42F8-9A1F-4940-852A-5B1258B8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31F3B-7797-F441-A2F3-E534191E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65850-E34A-A448-B7E2-3DE5335C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6D5F-39A3-0949-9DD7-7CE694A1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5183A-63E7-BE49-9E2C-DE304FB9C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0B34A-D97F-0641-BEFA-95954C1A7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8F8BC-4DC8-BC45-8549-5494C682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09474-4A50-FA45-82F4-23147F8D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7F5D3-B4FD-B84A-87B5-5A488C02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9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CD2DA-E876-F342-A02E-79653B91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0CFA6-8DBB-964F-9D06-0BFE8D7E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A1DD7-508C-BD42-B3ED-B669CB1A2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736E-BF3C-964F-940D-7C6BC4B42FB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05239-9080-2147-9DD2-4DE4E0693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AA44-9DE7-8A4A-9450-5B3583E44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C14D-1106-824F-8212-514F47A2E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3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144E3-FB9B-FA44-B646-6CACA4E80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NON-ALCOHOLIC 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FATTY LIVER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49135-AC58-4449-BB8C-9F78882BB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it-IT" sz="2000" dirty="0">
              <a:solidFill>
                <a:srgbClr val="FFFFFF"/>
              </a:solidFill>
            </a:endParaRPr>
          </a:p>
          <a:p>
            <a:r>
              <a:rPr lang="it-IT" sz="2000" b="1" dirty="0">
                <a:solidFill>
                  <a:srgbClr val="FFFFFF"/>
                </a:solidFill>
              </a:rPr>
              <a:t>Dr. Alessio Gerussi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3F11A22-270D-5940-B70C-B64092112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788780"/>
            <a:ext cx="6553545" cy="5288381"/>
          </a:xfrm>
          <a:prstGeom prst="rect">
            <a:avLst/>
          </a:prstGeom>
        </p:spPr>
      </p:pic>
      <p:pic>
        <p:nvPicPr>
          <p:cNvPr id="8" name="Picture 11" descr="http://img3.www.unimib.it/upload/pag/65914131/0/lo/logoist.jpg">
            <a:extLst>
              <a:ext uri="{FF2B5EF4-FFF2-40B4-BE49-F238E27FC236}">
                <a16:creationId xmlns:a16="http://schemas.microsoft.com/office/drawing/2014/main" id="{0AE1441E-FAA9-054B-9679-49E4119B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51" y="806112"/>
            <a:ext cx="1446939" cy="15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59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1EEA-3288-4148-9588-3AA77DA2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 public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perspective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B74-9440-F34A-B587-90B8086B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b="1" dirty="0"/>
          </a:p>
          <a:p>
            <a:r>
              <a:rPr lang="it-IT" dirty="0"/>
              <a:t>The </a:t>
            </a:r>
            <a:r>
              <a:rPr lang="it-IT" dirty="0" err="1"/>
              <a:t>prevalence</a:t>
            </a:r>
            <a:r>
              <a:rPr lang="it-IT" dirty="0"/>
              <a:t> of NAFLD in </a:t>
            </a:r>
            <a:r>
              <a:rPr lang="it-IT" b="1" dirty="0"/>
              <a:t>South America </a:t>
            </a:r>
            <a:r>
              <a:rPr lang="it-IT" dirty="0" err="1"/>
              <a:t>seems</a:t>
            </a:r>
            <a:r>
              <a:rPr lang="it-IT" dirty="0"/>
              <a:t> to be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reported</a:t>
            </a:r>
            <a:r>
              <a:rPr lang="it-IT" dirty="0"/>
              <a:t> for the </a:t>
            </a:r>
            <a:r>
              <a:rPr lang="it-IT" b="1" dirty="0"/>
              <a:t>US</a:t>
            </a:r>
          </a:p>
          <a:p>
            <a:r>
              <a:rPr lang="it-IT" dirty="0"/>
              <a:t>The </a:t>
            </a:r>
            <a:r>
              <a:rPr lang="it-IT" dirty="0" err="1"/>
              <a:t>prevalence</a:t>
            </a:r>
            <a:r>
              <a:rPr lang="it-IT" dirty="0"/>
              <a:t> of NAFLD in </a:t>
            </a:r>
            <a:r>
              <a:rPr lang="it-IT" b="1" dirty="0"/>
              <a:t>China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doubled</a:t>
            </a:r>
            <a:r>
              <a:rPr lang="it-IT" dirty="0"/>
              <a:t> in the </a:t>
            </a:r>
            <a:r>
              <a:rPr lang="it-IT" dirty="0" err="1"/>
              <a:t>past</a:t>
            </a:r>
            <a:r>
              <a:rPr lang="it-IT" dirty="0"/>
              <a:t> 20 </a:t>
            </a:r>
            <a:r>
              <a:rPr lang="it-IT" dirty="0" err="1"/>
              <a:t>years</a:t>
            </a:r>
            <a:r>
              <a:rPr lang="it-IT" dirty="0"/>
              <a:t>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increasing</a:t>
            </a:r>
            <a:r>
              <a:rPr lang="it-IT" dirty="0"/>
              <a:t> in </a:t>
            </a:r>
            <a:r>
              <a:rPr lang="it-IT" b="1" dirty="0"/>
              <a:t>Japan</a:t>
            </a:r>
          </a:p>
          <a:p>
            <a:r>
              <a:rPr lang="it-IT" dirty="0"/>
              <a:t>In </a:t>
            </a:r>
            <a:r>
              <a:rPr lang="it-IT" b="1" dirty="0"/>
              <a:t>Europe</a:t>
            </a:r>
            <a:r>
              <a:rPr lang="it-IT" dirty="0"/>
              <a:t> the </a:t>
            </a:r>
            <a:r>
              <a:rPr lang="it-IT" dirty="0" err="1"/>
              <a:t>prevalence</a:t>
            </a:r>
            <a:r>
              <a:rPr lang="it-IT" dirty="0"/>
              <a:t> of NAFLD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24%</a:t>
            </a:r>
          </a:p>
          <a:p>
            <a:r>
              <a:rPr lang="it-IT" dirty="0" err="1"/>
              <a:t>Similar</a:t>
            </a:r>
            <a:r>
              <a:rPr lang="it-IT" dirty="0"/>
              <a:t> </a:t>
            </a:r>
            <a:r>
              <a:rPr lang="it-IT" dirty="0" err="1"/>
              <a:t>rates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reported</a:t>
            </a:r>
            <a:r>
              <a:rPr lang="it-IT" dirty="0"/>
              <a:t> in </a:t>
            </a:r>
            <a:r>
              <a:rPr lang="it-IT" b="1" dirty="0"/>
              <a:t>Australia</a:t>
            </a:r>
            <a:r>
              <a:rPr lang="it-IT" dirty="0"/>
              <a:t> and </a:t>
            </a:r>
            <a:r>
              <a:rPr lang="it-IT" b="1" dirty="0"/>
              <a:t>Middle East</a:t>
            </a:r>
          </a:p>
          <a:p>
            <a:r>
              <a:rPr lang="it-IT" dirty="0"/>
              <a:t>Data from </a:t>
            </a:r>
            <a:r>
              <a:rPr lang="it-IT" b="1" dirty="0"/>
              <a:t>Africa</a:t>
            </a:r>
            <a:r>
              <a:rPr lang="it-IT" dirty="0"/>
              <a:t> are </a:t>
            </a:r>
            <a:r>
              <a:rPr lang="it-IT" dirty="0" err="1"/>
              <a:t>scarce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866C6-0A10-9542-BD53-ACD969810561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Younoussi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3920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5ACF2-5878-874E-A145-50A49493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Age and 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9F73F-F530-CD46-B12C-B9845AB7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prevalence</a:t>
            </a:r>
            <a:r>
              <a:rPr lang="it-IT" dirty="0"/>
              <a:t> of NAFLD </a:t>
            </a:r>
            <a:r>
              <a:rPr lang="it-IT" dirty="0" err="1"/>
              <a:t>increases</a:t>
            </a:r>
            <a:r>
              <a:rPr lang="it-IT" dirty="0"/>
              <a:t> in </a:t>
            </a:r>
            <a:r>
              <a:rPr lang="it-IT" b="1" dirty="0" err="1"/>
              <a:t>older</a:t>
            </a:r>
            <a:r>
              <a:rPr lang="it-IT" dirty="0"/>
              <a:t> </a:t>
            </a:r>
            <a:r>
              <a:rPr lang="it-IT" dirty="0" err="1"/>
              <a:t>individuals</a:t>
            </a:r>
            <a:r>
              <a:rPr lang="it-IT" dirty="0"/>
              <a:t>, </a:t>
            </a:r>
            <a:r>
              <a:rPr lang="it-IT" dirty="0" err="1"/>
              <a:t>probably</a:t>
            </a:r>
            <a:r>
              <a:rPr lang="it-IT" dirty="0"/>
              <a:t> due to a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burden</a:t>
            </a:r>
            <a:r>
              <a:rPr lang="it-IT" dirty="0"/>
              <a:t> of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conditions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Discrepancy</a:t>
            </a:r>
            <a:r>
              <a:rPr lang="it-IT" dirty="0"/>
              <a:t> </a:t>
            </a:r>
            <a:r>
              <a:rPr lang="it-IT" dirty="0" err="1"/>
              <a:t>regarding</a:t>
            </a:r>
            <a:r>
              <a:rPr lang="it-IT" dirty="0"/>
              <a:t> sex</a:t>
            </a:r>
          </a:p>
          <a:p>
            <a:pPr lvl="1"/>
            <a:r>
              <a:rPr lang="it-IT" dirty="0"/>
              <a:t>Some </a:t>
            </a:r>
            <a:r>
              <a:rPr lang="it-IT" dirty="0" err="1"/>
              <a:t>studies</a:t>
            </a:r>
            <a:r>
              <a:rPr lang="it-IT" dirty="0"/>
              <a:t> report a </a:t>
            </a:r>
            <a:r>
              <a:rPr lang="it-IT" dirty="0" err="1"/>
              <a:t>female</a:t>
            </a:r>
            <a:r>
              <a:rPr lang="it-IT" dirty="0"/>
              <a:t> </a:t>
            </a:r>
            <a:r>
              <a:rPr lang="it-IT" dirty="0" err="1"/>
              <a:t>predominance</a:t>
            </a:r>
            <a:r>
              <a:rPr lang="it-IT" dirty="0"/>
              <a:t> (Thailand, </a:t>
            </a:r>
            <a:r>
              <a:rPr lang="it-IT" dirty="0" err="1"/>
              <a:t>Sri</a:t>
            </a:r>
            <a:r>
              <a:rPr lang="it-IT" dirty="0"/>
              <a:t> Lanka)</a:t>
            </a:r>
          </a:p>
          <a:p>
            <a:pPr lvl="1"/>
            <a:r>
              <a:rPr lang="it-IT" dirty="0"/>
              <a:t>Others report a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prevalence</a:t>
            </a:r>
            <a:r>
              <a:rPr lang="it-IT" dirty="0"/>
              <a:t> in men (US, China, </a:t>
            </a:r>
            <a:r>
              <a:rPr lang="it-IT" dirty="0" err="1"/>
              <a:t>Spain</a:t>
            </a:r>
            <a:r>
              <a:rPr lang="it-IT" dirty="0"/>
              <a:t>)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64881-60F8-E24F-9AB1-CB7E49101C68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Younoussi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84158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1EEA-3288-4148-9588-3AA77DA2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Type</a:t>
            </a:r>
            <a:r>
              <a:rPr lang="it-IT" dirty="0"/>
              <a:t> 2 </a:t>
            </a:r>
            <a:r>
              <a:rPr lang="it-IT" dirty="0" err="1"/>
              <a:t>Diabetes</a:t>
            </a:r>
            <a:r>
              <a:rPr lang="it-IT" dirty="0"/>
              <a:t> and NAFLD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B74-9440-F34A-B587-90B8086B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b="1" dirty="0"/>
          </a:p>
          <a:p>
            <a:r>
              <a:rPr lang="it-IT" dirty="0"/>
              <a:t>The WHO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estimated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world-wide </a:t>
            </a:r>
            <a:r>
              <a:rPr lang="it-IT" dirty="0" err="1"/>
              <a:t>deaths</a:t>
            </a:r>
            <a:r>
              <a:rPr lang="it-IT" dirty="0"/>
              <a:t> from </a:t>
            </a:r>
            <a:r>
              <a:rPr lang="it-IT" dirty="0" err="1"/>
              <a:t>diabetes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double by 2030</a:t>
            </a:r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presence</a:t>
            </a:r>
            <a:r>
              <a:rPr lang="it-IT" dirty="0"/>
              <a:t> of T2DM in </a:t>
            </a:r>
            <a:r>
              <a:rPr lang="it-IT" dirty="0" err="1"/>
              <a:t>patients</a:t>
            </a:r>
            <a:r>
              <a:rPr lang="it-IT" dirty="0"/>
              <a:t> with NAFLD:</a:t>
            </a:r>
          </a:p>
          <a:p>
            <a:pPr lvl="1"/>
            <a:r>
              <a:rPr lang="it-IT" dirty="0" err="1"/>
              <a:t>accelerates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progression</a:t>
            </a:r>
            <a:endParaRPr lang="it-IT" dirty="0"/>
          </a:p>
          <a:p>
            <a:pPr lvl="1"/>
            <a:r>
              <a:rPr lang="it-IT" dirty="0" err="1"/>
              <a:t>predicts</a:t>
            </a:r>
            <a:r>
              <a:rPr lang="it-IT" dirty="0"/>
              <a:t> </a:t>
            </a:r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fibrosis</a:t>
            </a:r>
            <a:r>
              <a:rPr lang="it-IT" dirty="0"/>
              <a:t> and </a:t>
            </a:r>
            <a:r>
              <a:rPr lang="it-IT" dirty="0" err="1"/>
              <a:t>mortality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US-</a:t>
            </a:r>
            <a:r>
              <a:rPr lang="it-IT" dirty="0" err="1"/>
              <a:t>defined</a:t>
            </a:r>
            <a:r>
              <a:rPr lang="it-IT" dirty="0"/>
              <a:t> NAFLD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a 2/5-fold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developing</a:t>
            </a:r>
            <a:r>
              <a:rPr lang="it-IT" dirty="0"/>
              <a:t> T2DM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adjustment</a:t>
            </a:r>
            <a:r>
              <a:rPr lang="it-IT" dirty="0"/>
              <a:t> for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confounders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866C6-0A10-9542-BD53-ACD969810561}"/>
              </a:ext>
            </a:extLst>
          </p:cNvPr>
          <p:cNvSpPr txBox="1"/>
          <p:nvPr/>
        </p:nvSpPr>
        <p:spPr>
          <a:xfrm>
            <a:off x="8822574" y="598873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  <a:p>
            <a:r>
              <a:rPr lang="it-IT" dirty="0" err="1"/>
              <a:t>Younoussi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60835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FBCCD3E-F2DC-1642-9985-D4824D1BFBBB}"/>
              </a:ext>
            </a:extLst>
          </p:cNvPr>
          <p:cNvSpPr/>
          <p:nvPr/>
        </p:nvSpPr>
        <p:spPr>
          <a:xfrm>
            <a:off x="4235450" y="2302683"/>
            <a:ext cx="3721100" cy="3651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619C5D-23EA-814F-8F77-774293A0AE17}"/>
              </a:ext>
            </a:extLst>
          </p:cNvPr>
          <p:cNvSpPr/>
          <p:nvPr/>
        </p:nvSpPr>
        <p:spPr>
          <a:xfrm>
            <a:off x="4472305" y="3063008"/>
            <a:ext cx="2726518" cy="25231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C36E6-44AD-144F-A8C8-246BA33984D9}"/>
              </a:ext>
            </a:extLst>
          </p:cNvPr>
          <p:cNvSpPr txBox="1"/>
          <p:nvPr/>
        </p:nvSpPr>
        <p:spPr>
          <a:xfrm>
            <a:off x="7916487" y="2878343"/>
            <a:ext cx="184542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TYPE 2 DIABETES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C1C047-91F4-E742-B263-7C21FAC1CAFC}"/>
              </a:ext>
            </a:extLst>
          </p:cNvPr>
          <p:cNvCxnSpPr>
            <a:cxnSpLocks/>
          </p:cNvCxnSpPr>
          <p:nvPr/>
        </p:nvCxnSpPr>
        <p:spPr>
          <a:xfrm>
            <a:off x="3501881" y="2728361"/>
            <a:ext cx="1959323" cy="89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D12DBF2-F329-C948-9D24-D038291CDCE5}"/>
              </a:ext>
            </a:extLst>
          </p:cNvPr>
          <p:cNvSpPr txBox="1"/>
          <p:nvPr/>
        </p:nvSpPr>
        <p:spPr>
          <a:xfrm>
            <a:off x="2446019" y="2278239"/>
            <a:ext cx="15510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NAFLD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35E93-1F22-2440-A09B-E5FB68481685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865CCF8-C55E-B945-989C-0C79D088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The </a:t>
            </a:r>
            <a:r>
              <a:rPr lang="it-IT" sz="3200" dirty="0" err="1"/>
              <a:t>prevalence</a:t>
            </a:r>
            <a:r>
              <a:rPr lang="it-IT" sz="3200" dirty="0"/>
              <a:t> of NAFLD in </a:t>
            </a:r>
            <a:r>
              <a:rPr lang="it-IT" sz="3200" dirty="0" err="1"/>
              <a:t>patients</a:t>
            </a:r>
            <a:r>
              <a:rPr lang="it-IT" sz="3200" dirty="0"/>
              <a:t> with T2DM </a:t>
            </a:r>
            <a:r>
              <a:rPr lang="it-IT" sz="3200" dirty="0" err="1"/>
              <a:t>is</a:t>
            </a:r>
            <a:r>
              <a:rPr lang="it-IT" sz="3200" dirty="0"/>
              <a:t> over </a:t>
            </a:r>
            <a:r>
              <a:rPr lang="it-IT" sz="3200" b="1" dirty="0"/>
              <a:t>60%</a:t>
            </a:r>
            <a:r>
              <a:rPr lang="it-IT" sz="3200" dirty="0"/>
              <a:t>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1047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7D80-7049-7C44-A223-D1A6B2E0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The </a:t>
            </a:r>
            <a:r>
              <a:rPr lang="it-IT" sz="3200" dirty="0" err="1"/>
              <a:t>prevalence</a:t>
            </a:r>
            <a:r>
              <a:rPr lang="it-IT" sz="3200" dirty="0"/>
              <a:t> of T2DM in </a:t>
            </a:r>
            <a:r>
              <a:rPr lang="it-IT" sz="3200" dirty="0" err="1"/>
              <a:t>patients</a:t>
            </a:r>
            <a:r>
              <a:rPr lang="it-IT" sz="3200" dirty="0"/>
              <a:t> with NAFLD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around</a:t>
            </a:r>
            <a:r>
              <a:rPr lang="it-IT" sz="3200" dirty="0"/>
              <a:t> </a:t>
            </a:r>
            <a:r>
              <a:rPr lang="it-IT" sz="3200" b="1" dirty="0"/>
              <a:t>23%</a:t>
            </a:r>
            <a:r>
              <a:rPr lang="it-IT" sz="32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11BDE8-4C4A-D94D-837F-F10AA8E38E98}"/>
              </a:ext>
            </a:extLst>
          </p:cNvPr>
          <p:cNvSpPr/>
          <p:nvPr/>
        </p:nvSpPr>
        <p:spPr>
          <a:xfrm>
            <a:off x="4235450" y="2302683"/>
            <a:ext cx="3721100" cy="36512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E2EAD7-0246-4D4F-A30E-E6BB11007D74}"/>
              </a:ext>
            </a:extLst>
          </p:cNvPr>
          <p:cNvSpPr/>
          <p:nvPr/>
        </p:nvSpPr>
        <p:spPr>
          <a:xfrm>
            <a:off x="4472305" y="3063009"/>
            <a:ext cx="1623695" cy="157549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2D8C7-BFF2-2141-8298-0D195AD89261}"/>
              </a:ext>
            </a:extLst>
          </p:cNvPr>
          <p:cNvSpPr txBox="1"/>
          <p:nvPr/>
        </p:nvSpPr>
        <p:spPr>
          <a:xfrm>
            <a:off x="8397932" y="2693677"/>
            <a:ext cx="15510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NAFLD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F5473-663E-5541-B499-160AA1CC7E72}"/>
              </a:ext>
            </a:extLst>
          </p:cNvPr>
          <p:cNvSpPr txBox="1"/>
          <p:nvPr/>
        </p:nvSpPr>
        <p:spPr>
          <a:xfrm>
            <a:off x="1948642" y="2693677"/>
            <a:ext cx="184542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TYPE 2 DIABETES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71DFF2-34EA-0045-A5A9-1DA4F5693F39}"/>
              </a:ext>
            </a:extLst>
          </p:cNvPr>
          <p:cNvCxnSpPr>
            <a:cxnSpLocks/>
          </p:cNvCxnSpPr>
          <p:nvPr/>
        </p:nvCxnSpPr>
        <p:spPr>
          <a:xfrm>
            <a:off x="3324829" y="3166437"/>
            <a:ext cx="1679433" cy="684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7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E86F-2EEE-BB41-8177-E221D506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Lean NAFLD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D49A1-5927-1C4D-878F-8E81AC6D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Patients</a:t>
            </a:r>
            <a:r>
              <a:rPr lang="it-IT" dirty="0"/>
              <a:t> with NAFLD and BMI in the «</a:t>
            </a:r>
            <a:r>
              <a:rPr lang="it-IT" dirty="0" err="1"/>
              <a:t>normal</a:t>
            </a:r>
            <a:r>
              <a:rPr lang="it-IT" dirty="0"/>
              <a:t>» </a:t>
            </a:r>
            <a:r>
              <a:rPr lang="it-IT" dirty="0" err="1"/>
              <a:t>range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Prevalence</a:t>
            </a:r>
            <a:r>
              <a:rPr lang="it-IT" dirty="0"/>
              <a:t> in the US: 7% 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err="1"/>
              <a:t>While</a:t>
            </a:r>
            <a:r>
              <a:rPr lang="it-IT" dirty="0"/>
              <a:t> in the </a:t>
            </a:r>
            <a:r>
              <a:rPr lang="it-IT" dirty="0" err="1"/>
              <a:t>past</a:t>
            </a:r>
            <a:r>
              <a:rPr lang="it-IT" dirty="0"/>
              <a:t> </a:t>
            </a:r>
            <a:r>
              <a:rPr lang="it-IT" dirty="0" err="1"/>
              <a:t>lean</a:t>
            </a:r>
            <a:r>
              <a:rPr lang="it-IT" dirty="0"/>
              <a:t> NAFLD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a </a:t>
            </a:r>
            <a:r>
              <a:rPr lang="it-IT" dirty="0" err="1"/>
              <a:t>less</a:t>
            </a:r>
            <a:r>
              <a:rPr lang="it-IT" dirty="0"/>
              <a:t> severe </a:t>
            </a:r>
            <a:r>
              <a:rPr lang="it-IT" dirty="0" err="1"/>
              <a:t>form</a:t>
            </a:r>
            <a:r>
              <a:rPr lang="it-IT" dirty="0"/>
              <a:t> of NAFLD,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growing</a:t>
            </a:r>
            <a:r>
              <a:rPr lang="it-IT" dirty="0"/>
              <a:t> </a:t>
            </a:r>
            <a:r>
              <a:rPr lang="it-IT" dirty="0" err="1"/>
              <a:t>evidence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b="1" dirty="0" err="1"/>
              <a:t>metabolic</a:t>
            </a:r>
            <a:r>
              <a:rPr lang="it-IT" b="1" dirty="0"/>
              <a:t> </a:t>
            </a:r>
            <a:r>
              <a:rPr lang="it-IT" b="1" dirty="0" err="1"/>
              <a:t>abnormalities</a:t>
            </a:r>
            <a:r>
              <a:rPr lang="it-IT" b="1" dirty="0"/>
              <a:t> </a:t>
            </a:r>
            <a:r>
              <a:rPr lang="it-IT" dirty="0" err="1"/>
              <a:t>compared</a:t>
            </a:r>
            <a:r>
              <a:rPr lang="it-IT" dirty="0"/>
              <a:t> to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obese or </a:t>
            </a:r>
            <a:r>
              <a:rPr lang="it-IT" dirty="0" err="1"/>
              <a:t>without</a:t>
            </a:r>
            <a:r>
              <a:rPr lang="it-IT" dirty="0"/>
              <a:t> NAFLD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12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C697-E085-1447-A837-F24511A9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abnormalities</a:t>
            </a:r>
            <a:r>
              <a:rPr lang="it-IT" dirty="0"/>
              <a:t> in </a:t>
            </a:r>
            <a:r>
              <a:rPr lang="it-IT" dirty="0" err="1"/>
              <a:t>lean</a:t>
            </a:r>
            <a:r>
              <a:rPr lang="it-IT" dirty="0"/>
              <a:t> NAFLD/NASH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F3A6-70BF-BF44-BEF6-9835AD38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of </a:t>
            </a:r>
            <a:r>
              <a:rPr lang="it-IT" b="1" dirty="0" err="1"/>
              <a:t>metabolic</a:t>
            </a:r>
            <a:r>
              <a:rPr lang="it-IT" b="1" dirty="0"/>
              <a:t> </a:t>
            </a:r>
            <a:r>
              <a:rPr lang="it-IT" b="1" dirty="0" err="1"/>
              <a:t>syndrome</a:t>
            </a:r>
            <a:r>
              <a:rPr lang="it-IT" b="1" dirty="0"/>
              <a:t> </a:t>
            </a:r>
            <a:r>
              <a:rPr lang="it-IT" dirty="0"/>
              <a:t>correlate with </a:t>
            </a:r>
            <a:r>
              <a:rPr lang="it-IT" b="1" dirty="0" err="1"/>
              <a:t>liver</a:t>
            </a:r>
            <a:r>
              <a:rPr lang="it-IT" b="1" dirty="0"/>
              <a:t> </a:t>
            </a:r>
            <a:r>
              <a:rPr lang="it-IT" b="1" dirty="0" err="1"/>
              <a:t>fat</a:t>
            </a:r>
            <a:r>
              <a:rPr lang="it-IT" b="1" dirty="0"/>
              <a:t> </a:t>
            </a:r>
            <a:r>
              <a:rPr lang="it-IT" b="1" dirty="0" err="1"/>
              <a:t>independently</a:t>
            </a:r>
            <a:r>
              <a:rPr lang="it-IT" b="1" dirty="0"/>
              <a:t> of BMI</a:t>
            </a:r>
          </a:p>
          <a:p>
            <a:pPr lvl="1"/>
            <a:r>
              <a:rPr lang="it-IT" dirty="0"/>
              <a:t>-&gt; The </a:t>
            </a:r>
            <a:r>
              <a:rPr lang="it-IT" dirty="0" err="1"/>
              <a:t>presence</a:t>
            </a:r>
            <a:r>
              <a:rPr lang="it-IT" dirty="0"/>
              <a:t> of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syndrome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lead</a:t>
            </a:r>
            <a:r>
              <a:rPr lang="it-IT" dirty="0"/>
              <a:t> to screen for NAFLD</a:t>
            </a:r>
          </a:p>
          <a:p>
            <a:r>
              <a:rPr lang="it-IT" dirty="0"/>
              <a:t>Storage of </a:t>
            </a:r>
            <a:r>
              <a:rPr lang="it-IT" dirty="0" err="1"/>
              <a:t>hepatic</a:t>
            </a:r>
            <a:r>
              <a:rPr lang="it-IT" dirty="0"/>
              <a:t> </a:t>
            </a:r>
            <a:r>
              <a:rPr lang="it-IT" dirty="0" err="1"/>
              <a:t>tryglycerides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impaired</a:t>
            </a:r>
            <a:r>
              <a:rPr lang="it-IT" dirty="0"/>
              <a:t> </a:t>
            </a:r>
            <a:r>
              <a:rPr lang="it-IT" dirty="0" err="1"/>
              <a:t>insulin-mediated</a:t>
            </a:r>
            <a:r>
              <a:rPr lang="it-IT" dirty="0"/>
              <a:t> </a:t>
            </a:r>
            <a:r>
              <a:rPr lang="it-IT" dirty="0" err="1"/>
              <a:t>suppression</a:t>
            </a:r>
            <a:r>
              <a:rPr lang="it-IT" dirty="0"/>
              <a:t> of </a:t>
            </a:r>
            <a:r>
              <a:rPr lang="it-IT" dirty="0" err="1"/>
              <a:t>hepatic</a:t>
            </a:r>
            <a:r>
              <a:rPr lang="it-IT" dirty="0"/>
              <a:t> </a:t>
            </a:r>
            <a:r>
              <a:rPr lang="it-IT" dirty="0" err="1"/>
              <a:t>glucose</a:t>
            </a:r>
            <a:r>
              <a:rPr lang="it-IT" dirty="0"/>
              <a:t> production</a:t>
            </a:r>
          </a:p>
          <a:p>
            <a:r>
              <a:rPr lang="it-IT" dirty="0"/>
              <a:t>In non-</a:t>
            </a:r>
            <a:r>
              <a:rPr lang="it-IT" dirty="0" err="1"/>
              <a:t>diabetic</a:t>
            </a:r>
            <a:r>
              <a:rPr lang="it-IT" dirty="0"/>
              <a:t> </a:t>
            </a:r>
            <a:r>
              <a:rPr lang="it-IT" dirty="0" err="1"/>
              <a:t>individuals</a:t>
            </a:r>
            <a:r>
              <a:rPr lang="it-IT" dirty="0"/>
              <a:t> </a:t>
            </a:r>
            <a:r>
              <a:rPr lang="it-IT" b="1" dirty="0"/>
              <a:t>HOMA-IR </a:t>
            </a:r>
            <a:r>
              <a:rPr lang="it-IT" b="1" dirty="0" err="1"/>
              <a:t>index</a:t>
            </a:r>
            <a:r>
              <a:rPr lang="it-IT" b="1" dirty="0"/>
              <a:t> </a:t>
            </a:r>
            <a:r>
              <a:rPr lang="it-IT" dirty="0"/>
              <a:t>can serve </a:t>
            </a:r>
            <a:r>
              <a:rPr lang="it-IT" dirty="0" err="1"/>
              <a:t>as</a:t>
            </a:r>
            <a:r>
              <a:rPr lang="it-IT" dirty="0"/>
              <a:t> surrogate for insuline </a:t>
            </a:r>
            <a:r>
              <a:rPr lang="it-IT" dirty="0" err="1"/>
              <a:t>resistance</a:t>
            </a:r>
            <a:endParaRPr lang="it-IT" dirty="0"/>
          </a:p>
          <a:p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CE305-37C9-044D-A253-BD43A7AEF0E2}"/>
              </a:ext>
            </a:extLst>
          </p:cNvPr>
          <p:cNvSpPr txBox="1"/>
          <p:nvPr/>
        </p:nvSpPr>
        <p:spPr>
          <a:xfrm>
            <a:off x="3694755" y="5235918"/>
            <a:ext cx="4394152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/>
              </a:rPr>
              <a:t>HOMA-IR:</a:t>
            </a: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/>
              </a:rPr>
              <a:t>Fasting glucose (mmol/L) + insulin (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/>
              </a:rPr>
              <a:t>mU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/>
              </a:rPr>
              <a:t>/ml)</a:t>
            </a:r>
          </a:p>
          <a:p>
            <a:pPr algn="ctr"/>
            <a:endParaRPr lang="en-GB" sz="1600" b="1" dirty="0">
              <a:solidFill>
                <a:srgbClr val="002060"/>
              </a:solidFill>
              <a:latin typeface="Arial" panose="020B0604020202020204"/>
            </a:endParaRP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/>
              </a:rPr>
              <a:t>22.5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BB194A-D0AF-7849-8D41-4B871769DC5A}"/>
              </a:ext>
            </a:extLst>
          </p:cNvPr>
          <p:cNvCxnSpPr/>
          <p:nvPr/>
        </p:nvCxnSpPr>
        <p:spPr>
          <a:xfrm>
            <a:off x="4019623" y="5974042"/>
            <a:ext cx="3744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0669F5-F536-FD49-862D-604F61A1B087}"/>
              </a:ext>
            </a:extLst>
          </p:cNvPr>
          <p:cNvSpPr txBox="1"/>
          <p:nvPr/>
        </p:nvSpPr>
        <p:spPr>
          <a:xfrm>
            <a:off x="8882743" y="63119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54019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E86F-2EEE-BB41-8177-E221D506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Lean NAFLD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D49A1-5927-1C4D-878F-8E81AC6D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Patients</a:t>
            </a:r>
            <a:r>
              <a:rPr lang="it-IT" dirty="0"/>
              <a:t> with NAFLD and BMI in the «</a:t>
            </a:r>
            <a:r>
              <a:rPr lang="it-IT" dirty="0" err="1"/>
              <a:t>normal</a:t>
            </a:r>
            <a:r>
              <a:rPr lang="it-IT" dirty="0"/>
              <a:t>» </a:t>
            </a:r>
            <a:r>
              <a:rPr lang="it-IT" dirty="0" err="1"/>
              <a:t>range</a:t>
            </a:r>
            <a:endParaRPr lang="it-IT" dirty="0"/>
          </a:p>
          <a:p>
            <a:pPr lvl="1"/>
            <a:r>
              <a:rPr lang="it-IT" dirty="0" err="1"/>
              <a:t>Prevalence</a:t>
            </a:r>
            <a:r>
              <a:rPr lang="it-IT" dirty="0"/>
              <a:t> in the US: 7% </a:t>
            </a:r>
          </a:p>
          <a:p>
            <a:endParaRPr lang="it-IT" dirty="0"/>
          </a:p>
          <a:p>
            <a:pPr algn="just"/>
            <a:r>
              <a:rPr lang="it-IT" dirty="0" err="1"/>
              <a:t>While</a:t>
            </a:r>
            <a:r>
              <a:rPr lang="it-IT" dirty="0"/>
              <a:t> in the </a:t>
            </a:r>
            <a:r>
              <a:rPr lang="it-IT" dirty="0" err="1"/>
              <a:t>past</a:t>
            </a:r>
            <a:r>
              <a:rPr lang="it-IT" dirty="0"/>
              <a:t> </a:t>
            </a:r>
            <a:r>
              <a:rPr lang="it-IT" dirty="0" err="1"/>
              <a:t>lean</a:t>
            </a:r>
            <a:r>
              <a:rPr lang="it-IT" dirty="0"/>
              <a:t> NAFLD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a </a:t>
            </a:r>
            <a:r>
              <a:rPr lang="it-IT" dirty="0" err="1"/>
              <a:t>less</a:t>
            </a:r>
            <a:r>
              <a:rPr lang="it-IT" dirty="0"/>
              <a:t> severe </a:t>
            </a:r>
            <a:r>
              <a:rPr lang="it-IT" dirty="0" err="1"/>
              <a:t>form</a:t>
            </a:r>
            <a:r>
              <a:rPr lang="it-IT" dirty="0"/>
              <a:t> of NAFLD,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growing</a:t>
            </a:r>
            <a:r>
              <a:rPr lang="it-IT" dirty="0"/>
              <a:t> </a:t>
            </a:r>
            <a:r>
              <a:rPr lang="it-IT" dirty="0" err="1"/>
              <a:t>evidence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b="1" dirty="0" err="1"/>
              <a:t>metabolic</a:t>
            </a:r>
            <a:r>
              <a:rPr lang="it-IT" b="1" dirty="0"/>
              <a:t> </a:t>
            </a:r>
            <a:r>
              <a:rPr lang="it-IT" b="1" dirty="0" err="1"/>
              <a:t>abnormalities</a:t>
            </a:r>
            <a:r>
              <a:rPr lang="it-IT" b="1" dirty="0"/>
              <a:t> </a:t>
            </a:r>
            <a:r>
              <a:rPr lang="it-IT" dirty="0" err="1"/>
              <a:t>compared</a:t>
            </a:r>
            <a:r>
              <a:rPr lang="it-IT" dirty="0"/>
              <a:t> to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obese or </a:t>
            </a:r>
            <a:r>
              <a:rPr lang="it-IT" dirty="0" err="1"/>
              <a:t>without</a:t>
            </a:r>
            <a:r>
              <a:rPr lang="it-IT" dirty="0"/>
              <a:t> NAFLD</a:t>
            </a:r>
          </a:p>
          <a:p>
            <a:pPr algn="just"/>
            <a:endParaRPr lang="it-IT" dirty="0"/>
          </a:p>
          <a:p>
            <a:pPr algn="just"/>
            <a:r>
              <a:rPr lang="it-IT" dirty="0" err="1">
                <a:highlight>
                  <a:srgbClr val="FFFF00"/>
                </a:highlight>
              </a:rPr>
              <a:t>Moreover</a:t>
            </a:r>
            <a:r>
              <a:rPr lang="it-IT" dirty="0">
                <a:highlight>
                  <a:srgbClr val="FFFF00"/>
                </a:highlight>
              </a:rPr>
              <a:t>, in the </a:t>
            </a:r>
            <a:r>
              <a:rPr lang="it-IT" dirty="0" err="1">
                <a:highlight>
                  <a:srgbClr val="FFFF00"/>
                </a:highlight>
              </a:rPr>
              <a:t>group</a:t>
            </a:r>
            <a:r>
              <a:rPr lang="it-IT" dirty="0">
                <a:highlight>
                  <a:srgbClr val="FFFF00"/>
                </a:highlight>
              </a:rPr>
              <a:t> «</a:t>
            </a:r>
            <a:r>
              <a:rPr lang="it-IT" dirty="0" err="1">
                <a:highlight>
                  <a:srgbClr val="FFFF00"/>
                </a:highlight>
              </a:rPr>
              <a:t>lean</a:t>
            </a:r>
            <a:r>
              <a:rPr lang="it-IT" dirty="0">
                <a:highlight>
                  <a:srgbClr val="FFFF00"/>
                </a:highlight>
              </a:rPr>
              <a:t> NAFLD» </a:t>
            </a:r>
            <a:r>
              <a:rPr lang="it-IT" dirty="0" err="1">
                <a:highlight>
                  <a:srgbClr val="FFFF00"/>
                </a:highlight>
              </a:rPr>
              <a:t>there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is</a:t>
            </a:r>
            <a:r>
              <a:rPr lang="it-IT" dirty="0">
                <a:highlight>
                  <a:srgbClr val="FFFF00"/>
                </a:highlight>
              </a:rPr>
              <a:t> high </a:t>
            </a:r>
            <a:r>
              <a:rPr lang="it-IT" b="1" dirty="0" err="1">
                <a:highlight>
                  <a:srgbClr val="FFFF00"/>
                </a:highlight>
              </a:rPr>
              <a:t>heterogeneity</a:t>
            </a:r>
            <a:endParaRPr lang="it-IT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887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2700-03B8-0148-9989-6E7169A9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Lean NAFLD –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etiologies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2CCD-C1D1-BA48-912A-1F6F7FBB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Congenital</a:t>
            </a:r>
            <a:r>
              <a:rPr lang="it-IT" dirty="0"/>
              <a:t> </a:t>
            </a:r>
            <a:r>
              <a:rPr lang="it-IT" dirty="0" err="1"/>
              <a:t>lipodystrophy</a:t>
            </a:r>
            <a:endParaRPr lang="it-IT" dirty="0"/>
          </a:p>
          <a:p>
            <a:r>
              <a:rPr lang="it-IT" dirty="0" err="1"/>
              <a:t>Acquired</a:t>
            </a:r>
            <a:r>
              <a:rPr lang="it-IT" dirty="0"/>
              <a:t> </a:t>
            </a:r>
            <a:r>
              <a:rPr lang="it-IT" dirty="0" err="1"/>
              <a:t>lipodystrophy</a:t>
            </a:r>
            <a:r>
              <a:rPr lang="it-IT" dirty="0"/>
              <a:t> (HIV treatment)</a:t>
            </a:r>
          </a:p>
          <a:p>
            <a:r>
              <a:rPr lang="it-IT" dirty="0" err="1"/>
              <a:t>Congenital</a:t>
            </a:r>
            <a:r>
              <a:rPr lang="it-IT" dirty="0"/>
              <a:t> </a:t>
            </a:r>
            <a:r>
              <a:rPr lang="it-IT" dirty="0" err="1"/>
              <a:t>defects</a:t>
            </a:r>
            <a:r>
              <a:rPr lang="it-IT" dirty="0"/>
              <a:t> of </a:t>
            </a:r>
            <a:r>
              <a:rPr lang="it-IT" dirty="0" err="1"/>
              <a:t>metabolism</a:t>
            </a:r>
            <a:r>
              <a:rPr lang="it-IT" dirty="0"/>
              <a:t> (</a:t>
            </a:r>
            <a:r>
              <a:rPr lang="it-IT" dirty="0" err="1"/>
              <a:t>lysosomal</a:t>
            </a:r>
            <a:r>
              <a:rPr lang="it-IT" dirty="0"/>
              <a:t> acid </a:t>
            </a:r>
            <a:r>
              <a:rPr lang="it-IT" dirty="0" err="1"/>
              <a:t>lipase</a:t>
            </a:r>
            <a:r>
              <a:rPr lang="it-IT" dirty="0"/>
              <a:t> </a:t>
            </a:r>
            <a:r>
              <a:rPr lang="it-IT" dirty="0" err="1"/>
              <a:t>deficiency</a:t>
            </a:r>
            <a:r>
              <a:rPr lang="it-IT" dirty="0"/>
              <a:t>)</a:t>
            </a:r>
          </a:p>
          <a:p>
            <a:r>
              <a:rPr lang="it-IT" dirty="0">
                <a:highlight>
                  <a:srgbClr val="FFFF00"/>
                </a:highlight>
              </a:rPr>
              <a:t>Endocrine </a:t>
            </a:r>
            <a:r>
              <a:rPr lang="it-IT" dirty="0" err="1">
                <a:highlight>
                  <a:srgbClr val="FFFF00"/>
                </a:highlight>
              </a:rPr>
              <a:t>disorders</a:t>
            </a:r>
            <a:endParaRPr lang="it-IT" dirty="0">
              <a:highlight>
                <a:srgbClr val="FFFF00"/>
              </a:highlight>
            </a:endParaRPr>
          </a:p>
          <a:p>
            <a:pPr lvl="1"/>
            <a:r>
              <a:rPr lang="it-IT" dirty="0" err="1"/>
              <a:t>Polycystic</a:t>
            </a:r>
            <a:r>
              <a:rPr lang="it-IT" dirty="0"/>
              <a:t> </a:t>
            </a:r>
            <a:r>
              <a:rPr lang="it-IT" dirty="0" err="1"/>
              <a:t>ovarian</a:t>
            </a:r>
            <a:r>
              <a:rPr lang="it-IT" dirty="0"/>
              <a:t> </a:t>
            </a:r>
            <a:r>
              <a:rPr lang="it-IT" dirty="0" err="1"/>
              <a:t>syndrome</a:t>
            </a:r>
            <a:endParaRPr lang="it-IT" dirty="0"/>
          </a:p>
          <a:p>
            <a:pPr lvl="1"/>
            <a:r>
              <a:rPr lang="it-IT" dirty="0" err="1"/>
              <a:t>Hypothyroidism</a:t>
            </a:r>
            <a:endParaRPr lang="it-IT" dirty="0"/>
          </a:p>
          <a:p>
            <a:pPr lvl="1"/>
            <a:r>
              <a:rPr lang="it-IT" dirty="0"/>
              <a:t>GH </a:t>
            </a:r>
            <a:r>
              <a:rPr lang="it-IT" dirty="0" err="1"/>
              <a:t>deficiency</a:t>
            </a:r>
            <a:endParaRPr lang="it-IT" dirty="0"/>
          </a:p>
          <a:p>
            <a:r>
              <a:rPr lang="it-IT" dirty="0" err="1">
                <a:highlight>
                  <a:srgbClr val="FFFF00"/>
                </a:highlight>
              </a:rPr>
              <a:t>Drug</a:t>
            </a:r>
            <a:r>
              <a:rPr lang="it-IT" dirty="0">
                <a:highlight>
                  <a:srgbClr val="FFFF00"/>
                </a:highlight>
              </a:rPr>
              <a:t> use </a:t>
            </a:r>
            <a:r>
              <a:rPr lang="it-IT" dirty="0"/>
              <a:t>(</a:t>
            </a:r>
            <a:r>
              <a:rPr lang="it-IT" dirty="0" err="1"/>
              <a:t>amiodarone</a:t>
            </a:r>
            <a:r>
              <a:rPr lang="it-IT" dirty="0"/>
              <a:t>, </a:t>
            </a:r>
            <a:r>
              <a:rPr lang="it-IT" dirty="0" err="1"/>
              <a:t>methotrexate</a:t>
            </a:r>
            <a:r>
              <a:rPr lang="it-IT" dirty="0"/>
              <a:t>, </a:t>
            </a:r>
            <a:r>
              <a:rPr lang="it-IT" dirty="0" err="1"/>
              <a:t>tamoxifen</a:t>
            </a:r>
            <a:r>
              <a:rPr lang="it-IT" dirty="0"/>
              <a:t>)</a:t>
            </a:r>
          </a:p>
          <a:p>
            <a:r>
              <a:rPr lang="it-IT" dirty="0" err="1"/>
              <a:t>Jejunoileal</a:t>
            </a:r>
            <a:r>
              <a:rPr lang="it-IT" dirty="0"/>
              <a:t> bypass</a:t>
            </a:r>
          </a:p>
          <a:p>
            <a:r>
              <a:rPr lang="it-IT" dirty="0" err="1"/>
              <a:t>Starvation</a:t>
            </a:r>
            <a:endParaRPr lang="it-IT" dirty="0"/>
          </a:p>
          <a:p>
            <a:r>
              <a:rPr lang="it-IT" dirty="0"/>
              <a:t>Total </a:t>
            </a:r>
            <a:r>
              <a:rPr lang="it-IT" dirty="0" err="1"/>
              <a:t>parental</a:t>
            </a:r>
            <a:r>
              <a:rPr lang="it-IT" dirty="0"/>
              <a:t> </a:t>
            </a:r>
            <a:r>
              <a:rPr lang="it-IT" dirty="0" err="1"/>
              <a:t>nutrition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7212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C8B8-B036-3D4B-8837-A5DA44A4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screened</a:t>
            </a:r>
            <a:r>
              <a:rPr lang="it-IT" dirty="0"/>
              <a:t> for NAFLD?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F49C8-1C2F-464B-A7C7-D74A617A9223}"/>
              </a:ext>
            </a:extLst>
          </p:cNvPr>
          <p:cNvSpPr txBox="1"/>
          <p:nvPr/>
        </p:nvSpPr>
        <p:spPr>
          <a:xfrm>
            <a:off x="3842084" y="5406189"/>
            <a:ext cx="418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SCREENING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4DFBAE-7851-0442-9BE4-77FD6763FF0D}"/>
              </a:ext>
            </a:extLst>
          </p:cNvPr>
          <p:cNvCxnSpPr>
            <a:cxnSpLocks/>
          </p:cNvCxnSpPr>
          <p:nvPr/>
        </p:nvCxnSpPr>
        <p:spPr>
          <a:xfrm>
            <a:off x="5935579" y="2991853"/>
            <a:ext cx="0" cy="1756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0A3A20-5D89-5444-B462-534F1E017A0B}"/>
              </a:ext>
            </a:extLst>
          </p:cNvPr>
          <p:cNvSpPr txBox="1"/>
          <p:nvPr/>
        </p:nvSpPr>
        <p:spPr>
          <a:xfrm>
            <a:off x="1036612" y="2326105"/>
            <a:ext cx="21737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OBESITY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BB28AC-E8C3-6748-9F4E-9C42F8C052E5}"/>
              </a:ext>
            </a:extLst>
          </p:cNvPr>
          <p:cNvSpPr txBox="1"/>
          <p:nvPr/>
        </p:nvSpPr>
        <p:spPr>
          <a:xfrm>
            <a:off x="4780549" y="2326105"/>
            <a:ext cx="26309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METABOLIC SYNDROME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D55A7-D4DE-9844-9316-A656C5A455E6}"/>
              </a:ext>
            </a:extLst>
          </p:cNvPr>
          <p:cNvSpPr txBox="1"/>
          <p:nvPr/>
        </p:nvSpPr>
        <p:spPr>
          <a:xfrm>
            <a:off x="9302525" y="2334127"/>
            <a:ext cx="18528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TYPE 2 DIABETES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5F0A5B-6FA2-3D47-8A6C-376846FB8449}"/>
              </a:ext>
            </a:extLst>
          </p:cNvPr>
          <p:cNvCxnSpPr>
            <a:cxnSpLocks/>
          </p:cNvCxnSpPr>
          <p:nvPr/>
        </p:nvCxnSpPr>
        <p:spPr>
          <a:xfrm>
            <a:off x="2366210" y="2835442"/>
            <a:ext cx="2414339" cy="1913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1AF6B0-BA76-F242-B93E-F4CB2AC6AD84}"/>
              </a:ext>
            </a:extLst>
          </p:cNvPr>
          <p:cNvCxnSpPr>
            <a:cxnSpLocks/>
          </p:cNvCxnSpPr>
          <p:nvPr/>
        </p:nvCxnSpPr>
        <p:spPr>
          <a:xfrm flipH="1">
            <a:off x="6982398" y="2991853"/>
            <a:ext cx="3007895" cy="1764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B69B491-A008-7F48-ACA1-5D37BC0A7BF3}"/>
              </a:ext>
            </a:extLst>
          </p:cNvPr>
          <p:cNvSpPr txBox="1"/>
          <p:nvPr/>
        </p:nvSpPr>
        <p:spPr>
          <a:xfrm>
            <a:off x="4507832" y="5117432"/>
            <a:ext cx="2903619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0C0077-372E-6B46-910B-0D739D7D666D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Bugianesi</a:t>
            </a:r>
            <a:r>
              <a:rPr lang="it-IT" dirty="0"/>
              <a:t>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79226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804E1-53A0-6F49-9189-9C2516F9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Definitions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FF1516-F236-AD4D-A46D-D16A05DDF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NAFLD</a:t>
            </a:r>
            <a:r>
              <a:rPr lang="it-IT" dirty="0"/>
              <a:t> = non-</a:t>
            </a:r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fatty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disease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endParaRPr lang="it-IT" dirty="0"/>
          </a:p>
          <a:p>
            <a:pPr marL="971550" lvl="1" indent="-514350">
              <a:buFont typeface="+mj-lt"/>
              <a:buAutoNum type="arabicPeriod"/>
            </a:pPr>
            <a:r>
              <a:rPr lang="it-IT" b="1" dirty="0"/>
              <a:t>NAFL</a:t>
            </a:r>
            <a:r>
              <a:rPr lang="it-IT" dirty="0"/>
              <a:t> = non-</a:t>
            </a:r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fatty</a:t>
            </a:r>
            <a:r>
              <a:rPr lang="it-IT" dirty="0"/>
              <a:t> </a:t>
            </a:r>
            <a:r>
              <a:rPr lang="it-IT" dirty="0" err="1"/>
              <a:t>liver</a:t>
            </a:r>
            <a:endParaRPr lang="it-IT" dirty="0"/>
          </a:p>
          <a:p>
            <a:pPr lvl="2"/>
            <a:r>
              <a:rPr lang="it-IT" dirty="0" err="1"/>
              <a:t>Steatosis</a:t>
            </a:r>
            <a:r>
              <a:rPr lang="it-IT" dirty="0"/>
              <a:t> alone </a:t>
            </a:r>
          </a:p>
          <a:p>
            <a:pPr lvl="2"/>
            <a:r>
              <a:rPr lang="it-IT" dirty="0" err="1"/>
              <a:t>Steatosis</a:t>
            </a:r>
            <a:r>
              <a:rPr lang="it-IT" dirty="0"/>
              <a:t> with </a:t>
            </a:r>
            <a:r>
              <a:rPr lang="it-IT" dirty="0" err="1"/>
              <a:t>inflammation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ballooning</a:t>
            </a:r>
            <a:endParaRPr lang="it-IT" dirty="0"/>
          </a:p>
          <a:p>
            <a:pPr lvl="2"/>
            <a:r>
              <a:rPr lang="it-IT" dirty="0" err="1"/>
              <a:t>Steatosis</a:t>
            </a:r>
            <a:r>
              <a:rPr lang="it-IT" dirty="0"/>
              <a:t> with </a:t>
            </a:r>
            <a:r>
              <a:rPr lang="it-IT" dirty="0" err="1"/>
              <a:t>ballooning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inflammation</a:t>
            </a:r>
            <a:endParaRPr lang="it-IT" dirty="0"/>
          </a:p>
          <a:p>
            <a:pPr lvl="2"/>
            <a:endParaRPr lang="it-IT" dirty="0"/>
          </a:p>
          <a:p>
            <a:pPr marL="971550" lvl="1" indent="-514350">
              <a:buFont typeface="+mj-lt"/>
              <a:buAutoNum type="arabicPeriod"/>
            </a:pPr>
            <a:endParaRPr lang="it-IT" dirty="0"/>
          </a:p>
          <a:p>
            <a:pPr marL="971550" lvl="1" indent="-514350">
              <a:buFont typeface="+mj-lt"/>
              <a:buAutoNum type="arabicPeriod"/>
            </a:pPr>
            <a:r>
              <a:rPr lang="it-IT" b="1" dirty="0"/>
              <a:t>NASH</a:t>
            </a:r>
            <a:r>
              <a:rPr lang="it-IT" dirty="0"/>
              <a:t> = non-</a:t>
            </a:r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steatohepatitis</a:t>
            </a:r>
            <a:endParaRPr lang="it-IT" dirty="0"/>
          </a:p>
          <a:p>
            <a:pPr lvl="2"/>
            <a:r>
              <a:rPr lang="it-IT" dirty="0" err="1"/>
              <a:t>Steatosis</a:t>
            </a:r>
            <a:r>
              <a:rPr lang="it-IT" dirty="0"/>
              <a:t> + </a:t>
            </a:r>
            <a:r>
              <a:rPr lang="it-IT" dirty="0" err="1"/>
              <a:t>Inflammation</a:t>
            </a:r>
            <a:r>
              <a:rPr lang="it-IT" dirty="0"/>
              <a:t> + </a:t>
            </a:r>
            <a:r>
              <a:rPr lang="it-IT" dirty="0" err="1"/>
              <a:t>Ballooning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6AE10-F611-DB4D-869A-CBC25709A865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122988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6756-E34B-7147-BB1C-D93ABEE9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E1BA-6B9C-964D-99AC-AE9AF29B4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 err="1"/>
              <a:t>Preferentially</a:t>
            </a:r>
            <a:r>
              <a:rPr lang="it-IT" dirty="0"/>
              <a:t> by </a:t>
            </a:r>
            <a:r>
              <a:rPr lang="it-IT" b="1" u="sng" dirty="0" err="1"/>
              <a:t>ultrasound</a:t>
            </a:r>
            <a:endParaRPr lang="it-IT" b="1" u="sng" dirty="0"/>
          </a:p>
          <a:p>
            <a:pPr lvl="1"/>
            <a:r>
              <a:rPr lang="it-IT" dirty="0"/>
              <a:t>Limited </a:t>
            </a:r>
            <a:r>
              <a:rPr lang="it-IT" dirty="0" err="1"/>
              <a:t>sensitivity</a:t>
            </a:r>
            <a:r>
              <a:rPr lang="it-IT" dirty="0"/>
              <a:t> (</a:t>
            </a:r>
            <a:r>
              <a:rPr lang="it-IT" dirty="0" err="1"/>
              <a:t>only</a:t>
            </a:r>
            <a:r>
              <a:rPr lang="it-IT" dirty="0"/>
              <a:t> for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fat</a:t>
            </a:r>
            <a:r>
              <a:rPr lang="it-IT" dirty="0"/>
              <a:t> &gt;5-25%) </a:t>
            </a:r>
          </a:p>
          <a:p>
            <a:pPr lvl="1"/>
            <a:r>
              <a:rPr lang="it-IT" dirty="0" err="1"/>
              <a:t>Accuracy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reduced</a:t>
            </a:r>
            <a:r>
              <a:rPr lang="it-IT" dirty="0"/>
              <a:t> in obese </a:t>
            </a:r>
            <a:r>
              <a:rPr lang="it-IT" dirty="0" err="1"/>
              <a:t>patients</a:t>
            </a:r>
            <a:endParaRPr lang="it-IT" dirty="0"/>
          </a:p>
          <a:p>
            <a:pPr lvl="1"/>
            <a:r>
              <a:rPr lang="it-IT" dirty="0" err="1"/>
              <a:t>Nevertheless</a:t>
            </a:r>
            <a:r>
              <a:rPr lang="it-IT" dirty="0"/>
              <a:t>, </a:t>
            </a:r>
            <a:r>
              <a:rPr lang="it-IT" dirty="0" err="1"/>
              <a:t>endorsed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>
                <a:highlight>
                  <a:srgbClr val="FFFF00"/>
                </a:highlight>
              </a:rPr>
              <a:t>first-</a:t>
            </a:r>
            <a:r>
              <a:rPr lang="it-IT" dirty="0" err="1">
                <a:highlight>
                  <a:srgbClr val="FFFF00"/>
                </a:highlight>
              </a:rPr>
              <a:t>choice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imaging</a:t>
            </a:r>
            <a:r>
              <a:rPr lang="it-IT" dirty="0">
                <a:highlight>
                  <a:srgbClr val="FFFF00"/>
                </a:highlight>
              </a:rPr>
              <a:t> in </a:t>
            </a:r>
            <a:r>
              <a:rPr lang="it-IT" dirty="0" err="1">
                <a:highlight>
                  <a:srgbClr val="FFFF00"/>
                </a:highlight>
              </a:rPr>
              <a:t>adults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at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risk</a:t>
            </a:r>
            <a:r>
              <a:rPr lang="it-IT" dirty="0">
                <a:highlight>
                  <a:srgbClr val="FFFF00"/>
                </a:highlight>
              </a:rPr>
              <a:t> for NAFLD</a:t>
            </a:r>
          </a:p>
          <a:p>
            <a:endParaRPr lang="it-IT" dirty="0"/>
          </a:p>
          <a:p>
            <a:r>
              <a:rPr lang="it-IT" dirty="0" err="1"/>
              <a:t>Abnormal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enzymes</a:t>
            </a:r>
            <a:r>
              <a:rPr lang="it-IT" dirty="0"/>
              <a:t> are </a:t>
            </a:r>
            <a:r>
              <a:rPr lang="it-IT" b="1" dirty="0" err="1"/>
              <a:t>poor</a:t>
            </a:r>
            <a:r>
              <a:rPr lang="it-IT" dirty="0"/>
              <a:t> </a:t>
            </a:r>
            <a:r>
              <a:rPr lang="it-IT" dirty="0" err="1"/>
              <a:t>indicators</a:t>
            </a:r>
            <a:r>
              <a:rPr lang="it-IT" dirty="0"/>
              <a:t> </a:t>
            </a:r>
            <a:r>
              <a:rPr lang="it-IT" dirty="0" err="1"/>
              <a:t>since</a:t>
            </a:r>
            <a:r>
              <a:rPr lang="it-IT" dirty="0"/>
              <a:t>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(80%)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normal</a:t>
            </a:r>
            <a:r>
              <a:rPr lang="it-IT" dirty="0"/>
              <a:t> ALT </a:t>
            </a:r>
            <a:r>
              <a:rPr lang="it-IT" dirty="0" err="1"/>
              <a:t>values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range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9B495-DA3C-914B-A69C-8B702E8BFE82}"/>
              </a:ext>
            </a:extLst>
          </p:cNvPr>
          <p:cNvSpPr txBox="1"/>
          <p:nvPr/>
        </p:nvSpPr>
        <p:spPr>
          <a:xfrm>
            <a:off x="8839200" y="603121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Bugianesi</a:t>
            </a:r>
            <a:r>
              <a:rPr lang="it-IT" dirty="0"/>
              <a:t>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6811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6CF9-B059-0142-BE6F-89B00BB6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Diagnosis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F736-710A-B340-A4D0-5F066D354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325563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diagnosis</a:t>
            </a:r>
            <a:r>
              <a:rPr lang="it-IT" dirty="0"/>
              <a:t> of NAFLD </a:t>
            </a:r>
            <a:r>
              <a:rPr lang="it-IT" dirty="0" err="1"/>
              <a:t>requires</a:t>
            </a:r>
            <a:r>
              <a:rPr lang="it-IT" dirty="0"/>
              <a:t> the </a:t>
            </a:r>
            <a:r>
              <a:rPr lang="it-IT" b="1" dirty="0" err="1"/>
              <a:t>exclusion</a:t>
            </a:r>
            <a:r>
              <a:rPr lang="it-IT" dirty="0"/>
              <a:t> of:</a:t>
            </a:r>
          </a:p>
          <a:p>
            <a:pPr lvl="1"/>
            <a:r>
              <a:rPr lang="it-IT" dirty="0" err="1"/>
              <a:t>Daily</a:t>
            </a:r>
            <a:r>
              <a:rPr lang="it-IT" dirty="0"/>
              <a:t> </a:t>
            </a:r>
            <a:r>
              <a:rPr lang="it-IT" b="1" dirty="0" err="1"/>
              <a:t>alcohol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﻿﻿</a:t>
            </a:r>
            <a:r>
              <a:rPr lang="en-GB" dirty="0"/>
              <a:t>≥ 30 gr for men and ≥20 gr for women</a:t>
            </a:r>
          </a:p>
          <a:p>
            <a:pPr lvl="1"/>
            <a:r>
              <a:rPr lang="en-GB" b="1" dirty="0"/>
              <a:t>Secondary</a:t>
            </a:r>
            <a:r>
              <a:rPr lang="en-GB" dirty="0"/>
              <a:t> causes:</a:t>
            </a: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3624E-C134-7C4D-984F-B44AD7069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04" y="3035302"/>
            <a:ext cx="2741591" cy="353520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2E3B1-352D-904A-AD57-37C200E3D071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62461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7815-7133-BE4E-B5B8-A5759012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Comprehensive </a:t>
            </a:r>
            <a:r>
              <a:rPr lang="it-IT" sz="3600" dirty="0" err="1"/>
              <a:t>evaluation</a:t>
            </a:r>
            <a:r>
              <a:rPr lang="it-IT" sz="3600" dirty="0"/>
              <a:t> of </a:t>
            </a:r>
            <a:r>
              <a:rPr lang="it-IT" sz="3600" dirty="0" err="1"/>
              <a:t>suspected</a:t>
            </a:r>
            <a:r>
              <a:rPr lang="it-IT" sz="3600" dirty="0"/>
              <a:t> NAFLD </a:t>
            </a:r>
            <a:r>
              <a:rPr lang="it-IT" sz="3600" dirty="0" err="1"/>
              <a:t>patients</a:t>
            </a:r>
            <a:endParaRPr lang="it-IT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5571-F657-A742-8A08-9BD55E751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b="1" dirty="0" err="1"/>
              <a:t>Alcohol</a:t>
            </a:r>
            <a:r>
              <a:rPr lang="it-IT" dirty="0"/>
              <a:t> </a:t>
            </a:r>
            <a:r>
              <a:rPr lang="it-IT" dirty="0" err="1"/>
              <a:t>intake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Personal and family </a:t>
            </a:r>
            <a:r>
              <a:rPr lang="it-IT" dirty="0" err="1"/>
              <a:t>history</a:t>
            </a:r>
            <a:r>
              <a:rPr lang="it-IT" dirty="0"/>
              <a:t> of </a:t>
            </a:r>
            <a:r>
              <a:rPr lang="it-IT" b="1" dirty="0" err="1"/>
              <a:t>diabetes</a:t>
            </a:r>
            <a:r>
              <a:rPr lang="it-IT" b="1" dirty="0"/>
              <a:t>, </a:t>
            </a:r>
            <a:r>
              <a:rPr lang="it-IT" b="1" dirty="0" err="1"/>
              <a:t>hypertension</a:t>
            </a:r>
            <a:r>
              <a:rPr lang="it-IT" b="1" dirty="0"/>
              <a:t>, CVD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BMI</a:t>
            </a:r>
            <a:r>
              <a:rPr lang="it-IT" dirty="0"/>
              <a:t>, </a:t>
            </a:r>
            <a:r>
              <a:rPr lang="it-IT" dirty="0" err="1"/>
              <a:t>waist</a:t>
            </a:r>
            <a:r>
              <a:rPr lang="it-IT" dirty="0"/>
              <a:t> </a:t>
            </a:r>
            <a:r>
              <a:rPr lang="it-IT" dirty="0" err="1"/>
              <a:t>circumference</a:t>
            </a:r>
            <a:r>
              <a:rPr lang="it-IT" dirty="0"/>
              <a:t>, </a:t>
            </a:r>
            <a:r>
              <a:rPr lang="it-IT" dirty="0" err="1"/>
              <a:t>change</a:t>
            </a:r>
            <a:r>
              <a:rPr lang="it-IT" dirty="0"/>
              <a:t> in body </a:t>
            </a:r>
            <a:r>
              <a:rPr lang="it-IT" dirty="0" err="1"/>
              <a:t>weight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Hepatitis</a:t>
            </a:r>
            <a:r>
              <a:rPr lang="it-IT" dirty="0"/>
              <a:t> </a:t>
            </a:r>
            <a:r>
              <a:rPr lang="it-IT" b="1" dirty="0"/>
              <a:t>B</a:t>
            </a:r>
            <a:r>
              <a:rPr lang="it-IT" dirty="0"/>
              <a:t>/</a:t>
            </a:r>
            <a:r>
              <a:rPr lang="it-IT" dirty="0" err="1"/>
              <a:t>Hepatitis</a:t>
            </a:r>
            <a:r>
              <a:rPr lang="it-IT" dirty="0"/>
              <a:t> </a:t>
            </a:r>
            <a:r>
              <a:rPr lang="it-IT" b="1" dirty="0"/>
              <a:t>C</a:t>
            </a:r>
            <a:r>
              <a:rPr lang="it-IT" dirty="0"/>
              <a:t> virus </a:t>
            </a:r>
            <a:r>
              <a:rPr lang="it-IT" dirty="0" err="1"/>
              <a:t>infection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History</a:t>
            </a:r>
            <a:r>
              <a:rPr lang="it-IT" dirty="0"/>
              <a:t> of </a:t>
            </a:r>
            <a:r>
              <a:rPr lang="it-IT" dirty="0" err="1"/>
              <a:t>steatosis-associated</a:t>
            </a:r>
            <a:r>
              <a:rPr lang="it-IT" dirty="0"/>
              <a:t> </a:t>
            </a:r>
            <a:r>
              <a:rPr lang="it-IT" b="1" dirty="0" err="1"/>
              <a:t>drugs</a:t>
            </a:r>
            <a:endParaRPr lang="it-IT" b="1" dirty="0"/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AST, ALT, GGT, ALP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Fasting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b="1" dirty="0" err="1"/>
              <a:t>glucose</a:t>
            </a:r>
            <a:r>
              <a:rPr lang="it-IT" dirty="0"/>
              <a:t>, </a:t>
            </a:r>
            <a:r>
              <a:rPr lang="it-IT" b="1" dirty="0"/>
              <a:t>HbA1c</a:t>
            </a:r>
            <a:r>
              <a:rPr lang="it-IT" dirty="0"/>
              <a:t>, </a:t>
            </a:r>
            <a:r>
              <a:rPr lang="it-IT" b="1" dirty="0"/>
              <a:t>OGTT</a:t>
            </a:r>
            <a:r>
              <a:rPr lang="it-IT" dirty="0"/>
              <a:t> (</a:t>
            </a:r>
            <a:r>
              <a:rPr lang="it-IT" dirty="0" err="1"/>
              <a:t>fasting</a:t>
            </a:r>
            <a:r>
              <a:rPr lang="it-IT" dirty="0"/>
              <a:t> </a:t>
            </a:r>
            <a:r>
              <a:rPr lang="it-IT" dirty="0" err="1"/>
              <a:t>insuling</a:t>
            </a:r>
            <a:r>
              <a:rPr lang="it-IT" dirty="0"/>
              <a:t> -&gt; HOMA-IR)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Complete </a:t>
            </a:r>
            <a:r>
              <a:rPr lang="it-IT" b="1" dirty="0" err="1"/>
              <a:t>blood</a:t>
            </a:r>
            <a:r>
              <a:rPr lang="it-IT" b="1" dirty="0"/>
              <a:t> </a:t>
            </a:r>
            <a:r>
              <a:rPr lang="it-IT" b="1" dirty="0" err="1"/>
              <a:t>count</a:t>
            </a:r>
            <a:endParaRPr lang="it-IT" b="1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Serum</a:t>
            </a:r>
            <a:r>
              <a:rPr lang="it-IT" dirty="0"/>
              <a:t> </a:t>
            </a:r>
            <a:r>
              <a:rPr lang="it-IT" dirty="0" err="1"/>
              <a:t>total</a:t>
            </a:r>
            <a:r>
              <a:rPr lang="it-IT" dirty="0"/>
              <a:t> and HDL </a:t>
            </a:r>
            <a:r>
              <a:rPr lang="it-IT" b="1" dirty="0" err="1"/>
              <a:t>cholesterol</a:t>
            </a:r>
            <a:r>
              <a:rPr lang="it-IT" dirty="0"/>
              <a:t>, </a:t>
            </a:r>
            <a:r>
              <a:rPr lang="it-IT" b="1" dirty="0" err="1"/>
              <a:t>tryglicerydes</a:t>
            </a:r>
            <a:r>
              <a:rPr lang="it-IT" dirty="0"/>
              <a:t>, </a:t>
            </a:r>
            <a:r>
              <a:rPr lang="it-IT" dirty="0" err="1"/>
              <a:t>uric</a:t>
            </a:r>
            <a:r>
              <a:rPr lang="it-IT" dirty="0"/>
              <a:t> acid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err="1"/>
              <a:t>Ultrasonography</a:t>
            </a:r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FDD1F-08B1-7E4B-9E92-61455E0819A2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0FE14DC-EB25-5241-AE70-DBB22F821C13}"/>
              </a:ext>
            </a:extLst>
          </p:cNvPr>
          <p:cNvSpPr/>
          <p:nvPr/>
        </p:nvSpPr>
        <p:spPr>
          <a:xfrm>
            <a:off x="10858500" y="1968500"/>
            <a:ext cx="495300" cy="370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39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C93B-C0FE-5A40-91C0-38A6A897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Extended </a:t>
            </a:r>
            <a:r>
              <a:rPr lang="it-IT" sz="4000" dirty="0" err="1"/>
              <a:t>evaluation</a:t>
            </a:r>
            <a:r>
              <a:rPr lang="it-IT" sz="4000" dirty="0"/>
              <a:t> (</a:t>
            </a:r>
            <a:r>
              <a:rPr lang="it-IT" sz="4000" dirty="0" err="1"/>
              <a:t>based</a:t>
            </a:r>
            <a:r>
              <a:rPr lang="it-IT" sz="4000" dirty="0"/>
              <a:t> on </a:t>
            </a:r>
            <a:r>
              <a:rPr lang="it-IT" sz="4000" dirty="0" err="1"/>
              <a:t>clinical</a:t>
            </a:r>
            <a:r>
              <a:rPr lang="it-IT" sz="4000" dirty="0"/>
              <a:t> </a:t>
            </a:r>
            <a:r>
              <a:rPr lang="it-IT" sz="4000" dirty="0" err="1"/>
              <a:t>judgement</a:t>
            </a:r>
            <a:r>
              <a:rPr lang="it-IT" sz="4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A2FD6-16F8-3B4C-BB78-342350285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Ferritin</a:t>
            </a:r>
            <a:r>
              <a:rPr lang="it-IT" dirty="0"/>
              <a:t> and </a:t>
            </a:r>
            <a:r>
              <a:rPr lang="it-IT" dirty="0" err="1"/>
              <a:t>transferrin</a:t>
            </a:r>
            <a:r>
              <a:rPr lang="it-IT" dirty="0"/>
              <a:t> </a:t>
            </a:r>
            <a:r>
              <a:rPr lang="it-IT" dirty="0" err="1"/>
              <a:t>saturation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Tests</a:t>
            </a:r>
            <a:r>
              <a:rPr lang="it-IT" dirty="0"/>
              <a:t> for </a:t>
            </a:r>
            <a:r>
              <a:rPr lang="it-IT" dirty="0" err="1"/>
              <a:t>coeliac</a:t>
            </a:r>
            <a:r>
              <a:rPr lang="it-IT" dirty="0"/>
              <a:t> and </a:t>
            </a:r>
            <a:r>
              <a:rPr lang="it-IT" dirty="0" err="1"/>
              <a:t>thyroid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, </a:t>
            </a:r>
            <a:r>
              <a:rPr lang="it-IT" dirty="0" err="1"/>
              <a:t>polycystic</a:t>
            </a:r>
            <a:r>
              <a:rPr lang="it-IT" dirty="0"/>
              <a:t> </a:t>
            </a:r>
            <a:r>
              <a:rPr lang="it-IT" dirty="0" err="1"/>
              <a:t>ovary</a:t>
            </a:r>
            <a:r>
              <a:rPr lang="it-IT" dirty="0"/>
              <a:t> </a:t>
            </a:r>
            <a:r>
              <a:rPr lang="it-IT" dirty="0" err="1"/>
              <a:t>syndrome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Tests</a:t>
            </a:r>
            <a:r>
              <a:rPr lang="it-IT" dirty="0"/>
              <a:t> for rare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diseases</a:t>
            </a:r>
            <a:endParaRPr lang="it-IT" dirty="0"/>
          </a:p>
          <a:p>
            <a:pPr lvl="1"/>
            <a:r>
              <a:rPr lang="it-IT" dirty="0"/>
              <a:t>Wilson</a:t>
            </a:r>
          </a:p>
          <a:p>
            <a:pPr lvl="1"/>
            <a:r>
              <a:rPr lang="it-IT" dirty="0"/>
              <a:t>Autoimmune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diseases</a:t>
            </a:r>
            <a:endParaRPr lang="it-IT" dirty="0"/>
          </a:p>
          <a:p>
            <a:pPr lvl="1"/>
            <a:r>
              <a:rPr lang="it-IT" dirty="0"/>
              <a:t>Alpha1-antitrypsin </a:t>
            </a:r>
            <a:r>
              <a:rPr lang="it-IT" dirty="0" err="1"/>
              <a:t>deficiency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02BEE-E67B-DE4B-BFB1-3C5175DC7F5B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257650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C225-9401-7247-92FC-A0F69A44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Screening for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fibrosis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BEC33-A94C-4040-AE6B-51889DE5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Fibrosis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the major </a:t>
            </a:r>
            <a:r>
              <a:rPr lang="it-IT" b="1" dirty="0" err="1"/>
              <a:t>risk</a:t>
            </a:r>
            <a:r>
              <a:rPr lang="it-IT" b="1" dirty="0"/>
              <a:t> </a:t>
            </a:r>
            <a:r>
              <a:rPr lang="it-IT" b="1" dirty="0" err="1"/>
              <a:t>factor</a:t>
            </a:r>
            <a:r>
              <a:rPr lang="it-IT" b="1" dirty="0"/>
              <a:t> for </a:t>
            </a:r>
            <a:r>
              <a:rPr lang="it-IT" b="1" dirty="0" err="1"/>
              <a:t>progression</a:t>
            </a:r>
            <a:r>
              <a:rPr lang="it-IT" b="1" dirty="0"/>
              <a:t> to </a:t>
            </a:r>
            <a:r>
              <a:rPr lang="it-IT" b="1" dirty="0" err="1"/>
              <a:t>advanced</a:t>
            </a:r>
            <a:r>
              <a:rPr lang="it-IT" b="1" dirty="0"/>
              <a:t> </a:t>
            </a:r>
            <a:r>
              <a:rPr lang="it-IT" b="1" dirty="0" err="1"/>
              <a:t>disease</a:t>
            </a:r>
            <a:endParaRPr lang="it-IT" b="1" dirty="0"/>
          </a:p>
          <a:p>
            <a:endParaRPr lang="it-IT" b="1" dirty="0"/>
          </a:p>
          <a:p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tools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Simple:</a:t>
            </a:r>
          </a:p>
          <a:p>
            <a:pPr lvl="2"/>
            <a:r>
              <a:rPr lang="it-IT" dirty="0">
                <a:highlight>
                  <a:srgbClr val="FFFF00"/>
                </a:highlight>
              </a:rPr>
              <a:t>NAFLD </a:t>
            </a:r>
            <a:r>
              <a:rPr lang="it-IT" dirty="0" err="1">
                <a:highlight>
                  <a:srgbClr val="FFFF00"/>
                </a:highlight>
              </a:rPr>
              <a:t>fibrosis</a:t>
            </a:r>
            <a:r>
              <a:rPr lang="it-IT" dirty="0">
                <a:highlight>
                  <a:srgbClr val="FFFF00"/>
                </a:highlight>
              </a:rPr>
              <a:t> score (NFS)</a:t>
            </a:r>
          </a:p>
          <a:p>
            <a:pPr lvl="2"/>
            <a:r>
              <a:rPr lang="it-IT" dirty="0"/>
              <a:t>FIB-4</a:t>
            </a:r>
          </a:p>
          <a:p>
            <a:pPr lvl="1"/>
            <a:r>
              <a:rPr lang="it-IT" dirty="0" err="1"/>
              <a:t>Complex</a:t>
            </a:r>
            <a:r>
              <a:rPr lang="it-IT" dirty="0"/>
              <a:t>:</a:t>
            </a:r>
          </a:p>
          <a:p>
            <a:pPr lvl="2"/>
            <a:r>
              <a:rPr lang="it-IT" dirty="0"/>
              <a:t>ELF, </a:t>
            </a:r>
            <a:r>
              <a:rPr lang="it-IT" dirty="0" err="1"/>
              <a:t>Fibrotest</a:t>
            </a:r>
            <a:r>
              <a:rPr lang="it-IT" dirty="0"/>
              <a:t>, </a:t>
            </a:r>
            <a:r>
              <a:rPr lang="it-IT" dirty="0" err="1"/>
              <a:t>Fibrometer</a:t>
            </a:r>
            <a:endParaRPr lang="it-IT" dirty="0"/>
          </a:p>
          <a:p>
            <a:pPr lvl="1"/>
            <a:r>
              <a:rPr lang="it-IT" dirty="0" err="1"/>
              <a:t>Fibroscan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25159-85F1-A041-B4EE-FF68B83146F3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Bugianesi</a:t>
            </a:r>
            <a:r>
              <a:rPr lang="it-IT" dirty="0"/>
              <a:t>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F00D3-88B5-9E42-89F1-1028CDF67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046" y="2538560"/>
            <a:ext cx="4724054" cy="33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C225-9401-7247-92FC-A0F69A44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Screening for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fibrosis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BEC33-A94C-4040-AE6B-51889DE5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Fibrosis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the major </a:t>
            </a:r>
            <a:r>
              <a:rPr lang="it-IT" b="1" dirty="0" err="1"/>
              <a:t>risk</a:t>
            </a:r>
            <a:r>
              <a:rPr lang="it-IT" b="1" dirty="0"/>
              <a:t> </a:t>
            </a:r>
            <a:r>
              <a:rPr lang="it-IT" b="1" dirty="0" err="1"/>
              <a:t>factor</a:t>
            </a:r>
            <a:r>
              <a:rPr lang="it-IT" b="1" dirty="0"/>
              <a:t> for </a:t>
            </a:r>
            <a:r>
              <a:rPr lang="it-IT" b="1" dirty="0" err="1"/>
              <a:t>progression</a:t>
            </a:r>
            <a:r>
              <a:rPr lang="it-IT" b="1" dirty="0"/>
              <a:t> to </a:t>
            </a:r>
            <a:r>
              <a:rPr lang="it-IT" b="1" dirty="0" err="1"/>
              <a:t>advanced</a:t>
            </a:r>
            <a:r>
              <a:rPr lang="it-IT" b="1" dirty="0"/>
              <a:t> </a:t>
            </a:r>
            <a:r>
              <a:rPr lang="it-IT" b="1" dirty="0" err="1"/>
              <a:t>disease</a:t>
            </a:r>
            <a:endParaRPr lang="it-IT" b="1" dirty="0"/>
          </a:p>
          <a:p>
            <a:endParaRPr lang="it-IT" b="1" dirty="0"/>
          </a:p>
          <a:p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tools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Simple:</a:t>
            </a:r>
          </a:p>
          <a:p>
            <a:pPr lvl="2"/>
            <a:r>
              <a:rPr lang="it-IT" dirty="0"/>
              <a:t>NAFLD </a:t>
            </a:r>
            <a:r>
              <a:rPr lang="it-IT" dirty="0" err="1"/>
              <a:t>fibrosis</a:t>
            </a:r>
            <a:r>
              <a:rPr lang="it-IT" dirty="0"/>
              <a:t> score (NFS)</a:t>
            </a:r>
          </a:p>
          <a:p>
            <a:pPr lvl="2"/>
            <a:r>
              <a:rPr lang="it-IT" dirty="0">
                <a:highlight>
                  <a:srgbClr val="FFFF00"/>
                </a:highlight>
              </a:rPr>
              <a:t>FIB-4</a:t>
            </a:r>
          </a:p>
          <a:p>
            <a:pPr lvl="1"/>
            <a:r>
              <a:rPr lang="it-IT" dirty="0" err="1"/>
              <a:t>Complex</a:t>
            </a:r>
            <a:r>
              <a:rPr lang="it-IT" dirty="0"/>
              <a:t>:</a:t>
            </a:r>
          </a:p>
          <a:p>
            <a:pPr lvl="2"/>
            <a:r>
              <a:rPr lang="it-IT" dirty="0"/>
              <a:t>ELF, </a:t>
            </a:r>
            <a:r>
              <a:rPr lang="it-IT" dirty="0" err="1"/>
              <a:t>Fibrotest</a:t>
            </a:r>
            <a:r>
              <a:rPr lang="it-IT" dirty="0"/>
              <a:t>, </a:t>
            </a:r>
            <a:r>
              <a:rPr lang="it-IT" dirty="0" err="1"/>
              <a:t>Fibrometer</a:t>
            </a:r>
            <a:endParaRPr lang="it-IT" dirty="0"/>
          </a:p>
          <a:p>
            <a:pPr lvl="1"/>
            <a:r>
              <a:rPr lang="it-IT" dirty="0" err="1"/>
              <a:t>Fibroscan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25159-85F1-A041-B4EE-FF68B83146F3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Bugianesi</a:t>
            </a:r>
            <a:r>
              <a:rPr lang="it-IT" dirty="0"/>
              <a:t>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DF75E-543A-7643-9A0C-0CA31E35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523" y="3077205"/>
            <a:ext cx="5601277" cy="18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04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57E6-03FA-114F-B8AB-CBE94702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biopsy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959C-AED6-1845-885B-ABC952C3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Specialist</a:t>
            </a:r>
            <a:r>
              <a:rPr lang="it-IT" dirty="0"/>
              <a:t> </a:t>
            </a:r>
            <a:r>
              <a:rPr lang="it-IT" dirty="0" err="1"/>
              <a:t>referral</a:t>
            </a:r>
            <a:r>
              <a:rPr lang="it-IT" dirty="0"/>
              <a:t> and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biopsy</a:t>
            </a:r>
            <a:r>
              <a:rPr lang="it-IT" dirty="0"/>
              <a:t> are </a:t>
            </a:r>
            <a:r>
              <a:rPr lang="it-IT" dirty="0" err="1"/>
              <a:t>required</a:t>
            </a:r>
            <a:r>
              <a:rPr lang="it-IT" dirty="0"/>
              <a:t> in case of </a:t>
            </a:r>
            <a:r>
              <a:rPr lang="it-IT" dirty="0" err="1"/>
              <a:t>suspect</a:t>
            </a:r>
            <a:r>
              <a:rPr lang="it-IT" dirty="0"/>
              <a:t> of severe </a:t>
            </a:r>
            <a:r>
              <a:rPr lang="it-IT" dirty="0" err="1"/>
              <a:t>fibrosis</a:t>
            </a:r>
            <a:r>
              <a:rPr lang="it-IT" dirty="0"/>
              <a:t> from non-invasive </a:t>
            </a:r>
            <a:r>
              <a:rPr lang="it-IT" dirty="0" err="1"/>
              <a:t>biomarkers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biopsy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advisable</a:t>
            </a:r>
            <a:r>
              <a:rPr lang="it-IT" dirty="0"/>
              <a:t> in the </a:t>
            </a:r>
            <a:r>
              <a:rPr lang="it-IT" dirty="0" err="1"/>
              <a:t>setting</a:t>
            </a:r>
            <a:r>
              <a:rPr lang="it-IT" dirty="0"/>
              <a:t> of </a:t>
            </a:r>
            <a:r>
              <a:rPr lang="it-IT" dirty="0" err="1"/>
              <a:t>clinical</a:t>
            </a:r>
            <a:r>
              <a:rPr lang="it-IT" dirty="0"/>
              <a:t> trials and </a:t>
            </a:r>
            <a:r>
              <a:rPr lang="it-IT" dirty="0" err="1"/>
              <a:t>when</a:t>
            </a:r>
            <a:r>
              <a:rPr lang="it-IT" dirty="0"/>
              <a:t> non-invasive </a:t>
            </a:r>
            <a:r>
              <a:rPr lang="it-IT" dirty="0" err="1"/>
              <a:t>evaluation</a:t>
            </a:r>
            <a:r>
              <a:rPr lang="it-IT" dirty="0"/>
              <a:t> </a:t>
            </a:r>
            <a:r>
              <a:rPr lang="it-IT" dirty="0" err="1"/>
              <a:t>brings</a:t>
            </a:r>
            <a:r>
              <a:rPr lang="it-IT" dirty="0"/>
              <a:t> </a:t>
            </a:r>
            <a:r>
              <a:rPr lang="it-IT" dirty="0" err="1"/>
              <a:t>contradictory</a:t>
            </a:r>
            <a:r>
              <a:rPr lang="it-IT" dirty="0"/>
              <a:t> information</a:t>
            </a:r>
          </a:p>
          <a:p>
            <a:endParaRPr lang="it-IT" dirty="0"/>
          </a:p>
          <a:p>
            <a:r>
              <a:rPr lang="it-IT" dirty="0">
                <a:highlight>
                  <a:srgbClr val="FFFF00"/>
                </a:highlight>
              </a:rPr>
              <a:t>Goal: to </a:t>
            </a:r>
            <a:r>
              <a:rPr lang="it-IT" dirty="0" err="1">
                <a:highlight>
                  <a:srgbClr val="FFFF00"/>
                </a:highlight>
              </a:rPr>
              <a:t>diagnose</a:t>
            </a:r>
            <a:r>
              <a:rPr lang="it-IT" dirty="0">
                <a:highlight>
                  <a:srgbClr val="FFFF00"/>
                </a:highlight>
              </a:rPr>
              <a:t> NASH and </a:t>
            </a:r>
            <a:r>
              <a:rPr lang="it-IT" dirty="0" err="1">
                <a:highlight>
                  <a:srgbClr val="FFFF00"/>
                </a:highlight>
              </a:rPr>
              <a:t>advance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fibrosis</a:t>
            </a:r>
            <a:endParaRPr lang="it-IT" dirty="0">
              <a:highlight>
                <a:srgbClr val="FFFF00"/>
              </a:highlight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0A4B3-2A53-C742-9B1B-C5BCC57C10C3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Bugianesi</a:t>
            </a:r>
            <a:r>
              <a:rPr lang="it-IT" dirty="0"/>
              <a:t>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195971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A296-9709-9547-A8A0-2871FD71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Histological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 - </a:t>
            </a:r>
            <a:r>
              <a:rPr lang="it-IT" dirty="0" err="1"/>
              <a:t>grading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24F3-B519-4F45-8D4B-9FCEE85E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The </a:t>
            </a:r>
            <a:r>
              <a:rPr lang="it-IT" b="1" dirty="0"/>
              <a:t>NAFLD Activity Score (NAS) </a:t>
            </a:r>
            <a:r>
              <a:rPr lang="it-IT" dirty="0" err="1"/>
              <a:t>includes</a:t>
            </a:r>
            <a:r>
              <a:rPr lang="it-IT" dirty="0"/>
              <a:t>:</a:t>
            </a:r>
          </a:p>
          <a:p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Severity</a:t>
            </a:r>
            <a:r>
              <a:rPr lang="it-IT" dirty="0"/>
              <a:t> of </a:t>
            </a:r>
            <a:r>
              <a:rPr lang="it-IT" dirty="0" err="1"/>
              <a:t>steatosis</a:t>
            </a:r>
            <a:r>
              <a:rPr lang="it-IT" dirty="0"/>
              <a:t> (0-3)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Hepatocellular</a:t>
            </a:r>
            <a:r>
              <a:rPr lang="it-IT" dirty="0"/>
              <a:t> </a:t>
            </a:r>
            <a:r>
              <a:rPr lang="it-IT" dirty="0" err="1"/>
              <a:t>ballooning</a:t>
            </a:r>
            <a:r>
              <a:rPr lang="it-IT" dirty="0"/>
              <a:t> (0-2)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Lobular</a:t>
            </a:r>
            <a:r>
              <a:rPr lang="it-IT" dirty="0"/>
              <a:t> </a:t>
            </a:r>
            <a:r>
              <a:rPr lang="it-IT" dirty="0" err="1"/>
              <a:t>inflammation</a:t>
            </a:r>
            <a:r>
              <a:rPr lang="it-IT" dirty="0"/>
              <a:t> (0-3)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r>
              <a:rPr lang="it-IT" dirty="0"/>
              <a:t>NAS score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unweighted</a:t>
            </a:r>
            <a:r>
              <a:rPr lang="it-IT" dirty="0"/>
              <a:t> sum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numbers</a:t>
            </a:r>
            <a:r>
              <a:rPr lang="it-IT" dirty="0"/>
              <a:t> (0-8)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494CA-18B1-DF4C-ABC1-81A7D7EFA862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Younoussi</a:t>
            </a:r>
            <a:r>
              <a:rPr lang="it-IT" dirty="0"/>
              <a:t> et al </a:t>
            </a:r>
            <a:r>
              <a:rPr lang="it-IT" dirty="0" err="1"/>
              <a:t>Hepatology</a:t>
            </a:r>
            <a:r>
              <a:rPr lang="it-IT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277047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F5E2-BC91-8640-A177-9F5574C5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Histological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 - </a:t>
            </a:r>
            <a:r>
              <a:rPr lang="it-IT" dirty="0" err="1"/>
              <a:t>staging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636D0-B231-4447-BFFF-F0B23036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66215"/>
          </a:xfrm>
        </p:spPr>
        <p:txBody>
          <a:bodyPr/>
          <a:lstStyle/>
          <a:p>
            <a:r>
              <a:rPr lang="it-IT" dirty="0" err="1"/>
              <a:t>Fibrosis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part of the NAS score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fibrosis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sign</a:t>
            </a:r>
            <a:r>
              <a:rPr lang="it-IT" dirty="0"/>
              <a:t> of the stage of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a grade of </a:t>
            </a:r>
            <a:r>
              <a:rPr lang="it-IT" dirty="0" err="1"/>
              <a:t>injury</a:t>
            </a:r>
            <a:endParaRPr lang="it-IT" dirty="0"/>
          </a:p>
          <a:p>
            <a:r>
              <a:rPr lang="it-IT" dirty="0"/>
              <a:t>4 </a:t>
            </a:r>
            <a:r>
              <a:rPr lang="it-IT" dirty="0" err="1"/>
              <a:t>stages</a:t>
            </a:r>
            <a:r>
              <a:rPr lang="it-IT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7E488-8B48-7E40-9B21-CAE32E8FE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977" y="2823671"/>
            <a:ext cx="7208909" cy="37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7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0597AA4C-E539-B647-A79B-1C53E634C1A4}"/>
              </a:ext>
            </a:extLst>
          </p:cNvPr>
          <p:cNvSpPr txBox="1"/>
          <p:nvPr/>
        </p:nvSpPr>
        <p:spPr>
          <a:xfrm>
            <a:off x="568960" y="4491240"/>
            <a:ext cx="4123357" cy="83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BD2B6-D226-7541-9580-516D720B6A02}"/>
              </a:ext>
            </a:extLst>
          </p:cNvPr>
          <p:cNvSpPr txBox="1"/>
          <p:nvPr/>
        </p:nvSpPr>
        <p:spPr>
          <a:xfrm>
            <a:off x="3711388" y="268941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present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D1199-E193-3F43-ABAC-0A96816E8406}"/>
              </a:ext>
            </a:extLst>
          </p:cNvPr>
          <p:cNvSpPr txBox="1"/>
          <p:nvPr/>
        </p:nvSpPr>
        <p:spPr>
          <a:xfrm>
            <a:off x="3711388" y="1281952"/>
            <a:ext cx="45182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Ultrasound</a:t>
            </a:r>
            <a:r>
              <a:rPr lang="it-IT" dirty="0"/>
              <a:t> and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enzymes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5CEA5-32BC-3C4B-903F-DE14D19BA5FE}"/>
              </a:ext>
            </a:extLst>
          </p:cNvPr>
          <p:cNvSpPr txBox="1"/>
          <p:nvPr/>
        </p:nvSpPr>
        <p:spPr>
          <a:xfrm>
            <a:off x="923364" y="2110297"/>
            <a:ext cx="45182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Steatosis</a:t>
            </a:r>
            <a:r>
              <a:rPr lang="it-IT" dirty="0"/>
              <a:t> </a:t>
            </a:r>
            <a:r>
              <a:rPr lang="it-IT" dirty="0" err="1"/>
              <a:t>present</a:t>
            </a:r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C3729-4BB9-484E-BEB7-B0267AC1B7A5}"/>
              </a:ext>
            </a:extLst>
          </p:cNvPr>
          <p:cNvSpPr txBox="1"/>
          <p:nvPr/>
        </p:nvSpPr>
        <p:spPr>
          <a:xfrm>
            <a:off x="6096000" y="2110297"/>
            <a:ext cx="45182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Steatosis</a:t>
            </a:r>
            <a:r>
              <a:rPr lang="it-IT" dirty="0"/>
              <a:t> </a:t>
            </a:r>
            <a:r>
              <a:rPr lang="it-IT" dirty="0" err="1"/>
              <a:t>absent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59343-D3CA-B048-A534-44A13FB967C5}"/>
              </a:ext>
            </a:extLst>
          </p:cNvPr>
          <p:cNvSpPr txBox="1"/>
          <p:nvPr/>
        </p:nvSpPr>
        <p:spPr>
          <a:xfrm>
            <a:off x="304801" y="3123307"/>
            <a:ext cx="244642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enzymes</a:t>
            </a:r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C8F6F-3435-DE42-BC01-3CF49B99DF70}"/>
              </a:ext>
            </a:extLst>
          </p:cNvPr>
          <p:cNvSpPr txBox="1"/>
          <p:nvPr/>
        </p:nvSpPr>
        <p:spPr>
          <a:xfrm>
            <a:off x="4957008" y="3123307"/>
            <a:ext cx="276962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Abnormal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enzymes</a:t>
            </a:r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9DA6E-23AD-9D46-AAF8-329C66170F51}"/>
              </a:ext>
            </a:extLst>
          </p:cNvPr>
          <p:cNvSpPr txBox="1"/>
          <p:nvPr/>
        </p:nvSpPr>
        <p:spPr>
          <a:xfrm>
            <a:off x="9628032" y="3123308"/>
            <a:ext cx="2340446" cy="369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enzymes</a:t>
            </a: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6A641-D6EA-DD4D-BCB0-4DDE64C9F4CB}"/>
              </a:ext>
            </a:extLst>
          </p:cNvPr>
          <p:cNvSpPr txBox="1"/>
          <p:nvPr/>
        </p:nvSpPr>
        <p:spPr>
          <a:xfrm>
            <a:off x="304801" y="3951652"/>
            <a:ext cx="244642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Serum</a:t>
            </a:r>
            <a:r>
              <a:rPr lang="it-IT" dirty="0"/>
              <a:t> </a:t>
            </a:r>
            <a:r>
              <a:rPr lang="it-IT" dirty="0" err="1"/>
              <a:t>fibrosis</a:t>
            </a:r>
            <a:r>
              <a:rPr lang="it-IT" dirty="0"/>
              <a:t> </a:t>
            </a:r>
            <a:r>
              <a:rPr lang="it-IT" dirty="0" err="1"/>
              <a:t>markers</a:t>
            </a:r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767F9-0426-A240-8695-144925A30D49}"/>
              </a:ext>
            </a:extLst>
          </p:cNvPr>
          <p:cNvSpPr txBox="1"/>
          <p:nvPr/>
        </p:nvSpPr>
        <p:spPr>
          <a:xfrm>
            <a:off x="-806824" y="4779998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Low</a:t>
            </a:r>
            <a:r>
              <a:rPr lang="it-IT" b="1" dirty="0"/>
              <a:t> </a:t>
            </a:r>
            <a:r>
              <a:rPr lang="it-IT" b="1" dirty="0" err="1"/>
              <a:t>risk</a:t>
            </a:r>
            <a:endParaRPr lang="it-IT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E7F09-DF95-6C4F-A560-795112BABFD8}"/>
              </a:ext>
            </a:extLst>
          </p:cNvPr>
          <p:cNvSpPr txBox="1"/>
          <p:nvPr/>
        </p:nvSpPr>
        <p:spPr>
          <a:xfrm>
            <a:off x="1452282" y="4779998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High </a:t>
            </a:r>
            <a:r>
              <a:rPr lang="it-IT" b="1" dirty="0" err="1"/>
              <a:t>risk</a:t>
            </a:r>
            <a:endParaRPr lang="it-IT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926462-336F-B248-A769-D0984C90FC4A}"/>
              </a:ext>
            </a:extLst>
          </p:cNvPr>
          <p:cNvCxnSpPr/>
          <p:nvPr/>
        </p:nvCxnSpPr>
        <p:spPr>
          <a:xfrm>
            <a:off x="5970494" y="818147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61493E-98C9-0C4C-8055-9EE617B78092}"/>
              </a:ext>
            </a:extLst>
          </p:cNvPr>
          <p:cNvCxnSpPr>
            <a:cxnSpLocks/>
          </p:cNvCxnSpPr>
          <p:nvPr/>
        </p:nvCxnSpPr>
        <p:spPr>
          <a:xfrm flipH="1">
            <a:off x="3711388" y="1708670"/>
            <a:ext cx="980929" cy="401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3D2640-12B4-D84E-AC48-3D19EFBB03CD}"/>
              </a:ext>
            </a:extLst>
          </p:cNvPr>
          <p:cNvCxnSpPr>
            <a:cxnSpLocks/>
          </p:cNvCxnSpPr>
          <p:nvPr/>
        </p:nvCxnSpPr>
        <p:spPr>
          <a:xfrm>
            <a:off x="6970767" y="1741227"/>
            <a:ext cx="1057835" cy="323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7FB01F-8FD7-DA4B-8960-DFF59F8B377B}"/>
              </a:ext>
            </a:extLst>
          </p:cNvPr>
          <p:cNvCxnSpPr>
            <a:cxnSpLocks/>
          </p:cNvCxnSpPr>
          <p:nvPr/>
        </p:nvCxnSpPr>
        <p:spPr>
          <a:xfrm flipH="1">
            <a:off x="1770293" y="2680442"/>
            <a:ext cx="980929" cy="401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D7A73C-FD66-D943-8104-608899130F5B}"/>
              </a:ext>
            </a:extLst>
          </p:cNvPr>
          <p:cNvCxnSpPr>
            <a:cxnSpLocks/>
          </p:cNvCxnSpPr>
          <p:nvPr/>
        </p:nvCxnSpPr>
        <p:spPr>
          <a:xfrm>
            <a:off x="8927904" y="2615199"/>
            <a:ext cx="1057835" cy="323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F1B912-E2EA-E842-A94C-F6BD99C919BE}"/>
              </a:ext>
            </a:extLst>
          </p:cNvPr>
          <p:cNvCxnSpPr>
            <a:cxnSpLocks/>
          </p:cNvCxnSpPr>
          <p:nvPr/>
        </p:nvCxnSpPr>
        <p:spPr>
          <a:xfrm>
            <a:off x="3810471" y="2589760"/>
            <a:ext cx="1146538" cy="44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D1EED5-F4A4-6443-9913-D719C34324E5}"/>
              </a:ext>
            </a:extLst>
          </p:cNvPr>
          <p:cNvCxnSpPr>
            <a:cxnSpLocks/>
          </p:cNvCxnSpPr>
          <p:nvPr/>
        </p:nvCxnSpPr>
        <p:spPr>
          <a:xfrm flipH="1">
            <a:off x="6518755" y="2610437"/>
            <a:ext cx="980929" cy="401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EEF456-F97F-A143-81BF-C2A51B248E63}"/>
              </a:ext>
            </a:extLst>
          </p:cNvPr>
          <p:cNvCxnSpPr/>
          <p:nvPr/>
        </p:nvCxnSpPr>
        <p:spPr>
          <a:xfrm>
            <a:off x="1438536" y="3662895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A3A107-DF9A-9F40-9F2E-28CDB80D1D6C}"/>
              </a:ext>
            </a:extLst>
          </p:cNvPr>
          <p:cNvCxnSpPr/>
          <p:nvPr/>
        </p:nvCxnSpPr>
        <p:spPr>
          <a:xfrm>
            <a:off x="1452282" y="4491240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48FA7F-2A32-9041-808E-96C15EF7AABB}"/>
              </a:ext>
            </a:extLst>
          </p:cNvPr>
          <p:cNvCxnSpPr>
            <a:cxnSpLocks/>
          </p:cNvCxnSpPr>
          <p:nvPr/>
        </p:nvCxnSpPr>
        <p:spPr>
          <a:xfrm>
            <a:off x="2260757" y="4491240"/>
            <a:ext cx="726283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E38630-CD69-8241-9EE0-C6F856E28C59}"/>
              </a:ext>
            </a:extLst>
          </p:cNvPr>
          <p:cNvCxnSpPr>
            <a:cxnSpLocks/>
          </p:cNvCxnSpPr>
          <p:nvPr/>
        </p:nvCxnSpPr>
        <p:spPr>
          <a:xfrm>
            <a:off x="5970494" y="3619581"/>
            <a:ext cx="0" cy="170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9784411-1FF1-7440-AB95-E111FAAA07DB}"/>
              </a:ext>
            </a:extLst>
          </p:cNvPr>
          <p:cNvCxnSpPr>
            <a:cxnSpLocks/>
          </p:cNvCxnSpPr>
          <p:nvPr/>
        </p:nvCxnSpPr>
        <p:spPr>
          <a:xfrm>
            <a:off x="3924215" y="5214854"/>
            <a:ext cx="1146538" cy="44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36CC5C6-F560-E747-9098-9DD996CBAA37}"/>
              </a:ext>
            </a:extLst>
          </p:cNvPr>
          <p:cNvSpPr txBox="1"/>
          <p:nvPr/>
        </p:nvSpPr>
        <p:spPr>
          <a:xfrm>
            <a:off x="3711388" y="5726846"/>
            <a:ext cx="45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Specialist</a:t>
            </a:r>
            <a:r>
              <a:rPr lang="it-IT" dirty="0"/>
              <a:t> </a:t>
            </a:r>
            <a:r>
              <a:rPr lang="it-IT" dirty="0" err="1"/>
              <a:t>referral</a:t>
            </a:r>
            <a:endParaRPr lang="it-IT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D89CA8-24A8-B447-9F6A-CD1F0391BD39}"/>
              </a:ext>
            </a:extLst>
          </p:cNvPr>
          <p:cNvSpPr txBox="1"/>
          <p:nvPr/>
        </p:nvSpPr>
        <p:spPr>
          <a:xfrm>
            <a:off x="-488813" y="5696905"/>
            <a:ext cx="451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Follow</a:t>
            </a:r>
            <a:r>
              <a:rPr lang="it-IT" dirty="0"/>
              <a:t> up 2 </a:t>
            </a:r>
            <a:r>
              <a:rPr lang="it-IT" dirty="0" err="1"/>
              <a:t>years</a:t>
            </a:r>
            <a:r>
              <a:rPr lang="it-IT" dirty="0"/>
              <a:t> with </a:t>
            </a:r>
          </a:p>
          <a:p>
            <a:pPr algn="ctr"/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enzymes</a:t>
            </a:r>
            <a:r>
              <a:rPr lang="it-IT" dirty="0"/>
              <a:t>/</a:t>
            </a:r>
            <a:r>
              <a:rPr lang="it-IT" dirty="0" err="1"/>
              <a:t>fibrosis</a:t>
            </a:r>
            <a:r>
              <a:rPr lang="it-IT" dirty="0"/>
              <a:t> </a:t>
            </a:r>
            <a:r>
              <a:rPr lang="it-IT" dirty="0" err="1"/>
              <a:t>biomarkers</a:t>
            </a:r>
            <a:endParaRPr lang="it-IT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89877F-D28C-384D-9E3A-9D3E51C677AF}"/>
              </a:ext>
            </a:extLst>
          </p:cNvPr>
          <p:cNvSpPr txBox="1"/>
          <p:nvPr/>
        </p:nvSpPr>
        <p:spPr>
          <a:xfrm>
            <a:off x="7726633" y="5693511"/>
            <a:ext cx="451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Follow</a:t>
            </a:r>
            <a:r>
              <a:rPr lang="it-IT" dirty="0"/>
              <a:t> up 3-5 </a:t>
            </a:r>
            <a:r>
              <a:rPr lang="it-IT" dirty="0" err="1"/>
              <a:t>years</a:t>
            </a:r>
            <a:r>
              <a:rPr lang="it-IT" dirty="0"/>
              <a:t> with </a:t>
            </a:r>
          </a:p>
          <a:p>
            <a:pPr algn="ctr"/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enzymes</a:t>
            </a:r>
            <a:r>
              <a:rPr lang="it-IT" dirty="0"/>
              <a:t>/</a:t>
            </a:r>
            <a:r>
              <a:rPr lang="it-IT" dirty="0" err="1"/>
              <a:t>ultrasound</a:t>
            </a:r>
            <a:endParaRPr lang="it-IT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7AC7B4-4D64-3949-8A04-C70AE1393970}"/>
              </a:ext>
            </a:extLst>
          </p:cNvPr>
          <p:cNvSpPr txBox="1"/>
          <p:nvPr/>
        </p:nvSpPr>
        <p:spPr>
          <a:xfrm>
            <a:off x="12456160" y="2194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829358-9CDE-634F-B655-5A2E9E1D80C7}"/>
              </a:ext>
            </a:extLst>
          </p:cNvPr>
          <p:cNvCxnSpPr>
            <a:cxnSpLocks/>
          </p:cNvCxnSpPr>
          <p:nvPr/>
        </p:nvCxnSpPr>
        <p:spPr>
          <a:xfrm>
            <a:off x="9985739" y="3630261"/>
            <a:ext cx="0" cy="1584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35C637-C6E2-5340-A323-3F515C0032DD}"/>
              </a:ext>
            </a:extLst>
          </p:cNvPr>
          <p:cNvCxnSpPr/>
          <p:nvPr/>
        </p:nvCxnSpPr>
        <p:spPr>
          <a:xfrm>
            <a:off x="1438536" y="5323840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FD0E959-421C-264C-916E-3329F77F7BF3}"/>
              </a:ext>
            </a:extLst>
          </p:cNvPr>
          <p:cNvSpPr txBox="1"/>
          <p:nvPr/>
        </p:nvSpPr>
        <p:spPr>
          <a:xfrm>
            <a:off x="4497484" y="643644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82263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FCF5-37BD-FF45-BF14-B78DEA95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Epidemiology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A4D2B-747B-C443-A919-0342DE84C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>
                <a:highlight>
                  <a:srgbClr val="FFFF00"/>
                </a:highlight>
              </a:rPr>
              <a:t>NAFLD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is</a:t>
            </a:r>
            <a:r>
              <a:rPr lang="it-IT" dirty="0">
                <a:highlight>
                  <a:srgbClr val="FFFF00"/>
                </a:highlight>
              </a:rPr>
              <a:t> the </a:t>
            </a:r>
            <a:r>
              <a:rPr lang="it-IT" b="1" dirty="0" err="1">
                <a:highlight>
                  <a:srgbClr val="FFFF00"/>
                </a:highlight>
              </a:rPr>
              <a:t>most</a:t>
            </a:r>
            <a:r>
              <a:rPr lang="it-IT" b="1" dirty="0">
                <a:highlight>
                  <a:srgbClr val="FFFF00"/>
                </a:highlight>
              </a:rPr>
              <a:t> common </a:t>
            </a:r>
            <a:r>
              <a:rPr lang="it-IT" b="1" dirty="0" err="1">
                <a:highlight>
                  <a:srgbClr val="FFFF00"/>
                </a:highlight>
              </a:rPr>
              <a:t>liver</a:t>
            </a:r>
            <a:r>
              <a:rPr lang="it-IT" b="1" dirty="0">
                <a:highlight>
                  <a:srgbClr val="FFFF00"/>
                </a:highlight>
              </a:rPr>
              <a:t> </a:t>
            </a:r>
            <a:r>
              <a:rPr lang="it-IT" b="1" dirty="0" err="1">
                <a:highlight>
                  <a:srgbClr val="FFFF00"/>
                </a:highlight>
              </a:rPr>
              <a:t>disorder</a:t>
            </a:r>
            <a:r>
              <a:rPr lang="it-IT" b="1" dirty="0">
                <a:highlight>
                  <a:srgbClr val="FFFF00"/>
                </a:highlight>
              </a:rPr>
              <a:t> in Western </a:t>
            </a:r>
            <a:r>
              <a:rPr lang="it-IT" b="1" dirty="0" err="1">
                <a:highlight>
                  <a:srgbClr val="FFFF00"/>
                </a:highlight>
              </a:rPr>
              <a:t>countries</a:t>
            </a:r>
            <a:r>
              <a:rPr lang="it-IT" b="1" dirty="0">
                <a:highlight>
                  <a:srgbClr val="FFFF00"/>
                </a:highlight>
              </a:rPr>
              <a:t> </a:t>
            </a:r>
            <a:r>
              <a:rPr lang="it-IT" dirty="0">
                <a:highlight>
                  <a:srgbClr val="FFFF00"/>
                </a:highlight>
              </a:rPr>
              <a:t>(</a:t>
            </a:r>
            <a:r>
              <a:rPr lang="it-IT" b="1" u="sng" dirty="0">
                <a:highlight>
                  <a:srgbClr val="FFFF00"/>
                </a:highlight>
              </a:rPr>
              <a:t>25% of </a:t>
            </a:r>
            <a:r>
              <a:rPr lang="it-IT" b="1" u="sng" dirty="0" err="1">
                <a:highlight>
                  <a:srgbClr val="FFFF00"/>
                </a:highlight>
              </a:rPr>
              <a:t>adults</a:t>
            </a:r>
            <a:r>
              <a:rPr lang="it-IT" dirty="0">
                <a:highlight>
                  <a:srgbClr val="FFFF00"/>
                </a:highlight>
              </a:rPr>
              <a:t>), </a:t>
            </a:r>
            <a:r>
              <a:rPr lang="it-IT" dirty="0"/>
              <a:t>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prevalence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rising</a:t>
            </a:r>
            <a:r>
              <a:rPr lang="it-IT" dirty="0"/>
              <a:t> in Middle East and Asia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NAFLD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in </a:t>
            </a:r>
            <a:r>
              <a:rPr lang="it-IT" b="1" dirty="0"/>
              <a:t>7% of </a:t>
            </a:r>
            <a:r>
              <a:rPr lang="it-IT" b="1" dirty="0" err="1"/>
              <a:t>normal-weight</a:t>
            </a:r>
            <a:r>
              <a:rPr lang="it-IT" b="1" dirty="0"/>
              <a:t> </a:t>
            </a:r>
            <a:r>
              <a:rPr lang="it-IT" b="1" dirty="0" err="1"/>
              <a:t>persons</a:t>
            </a:r>
            <a:endParaRPr lang="it-IT" b="1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The </a:t>
            </a:r>
            <a:r>
              <a:rPr lang="it-IT" dirty="0" err="1"/>
              <a:t>prevalence</a:t>
            </a:r>
            <a:r>
              <a:rPr lang="it-IT" dirty="0"/>
              <a:t> of NAFLD in </a:t>
            </a:r>
            <a:r>
              <a:rPr lang="it-IT" b="1" u="sng" dirty="0" err="1"/>
              <a:t>children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3-10%, up to 70% in </a:t>
            </a:r>
            <a:r>
              <a:rPr lang="it-IT" dirty="0" err="1"/>
              <a:t>those</a:t>
            </a:r>
            <a:r>
              <a:rPr lang="it-IT" dirty="0"/>
              <a:t> with </a:t>
            </a:r>
            <a:r>
              <a:rPr lang="it-IT" dirty="0" err="1"/>
              <a:t>obesity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NASH</a:t>
            </a:r>
            <a:r>
              <a:rPr lang="it-IT" dirty="0"/>
              <a:t>, the </a:t>
            </a:r>
            <a:r>
              <a:rPr lang="it-IT" dirty="0" err="1"/>
              <a:t>most</a:t>
            </a:r>
            <a:r>
              <a:rPr lang="it-IT" dirty="0"/>
              <a:t> severe </a:t>
            </a:r>
            <a:r>
              <a:rPr lang="it-IT" dirty="0" err="1"/>
              <a:t>form</a:t>
            </a:r>
            <a:r>
              <a:rPr lang="it-IT" dirty="0"/>
              <a:t> of NAFLD,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estimated</a:t>
            </a:r>
            <a:r>
              <a:rPr lang="it-IT" dirty="0"/>
              <a:t> to be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b="1" dirty="0"/>
              <a:t>3 and 5% of </a:t>
            </a:r>
            <a:r>
              <a:rPr lang="it-IT" b="1" dirty="0" err="1"/>
              <a:t>adults</a:t>
            </a:r>
            <a:endParaRPr lang="it-IT" b="1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A9151-F371-6C4E-8679-052460BE9BFE}"/>
              </a:ext>
            </a:extLst>
          </p:cNvPr>
          <p:cNvSpPr txBox="1"/>
          <p:nvPr/>
        </p:nvSpPr>
        <p:spPr>
          <a:xfrm>
            <a:off x="8730343" y="63119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Mantovani et al </a:t>
            </a:r>
            <a:r>
              <a:rPr lang="it-IT" dirty="0" err="1"/>
              <a:t>Metabolism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956365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BD59F4-7F93-1449-8570-584B83E1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0" y="584200"/>
            <a:ext cx="6464300" cy="568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334407-EF6F-6040-A34F-32E3E4DE66EE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Castera</a:t>
            </a:r>
            <a:r>
              <a:rPr lang="it-IT" dirty="0"/>
              <a:t> L et al Gastro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A4963-FA41-D34E-AD26-180E95CEF117}"/>
              </a:ext>
            </a:extLst>
          </p:cNvPr>
          <p:cNvSpPr txBox="1"/>
          <p:nvPr/>
        </p:nvSpPr>
        <p:spPr>
          <a:xfrm>
            <a:off x="489857" y="2367643"/>
            <a:ext cx="151855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LOW RISK</a:t>
            </a:r>
          </a:p>
          <a:p>
            <a:pPr algn="ctr"/>
            <a:r>
              <a:rPr lang="it-IT" b="1" dirty="0"/>
              <a:t>Vs</a:t>
            </a:r>
          </a:p>
          <a:p>
            <a:pPr algn="ctr"/>
            <a:r>
              <a:rPr lang="it-IT" b="1" dirty="0"/>
              <a:t>HIGH RISK</a:t>
            </a:r>
          </a:p>
        </p:txBody>
      </p:sp>
    </p:spTree>
    <p:extLst>
      <p:ext uri="{BB962C8B-B14F-4D97-AF65-F5344CB8AC3E}">
        <p14:creationId xmlns:p14="http://schemas.microsoft.com/office/powerpoint/2010/main" val="3990647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D90E-E611-4940-95BD-307C2842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Natural </a:t>
            </a:r>
            <a:r>
              <a:rPr lang="it-IT" dirty="0" err="1"/>
              <a:t>history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FF0E0-F361-E348-AAB9-469796ED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highlight>
                  <a:srgbClr val="FFFF00"/>
                </a:highlight>
              </a:rPr>
              <a:t>NAFLD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>
                <a:highlight>
                  <a:srgbClr val="FFFF00"/>
                </a:highlight>
              </a:rPr>
              <a:t>slowly</a:t>
            </a:r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progressive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, </a:t>
            </a:r>
            <a:r>
              <a:rPr lang="it-IT" dirty="0" err="1"/>
              <a:t>while</a:t>
            </a:r>
            <a:r>
              <a:rPr lang="it-IT" dirty="0"/>
              <a:t> 40% of </a:t>
            </a:r>
            <a:r>
              <a:rPr lang="it-IT" dirty="0" err="1"/>
              <a:t>patients</a:t>
            </a:r>
            <a:r>
              <a:rPr lang="it-IT" dirty="0"/>
              <a:t> with NASH </a:t>
            </a:r>
            <a:r>
              <a:rPr lang="it-IT" dirty="0" err="1"/>
              <a:t>will</a:t>
            </a:r>
            <a:r>
              <a:rPr lang="it-IT" dirty="0"/>
              <a:t> progress to </a:t>
            </a:r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stages</a:t>
            </a:r>
            <a:r>
              <a:rPr lang="it-IT" dirty="0"/>
              <a:t> of </a:t>
            </a:r>
            <a:r>
              <a:rPr lang="it-IT" dirty="0" err="1"/>
              <a:t>fibrosis</a:t>
            </a:r>
            <a:endParaRPr lang="it-IT" dirty="0"/>
          </a:p>
          <a:p>
            <a:r>
              <a:rPr lang="it-IT" dirty="0" err="1"/>
              <a:t>Fibrosis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of 1 stage </a:t>
            </a:r>
            <a:r>
              <a:rPr lang="it-IT" dirty="0" err="1"/>
              <a:t>every</a:t>
            </a:r>
            <a:endParaRPr lang="it-IT" dirty="0"/>
          </a:p>
          <a:p>
            <a:pPr lvl="1"/>
            <a:r>
              <a:rPr lang="it-IT" dirty="0"/>
              <a:t>14 </a:t>
            </a:r>
            <a:r>
              <a:rPr lang="it-IT" dirty="0" err="1"/>
              <a:t>years</a:t>
            </a:r>
            <a:r>
              <a:rPr lang="it-IT" dirty="0"/>
              <a:t> in NAFLD</a:t>
            </a:r>
          </a:p>
          <a:p>
            <a:pPr lvl="1"/>
            <a:r>
              <a:rPr lang="it-IT" dirty="0"/>
              <a:t>7 </a:t>
            </a:r>
            <a:r>
              <a:rPr lang="it-IT" dirty="0" err="1"/>
              <a:t>years</a:t>
            </a:r>
            <a:r>
              <a:rPr lang="it-IT" dirty="0"/>
              <a:t> in NASH</a:t>
            </a:r>
          </a:p>
          <a:p>
            <a:endParaRPr lang="it-IT" dirty="0"/>
          </a:p>
          <a:p>
            <a:r>
              <a:rPr lang="it-IT" dirty="0"/>
              <a:t>NASH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standardized</a:t>
            </a:r>
            <a:r>
              <a:rPr lang="it-IT" dirty="0"/>
              <a:t> </a:t>
            </a:r>
            <a:r>
              <a:rPr lang="it-IT" dirty="0" err="1"/>
              <a:t>mortality</a:t>
            </a:r>
            <a:r>
              <a:rPr lang="it-IT" dirty="0"/>
              <a:t> ratio </a:t>
            </a:r>
            <a:r>
              <a:rPr lang="it-IT" dirty="0" err="1"/>
              <a:t>compared</a:t>
            </a:r>
            <a:r>
              <a:rPr lang="it-IT" dirty="0"/>
              <a:t> to general </a:t>
            </a:r>
            <a:r>
              <a:rPr lang="it-IT" dirty="0" err="1"/>
              <a:t>population</a:t>
            </a:r>
            <a:r>
              <a:rPr lang="it-IT" dirty="0"/>
              <a:t>, </a:t>
            </a:r>
            <a:r>
              <a:rPr lang="it-IT" dirty="0" err="1"/>
              <a:t>while</a:t>
            </a:r>
            <a:r>
              <a:rPr lang="it-IT" dirty="0"/>
              <a:t> NAFLD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.</a:t>
            </a:r>
          </a:p>
          <a:p>
            <a:r>
              <a:rPr lang="it-IT" dirty="0" err="1">
                <a:highlight>
                  <a:srgbClr val="FFFF00"/>
                </a:highlight>
              </a:rPr>
              <a:t>Causes</a:t>
            </a:r>
            <a:r>
              <a:rPr lang="it-IT" dirty="0">
                <a:highlight>
                  <a:srgbClr val="FFFF00"/>
                </a:highlight>
              </a:rPr>
              <a:t> of </a:t>
            </a:r>
            <a:r>
              <a:rPr lang="it-IT" dirty="0" err="1">
                <a:highlight>
                  <a:srgbClr val="FFFF00"/>
                </a:highlight>
              </a:rPr>
              <a:t>death</a:t>
            </a:r>
            <a:r>
              <a:rPr lang="it-IT" dirty="0">
                <a:highlight>
                  <a:srgbClr val="FFFF00"/>
                </a:highlight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err="1">
                <a:highlight>
                  <a:srgbClr val="FFFF00"/>
                </a:highlight>
              </a:rPr>
              <a:t>Cardiovascular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disease</a:t>
            </a:r>
            <a:endParaRPr lang="it-IT" dirty="0">
              <a:highlight>
                <a:srgbClr val="FFFF00"/>
              </a:highlight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it-IT" dirty="0" err="1"/>
              <a:t>Cancer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disease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FB185-9B37-E048-8806-753D32B1C561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917006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891A-0673-2443-BB21-3AA2385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Cardiovascular</a:t>
            </a:r>
            <a:r>
              <a:rPr lang="it-IT" dirty="0"/>
              <a:t> </a:t>
            </a:r>
            <a:r>
              <a:rPr lang="it-IT" dirty="0" err="1"/>
              <a:t>disease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3D06-BE24-2545-85B9-3C1177F34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Cardiovascular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more </a:t>
            </a:r>
            <a:r>
              <a:rPr lang="it-IT" dirty="0" err="1"/>
              <a:t>frequent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</a:t>
            </a:r>
            <a:r>
              <a:rPr lang="it-IT" dirty="0" err="1"/>
              <a:t>incidence</a:t>
            </a:r>
            <a:r>
              <a:rPr lang="it-IT" dirty="0"/>
              <a:t> and </a:t>
            </a:r>
            <a:r>
              <a:rPr lang="it-IT" dirty="0" err="1"/>
              <a:t>prevalence</a:t>
            </a:r>
            <a:r>
              <a:rPr lang="it-IT" dirty="0"/>
              <a:t> in NAFLD </a:t>
            </a:r>
            <a:r>
              <a:rPr lang="it-IT" dirty="0" err="1"/>
              <a:t>than</a:t>
            </a:r>
            <a:r>
              <a:rPr lang="it-IT" dirty="0"/>
              <a:t> in </a:t>
            </a:r>
            <a:r>
              <a:rPr lang="it-IT" dirty="0" err="1"/>
              <a:t>matched</a:t>
            </a:r>
            <a:r>
              <a:rPr lang="it-IT" dirty="0"/>
              <a:t> </a:t>
            </a:r>
            <a:r>
              <a:rPr lang="it-IT" dirty="0" err="1"/>
              <a:t>controls</a:t>
            </a:r>
            <a:endParaRPr lang="it-IT" dirty="0"/>
          </a:p>
          <a:p>
            <a:pPr lvl="1"/>
            <a:r>
              <a:rPr lang="it-IT" dirty="0"/>
              <a:t>A </a:t>
            </a:r>
            <a:r>
              <a:rPr lang="it-IT" dirty="0" err="1"/>
              <a:t>recent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(Alexander et al BMJ 2019) </a:t>
            </a:r>
            <a:r>
              <a:rPr lang="it-IT" dirty="0" err="1"/>
              <a:t>seems</a:t>
            </a:r>
            <a:r>
              <a:rPr lang="it-IT" dirty="0"/>
              <a:t> to </a:t>
            </a:r>
            <a:r>
              <a:rPr lang="it-IT" dirty="0" err="1"/>
              <a:t>challenge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concept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association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driven</a:t>
            </a:r>
            <a:r>
              <a:rPr lang="it-IT" dirty="0"/>
              <a:t> by </a:t>
            </a:r>
            <a:r>
              <a:rPr lang="it-IT" dirty="0" err="1"/>
              <a:t>MetS</a:t>
            </a:r>
            <a:r>
              <a:rPr lang="it-IT" dirty="0"/>
              <a:t> </a:t>
            </a:r>
            <a:r>
              <a:rPr lang="it-IT" dirty="0" err="1"/>
              <a:t>components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Cardiovascular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identified</a:t>
            </a:r>
            <a:r>
              <a:rPr lang="it-IT" dirty="0"/>
              <a:t> in NAFLD </a:t>
            </a:r>
          </a:p>
          <a:p>
            <a:r>
              <a:rPr lang="it-IT" dirty="0"/>
              <a:t>NAFLD screening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performed</a:t>
            </a:r>
            <a:r>
              <a:rPr lang="it-IT" dirty="0"/>
              <a:t> in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high CVD </a:t>
            </a:r>
            <a:r>
              <a:rPr lang="it-IT" dirty="0" err="1"/>
              <a:t>risk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48195-DEBC-8C49-BC4D-70A1129B4DBB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634397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006F-4CD4-5846-B3F4-4FC60441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Hepatocellular</a:t>
            </a:r>
            <a:r>
              <a:rPr lang="it-IT" dirty="0"/>
              <a:t> 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A47B-FEF7-704B-A1C4-BC1C1AA60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Area of </a:t>
            </a:r>
            <a:r>
              <a:rPr lang="it-IT" dirty="0" err="1"/>
              <a:t>research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evidence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HCC can </a:t>
            </a:r>
            <a:r>
              <a:rPr lang="it-IT" dirty="0" err="1">
                <a:highlight>
                  <a:srgbClr val="FFFF00"/>
                </a:highlight>
              </a:rPr>
              <a:t>arise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also</a:t>
            </a:r>
            <a:r>
              <a:rPr lang="it-IT" dirty="0">
                <a:highlight>
                  <a:srgbClr val="FFFF00"/>
                </a:highlight>
              </a:rPr>
              <a:t> in non-</a:t>
            </a:r>
            <a:r>
              <a:rPr lang="it-IT" dirty="0" err="1">
                <a:highlight>
                  <a:srgbClr val="FFFF00"/>
                </a:highlight>
              </a:rPr>
              <a:t>cirrhotic</a:t>
            </a:r>
            <a:r>
              <a:rPr lang="it-IT" dirty="0">
                <a:highlight>
                  <a:srgbClr val="FFFF00"/>
                </a:highlight>
              </a:rPr>
              <a:t> NAFLD </a:t>
            </a:r>
            <a:r>
              <a:rPr lang="it-IT" dirty="0" err="1">
                <a:highlight>
                  <a:srgbClr val="FFFF00"/>
                </a:highlight>
              </a:rPr>
              <a:t>liver</a:t>
            </a:r>
            <a:endParaRPr lang="it-IT" dirty="0">
              <a:highlight>
                <a:srgbClr val="FFFF00"/>
              </a:highlight>
            </a:endParaRPr>
          </a:p>
          <a:p>
            <a:endParaRPr lang="it-IT" dirty="0"/>
          </a:p>
          <a:p>
            <a:r>
              <a:rPr lang="it-IT" dirty="0" err="1"/>
              <a:t>However</a:t>
            </a:r>
            <a:r>
              <a:rPr lang="it-IT" dirty="0"/>
              <a:t>, due to the large </a:t>
            </a:r>
            <a:r>
              <a:rPr lang="it-IT" dirty="0" err="1"/>
              <a:t>number</a:t>
            </a:r>
            <a:r>
              <a:rPr lang="it-IT" dirty="0"/>
              <a:t> of NAFLD </a:t>
            </a:r>
            <a:r>
              <a:rPr lang="it-IT" dirty="0" err="1"/>
              <a:t>cases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for HCC </a:t>
            </a:r>
            <a:r>
              <a:rPr lang="it-IT" dirty="0" err="1"/>
              <a:t>systematic</a:t>
            </a:r>
            <a:r>
              <a:rPr lang="it-IT" dirty="0"/>
              <a:t> </a:t>
            </a:r>
            <a:r>
              <a:rPr lang="it-IT" dirty="0" err="1"/>
              <a:t>surveillance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impracticable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CAA04-CC3D-9D46-882B-EC4C09A58C5E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83373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786D-E485-5F4E-BCB4-86E37005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338E-FE35-C64B-BCB6-51D735C4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To target the </a:t>
            </a:r>
            <a:r>
              <a:rPr lang="it-IT" dirty="0" err="1"/>
              <a:t>root</a:t>
            </a:r>
            <a:r>
              <a:rPr lang="it-IT" dirty="0"/>
              <a:t> cause of </a:t>
            </a:r>
            <a:r>
              <a:rPr lang="it-IT" dirty="0" err="1"/>
              <a:t>energy</a:t>
            </a:r>
            <a:r>
              <a:rPr lang="it-IT" dirty="0"/>
              <a:t> surplus and </a:t>
            </a:r>
            <a:r>
              <a:rPr lang="it-IT" dirty="0" err="1"/>
              <a:t>excess</a:t>
            </a:r>
            <a:r>
              <a:rPr lang="it-IT" dirty="0"/>
              <a:t> </a:t>
            </a:r>
            <a:r>
              <a:rPr lang="it-IT" dirty="0" err="1"/>
              <a:t>adiposity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To target </a:t>
            </a:r>
            <a:r>
              <a:rPr lang="it-IT" dirty="0" err="1"/>
              <a:t>specific</a:t>
            </a:r>
            <a:r>
              <a:rPr lang="it-IT" dirty="0"/>
              <a:t> anti-</a:t>
            </a:r>
            <a:r>
              <a:rPr lang="it-IT" dirty="0" err="1"/>
              <a:t>inflammatory</a:t>
            </a:r>
            <a:r>
              <a:rPr lang="it-IT" dirty="0"/>
              <a:t> and </a:t>
            </a:r>
            <a:r>
              <a:rPr lang="it-IT" dirty="0" err="1"/>
              <a:t>antifibrotic</a:t>
            </a:r>
            <a:r>
              <a:rPr lang="it-IT" dirty="0"/>
              <a:t> </a:t>
            </a:r>
            <a:r>
              <a:rPr lang="it-IT" dirty="0" err="1"/>
              <a:t>therapies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87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C13C04-FB59-4638-A9CF-B60179AB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Treatment: diet and lifestyle changes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2AD522-5BC7-4149-87B5-62A876CEB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>
                <a:highlight>
                  <a:srgbClr val="FFFF00"/>
                </a:highlight>
              </a:rPr>
              <a:t>Healthy diet and physical activity are mandatory in all patients</a:t>
            </a:r>
          </a:p>
          <a:p>
            <a:endParaRPr lang="en-US" sz="2800" dirty="0"/>
          </a:p>
          <a:p>
            <a:r>
              <a:rPr lang="en-US" sz="2800" dirty="0"/>
              <a:t>Patients </a:t>
            </a:r>
            <a:r>
              <a:rPr lang="en-US" sz="2800" dirty="0">
                <a:highlight>
                  <a:srgbClr val="FFFF00"/>
                </a:highlight>
              </a:rPr>
              <a:t>without NASH or fibrosis </a:t>
            </a:r>
            <a:r>
              <a:rPr lang="en-US" sz="2800" dirty="0"/>
              <a:t>should receive counselling for healthy diet and physical activity but </a:t>
            </a:r>
            <a:r>
              <a:rPr lang="en-US" sz="2800" dirty="0">
                <a:highlight>
                  <a:srgbClr val="FFFF00"/>
                </a:highlight>
              </a:rPr>
              <a:t>no pharmacotherapy</a:t>
            </a:r>
          </a:p>
          <a:p>
            <a:endParaRPr lang="en-US" sz="2800" dirty="0"/>
          </a:p>
          <a:p>
            <a:r>
              <a:rPr lang="en-US" sz="2800" dirty="0"/>
              <a:t>In overweight/obese NAFLD, a 7–10% weight loss is the target of most lifestyle interventions, and results in improvement of </a:t>
            </a:r>
            <a:r>
              <a:rPr lang="en-US" sz="2600" dirty="0"/>
              <a:t>liver enzymes and histology</a:t>
            </a:r>
            <a:endParaRPr lang="en-GB" sz="2800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2150-ED1B-FE4B-A89A-B16F7C312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8306A-47EB-E347-97CF-588FF8E38CE3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074229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C13C04-FB59-4638-A9CF-B60179AB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Dietary recommendations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2AD522-5BC7-4149-87B5-62A876CEB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600" dirty="0">
                <a:cs typeface="Arial" panose="020B0604020202020204" pitchFamily="34" charset="0"/>
              </a:rPr>
              <a:t>Weight loss can be achieved by dietary energy (caloric) restriction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400" dirty="0">
                <a:cs typeface="Arial" panose="020B0604020202020204" pitchFamily="34" charset="0"/>
              </a:rPr>
              <a:t>500 kcal/d below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600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600" dirty="0">
                <a:cs typeface="Arial" panose="020B0604020202020204" pitchFamily="34" charset="0"/>
              </a:rPr>
              <a:t>Exclusion of NAFLD-promoting components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400" dirty="0">
                <a:highlight>
                  <a:srgbClr val="FFFF00"/>
                </a:highlight>
                <a:cs typeface="Arial" panose="020B0604020202020204" pitchFamily="34" charset="0"/>
              </a:rPr>
              <a:t>processed food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400" dirty="0">
                <a:highlight>
                  <a:srgbClr val="FFFF00"/>
                </a:highlight>
                <a:cs typeface="Arial" panose="020B0604020202020204" pitchFamily="34" charset="0"/>
              </a:rPr>
              <a:t>food and beverages high in added fructose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600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600" dirty="0">
                <a:cs typeface="Arial" panose="020B0604020202020204" pitchFamily="34" charset="0"/>
              </a:rPr>
              <a:t>The macronutrient composition should be adjusted according to the Mediterranean diet</a:t>
            </a:r>
            <a:endParaRPr lang="en-GB" sz="2600" dirty="0">
              <a:cs typeface="Arial" panose="020B0604020202020204" pitchFamily="34" charset="0"/>
            </a:endParaRPr>
          </a:p>
          <a:p>
            <a:endParaRPr lang="en-GB" sz="2800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2150-ED1B-FE4B-A89A-B16F7C312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8306A-47EB-E347-97CF-588FF8E38CE3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837616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C13C04-FB59-4638-A9CF-B60179AB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Exercise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2AD522-5BC7-4149-87B5-62A876CEB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dirty="0">
                <a:cs typeface="Arial" panose="020B0604020202020204" pitchFamily="34" charset="0"/>
              </a:rPr>
              <a:t>Both aerobic exercise and resistance training effectively reduce liver fat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dirty="0">
                <a:cs typeface="Arial" panose="020B0604020202020204" pitchFamily="34" charset="0"/>
              </a:rPr>
              <a:t>30 min/d for at least 5 days in a week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dirty="0">
                <a:cs typeface="Arial" panose="020B0604020202020204" pitchFamily="34" charset="0"/>
              </a:rPr>
              <a:t>The choice of training should be tailored based on patients’ preferences to be maintained in the long-term</a:t>
            </a:r>
          </a:p>
          <a:p>
            <a:endParaRPr lang="en-GB" sz="2800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2150-ED1B-FE4B-A89A-B16F7C312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8306A-47EB-E347-97CF-588FF8E38CE3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85963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C13C04-FB59-4638-A9CF-B60179AB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2AD522-5BC7-4149-87B5-62A876CEB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dirty="0">
                <a:cs typeface="Arial" panose="020B0604020202020204" pitchFamily="34" charset="0"/>
              </a:rPr>
              <a:t>Even when patients do achieve weight loss most return to their baseline weight within 3/5 years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dirty="0">
                <a:cs typeface="Arial" panose="020B0604020202020204" pitchFamily="34" charset="0"/>
              </a:rPr>
              <a:t>A </a:t>
            </a:r>
            <a:r>
              <a:rPr lang="en-US" sz="2800" dirty="0">
                <a:highlight>
                  <a:srgbClr val="FFFF00"/>
                </a:highlight>
                <a:cs typeface="Arial" panose="020B0604020202020204" pitchFamily="34" charset="0"/>
              </a:rPr>
              <a:t>holistic lifestyle intervention </a:t>
            </a:r>
            <a:r>
              <a:rPr lang="en-US" sz="2800" dirty="0">
                <a:cs typeface="Arial" panose="020B0604020202020204" pitchFamily="34" charset="0"/>
              </a:rPr>
              <a:t>plan is recommended</a:t>
            </a:r>
          </a:p>
          <a:p>
            <a:endParaRPr lang="en-GB" sz="2800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2150-ED1B-FE4B-A89A-B16F7C312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8306A-47EB-E347-97CF-588FF8E38CE3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272440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B79F-C0F4-4D14-8BE0-F2D94E0B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Components of a lifestyle approach to NAFLD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10900" y="3163039"/>
            <a:ext cx="2582758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>
                <a:solidFill>
                  <a:prstClr val="black"/>
                </a:solidFill>
                <a:latin typeface="Arial" panose="020B0604020202020204"/>
              </a:rPr>
              <a:t>Comprehensive</a:t>
            </a:r>
          </a:p>
          <a:p>
            <a:pPr algn="ctr"/>
            <a:r>
              <a:rPr lang="en-GB" sz="2400">
                <a:solidFill>
                  <a:prstClr val="black"/>
                </a:solidFill>
                <a:latin typeface="Arial" panose="020B0604020202020204"/>
              </a:rPr>
              <a:t>lifestyle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4559" y="1593770"/>
            <a:ext cx="3215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4B87"/>
                </a:solidFill>
                <a:latin typeface="Arial" panose="020B0604020202020204"/>
              </a:rPr>
              <a:t>Energy restriction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Arial" panose="020B0604020202020204"/>
              </a:rPr>
              <a:t>Calorie restriction (500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1,000/day)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710% weight loss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Long-term maintenance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92" y="4379083"/>
            <a:ext cx="360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4B87"/>
                </a:solidFill>
                <a:latin typeface="Arial" panose="020B0604020202020204"/>
              </a:rPr>
              <a:t>Macronutrient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black"/>
                </a:solidFill>
                <a:latin typeface="Arial" panose="020B0604020202020204"/>
              </a:rPr>
              <a:t>Low-to-moderate fat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Moderate-to-high carbohydrate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Low-carbohydrate ketogenic diets or high protein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2022" y="1480669"/>
            <a:ext cx="24801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4B87"/>
                </a:solidFill>
                <a:latin typeface="Arial" panose="020B0604020202020204"/>
              </a:rPr>
              <a:t>Fructose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black"/>
                </a:solidFill>
                <a:latin typeface="Arial" panose="020B0604020202020204"/>
              </a:rPr>
              <a:t>Avoid fructose-containing</a:t>
            </a:r>
            <a:br>
              <a:rPr lang="en-GB" sz="1400">
                <a:solidFill>
                  <a:prstClr val="black"/>
                </a:solidFill>
                <a:latin typeface="Arial" panose="020B0604020202020204"/>
              </a:rPr>
            </a:br>
            <a:r>
              <a:rPr lang="en-GB" sz="1400">
                <a:solidFill>
                  <a:prstClr val="black"/>
                </a:solidFill>
                <a:latin typeface="Arial" panose="020B0604020202020204"/>
              </a:rPr>
              <a:t>food and drink</a:t>
            </a:r>
            <a:endParaRPr lang="en-GB" sz="1400">
              <a:solidFill>
                <a:prstClr val="black"/>
              </a:solidFill>
              <a:latin typeface="Arial" panose="020B0604020202020204"/>
              <a:sym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2072" y="2691640"/>
            <a:ext cx="23743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4B87"/>
                </a:solidFill>
                <a:latin typeface="Arial" panose="020B0604020202020204"/>
              </a:rPr>
              <a:t>Daily alcohol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black"/>
                </a:solidFill>
                <a:latin typeface="Arial" panose="020B0604020202020204"/>
              </a:rPr>
              <a:t>Strictly below 30 g men</a:t>
            </a:r>
            <a:br>
              <a:rPr lang="en-GB" sz="1400">
                <a:solidFill>
                  <a:prstClr val="black"/>
                </a:solidFill>
                <a:latin typeface="Arial" panose="020B0604020202020204"/>
              </a:rPr>
            </a:br>
            <a:r>
              <a:rPr lang="en-GB" sz="1400">
                <a:solidFill>
                  <a:prstClr val="black"/>
                </a:solidFill>
                <a:latin typeface="Arial" panose="020B0604020202020204"/>
              </a:rPr>
              <a:t>and 20 g women </a:t>
            </a:r>
            <a:endParaRPr lang="en-GB" sz="1400">
              <a:solidFill>
                <a:prstClr val="black"/>
              </a:solidFill>
              <a:latin typeface="Arial" panose="020B0604020202020204"/>
              <a:sym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3314" y="3000224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4B87"/>
                </a:solidFill>
                <a:latin typeface="Arial" panose="020B0604020202020204"/>
              </a:rPr>
              <a:t>Coffee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black"/>
                </a:solidFill>
                <a:latin typeface="Arial" panose="020B0604020202020204"/>
              </a:rPr>
              <a:t>No liver-related limitations</a:t>
            </a:r>
            <a:endParaRPr lang="en-GB" sz="1400">
              <a:solidFill>
                <a:prstClr val="black"/>
              </a:solidFill>
              <a:latin typeface="Arial" panose="020B0604020202020204"/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2021" y="4358714"/>
            <a:ext cx="35349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4B87"/>
                </a:solidFill>
                <a:latin typeface="Arial" panose="020B0604020202020204"/>
              </a:rPr>
              <a:t>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black"/>
                </a:solidFill>
                <a:latin typeface="Arial" panose="020B0604020202020204"/>
              </a:rPr>
              <a:t>150</a:t>
            </a:r>
            <a: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200 min/week moderate intensity </a:t>
            </a:r>
            <a:b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</a:br>
            <a: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in 35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Resistance training to promote</a:t>
            </a:r>
            <a:b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</a:br>
            <a: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musculoskeletal fitness and improve</a:t>
            </a:r>
            <a:b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</a:br>
            <a:r>
              <a:rPr lang="en-GB" sz="1400">
                <a:solidFill>
                  <a:prstClr val="black"/>
                </a:solidFill>
                <a:latin typeface="Arial" panose="020B0604020202020204"/>
                <a:sym typeface="Symbol" panose="05050102010706020507" pitchFamily="18" charset="2"/>
              </a:rPr>
              <a:t>metabolic factors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C00FAD-0F58-3940-8F46-7FC9805CB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162957-C7A4-1140-A1B9-039E216B4A84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99664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72BEE-6C42-0845-9C20-82952875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59" y="709006"/>
            <a:ext cx="11663281" cy="510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7B47-2B7C-2949-A40A-6147B8B8C2AC}"/>
              </a:ext>
            </a:extLst>
          </p:cNvPr>
          <p:cNvSpPr txBox="1"/>
          <p:nvPr/>
        </p:nvSpPr>
        <p:spPr>
          <a:xfrm>
            <a:off x="8730343" y="63119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Diehl</a:t>
            </a:r>
            <a:r>
              <a:rPr lang="it-IT" dirty="0"/>
              <a:t> et al NEJM 2017</a:t>
            </a:r>
          </a:p>
        </p:txBody>
      </p:sp>
    </p:spTree>
    <p:extLst>
      <p:ext uri="{BB962C8B-B14F-4D97-AF65-F5344CB8AC3E}">
        <p14:creationId xmlns:p14="http://schemas.microsoft.com/office/powerpoint/2010/main" val="3304898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C13C04-FB59-4638-A9CF-B60179AB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Pharmacotherapy: </a:t>
            </a:r>
            <a:br>
              <a:rPr lang="en-GB" dirty="0"/>
            </a:br>
            <a:r>
              <a:rPr lang="en-GB" dirty="0"/>
              <a:t>who should be considered?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2AD522-5BC7-4149-87B5-62A876CEB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Progressive NASH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Early-stage NASH </a:t>
            </a:r>
            <a:r>
              <a:rPr lang="en-US" sz="2800" dirty="0"/>
              <a:t>with risk of fibrosis progression:</a:t>
            </a:r>
          </a:p>
          <a:p>
            <a:pPr lvl="2"/>
            <a:r>
              <a:rPr lang="en-GB" sz="2600" dirty="0"/>
              <a:t>Age </a:t>
            </a:r>
            <a:r>
              <a:rPr lang="en-GB" sz="2600" dirty="0">
                <a:highlight>
                  <a:srgbClr val="FFFF00"/>
                </a:highlight>
              </a:rPr>
              <a:t>&gt; 50 years</a:t>
            </a:r>
          </a:p>
          <a:p>
            <a:pPr lvl="2"/>
            <a:r>
              <a:rPr lang="en-GB" sz="2600" dirty="0">
                <a:highlight>
                  <a:srgbClr val="FFFF00"/>
                </a:highlight>
              </a:rPr>
              <a:t>diabetes</a:t>
            </a:r>
          </a:p>
          <a:p>
            <a:pPr lvl="2"/>
            <a:r>
              <a:rPr lang="en-GB" sz="2600" dirty="0" err="1">
                <a:highlight>
                  <a:srgbClr val="FFFF00"/>
                </a:highlight>
              </a:rPr>
              <a:t>MetS</a:t>
            </a:r>
            <a:r>
              <a:rPr lang="en-GB" sz="2600" dirty="0">
                <a:highlight>
                  <a:srgbClr val="FFFF00"/>
                </a:highlight>
              </a:rPr>
              <a:t>,</a:t>
            </a:r>
          </a:p>
          <a:p>
            <a:pPr lvl="2"/>
            <a:r>
              <a:rPr lang="en-GB" sz="2600" dirty="0">
                <a:highlight>
                  <a:srgbClr val="FFFF00"/>
                </a:highlight>
              </a:rPr>
              <a:t>increased ALT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Active </a:t>
            </a:r>
            <a:r>
              <a:rPr lang="en-US" sz="2800" dirty="0">
                <a:highlight>
                  <a:srgbClr val="FFFF00"/>
                </a:highlight>
              </a:rPr>
              <a:t>NASH with high </a:t>
            </a:r>
            <a:r>
              <a:rPr lang="en-US" sz="2800" dirty="0" err="1">
                <a:highlight>
                  <a:srgbClr val="FFFF00"/>
                </a:highlight>
              </a:rPr>
              <a:t>necroinflammatory</a:t>
            </a:r>
            <a:r>
              <a:rPr lang="en-US" sz="2800" dirty="0">
                <a:highlight>
                  <a:srgbClr val="FFFF00"/>
                </a:highlight>
              </a:rPr>
              <a:t> activity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2150-ED1B-FE4B-A89A-B16F7C312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8306A-47EB-E347-97CF-588FF8E38CE3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D2BC7-C71A-8B49-A228-E3433E412D59}"/>
              </a:ext>
            </a:extLst>
          </p:cNvPr>
          <p:cNvSpPr txBox="1"/>
          <p:nvPr/>
        </p:nvSpPr>
        <p:spPr>
          <a:xfrm>
            <a:off x="4606722" y="3651968"/>
            <a:ext cx="586891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4B87"/>
                </a:solidFill>
                <a:latin typeface="Arial" panose="020B0604020202020204"/>
              </a:rPr>
              <a:t>No drugs are approved for NASH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No specific therapy can be recommended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Any drug treatment is off label</a:t>
            </a:r>
            <a:endParaRPr lang="en-GB" sz="24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78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BA60-6CCF-944F-9037-2BD48E11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4" y="97003"/>
            <a:ext cx="3143250" cy="1325563"/>
          </a:xfrm>
        </p:spPr>
        <p:txBody>
          <a:bodyPr/>
          <a:lstStyle/>
          <a:p>
            <a:pPr algn="ctr"/>
            <a:r>
              <a:rPr lang="it-IT" dirty="0" err="1"/>
              <a:t>Drugs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91C83-C40D-114C-9356-2E87DA0EC88E}"/>
              </a:ext>
            </a:extLst>
          </p:cNvPr>
          <p:cNvSpPr txBox="1"/>
          <p:nvPr/>
        </p:nvSpPr>
        <p:spPr>
          <a:xfrm>
            <a:off x="8922527" y="64203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Cardoso et al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Int</a:t>
            </a:r>
            <a:r>
              <a:rPr lang="it-IT" dirty="0"/>
              <a:t>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3862F-619E-0141-9BEA-81B04577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72" y="1483870"/>
            <a:ext cx="5855055" cy="47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FCF5-37BD-FF45-BF14-B78DEA95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Epidemiology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A4D2B-747B-C443-A919-0342DE84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803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&gt;80% </a:t>
            </a:r>
            <a:r>
              <a:rPr lang="it-IT" dirty="0"/>
              <a:t>of </a:t>
            </a:r>
            <a:r>
              <a:rPr lang="it-IT" dirty="0" err="1"/>
              <a:t>patients</a:t>
            </a:r>
            <a:r>
              <a:rPr lang="it-IT" dirty="0"/>
              <a:t> with NASH and </a:t>
            </a:r>
            <a:r>
              <a:rPr lang="it-IT" b="1" dirty="0"/>
              <a:t>51%</a:t>
            </a:r>
            <a:r>
              <a:rPr lang="it-IT" dirty="0"/>
              <a:t> with NAFLD are </a:t>
            </a:r>
            <a:r>
              <a:rPr lang="it-IT" b="1" dirty="0" err="1"/>
              <a:t>overweight</a:t>
            </a:r>
            <a:r>
              <a:rPr lang="it-IT" b="1" dirty="0"/>
              <a:t> or obese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72% </a:t>
            </a:r>
            <a:r>
              <a:rPr lang="it-IT" dirty="0"/>
              <a:t>of </a:t>
            </a:r>
            <a:r>
              <a:rPr lang="it-IT" dirty="0" err="1"/>
              <a:t>patients</a:t>
            </a:r>
            <a:r>
              <a:rPr lang="it-IT" dirty="0"/>
              <a:t> with NASH and </a:t>
            </a:r>
            <a:r>
              <a:rPr lang="it-IT" b="1" dirty="0"/>
              <a:t>69%</a:t>
            </a:r>
            <a:r>
              <a:rPr lang="it-IT" dirty="0"/>
              <a:t> with NAFLD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b="1" dirty="0" err="1"/>
              <a:t>dyslipidemia</a:t>
            </a:r>
            <a:endParaRPr lang="it-IT" b="1" dirty="0"/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44% </a:t>
            </a:r>
            <a:r>
              <a:rPr lang="it-IT" dirty="0"/>
              <a:t>of </a:t>
            </a:r>
            <a:r>
              <a:rPr lang="it-IT" dirty="0" err="1"/>
              <a:t>patients</a:t>
            </a:r>
            <a:r>
              <a:rPr lang="it-IT" dirty="0"/>
              <a:t> with NASH and </a:t>
            </a:r>
            <a:r>
              <a:rPr lang="it-IT" b="1" dirty="0"/>
              <a:t>23%</a:t>
            </a:r>
            <a:r>
              <a:rPr lang="it-IT" dirty="0"/>
              <a:t> with NAFLD 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b="1" dirty="0" err="1"/>
              <a:t>type</a:t>
            </a:r>
            <a:r>
              <a:rPr lang="it-IT" b="1" dirty="0"/>
              <a:t> 2 </a:t>
            </a:r>
            <a:r>
              <a:rPr lang="it-IT" b="1" dirty="0" err="1"/>
              <a:t>diabetes</a:t>
            </a:r>
            <a:r>
              <a:rPr lang="it-IT" b="1" dirty="0"/>
              <a:t> </a:t>
            </a:r>
            <a:r>
              <a:rPr lang="it-IT" dirty="0" err="1"/>
              <a:t>mellitus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b="1" dirty="0"/>
              <a:t>68% </a:t>
            </a:r>
            <a:r>
              <a:rPr lang="it-IT" dirty="0"/>
              <a:t>of </a:t>
            </a:r>
            <a:r>
              <a:rPr lang="it-IT" dirty="0" err="1"/>
              <a:t>patients</a:t>
            </a:r>
            <a:r>
              <a:rPr lang="it-IT" dirty="0"/>
              <a:t> with NASH and </a:t>
            </a:r>
            <a:r>
              <a:rPr lang="it-IT" b="1" dirty="0"/>
              <a:t>39%</a:t>
            </a:r>
            <a:r>
              <a:rPr lang="it-IT" dirty="0"/>
              <a:t> with NAFLD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b="1" dirty="0" err="1"/>
              <a:t>hypertension</a:t>
            </a:r>
            <a:endParaRPr lang="it-IT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7B7207-9598-914C-9DD1-8205F6B3EA09}"/>
              </a:ext>
            </a:extLst>
          </p:cNvPr>
          <p:cNvSpPr txBox="1">
            <a:spLocks/>
          </p:cNvSpPr>
          <p:nvPr/>
        </p:nvSpPr>
        <p:spPr>
          <a:xfrm>
            <a:off x="1687286" y="5203371"/>
            <a:ext cx="8371114" cy="50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NASH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hepatic</a:t>
            </a:r>
            <a:r>
              <a:rPr lang="it-IT" dirty="0"/>
              <a:t> correlate of the </a:t>
            </a:r>
            <a:r>
              <a:rPr lang="it-IT" b="1" dirty="0" err="1"/>
              <a:t>Metabolic</a:t>
            </a:r>
            <a:r>
              <a:rPr lang="it-IT" b="1" dirty="0"/>
              <a:t> </a:t>
            </a:r>
            <a:r>
              <a:rPr lang="it-IT" b="1" dirty="0" err="1"/>
              <a:t>Syndrome</a:t>
            </a:r>
            <a:endParaRPr lang="it-IT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0F5006-92FE-6849-9CDC-9D3EE07D8B02}"/>
              </a:ext>
            </a:extLst>
          </p:cNvPr>
          <p:cNvCxnSpPr/>
          <p:nvPr/>
        </p:nvCxnSpPr>
        <p:spPr>
          <a:xfrm>
            <a:off x="5834743" y="4027714"/>
            <a:ext cx="0" cy="805543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BEA174-2753-5A46-AA69-8C7E8096374E}"/>
              </a:ext>
            </a:extLst>
          </p:cNvPr>
          <p:cNvSpPr txBox="1"/>
          <p:nvPr/>
        </p:nvSpPr>
        <p:spPr>
          <a:xfrm>
            <a:off x="8730343" y="63119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Diehl</a:t>
            </a:r>
            <a:r>
              <a:rPr lang="it-IT" dirty="0"/>
              <a:t> et al NEJM 2017</a:t>
            </a:r>
          </a:p>
        </p:txBody>
      </p:sp>
    </p:spTree>
    <p:extLst>
      <p:ext uri="{BB962C8B-B14F-4D97-AF65-F5344CB8AC3E}">
        <p14:creationId xmlns:p14="http://schemas.microsoft.com/office/powerpoint/2010/main" val="217720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D96F-A26F-3D41-9616-FCEEC0E9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NAFLD –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syndrome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42568-2186-FB45-8B65-BA1EBC6C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NAFLD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tightly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/</a:t>
            </a:r>
            <a:r>
              <a:rPr lang="it-IT" dirty="0" err="1"/>
              <a:t>components</a:t>
            </a:r>
            <a:r>
              <a:rPr lang="it-IT" dirty="0"/>
              <a:t> of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Syndrome</a:t>
            </a:r>
            <a:r>
              <a:rPr lang="it-IT" dirty="0"/>
              <a:t>:</a:t>
            </a:r>
          </a:p>
          <a:p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sz="2400" b="1" dirty="0" err="1"/>
              <a:t>Waist</a:t>
            </a:r>
            <a:r>
              <a:rPr lang="it-IT" sz="2400" dirty="0"/>
              <a:t> </a:t>
            </a:r>
            <a:r>
              <a:rPr lang="it-IT" sz="2400" b="1" dirty="0" err="1"/>
              <a:t>circumference</a:t>
            </a:r>
            <a:r>
              <a:rPr lang="it-IT" sz="2400" dirty="0"/>
              <a:t> 	≥94/≥80 cm for </a:t>
            </a:r>
            <a:r>
              <a:rPr lang="it-IT" sz="2400" dirty="0" err="1"/>
              <a:t>Europeans</a:t>
            </a:r>
            <a:r>
              <a:rPr lang="it-IT" sz="2400" dirty="0"/>
              <a:t> men/</a:t>
            </a:r>
            <a:r>
              <a:rPr lang="it-IT" sz="2400" dirty="0" err="1"/>
              <a:t>women</a:t>
            </a:r>
            <a:endParaRPr lang="it-IT" sz="2400" dirty="0"/>
          </a:p>
          <a:p>
            <a:pPr marL="514350" indent="-514350">
              <a:buFont typeface="+mj-lt"/>
              <a:buAutoNum type="arabicPeriod"/>
            </a:pPr>
            <a:r>
              <a:rPr lang="it-IT" sz="2400" b="1" dirty="0" err="1"/>
              <a:t>Arterial</a:t>
            </a:r>
            <a:r>
              <a:rPr lang="it-IT" sz="2400" b="1" dirty="0"/>
              <a:t> pressure 		</a:t>
            </a:r>
            <a:r>
              <a:rPr lang="it-IT" sz="2400" dirty="0"/>
              <a:t>≥130/85 </a:t>
            </a:r>
            <a:r>
              <a:rPr lang="it-IT" sz="2400" dirty="0" err="1"/>
              <a:t>mmHg</a:t>
            </a:r>
            <a:r>
              <a:rPr lang="it-IT" sz="2400" dirty="0"/>
              <a:t> or </a:t>
            </a:r>
            <a:r>
              <a:rPr lang="it-IT" sz="2400" dirty="0" err="1"/>
              <a:t>treated</a:t>
            </a:r>
            <a:r>
              <a:rPr lang="it-IT" sz="2400" dirty="0"/>
              <a:t> for </a:t>
            </a:r>
            <a:r>
              <a:rPr lang="it-IT" sz="2400" dirty="0" err="1"/>
              <a:t>hypertension</a:t>
            </a:r>
            <a:endParaRPr lang="it-IT" sz="2400" dirty="0"/>
          </a:p>
          <a:p>
            <a:pPr marL="514350" indent="-514350">
              <a:buFont typeface="+mj-lt"/>
              <a:buAutoNum type="arabicPeriod"/>
            </a:pPr>
            <a:r>
              <a:rPr lang="it-IT" sz="2400" b="1" dirty="0" err="1"/>
              <a:t>Fasting</a:t>
            </a:r>
            <a:r>
              <a:rPr lang="it-IT" sz="2400" b="1" dirty="0"/>
              <a:t> </a:t>
            </a:r>
            <a:r>
              <a:rPr lang="it-IT" sz="2400" b="1" dirty="0" err="1"/>
              <a:t>glucose</a:t>
            </a:r>
            <a:r>
              <a:rPr lang="it-IT" sz="2400" b="1" dirty="0"/>
              <a:t> 		</a:t>
            </a:r>
            <a:r>
              <a:rPr lang="it-IT" sz="2400" dirty="0"/>
              <a:t>≥100 mg/dl (5.6 </a:t>
            </a:r>
            <a:r>
              <a:rPr lang="it-IT" sz="2400" dirty="0" err="1"/>
              <a:t>mmol</a:t>
            </a:r>
            <a:r>
              <a:rPr lang="it-IT" sz="2400" dirty="0"/>
              <a:t>/l) or </a:t>
            </a:r>
            <a:r>
              <a:rPr lang="it-IT" sz="2400" dirty="0" err="1"/>
              <a:t>treated</a:t>
            </a:r>
            <a:r>
              <a:rPr lang="it-IT" sz="2400" dirty="0"/>
              <a:t> for T2DM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 err="1"/>
              <a:t>Serum</a:t>
            </a:r>
            <a:r>
              <a:rPr lang="it-IT" sz="2400" b="1" dirty="0"/>
              <a:t> </a:t>
            </a:r>
            <a:r>
              <a:rPr lang="it-IT" sz="2400" b="1" dirty="0" err="1"/>
              <a:t>triacylglycerols</a:t>
            </a:r>
            <a:r>
              <a:rPr lang="it-IT" sz="2400" b="1" dirty="0"/>
              <a:t> 	</a:t>
            </a:r>
            <a:r>
              <a:rPr lang="it-IT" sz="2400" dirty="0"/>
              <a:t>&gt; 150 mg/dl (&gt; 1.7 </a:t>
            </a:r>
            <a:r>
              <a:rPr lang="it-IT" sz="2400" dirty="0" err="1"/>
              <a:t>mmol</a:t>
            </a:r>
            <a:r>
              <a:rPr lang="it-IT" sz="2400" dirty="0"/>
              <a:t>/L)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1" dirty="0"/>
              <a:t>HDL </a:t>
            </a:r>
            <a:r>
              <a:rPr lang="it-IT" sz="2400" b="1" dirty="0" err="1"/>
              <a:t>cholesterol</a:t>
            </a:r>
            <a:r>
              <a:rPr lang="it-IT" sz="2400" b="1" dirty="0"/>
              <a:t> 		</a:t>
            </a:r>
            <a:r>
              <a:rPr lang="it-IT" sz="2400" dirty="0"/>
              <a:t>&lt;40/50 mg/dl for men/</a:t>
            </a:r>
            <a:r>
              <a:rPr lang="it-IT" sz="2400" dirty="0" err="1"/>
              <a:t>women</a:t>
            </a:r>
            <a:r>
              <a:rPr lang="it-IT" sz="2400" dirty="0"/>
              <a:t> (&lt;1.0/1.3 </a:t>
            </a:r>
            <a:r>
              <a:rPr lang="it-IT" sz="2400" dirty="0" err="1"/>
              <a:t>mmol</a:t>
            </a:r>
            <a:r>
              <a:rPr lang="it-IT" sz="2400" dirty="0"/>
              <a:t>/l)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F7B17-56DB-FD40-BA0D-A08542A79FEE}"/>
              </a:ext>
            </a:extLst>
          </p:cNvPr>
          <p:cNvSpPr txBox="1"/>
          <p:nvPr/>
        </p:nvSpPr>
        <p:spPr>
          <a:xfrm>
            <a:off x="8882743" y="63119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69905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F619C5D-23EA-814F-8F77-774293A0AE17}"/>
              </a:ext>
            </a:extLst>
          </p:cNvPr>
          <p:cNvSpPr/>
          <p:nvPr/>
        </p:nvSpPr>
        <p:spPr>
          <a:xfrm>
            <a:off x="1621624" y="2728361"/>
            <a:ext cx="3584491" cy="32017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C36E6-44AD-144F-A8C8-246BA33984D9}"/>
              </a:ext>
            </a:extLst>
          </p:cNvPr>
          <p:cNvSpPr txBox="1"/>
          <p:nvPr/>
        </p:nvSpPr>
        <p:spPr>
          <a:xfrm>
            <a:off x="5510818" y="1842736"/>
            <a:ext cx="117036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MetS</a:t>
            </a:r>
            <a:endParaRPr lang="it-IT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C1C047-91F4-E742-B263-7C21FAC1CAFC}"/>
              </a:ext>
            </a:extLst>
          </p:cNvPr>
          <p:cNvCxnSpPr>
            <a:cxnSpLocks/>
          </p:cNvCxnSpPr>
          <p:nvPr/>
        </p:nvCxnSpPr>
        <p:spPr>
          <a:xfrm flipH="1">
            <a:off x="3695033" y="2212068"/>
            <a:ext cx="1815785" cy="1700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D12DBF2-F329-C948-9D24-D038291CDCE5}"/>
              </a:ext>
            </a:extLst>
          </p:cNvPr>
          <p:cNvSpPr txBox="1"/>
          <p:nvPr/>
        </p:nvSpPr>
        <p:spPr>
          <a:xfrm>
            <a:off x="111106" y="5250418"/>
            <a:ext cx="15510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NAFLD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35E93-1F22-2440-A09B-E5FB68481685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Younoussi</a:t>
            </a:r>
            <a:r>
              <a:rPr lang="it-IT" dirty="0"/>
              <a:t> et al </a:t>
            </a:r>
            <a:r>
              <a:rPr lang="it-IT" dirty="0" err="1"/>
              <a:t>Hepatology</a:t>
            </a:r>
            <a:r>
              <a:rPr lang="it-IT" dirty="0"/>
              <a:t> 2016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865CCF8-C55E-B945-989C-0C79D088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The </a:t>
            </a:r>
            <a:r>
              <a:rPr lang="it-IT" sz="3200" dirty="0" err="1"/>
              <a:t>prevalence</a:t>
            </a:r>
            <a:r>
              <a:rPr lang="it-IT" sz="3200" dirty="0"/>
              <a:t> of </a:t>
            </a:r>
            <a:r>
              <a:rPr lang="it-IT" sz="3200" dirty="0" err="1"/>
              <a:t>MetS</a:t>
            </a:r>
            <a:r>
              <a:rPr lang="it-IT" sz="3200" dirty="0"/>
              <a:t> in </a:t>
            </a:r>
            <a:r>
              <a:rPr lang="it-IT" sz="3200" dirty="0" err="1"/>
              <a:t>patients</a:t>
            </a:r>
            <a:r>
              <a:rPr lang="it-IT" sz="3200" dirty="0"/>
              <a:t> with NAFLD/NASH</a:t>
            </a:r>
            <a:endParaRPr lang="it-IT" sz="4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DBD5C1-D762-D34F-85B3-995898384326}"/>
              </a:ext>
            </a:extLst>
          </p:cNvPr>
          <p:cNvSpPr/>
          <p:nvPr/>
        </p:nvSpPr>
        <p:spPr>
          <a:xfrm>
            <a:off x="7769309" y="2728361"/>
            <a:ext cx="3584491" cy="320171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24926-A67C-D84C-9FF8-7A1AB99342F7}"/>
              </a:ext>
            </a:extLst>
          </p:cNvPr>
          <p:cNvSpPr txBox="1"/>
          <p:nvPr/>
        </p:nvSpPr>
        <p:spPr>
          <a:xfrm>
            <a:off x="6338281" y="5269068"/>
            <a:ext cx="155101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NASH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14304F-2320-344F-8235-213CF0EB217B}"/>
              </a:ext>
            </a:extLst>
          </p:cNvPr>
          <p:cNvCxnSpPr>
            <a:cxnSpLocks/>
          </p:cNvCxnSpPr>
          <p:nvPr/>
        </p:nvCxnSpPr>
        <p:spPr>
          <a:xfrm>
            <a:off x="6681181" y="2193018"/>
            <a:ext cx="1518632" cy="1700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C6CB051-1019-C643-A850-AEEE00C48848}"/>
              </a:ext>
            </a:extLst>
          </p:cNvPr>
          <p:cNvSpPr/>
          <p:nvPr/>
        </p:nvSpPr>
        <p:spPr>
          <a:xfrm>
            <a:off x="2089464" y="3695701"/>
            <a:ext cx="1605569" cy="1676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C46921-6CD7-4F40-AF41-B2ACF4CCC6E0}"/>
              </a:ext>
            </a:extLst>
          </p:cNvPr>
          <p:cNvSpPr/>
          <p:nvPr/>
        </p:nvSpPr>
        <p:spPr>
          <a:xfrm>
            <a:off x="8232198" y="3219450"/>
            <a:ext cx="2778702" cy="2438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E29A8E-FA2E-CD4B-AB1E-CFE8C0D92BC6}"/>
              </a:ext>
            </a:extLst>
          </p:cNvPr>
          <p:cNvSpPr txBox="1"/>
          <p:nvPr/>
        </p:nvSpPr>
        <p:spPr>
          <a:xfrm>
            <a:off x="2445250" y="4241513"/>
            <a:ext cx="105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42%</a:t>
            </a:r>
            <a:endParaRPr lang="it-IT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7FF1B1-E819-BE46-92E7-D1F484C3BCE6}"/>
              </a:ext>
            </a:extLst>
          </p:cNvPr>
          <p:cNvSpPr txBox="1"/>
          <p:nvPr/>
        </p:nvSpPr>
        <p:spPr>
          <a:xfrm>
            <a:off x="9220915" y="4146262"/>
            <a:ext cx="105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71%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8615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-turn Arrow 3">
            <a:extLst>
              <a:ext uri="{FF2B5EF4-FFF2-40B4-BE49-F238E27FC236}">
                <a16:creationId xmlns:a16="http://schemas.microsoft.com/office/drawing/2014/main" id="{6F91262F-01D2-4C48-96EF-EE7EFECD0254}"/>
              </a:ext>
            </a:extLst>
          </p:cNvPr>
          <p:cNvSpPr/>
          <p:nvPr/>
        </p:nvSpPr>
        <p:spPr>
          <a:xfrm>
            <a:off x="2535946" y="1718880"/>
            <a:ext cx="7482625" cy="105606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U-turn Arrow 4">
            <a:extLst>
              <a:ext uri="{FF2B5EF4-FFF2-40B4-BE49-F238E27FC236}">
                <a16:creationId xmlns:a16="http://schemas.microsoft.com/office/drawing/2014/main" id="{223B2CCA-ADA5-4849-B1D7-2C5709A7AF00}"/>
              </a:ext>
            </a:extLst>
          </p:cNvPr>
          <p:cNvSpPr/>
          <p:nvPr/>
        </p:nvSpPr>
        <p:spPr>
          <a:xfrm rot="10800000">
            <a:off x="2354687" y="4295102"/>
            <a:ext cx="7482625" cy="119129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82A27-C08D-B145-8B5B-2C18A1293F38}"/>
              </a:ext>
            </a:extLst>
          </p:cNvPr>
          <p:cNvSpPr txBox="1"/>
          <p:nvPr/>
        </p:nvSpPr>
        <p:spPr>
          <a:xfrm>
            <a:off x="824248" y="3181082"/>
            <a:ext cx="2498501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NAFLD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CD0EF-0E93-5547-A9E4-3779B91A8E07}"/>
              </a:ext>
            </a:extLst>
          </p:cNvPr>
          <p:cNvSpPr txBox="1"/>
          <p:nvPr/>
        </p:nvSpPr>
        <p:spPr>
          <a:xfrm>
            <a:off x="9057185" y="3165208"/>
            <a:ext cx="2498501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B050"/>
                </a:solidFill>
              </a:rPr>
              <a:t>MET </a:t>
            </a:r>
            <a:r>
              <a:rPr lang="it-IT" sz="4000" dirty="0" err="1">
                <a:solidFill>
                  <a:srgbClr val="00B050"/>
                </a:solidFill>
              </a:rPr>
              <a:t>S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3FA8A-558A-3B4A-A7AD-7AFFA51D658E}"/>
              </a:ext>
            </a:extLst>
          </p:cNvPr>
          <p:cNvSpPr txBox="1"/>
          <p:nvPr/>
        </p:nvSpPr>
        <p:spPr>
          <a:xfrm>
            <a:off x="3862467" y="927540"/>
            <a:ext cx="519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Look for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in </a:t>
            </a:r>
            <a:r>
              <a:rPr lang="it-IT" dirty="0" err="1"/>
              <a:t>patients</a:t>
            </a:r>
            <a:r>
              <a:rPr lang="it-IT" dirty="0"/>
              <a:t> with NAFLD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0AF0F-B357-734F-ABA1-F97B8E0E9878}"/>
              </a:ext>
            </a:extLst>
          </p:cNvPr>
          <p:cNvSpPr txBox="1"/>
          <p:nvPr/>
        </p:nvSpPr>
        <p:spPr>
          <a:xfrm>
            <a:off x="3679899" y="5930460"/>
            <a:ext cx="519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Look for NAFLD in </a:t>
            </a:r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syndrome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98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F3C4A6-452A-524F-9185-D34D778633A0}"/>
              </a:ext>
            </a:extLst>
          </p:cNvPr>
          <p:cNvSpPr txBox="1"/>
          <p:nvPr/>
        </p:nvSpPr>
        <p:spPr>
          <a:xfrm>
            <a:off x="3228109" y="1690688"/>
            <a:ext cx="5611091" cy="706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51EEA-3288-4148-9588-3AA77DA2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 public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/>
              <a:t>perspective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B74-9440-F34A-B587-90B8086B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err="1">
                <a:highlight>
                  <a:srgbClr val="FFFF00"/>
                </a:highlight>
              </a:rPr>
              <a:t>Obesity</a:t>
            </a:r>
            <a:r>
              <a:rPr lang="it-IT" b="1" dirty="0">
                <a:highlight>
                  <a:srgbClr val="FFFF00"/>
                </a:highlight>
              </a:rPr>
              <a:t> </a:t>
            </a:r>
            <a:r>
              <a:rPr lang="it-IT" b="1" dirty="0" err="1">
                <a:highlight>
                  <a:srgbClr val="FFFF00"/>
                </a:highlight>
              </a:rPr>
              <a:t>increases</a:t>
            </a:r>
            <a:r>
              <a:rPr lang="it-IT" b="1" dirty="0">
                <a:highlight>
                  <a:srgbClr val="FFFF00"/>
                </a:highlight>
              </a:rPr>
              <a:t> the </a:t>
            </a:r>
            <a:r>
              <a:rPr lang="it-IT" b="1" dirty="0" err="1">
                <a:highlight>
                  <a:srgbClr val="FFFF00"/>
                </a:highlight>
              </a:rPr>
              <a:t>risk</a:t>
            </a:r>
            <a:r>
              <a:rPr lang="it-IT" b="1" dirty="0">
                <a:highlight>
                  <a:srgbClr val="FFFF00"/>
                </a:highlight>
              </a:rPr>
              <a:t> of NAFLD</a:t>
            </a:r>
          </a:p>
          <a:p>
            <a:endParaRPr lang="it-IT" b="1" dirty="0"/>
          </a:p>
          <a:p>
            <a:r>
              <a:rPr lang="it-IT" dirty="0"/>
              <a:t>The </a:t>
            </a:r>
            <a:r>
              <a:rPr lang="it-IT" dirty="0" err="1"/>
              <a:t>prevalence</a:t>
            </a:r>
            <a:r>
              <a:rPr lang="it-IT" dirty="0"/>
              <a:t> of NAFLD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proportional</a:t>
            </a:r>
            <a:r>
              <a:rPr lang="it-IT" dirty="0"/>
              <a:t> to the </a:t>
            </a:r>
            <a:r>
              <a:rPr lang="it-IT" dirty="0" err="1"/>
              <a:t>increase</a:t>
            </a:r>
            <a:r>
              <a:rPr lang="it-IT" dirty="0"/>
              <a:t> in BMI</a:t>
            </a:r>
          </a:p>
          <a:p>
            <a:r>
              <a:rPr lang="it-IT" dirty="0"/>
              <a:t>Worldwide </a:t>
            </a:r>
            <a:r>
              <a:rPr lang="it-IT" dirty="0" err="1"/>
              <a:t>overweight</a:t>
            </a:r>
            <a:r>
              <a:rPr lang="it-IT" dirty="0"/>
              <a:t> and </a:t>
            </a:r>
            <a:r>
              <a:rPr lang="it-IT" dirty="0" err="1"/>
              <a:t>obesity</a:t>
            </a:r>
            <a:r>
              <a:rPr lang="it-IT" dirty="0"/>
              <a:t> </a:t>
            </a:r>
            <a:r>
              <a:rPr lang="it-IT" dirty="0" err="1"/>
              <a:t>rates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nearly</a:t>
            </a:r>
            <a:r>
              <a:rPr lang="it-IT" dirty="0"/>
              <a:t> </a:t>
            </a:r>
            <a:r>
              <a:rPr lang="it-IT" b="1" dirty="0" err="1"/>
              <a:t>tripled</a:t>
            </a:r>
            <a:r>
              <a:rPr lang="it-IT" dirty="0"/>
              <a:t> </a:t>
            </a:r>
            <a:r>
              <a:rPr lang="it-IT" dirty="0" err="1"/>
              <a:t>since</a:t>
            </a:r>
            <a:r>
              <a:rPr lang="it-IT" dirty="0"/>
              <a:t> 1975</a:t>
            </a:r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estimated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b="1" dirty="0"/>
              <a:t>13%</a:t>
            </a:r>
            <a:r>
              <a:rPr lang="it-IT" dirty="0"/>
              <a:t> of the </a:t>
            </a:r>
            <a:r>
              <a:rPr lang="it-IT" dirty="0" err="1"/>
              <a:t>world’s</a:t>
            </a:r>
            <a:r>
              <a:rPr lang="it-IT" dirty="0"/>
              <a:t> </a:t>
            </a:r>
            <a:r>
              <a:rPr lang="it-IT" dirty="0" err="1"/>
              <a:t>adult</a:t>
            </a:r>
            <a:r>
              <a:rPr lang="it-IT" dirty="0"/>
              <a:t>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/>
              <a:t>obese</a:t>
            </a:r>
            <a:r>
              <a:rPr lang="it-IT" dirty="0"/>
              <a:t> and </a:t>
            </a:r>
            <a:r>
              <a:rPr lang="it-IT" b="1" dirty="0"/>
              <a:t>39%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 err="1"/>
              <a:t>overweight</a:t>
            </a:r>
            <a:endParaRPr lang="it-IT" b="1" dirty="0"/>
          </a:p>
          <a:p>
            <a:r>
              <a:rPr lang="it-IT" dirty="0"/>
              <a:t>The WHO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</a:t>
            </a:r>
            <a:r>
              <a:rPr lang="it-IT" dirty="0" err="1"/>
              <a:t>obesity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1 of the 9 global non-</a:t>
            </a:r>
            <a:r>
              <a:rPr lang="it-IT" dirty="0" err="1"/>
              <a:t>communicable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must be </a:t>
            </a:r>
            <a:r>
              <a:rPr lang="it-IT" dirty="0" err="1"/>
              <a:t>addressed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866C6-0A10-9542-BD53-ACD969810561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Younoussi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4800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2197</Words>
  <Application>Microsoft Macintosh PowerPoint</Application>
  <PresentationFormat>Widescreen</PresentationFormat>
  <Paragraphs>384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NON-ALCOHOLIC  FATTY LIVER DISEASE</vt:lpstr>
      <vt:lpstr>Definitions</vt:lpstr>
      <vt:lpstr>Epidemiology</vt:lpstr>
      <vt:lpstr>PowerPoint Presentation</vt:lpstr>
      <vt:lpstr>Epidemiology</vt:lpstr>
      <vt:lpstr>NAFLD – Metabolic syndrome</vt:lpstr>
      <vt:lpstr>The prevalence of MetS in patients with NAFLD/NASH</vt:lpstr>
      <vt:lpstr>PowerPoint Presentation</vt:lpstr>
      <vt:lpstr>A public health perspective</vt:lpstr>
      <vt:lpstr>A public health perspective</vt:lpstr>
      <vt:lpstr>Age and sex</vt:lpstr>
      <vt:lpstr>Type 2 Diabetes and NAFLD</vt:lpstr>
      <vt:lpstr>The prevalence of NAFLD in patients with T2DM is over 60% </vt:lpstr>
      <vt:lpstr>The prevalence of T2DM in patients with NAFLD is around 23% </vt:lpstr>
      <vt:lpstr>Lean NAFLD</vt:lpstr>
      <vt:lpstr>Metabolic abnormalities in lean NAFLD/NASH </vt:lpstr>
      <vt:lpstr>Lean NAFLD</vt:lpstr>
      <vt:lpstr>Lean NAFLD – possible etiologies</vt:lpstr>
      <vt:lpstr>Who should be screened for NAFLD?</vt:lpstr>
      <vt:lpstr>Screening </vt:lpstr>
      <vt:lpstr>Diagnosis</vt:lpstr>
      <vt:lpstr>Comprehensive evaluation of suspected NAFLD patients</vt:lpstr>
      <vt:lpstr>Extended evaluation (based on clinical judgement)</vt:lpstr>
      <vt:lpstr>Screening for liver fibrosis</vt:lpstr>
      <vt:lpstr>Screening for liver fibrosis</vt:lpstr>
      <vt:lpstr>Liver biopsy</vt:lpstr>
      <vt:lpstr>Histological features - grading</vt:lpstr>
      <vt:lpstr>Histological features - staging</vt:lpstr>
      <vt:lpstr>PowerPoint Presentation</vt:lpstr>
      <vt:lpstr>PowerPoint Presentation</vt:lpstr>
      <vt:lpstr>Natural history</vt:lpstr>
      <vt:lpstr>Cardiovascular disease</vt:lpstr>
      <vt:lpstr>Hepatocellular carcinoma</vt:lpstr>
      <vt:lpstr>Treatment</vt:lpstr>
      <vt:lpstr>Treatment: diet and lifestyle changes </vt:lpstr>
      <vt:lpstr>Dietary recommendations</vt:lpstr>
      <vt:lpstr>Exercise</vt:lpstr>
      <vt:lpstr>Outcomes</vt:lpstr>
      <vt:lpstr>Components of a lifestyle approach to NAFLD</vt:lpstr>
      <vt:lpstr>Pharmacotherapy:  who should be considered?</vt:lpstr>
      <vt:lpstr>Drugs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NON-ALCOHOLIC  FATTY LIVER DISEASE</dc:title>
  <dc:creator>a.gerussi@campus.unimib.it</dc:creator>
  <cp:lastModifiedBy>a.gerussi@campus.unimib.it</cp:lastModifiedBy>
  <cp:revision>47</cp:revision>
  <dcterms:created xsi:type="dcterms:W3CDTF">2020-02-05T19:39:11Z</dcterms:created>
  <dcterms:modified xsi:type="dcterms:W3CDTF">2021-03-16T14:06:53Z</dcterms:modified>
</cp:coreProperties>
</file>