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3" r:id="rId4"/>
    <p:sldId id="264" r:id="rId5"/>
    <p:sldId id="265" r:id="rId6"/>
    <p:sldId id="260" r:id="rId7"/>
    <p:sldId id="271" r:id="rId8"/>
    <p:sldId id="275" r:id="rId9"/>
    <p:sldId id="276" r:id="rId10"/>
    <p:sldId id="285" r:id="rId11"/>
    <p:sldId id="277" r:id="rId12"/>
    <p:sldId id="297" r:id="rId13"/>
    <p:sldId id="280" r:id="rId14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84056" autoAdjust="0"/>
  </p:normalViewPr>
  <p:slideViewPr>
    <p:cSldViewPr snapToGrid="0" showGuides="1">
      <p:cViewPr varScale="1">
        <p:scale>
          <a:sx n="97" d="100"/>
          <a:sy n="97" d="100"/>
        </p:scale>
        <p:origin x="13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90D820-2406-48D3-87E3-514A6FDA68A2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63E7628-573D-438F-8F76-B6EF314AA0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41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Raz</a:t>
            </a:r>
            <a:r>
              <a:rPr lang="it-IT" baseline="0" dirty="0" smtClean="0"/>
              <a:t> matematico/</a:t>
            </a:r>
            <a:r>
              <a:rPr lang="it-IT" baseline="0" dirty="0" err="1" smtClean="0"/>
              <a:t>stat</a:t>
            </a:r>
            <a:r>
              <a:rPr lang="it-IT" baseline="0" dirty="0" smtClean="0"/>
              <a:t> di quella che era la richiesta di avere due tamponi negativi per uscire dalla quarantena dopo infezione con Sars-Cov-2, che non è più in vigore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7628-573D-438F-8F76-B6EF314AA0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37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prevance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would</a:t>
            </a:r>
            <a:r>
              <a:rPr lang="it-IT" baseline="0" dirty="0" smtClean="0"/>
              <a:t> rise?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7628-573D-438F-8F76-B6EF314AA0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23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Threshold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cycle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7628-573D-438F-8F76-B6EF314AA05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7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5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0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3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29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84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87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04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1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50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0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611E-B88B-448B-A54D-C4B628138B04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1FE34-D938-4FE3-B586-6681C98BF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58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Diagnostic test tutorial</a:t>
            </a:r>
          </a:p>
        </p:txBody>
      </p:sp>
    </p:spTree>
    <p:extLst>
      <p:ext uri="{BB962C8B-B14F-4D97-AF65-F5344CB8AC3E}">
        <p14:creationId xmlns:p14="http://schemas.microsoft.com/office/powerpoint/2010/main" val="33727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758" y="0"/>
            <a:ext cx="9792042" cy="729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380" y="1347629"/>
            <a:ext cx="67437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45689"/>
          <a:stretch/>
        </p:blipFill>
        <p:spPr>
          <a:xfrm>
            <a:off x="990601" y="1"/>
            <a:ext cx="10424159" cy="36576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 rot="16200000">
            <a:off x="9907905" y="2348865"/>
            <a:ext cx="1657350" cy="868680"/>
          </a:xfrm>
          <a:prstGeom prst="rect">
            <a:avLst/>
          </a:prstGeom>
          <a:solidFill>
            <a:srgbClr val="FF3300">
              <a:alpha val="12157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66712" y="3875722"/>
            <a:ext cx="114585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Out of 100 patients with a positive test result, how many will actually NOT be infected with Sars-CoV-2</a:t>
            </a:r>
            <a:r>
              <a:rPr lang="en-US" sz="2800" dirty="0" smtClean="0"/>
              <a:t>?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    </a:t>
            </a:r>
            <a:r>
              <a:rPr lang="it-IT" sz="2800" b="1" dirty="0" smtClean="0"/>
              <a:t>100*(1-0.987)=~1.3</a:t>
            </a:r>
          </a:p>
          <a:p>
            <a:r>
              <a:rPr lang="en-US" sz="2800" dirty="0"/>
              <a:t>Out of 100 patients with a </a:t>
            </a:r>
            <a:r>
              <a:rPr lang="en-US" sz="2800" dirty="0" smtClean="0"/>
              <a:t>negative </a:t>
            </a:r>
            <a:r>
              <a:rPr lang="en-US" sz="2800" dirty="0"/>
              <a:t>test result, how many will actually </a:t>
            </a:r>
            <a:r>
              <a:rPr lang="en-US" sz="2800" dirty="0" smtClean="0"/>
              <a:t>be </a:t>
            </a:r>
            <a:r>
              <a:rPr lang="en-US" sz="2800" dirty="0"/>
              <a:t>infected with Sars-CoV-2?</a:t>
            </a:r>
          </a:p>
          <a:p>
            <a:pPr algn="ctr"/>
            <a:r>
              <a:rPr lang="it-IT" sz="2800" b="1" dirty="0" smtClean="0"/>
              <a:t>100</a:t>
            </a:r>
            <a:r>
              <a:rPr lang="it-IT" sz="2800" b="1" dirty="0"/>
              <a:t>*(</a:t>
            </a:r>
            <a:r>
              <a:rPr lang="it-IT" sz="2800" b="1" dirty="0" smtClean="0"/>
              <a:t>1-0.777)=~22.3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8824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219" y="182062"/>
            <a:ext cx="5152382" cy="632160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62890" y="91440"/>
            <a:ext cx="3223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Figure 2 : </a:t>
            </a:r>
            <a:r>
              <a:rPr lang="it-IT" sz="2400" dirty="0" err="1" smtClean="0"/>
              <a:t>Proposal</a:t>
            </a:r>
            <a:r>
              <a:rPr lang="it-IT" sz="2400" dirty="0" smtClean="0"/>
              <a:t> for a </a:t>
            </a:r>
            <a:r>
              <a:rPr lang="it-IT" sz="2400" dirty="0" err="1" smtClean="0"/>
              <a:t>diagnostic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algorithm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938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28057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 a person is infected with SARS-CoV-2, the probability that the molecular test (nasopharyngeal swab) gives a positive result is 98%, if it is not infected the same probability drops to about 1%. </a:t>
            </a:r>
            <a:r>
              <a:rPr lang="en-US" sz="2400" dirty="0" smtClean="0"/>
              <a:t>In quarantine persons, the </a:t>
            </a:r>
            <a:r>
              <a:rPr lang="en-US" sz="2400" dirty="0"/>
              <a:t>percentage of infected (e.g. 10 days after </a:t>
            </a:r>
            <a:r>
              <a:rPr lang="en-US" sz="2400" dirty="0" smtClean="0"/>
              <a:t>diagnosis </a:t>
            </a:r>
            <a:r>
              <a:rPr lang="en-US" sz="2400" dirty="0"/>
              <a:t>for SARS-Cov-2) is 50%.</a:t>
            </a:r>
          </a:p>
          <a:p>
            <a:pPr marL="0" indent="0">
              <a:buNone/>
            </a:pPr>
            <a:r>
              <a:rPr lang="en-US" sz="2400" dirty="0"/>
              <a:t>a) What is the probability of not being infected having a negative swab result?</a:t>
            </a:r>
          </a:p>
          <a:p>
            <a:pPr marL="0" indent="0">
              <a:buNone/>
            </a:pPr>
            <a:r>
              <a:rPr lang="en-US" sz="2400" dirty="0"/>
              <a:t>b) If the first swab is negative, what is the probability of not being infected with a second negative swab?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2463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28057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a person is infected with SARS-CoV-2, the probability that the molecular test (nasopharyngeal swab) gives a positive result is 98%, </a:t>
            </a:r>
            <a:r>
              <a:rPr lang="en-US" sz="2400" dirty="0"/>
              <a:t>if it is not infected the same probability drops to about 1%. In quarantine persons, the percentage of infected (e.g. 10 days after diagnosis for SARS-Cov-2) is 50%.</a:t>
            </a: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) What is the probability of not being infected having a negative swab result?</a:t>
            </a:r>
          </a:p>
          <a:p>
            <a:pPr marL="0" indent="0">
              <a:buNone/>
            </a:pPr>
            <a:r>
              <a:rPr lang="en-US" sz="2400" dirty="0"/>
              <a:t>b) If the first swab is negative, what is the probability of not being infected with a second negative swab?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838200" y="4479144"/>
                <a:ext cx="44936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79144"/>
                <a:ext cx="4493602" cy="369332"/>
              </a:xfrm>
              <a:prstGeom prst="rect">
                <a:avLst/>
              </a:prstGeom>
              <a:blipFill>
                <a:blip r:embed="rId2"/>
                <a:stretch>
                  <a:fillRect l="-1900" r="-1221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3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28057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 a person is infected with SARS-CoV-2, the probability that the molecular test (nasopharyngeal swab) gives a positive result is 98%, </a:t>
            </a:r>
            <a:r>
              <a:rPr lang="en-US" sz="2400" dirty="0">
                <a:solidFill>
                  <a:srgbClr val="FF0000"/>
                </a:solidFill>
              </a:rPr>
              <a:t>if it is not infected the same probability drops to about 1%.</a:t>
            </a:r>
            <a:r>
              <a:rPr lang="en-US" sz="2400" dirty="0"/>
              <a:t> In quarantine persons, the percentage of infected (e.g. 10 days after diagnosis for SARS-Cov-2) is 50%.</a:t>
            </a: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) What is the probability of not being infected having a negative swab result?</a:t>
            </a:r>
          </a:p>
          <a:p>
            <a:pPr marL="0" indent="0">
              <a:buNone/>
            </a:pPr>
            <a:r>
              <a:rPr lang="en-US" sz="2400" dirty="0"/>
              <a:t>b) If the first swab is negative, what is the probability of not being infected with a second negative swab?</a:t>
            </a:r>
          </a:p>
          <a:p>
            <a:pPr marL="0" indent="0">
              <a:buNone/>
            </a:pPr>
            <a:endParaRPr lang="it-IT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838200" y="4479144"/>
                <a:ext cx="44936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79144"/>
                <a:ext cx="4493602" cy="369332"/>
              </a:xfrm>
              <a:prstGeom prst="rect">
                <a:avLst/>
              </a:prstGeom>
              <a:blipFill>
                <a:blip r:embed="rId2"/>
                <a:stretch>
                  <a:fillRect l="-1900" r="-1221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838200" y="4884463"/>
                <a:ext cx="59919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−)=1−0.01=0.99</m:t>
                      </m:r>
                    </m:oMath>
                  </m:oMathPara>
                </a14:m>
                <a:endParaRPr lang="it-I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84463"/>
                <a:ext cx="5991961" cy="369332"/>
              </a:xfrm>
              <a:prstGeom prst="rect">
                <a:avLst/>
              </a:prstGeom>
              <a:blipFill>
                <a:blip r:embed="rId3"/>
                <a:stretch>
                  <a:fillRect l="-1629" r="-1120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6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28057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 a person is infected with SARS-CoV-2, the probability that the molecular test (nasopharyngeal swab) gives a positive result is 98%, if it is not infected the same probability drops to about 1%. </a:t>
            </a:r>
            <a:r>
              <a:rPr lang="en-US" sz="2400" dirty="0">
                <a:solidFill>
                  <a:srgbClr val="FF0000"/>
                </a:solidFill>
              </a:rPr>
              <a:t>In quarantine persons, the percentage of infected (e.g. 10 days after diagnosis for SARS-Cov-2) is 50%.</a:t>
            </a: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) What is the probability of not being infected having a negative swab result?</a:t>
            </a:r>
          </a:p>
          <a:p>
            <a:pPr marL="0" indent="0">
              <a:buNone/>
            </a:pPr>
            <a:r>
              <a:rPr lang="en-US" sz="2400" dirty="0" smtClean="0"/>
              <a:t>b) If the first swab is negative, what is the probability of not being infected with a second negative swab?</a:t>
            </a:r>
          </a:p>
          <a:p>
            <a:pPr marL="0" indent="0">
              <a:buNone/>
            </a:pPr>
            <a:endParaRPr lang="it-IT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838200" y="4479144"/>
                <a:ext cx="46390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79144"/>
                <a:ext cx="4639027" cy="369332"/>
              </a:xfrm>
              <a:prstGeom prst="rect">
                <a:avLst/>
              </a:prstGeom>
              <a:blipFill>
                <a:blip r:embed="rId2"/>
                <a:stretch>
                  <a:fillRect l="-263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838200" y="4884463"/>
                <a:ext cx="59919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−)=1−0.01=0.99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84463"/>
                <a:ext cx="5991961" cy="369332"/>
              </a:xfrm>
              <a:prstGeom prst="rect">
                <a:avLst/>
              </a:prstGeom>
              <a:blipFill>
                <a:blip r:embed="rId3"/>
                <a:stretch>
                  <a:fillRect l="-1629" r="-1120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838200" y="5289782"/>
                <a:ext cx="3694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+)=0.</m:t>
                    </m:r>
                  </m:oMath>
                </a14:m>
                <a:r>
                  <a:rPr lang="it-IT" sz="2400" dirty="0" smtClean="0">
                    <a:solidFill>
                      <a:srgbClr val="FF0000"/>
                    </a:solidFill>
                  </a:rPr>
                  <a:t>5</a:t>
                </a:r>
                <a:endParaRPr lang="it-I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89782"/>
                <a:ext cx="3694666" cy="369332"/>
              </a:xfrm>
              <a:prstGeom prst="rect">
                <a:avLst/>
              </a:prstGeom>
              <a:blipFill>
                <a:blip r:embed="rId4"/>
                <a:stretch>
                  <a:fillRect l="-3135" t="-26667" r="-3960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276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t-IT" sz="2400" dirty="0" smtClean="0"/>
                  <a:t>a) </a:t>
                </a:r>
                <a:r>
                  <a:rPr lang="en-US" sz="2400" dirty="0"/>
                  <a:t>What is the probability of not being infected having a negative swab result?</a:t>
                </a:r>
              </a:p>
              <a:p>
                <a:pPr marL="0" indent="0">
                  <a:buNone/>
                </a:pPr>
                <a:endParaRPr lang="it-IT" sz="2400" dirty="0" smtClean="0"/>
              </a:p>
              <a:p>
                <a:pPr marL="0" indent="0">
                  <a:buNone/>
                </a:pPr>
                <a:endParaRPr lang="it-IT" sz="2400" dirty="0"/>
              </a:p>
              <a:p>
                <a:pPr marL="0" indent="0">
                  <a:buNone/>
                </a:pPr>
                <a:endParaRPr lang="it-IT" sz="2400" dirty="0" smtClean="0"/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smtClean="0"/>
                  <a:t>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it-IT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it-IT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it-IT" b="0" dirty="0" smtClean="0"/>
                  <a:t>	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  <m:r>
                          <a:rPr lang="it-IT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it-IT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it-IT" b="0" dirty="0" smtClean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2763"/>
                <a:ext cx="10515600" cy="4351338"/>
              </a:xfrm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933995" y="1977439"/>
                <a:ext cx="46390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1977439"/>
                <a:ext cx="4639027" cy="369332"/>
              </a:xfrm>
              <a:prstGeom prst="rect">
                <a:avLst/>
              </a:prstGeom>
              <a:blipFill>
                <a:blip r:embed="rId3"/>
                <a:stretch>
                  <a:fillRect l="-263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933995" y="2382758"/>
                <a:ext cx="59919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−)=1−0.01=0.99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2382758"/>
                <a:ext cx="5991961" cy="369332"/>
              </a:xfrm>
              <a:prstGeom prst="rect">
                <a:avLst/>
              </a:prstGeom>
              <a:blipFill>
                <a:blip r:embed="rId4"/>
                <a:stretch>
                  <a:fillRect l="-1526" r="-1119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933995" y="2788077"/>
                <a:ext cx="3694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+)=0.</m:t>
                    </m:r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</a:rPr>
                  <a:t>5</a:t>
                </a:r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2788077"/>
                <a:ext cx="3694666" cy="369332"/>
              </a:xfrm>
              <a:prstGeom prst="rect">
                <a:avLst/>
              </a:prstGeom>
              <a:blipFill>
                <a:blip r:embed="rId5"/>
                <a:stretch>
                  <a:fillRect l="-2970" t="-24590" r="-4125" b="-491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2209848" y="5290953"/>
                <a:ext cx="4302845" cy="7998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∙0.99</m:t>
                          </m:r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∙0.99+0.5∙0.02</m:t>
                          </m:r>
                        </m:den>
                      </m:f>
                      <m:r>
                        <a:rPr lang="it-IT" sz="2400" i="1">
                          <a:latin typeface="Cambria Math" panose="02040503050406030204" pitchFamily="18" charset="0"/>
                        </a:rPr>
                        <m:t>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48" y="5290953"/>
                <a:ext cx="4302845" cy="7998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9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</a:t>
            </a:r>
            <a:r>
              <a:rPr lang="fr-FR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179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a) </a:t>
            </a:r>
            <a:r>
              <a:rPr lang="en-US" sz="2400" dirty="0"/>
              <a:t>What is the probability of not being infected having a negative swab result?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933995" y="1977439"/>
                <a:ext cx="46390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1977439"/>
                <a:ext cx="4639027" cy="369332"/>
              </a:xfrm>
              <a:prstGeom prst="rect">
                <a:avLst/>
              </a:prstGeom>
              <a:blipFill>
                <a:blip r:embed="rId3"/>
                <a:stretch>
                  <a:fillRect l="-263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933995" y="2382758"/>
                <a:ext cx="59919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−)=1−0.01=0.99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2382758"/>
                <a:ext cx="5991961" cy="369332"/>
              </a:xfrm>
              <a:prstGeom prst="rect">
                <a:avLst/>
              </a:prstGeom>
              <a:blipFill>
                <a:blip r:embed="rId4"/>
                <a:stretch>
                  <a:fillRect l="-1526" r="-1119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933995" y="2788077"/>
                <a:ext cx="3694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+)=0.</m:t>
                    </m:r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</a:rPr>
                  <a:t>5</a:t>
                </a:r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5" y="2788077"/>
                <a:ext cx="3694666" cy="369332"/>
              </a:xfrm>
              <a:prstGeom prst="rect">
                <a:avLst/>
              </a:prstGeom>
              <a:blipFill>
                <a:blip r:embed="rId5"/>
                <a:stretch>
                  <a:fillRect l="-2970" t="-24590" r="-4125" b="-491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291785"/>
              </p:ext>
            </p:extLst>
          </p:nvPr>
        </p:nvGraphicFramePr>
        <p:xfrm>
          <a:off x="2931680" y="3444160"/>
          <a:ext cx="600891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it-IT" alt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495</a:t>
                      </a: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495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505</a:t>
                      </a: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601438" y="5135752"/>
                <a:ext cx="44651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3200" dirty="0"/>
                  <a:t>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it-IT" sz="3200" dirty="0" smtClean="0"/>
                  <a:t>)=495/505=0.98</a:t>
                </a:r>
                <a:endParaRPr lang="it-IT" sz="3200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438" y="5135752"/>
                <a:ext cx="4465133" cy="584775"/>
              </a:xfrm>
              <a:prstGeom prst="rect">
                <a:avLst/>
              </a:prstGeom>
              <a:blipFill>
                <a:blip r:embed="rId6"/>
                <a:stretch>
                  <a:fillRect l="-3552" t="-12500" r="-2732" b="-343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/>
          <p:cNvSpPr/>
          <p:nvPr/>
        </p:nvSpPr>
        <p:spPr>
          <a:xfrm>
            <a:off x="3448063" y="5827159"/>
            <a:ext cx="5295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2% SARS-CoV-2 +!</a:t>
            </a:r>
            <a:endParaRPr lang="it-IT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1: double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swab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179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b) </a:t>
            </a:r>
            <a:r>
              <a:rPr lang="en-US" sz="2400" dirty="0"/>
              <a:t>If the first swab is negative, what is the probability of not being infected with a second negative swab?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907869" y="2521832"/>
                <a:ext cx="46390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2521832"/>
                <a:ext cx="4639027" cy="369332"/>
              </a:xfrm>
              <a:prstGeom prst="rect">
                <a:avLst/>
              </a:prstGeom>
              <a:blipFill>
                <a:blip r:embed="rId2"/>
                <a:stretch>
                  <a:fillRect l="-263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907869" y="2927151"/>
                <a:ext cx="46534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−)=0.99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2927151"/>
                <a:ext cx="4653453" cy="369332"/>
              </a:xfrm>
              <a:prstGeom prst="rect">
                <a:avLst/>
              </a:prstGeom>
              <a:blipFill>
                <a:blip r:embed="rId3"/>
                <a:stretch>
                  <a:fillRect l="-393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907869" y="3332470"/>
                <a:ext cx="3694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+)=0.</m:t>
                    </m:r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</a:rPr>
                  <a:t>5</a:t>
                </a:r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3332470"/>
                <a:ext cx="3694666" cy="369332"/>
              </a:xfrm>
              <a:prstGeom prst="rect">
                <a:avLst/>
              </a:prstGeom>
              <a:blipFill>
                <a:blip r:embed="rId4"/>
                <a:stretch>
                  <a:fillRect l="-3135" t="-26667" r="-3960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7441705" y="3296483"/>
                <a:ext cx="4127863" cy="469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dirty="0" smtClean="0"/>
                  <a:t>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it-IT" sz="2400" dirty="0" smtClean="0"/>
                  <a:t>)=0.02</a:t>
                </a:r>
                <a:endParaRPr lang="it-IT" sz="2400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705" y="3296483"/>
                <a:ext cx="4127863" cy="469809"/>
              </a:xfrm>
              <a:prstGeom prst="rect">
                <a:avLst/>
              </a:prstGeom>
              <a:blipFill>
                <a:blip r:embed="rId5"/>
                <a:stretch>
                  <a:fillRect l="-2363" t="-10390" b="-27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2 8"/>
          <p:cNvCxnSpPr>
            <a:endCxn id="10" idx="1"/>
          </p:cNvCxnSpPr>
          <p:nvPr/>
        </p:nvCxnSpPr>
        <p:spPr>
          <a:xfrm>
            <a:off x="5016137" y="3517136"/>
            <a:ext cx="2425568" cy="1425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6"/>
          <a:srcRect l="41438"/>
          <a:stretch/>
        </p:blipFill>
        <p:spPr>
          <a:xfrm>
            <a:off x="5724740" y="2985624"/>
            <a:ext cx="1137654" cy="1091525"/>
          </a:xfrm>
          <a:prstGeom prst="rect">
            <a:avLst/>
          </a:prstGeom>
        </p:spPr>
      </p:pic>
      <p:graphicFrame>
        <p:nvGraphicFramePr>
          <p:cNvPr id="11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101889"/>
              </p:ext>
            </p:extLst>
          </p:nvPr>
        </p:nvGraphicFramePr>
        <p:xfrm>
          <a:off x="3129599" y="4484760"/>
          <a:ext cx="600891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it-IT" alt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19.8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39.8</a:t>
                      </a: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it-IT" altLang="it-IT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0.2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970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970.2</a:t>
                      </a: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980</a:t>
                      </a:r>
                    </a:p>
                  </a:txBody>
                  <a:tcPr marL="91449" marR="9144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9263" algn="l"/>
                          <a:tab pos="47704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770438" algn="l"/>
                        </a:tabLst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1000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9" marR="9144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4417696" y="6246498"/>
                <a:ext cx="47776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  <m:e>
                        <m:sSubSup>
                          <m:sSub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e>
                    </m:d>
                  </m:oMath>
                </a14:m>
                <a:r>
                  <a:rPr lang="it-IT" sz="2400" dirty="0" smtClean="0"/>
                  <a:t>=970/970.2=0.9999~1</a:t>
                </a:r>
                <a:endParaRPr lang="it-IT" sz="2400" dirty="0"/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96" y="6246498"/>
                <a:ext cx="4777655" cy="461665"/>
              </a:xfrm>
              <a:prstGeom prst="rect">
                <a:avLst/>
              </a:prstGeom>
              <a:blipFill>
                <a:blip r:embed="rId7"/>
                <a:stretch>
                  <a:fillRect l="-383" t="-10667" r="-766" b="-30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2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1: double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swab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179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b) </a:t>
            </a:r>
            <a:r>
              <a:rPr lang="en-US" sz="2400" dirty="0"/>
              <a:t>If the first swab is negative, what is the probability of not being infected with a second negative swab?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907869" y="2521832"/>
                <a:ext cx="46390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𝑆𝑒𝑛𝑠𝑖𝑡𝑖𝑣𝑖𝑡𝑦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+)=0.98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2521832"/>
                <a:ext cx="4639027" cy="369332"/>
              </a:xfrm>
              <a:prstGeom prst="rect">
                <a:avLst/>
              </a:prstGeom>
              <a:blipFill>
                <a:blip r:embed="rId2"/>
                <a:stretch>
                  <a:fillRect l="-263" b="-3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907869" y="2927151"/>
                <a:ext cx="46534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𝑆𝑝𝑒𝑐𝑖𝑓𝑖𝑐𝑖𝑡𝑦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−)=0.99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2927151"/>
                <a:ext cx="4653453" cy="369332"/>
              </a:xfrm>
              <a:prstGeom prst="rect">
                <a:avLst/>
              </a:prstGeom>
              <a:blipFill>
                <a:blip r:embed="rId3"/>
                <a:stretch>
                  <a:fillRect l="-393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907869" y="3332470"/>
                <a:ext cx="3694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+)=0.</m:t>
                    </m:r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</a:rPr>
                  <a:t>5</a:t>
                </a:r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9" y="3332470"/>
                <a:ext cx="3694666" cy="369332"/>
              </a:xfrm>
              <a:prstGeom prst="rect">
                <a:avLst/>
              </a:prstGeom>
              <a:blipFill>
                <a:blip r:embed="rId4"/>
                <a:stretch>
                  <a:fillRect l="-3135" t="-26667" r="-3960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7441705" y="3296483"/>
                <a:ext cx="4127863" cy="469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dirty="0" smtClean="0"/>
                  <a:t>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it-IT" sz="2400" dirty="0" smtClean="0"/>
                  <a:t>)=0.02</a:t>
                </a:r>
                <a:endParaRPr lang="it-IT" sz="2400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705" y="3296483"/>
                <a:ext cx="4127863" cy="469809"/>
              </a:xfrm>
              <a:prstGeom prst="rect">
                <a:avLst/>
              </a:prstGeom>
              <a:blipFill>
                <a:blip r:embed="rId5"/>
                <a:stretch>
                  <a:fillRect l="-2363" t="-10390" b="-27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2 8"/>
          <p:cNvCxnSpPr>
            <a:endCxn id="10" idx="1"/>
          </p:cNvCxnSpPr>
          <p:nvPr/>
        </p:nvCxnSpPr>
        <p:spPr>
          <a:xfrm>
            <a:off x="5016137" y="3517136"/>
            <a:ext cx="2425568" cy="1425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6"/>
          <a:srcRect l="41438"/>
          <a:stretch/>
        </p:blipFill>
        <p:spPr>
          <a:xfrm>
            <a:off x="5724740" y="2985624"/>
            <a:ext cx="1137654" cy="1091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557349" y="4509936"/>
                <a:ext cx="9326880" cy="1601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80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  <m:e>
                          <m:sSubSup>
                            <m:sSubSup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e>
                      </m:d>
                      <m:r>
                        <a:rPr lang="it-IT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</a:endParaRPr>
              </a:p>
              <a:p>
                <a:r>
                  <a:rPr lang="it-IT" sz="2800" dirty="0"/>
                  <a:t>		</a:t>
                </a:r>
                <a:r>
                  <a:rPr lang="it-IT" sz="2800" dirty="0" smtClean="0"/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0.98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∙0.99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0.98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∙0.99+0.02∙0.02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</a:rPr>
                      <m:t>=0.999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9" y="4509936"/>
                <a:ext cx="9326880" cy="1601657"/>
              </a:xfrm>
              <a:prstGeom prst="rect">
                <a:avLst/>
              </a:prstGeom>
              <a:blipFill>
                <a:blip r:embed="rId7"/>
                <a:stretch>
                  <a:fillRect b="-41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695</Words>
  <Application>Microsoft Office PowerPoint</Application>
  <PresentationFormat>Widescreen</PresentationFormat>
  <Paragraphs>100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Tema di Office</vt:lpstr>
      <vt:lpstr>Diagnostic test tutorial</vt:lpstr>
      <vt:lpstr>Exercise 1:</vt:lpstr>
      <vt:lpstr>Exercise 1:</vt:lpstr>
      <vt:lpstr>Exercise 1:</vt:lpstr>
      <vt:lpstr>Exercise 1:</vt:lpstr>
      <vt:lpstr>Exercise 1:</vt:lpstr>
      <vt:lpstr>Exercise 1:</vt:lpstr>
      <vt:lpstr>Exercise 1: double negative swab</vt:lpstr>
      <vt:lpstr>Exercise 1: double negative swab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 test dx</dc:title>
  <dc:creator>Paola</dc:creator>
  <cp:lastModifiedBy>paola.rebora</cp:lastModifiedBy>
  <cp:revision>64</cp:revision>
  <cp:lastPrinted>2020-10-22T08:58:03Z</cp:lastPrinted>
  <dcterms:created xsi:type="dcterms:W3CDTF">2020-10-12T12:43:49Z</dcterms:created>
  <dcterms:modified xsi:type="dcterms:W3CDTF">2021-11-04T10:54:08Z</dcterms:modified>
</cp:coreProperties>
</file>