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 id="264" r:id="rId8"/>
    <p:sldId id="262" r:id="rId9"/>
    <p:sldId id="263" r:id="rId10"/>
  </p:sldIdLst>
  <p:sldSz cx="12192000" cy="6858000"/>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66"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E500C56-5BD8-4663-87AE-FCD0A007176F}" type="datetimeFigureOut">
              <a:rPr lang="it-IT" smtClean="0"/>
              <a:t>15/11/2018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DB8AB1-0073-4601-AF75-E8001D8E5B90}" type="slidenum">
              <a:rPr lang="it-IT" smtClean="0"/>
              <a:t>‹N›</a:t>
            </a:fld>
            <a:endParaRPr lang="it-IT"/>
          </a:p>
        </p:txBody>
      </p:sp>
    </p:spTree>
    <p:extLst>
      <p:ext uri="{BB962C8B-B14F-4D97-AF65-F5344CB8AC3E}">
        <p14:creationId xmlns:p14="http://schemas.microsoft.com/office/powerpoint/2010/main" val="424321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500C56-5BD8-4663-87AE-FCD0A007176F}" type="datetimeFigureOut">
              <a:rPr lang="it-IT" smtClean="0"/>
              <a:t>15/11/2018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DB8AB1-0073-4601-AF75-E8001D8E5B90}" type="slidenum">
              <a:rPr lang="it-IT" smtClean="0"/>
              <a:t>‹N›</a:t>
            </a:fld>
            <a:endParaRPr lang="it-IT"/>
          </a:p>
        </p:txBody>
      </p:sp>
    </p:spTree>
    <p:extLst>
      <p:ext uri="{BB962C8B-B14F-4D97-AF65-F5344CB8AC3E}">
        <p14:creationId xmlns:p14="http://schemas.microsoft.com/office/powerpoint/2010/main" val="44157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500C56-5BD8-4663-87AE-FCD0A007176F}" type="datetimeFigureOut">
              <a:rPr lang="it-IT" smtClean="0"/>
              <a:t>15/11/2018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DB8AB1-0073-4601-AF75-E8001D8E5B90}" type="slidenum">
              <a:rPr lang="it-IT" smtClean="0"/>
              <a:t>‹N›</a:t>
            </a:fld>
            <a:endParaRPr lang="it-IT"/>
          </a:p>
        </p:txBody>
      </p:sp>
    </p:spTree>
    <p:extLst>
      <p:ext uri="{BB962C8B-B14F-4D97-AF65-F5344CB8AC3E}">
        <p14:creationId xmlns:p14="http://schemas.microsoft.com/office/powerpoint/2010/main" val="85550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500C56-5BD8-4663-87AE-FCD0A007176F}" type="datetimeFigureOut">
              <a:rPr lang="it-IT" smtClean="0"/>
              <a:t>15/11/2018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DB8AB1-0073-4601-AF75-E8001D8E5B90}" type="slidenum">
              <a:rPr lang="it-IT" smtClean="0"/>
              <a:t>‹N›</a:t>
            </a:fld>
            <a:endParaRPr lang="it-IT"/>
          </a:p>
        </p:txBody>
      </p:sp>
    </p:spTree>
    <p:extLst>
      <p:ext uri="{BB962C8B-B14F-4D97-AF65-F5344CB8AC3E}">
        <p14:creationId xmlns:p14="http://schemas.microsoft.com/office/powerpoint/2010/main" val="228605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E500C56-5BD8-4663-87AE-FCD0A007176F}" type="datetimeFigureOut">
              <a:rPr lang="it-IT" smtClean="0"/>
              <a:t>15/11/2018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DB8AB1-0073-4601-AF75-E8001D8E5B90}" type="slidenum">
              <a:rPr lang="it-IT" smtClean="0"/>
              <a:t>‹N›</a:t>
            </a:fld>
            <a:endParaRPr lang="it-IT"/>
          </a:p>
        </p:txBody>
      </p:sp>
    </p:spTree>
    <p:extLst>
      <p:ext uri="{BB962C8B-B14F-4D97-AF65-F5344CB8AC3E}">
        <p14:creationId xmlns:p14="http://schemas.microsoft.com/office/powerpoint/2010/main" val="171969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E500C56-5BD8-4663-87AE-FCD0A007176F}" type="datetimeFigureOut">
              <a:rPr lang="it-IT" smtClean="0"/>
              <a:t>15/11/2018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DB8AB1-0073-4601-AF75-E8001D8E5B90}" type="slidenum">
              <a:rPr lang="it-IT" smtClean="0"/>
              <a:t>‹N›</a:t>
            </a:fld>
            <a:endParaRPr lang="it-IT"/>
          </a:p>
        </p:txBody>
      </p:sp>
    </p:spTree>
    <p:extLst>
      <p:ext uri="{BB962C8B-B14F-4D97-AF65-F5344CB8AC3E}">
        <p14:creationId xmlns:p14="http://schemas.microsoft.com/office/powerpoint/2010/main" val="355063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E500C56-5BD8-4663-87AE-FCD0A007176F}" type="datetimeFigureOut">
              <a:rPr lang="it-IT" smtClean="0"/>
              <a:t>15/11/2018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ADB8AB1-0073-4601-AF75-E8001D8E5B90}" type="slidenum">
              <a:rPr lang="it-IT" smtClean="0"/>
              <a:t>‹N›</a:t>
            </a:fld>
            <a:endParaRPr lang="it-IT"/>
          </a:p>
        </p:txBody>
      </p:sp>
    </p:spTree>
    <p:extLst>
      <p:ext uri="{BB962C8B-B14F-4D97-AF65-F5344CB8AC3E}">
        <p14:creationId xmlns:p14="http://schemas.microsoft.com/office/powerpoint/2010/main" val="335149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E500C56-5BD8-4663-87AE-FCD0A007176F}" type="datetimeFigureOut">
              <a:rPr lang="it-IT" smtClean="0"/>
              <a:t>15/11/2018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ADB8AB1-0073-4601-AF75-E8001D8E5B90}" type="slidenum">
              <a:rPr lang="it-IT" smtClean="0"/>
              <a:t>‹N›</a:t>
            </a:fld>
            <a:endParaRPr lang="it-IT"/>
          </a:p>
        </p:txBody>
      </p:sp>
    </p:spTree>
    <p:extLst>
      <p:ext uri="{BB962C8B-B14F-4D97-AF65-F5344CB8AC3E}">
        <p14:creationId xmlns:p14="http://schemas.microsoft.com/office/powerpoint/2010/main" val="226330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500C56-5BD8-4663-87AE-FCD0A007176F}" type="datetimeFigureOut">
              <a:rPr lang="it-IT" smtClean="0"/>
              <a:t>15/11/2018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ADB8AB1-0073-4601-AF75-E8001D8E5B90}" type="slidenum">
              <a:rPr lang="it-IT" smtClean="0"/>
              <a:t>‹N›</a:t>
            </a:fld>
            <a:endParaRPr lang="it-IT"/>
          </a:p>
        </p:txBody>
      </p:sp>
    </p:spTree>
    <p:extLst>
      <p:ext uri="{BB962C8B-B14F-4D97-AF65-F5344CB8AC3E}">
        <p14:creationId xmlns:p14="http://schemas.microsoft.com/office/powerpoint/2010/main" val="153758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E500C56-5BD8-4663-87AE-FCD0A007176F}" type="datetimeFigureOut">
              <a:rPr lang="it-IT" smtClean="0"/>
              <a:t>15/11/2018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DB8AB1-0073-4601-AF75-E8001D8E5B90}" type="slidenum">
              <a:rPr lang="it-IT" smtClean="0"/>
              <a:t>‹N›</a:t>
            </a:fld>
            <a:endParaRPr lang="it-IT"/>
          </a:p>
        </p:txBody>
      </p:sp>
    </p:spTree>
    <p:extLst>
      <p:ext uri="{BB962C8B-B14F-4D97-AF65-F5344CB8AC3E}">
        <p14:creationId xmlns:p14="http://schemas.microsoft.com/office/powerpoint/2010/main" val="331936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E500C56-5BD8-4663-87AE-FCD0A007176F}" type="datetimeFigureOut">
              <a:rPr lang="it-IT" smtClean="0"/>
              <a:t>15/11/2018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DB8AB1-0073-4601-AF75-E8001D8E5B90}" type="slidenum">
              <a:rPr lang="it-IT" smtClean="0"/>
              <a:t>‹N›</a:t>
            </a:fld>
            <a:endParaRPr lang="it-IT"/>
          </a:p>
        </p:txBody>
      </p:sp>
    </p:spTree>
    <p:extLst>
      <p:ext uri="{BB962C8B-B14F-4D97-AF65-F5344CB8AC3E}">
        <p14:creationId xmlns:p14="http://schemas.microsoft.com/office/powerpoint/2010/main" val="291264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00C56-5BD8-4663-87AE-FCD0A007176F}" type="datetimeFigureOut">
              <a:rPr lang="it-IT" smtClean="0"/>
              <a:t>15/11/2018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B8AB1-0073-4601-AF75-E8001D8E5B90}" type="slidenum">
              <a:rPr lang="it-IT" smtClean="0"/>
              <a:t>‹N›</a:t>
            </a:fld>
            <a:endParaRPr lang="it-IT"/>
          </a:p>
        </p:txBody>
      </p:sp>
    </p:spTree>
    <p:extLst>
      <p:ext uri="{BB962C8B-B14F-4D97-AF65-F5344CB8AC3E}">
        <p14:creationId xmlns:p14="http://schemas.microsoft.com/office/powerpoint/2010/main" val="35219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Exercises</a:t>
            </a:r>
            <a:endParaRPr lang="it-IT" dirty="0"/>
          </a:p>
        </p:txBody>
      </p:sp>
      <p:sp>
        <p:nvSpPr>
          <p:cNvPr id="3" name="Sottotitolo 2"/>
          <p:cNvSpPr>
            <a:spLocks noGrp="1"/>
          </p:cNvSpPr>
          <p:nvPr>
            <p:ph type="subTitle" idx="1"/>
          </p:nvPr>
        </p:nvSpPr>
        <p:spPr/>
        <p:txBody>
          <a:bodyPr/>
          <a:lstStyle/>
          <a:p>
            <a:r>
              <a:rPr lang="it-IT" dirty="0" err="1" smtClean="0"/>
              <a:t>Hypothesis</a:t>
            </a:r>
            <a:r>
              <a:rPr lang="it-IT" dirty="0" smtClean="0"/>
              <a:t> test</a:t>
            </a:r>
            <a:endParaRPr lang="it-IT" dirty="0"/>
          </a:p>
        </p:txBody>
      </p:sp>
    </p:spTree>
    <p:extLst>
      <p:ext uri="{BB962C8B-B14F-4D97-AF65-F5344CB8AC3E}">
        <p14:creationId xmlns:p14="http://schemas.microsoft.com/office/powerpoint/2010/main" val="24320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7650" y="69850"/>
            <a:ext cx="10515600" cy="1325563"/>
          </a:xfrm>
        </p:spPr>
        <p:txBody>
          <a:bodyPr/>
          <a:lstStyle/>
          <a:p>
            <a:r>
              <a:rPr lang="it-IT" dirty="0" smtClean="0"/>
              <a:t>1</a:t>
            </a:r>
            <a:endParaRPr lang="it-IT" dirty="0"/>
          </a:p>
        </p:txBody>
      </p:sp>
      <p:sp>
        <p:nvSpPr>
          <p:cNvPr id="4" name="Rectangle 1"/>
          <p:cNvSpPr>
            <a:spLocks noGrp="1" noChangeArrowheads="1"/>
          </p:cNvSpPr>
          <p:nvPr>
            <p:ph idx="1"/>
          </p:nvPr>
        </p:nvSpPr>
        <p:spPr bwMode="auto">
          <a:xfrm>
            <a:off x="1000689" y="243511"/>
            <a:ext cx="10915086"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endParaRPr lang="en-US" altLang="it-IT" sz="3200" dirty="0"/>
          </a:p>
          <a:p>
            <a:pPr marL="0" lvl="0" indent="0" eaLnBrk="0" fontAlgn="base" hangingPunct="0">
              <a:lnSpc>
                <a:spcPct val="100000"/>
              </a:lnSpc>
              <a:spcBef>
                <a:spcPct val="0"/>
              </a:spcBef>
              <a:spcAft>
                <a:spcPct val="0"/>
              </a:spcAft>
              <a:buNone/>
            </a:pPr>
            <a:r>
              <a:rPr kumimoji="0" lang="en-US" altLang="it-IT" sz="3200" b="0" i="0" u="none" strike="noStrike" cap="none" normalizeH="0" dirty="0" smtClean="0">
                <a:ln>
                  <a:noFill/>
                </a:ln>
                <a:solidFill>
                  <a:schemeClr val="tx1"/>
                </a:solidFill>
                <a:effectLst/>
              </a:rPr>
              <a:t>In a test of the effectiveness of garlic for lowering cholesterol, 49 subjects were treated with raw garlic. Cholesterol levels were measured before and after the treatment. The changes (before minus after) in their levels of low-density lipoprotein (LDL) cholesterol (in mg&gt;</a:t>
            </a:r>
            <a:r>
              <a:rPr kumimoji="0" lang="en-US" altLang="it-IT" sz="3200" b="0" i="0" u="none" strike="noStrike" cap="none" normalizeH="0" dirty="0" err="1" smtClean="0">
                <a:ln>
                  <a:noFill/>
                </a:ln>
                <a:solidFill>
                  <a:schemeClr val="tx1"/>
                </a:solidFill>
                <a:effectLst/>
              </a:rPr>
              <a:t>dL</a:t>
            </a:r>
            <a:r>
              <a:rPr kumimoji="0" lang="en-US" altLang="it-IT" sz="3200" b="0" i="0" u="none" strike="noStrike" cap="none" normalizeH="0" dirty="0" smtClean="0">
                <a:ln>
                  <a:noFill/>
                </a:ln>
                <a:solidFill>
                  <a:schemeClr val="tx1"/>
                </a:solidFill>
                <a:effectLst/>
              </a:rPr>
              <a:t>) have a mean of 0.4 and a standard deviation of 21.0 (</a:t>
            </a:r>
            <a:r>
              <a:rPr kumimoji="0" lang="en-US" altLang="it-IT" sz="2400" b="0" i="0" u="none" strike="noStrike" cap="none" normalizeH="0" dirty="0" smtClean="0">
                <a:ln>
                  <a:noFill/>
                </a:ln>
                <a:solidFill>
                  <a:schemeClr val="tx1"/>
                </a:solidFill>
                <a:effectLst/>
              </a:rPr>
              <a:t>based on data from “Effect of Raw Garlic vs Commercial Garlic Supplements on Plasma Lipid Concentrations in Adults with Moderate Hypercholesterolemia,” by Gardner et al., Archives of Internal Medicine, Vol. 167, No. 4</a:t>
            </a:r>
            <a:r>
              <a:rPr kumimoji="0" lang="en-US" altLang="it-IT" sz="3200" b="0" i="0" u="none" strike="noStrike" cap="none" normalizeH="0" dirty="0" smtClean="0">
                <a:ln>
                  <a:noFill/>
                </a:ln>
                <a:solidFill>
                  <a:schemeClr val="tx1"/>
                </a:solidFill>
                <a:effectLst/>
              </a:rPr>
              <a:t>). Use a 0.05 significance level to test the claim that with garlic treatment, the mean change in LDL cholesterol is greater than 0. What do the results suggest about the effectiveness of the garlic treatment?</a:t>
            </a:r>
          </a:p>
        </p:txBody>
      </p:sp>
    </p:spTree>
    <p:extLst>
      <p:ext uri="{BB962C8B-B14F-4D97-AF65-F5344CB8AC3E}">
        <p14:creationId xmlns:p14="http://schemas.microsoft.com/office/powerpoint/2010/main" val="417913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asellaDiTesto 3"/>
              <p:cNvSpPr txBox="1"/>
              <p:nvPr/>
            </p:nvSpPr>
            <p:spPr>
              <a:xfrm>
                <a:off x="-438151" y="428257"/>
                <a:ext cx="3305176" cy="11079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𝐻</m:t>
                          </m:r>
                        </m:e>
                        <m:sub>
                          <m:r>
                            <a:rPr lang="it-IT" sz="2400" b="0" i="1" smtClean="0">
                              <a:latin typeface="Cambria Math" panose="02040503050406030204" pitchFamily="18" charset="0"/>
                            </a:rPr>
                            <m:t>0</m:t>
                          </m:r>
                        </m:sub>
                      </m:sSub>
                      <m:r>
                        <a:rPr lang="it-IT" sz="2400" b="0" i="1" smtClean="0">
                          <a:latin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𝛿</m:t>
                      </m:r>
                      <m:r>
                        <a:rPr lang="it-IT" sz="2400" b="0" i="1" smtClean="0">
                          <a:latin typeface="Cambria Math" panose="02040503050406030204" pitchFamily="18" charset="0"/>
                          <a:ea typeface="Cambria Math" panose="02040503050406030204" pitchFamily="18" charset="0"/>
                        </a:rPr>
                        <m:t>=0</m:t>
                      </m:r>
                    </m:oMath>
                  </m:oMathPara>
                </a14:m>
                <a:endParaRPr lang="it-IT" sz="2400"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𝐻</m:t>
                          </m:r>
                        </m:e>
                        <m:sub>
                          <m:r>
                            <a:rPr lang="it-IT" sz="2400" b="0" i="1" smtClean="0">
                              <a:latin typeface="Cambria Math" panose="02040503050406030204" pitchFamily="18" charset="0"/>
                            </a:rPr>
                            <m:t>1</m:t>
                          </m:r>
                        </m:sub>
                      </m:sSub>
                      <m:r>
                        <a:rPr lang="it-IT" sz="2400" b="0" i="1" smtClean="0">
                          <a:latin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𝛿</m:t>
                      </m:r>
                      <m:r>
                        <a:rPr lang="it-IT" sz="2400" b="0" i="1" smtClean="0">
                          <a:latin typeface="Cambria Math" panose="02040503050406030204" pitchFamily="18" charset="0"/>
                          <a:ea typeface="Cambria Math" panose="02040503050406030204" pitchFamily="18" charset="0"/>
                        </a:rPr>
                        <m:t>&gt;0</m:t>
                      </m:r>
                    </m:oMath>
                  </m:oMathPara>
                </a14:m>
                <a:endParaRPr lang="it-IT" sz="2400"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ea typeface="Cambria Math" panose="02040503050406030204" pitchFamily="18" charset="0"/>
                        </a:rPr>
                        <m:t>𝛼</m:t>
                      </m:r>
                      <m:r>
                        <a:rPr lang="it-IT" sz="2400" b="0" i="1" smtClean="0">
                          <a:latin typeface="Cambria Math" panose="02040503050406030204" pitchFamily="18" charset="0"/>
                          <a:ea typeface="Cambria Math" panose="02040503050406030204" pitchFamily="18" charset="0"/>
                        </a:rPr>
                        <m:t>=0.05</m:t>
                      </m:r>
                    </m:oMath>
                  </m:oMathPara>
                </a14:m>
                <a:endParaRPr lang="it-IT" sz="2400" b="0" dirty="0" smtClean="0">
                  <a:ea typeface="Cambria Math" panose="02040503050406030204" pitchFamily="18" charset="0"/>
                </a:endParaRPr>
              </a:p>
            </p:txBody>
          </p:sp>
        </mc:Choice>
        <mc:Fallback xmlns="">
          <p:sp>
            <p:nvSpPr>
              <p:cNvPr id="4" name="CasellaDiTesto 3"/>
              <p:cNvSpPr txBox="1">
                <a:spLocks noRot="1" noChangeAspect="1" noMove="1" noResize="1" noEditPoints="1" noAdjustHandles="1" noChangeArrowheads="1" noChangeShapeType="1" noTextEdit="1"/>
              </p:cNvSpPr>
              <p:nvPr/>
            </p:nvSpPr>
            <p:spPr>
              <a:xfrm>
                <a:off x="-438151" y="428257"/>
                <a:ext cx="3305176" cy="1107996"/>
              </a:xfrm>
              <a:prstGeom prst="rect">
                <a:avLst/>
              </a:prstGeom>
              <a:blipFill rotWithShape="0">
                <a:blip r:embed="rId2"/>
                <a:stretch>
                  <a:fillRect b="-219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3276599" y="2330965"/>
                <a:ext cx="3710696" cy="10694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3200" b="0" i="1" smtClean="0">
                          <a:latin typeface="Cambria Math" panose="02040503050406030204" pitchFamily="18" charset="0"/>
                        </a:rPr>
                        <m:t>𝑡</m:t>
                      </m:r>
                      <m:r>
                        <a:rPr lang="it-IT" sz="3200" b="0" i="1" smtClean="0">
                          <a:latin typeface="Cambria Math" panose="02040503050406030204" pitchFamily="18" charset="0"/>
                        </a:rPr>
                        <m:t>=</m:t>
                      </m:r>
                      <m:f>
                        <m:fPr>
                          <m:ctrlPr>
                            <a:rPr lang="it-IT" sz="3200" b="0" i="1" smtClean="0">
                              <a:latin typeface="Cambria Math" panose="02040503050406030204" pitchFamily="18" charset="0"/>
                            </a:rPr>
                          </m:ctrlPr>
                        </m:fPr>
                        <m:num>
                          <m:r>
                            <a:rPr lang="it-IT" sz="3200" b="0" i="1" smtClean="0">
                              <a:latin typeface="Cambria Math" panose="02040503050406030204" pitchFamily="18" charset="0"/>
                            </a:rPr>
                            <m:t>0.4−0</m:t>
                          </m:r>
                        </m:num>
                        <m:den>
                          <m:r>
                            <a:rPr lang="it-IT" sz="3200" b="0" i="1" smtClean="0">
                              <a:latin typeface="Cambria Math" panose="02040503050406030204" pitchFamily="18" charset="0"/>
                            </a:rPr>
                            <m:t>21/</m:t>
                          </m:r>
                          <m:rad>
                            <m:radPr>
                              <m:degHide m:val="on"/>
                              <m:ctrlPr>
                                <a:rPr lang="it-IT" sz="3200" b="0" i="1" smtClean="0">
                                  <a:latin typeface="Cambria Math" panose="02040503050406030204" pitchFamily="18" charset="0"/>
                                </a:rPr>
                              </m:ctrlPr>
                            </m:radPr>
                            <m:deg/>
                            <m:e>
                              <m:r>
                                <a:rPr lang="it-IT" sz="3200" b="0" i="1" smtClean="0">
                                  <a:latin typeface="Cambria Math" panose="02040503050406030204" pitchFamily="18" charset="0"/>
                                </a:rPr>
                                <m:t>49</m:t>
                              </m:r>
                            </m:e>
                          </m:rad>
                        </m:den>
                      </m:f>
                      <m:r>
                        <a:rPr lang="it-IT" sz="3200" b="0" i="1" smtClean="0">
                          <a:latin typeface="Cambria Math" panose="02040503050406030204" pitchFamily="18" charset="0"/>
                        </a:rPr>
                        <m:t>=0.133</m:t>
                      </m:r>
                    </m:oMath>
                  </m:oMathPara>
                </a14:m>
                <a:endParaRPr lang="it-IT"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3276599" y="2330965"/>
                <a:ext cx="3710696" cy="1069460"/>
              </a:xfrm>
              <a:prstGeom prst="rect">
                <a:avLst/>
              </a:prstGeom>
              <a:blipFill rotWithShape="0">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406654" y="1623484"/>
                <a:ext cx="3513847" cy="491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𝑡</m:t>
                          </m:r>
                        </m:e>
                        <m:sub>
                          <m:r>
                            <a:rPr lang="it-IT" sz="2400" b="0" i="1" smtClean="0">
                              <a:latin typeface="Cambria Math" panose="02040503050406030204" pitchFamily="18" charset="0"/>
                              <a:ea typeface="Cambria Math" panose="02040503050406030204" pitchFamily="18" charset="0"/>
                            </a:rPr>
                            <m:t>𝑑𝑓</m:t>
                          </m:r>
                          <m:r>
                            <a:rPr lang="it-IT" sz="2400" b="0" i="1" smtClean="0">
                              <a:latin typeface="Cambria Math" panose="02040503050406030204" pitchFamily="18" charset="0"/>
                              <a:ea typeface="Cambria Math" panose="02040503050406030204" pitchFamily="18" charset="0"/>
                            </a:rPr>
                            <m:t>=48,0.95</m:t>
                          </m:r>
                        </m:sub>
                      </m:sSub>
                      <m:r>
                        <a:rPr lang="it-IT" sz="2400" b="0" i="1" smtClean="0">
                          <a:latin typeface="Cambria Math" panose="02040503050406030204" pitchFamily="18" charset="0"/>
                          <a:ea typeface="Cambria Math" panose="02040503050406030204" pitchFamily="18" charset="0"/>
                        </a:rPr>
                        <m:t>~</m:t>
                      </m:r>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𝑧</m:t>
                          </m:r>
                        </m:e>
                        <m:sub>
                          <m:r>
                            <a:rPr lang="it-IT" sz="2400" b="0" i="1" smtClean="0">
                              <a:latin typeface="Cambria Math" panose="02040503050406030204" pitchFamily="18" charset="0"/>
                              <a:ea typeface="Cambria Math" panose="02040503050406030204" pitchFamily="18" charset="0"/>
                            </a:rPr>
                            <m:t>0.95</m:t>
                          </m:r>
                        </m:sub>
                      </m:sSub>
                      <m:r>
                        <a:rPr lang="it-IT" sz="2400" b="0" i="1" smtClean="0">
                          <a:latin typeface="Cambria Math" panose="02040503050406030204" pitchFamily="18" charset="0"/>
                          <a:ea typeface="Cambria Math" panose="02040503050406030204" pitchFamily="18" charset="0"/>
                        </a:rPr>
                        <m:t>=1.645</m:t>
                      </m:r>
                    </m:oMath>
                  </m:oMathPara>
                </a14:m>
                <a:endParaRPr lang="it-IT" sz="2400" b="0" dirty="0" smtClean="0">
                  <a:ea typeface="Cambria Math" panose="02040503050406030204" pitchFamily="18"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406654" y="1623484"/>
                <a:ext cx="3513847" cy="491288"/>
              </a:xfrm>
              <a:prstGeom prst="rect">
                <a:avLst/>
              </a:prstGeom>
              <a:blipFill rotWithShape="0">
                <a:blip r:embed="rId4"/>
                <a:stretch>
                  <a:fillRect b="-12346"/>
                </a:stretch>
              </a:blipFill>
            </p:spPr>
            <p:txBody>
              <a:bodyPr/>
              <a:lstStyle/>
              <a:p>
                <a:r>
                  <a:rPr lang="it-IT">
                    <a:noFill/>
                  </a:rPr>
                  <a:t> </a:t>
                </a:r>
              </a:p>
            </p:txBody>
          </p:sp>
        </mc:Fallback>
      </mc:AlternateContent>
      <p:sp>
        <p:nvSpPr>
          <p:cNvPr id="7" name="Text Box 7"/>
          <p:cNvSpPr txBox="1">
            <a:spLocks noChangeArrowheads="1"/>
          </p:cNvSpPr>
          <p:nvPr/>
        </p:nvSpPr>
        <p:spPr bwMode="auto">
          <a:xfrm>
            <a:off x="555625" y="3616618"/>
            <a:ext cx="10839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sz="2400" dirty="0" smtClean="0"/>
              <a:t>The </a:t>
            </a:r>
            <a:r>
              <a:rPr lang="it-IT" altLang="it-IT" sz="2400" dirty="0" err="1" smtClean="0"/>
              <a:t>statistical</a:t>
            </a:r>
            <a:r>
              <a:rPr lang="it-IT" altLang="it-IT" sz="2400" dirty="0" smtClean="0"/>
              <a:t> test </a:t>
            </a:r>
            <a:r>
              <a:rPr lang="it-IT" altLang="it-IT" sz="2400" dirty="0" err="1" smtClean="0"/>
              <a:t>is</a:t>
            </a:r>
            <a:r>
              <a:rPr lang="it-IT" altLang="it-IT" sz="2400" dirty="0" smtClean="0"/>
              <a:t> </a:t>
            </a:r>
            <a:r>
              <a:rPr lang="it-IT" altLang="it-IT" sz="2400" dirty="0" err="1" smtClean="0"/>
              <a:t>lower</a:t>
            </a:r>
            <a:r>
              <a:rPr lang="it-IT" altLang="it-IT" sz="2400" dirty="0" smtClean="0"/>
              <a:t> </a:t>
            </a:r>
            <a:r>
              <a:rPr lang="it-IT" altLang="it-IT" sz="2400" dirty="0" err="1" smtClean="0"/>
              <a:t>than</a:t>
            </a:r>
            <a:r>
              <a:rPr lang="it-IT" altLang="it-IT" sz="2400" dirty="0" smtClean="0"/>
              <a:t> the </a:t>
            </a:r>
            <a:r>
              <a:rPr lang="it-IT" altLang="it-IT" sz="2400" dirty="0" err="1" smtClean="0"/>
              <a:t>threshold</a:t>
            </a:r>
            <a:r>
              <a:rPr lang="it-IT" altLang="it-IT" sz="2400" dirty="0" smtClean="0"/>
              <a:t>, </a:t>
            </a:r>
            <a:r>
              <a:rPr lang="it-IT" altLang="it-IT" sz="2400" dirty="0" err="1" smtClean="0"/>
              <a:t>thus</a:t>
            </a:r>
            <a:r>
              <a:rPr lang="it-IT" altLang="it-IT" sz="2400" dirty="0" smtClean="0"/>
              <a:t> </a:t>
            </a:r>
            <a:r>
              <a:rPr lang="it-IT" altLang="it-IT" sz="2400" dirty="0" err="1" smtClean="0"/>
              <a:t>we</a:t>
            </a:r>
            <a:r>
              <a:rPr lang="it-IT" altLang="it-IT" sz="2400" dirty="0"/>
              <a:t> </a:t>
            </a:r>
            <a:r>
              <a:rPr lang="it-IT" altLang="it-IT" sz="2400" dirty="0" smtClean="0"/>
              <a:t>do </a:t>
            </a:r>
            <a:r>
              <a:rPr lang="it-IT" altLang="it-IT" sz="2400" dirty="0" err="1" smtClean="0"/>
              <a:t>not</a:t>
            </a:r>
            <a:r>
              <a:rPr lang="it-IT" altLang="it-IT" sz="2400" dirty="0" smtClean="0"/>
              <a:t> </a:t>
            </a:r>
            <a:r>
              <a:rPr lang="it-IT" altLang="it-IT" sz="2400" dirty="0" err="1" smtClean="0"/>
              <a:t>reject</a:t>
            </a:r>
            <a:r>
              <a:rPr lang="it-IT" altLang="it-IT" sz="2400" dirty="0" smtClean="0"/>
              <a:t> H</a:t>
            </a:r>
            <a:r>
              <a:rPr lang="it-IT" altLang="it-IT" sz="2400" baseline="-25000" dirty="0" smtClean="0"/>
              <a:t>0</a:t>
            </a:r>
            <a:r>
              <a:rPr lang="it-IT" altLang="it-IT" sz="2400" dirty="0"/>
              <a:t>.</a:t>
            </a:r>
          </a:p>
        </p:txBody>
      </p:sp>
      <mc:AlternateContent xmlns:mc="http://schemas.openxmlformats.org/markup-compatibility/2006" xmlns:a14="http://schemas.microsoft.com/office/drawing/2010/main">
        <mc:Choice Requires="a14">
          <p:sp>
            <p:nvSpPr>
              <p:cNvPr id="8" name="CasellaDiTesto 7"/>
              <p:cNvSpPr txBox="1"/>
              <p:nvPr/>
            </p:nvSpPr>
            <p:spPr>
              <a:xfrm>
                <a:off x="1214437" y="4563212"/>
                <a:ext cx="5583516" cy="7629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rPr>
                        <m:t>90%</m:t>
                      </m:r>
                      <m:r>
                        <a:rPr lang="it-IT" sz="2400" b="0" i="1" smtClean="0">
                          <a:latin typeface="Cambria Math" panose="02040503050406030204" pitchFamily="18" charset="0"/>
                        </a:rPr>
                        <m:t>𝐶𝐼</m:t>
                      </m:r>
                      <m:r>
                        <a:rPr lang="it-IT" sz="2400" b="0" i="1" smtClean="0">
                          <a:latin typeface="Cambria Math" panose="02040503050406030204" pitchFamily="18" charset="0"/>
                        </a:rPr>
                        <m:t>: 0.4±1.645</m:t>
                      </m:r>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21</m:t>
                          </m:r>
                        </m:num>
                        <m:den>
                          <m:rad>
                            <m:radPr>
                              <m:degHide m:val="on"/>
                              <m:ctrlPr>
                                <a:rPr lang="it-IT" sz="2400" b="0" i="1" smtClean="0">
                                  <a:latin typeface="Cambria Math" panose="02040503050406030204" pitchFamily="18" charset="0"/>
                                  <a:ea typeface="Cambria Math" panose="02040503050406030204" pitchFamily="18" charset="0"/>
                                </a:rPr>
                              </m:ctrlPr>
                            </m:radPr>
                            <m:deg/>
                            <m:e>
                              <m:r>
                                <a:rPr lang="it-IT" sz="2400" b="0" i="1" smtClean="0">
                                  <a:latin typeface="Cambria Math" panose="02040503050406030204" pitchFamily="18" charset="0"/>
                                  <a:ea typeface="Cambria Math" panose="02040503050406030204" pitchFamily="18" charset="0"/>
                                </a:rPr>
                                <m:t>49</m:t>
                              </m:r>
                            </m:e>
                          </m:rad>
                        </m:den>
                      </m:f>
                      <m:r>
                        <a:rPr lang="it-IT" sz="2400" b="0" i="1" smtClean="0">
                          <a:latin typeface="Cambria Math" panose="02040503050406030204" pitchFamily="18" charset="0"/>
                          <a:ea typeface="Cambria Math" panose="02040503050406030204" pitchFamily="18" charset="0"/>
                        </a:rPr>
                        <m:t>  →[−4.54;5.34]</m:t>
                      </m:r>
                    </m:oMath>
                  </m:oMathPara>
                </a14:m>
                <a:endParaRPr lang="it-IT" dirty="0"/>
              </a:p>
            </p:txBody>
          </p:sp>
        </mc:Choice>
        <mc:Fallback xmlns="">
          <p:sp>
            <p:nvSpPr>
              <p:cNvPr id="8" name="CasellaDiTesto 7"/>
              <p:cNvSpPr txBox="1">
                <a:spLocks noRot="1" noChangeAspect="1" noMove="1" noResize="1" noEditPoints="1" noAdjustHandles="1" noChangeArrowheads="1" noChangeShapeType="1" noTextEdit="1"/>
              </p:cNvSpPr>
              <p:nvPr/>
            </p:nvSpPr>
            <p:spPr>
              <a:xfrm>
                <a:off x="1214437" y="4563212"/>
                <a:ext cx="5583516" cy="762966"/>
              </a:xfrm>
              <a:prstGeom prst="rect">
                <a:avLst/>
              </a:prstGeom>
              <a:blipFill rotWithShape="0">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71369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a:t>
            </a:r>
            <a:endParaRPr lang="it-IT" dirty="0"/>
          </a:p>
        </p:txBody>
      </p:sp>
      <p:sp>
        <p:nvSpPr>
          <p:cNvPr id="4" name="Rectangle 1"/>
          <p:cNvSpPr>
            <a:spLocks noGrp="1" noChangeArrowheads="1"/>
          </p:cNvSpPr>
          <p:nvPr>
            <p:ph idx="1"/>
          </p:nvPr>
        </p:nvSpPr>
        <p:spPr bwMode="auto">
          <a:xfrm>
            <a:off x="1000689" y="1659285"/>
            <a:ext cx="1019062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3200" b="0" i="0" u="none" strike="noStrike" cap="none" normalizeH="0" dirty="0" smtClean="0">
                <a:ln>
                  <a:noFill/>
                </a:ln>
                <a:solidFill>
                  <a:schemeClr val="tx1"/>
                </a:solidFill>
                <a:effectLst/>
              </a:rPr>
              <a:t>A </a:t>
            </a:r>
            <a:r>
              <a:rPr kumimoji="0" lang="it-IT" altLang="it-IT" sz="3200" b="0" i="0" u="none" strike="noStrike" cap="none" normalizeH="0" dirty="0" err="1" smtClean="0">
                <a:ln>
                  <a:noFill/>
                </a:ln>
                <a:solidFill>
                  <a:schemeClr val="tx1"/>
                </a:solidFill>
                <a:effectLst/>
              </a:rPr>
              <a:t>pharmaceutical</a:t>
            </a:r>
            <a:r>
              <a:rPr kumimoji="0" lang="it-IT" altLang="it-IT" sz="3200" b="0" i="0" u="none" strike="noStrike" cap="none" normalizeH="0" dirty="0" smtClean="0">
                <a:ln>
                  <a:noFill/>
                </a:ln>
                <a:solidFill>
                  <a:schemeClr val="tx1"/>
                </a:solidFill>
                <a:effectLst/>
              </a:rPr>
              <a:t> company </a:t>
            </a:r>
            <a:r>
              <a:rPr kumimoji="0" lang="it-IT" altLang="it-IT" sz="3200" b="0" i="0" u="none" strike="noStrike" cap="none" normalizeH="0" dirty="0" err="1" smtClean="0">
                <a:ln>
                  <a:noFill/>
                </a:ln>
                <a:solidFill>
                  <a:schemeClr val="tx1"/>
                </a:solidFill>
                <a:effectLst/>
              </a:rPr>
              <a:t>asserts</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that</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one</a:t>
            </a:r>
            <a:r>
              <a:rPr kumimoji="0" lang="it-IT" altLang="it-IT" sz="3200" b="0" i="0" u="none" strike="noStrike" cap="none" normalizeH="0" dirty="0" smtClean="0">
                <a:ln>
                  <a:noFill/>
                </a:ln>
                <a:solidFill>
                  <a:schemeClr val="tx1"/>
                </a:solidFill>
                <a:effectLst/>
              </a:rPr>
              <a:t> of </a:t>
            </a:r>
            <a:r>
              <a:rPr kumimoji="0" lang="it-IT" altLang="it-IT" sz="3200" b="0" i="0" u="none" strike="noStrike" cap="none" normalizeH="0" dirty="0" err="1" smtClean="0">
                <a:ln>
                  <a:noFill/>
                </a:ln>
                <a:solidFill>
                  <a:schemeClr val="tx1"/>
                </a:solidFill>
                <a:effectLst/>
              </a:rPr>
              <a:t>its</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drugs</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is</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effective</a:t>
            </a:r>
            <a:r>
              <a:rPr kumimoji="0" lang="it-IT" altLang="it-IT" sz="3200" b="0" i="0" u="none" strike="noStrike" cap="none" normalizeH="0" dirty="0" smtClean="0">
                <a:ln>
                  <a:noFill/>
                </a:ln>
                <a:solidFill>
                  <a:schemeClr val="tx1"/>
                </a:solidFill>
                <a:effectLst/>
              </a:rPr>
              <a:t> in 90% of </a:t>
            </a:r>
            <a:r>
              <a:rPr kumimoji="0" lang="it-IT" altLang="it-IT" sz="3200" b="0" i="0" u="none" strike="noStrike" cap="none" normalizeH="0" dirty="0" err="1" smtClean="0">
                <a:ln>
                  <a:noFill/>
                </a:ln>
                <a:solidFill>
                  <a:schemeClr val="tx1"/>
                </a:solidFill>
                <a:effectLst/>
              </a:rPr>
              <a:t>cases</a:t>
            </a:r>
            <a:r>
              <a:rPr kumimoji="0" lang="it-IT" altLang="it-IT" sz="3200" b="0" i="0" u="none" strike="noStrike" cap="none" normalizeH="0" dirty="0" smtClean="0">
                <a:ln>
                  <a:noFill/>
                </a:ln>
                <a:solidFill>
                  <a:schemeClr val="tx1"/>
                </a:solidFill>
                <a:effectLst/>
              </a:rPr>
              <a:t>. In a sample of 200 </a:t>
            </a:r>
            <a:r>
              <a:rPr kumimoji="0" lang="it-IT" altLang="it-IT" sz="3200" b="0" i="0" u="none" strike="noStrike" cap="none" normalizeH="0" dirty="0" err="1" smtClean="0">
                <a:ln>
                  <a:noFill/>
                </a:ln>
                <a:solidFill>
                  <a:schemeClr val="tx1"/>
                </a:solidFill>
                <a:effectLst/>
              </a:rPr>
              <a:t>people</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who</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used</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it</a:t>
            </a:r>
            <a:r>
              <a:rPr kumimoji="0" lang="it-IT" altLang="it-IT" sz="3200" b="0" i="0" u="none" strike="noStrike" cap="none" normalizeH="0" dirty="0" smtClean="0">
                <a:ln>
                  <a:noFill/>
                </a:ln>
                <a:solidFill>
                  <a:schemeClr val="tx1"/>
                </a:solidFill>
                <a:effectLst/>
              </a:rPr>
              <a:t>, the </a:t>
            </a:r>
            <a:r>
              <a:rPr kumimoji="0" lang="it-IT" altLang="it-IT" sz="3200" b="0" i="0" u="none" strike="noStrike" cap="none" normalizeH="0" dirty="0" err="1" smtClean="0">
                <a:ln>
                  <a:noFill/>
                </a:ln>
                <a:solidFill>
                  <a:schemeClr val="tx1"/>
                </a:solidFill>
                <a:effectLst/>
              </a:rPr>
              <a:t>drug</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proved</a:t>
            </a:r>
            <a:r>
              <a:rPr kumimoji="0" lang="it-IT" altLang="it-IT" sz="3200" b="0" i="0" u="none" strike="noStrike" cap="none" normalizeH="0" dirty="0" smtClean="0">
                <a:ln>
                  <a:noFill/>
                </a:ln>
                <a:solidFill>
                  <a:schemeClr val="tx1"/>
                </a:solidFill>
                <a:effectLst/>
              </a:rPr>
              <a:t> to be </a:t>
            </a:r>
            <a:r>
              <a:rPr kumimoji="0" lang="it-IT" altLang="it-IT" sz="3200" b="0" i="0" u="none" strike="noStrike" cap="none" normalizeH="0" dirty="0" err="1" smtClean="0">
                <a:ln>
                  <a:noFill/>
                </a:ln>
                <a:solidFill>
                  <a:schemeClr val="tx1"/>
                </a:solidFill>
                <a:effectLst/>
              </a:rPr>
              <a:t>effective</a:t>
            </a:r>
            <a:r>
              <a:rPr kumimoji="0" lang="it-IT" altLang="it-IT" sz="3200" b="0" i="0" u="none" strike="noStrike" cap="none" normalizeH="0" dirty="0" smtClean="0">
                <a:ln>
                  <a:noFill/>
                </a:ln>
                <a:solidFill>
                  <a:schemeClr val="tx1"/>
                </a:solidFill>
                <a:effectLst/>
              </a:rPr>
              <a:t> in 160 </a:t>
            </a:r>
            <a:r>
              <a:rPr kumimoji="0" lang="it-IT" altLang="it-IT" sz="3200" b="0" i="0" u="none" strike="noStrike" cap="none" normalizeH="0" dirty="0" err="1" smtClean="0">
                <a:ln>
                  <a:noFill/>
                </a:ln>
                <a:solidFill>
                  <a:schemeClr val="tx1"/>
                </a:solidFill>
                <a:effectLst/>
              </a:rPr>
              <a:t>cases</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Determine</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if</a:t>
            </a:r>
            <a:r>
              <a:rPr kumimoji="0" lang="it-IT" altLang="it-IT" sz="3200" b="0" i="0" u="none" strike="noStrike" cap="none" normalizeH="0" dirty="0" smtClean="0">
                <a:ln>
                  <a:noFill/>
                </a:ln>
                <a:solidFill>
                  <a:schemeClr val="tx1"/>
                </a:solidFill>
                <a:effectLst/>
              </a:rPr>
              <a:t> the </a:t>
            </a:r>
            <a:r>
              <a:rPr kumimoji="0" lang="it-IT" altLang="it-IT" sz="3200" b="0" i="0" u="none" strike="noStrike" cap="none" normalizeH="0" dirty="0" err="1" smtClean="0">
                <a:ln>
                  <a:noFill/>
                </a:ln>
                <a:solidFill>
                  <a:schemeClr val="tx1"/>
                </a:solidFill>
                <a:effectLst/>
              </a:rPr>
              <a:t>pharmaceutical</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company's</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claim</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is</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legitimate</a:t>
            </a:r>
            <a:r>
              <a:rPr kumimoji="0" lang="it-IT" altLang="it-IT" sz="3200" b="0" i="0" u="none" strike="noStrike" cap="none" normalizeH="0" dirty="0" smtClean="0">
                <a:ln>
                  <a:noFill/>
                </a:ln>
                <a:solidFill>
                  <a:schemeClr val="tx1"/>
                </a:solidFill>
                <a:effectLst/>
              </a:rPr>
              <a:t> with a </a:t>
            </a:r>
            <a:r>
              <a:rPr kumimoji="0" lang="it-IT" altLang="it-IT" sz="3200" b="0" i="0" u="none" strike="noStrike" cap="none" normalizeH="0" dirty="0" err="1" smtClean="0">
                <a:ln>
                  <a:noFill/>
                </a:ln>
                <a:solidFill>
                  <a:schemeClr val="tx1"/>
                </a:solidFill>
                <a:effectLst/>
              </a:rPr>
              <a:t>significance</a:t>
            </a:r>
            <a:r>
              <a:rPr kumimoji="0" lang="it-IT" altLang="it-IT" sz="3200" b="0" i="0" u="none" strike="noStrike" cap="none" normalizeH="0" dirty="0" smtClean="0">
                <a:ln>
                  <a:noFill/>
                </a:ln>
                <a:solidFill>
                  <a:schemeClr val="tx1"/>
                </a:solidFill>
                <a:effectLst/>
              </a:rPr>
              <a:t> </a:t>
            </a:r>
            <a:r>
              <a:rPr kumimoji="0" lang="it-IT" altLang="it-IT" sz="3200" b="0" i="0" u="none" strike="noStrike" cap="none" normalizeH="0" dirty="0" err="1" smtClean="0">
                <a:ln>
                  <a:noFill/>
                </a:ln>
                <a:solidFill>
                  <a:schemeClr val="tx1"/>
                </a:solidFill>
                <a:effectLst/>
              </a:rPr>
              <a:t>level</a:t>
            </a:r>
            <a:r>
              <a:rPr kumimoji="0" lang="it-IT" altLang="it-IT" sz="3200" b="0" i="0" u="none" strike="noStrike" cap="none" normalizeH="0" dirty="0" smtClean="0">
                <a:ln>
                  <a:noFill/>
                </a:ln>
                <a:solidFill>
                  <a:schemeClr val="tx1"/>
                </a:solidFill>
                <a:effectLst/>
              </a:rPr>
              <a:t> of </a:t>
            </a:r>
            <a:r>
              <a:rPr kumimoji="0" lang="el-GR" altLang="it-IT" sz="3200" b="0" i="0" u="none" strike="noStrike" cap="none" normalizeH="0" dirty="0" smtClean="0">
                <a:ln>
                  <a:noFill/>
                </a:ln>
                <a:solidFill>
                  <a:schemeClr val="tx1"/>
                </a:solidFill>
                <a:effectLst/>
              </a:rPr>
              <a:t>α</a:t>
            </a:r>
            <a:r>
              <a:rPr kumimoji="0" lang="it-IT" altLang="it-IT" sz="3200" b="0" i="0" u="none" strike="noStrike" cap="none" normalizeH="0" dirty="0" smtClean="0">
                <a:ln>
                  <a:noFill/>
                </a:ln>
                <a:solidFill>
                  <a:schemeClr val="tx1"/>
                </a:solidFill>
                <a:effectLst/>
              </a:rPr>
              <a:t> = 0.01. </a:t>
            </a:r>
          </a:p>
          <a:p>
            <a:pPr marL="0" marR="0" lvl="0" indent="0" algn="l" defTabSz="914400" rtl="0" eaLnBrk="0" fontAlgn="base" latinLnBrk="0" hangingPunct="0">
              <a:lnSpc>
                <a:spcPct val="100000"/>
              </a:lnSpc>
              <a:spcBef>
                <a:spcPct val="0"/>
              </a:spcBef>
              <a:spcAft>
                <a:spcPct val="0"/>
              </a:spcAft>
              <a:buClrTx/>
              <a:buSzTx/>
              <a:buFontTx/>
              <a:buNone/>
              <a:tabLst/>
            </a:pPr>
            <a:r>
              <a:rPr lang="it-IT" altLang="it-IT" sz="3200" dirty="0" err="1" smtClean="0"/>
              <a:t>Provide</a:t>
            </a:r>
            <a:r>
              <a:rPr lang="it-IT" altLang="it-IT" sz="3200" dirty="0" smtClean="0"/>
              <a:t> </a:t>
            </a:r>
            <a:r>
              <a:rPr lang="it-IT" altLang="it-IT" sz="3200" dirty="0" err="1" smtClean="0"/>
              <a:t>also</a:t>
            </a:r>
            <a:r>
              <a:rPr lang="it-IT" altLang="it-IT" sz="3200" dirty="0" smtClean="0"/>
              <a:t> a </a:t>
            </a:r>
            <a:r>
              <a:rPr lang="it-IT" altLang="it-IT" sz="3200" dirty="0" err="1" smtClean="0"/>
              <a:t>confidence</a:t>
            </a:r>
            <a:r>
              <a:rPr lang="it-IT" altLang="it-IT" sz="3200" dirty="0" smtClean="0"/>
              <a:t> </a:t>
            </a:r>
            <a:r>
              <a:rPr lang="it-IT" altLang="it-IT" sz="3200" dirty="0" err="1" smtClean="0"/>
              <a:t>interval</a:t>
            </a:r>
            <a:r>
              <a:rPr lang="it-IT" altLang="it-IT" sz="3200" dirty="0" smtClean="0"/>
              <a:t> </a:t>
            </a:r>
            <a:r>
              <a:rPr lang="it-IT" altLang="it-IT" sz="3200" dirty="0" err="1" smtClean="0"/>
              <a:t>estimating</a:t>
            </a:r>
            <a:r>
              <a:rPr lang="it-IT" altLang="it-IT" sz="3200" dirty="0" smtClean="0"/>
              <a:t> the </a:t>
            </a:r>
            <a:r>
              <a:rPr lang="it-IT" altLang="it-IT" sz="3200" dirty="0" err="1" smtClean="0"/>
              <a:t>efficacy</a:t>
            </a:r>
            <a:r>
              <a:rPr lang="it-IT" altLang="it-IT" sz="3200" dirty="0" smtClean="0"/>
              <a:t> of the </a:t>
            </a:r>
            <a:r>
              <a:rPr lang="it-IT" altLang="it-IT" sz="3200" dirty="0" err="1" smtClean="0"/>
              <a:t>drug</a:t>
            </a:r>
            <a:r>
              <a:rPr lang="it-IT" altLang="it-IT" sz="3200" dirty="0" smtClean="0"/>
              <a:t>.</a:t>
            </a:r>
            <a:endParaRPr kumimoji="0" lang="it-IT" altLang="it-IT" sz="3200" b="0" i="0" u="none" strike="noStrike" cap="none" normalizeH="0" dirty="0" smtClean="0">
              <a:ln>
                <a:noFill/>
              </a:ln>
              <a:solidFill>
                <a:schemeClr val="tx1"/>
              </a:solidFill>
              <a:effectLst/>
            </a:endParaRPr>
          </a:p>
        </p:txBody>
      </p:sp>
    </p:spTree>
    <p:extLst>
      <p:ext uri="{BB962C8B-B14F-4D97-AF65-F5344CB8AC3E}">
        <p14:creationId xmlns:p14="http://schemas.microsoft.com/office/powerpoint/2010/main" val="204288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a:t>
            </a:r>
            <a:endParaRPr lang="it-IT" dirty="0"/>
          </a:p>
        </p:txBody>
      </p:sp>
      <p:sp>
        <p:nvSpPr>
          <p:cNvPr id="4" name="Rectangle 1"/>
          <p:cNvSpPr>
            <a:spLocks noGrp="1" noChangeArrowheads="1"/>
          </p:cNvSpPr>
          <p:nvPr>
            <p:ph idx="1"/>
          </p:nvPr>
        </p:nvSpPr>
        <p:spPr bwMode="auto">
          <a:xfrm>
            <a:off x="1553703" y="135742"/>
            <a:ext cx="1019062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dirty="0" smtClean="0">
                <a:ln>
                  <a:noFill/>
                </a:ln>
                <a:solidFill>
                  <a:schemeClr val="tx1"/>
                </a:solidFill>
                <a:effectLst/>
              </a:rPr>
              <a:t>A </a:t>
            </a:r>
            <a:r>
              <a:rPr kumimoji="0" lang="it-IT" altLang="it-IT" sz="2000" b="0" i="0" u="none" strike="noStrike" cap="none" normalizeH="0" dirty="0" err="1" smtClean="0">
                <a:ln>
                  <a:noFill/>
                </a:ln>
                <a:solidFill>
                  <a:schemeClr val="tx1"/>
                </a:solidFill>
                <a:effectLst/>
              </a:rPr>
              <a:t>pharmaceutical</a:t>
            </a:r>
            <a:r>
              <a:rPr kumimoji="0" lang="it-IT" altLang="it-IT" sz="2000" b="0" i="0" u="none" strike="noStrike" cap="none" normalizeH="0" dirty="0" smtClean="0">
                <a:ln>
                  <a:noFill/>
                </a:ln>
                <a:solidFill>
                  <a:schemeClr val="tx1"/>
                </a:solidFill>
                <a:effectLst/>
              </a:rPr>
              <a:t> company </a:t>
            </a:r>
            <a:r>
              <a:rPr kumimoji="0" lang="it-IT" altLang="it-IT" sz="2000" b="0" i="0" u="none" strike="noStrike" cap="none" normalizeH="0" dirty="0" err="1" smtClean="0">
                <a:ln>
                  <a:noFill/>
                </a:ln>
                <a:solidFill>
                  <a:schemeClr val="tx1"/>
                </a:solidFill>
                <a:effectLst/>
              </a:rPr>
              <a:t>asserts</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that</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one</a:t>
            </a:r>
            <a:r>
              <a:rPr kumimoji="0" lang="it-IT" altLang="it-IT" sz="2000" b="0" i="0" u="none" strike="noStrike" cap="none" normalizeH="0" dirty="0" smtClean="0">
                <a:ln>
                  <a:noFill/>
                </a:ln>
                <a:solidFill>
                  <a:schemeClr val="tx1"/>
                </a:solidFill>
                <a:effectLst/>
              </a:rPr>
              <a:t> of </a:t>
            </a:r>
            <a:r>
              <a:rPr kumimoji="0" lang="it-IT" altLang="it-IT" sz="2000" b="0" i="0" u="none" strike="noStrike" cap="none" normalizeH="0" dirty="0" err="1" smtClean="0">
                <a:ln>
                  <a:noFill/>
                </a:ln>
                <a:solidFill>
                  <a:schemeClr val="tx1"/>
                </a:solidFill>
                <a:effectLst/>
              </a:rPr>
              <a:t>its</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drugs</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is</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effective</a:t>
            </a:r>
            <a:r>
              <a:rPr kumimoji="0" lang="it-IT" altLang="it-IT" sz="2000" b="0" i="0" u="none" strike="noStrike" cap="none" normalizeH="0" dirty="0" smtClean="0">
                <a:ln>
                  <a:noFill/>
                </a:ln>
                <a:solidFill>
                  <a:schemeClr val="tx1"/>
                </a:solidFill>
                <a:effectLst/>
              </a:rPr>
              <a:t> in 90% of </a:t>
            </a:r>
            <a:r>
              <a:rPr kumimoji="0" lang="it-IT" altLang="it-IT" sz="2000" b="0" i="0" u="none" strike="noStrike" cap="none" normalizeH="0" dirty="0" err="1" smtClean="0">
                <a:ln>
                  <a:noFill/>
                </a:ln>
                <a:solidFill>
                  <a:schemeClr val="tx1"/>
                </a:solidFill>
                <a:effectLst/>
              </a:rPr>
              <a:t>cases</a:t>
            </a:r>
            <a:r>
              <a:rPr kumimoji="0" lang="it-IT" altLang="it-IT" sz="2000" b="0" i="0" u="none" strike="noStrike" cap="none" normalizeH="0" dirty="0" smtClean="0">
                <a:ln>
                  <a:noFill/>
                </a:ln>
                <a:solidFill>
                  <a:schemeClr val="tx1"/>
                </a:solidFill>
                <a:effectLst/>
              </a:rPr>
              <a:t>. In a sample of 200 </a:t>
            </a:r>
            <a:r>
              <a:rPr kumimoji="0" lang="it-IT" altLang="it-IT" sz="2000" b="0" i="0" u="none" strike="noStrike" cap="none" normalizeH="0" dirty="0" err="1" smtClean="0">
                <a:ln>
                  <a:noFill/>
                </a:ln>
                <a:solidFill>
                  <a:schemeClr val="tx1"/>
                </a:solidFill>
                <a:effectLst/>
              </a:rPr>
              <a:t>people</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who</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used</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it</a:t>
            </a:r>
            <a:r>
              <a:rPr kumimoji="0" lang="it-IT" altLang="it-IT" sz="2000" b="0" i="0" u="none" strike="noStrike" cap="none" normalizeH="0" dirty="0" smtClean="0">
                <a:ln>
                  <a:noFill/>
                </a:ln>
                <a:solidFill>
                  <a:schemeClr val="tx1"/>
                </a:solidFill>
                <a:effectLst/>
              </a:rPr>
              <a:t>, the </a:t>
            </a:r>
            <a:r>
              <a:rPr kumimoji="0" lang="it-IT" altLang="it-IT" sz="2000" b="0" i="0" u="none" strike="noStrike" cap="none" normalizeH="0" dirty="0" err="1" smtClean="0">
                <a:ln>
                  <a:noFill/>
                </a:ln>
                <a:solidFill>
                  <a:schemeClr val="tx1"/>
                </a:solidFill>
                <a:effectLst/>
              </a:rPr>
              <a:t>drug</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proved</a:t>
            </a:r>
            <a:r>
              <a:rPr kumimoji="0" lang="it-IT" altLang="it-IT" sz="2000" b="0" i="0" u="none" strike="noStrike" cap="none" normalizeH="0" dirty="0" smtClean="0">
                <a:ln>
                  <a:noFill/>
                </a:ln>
                <a:solidFill>
                  <a:schemeClr val="tx1"/>
                </a:solidFill>
                <a:effectLst/>
              </a:rPr>
              <a:t> to be </a:t>
            </a:r>
            <a:r>
              <a:rPr kumimoji="0" lang="it-IT" altLang="it-IT" sz="2000" b="0" i="0" u="none" strike="noStrike" cap="none" normalizeH="0" dirty="0" err="1" smtClean="0">
                <a:ln>
                  <a:noFill/>
                </a:ln>
                <a:solidFill>
                  <a:schemeClr val="tx1"/>
                </a:solidFill>
                <a:effectLst/>
              </a:rPr>
              <a:t>effective</a:t>
            </a:r>
            <a:r>
              <a:rPr kumimoji="0" lang="it-IT" altLang="it-IT" sz="2000" b="0" i="0" u="none" strike="noStrike" cap="none" normalizeH="0" dirty="0" smtClean="0">
                <a:ln>
                  <a:noFill/>
                </a:ln>
                <a:solidFill>
                  <a:schemeClr val="tx1"/>
                </a:solidFill>
                <a:effectLst/>
              </a:rPr>
              <a:t> in 160 </a:t>
            </a:r>
            <a:r>
              <a:rPr kumimoji="0" lang="it-IT" altLang="it-IT" sz="2000" b="0" i="0" u="none" strike="noStrike" cap="none" normalizeH="0" dirty="0" err="1" smtClean="0">
                <a:ln>
                  <a:noFill/>
                </a:ln>
                <a:solidFill>
                  <a:schemeClr val="tx1"/>
                </a:solidFill>
                <a:effectLst/>
              </a:rPr>
              <a:t>cases</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Determine</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if</a:t>
            </a:r>
            <a:r>
              <a:rPr kumimoji="0" lang="it-IT" altLang="it-IT" sz="2000" b="0" i="0" u="none" strike="noStrike" cap="none" normalizeH="0" dirty="0" smtClean="0">
                <a:ln>
                  <a:noFill/>
                </a:ln>
                <a:solidFill>
                  <a:schemeClr val="tx1"/>
                </a:solidFill>
                <a:effectLst/>
              </a:rPr>
              <a:t> the </a:t>
            </a:r>
            <a:r>
              <a:rPr kumimoji="0" lang="it-IT" altLang="it-IT" sz="2000" b="0" i="0" u="none" strike="noStrike" cap="none" normalizeH="0" dirty="0" err="1" smtClean="0">
                <a:ln>
                  <a:noFill/>
                </a:ln>
                <a:solidFill>
                  <a:schemeClr val="tx1"/>
                </a:solidFill>
                <a:effectLst/>
              </a:rPr>
              <a:t>pharmaceutical</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company's</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claim</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is</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legitimate</a:t>
            </a:r>
            <a:r>
              <a:rPr kumimoji="0" lang="it-IT" altLang="it-IT" sz="2000" b="0" i="0" u="none" strike="noStrike" cap="none" normalizeH="0" dirty="0" smtClean="0">
                <a:ln>
                  <a:noFill/>
                </a:ln>
                <a:solidFill>
                  <a:schemeClr val="tx1"/>
                </a:solidFill>
                <a:effectLst/>
              </a:rPr>
              <a:t> with a </a:t>
            </a:r>
            <a:r>
              <a:rPr kumimoji="0" lang="it-IT" altLang="it-IT" sz="2000" b="0" i="0" u="none" strike="noStrike" cap="none" normalizeH="0" dirty="0" err="1" smtClean="0">
                <a:ln>
                  <a:noFill/>
                </a:ln>
                <a:solidFill>
                  <a:schemeClr val="tx1"/>
                </a:solidFill>
                <a:effectLst/>
              </a:rPr>
              <a:t>significance</a:t>
            </a:r>
            <a:r>
              <a:rPr kumimoji="0" lang="it-IT" altLang="it-IT" sz="2000" b="0" i="0" u="none" strike="noStrike" cap="none" normalizeH="0" dirty="0" smtClean="0">
                <a:ln>
                  <a:noFill/>
                </a:ln>
                <a:solidFill>
                  <a:schemeClr val="tx1"/>
                </a:solidFill>
                <a:effectLst/>
              </a:rPr>
              <a:t> </a:t>
            </a:r>
            <a:r>
              <a:rPr kumimoji="0" lang="it-IT" altLang="it-IT" sz="2000" b="0" i="0" u="none" strike="noStrike" cap="none" normalizeH="0" dirty="0" err="1" smtClean="0">
                <a:ln>
                  <a:noFill/>
                </a:ln>
                <a:solidFill>
                  <a:schemeClr val="tx1"/>
                </a:solidFill>
                <a:effectLst/>
              </a:rPr>
              <a:t>level</a:t>
            </a:r>
            <a:r>
              <a:rPr kumimoji="0" lang="it-IT" altLang="it-IT" sz="2000" b="0" i="0" u="none" strike="noStrike" cap="none" normalizeH="0" dirty="0" smtClean="0">
                <a:ln>
                  <a:noFill/>
                </a:ln>
                <a:solidFill>
                  <a:schemeClr val="tx1"/>
                </a:solidFill>
                <a:effectLst/>
              </a:rPr>
              <a:t> of </a:t>
            </a:r>
            <a:r>
              <a:rPr kumimoji="0" lang="el-GR" altLang="it-IT" sz="2000" b="0" i="0" u="none" strike="noStrike" cap="none" normalizeH="0" dirty="0" smtClean="0">
                <a:ln>
                  <a:noFill/>
                </a:ln>
                <a:solidFill>
                  <a:schemeClr val="tx1"/>
                </a:solidFill>
                <a:effectLst/>
              </a:rPr>
              <a:t>α</a:t>
            </a:r>
            <a:r>
              <a:rPr kumimoji="0" lang="it-IT" altLang="it-IT" sz="2000" b="0" i="0" u="none" strike="noStrike" cap="none" normalizeH="0" dirty="0" smtClean="0">
                <a:ln>
                  <a:noFill/>
                </a:ln>
                <a:solidFill>
                  <a:schemeClr val="tx1"/>
                </a:solidFill>
                <a:effectLst/>
              </a:rPr>
              <a:t> = 0.01. </a:t>
            </a:r>
          </a:p>
          <a:p>
            <a:pPr marL="0" marR="0" lvl="0" indent="0" algn="l" defTabSz="914400" rtl="0" eaLnBrk="0" fontAlgn="base" latinLnBrk="0" hangingPunct="0">
              <a:lnSpc>
                <a:spcPct val="100000"/>
              </a:lnSpc>
              <a:spcBef>
                <a:spcPct val="0"/>
              </a:spcBef>
              <a:spcAft>
                <a:spcPct val="0"/>
              </a:spcAft>
              <a:buClrTx/>
              <a:buSzTx/>
              <a:buFontTx/>
              <a:buNone/>
              <a:tabLst/>
            </a:pPr>
            <a:r>
              <a:rPr lang="it-IT" altLang="it-IT" sz="2000" dirty="0" err="1" smtClean="0"/>
              <a:t>Provide</a:t>
            </a:r>
            <a:r>
              <a:rPr lang="it-IT" altLang="it-IT" sz="2000" dirty="0" smtClean="0"/>
              <a:t> </a:t>
            </a:r>
            <a:r>
              <a:rPr lang="it-IT" altLang="it-IT" sz="2000" dirty="0" err="1" smtClean="0"/>
              <a:t>also</a:t>
            </a:r>
            <a:r>
              <a:rPr lang="it-IT" altLang="it-IT" sz="2000" dirty="0" smtClean="0"/>
              <a:t> a </a:t>
            </a:r>
            <a:r>
              <a:rPr lang="it-IT" altLang="it-IT" sz="2000" dirty="0" err="1" smtClean="0"/>
              <a:t>confidence</a:t>
            </a:r>
            <a:r>
              <a:rPr lang="it-IT" altLang="it-IT" sz="2000" dirty="0" smtClean="0"/>
              <a:t> </a:t>
            </a:r>
            <a:r>
              <a:rPr lang="it-IT" altLang="it-IT" sz="2000" dirty="0" err="1" smtClean="0"/>
              <a:t>interval</a:t>
            </a:r>
            <a:r>
              <a:rPr lang="it-IT" altLang="it-IT" sz="2000" dirty="0" smtClean="0"/>
              <a:t> </a:t>
            </a:r>
            <a:r>
              <a:rPr lang="it-IT" altLang="it-IT" sz="2000" dirty="0" err="1" smtClean="0"/>
              <a:t>estimating</a:t>
            </a:r>
            <a:r>
              <a:rPr lang="it-IT" altLang="it-IT" sz="2000" dirty="0" smtClean="0"/>
              <a:t> the </a:t>
            </a:r>
            <a:r>
              <a:rPr lang="it-IT" altLang="it-IT" sz="2000" dirty="0" err="1" smtClean="0"/>
              <a:t>efficacy</a:t>
            </a:r>
            <a:r>
              <a:rPr lang="it-IT" altLang="it-IT" sz="2000" dirty="0" smtClean="0"/>
              <a:t> of the </a:t>
            </a:r>
            <a:r>
              <a:rPr lang="it-IT" altLang="it-IT" sz="2000" dirty="0" err="1" smtClean="0"/>
              <a:t>drug</a:t>
            </a:r>
            <a:r>
              <a:rPr lang="it-IT" altLang="it-IT" sz="2000" dirty="0" smtClean="0"/>
              <a:t>.</a:t>
            </a:r>
            <a:endParaRPr kumimoji="0" lang="it-IT" altLang="it-IT" sz="2000" b="0" i="0" u="none" strike="noStrike" cap="none" normalizeH="0" dirty="0" smtClean="0">
              <a:ln>
                <a:noFill/>
              </a:ln>
              <a:solidFill>
                <a:schemeClr val="tx1"/>
              </a:solidFill>
              <a:effectLst/>
            </a:endParaRPr>
          </a:p>
        </p:txBody>
      </p:sp>
      <p:sp>
        <p:nvSpPr>
          <p:cNvPr id="5" name="Rectangle 3"/>
          <p:cNvSpPr txBox="1">
            <a:spLocks noChangeArrowheads="1"/>
          </p:cNvSpPr>
          <p:nvPr/>
        </p:nvSpPr>
        <p:spPr>
          <a:xfrm>
            <a:off x="457199" y="2876282"/>
            <a:ext cx="11287125" cy="32498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it-IT" altLang="it-IT" sz="2400" dirty="0">
              <a:latin typeface="Times New Roman" panose="02020603050405020304"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2995658982"/>
              </p:ext>
            </p:extLst>
          </p:nvPr>
        </p:nvGraphicFramePr>
        <p:xfrm>
          <a:off x="660400" y="1642794"/>
          <a:ext cx="1828800" cy="965200"/>
        </p:xfrm>
        <a:graphic>
          <a:graphicData uri="http://schemas.openxmlformats.org/presentationml/2006/ole">
            <mc:AlternateContent xmlns:mc="http://schemas.openxmlformats.org/markup-compatibility/2006">
              <mc:Choice xmlns:v="urn:schemas-microsoft-com:vml" Requires="v">
                <p:oleObj spid="_x0000_s2094" name="Equation" r:id="rId3" imgW="914400" imgH="482400" progId="Equation.3">
                  <p:embed/>
                </p:oleObj>
              </mc:Choice>
              <mc:Fallback>
                <p:oleObj name="Equation" r:id="rId3" imgW="91440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1642794"/>
                        <a:ext cx="18288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5"/>
          <p:cNvSpPr>
            <a:spLocks noChangeArrowheads="1"/>
          </p:cNvSpPr>
          <p:nvPr/>
        </p:nvSpPr>
        <p:spPr bwMode="auto">
          <a:xfrm>
            <a:off x="3543300" y="1871394"/>
            <a:ext cx="426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828675" indent="-285750">
              <a:defRPr>
                <a:solidFill>
                  <a:schemeClr val="tx1"/>
                </a:solidFill>
                <a:latin typeface="Arial" panose="020B0604020202020204" pitchFamily="34" charset="0"/>
              </a:defRPr>
            </a:lvl2pPr>
            <a:lvl3pPr marL="1236663" indent="-228600">
              <a:defRPr>
                <a:solidFill>
                  <a:schemeClr val="tx1"/>
                </a:solidFill>
                <a:latin typeface="Arial" panose="020B0604020202020204" pitchFamily="34" charset="0"/>
              </a:defRPr>
            </a:lvl3pPr>
            <a:lvl4pPr marL="164465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it-IT" altLang="it-IT" sz="2400">
                <a:latin typeface="Times New Roman" panose="02020603050405020304" pitchFamily="18" charset="0"/>
              </a:rPr>
              <a:t>n=200		p</a:t>
            </a:r>
            <a:r>
              <a:rPr lang="it-IT" altLang="it-IT" sz="2400" baseline="-25000">
                <a:latin typeface="Times New Roman" panose="02020603050405020304" pitchFamily="18" charset="0"/>
              </a:rPr>
              <a:t>t</a:t>
            </a:r>
            <a:r>
              <a:rPr lang="it-IT" altLang="it-IT" sz="2400">
                <a:latin typeface="Times New Roman" panose="02020603050405020304" pitchFamily="18" charset="0"/>
              </a:rPr>
              <a:t>=160/200=0.80</a:t>
            </a:r>
          </a:p>
        </p:txBody>
      </p:sp>
      <p:graphicFrame>
        <p:nvGraphicFramePr>
          <p:cNvPr id="8" name="Object 6"/>
          <p:cNvGraphicFramePr>
            <a:graphicFrameLocks noChangeAspect="1"/>
          </p:cNvGraphicFramePr>
          <p:nvPr>
            <p:extLst>
              <p:ext uri="{D42A27DB-BD31-4B8C-83A1-F6EECF244321}">
                <p14:modId xmlns:p14="http://schemas.microsoft.com/office/powerpoint/2010/main" val="373278488"/>
              </p:ext>
            </p:extLst>
          </p:nvPr>
        </p:nvGraphicFramePr>
        <p:xfrm>
          <a:off x="2993231" y="2538412"/>
          <a:ext cx="6586538" cy="1781175"/>
        </p:xfrm>
        <a:graphic>
          <a:graphicData uri="http://schemas.openxmlformats.org/presentationml/2006/ole">
            <mc:AlternateContent xmlns:mc="http://schemas.openxmlformats.org/markup-compatibility/2006">
              <mc:Choice xmlns:v="urn:schemas-microsoft-com:vml" Requires="v">
                <p:oleObj spid="_x0000_s2095" name="Equation" r:id="rId5" imgW="3288960" imgH="888840" progId="Equation.3">
                  <p:embed/>
                </p:oleObj>
              </mc:Choice>
              <mc:Fallback>
                <p:oleObj name="Equation" r:id="rId5" imgW="3288960" imgH="8888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3231" y="2538412"/>
                        <a:ext cx="6586538" cy="178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7"/>
          <p:cNvSpPr txBox="1">
            <a:spLocks noChangeArrowheads="1"/>
          </p:cNvSpPr>
          <p:nvPr/>
        </p:nvSpPr>
        <p:spPr bwMode="auto">
          <a:xfrm>
            <a:off x="660400" y="4336314"/>
            <a:ext cx="108394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sz="2400" dirty="0" smtClean="0">
                <a:latin typeface="Times New Roman" panose="02020603050405020304" pitchFamily="18" charset="0"/>
              </a:rPr>
              <a:t>With </a:t>
            </a:r>
            <a:r>
              <a:rPr lang="it-IT" altLang="it-IT" sz="2400" dirty="0">
                <a:latin typeface="Symbol" panose="05050102010706020507" pitchFamily="18" charset="2"/>
              </a:rPr>
              <a:t>a</a:t>
            </a:r>
            <a:r>
              <a:rPr lang="it-IT" altLang="it-IT" sz="2400" dirty="0">
                <a:latin typeface="Times New Roman" panose="02020603050405020304" pitchFamily="18" charset="0"/>
              </a:rPr>
              <a:t>=0.01 </a:t>
            </a:r>
            <a:r>
              <a:rPr lang="it-IT" altLang="it-IT" sz="2400" dirty="0" smtClean="0">
                <a:latin typeface="Times New Roman" panose="02020603050405020304" pitchFamily="18" charset="0"/>
              </a:rPr>
              <a:t>the </a:t>
            </a:r>
            <a:r>
              <a:rPr lang="it-IT" altLang="it-IT" sz="2400" dirty="0" err="1" smtClean="0">
                <a:latin typeface="Times New Roman" panose="02020603050405020304" pitchFamily="18" charset="0"/>
              </a:rPr>
              <a:t>threshold</a:t>
            </a:r>
            <a:r>
              <a:rPr lang="it-IT" altLang="it-IT" sz="2400" dirty="0" smtClean="0">
                <a:latin typeface="Times New Roman" panose="02020603050405020304" pitchFamily="18" charset="0"/>
              </a:rPr>
              <a:t> </a:t>
            </a:r>
            <a:r>
              <a:rPr lang="it-IT" altLang="it-IT" sz="2400" dirty="0" err="1" smtClean="0">
                <a:latin typeface="Times New Roman" panose="02020603050405020304" pitchFamily="18" charset="0"/>
              </a:rPr>
              <a:t>will</a:t>
            </a:r>
            <a:r>
              <a:rPr lang="it-IT" altLang="it-IT" sz="2400" dirty="0" smtClean="0">
                <a:latin typeface="Times New Roman" panose="02020603050405020304" pitchFamily="18" charset="0"/>
              </a:rPr>
              <a:t> be z</a:t>
            </a:r>
            <a:r>
              <a:rPr lang="it-IT" altLang="it-IT" sz="2400" dirty="0">
                <a:latin typeface="Times New Roman" panose="02020603050405020304" pitchFamily="18" charset="0"/>
              </a:rPr>
              <a:t>=-2.33</a:t>
            </a:r>
            <a:r>
              <a:rPr lang="it-IT" altLang="it-IT" sz="2400" dirty="0" smtClean="0">
                <a:latin typeface="Times New Roman" panose="02020603050405020304" pitchFamily="18" charset="0"/>
              </a:rPr>
              <a:t>. The </a:t>
            </a:r>
            <a:r>
              <a:rPr lang="it-IT" altLang="it-IT" sz="2400" dirty="0" err="1" smtClean="0">
                <a:latin typeface="Times New Roman" panose="02020603050405020304" pitchFamily="18" charset="0"/>
              </a:rPr>
              <a:t>statistical</a:t>
            </a:r>
            <a:r>
              <a:rPr lang="it-IT" altLang="it-IT" sz="2400" dirty="0" smtClean="0">
                <a:latin typeface="Times New Roman" panose="02020603050405020304" pitchFamily="18" charset="0"/>
              </a:rPr>
              <a:t> test </a:t>
            </a:r>
            <a:r>
              <a:rPr lang="it-IT" altLang="it-IT" sz="2400" dirty="0" err="1" smtClean="0">
                <a:latin typeface="Times New Roman" panose="02020603050405020304" pitchFamily="18" charset="0"/>
              </a:rPr>
              <a:t>is</a:t>
            </a:r>
            <a:r>
              <a:rPr lang="it-IT" altLang="it-IT" sz="2400" dirty="0" smtClean="0">
                <a:latin typeface="Times New Roman" panose="02020603050405020304" pitchFamily="18" charset="0"/>
              </a:rPr>
              <a:t> </a:t>
            </a:r>
            <a:r>
              <a:rPr lang="it-IT" altLang="it-IT" sz="2400" dirty="0" err="1" smtClean="0">
                <a:latin typeface="Times New Roman" panose="02020603050405020304" pitchFamily="18" charset="0"/>
              </a:rPr>
              <a:t>lower</a:t>
            </a:r>
            <a:r>
              <a:rPr lang="it-IT" altLang="it-IT" sz="2400" dirty="0" smtClean="0">
                <a:latin typeface="Times New Roman" panose="02020603050405020304" pitchFamily="18" charset="0"/>
              </a:rPr>
              <a:t> </a:t>
            </a:r>
            <a:r>
              <a:rPr lang="it-IT" altLang="it-IT" sz="2400" dirty="0" err="1" smtClean="0">
                <a:latin typeface="Times New Roman" panose="02020603050405020304" pitchFamily="18" charset="0"/>
              </a:rPr>
              <a:t>than</a:t>
            </a:r>
            <a:r>
              <a:rPr lang="it-IT" altLang="it-IT" sz="2400" dirty="0" smtClean="0">
                <a:latin typeface="Times New Roman" panose="02020603050405020304" pitchFamily="18" charset="0"/>
              </a:rPr>
              <a:t> the </a:t>
            </a:r>
            <a:r>
              <a:rPr lang="it-IT" altLang="it-IT" sz="2400" dirty="0" err="1" smtClean="0">
                <a:latin typeface="Times New Roman" panose="02020603050405020304" pitchFamily="18" charset="0"/>
              </a:rPr>
              <a:t>threshold</a:t>
            </a:r>
            <a:r>
              <a:rPr lang="it-IT" altLang="it-IT" sz="2400" dirty="0" smtClean="0">
                <a:latin typeface="Times New Roman" panose="02020603050405020304" pitchFamily="18" charset="0"/>
              </a:rPr>
              <a:t>, </a:t>
            </a:r>
            <a:r>
              <a:rPr lang="it-IT" altLang="it-IT" sz="2400" dirty="0" err="1" smtClean="0">
                <a:latin typeface="Times New Roman" panose="02020603050405020304" pitchFamily="18" charset="0"/>
              </a:rPr>
              <a:t>thus</a:t>
            </a:r>
            <a:r>
              <a:rPr lang="it-IT" altLang="it-IT" sz="2400" dirty="0" smtClean="0">
                <a:latin typeface="Times New Roman" panose="02020603050405020304" pitchFamily="18" charset="0"/>
              </a:rPr>
              <a:t> </a:t>
            </a:r>
            <a:r>
              <a:rPr lang="it-IT" altLang="it-IT" sz="2400" dirty="0" err="1" smtClean="0">
                <a:latin typeface="Times New Roman" panose="02020603050405020304" pitchFamily="18" charset="0"/>
              </a:rPr>
              <a:t>we</a:t>
            </a:r>
            <a:r>
              <a:rPr lang="it-IT" altLang="it-IT" sz="2400" dirty="0">
                <a:latin typeface="Times New Roman" panose="02020603050405020304" pitchFamily="18" charset="0"/>
              </a:rPr>
              <a:t> </a:t>
            </a:r>
            <a:r>
              <a:rPr lang="it-IT" altLang="it-IT" sz="2400" dirty="0" err="1" smtClean="0">
                <a:latin typeface="Times New Roman" panose="02020603050405020304" pitchFamily="18" charset="0"/>
              </a:rPr>
              <a:t>reject</a:t>
            </a:r>
            <a:r>
              <a:rPr lang="it-IT" altLang="it-IT" sz="2400" dirty="0" smtClean="0">
                <a:latin typeface="Times New Roman" panose="02020603050405020304" pitchFamily="18" charset="0"/>
              </a:rPr>
              <a:t> H</a:t>
            </a:r>
            <a:r>
              <a:rPr lang="it-IT" altLang="it-IT" sz="2400" baseline="-25000" dirty="0" smtClean="0">
                <a:latin typeface="Times New Roman" panose="02020603050405020304" pitchFamily="18" charset="0"/>
              </a:rPr>
              <a:t>0</a:t>
            </a:r>
            <a:r>
              <a:rPr lang="it-IT" altLang="it-IT" sz="2400" dirty="0">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3" name="CasellaDiTesto 2"/>
              <p:cNvSpPr txBox="1"/>
              <p:nvPr/>
            </p:nvSpPr>
            <p:spPr>
              <a:xfrm>
                <a:off x="3505200" y="5372837"/>
                <a:ext cx="5917068"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rPr>
                        <m:t>98%</m:t>
                      </m:r>
                      <m:r>
                        <a:rPr lang="it-IT" sz="2400" b="0" i="1" smtClean="0">
                          <a:latin typeface="Cambria Math" panose="02040503050406030204" pitchFamily="18" charset="0"/>
                        </a:rPr>
                        <m:t>𝐶𝐼</m:t>
                      </m:r>
                      <m:r>
                        <a:rPr lang="it-IT" sz="2400" b="0" i="1" smtClean="0">
                          <a:latin typeface="Cambria Math" panose="02040503050406030204" pitchFamily="18" charset="0"/>
                        </a:rPr>
                        <m:t>: 0.8±2.33</m:t>
                      </m:r>
                      <m:rad>
                        <m:radPr>
                          <m:degHide m:val="on"/>
                          <m:ctrlPr>
                            <a:rPr lang="it-IT" sz="2400" b="0" i="1" smtClean="0">
                              <a:latin typeface="Cambria Math" panose="02040503050406030204" pitchFamily="18" charset="0"/>
                              <a:ea typeface="Cambria Math" panose="02040503050406030204" pitchFamily="18" charset="0"/>
                            </a:rPr>
                          </m:ctrlPr>
                        </m:radPr>
                        <m:deg/>
                        <m:e>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0.8∗0.2</m:t>
                              </m:r>
                            </m:num>
                            <m:den>
                              <m:r>
                                <a:rPr lang="it-IT" sz="2400" b="0" i="1" smtClean="0">
                                  <a:latin typeface="Cambria Math" panose="02040503050406030204" pitchFamily="18" charset="0"/>
                                  <a:ea typeface="Cambria Math" panose="02040503050406030204" pitchFamily="18" charset="0"/>
                                </a:rPr>
                                <m:t>200</m:t>
                              </m:r>
                            </m:den>
                          </m:f>
                        </m:e>
                      </m:rad>
                      <m:r>
                        <a:rPr lang="it-IT" sz="2400" b="0" i="1" smtClean="0">
                          <a:latin typeface="Cambria Math" panose="02040503050406030204" pitchFamily="18" charset="0"/>
                          <a:ea typeface="Cambria Math" panose="02040503050406030204" pitchFamily="18" charset="0"/>
                        </a:rPr>
                        <m:t>  →[0.73;0.87]</m:t>
                      </m:r>
                    </m:oMath>
                  </m:oMathPara>
                </a14:m>
                <a:endParaRPr lang="it-IT"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3505200" y="5372837"/>
                <a:ext cx="5917068" cy="1091196"/>
              </a:xfrm>
              <a:prstGeom prst="rect">
                <a:avLst/>
              </a:prstGeom>
              <a:blipFill rotWithShape="0">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02542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3396" y="81039"/>
            <a:ext cx="10515600" cy="1325563"/>
          </a:xfrm>
        </p:spPr>
        <p:txBody>
          <a:bodyPr/>
          <a:lstStyle/>
          <a:p>
            <a:r>
              <a:rPr lang="it-IT" dirty="0" smtClean="0"/>
              <a:t>3 </a:t>
            </a:r>
            <a:r>
              <a:rPr lang="en-GB" dirty="0"/>
              <a:t>Magnet Treatment of Pain </a:t>
            </a:r>
          </a:p>
        </p:txBody>
      </p:sp>
      <p:sp>
        <p:nvSpPr>
          <p:cNvPr id="3" name="Segnaposto contenuto 2"/>
          <p:cNvSpPr>
            <a:spLocks noGrp="1"/>
          </p:cNvSpPr>
          <p:nvPr>
            <p:ph idx="1"/>
          </p:nvPr>
        </p:nvSpPr>
        <p:spPr>
          <a:xfrm>
            <a:off x="243396" y="1236363"/>
            <a:ext cx="11617171" cy="4351338"/>
          </a:xfrm>
        </p:spPr>
        <p:txBody>
          <a:bodyPr>
            <a:noAutofit/>
          </a:bodyPr>
          <a:lstStyle/>
          <a:p>
            <a:pPr marL="0" indent="0">
              <a:buNone/>
            </a:pPr>
            <a:r>
              <a:rPr lang="en-GB" sz="2400" dirty="0" smtClean="0"/>
              <a:t>People </a:t>
            </a:r>
            <a:r>
              <a:rPr lang="en-GB" sz="2400" dirty="0"/>
              <a:t>spend around $5 billion annually for the purchase of magnets used to treat a wide variety of pains. Researchers conducted a study to determine whether magnets are effective in treating back pain. Pain was measured using the visual </a:t>
            </a:r>
            <a:r>
              <a:rPr lang="en-GB" sz="2400" dirty="0" err="1" smtClean="0"/>
              <a:t>analog</a:t>
            </a:r>
            <a:r>
              <a:rPr lang="en-GB" sz="2400" dirty="0" smtClean="0"/>
              <a:t> </a:t>
            </a:r>
            <a:r>
              <a:rPr lang="en-GB" sz="2400" dirty="0"/>
              <a:t>scale, and the results given below are among the results obtained in the study (based on data from “Bipolar Permanent Magnets for the Treatment of Chronic Lower Back Pain: A Pi- lot Study,” by </a:t>
            </a:r>
            <a:r>
              <a:rPr lang="en-GB" sz="2400" dirty="0" err="1"/>
              <a:t>Collacott</a:t>
            </a:r>
            <a:r>
              <a:rPr lang="en-GB" sz="2400" dirty="0"/>
              <a:t>, Zimmerman, White, and </a:t>
            </a:r>
            <a:r>
              <a:rPr lang="en-GB" sz="2400" dirty="0" err="1"/>
              <a:t>Rindone</a:t>
            </a:r>
            <a:r>
              <a:rPr lang="en-GB" sz="2400" dirty="0"/>
              <a:t>, Journal of the American Medical Association, Vol. 283, No. 10).</a:t>
            </a:r>
          </a:p>
          <a:p>
            <a:pPr marL="0" indent="0">
              <a:buNone/>
            </a:pPr>
            <a:r>
              <a:rPr lang="en-GB" sz="2400" dirty="0"/>
              <a:t>a. Use a </a:t>
            </a:r>
            <a:r>
              <a:rPr lang="en-GB" sz="2400" dirty="0" smtClean="0"/>
              <a:t>0.01 </a:t>
            </a:r>
            <a:r>
              <a:rPr lang="en-GB" sz="2400" dirty="0"/>
              <a:t>significance level to test the claim that those treated with magnets have a </a:t>
            </a:r>
            <a:r>
              <a:rPr lang="en-GB" sz="2400" dirty="0" smtClean="0"/>
              <a:t>different reduction in </a:t>
            </a:r>
            <a:r>
              <a:rPr lang="en-GB" sz="2400" dirty="0"/>
              <a:t>pain than those given a sham treatment (similar to a placebo).</a:t>
            </a:r>
          </a:p>
          <a:p>
            <a:pPr marL="0" indent="0">
              <a:buNone/>
            </a:pPr>
            <a:r>
              <a:rPr lang="en-GB" sz="2400" dirty="0"/>
              <a:t>b. Construct the confidence interval appropriate for the hypothesis test in part (a). </a:t>
            </a:r>
            <a:endParaRPr lang="en-GB" sz="2400" dirty="0" smtClean="0"/>
          </a:p>
          <a:p>
            <a:pPr marL="0" indent="0">
              <a:buNone/>
            </a:pPr>
            <a:r>
              <a:rPr lang="en-GB" sz="2400" dirty="0" smtClean="0"/>
              <a:t>c</a:t>
            </a:r>
            <a:r>
              <a:rPr lang="en-GB" sz="2400" dirty="0"/>
              <a:t>. Does it appear that magnets are effective in treating back pain? Is it valid to argue that </a:t>
            </a:r>
            <a:r>
              <a:rPr lang="en-GB" sz="2400" dirty="0" smtClean="0"/>
              <a:t>magnets </a:t>
            </a:r>
            <a:r>
              <a:rPr lang="en-GB" sz="2400" dirty="0"/>
              <a:t>might appear to be effective if the sample sizes are larger? </a:t>
            </a:r>
            <a:endParaRPr lang="en-GB" sz="2400" dirty="0" smtClean="0"/>
          </a:p>
          <a:p>
            <a:pPr marL="0" indent="0">
              <a:buNone/>
            </a:pPr>
            <a:r>
              <a:rPr lang="en-GB" sz="2400" dirty="0" smtClean="0"/>
              <a:t>Reduction </a:t>
            </a:r>
            <a:r>
              <a:rPr lang="en-GB" sz="2400" dirty="0"/>
              <a:t>in Pain </a:t>
            </a:r>
            <a:r>
              <a:rPr lang="en-GB" sz="2400" dirty="0" smtClean="0"/>
              <a:t>Level </a:t>
            </a:r>
            <a:r>
              <a:rPr lang="en-GB" sz="2400" dirty="0"/>
              <a:t>After Magnet Treatment:	n = 20, x = 0.49, s = 0.96</a:t>
            </a:r>
          </a:p>
          <a:p>
            <a:pPr marL="0" indent="0">
              <a:buNone/>
            </a:pPr>
            <a:r>
              <a:rPr lang="en-GB" sz="2400" dirty="0"/>
              <a:t>Reduction in Pain Level After Sham Treatment:	n = 20, x = 0.44, s = 1.4</a:t>
            </a:r>
          </a:p>
        </p:txBody>
      </p:sp>
    </p:spTree>
    <p:extLst>
      <p:ext uri="{BB962C8B-B14F-4D97-AF65-F5344CB8AC3E}">
        <p14:creationId xmlns:p14="http://schemas.microsoft.com/office/powerpoint/2010/main" val="175601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asellaDiTesto 3"/>
              <p:cNvSpPr txBox="1"/>
              <p:nvPr/>
            </p:nvSpPr>
            <p:spPr>
              <a:xfrm>
                <a:off x="-305148" y="156708"/>
                <a:ext cx="3305176" cy="11079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𝐻</m:t>
                          </m:r>
                        </m:e>
                        <m:sub>
                          <m:r>
                            <a:rPr lang="it-IT" sz="2400" b="0" i="1" smtClean="0">
                              <a:latin typeface="Cambria Math" panose="02040503050406030204" pitchFamily="18" charset="0"/>
                            </a:rPr>
                            <m:t>0</m:t>
                          </m:r>
                        </m:sub>
                      </m:sSub>
                      <m:r>
                        <a:rPr lang="it-IT" sz="2400" b="0" i="1" smtClean="0">
                          <a:latin typeface="Cambria Math" panose="02040503050406030204" pitchFamily="18" charset="0"/>
                        </a:rPr>
                        <m:t>: </m:t>
                      </m:r>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𝜇</m:t>
                          </m:r>
                        </m:e>
                        <m:sub>
                          <m:r>
                            <a:rPr lang="it-IT" sz="2400" b="0" i="1" smtClean="0">
                              <a:latin typeface="Cambria Math" panose="02040503050406030204" pitchFamily="18" charset="0"/>
                            </a:rPr>
                            <m:t>1</m:t>
                          </m:r>
                        </m:sub>
                      </m:sSub>
                      <m:r>
                        <a:rPr lang="it-IT" sz="2400" b="0" i="1" smtClean="0">
                          <a:latin typeface="Cambria Math" panose="02040503050406030204" pitchFamily="18" charset="0"/>
                          <a:ea typeface="Cambria Math" panose="02040503050406030204" pitchFamily="18" charset="0"/>
                        </a:rPr>
                        <m:t>=</m:t>
                      </m:r>
                      <m:sSub>
                        <m:sSubPr>
                          <m:ctrlPr>
                            <a:rPr lang="it-IT" sz="2400" i="1" smtClean="0">
                              <a:latin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𝜇</m:t>
                          </m:r>
                        </m:e>
                        <m:sub>
                          <m:r>
                            <a:rPr lang="it-IT" sz="2400" b="0" i="1" smtClean="0">
                              <a:latin typeface="Cambria Math" panose="02040503050406030204" pitchFamily="18" charset="0"/>
                              <a:ea typeface="Cambria Math" panose="02040503050406030204" pitchFamily="18" charset="0"/>
                            </a:rPr>
                            <m:t>2</m:t>
                          </m:r>
                        </m:sub>
                      </m:sSub>
                    </m:oMath>
                  </m:oMathPara>
                </a14:m>
                <a:endParaRPr lang="it-IT" sz="2400"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𝐻</m:t>
                          </m:r>
                        </m:e>
                        <m:sub>
                          <m:r>
                            <a:rPr lang="it-IT" sz="2400" b="0" i="1" smtClean="0">
                              <a:latin typeface="Cambria Math" panose="02040503050406030204" pitchFamily="18" charset="0"/>
                            </a:rPr>
                            <m:t>1</m:t>
                          </m:r>
                        </m:sub>
                      </m:sSub>
                      <m:r>
                        <a:rPr lang="it-IT" sz="2400" b="0" i="1" smtClean="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𝜇</m:t>
                          </m:r>
                        </m:e>
                        <m:sub>
                          <m:r>
                            <a:rPr lang="it-IT" sz="2400" i="1">
                              <a:latin typeface="Cambria Math" panose="02040503050406030204" pitchFamily="18" charset="0"/>
                            </a:rPr>
                            <m:t>1</m:t>
                          </m:r>
                        </m:sub>
                      </m:sSub>
                      <m:r>
                        <a:rPr lang="it-IT" sz="2400" i="1" smtClean="0">
                          <a:latin typeface="Cambria Math" panose="02040503050406030204" pitchFamily="18" charset="0"/>
                          <a:ea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𝜇</m:t>
                          </m:r>
                        </m:e>
                        <m:sub>
                          <m:r>
                            <a:rPr lang="it-IT" sz="2400" i="1">
                              <a:latin typeface="Cambria Math" panose="02040503050406030204" pitchFamily="18" charset="0"/>
                              <a:ea typeface="Cambria Math" panose="02040503050406030204" pitchFamily="18" charset="0"/>
                            </a:rPr>
                            <m:t>2</m:t>
                          </m:r>
                        </m:sub>
                      </m:sSub>
                    </m:oMath>
                  </m:oMathPara>
                </a14:m>
                <a:endParaRPr lang="it-IT" sz="2400"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ea typeface="Cambria Math" panose="02040503050406030204" pitchFamily="18" charset="0"/>
                        </a:rPr>
                        <m:t>𝛼</m:t>
                      </m:r>
                      <m:r>
                        <a:rPr lang="it-IT" sz="2400" b="0" i="1" smtClean="0">
                          <a:latin typeface="Cambria Math" panose="02040503050406030204" pitchFamily="18" charset="0"/>
                          <a:ea typeface="Cambria Math" panose="02040503050406030204" pitchFamily="18" charset="0"/>
                        </a:rPr>
                        <m:t>=0.01</m:t>
                      </m:r>
                    </m:oMath>
                  </m:oMathPara>
                </a14:m>
                <a:endParaRPr lang="it-IT" sz="2400" b="0" dirty="0" smtClean="0">
                  <a:ea typeface="Cambria Math" panose="02040503050406030204" pitchFamily="18" charset="0"/>
                </a:endParaRPr>
              </a:p>
            </p:txBody>
          </p:sp>
        </mc:Choice>
        <mc:Fallback xmlns="">
          <p:sp>
            <p:nvSpPr>
              <p:cNvPr id="4" name="CasellaDiTesto 3"/>
              <p:cNvSpPr txBox="1">
                <a:spLocks noRot="1" noChangeAspect="1" noMove="1" noResize="1" noEditPoints="1" noAdjustHandles="1" noChangeArrowheads="1" noChangeShapeType="1" noTextEdit="1"/>
              </p:cNvSpPr>
              <p:nvPr/>
            </p:nvSpPr>
            <p:spPr>
              <a:xfrm>
                <a:off x="-305148" y="156708"/>
                <a:ext cx="3305176" cy="1107996"/>
              </a:xfrm>
              <a:prstGeom prst="rect">
                <a:avLst/>
              </a:prstGeom>
              <a:blipFill>
                <a:blip r:embed="rId2"/>
                <a:stretch>
                  <a:fillRect b="-165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2393440" y="1926412"/>
                <a:ext cx="5041252" cy="15377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3200" b="0" i="1" smtClean="0">
                          <a:latin typeface="Cambria Math" panose="02040503050406030204" pitchFamily="18" charset="0"/>
                        </a:rPr>
                        <m:t>𝑡</m:t>
                      </m:r>
                      <m:r>
                        <a:rPr lang="it-IT" sz="3200" b="0" i="1" smtClean="0">
                          <a:latin typeface="Cambria Math" panose="02040503050406030204" pitchFamily="18" charset="0"/>
                        </a:rPr>
                        <m:t>=</m:t>
                      </m:r>
                      <m:f>
                        <m:fPr>
                          <m:ctrlPr>
                            <a:rPr lang="it-IT" sz="3200" b="0" i="1" smtClean="0">
                              <a:latin typeface="Cambria Math" panose="02040503050406030204" pitchFamily="18" charset="0"/>
                            </a:rPr>
                          </m:ctrlPr>
                        </m:fPr>
                        <m:num>
                          <m:r>
                            <a:rPr lang="it-IT" sz="3200" b="0" i="1" smtClean="0">
                              <a:latin typeface="Cambria Math" panose="02040503050406030204" pitchFamily="18" charset="0"/>
                            </a:rPr>
                            <m:t>0.49−0.44</m:t>
                          </m:r>
                        </m:num>
                        <m:den>
                          <m:rad>
                            <m:radPr>
                              <m:degHide m:val="on"/>
                              <m:ctrlPr>
                                <a:rPr lang="it-IT" sz="3200" b="0" i="1" smtClean="0">
                                  <a:latin typeface="Cambria Math" panose="02040503050406030204" pitchFamily="18" charset="0"/>
                                </a:rPr>
                              </m:ctrlPr>
                            </m:radPr>
                            <m:deg/>
                            <m:e>
                              <m:f>
                                <m:fPr>
                                  <m:ctrlPr>
                                    <a:rPr lang="it-IT" sz="3200" b="0" i="1" smtClean="0">
                                      <a:latin typeface="Cambria Math" panose="02040503050406030204" pitchFamily="18" charset="0"/>
                                    </a:rPr>
                                  </m:ctrlPr>
                                </m:fPr>
                                <m:num>
                                  <m:r>
                                    <a:rPr lang="it-IT" sz="3200" b="0" i="1" smtClean="0">
                                      <a:latin typeface="Cambria Math" panose="02040503050406030204" pitchFamily="18" charset="0"/>
                                    </a:rPr>
                                    <m:t>0.9</m:t>
                                  </m:r>
                                  <m:sSup>
                                    <m:sSupPr>
                                      <m:ctrlPr>
                                        <a:rPr lang="it-IT" sz="3200" b="0" i="1" smtClean="0">
                                          <a:latin typeface="Cambria Math" panose="02040503050406030204" pitchFamily="18" charset="0"/>
                                        </a:rPr>
                                      </m:ctrlPr>
                                    </m:sSupPr>
                                    <m:e>
                                      <m:r>
                                        <a:rPr lang="it-IT" sz="3200" b="0" i="1" smtClean="0">
                                          <a:latin typeface="Cambria Math" panose="02040503050406030204" pitchFamily="18" charset="0"/>
                                        </a:rPr>
                                        <m:t>6</m:t>
                                      </m:r>
                                    </m:e>
                                    <m:sup>
                                      <m:r>
                                        <a:rPr lang="it-IT" sz="3200" b="0" i="1" smtClean="0">
                                          <a:latin typeface="Cambria Math" panose="02040503050406030204" pitchFamily="18" charset="0"/>
                                        </a:rPr>
                                        <m:t>2</m:t>
                                      </m:r>
                                    </m:sup>
                                  </m:sSup>
                                </m:num>
                                <m:den>
                                  <m:r>
                                    <a:rPr lang="it-IT" sz="3200" b="0" i="1" smtClean="0">
                                      <a:latin typeface="Cambria Math" panose="02040503050406030204" pitchFamily="18" charset="0"/>
                                    </a:rPr>
                                    <m:t>20</m:t>
                                  </m:r>
                                </m:den>
                              </m:f>
                              <m:r>
                                <a:rPr lang="it-IT" sz="3200" b="0" i="1" smtClean="0">
                                  <a:latin typeface="Cambria Math" panose="02040503050406030204" pitchFamily="18" charset="0"/>
                                </a:rPr>
                                <m:t>+</m:t>
                              </m:r>
                              <m:f>
                                <m:fPr>
                                  <m:ctrlPr>
                                    <a:rPr lang="it-IT" sz="3200" b="0" i="1" smtClean="0">
                                      <a:latin typeface="Cambria Math" panose="02040503050406030204" pitchFamily="18" charset="0"/>
                                    </a:rPr>
                                  </m:ctrlPr>
                                </m:fPr>
                                <m:num>
                                  <m:sSup>
                                    <m:sSupPr>
                                      <m:ctrlPr>
                                        <a:rPr lang="it-IT" sz="3200" b="0" i="1" smtClean="0">
                                          <a:latin typeface="Cambria Math" panose="02040503050406030204" pitchFamily="18" charset="0"/>
                                        </a:rPr>
                                      </m:ctrlPr>
                                    </m:sSupPr>
                                    <m:e>
                                      <m:r>
                                        <a:rPr lang="it-IT" sz="3200" b="0" i="1" smtClean="0">
                                          <a:latin typeface="Cambria Math" panose="02040503050406030204" pitchFamily="18" charset="0"/>
                                        </a:rPr>
                                        <m:t>1.4</m:t>
                                      </m:r>
                                    </m:e>
                                    <m:sup>
                                      <m:r>
                                        <a:rPr lang="it-IT" sz="3200" b="0" i="1" smtClean="0">
                                          <a:latin typeface="Cambria Math" panose="02040503050406030204" pitchFamily="18" charset="0"/>
                                        </a:rPr>
                                        <m:t>2</m:t>
                                      </m:r>
                                    </m:sup>
                                  </m:sSup>
                                </m:num>
                                <m:den>
                                  <m:r>
                                    <a:rPr lang="it-IT" sz="3200" b="0" i="1" smtClean="0">
                                      <a:latin typeface="Cambria Math" panose="02040503050406030204" pitchFamily="18" charset="0"/>
                                    </a:rPr>
                                    <m:t>20</m:t>
                                  </m:r>
                                </m:den>
                              </m:f>
                            </m:e>
                          </m:rad>
                        </m:den>
                      </m:f>
                      <m:r>
                        <a:rPr lang="it-IT" sz="3200" b="0" i="1" smtClean="0">
                          <a:latin typeface="Cambria Math" panose="02040503050406030204" pitchFamily="18" charset="0"/>
                        </a:rPr>
                        <m:t>=0.1317</m:t>
                      </m:r>
                    </m:oMath>
                  </m:oMathPara>
                </a14:m>
                <a:endParaRPr lang="it-IT"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2393440" y="1926412"/>
                <a:ext cx="5041252" cy="1537729"/>
              </a:xfrm>
              <a:prstGeom prst="rect">
                <a:avLst/>
              </a:prstGeom>
              <a:blipFill>
                <a:blip r:embed="rId3"/>
                <a:stretch>
                  <a:fillRect/>
                </a:stretch>
              </a:blipFill>
            </p:spPr>
            <p:txBody>
              <a:bodyPr/>
              <a:lstStyle/>
              <a:p>
                <a:r>
                  <a:rPr lang="it-IT">
                    <a:noFill/>
                  </a:rPr>
                  <a:t> </a:t>
                </a:r>
              </a:p>
            </p:txBody>
          </p:sp>
        </mc:Fallback>
      </mc:AlternateContent>
      <p:sp>
        <p:nvSpPr>
          <p:cNvPr id="6" name="Rettangolo 5"/>
          <p:cNvSpPr/>
          <p:nvPr/>
        </p:nvSpPr>
        <p:spPr>
          <a:xfrm>
            <a:off x="2787534" y="110541"/>
            <a:ext cx="9044248" cy="646331"/>
          </a:xfrm>
          <a:prstGeom prst="rect">
            <a:avLst/>
          </a:prstGeom>
        </p:spPr>
        <p:txBody>
          <a:bodyPr wrap="square">
            <a:spAutoFit/>
          </a:bodyPr>
          <a:lstStyle/>
          <a:p>
            <a:r>
              <a:rPr lang="en-GB" dirty="0"/>
              <a:t>Reduction in Pain Level After Magnet Treatment:	n = 20, x = 0.49, s = 0.96</a:t>
            </a:r>
          </a:p>
          <a:p>
            <a:r>
              <a:rPr lang="en-GB" dirty="0"/>
              <a:t>Reduction in Pain Level After Sham Treatment:	n = 20, x = 0.44, s = 1.4</a:t>
            </a:r>
          </a:p>
        </p:txBody>
      </p:sp>
      <p:sp>
        <p:nvSpPr>
          <p:cNvPr id="7" name="CasellaDiTesto 6"/>
          <p:cNvSpPr txBox="1"/>
          <p:nvPr/>
        </p:nvSpPr>
        <p:spPr>
          <a:xfrm>
            <a:off x="670560" y="1463040"/>
            <a:ext cx="9155084" cy="369332"/>
          </a:xfrm>
          <a:prstGeom prst="rect">
            <a:avLst/>
          </a:prstGeom>
          <a:noFill/>
        </p:spPr>
        <p:txBody>
          <a:bodyPr wrap="square" rtlCol="0">
            <a:spAutoFit/>
          </a:bodyPr>
          <a:lstStyle/>
          <a:p>
            <a:r>
              <a:rPr lang="it-IT" dirty="0" err="1" smtClean="0"/>
              <a:t>Not</a:t>
            </a:r>
            <a:r>
              <a:rPr lang="it-IT" dirty="0" smtClean="0"/>
              <a:t> </a:t>
            </a:r>
            <a:r>
              <a:rPr lang="it-IT" dirty="0" err="1" smtClean="0"/>
              <a:t>assuming</a:t>
            </a:r>
            <a:r>
              <a:rPr lang="it-IT" dirty="0" smtClean="0"/>
              <a:t> </a:t>
            </a:r>
            <a:r>
              <a:rPr lang="it-IT" dirty="0" err="1" smtClean="0"/>
              <a:t>equal</a:t>
            </a:r>
            <a:r>
              <a:rPr lang="it-IT" dirty="0" smtClean="0"/>
              <a:t> </a:t>
            </a:r>
            <a:r>
              <a:rPr lang="it-IT" dirty="0" err="1" smtClean="0"/>
              <a:t>variances</a:t>
            </a:r>
            <a:r>
              <a:rPr lang="it-IT" dirty="0" smtClean="0"/>
              <a:t> </a:t>
            </a:r>
            <a:r>
              <a:rPr lang="it-IT" dirty="0" err="1" smtClean="0"/>
              <a:t>we</a:t>
            </a:r>
            <a:r>
              <a:rPr lang="it-IT" dirty="0" smtClean="0"/>
              <a:t> set </a:t>
            </a:r>
            <a:r>
              <a:rPr lang="it-IT" dirty="0" err="1" smtClean="0"/>
              <a:t>df</a:t>
            </a:r>
            <a:r>
              <a:rPr lang="it-IT" dirty="0" smtClean="0"/>
              <a:t>=19 and </a:t>
            </a:r>
            <a:r>
              <a:rPr lang="it-IT" dirty="0" err="1" smtClean="0"/>
              <a:t>find</a:t>
            </a:r>
            <a:r>
              <a:rPr lang="it-IT" dirty="0" smtClean="0"/>
              <a:t> a </a:t>
            </a:r>
            <a:r>
              <a:rPr lang="it-IT" dirty="0" err="1" smtClean="0"/>
              <a:t>critical</a:t>
            </a:r>
            <a:r>
              <a:rPr lang="it-IT" dirty="0" smtClean="0"/>
              <a:t> </a:t>
            </a:r>
            <a:r>
              <a:rPr lang="it-IT" dirty="0" err="1" smtClean="0"/>
              <a:t>value</a:t>
            </a:r>
            <a:r>
              <a:rPr lang="it-IT" dirty="0" smtClean="0"/>
              <a:t> of 2.861 </a:t>
            </a:r>
            <a:endParaRPr lang="it-IT" dirty="0"/>
          </a:p>
        </p:txBody>
      </p:sp>
      <p:sp>
        <p:nvSpPr>
          <p:cNvPr id="8" name="CasellaDiTesto 7"/>
          <p:cNvSpPr txBox="1"/>
          <p:nvPr/>
        </p:nvSpPr>
        <p:spPr>
          <a:xfrm>
            <a:off x="856211" y="3638204"/>
            <a:ext cx="9155084" cy="369332"/>
          </a:xfrm>
          <a:prstGeom prst="rect">
            <a:avLst/>
          </a:prstGeom>
          <a:noFill/>
        </p:spPr>
        <p:txBody>
          <a:bodyPr wrap="square" rtlCol="0">
            <a:spAutoFit/>
          </a:bodyPr>
          <a:lstStyle/>
          <a:p>
            <a:r>
              <a:rPr lang="it-IT" dirty="0" err="1" smtClean="0"/>
              <a:t>Cannot</a:t>
            </a:r>
            <a:r>
              <a:rPr lang="it-IT" dirty="0" smtClean="0"/>
              <a:t> </a:t>
            </a:r>
            <a:r>
              <a:rPr lang="it-IT" dirty="0" err="1" smtClean="0"/>
              <a:t>reject</a:t>
            </a:r>
            <a:r>
              <a:rPr lang="it-IT" dirty="0" smtClean="0"/>
              <a:t> H</a:t>
            </a:r>
            <a:r>
              <a:rPr lang="it-IT" baseline="-25000" dirty="0" smtClean="0"/>
              <a:t>0 </a:t>
            </a:r>
            <a:r>
              <a:rPr lang="it-IT" dirty="0" smtClean="0"/>
              <a:t>: the </a:t>
            </a:r>
            <a:r>
              <a:rPr lang="it-IT" dirty="0" err="1" smtClean="0"/>
              <a:t>reduction</a:t>
            </a:r>
            <a:r>
              <a:rPr lang="it-IT" dirty="0" smtClean="0"/>
              <a:t> in </a:t>
            </a:r>
            <a:r>
              <a:rPr lang="it-IT" dirty="0" err="1" smtClean="0"/>
              <a:t>pain</a:t>
            </a:r>
            <a:r>
              <a:rPr lang="it-IT" dirty="0"/>
              <a:t> </a:t>
            </a:r>
            <a:r>
              <a:rPr lang="it-IT" dirty="0" err="1" smtClean="0"/>
              <a:t>is</a:t>
            </a:r>
            <a:r>
              <a:rPr lang="it-IT" dirty="0" smtClean="0"/>
              <a:t> </a:t>
            </a:r>
            <a:r>
              <a:rPr lang="it-IT" dirty="0" err="1" smtClean="0"/>
              <a:t>not</a:t>
            </a:r>
            <a:r>
              <a:rPr lang="it-IT" dirty="0" smtClean="0"/>
              <a:t> </a:t>
            </a:r>
            <a:r>
              <a:rPr lang="it-IT" dirty="0" err="1" smtClean="0"/>
              <a:t>different</a:t>
            </a:r>
            <a:r>
              <a:rPr lang="it-IT" dirty="0" smtClean="0"/>
              <a:t> in the </a:t>
            </a:r>
            <a:r>
              <a:rPr lang="it-IT" dirty="0" err="1" smtClean="0"/>
              <a:t>two</a:t>
            </a:r>
            <a:r>
              <a:rPr lang="it-IT" dirty="0" smtClean="0"/>
              <a:t> </a:t>
            </a:r>
            <a:r>
              <a:rPr lang="it-IT" dirty="0" err="1" smtClean="0"/>
              <a:t>arms</a:t>
            </a:r>
            <a:endParaRPr lang="it-IT" dirty="0"/>
          </a:p>
        </p:txBody>
      </p:sp>
      <mc:AlternateContent xmlns:mc="http://schemas.openxmlformats.org/markup-compatibility/2006" xmlns:a14="http://schemas.microsoft.com/office/drawing/2010/main">
        <mc:Choice Requires="a14">
          <p:sp>
            <p:nvSpPr>
              <p:cNvPr id="9" name="CasellaDiTesto 8"/>
              <p:cNvSpPr txBox="1"/>
              <p:nvPr/>
            </p:nvSpPr>
            <p:spPr>
              <a:xfrm>
                <a:off x="3000028" y="4418214"/>
                <a:ext cx="31787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rPr>
                        <m:t>𝐼𝐶</m:t>
                      </m:r>
                      <m:r>
                        <a:rPr lang="it-IT" sz="2400" b="0" i="1" smtClean="0">
                          <a:latin typeface="Cambria Math" panose="02040503050406030204" pitchFamily="18" charset="0"/>
                        </a:rPr>
                        <m:t>99%:[−1.036;1.136]</m:t>
                      </m:r>
                    </m:oMath>
                  </m:oMathPara>
                </a14:m>
                <a:endParaRPr lang="it-IT" sz="2400"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3000028" y="4418214"/>
                <a:ext cx="3178755" cy="369332"/>
              </a:xfrm>
              <a:prstGeom prst="rect">
                <a:avLst/>
              </a:prstGeom>
              <a:blipFill>
                <a:blip r:embed="rId4"/>
                <a:stretch>
                  <a:fillRect l="-1916" r="-3065" b="-35000"/>
                </a:stretch>
              </a:blipFill>
            </p:spPr>
            <p:txBody>
              <a:bodyPr/>
              <a:lstStyle/>
              <a:p>
                <a:r>
                  <a:rPr lang="it-IT">
                    <a:noFill/>
                  </a:rPr>
                  <a:t> </a:t>
                </a:r>
              </a:p>
            </p:txBody>
          </p:sp>
        </mc:Fallback>
      </mc:AlternateContent>
    </p:spTree>
    <p:extLst>
      <p:ext uri="{BB962C8B-B14F-4D97-AF65-F5344CB8AC3E}">
        <p14:creationId xmlns:p14="http://schemas.microsoft.com/office/powerpoint/2010/main" val="373274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3396" y="81039"/>
            <a:ext cx="10515600" cy="1325563"/>
          </a:xfrm>
        </p:spPr>
        <p:txBody>
          <a:bodyPr/>
          <a:lstStyle/>
          <a:p>
            <a:r>
              <a:rPr lang="it-IT" dirty="0" smtClean="0"/>
              <a:t>4</a:t>
            </a:r>
            <a:endParaRPr lang="en-GB" dirty="0"/>
          </a:p>
        </p:txBody>
      </p:sp>
      <p:sp>
        <p:nvSpPr>
          <p:cNvPr id="3" name="Segnaposto contenuto 2"/>
          <p:cNvSpPr>
            <a:spLocks noGrp="1"/>
          </p:cNvSpPr>
          <p:nvPr>
            <p:ph idx="1"/>
          </p:nvPr>
        </p:nvSpPr>
        <p:spPr>
          <a:xfrm>
            <a:off x="243396" y="1000001"/>
            <a:ext cx="11617171" cy="4351338"/>
          </a:xfrm>
        </p:spPr>
        <p:txBody>
          <a:bodyPr>
            <a:noAutofit/>
          </a:bodyPr>
          <a:lstStyle/>
          <a:p>
            <a:pPr marL="0" indent="0">
              <a:buNone/>
            </a:pPr>
            <a:r>
              <a:rPr lang="en-GB" sz="2400" dirty="0" smtClean="0"/>
              <a:t>The </a:t>
            </a:r>
            <a:r>
              <a:rPr lang="en-GB" sz="2400" dirty="0"/>
              <a:t>table below lists results from a simple random sample of front-seat occupants involved in car crashes (based on data from “Who Wants Airbags?” by Meyer and Finney, Chance, Vol. 18, No. 2). Use a </a:t>
            </a:r>
            <a:r>
              <a:rPr lang="en-GB" sz="2400" dirty="0" smtClean="0"/>
              <a:t>0.10 </a:t>
            </a:r>
            <a:r>
              <a:rPr lang="en-GB" sz="2400" dirty="0"/>
              <a:t>significance level to test the claim that the fatality rate of occupants is </a:t>
            </a:r>
            <a:r>
              <a:rPr lang="en-GB" sz="2400" dirty="0" smtClean="0"/>
              <a:t>different for </a:t>
            </a:r>
            <a:r>
              <a:rPr lang="en-GB" sz="2400" dirty="0"/>
              <a:t>those in cars equipped with airbags.</a:t>
            </a:r>
          </a:p>
        </p:txBody>
      </p:sp>
      <p:pic>
        <p:nvPicPr>
          <p:cNvPr id="4" name="Immagine 3"/>
          <p:cNvPicPr>
            <a:picLocks noChangeAspect="1"/>
          </p:cNvPicPr>
          <p:nvPr/>
        </p:nvPicPr>
        <p:blipFill rotWithShape="1">
          <a:blip r:embed="rId2"/>
          <a:srcRect l="29709" t="60095" r="47427" b="30797"/>
          <a:stretch/>
        </p:blipFill>
        <p:spPr>
          <a:xfrm>
            <a:off x="1961063" y="2447701"/>
            <a:ext cx="8625720" cy="1455938"/>
          </a:xfrm>
          <a:prstGeom prst="rect">
            <a:avLst/>
          </a:prstGeom>
        </p:spPr>
      </p:pic>
      <p:sp>
        <p:nvSpPr>
          <p:cNvPr id="5" name="Rettangolo 4"/>
          <p:cNvSpPr/>
          <p:nvPr/>
        </p:nvSpPr>
        <p:spPr>
          <a:xfrm>
            <a:off x="243396" y="4283018"/>
            <a:ext cx="11549849" cy="1015663"/>
          </a:xfrm>
          <a:prstGeom prst="rect">
            <a:avLst/>
          </a:prstGeom>
        </p:spPr>
        <p:txBody>
          <a:bodyPr wrap="square">
            <a:spAutoFit/>
          </a:bodyPr>
          <a:lstStyle/>
          <a:p>
            <a:r>
              <a:rPr lang="en-GB" sz="2000" dirty="0" smtClean="0"/>
              <a:t>Use </a:t>
            </a:r>
            <a:r>
              <a:rPr lang="en-GB" sz="2000" dirty="0"/>
              <a:t>the </a:t>
            </a:r>
            <a:r>
              <a:rPr lang="en-GB" sz="2000" dirty="0" smtClean="0"/>
              <a:t>data to </a:t>
            </a:r>
            <a:r>
              <a:rPr lang="en-GB" sz="2000" dirty="0"/>
              <a:t>construct a 90% confidence interval </a:t>
            </a:r>
            <a:r>
              <a:rPr lang="en-GB" sz="2000" dirty="0" smtClean="0"/>
              <a:t>estimate </a:t>
            </a:r>
            <a:r>
              <a:rPr lang="en-GB" sz="2000" dirty="0"/>
              <a:t>of the difference between the two population proportions. What does the result suggest about the claim that “the fatality rate of occupants is lower for those in cars equipped with airbags”?</a:t>
            </a:r>
          </a:p>
        </p:txBody>
      </p:sp>
    </p:spTree>
    <p:extLst>
      <p:ext uri="{BB962C8B-B14F-4D97-AF65-F5344CB8AC3E}">
        <p14:creationId xmlns:p14="http://schemas.microsoft.com/office/powerpoint/2010/main" val="220248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asellaDiTesto 4"/>
              <p:cNvSpPr txBox="1"/>
              <p:nvPr/>
            </p:nvSpPr>
            <p:spPr>
              <a:xfrm>
                <a:off x="514904" y="257452"/>
                <a:ext cx="1058816" cy="276999"/>
              </a:xfrm>
              <a:prstGeom prst="rect">
                <a:avLst/>
              </a:prstGeom>
              <a:noFill/>
            </p:spPr>
            <p:txBody>
              <a:bodyPr wrap="none" lIns="0" tIns="0" rIns="0" bIns="0" rtlCol="0">
                <a:spAutoFit/>
              </a:bodyPr>
              <a:lstStyle/>
              <a:p>
                <a14:m>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𝐻</m:t>
                        </m:r>
                      </m:e>
                      <m:sub>
                        <m:r>
                          <a:rPr lang="it-IT" b="0" i="1" smtClean="0">
                            <a:latin typeface="Cambria Math" panose="02040503050406030204" pitchFamily="18" charset="0"/>
                            <a:ea typeface="Cambria Math" panose="02040503050406030204" pitchFamily="18" charset="0"/>
                          </a:rPr>
                          <m:t>0</m:t>
                        </m:r>
                      </m:sub>
                    </m:sSub>
                    <m:r>
                      <a:rPr lang="it-IT" b="0"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𝜋</m:t>
                    </m:r>
                    <m:r>
                      <a:rPr lang="it-IT" b="0" i="1" smtClean="0">
                        <a:latin typeface="Cambria Math" panose="02040503050406030204" pitchFamily="18" charset="0"/>
                        <a:ea typeface="Cambria Math" panose="02040503050406030204" pitchFamily="18" charset="0"/>
                      </a:rPr>
                      <m:t>1</m:t>
                    </m:r>
                  </m:oMath>
                </a14:m>
                <a:r>
                  <a:rPr lang="en-GB" dirty="0" smtClean="0"/>
                  <a:t>=</a:t>
                </a:r>
                <a:r>
                  <a:rPr lang="en-GB" dirty="0">
                    <a:ea typeface="Cambria Math" panose="02040503050406030204" pitchFamily="18" charset="0"/>
                  </a:rPr>
                  <a:t> </a:t>
                </a:r>
                <a14:m>
                  <m:oMath xmlns:m="http://schemas.openxmlformats.org/officeDocument/2006/math">
                    <m:r>
                      <a:rPr lang="en-GB" i="1">
                        <a:latin typeface="Cambria Math" panose="02040503050406030204" pitchFamily="18" charset="0"/>
                        <a:ea typeface="Cambria Math" panose="02040503050406030204" pitchFamily="18" charset="0"/>
                      </a:rPr>
                      <m:t>𝜋</m:t>
                    </m:r>
                    <m:r>
                      <a:rPr lang="it-IT" b="0" i="1" smtClean="0">
                        <a:latin typeface="Cambria Math" panose="02040503050406030204" pitchFamily="18" charset="0"/>
                        <a:ea typeface="Cambria Math" panose="02040503050406030204" pitchFamily="18" charset="0"/>
                      </a:rPr>
                      <m:t>2</m:t>
                    </m:r>
                  </m:oMath>
                </a14:m>
                <a:endParaRPr lang="en-GB"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514904" y="257452"/>
                <a:ext cx="1058816" cy="276999"/>
              </a:xfrm>
              <a:prstGeom prst="rect">
                <a:avLst/>
              </a:prstGeom>
              <a:blipFill rotWithShape="0">
                <a:blip r:embed="rId2"/>
                <a:stretch>
                  <a:fillRect l="-7471" t="-28261" r="-7471" b="-5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514904" y="614038"/>
                <a:ext cx="1175322" cy="276999"/>
              </a:xfrm>
              <a:prstGeom prst="rect">
                <a:avLst/>
              </a:prstGeom>
              <a:noFill/>
            </p:spPr>
            <p:txBody>
              <a:bodyPr wrap="none" lIns="0" tIns="0" rIns="0" bIns="0" rtlCol="0">
                <a:spAutoFit/>
              </a:bodyPr>
              <a:lstStyle/>
              <a:p>
                <a14:m>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𝐻</m:t>
                        </m:r>
                      </m:e>
                      <m:sub>
                        <m:r>
                          <a:rPr lang="it-IT" b="0" i="1" smtClean="0">
                            <a:latin typeface="Cambria Math" panose="02040503050406030204" pitchFamily="18" charset="0"/>
                            <a:ea typeface="Cambria Math" panose="02040503050406030204" pitchFamily="18" charset="0"/>
                          </a:rPr>
                          <m:t>1</m:t>
                        </m:r>
                      </m:sub>
                    </m:sSub>
                    <m:r>
                      <a:rPr lang="it-IT" b="0"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𝜋</m:t>
                    </m:r>
                    <m:r>
                      <a:rPr lang="it-IT" b="0" i="1" smtClean="0">
                        <a:latin typeface="Cambria Math" panose="02040503050406030204" pitchFamily="18" charset="0"/>
                        <a:ea typeface="Cambria Math" panose="02040503050406030204" pitchFamily="18" charset="0"/>
                      </a:rPr>
                      <m:t>1≠</m:t>
                    </m:r>
                  </m:oMath>
                </a14:m>
                <a:r>
                  <a:rPr lang="en-GB" dirty="0">
                    <a:ea typeface="Cambria Math" panose="02040503050406030204" pitchFamily="18" charset="0"/>
                  </a:rPr>
                  <a:t> </a:t>
                </a:r>
                <a14:m>
                  <m:oMath xmlns:m="http://schemas.openxmlformats.org/officeDocument/2006/math">
                    <m:r>
                      <a:rPr lang="en-GB" i="1">
                        <a:latin typeface="Cambria Math" panose="02040503050406030204" pitchFamily="18" charset="0"/>
                        <a:ea typeface="Cambria Math" panose="02040503050406030204" pitchFamily="18" charset="0"/>
                      </a:rPr>
                      <m:t>𝜋</m:t>
                    </m:r>
                    <m:r>
                      <a:rPr lang="it-IT" b="0" i="1" smtClean="0">
                        <a:latin typeface="Cambria Math" panose="02040503050406030204" pitchFamily="18" charset="0"/>
                        <a:ea typeface="Cambria Math" panose="02040503050406030204" pitchFamily="18" charset="0"/>
                      </a:rPr>
                      <m:t>2</m:t>
                    </m:r>
                  </m:oMath>
                </a14:m>
                <a:endParaRPr lang="en-GB"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514904" y="614038"/>
                <a:ext cx="1175322" cy="276999"/>
              </a:xfrm>
              <a:prstGeom prst="rect">
                <a:avLst/>
              </a:prstGeom>
              <a:blipFill rotWithShape="0">
                <a:blip r:embed="rId3"/>
                <a:stretch>
                  <a:fillRect l="-6736" r="-6736" b="-1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asellaDiTesto 6"/>
              <p:cNvSpPr txBox="1"/>
              <p:nvPr/>
            </p:nvSpPr>
            <p:spPr>
              <a:xfrm>
                <a:off x="514904" y="1162975"/>
                <a:ext cx="3932167" cy="830997"/>
              </a:xfrm>
              <a:prstGeom prst="rect">
                <a:avLst/>
              </a:prstGeom>
              <a:noFill/>
            </p:spPr>
            <p:txBody>
              <a:bodyPr wrap="none" lIns="0" tIns="0" rIns="0" bIns="0" rtlCol="0">
                <a:spAutoFit/>
              </a:bodyPr>
              <a:lstStyle/>
              <a:p>
                <a14:m>
                  <m:oMath xmlns:m="http://schemas.openxmlformats.org/officeDocument/2006/math">
                    <m:r>
                      <a:rPr lang="it-IT" b="0" i="1" smtClean="0">
                        <a:latin typeface="Cambria Math" panose="02040503050406030204" pitchFamily="18" charset="0"/>
                        <a:ea typeface="Cambria Math" panose="02040503050406030204" pitchFamily="18" charset="0"/>
                      </a:rPr>
                      <m:t>𝑝</m:t>
                    </m:r>
                    <m:r>
                      <a:rPr lang="it-IT" b="0" i="1" smtClean="0">
                        <a:latin typeface="Cambria Math" panose="02040503050406030204" pitchFamily="18" charset="0"/>
                        <a:ea typeface="Cambria Math" panose="02040503050406030204" pitchFamily="18" charset="0"/>
                      </a:rPr>
                      <m:t>1=</m:t>
                    </m:r>
                  </m:oMath>
                </a14:m>
                <a:r>
                  <a:rPr lang="en-GB" dirty="0" smtClean="0">
                    <a:latin typeface="Cambria Math" panose="02040503050406030204" pitchFamily="18" charset="0"/>
                    <a:ea typeface="Cambria Math" panose="02040503050406030204" pitchFamily="18" charset="0"/>
                  </a:rPr>
                  <a:t>41/11541=0.00355</a:t>
                </a:r>
              </a:p>
              <a:p>
                <a:r>
                  <a:rPr lang="it-IT" i="1" dirty="0" smtClean="0">
                    <a:latin typeface="Cambria Math" panose="02040503050406030204" pitchFamily="18" charset="0"/>
                    <a:ea typeface="Cambria Math" panose="02040503050406030204" pitchFamily="18" charset="0"/>
                  </a:rPr>
                  <a:t>p</a:t>
                </a:r>
                <a:r>
                  <a:rPr lang="it-IT" dirty="0" smtClean="0">
                    <a:latin typeface="Cambria Math" panose="02040503050406030204" pitchFamily="18" charset="0"/>
                    <a:ea typeface="Cambria Math" panose="02040503050406030204" pitchFamily="18" charset="0"/>
                  </a:rPr>
                  <a:t>2 =52/9853     =0.00528</a:t>
                </a:r>
                <a:endParaRPr lang="en-GB" dirty="0">
                  <a:latin typeface="Cambria Math" panose="02040503050406030204" pitchFamily="18" charset="0"/>
                  <a:ea typeface="Cambria Math" panose="02040503050406030204" pitchFamily="18" charset="0"/>
                </a:endParaRPr>
              </a:p>
              <a:p>
                <a:r>
                  <a:rPr lang="it-IT" dirty="0" smtClean="0">
                    <a:latin typeface="Cambria Math" panose="02040503050406030204" pitchFamily="18" charset="0"/>
                    <a:ea typeface="Cambria Math" panose="02040503050406030204" pitchFamily="18" charset="0"/>
                  </a:rPr>
                  <a:t>p=(41+52)/(11541+9853)=0.004347</a:t>
                </a:r>
                <a:endParaRPr lang="en-GB" dirty="0">
                  <a:latin typeface="Cambria Math" panose="02040503050406030204" pitchFamily="18" charset="0"/>
                  <a:ea typeface="Cambria Math" panose="02040503050406030204" pitchFamily="18" charset="0"/>
                </a:endParaRPr>
              </a:p>
            </p:txBody>
          </p:sp>
        </mc:Choice>
        <mc:Fallback xmlns="">
          <p:sp>
            <p:nvSpPr>
              <p:cNvPr id="7" name="CasellaDiTesto 6"/>
              <p:cNvSpPr txBox="1">
                <a:spLocks noRot="1" noChangeAspect="1" noMove="1" noResize="1" noEditPoints="1" noAdjustHandles="1" noChangeArrowheads="1" noChangeShapeType="1" noTextEdit="1"/>
              </p:cNvSpPr>
              <p:nvPr/>
            </p:nvSpPr>
            <p:spPr>
              <a:xfrm>
                <a:off x="514904" y="1162975"/>
                <a:ext cx="3932167" cy="830997"/>
              </a:xfrm>
              <a:prstGeom prst="rect">
                <a:avLst/>
              </a:prstGeom>
              <a:blipFill rotWithShape="0">
                <a:blip r:embed="rId4"/>
                <a:stretch>
                  <a:fillRect l="-3560" t="-10294" r="-3096" b="-154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asellaDiTesto 7"/>
              <p:cNvSpPr txBox="1"/>
              <p:nvPr/>
            </p:nvSpPr>
            <p:spPr>
              <a:xfrm>
                <a:off x="97654" y="2159378"/>
                <a:ext cx="6178858" cy="11475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𝑧</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0.00355−0.00528</m:t>
                          </m:r>
                        </m:num>
                        <m:den>
                          <m:rad>
                            <m:radPr>
                              <m:degHide m:val="on"/>
                              <m:ctrlPr>
                                <a:rPr lang="it-IT" b="0" i="1" smtClean="0">
                                  <a:latin typeface="Cambria Math" panose="02040503050406030204" pitchFamily="18" charset="0"/>
                                </a:rPr>
                              </m:ctrlPr>
                            </m:radPr>
                            <m:deg/>
                            <m:e>
                              <m:f>
                                <m:fPr>
                                  <m:ctrlPr>
                                    <a:rPr lang="it-IT" b="0" i="1" smtClean="0">
                                      <a:latin typeface="Cambria Math" panose="02040503050406030204" pitchFamily="18" charset="0"/>
                                    </a:rPr>
                                  </m:ctrlPr>
                                </m:fPr>
                                <m:num>
                                  <m:r>
                                    <m:rPr>
                                      <m:nor/>
                                    </m:rPr>
                                    <a:rPr lang="it-IT" dirty="0">
                                      <a:latin typeface="Cambria Math" panose="02040503050406030204" pitchFamily="18" charset="0"/>
                                      <a:ea typeface="Cambria Math" panose="02040503050406030204" pitchFamily="18" charset="0"/>
                                    </a:rPr>
                                    <m:t>0.004347</m:t>
                                  </m:r>
                                  <m:r>
                                    <m:rPr>
                                      <m:nor/>
                                    </m:rPr>
                                    <a:rPr lang="en-GB" dirty="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rPr>
                                    <m:t>(1−</m:t>
                                  </m:r>
                                  <m:r>
                                    <m:rPr>
                                      <m:nor/>
                                    </m:rPr>
                                    <a:rPr lang="it-IT" dirty="0">
                                      <a:latin typeface="Cambria Math" panose="02040503050406030204" pitchFamily="18" charset="0"/>
                                      <a:ea typeface="Cambria Math" panose="02040503050406030204" pitchFamily="18" charset="0"/>
                                    </a:rPr>
                                    <m:t>0.004347</m:t>
                                  </m:r>
                                  <m:r>
                                    <m:rPr>
                                      <m:nor/>
                                    </m:rPr>
                                    <a:rPr lang="en-GB" dirty="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rPr>
                                    <m:t>)</m:t>
                                  </m:r>
                                </m:num>
                                <m:den>
                                  <m:r>
                                    <a:rPr lang="it-IT" b="0" i="1" smtClean="0">
                                      <a:latin typeface="Cambria Math" panose="02040503050406030204" pitchFamily="18" charset="0"/>
                                    </a:rPr>
                                    <m:t>11541</m:t>
                                  </m:r>
                                </m:den>
                              </m:f>
                              <m:r>
                                <a:rPr lang="it-IT" b="0" i="1" smtClean="0">
                                  <a:latin typeface="Cambria Math" panose="02040503050406030204" pitchFamily="18" charset="0"/>
                                </a:rPr>
                                <m:t>+</m:t>
                              </m:r>
                              <m:f>
                                <m:fPr>
                                  <m:ctrlPr>
                                    <a:rPr lang="it-IT" i="1">
                                      <a:latin typeface="Cambria Math" panose="02040503050406030204" pitchFamily="18" charset="0"/>
                                    </a:rPr>
                                  </m:ctrlPr>
                                </m:fPr>
                                <m:num>
                                  <m:r>
                                    <m:rPr>
                                      <m:nor/>
                                    </m:rPr>
                                    <a:rPr lang="it-IT" dirty="0">
                                      <a:latin typeface="Cambria Math" panose="02040503050406030204" pitchFamily="18" charset="0"/>
                                      <a:ea typeface="Cambria Math" panose="02040503050406030204" pitchFamily="18" charset="0"/>
                                    </a:rPr>
                                    <m:t>0.004347</m:t>
                                  </m:r>
                                  <m:r>
                                    <m:rPr>
                                      <m:nor/>
                                    </m:rPr>
                                    <a:rPr lang="en-GB" dirty="0">
                                      <a:latin typeface="Cambria Math" panose="02040503050406030204" pitchFamily="18" charset="0"/>
                                      <a:ea typeface="Cambria Math" panose="02040503050406030204" pitchFamily="18" charset="0"/>
                                    </a:rPr>
                                    <m:t> </m:t>
                                  </m:r>
                                  <m:r>
                                    <a:rPr lang="it-IT" i="1">
                                      <a:latin typeface="Cambria Math" panose="02040503050406030204" pitchFamily="18" charset="0"/>
                                    </a:rPr>
                                    <m:t>(1−</m:t>
                                  </m:r>
                                  <m:r>
                                    <m:rPr>
                                      <m:nor/>
                                    </m:rPr>
                                    <a:rPr lang="it-IT" dirty="0">
                                      <a:latin typeface="Cambria Math" panose="02040503050406030204" pitchFamily="18" charset="0"/>
                                      <a:ea typeface="Cambria Math" panose="02040503050406030204" pitchFamily="18" charset="0"/>
                                    </a:rPr>
                                    <m:t>0.004347</m:t>
                                  </m:r>
                                  <m:r>
                                    <m:rPr>
                                      <m:nor/>
                                    </m:rPr>
                                    <a:rPr lang="en-GB" dirty="0">
                                      <a:latin typeface="Cambria Math" panose="02040503050406030204" pitchFamily="18" charset="0"/>
                                      <a:ea typeface="Cambria Math" panose="02040503050406030204" pitchFamily="18" charset="0"/>
                                    </a:rPr>
                                    <m:t> </m:t>
                                  </m:r>
                                  <m:r>
                                    <a:rPr lang="it-IT" i="1">
                                      <a:latin typeface="Cambria Math" panose="02040503050406030204" pitchFamily="18" charset="0"/>
                                    </a:rPr>
                                    <m:t>)</m:t>
                                  </m:r>
                                </m:num>
                                <m:den>
                                  <m:r>
                                    <m:rPr>
                                      <m:nor/>
                                    </m:rPr>
                                    <a:rPr lang="it-IT" dirty="0">
                                      <a:latin typeface="Cambria Math" panose="02040503050406030204" pitchFamily="18" charset="0"/>
                                      <a:ea typeface="Cambria Math" panose="02040503050406030204" pitchFamily="18" charset="0"/>
                                    </a:rPr>
                                    <m:t>9853</m:t>
                                  </m:r>
                                </m:den>
                              </m:f>
                            </m:e>
                          </m:rad>
                        </m:den>
                      </m:f>
                      <m:r>
                        <a:rPr lang="it-IT" b="0" i="1" smtClean="0">
                          <a:latin typeface="Cambria Math" panose="02040503050406030204" pitchFamily="18" charset="0"/>
                        </a:rPr>
                        <m:t>=−1.91</m:t>
                      </m:r>
                    </m:oMath>
                  </m:oMathPara>
                </a14:m>
                <a:endParaRPr lang="en-GB" dirty="0"/>
              </a:p>
            </p:txBody>
          </p:sp>
        </mc:Choice>
        <mc:Fallback xmlns="">
          <p:sp>
            <p:nvSpPr>
              <p:cNvPr id="8" name="CasellaDiTesto 7"/>
              <p:cNvSpPr txBox="1">
                <a:spLocks noRot="1" noChangeAspect="1" noMove="1" noResize="1" noEditPoints="1" noAdjustHandles="1" noChangeArrowheads="1" noChangeShapeType="1" noTextEdit="1"/>
              </p:cNvSpPr>
              <p:nvPr/>
            </p:nvSpPr>
            <p:spPr>
              <a:xfrm>
                <a:off x="97654" y="2159378"/>
                <a:ext cx="6178858" cy="1147558"/>
              </a:xfrm>
              <a:prstGeom prst="rect">
                <a:avLst/>
              </a:prstGeom>
              <a:blipFill rotWithShape="0">
                <a:blip r:embed="rId5"/>
                <a:stretch>
                  <a:fillRect b="-1596"/>
                </a:stretch>
              </a:blipFill>
            </p:spPr>
            <p:txBody>
              <a:bodyPr/>
              <a:lstStyle/>
              <a:p>
                <a:r>
                  <a:rPr lang="en-GB">
                    <a:noFill/>
                  </a:rPr>
                  <a:t> </a:t>
                </a:r>
              </a:p>
            </p:txBody>
          </p:sp>
        </mc:Fallback>
      </mc:AlternateContent>
      <p:pic>
        <p:nvPicPr>
          <p:cNvPr id="9" name="Immagine 8"/>
          <p:cNvPicPr>
            <a:picLocks noChangeAspect="1"/>
          </p:cNvPicPr>
          <p:nvPr/>
        </p:nvPicPr>
        <p:blipFill rotWithShape="1">
          <a:blip r:embed="rId6"/>
          <a:srcRect l="19733" t="40162" r="53252" b="3819"/>
          <a:stretch/>
        </p:blipFill>
        <p:spPr>
          <a:xfrm>
            <a:off x="6431027" y="891037"/>
            <a:ext cx="5837914" cy="5129814"/>
          </a:xfrm>
          <a:prstGeom prst="rect">
            <a:avLst/>
          </a:prstGeom>
        </p:spPr>
      </p:pic>
    </p:spTree>
    <p:extLst>
      <p:ext uri="{BB962C8B-B14F-4D97-AF65-F5344CB8AC3E}">
        <p14:creationId xmlns:p14="http://schemas.microsoft.com/office/powerpoint/2010/main" val="220594238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722</Words>
  <Application>Microsoft Office PowerPoint</Application>
  <PresentationFormat>Widescreen</PresentationFormat>
  <Paragraphs>46</Paragraphs>
  <Slides>9</Slides>
  <Notes>0</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9</vt:i4>
      </vt:variant>
    </vt:vector>
  </HeadingPairs>
  <TitlesOfParts>
    <vt:vector size="17" baseType="lpstr">
      <vt:lpstr>Arial</vt:lpstr>
      <vt:lpstr>Calibri</vt:lpstr>
      <vt:lpstr>Calibri Light</vt:lpstr>
      <vt:lpstr>Cambria Math</vt:lpstr>
      <vt:lpstr>Symbol</vt:lpstr>
      <vt:lpstr>Times New Roman</vt:lpstr>
      <vt:lpstr>Tema di Office</vt:lpstr>
      <vt:lpstr>Equation</vt:lpstr>
      <vt:lpstr>Exercises</vt:lpstr>
      <vt:lpstr>1</vt:lpstr>
      <vt:lpstr>Presentazione standard di PowerPoint</vt:lpstr>
      <vt:lpstr>2</vt:lpstr>
      <vt:lpstr>2</vt:lpstr>
      <vt:lpstr>3 Magnet Treatment of Pain </vt:lpstr>
      <vt:lpstr>Presentazione standard di PowerPoint</vt:lpstr>
      <vt:lpstr>4</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Exercises</dc:title>
  <dc:creator>Paola</dc:creator>
  <cp:lastModifiedBy>Paola</cp:lastModifiedBy>
  <cp:revision>19</cp:revision>
  <cp:lastPrinted>2018-11-07T12:09:09Z</cp:lastPrinted>
  <dcterms:created xsi:type="dcterms:W3CDTF">2018-11-01T17:09:39Z</dcterms:created>
  <dcterms:modified xsi:type="dcterms:W3CDTF">2018-11-15T08:18:15Z</dcterms:modified>
</cp:coreProperties>
</file>