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71" r:id="rId14"/>
    <p:sldId id="268" r:id="rId15"/>
    <p:sldId id="270"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smtClean="0"/>
              <a:t>Fare clic per modificare lo stile del titolo</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6/17/2019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309282"/>
            <a:ext cx="12192000" cy="3034447"/>
          </a:xfrm>
        </p:spPr>
        <p:txBody>
          <a:bodyPr>
            <a:normAutofit/>
          </a:bodyPr>
          <a:lstStyle/>
          <a:p>
            <a:pPr algn="ctr"/>
            <a:r>
              <a:rPr lang="en-GB" sz="3200" b="1" cap="none" dirty="0">
                <a:latin typeface="Garamond" panose="02020404030301010803" pitchFamily="18" charset="0"/>
              </a:rPr>
              <a:t>A relevant economic resource or an important social problem?</a:t>
            </a:r>
            <a:r>
              <a:rPr lang="it-IT" sz="3200" cap="none" dirty="0">
                <a:latin typeface="Garamond" panose="02020404030301010803" pitchFamily="18" charset="0"/>
              </a:rPr>
              <a:t/>
            </a:r>
            <a:br>
              <a:rPr lang="it-IT" sz="3200" cap="none" dirty="0">
                <a:latin typeface="Garamond" panose="02020404030301010803" pitchFamily="18" charset="0"/>
              </a:rPr>
            </a:br>
            <a:r>
              <a:rPr lang="en-GB" sz="3200" b="1" cap="none" dirty="0">
                <a:latin typeface="Garamond" panose="02020404030301010803" pitchFamily="18" charset="0"/>
              </a:rPr>
              <a:t>European institutions and migrants from the Fifties to the Seventies</a:t>
            </a:r>
            <a:r>
              <a:rPr lang="it-IT" dirty="0"/>
              <a:t/>
            </a:r>
            <a:br>
              <a:rPr lang="it-IT" dirty="0"/>
            </a:br>
            <a:endParaRPr lang="it-IT" dirty="0"/>
          </a:p>
        </p:txBody>
      </p:sp>
      <p:sp>
        <p:nvSpPr>
          <p:cNvPr id="3" name="Sottotitolo 2"/>
          <p:cNvSpPr>
            <a:spLocks noGrp="1"/>
          </p:cNvSpPr>
          <p:nvPr>
            <p:ph type="subTitle" idx="1"/>
          </p:nvPr>
        </p:nvSpPr>
        <p:spPr/>
        <p:txBody>
          <a:bodyPr>
            <a:normAutofit/>
          </a:bodyPr>
          <a:lstStyle/>
          <a:p>
            <a:pPr algn="ctr"/>
            <a:r>
              <a:rPr lang="it-IT" sz="2400" cap="none" dirty="0">
                <a:latin typeface="Garamond" panose="02020404030301010803" pitchFamily="18" charset="0"/>
              </a:rPr>
              <a:t>Paolo Tedeschi (</a:t>
            </a:r>
            <a:r>
              <a:rPr lang="it-IT" sz="2400" cap="none" dirty="0" err="1">
                <a:latin typeface="Garamond" panose="02020404030301010803" pitchFamily="18" charset="0"/>
              </a:rPr>
              <a:t>University</a:t>
            </a:r>
            <a:r>
              <a:rPr lang="it-IT" sz="2400" cap="none" dirty="0">
                <a:latin typeface="Garamond" panose="02020404030301010803" pitchFamily="18" charset="0"/>
              </a:rPr>
              <a:t> of Milan-Bicocca</a:t>
            </a:r>
            <a:r>
              <a:rPr lang="it-IT" sz="2400" cap="none" dirty="0" smtClean="0">
                <a:latin typeface="Garamond" panose="02020404030301010803" pitchFamily="18" charset="0"/>
              </a:rPr>
              <a:t>)</a:t>
            </a:r>
            <a:endParaRPr lang="it-IT" sz="2400" cap="none" dirty="0">
              <a:latin typeface="Garamond" panose="02020404030301010803" pitchFamily="18" charset="0"/>
            </a:endParaRPr>
          </a:p>
        </p:txBody>
      </p:sp>
    </p:spTree>
    <p:extLst>
      <p:ext uri="{BB962C8B-B14F-4D97-AF65-F5344CB8AC3E}">
        <p14:creationId xmlns:p14="http://schemas.microsoft.com/office/powerpoint/2010/main" val="120816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r>
              <a:rPr lang="en-GB" sz="2400" b="1" dirty="0" smtClean="0">
                <a:latin typeface="Garamond" panose="02020404030301010803" pitchFamily="18" charset="0"/>
              </a:rPr>
              <a:t>European </a:t>
            </a:r>
            <a:r>
              <a:rPr lang="en-GB" sz="2400" b="1" dirty="0">
                <a:latin typeface="Garamond" panose="02020404030301010803" pitchFamily="18" charset="0"/>
              </a:rPr>
              <a:t>institutions aid for host countries: how to evaluate the needs</a:t>
            </a:r>
            <a:r>
              <a:rPr lang="en-GB" sz="2400" b="1" dirty="0" smtClean="0">
                <a:latin typeface="Garamond" panose="02020404030301010803" pitchFamily="18" charset="0"/>
              </a:rPr>
              <a:t>? The </a:t>
            </a:r>
            <a:r>
              <a:rPr lang="en-GB" sz="2400" b="1" dirty="0">
                <a:latin typeface="Garamond" panose="02020404030301010803" pitchFamily="18" charset="0"/>
              </a:rPr>
              <a:t>first </a:t>
            </a:r>
            <a:r>
              <a:rPr lang="en-GB" sz="2400" b="1" dirty="0" smtClean="0">
                <a:latin typeface="Garamond" panose="02020404030301010803" pitchFamily="18" charset="0"/>
              </a:rPr>
              <a:t>survey</a:t>
            </a:r>
          </a:p>
          <a:p>
            <a:r>
              <a:rPr lang="en-GB" sz="2400" dirty="0" smtClean="0">
                <a:latin typeface="Garamond" panose="02020404030301010803" pitchFamily="18" charset="0"/>
              </a:rPr>
              <a:t>European </a:t>
            </a:r>
            <a:r>
              <a:rPr lang="en-GB" sz="2400" dirty="0">
                <a:latin typeface="Garamond" panose="02020404030301010803" pitchFamily="18" charset="0"/>
              </a:rPr>
              <a:t>institutions had to help to EEC member countries to solve the financial problems related to the reception and integration of migrants: during the “golden age” the positive economic trend favoured the migrant flows to the EEC and the limited financing guaranteed by European institutions did not represent a problem. </a:t>
            </a:r>
            <a:r>
              <a:rPr lang="en-GB" sz="2400" dirty="0" smtClean="0">
                <a:latin typeface="Garamond" panose="02020404030301010803" pitchFamily="18" charset="0"/>
              </a:rPr>
              <a:t>To </a:t>
            </a:r>
            <a:r>
              <a:rPr lang="en-GB" sz="2400" dirty="0">
                <a:latin typeface="Garamond" panose="02020404030301010803" pitchFamily="18" charset="0"/>
              </a:rPr>
              <a:t>fully understand the impact of migrants and in particular the problem of lodgement a first survey was launched pursuant to a proposal by the Belgian representatives at a meeting of the Ministers concerned by housing issues. He justified the survey is also justified by the consideration of the influence of housing on the migrant's adaptation. The failure of this adaptation in fact had very serious social and human consequences and also relevant economic consequences, because of its impact on the stability of the migrants’ employment (and so on the stability of skilled workforce for European enterprises). The survey was carried out in France, Belgium, West Germany in the period 1959-61; the results were debated inside the Commission by some representatives of the Six. </a:t>
            </a:r>
            <a:endParaRPr lang="it-IT" sz="2400" dirty="0">
              <a:latin typeface="Garamond" panose="02020404030301010803" pitchFamily="18" charset="0"/>
            </a:endParaRPr>
          </a:p>
          <a:p>
            <a:endParaRPr lang="it-IT" sz="2400" dirty="0">
              <a:latin typeface="Garamond" panose="02020404030301010803" pitchFamily="18" charset="0"/>
            </a:endParaRPr>
          </a:p>
          <a:p>
            <a:pPr algn="just"/>
            <a:endParaRPr lang="it-IT" sz="2400" dirty="0">
              <a:latin typeface="Garamond" panose="02020404030301010803" pitchFamily="18" charset="0"/>
            </a:endParaRPr>
          </a:p>
        </p:txBody>
      </p:sp>
    </p:spTree>
    <p:extLst>
      <p:ext uri="{BB962C8B-B14F-4D97-AF65-F5344CB8AC3E}">
        <p14:creationId xmlns:p14="http://schemas.microsoft.com/office/powerpoint/2010/main" val="219363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95794"/>
            <a:ext cx="12061371" cy="6244046"/>
          </a:xfrm>
        </p:spPr>
        <p:txBody>
          <a:bodyPr>
            <a:noAutofit/>
          </a:bodyPr>
          <a:lstStyle/>
          <a:p>
            <a:pPr algn="just"/>
            <a:r>
              <a:rPr lang="en-GB" sz="2400" dirty="0">
                <a:latin typeface="Garamond" panose="02020404030301010803" pitchFamily="18" charset="0"/>
              </a:rPr>
              <a:t>During the interviews the Belgian and German opinion leaders stressed that the different cultural and social background of migrant workers hampered their integration and prevented them from getting better housing conditions; on the contrary, the interviewed workers stressed that their poor housing conditions were merely the consequence of their low salaries.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In </a:t>
            </a:r>
            <a:r>
              <a:rPr lang="en-GB" sz="2400" dirty="0">
                <a:latin typeface="Garamond" panose="02020404030301010803" pitchFamily="18" charset="0"/>
              </a:rPr>
              <a:t>Belgium many personalities deemed positively the spatial segregation of foreigners according to their countries of origin. German opinion leaders remarked that building national “ghettos” might hamper workers integration: migrants had to establish better relations with native people and in particular improve their knowledge of language and local traditions. If this was not easy for people coming from former German regions too, it was evident that for Italian migrants the adaptation problems were more important: the survey in fact indicated that Italian workers had great difficulties in assimilating to the German way of life. </a:t>
            </a:r>
            <a:r>
              <a:rPr lang="en-GB" sz="2400" dirty="0" smtClean="0">
                <a:latin typeface="Garamond" panose="02020404030301010803" pitchFamily="18" charset="0"/>
              </a:rPr>
              <a:t>The </a:t>
            </a:r>
            <a:r>
              <a:rPr lang="en-GB" sz="2400" dirty="0">
                <a:latin typeface="Garamond" panose="02020404030301010803" pitchFamily="18" charset="0"/>
              </a:rPr>
              <a:t>French report showed a better situation and underlined that in a lot of cases the migrants skill, tenacity and human qualities enable them to acquire, by their own means, without waiting for the hypothetical care of an official service, decent housing capable of sheltering them and their families</a:t>
            </a:r>
            <a:endParaRPr lang="it-IT" sz="2400" dirty="0">
              <a:latin typeface="Garamond" panose="02020404030301010803" pitchFamily="18" charset="0"/>
            </a:endParaRPr>
          </a:p>
        </p:txBody>
      </p:sp>
    </p:spTree>
    <p:extLst>
      <p:ext uri="{BB962C8B-B14F-4D97-AF65-F5344CB8AC3E}">
        <p14:creationId xmlns:p14="http://schemas.microsoft.com/office/powerpoint/2010/main" val="69104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dirty="0">
                <a:latin typeface="Garamond" panose="02020404030301010803" pitchFamily="18" charset="0"/>
              </a:rPr>
              <a:t>The first survey led to the adoption of the Commission Recommendation of 7 July 1965 to the Member States on the housing of workers and their families moving within the Community. It in particular established that “a worker who is a national of a Member State who is regularly employed in the territory of another Member State shall enjoy the same rights and benefits as national workers in all matters relating to access to housing”.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Besides</a:t>
            </a:r>
            <a:r>
              <a:rPr lang="en-GB" sz="2400" dirty="0">
                <a:latin typeface="Garamond" panose="02020404030301010803" pitchFamily="18" charset="0"/>
              </a:rPr>
              <a:t>, it established “the abolition of all discrimination on the grounds of nationality, in particular with regard to the criteria for the allocation of rental housing, the granting by the public authorities of loans, bonuses, subsidies, tax concessions or other advantages which national housing assistance, including access to property</a:t>
            </a:r>
            <a:r>
              <a:rPr lang="en-GB" sz="2400" dirty="0" smtClean="0">
                <a:latin typeface="Garamond" panose="02020404030301010803" pitchFamily="18" charset="0"/>
              </a:rPr>
              <a:t>”.</a:t>
            </a:r>
          </a:p>
          <a:p>
            <a:pPr algn="just"/>
            <a:endParaRPr lang="it-IT" sz="2400" dirty="0">
              <a:latin typeface="Garamond" panose="02020404030301010803" pitchFamily="18" charset="0"/>
            </a:endParaRPr>
          </a:p>
          <a:p>
            <a:pPr algn="just"/>
            <a:endParaRPr lang="it-IT" sz="2400" dirty="0">
              <a:latin typeface="Garamond" panose="02020404030301010803" pitchFamily="18" charset="0"/>
            </a:endParaRPr>
          </a:p>
        </p:txBody>
      </p:sp>
    </p:spTree>
    <p:extLst>
      <p:ext uri="{BB962C8B-B14F-4D97-AF65-F5344CB8AC3E}">
        <p14:creationId xmlns:p14="http://schemas.microsoft.com/office/powerpoint/2010/main" val="13825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b="1" dirty="0">
                <a:latin typeface="Garamond" panose="02020404030301010803" pitchFamily="18" charset="0"/>
              </a:rPr>
              <a:t>The second survey during the oil shock crisis - </a:t>
            </a:r>
            <a:r>
              <a:rPr lang="en-GB" sz="2400" dirty="0">
                <a:latin typeface="Garamond" panose="02020404030301010803" pitchFamily="18" charset="0"/>
              </a:rPr>
              <a:t>In the following years the French economic problems and the increase of the cost in the EEC balance (related to the Common Agricultural Policy) did not allow European institutions to increase the aid for migrants. Furthermore, in the Seventies, the effects of oil shock strongly increased the number of jobless people in the EEC and so the solution was a restriction of work permissions for migrants coming from not EEC countries (even if special agreements were signed with some African or Asian countries).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Most </a:t>
            </a:r>
            <a:r>
              <a:rPr lang="en-GB" sz="2400" dirty="0">
                <a:latin typeface="Garamond" panose="02020404030301010803" pitchFamily="18" charset="0"/>
              </a:rPr>
              <a:t>of migrants were not be able to find a job in the EEC countries and they were obliged to work in illegal activities and so they were perceived as a social problem. European institutions did not increase financial aid for host countries and so they could not criticize the partial closing of EEC frontiers.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This created </a:t>
            </a:r>
            <a:r>
              <a:rPr lang="en-GB" sz="2400" dirty="0">
                <a:latin typeface="Garamond" panose="02020404030301010803" pitchFamily="18" charset="0"/>
              </a:rPr>
              <a:t>case great problems with new irregular migrants: the migrants flow was in fact reduced but it was impossible to stop </a:t>
            </a:r>
            <a:r>
              <a:rPr lang="en-GB" sz="2400" dirty="0" smtClean="0">
                <a:latin typeface="Garamond" panose="02020404030301010803" pitchFamily="18" charset="0"/>
              </a:rPr>
              <a:t>it. Immigrants </a:t>
            </a:r>
            <a:r>
              <a:rPr lang="en-GB" sz="2400" dirty="0">
                <a:latin typeface="Garamond" panose="02020404030301010803" pitchFamily="18" charset="0"/>
              </a:rPr>
              <a:t>who arrived during the downturn were not granted regular work permits and were in direct competition with low-skilled Belgian workers. </a:t>
            </a:r>
            <a:endParaRPr lang="it-IT" sz="2400" dirty="0">
              <a:latin typeface="Garamond" panose="02020404030301010803" pitchFamily="18" charset="0"/>
            </a:endParaRPr>
          </a:p>
        </p:txBody>
      </p:sp>
    </p:spTree>
    <p:extLst>
      <p:ext uri="{BB962C8B-B14F-4D97-AF65-F5344CB8AC3E}">
        <p14:creationId xmlns:p14="http://schemas.microsoft.com/office/powerpoint/2010/main" val="1208099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04503"/>
            <a:ext cx="11800113" cy="6252755"/>
          </a:xfrm>
        </p:spPr>
        <p:txBody>
          <a:bodyPr>
            <a:noAutofit/>
          </a:bodyPr>
          <a:lstStyle/>
          <a:p>
            <a:pPr algn="just"/>
            <a:r>
              <a:rPr lang="en-GB" sz="2400" dirty="0">
                <a:latin typeface="Garamond" panose="02020404030301010803" pitchFamily="18" charset="0"/>
              </a:rPr>
              <a:t>So, there was a marked increase in discrimination and xenophobia, intensified labour market competition between native and migrant workers and heightened protectionism around local workers. Most immigrants shared the sociological profile of the workers who were most vulnerable during recessions. Low-skilled, generally working in the most exposed positions in the most exposed industries and services, they were often the first to pay for the </a:t>
            </a:r>
            <a:r>
              <a:rPr lang="en-GB" sz="2400" dirty="0" smtClean="0">
                <a:latin typeface="Garamond" panose="02020404030301010803" pitchFamily="18" charset="0"/>
              </a:rPr>
              <a:t>damage.</a:t>
            </a:r>
          </a:p>
          <a:p>
            <a:pPr algn="just"/>
            <a:r>
              <a:rPr lang="en-GB" sz="2400" dirty="0">
                <a:latin typeface="Garamond" panose="02020404030301010803" pitchFamily="18" charset="0"/>
              </a:rPr>
              <a:t>Some relevant concepts were evident, in particular for European officers working on migrants policies. It was necessary to spend more money to improve the quality of life in the poor countries (this obviously reduced the number of economic migrants) and to give a good accommodation to migrants and refugees in EEC member countries (this decreased the risk that they remained in the </a:t>
            </a:r>
            <a:r>
              <a:rPr lang="en-GB" sz="2400" i="1" dirty="0">
                <a:latin typeface="Garamond" panose="02020404030301010803" pitchFamily="18" charset="0"/>
              </a:rPr>
              <a:t>ghettos</a:t>
            </a:r>
            <a:r>
              <a:rPr lang="en-GB" sz="2400" dirty="0">
                <a:latin typeface="Garamond" panose="02020404030301010803" pitchFamily="18" charset="0"/>
              </a:rPr>
              <a:t> increasing the number of thieves and dangerous outcasts). How to finance all this? Two solutions were proposed during the Seventies: the reduction of the budget for the armed forces and a higher taxation for richest people (</a:t>
            </a:r>
            <a:r>
              <a:rPr lang="en-GB" sz="2400" i="1" dirty="0">
                <a:latin typeface="Garamond" panose="02020404030301010803" pitchFamily="18" charset="0"/>
              </a:rPr>
              <a:t>rentiers</a:t>
            </a:r>
            <a:r>
              <a:rPr lang="en-GB" sz="2400" dirty="0">
                <a:latin typeface="Garamond" panose="02020404030301010803" pitchFamily="18" charset="0"/>
              </a:rPr>
              <a:t>) who did not invest to increase job places. Suggestions were not followed and migrants flows were restricted and all other problems related to the increasing irregular migration remained</a:t>
            </a:r>
            <a:endParaRPr lang="it-IT" sz="2400" dirty="0">
              <a:latin typeface="Garamond" panose="02020404030301010803" pitchFamily="18" charset="0"/>
            </a:endParaRPr>
          </a:p>
          <a:p>
            <a:pPr algn="just"/>
            <a:endParaRPr lang="it-IT" sz="2400" dirty="0">
              <a:latin typeface="Garamond" panose="02020404030301010803" pitchFamily="18" charset="0"/>
            </a:endParaRPr>
          </a:p>
        </p:txBody>
      </p:sp>
    </p:spTree>
    <p:extLst>
      <p:ext uri="{BB962C8B-B14F-4D97-AF65-F5344CB8AC3E}">
        <p14:creationId xmlns:p14="http://schemas.microsoft.com/office/powerpoint/2010/main" val="99506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dirty="0">
                <a:latin typeface="Garamond" panose="02020404030301010803" pitchFamily="18" charset="0"/>
              </a:rPr>
              <a:t>During this worst economic conjuncture, a second survey took place (in 1974-75) involving all the 9 EEC members. It aimed at challenging the stereotypes on migrant workers and their housing habits; firstly, the prejudice that “migrants accept uncomfortable housing either because they don't want anything better, or because what they are getting in the host country, is in any case better than they would have at home” proved untrue according to the interviews</a:t>
            </a:r>
            <a:r>
              <a:rPr lang="en-GB" sz="2400" dirty="0" smtClean="0">
                <a:latin typeface="Garamond" panose="02020404030301010803" pitchFamily="18" charset="0"/>
              </a:rPr>
              <a:t>.</a:t>
            </a:r>
          </a:p>
          <a:p>
            <a:pPr algn="just"/>
            <a:r>
              <a:rPr lang="en-GB" sz="2400" dirty="0" smtClean="0">
                <a:latin typeface="Garamond" panose="02020404030301010803" pitchFamily="18" charset="0"/>
              </a:rPr>
              <a:t>Besides</a:t>
            </a:r>
            <a:r>
              <a:rPr lang="en-GB" sz="2400" dirty="0">
                <a:latin typeface="Garamond" panose="02020404030301010803" pitchFamily="18" charset="0"/>
              </a:rPr>
              <a:t>, “from observation of the housing market, it appears that migrants' do not choose their housing conditions, but that there are the manifest consequence of the way in which the whole political, economic and social system operates. […] These migrants are discriminated against in their capacity as workers; and in fact, if not openly in law, they suffer from a like discrimination in social and housing policies. […] The housing set aside for foreigners, or rather the housing which their marginal position in our social system constrains them to occupy, are thus part of the machinery of social confinement and control, of making life insecure, and thus inhibiting or eliminating any demands which might be made”.</a:t>
            </a:r>
            <a:endParaRPr lang="it-IT" sz="2400" dirty="0">
              <a:latin typeface="Garamond" panose="02020404030301010803" pitchFamily="18" charset="0"/>
            </a:endParaRPr>
          </a:p>
        </p:txBody>
      </p:sp>
    </p:spTree>
    <p:extLst>
      <p:ext uri="{BB962C8B-B14F-4D97-AF65-F5344CB8AC3E}">
        <p14:creationId xmlns:p14="http://schemas.microsoft.com/office/powerpoint/2010/main" val="2089061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b="1" dirty="0">
                <a:latin typeface="Garamond" panose="02020404030301010803" pitchFamily="18" charset="0"/>
              </a:rPr>
              <a:t>Conclusions </a:t>
            </a:r>
            <a:r>
              <a:rPr lang="en-GB" sz="2400" dirty="0">
                <a:latin typeface="Garamond" panose="02020404030301010803" pitchFamily="18" charset="0"/>
              </a:rPr>
              <a:t>– The European institution attention to the migrants’ flow from the Fifties to the Seventies allowed to underline all the social and economic problems related to the arrival of people with different language, religion and habits in most of the EEC member countries.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In </a:t>
            </a:r>
            <a:r>
              <a:rPr lang="en-GB" sz="2400" dirty="0">
                <a:latin typeface="Garamond" panose="02020404030301010803" pitchFamily="18" charset="0"/>
              </a:rPr>
              <a:t>any case during the “golden age” the problems were clearly inferior to the advantages: the availability of migrants in fact represented one the most relevant factors in favour of the excellent results of the European Common Market. </a:t>
            </a:r>
            <a:endParaRPr lang="en-GB" sz="2400" dirty="0" smtClean="0">
              <a:latin typeface="Garamond" panose="02020404030301010803" pitchFamily="18" charset="0"/>
            </a:endParaRPr>
          </a:p>
          <a:p>
            <a:pPr algn="just"/>
            <a:r>
              <a:rPr lang="en-GB" sz="2400" smtClean="0">
                <a:latin typeface="Garamond" panose="02020404030301010803" pitchFamily="18" charset="0"/>
              </a:rPr>
              <a:t>Only </a:t>
            </a:r>
            <a:r>
              <a:rPr lang="en-GB" sz="2400" dirty="0">
                <a:latin typeface="Garamond" panose="02020404030301010803" pitchFamily="18" charset="0"/>
              </a:rPr>
              <a:t>in the Seventies, when the shock oil and the related negative economic trend strongly reduced the job in the Western Europe the problem of migrants and their accommodation became important and favoured measures limiting the immigration in EEC member </a:t>
            </a:r>
            <a:r>
              <a:rPr lang="en-GB" sz="2400">
                <a:latin typeface="Garamond" panose="02020404030301010803" pitchFamily="18" charset="0"/>
              </a:rPr>
              <a:t>countries</a:t>
            </a:r>
            <a:r>
              <a:rPr lang="en-GB" sz="2400" smtClean="0">
                <a:latin typeface="Garamond" panose="02020404030301010803" pitchFamily="18" charset="0"/>
              </a:rPr>
              <a:t>.</a:t>
            </a:r>
          </a:p>
          <a:p>
            <a:pPr algn="just"/>
            <a:r>
              <a:rPr lang="en-GB" sz="2400" smtClean="0">
                <a:latin typeface="Garamond" panose="02020404030301010803" pitchFamily="18" charset="0"/>
              </a:rPr>
              <a:t>This </a:t>
            </a:r>
            <a:r>
              <a:rPr lang="en-GB" sz="2400" dirty="0">
                <a:latin typeface="Garamond" panose="02020404030301010803" pitchFamily="18" charset="0"/>
              </a:rPr>
              <a:t>probably means that the status of migrants (relevant resource or social problem) in particular depended on the economic trend and only for a residual part on the cultural differences</a:t>
            </a:r>
            <a:endParaRPr lang="it-IT" sz="2400" dirty="0">
              <a:latin typeface="Garamond" panose="02020404030301010803" pitchFamily="18" charset="0"/>
            </a:endParaRPr>
          </a:p>
        </p:txBody>
      </p:sp>
    </p:spTree>
    <p:extLst>
      <p:ext uri="{BB962C8B-B14F-4D97-AF65-F5344CB8AC3E}">
        <p14:creationId xmlns:p14="http://schemas.microsoft.com/office/powerpoint/2010/main" val="366230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97213" y="0"/>
            <a:ext cx="11333529" cy="6130834"/>
          </a:xfrm>
        </p:spPr>
        <p:txBody>
          <a:bodyPr>
            <a:normAutofit/>
          </a:bodyPr>
          <a:lstStyle/>
          <a:p>
            <a:pPr algn="just"/>
            <a:r>
              <a:rPr lang="en-GB" sz="2600" dirty="0">
                <a:latin typeface="Garamond" panose="02020404030301010803" pitchFamily="18" charset="0"/>
              </a:rPr>
              <a:t>The aim of the paper is to show the evolution of the attitudes of the European institutions concerning migration from the first step of the integration process to the birth of the European Currency Unit. </a:t>
            </a:r>
            <a:endParaRPr lang="en-GB" sz="2600" dirty="0" smtClean="0">
              <a:latin typeface="Garamond" panose="02020404030301010803" pitchFamily="18" charset="0"/>
            </a:endParaRPr>
          </a:p>
          <a:p>
            <a:pPr algn="just"/>
            <a:r>
              <a:rPr lang="en-GB" sz="2600" dirty="0" smtClean="0">
                <a:latin typeface="Garamond" panose="02020404030301010803" pitchFamily="18" charset="0"/>
              </a:rPr>
              <a:t>The </a:t>
            </a:r>
            <a:r>
              <a:rPr lang="en-GB" sz="2600" dirty="0">
                <a:latin typeface="Garamond" panose="02020404030301010803" pitchFamily="18" charset="0"/>
              </a:rPr>
              <a:t>paper also indicates the related effects on the Belgian migrant policies: in fact the example of one of founders of the new Europe (which received a lot of migrants in proportion to the native inhabitants, they progressively increased from 4.3% in 1947 to 8.9% in 1981) helps to better understand the relationship between European institutions and EEC host countries. </a:t>
            </a:r>
            <a:endParaRPr lang="en-GB" sz="2600" dirty="0" smtClean="0">
              <a:latin typeface="Garamond" panose="02020404030301010803" pitchFamily="18" charset="0"/>
            </a:endParaRPr>
          </a:p>
          <a:p>
            <a:pPr algn="just"/>
            <a:r>
              <a:rPr lang="en-GB" sz="2600" dirty="0" smtClean="0">
                <a:latin typeface="Garamond" panose="02020404030301010803" pitchFamily="18" charset="0"/>
              </a:rPr>
              <a:t>It </a:t>
            </a:r>
            <a:r>
              <a:rPr lang="en-GB" sz="2600" dirty="0">
                <a:latin typeface="Garamond" panose="02020404030301010803" pitchFamily="18" charset="0"/>
              </a:rPr>
              <a:t>is in fact important to note that European institutions did not have the possibility to actually oblige the national government to immediately implement the rules established by the ECSC and after by the EEC.</a:t>
            </a:r>
            <a:endParaRPr lang="it-IT" sz="2600" dirty="0">
              <a:latin typeface="Garamond" panose="02020404030301010803" pitchFamily="18" charset="0"/>
            </a:endParaRPr>
          </a:p>
        </p:txBody>
      </p:sp>
    </p:spTree>
    <p:extLst>
      <p:ext uri="{BB962C8B-B14F-4D97-AF65-F5344CB8AC3E}">
        <p14:creationId xmlns:p14="http://schemas.microsoft.com/office/powerpoint/2010/main" val="213402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600" dirty="0">
                <a:latin typeface="Garamond" panose="02020404030301010803" pitchFamily="18" charset="0"/>
              </a:rPr>
              <a:t>Since the birth of the European Coal and Steel Community, the debates and discussions concerning the migrants have been based on the evaluation of the economic and social advantages and costs that migrants represented for the host countries. </a:t>
            </a:r>
            <a:endParaRPr lang="en-GB" sz="2600" dirty="0" smtClean="0">
              <a:latin typeface="Garamond" panose="02020404030301010803" pitchFamily="18" charset="0"/>
            </a:endParaRPr>
          </a:p>
          <a:p>
            <a:pPr algn="just"/>
            <a:r>
              <a:rPr lang="en-GB" sz="2600" dirty="0" smtClean="0">
                <a:latin typeface="Garamond" panose="02020404030301010803" pitchFamily="18" charset="0"/>
              </a:rPr>
              <a:t>So</a:t>
            </a:r>
            <a:r>
              <a:rPr lang="en-GB" sz="2600" dirty="0">
                <a:latin typeface="Garamond" panose="02020404030301010803" pitchFamily="18" charset="0"/>
              </a:rPr>
              <a:t>, during the analysed period, European institutions had to mediate and to find a compromise between who wanted to get more free the labour market in the European Common Market and who, on the opposite, wanted to put strong limits to the circulation of workers out of their native countries (even if they were EEC citizens). </a:t>
            </a:r>
            <a:endParaRPr lang="en-GB" sz="2600" dirty="0" smtClean="0">
              <a:latin typeface="Garamond" panose="02020404030301010803" pitchFamily="18" charset="0"/>
            </a:endParaRPr>
          </a:p>
          <a:p>
            <a:pPr algn="just"/>
            <a:r>
              <a:rPr lang="en-GB" sz="2600" dirty="0" smtClean="0">
                <a:latin typeface="Garamond" panose="02020404030301010803" pitchFamily="18" charset="0"/>
              </a:rPr>
              <a:t>This </a:t>
            </a:r>
            <a:r>
              <a:rPr lang="en-GB" sz="2600" dirty="0">
                <a:latin typeface="Garamond" panose="02020404030301010803" pitchFamily="18" charset="0"/>
              </a:rPr>
              <a:t>obviously happened in Belgium too: Belgian mines needed foreign workforce, but the integration of migrants was not simply because of the existing cultural differences with the natives and because it arrived while government had to avoid an excessive division between the Flemish and Walloon communities</a:t>
            </a:r>
            <a:endParaRPr lang="it-IT" sz="2600" dirty="0">
              <a:latin typeface="Garamond" panose="02020404030301010803" pitchFamily="18" charset="0"/>
            </a:endParaRPr>
          </a:p>
        </p:txBody>
      </p:sp>
    </p:spTree>
    <p:extLst>
      <p:ext uri="{BB962C8B-B14F-4D97-AF65-F5344CB8AC3E}">
        <p14:creationId xmlns:p14="http://schemas.microsoft.com/office/powerpoint/2010/main" val="405708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r>
              <a:rPr lang="en-GB" sz="2200" b="1" dirty="0" smtClean="0">
                <a:latin typeface="Garamond" panose="02020404030301010803" pitchFamily="18" charset="0"/>
              </a:rPr>
              <a:t>Different types of migrants and different rules -</a:t>
            </a:r>
            <a:r>
              <a:rPr lang="en-GB" sz="2200" dirty="0" smtClean="0">
                <a:latin typeface="Garamond" panose="02020404030301010803" pitchFamily="18" charset="0"/>
              </a:rPr>
              <a:t> For the ECSC and, after, for the EEC the European policies concerning migrants had to solve problems related to the different juridical status of people asking for a job and an accommodation in the host countries. The division between economic migrants and refugees was complicated because of the different country of origin: in particular in the early Fifties the difference and the related treatment of people and their families were more linked to the agreements existing between the countries than the rules established by European institutions.</a:t>
            </a:r>
            <a:endParaRPr lang="it-IT" sz="2200" dirty="0" smtClean="0">
              <a:latin typeface="Garamond" panose="02020404030301010803" pitchFamily="18" charset="0"/>
            </a:endParaRPr>
          </a:p>
          <a:p>
            <a:r>
              <a:rPr lang="en-GB" sz="2200" dirty="0" smtClean="0">
                <a:latin typeface="Garamond" panose="02020404030301010803" pitchFamily="18" charset="0"/>
              </a:rPr>
              <a:t>There were in fact people coming from Italy (a founding member of the “new Europe”), from the Belgian, Dutch and French former colonies (sometimes they were not able to remain in their native countries because they had previously worked with the ‘Europeans’ and so they were considered as traitors by their compatriots), from the countries having with the “western world” relevant military and economic agreements (as in the case of Portugal, Greece and Turkey, member countries of the NATO), from European countries governed by dictators (e.g. from Spain) and other forms of authoritarian government, including the particular cases of people arriving from the Eastern Germany, from the former German territories and from the Eastern Europe under the red army occupation (these two latter groups represented, in the early Fifties, a relevant part of the European refugees).</a:t>
            </a:r>
            <a:endParaRPr lang="it-IT" sz="2200" dirty="0" smtClean="0">
              <a:latin typeface="Garamond" panose="02020404030301010803" pitchFamily="18" charset="0"/>
            </a:endParaRPr>
          </a:p>
          <a:p>
            <a:pPr algn="just"/>
            <a:endParaRPr lang="it-IT" sz="2600" dirty="0">
              <a:latin typeface="Garamond" panose="02020404030301010803" pitchFamily="18" charset="0"/>
            </a:endParaRPr>
          </a:p>
        </p:txBody>
      </p:sp>
    </p:spTree>
    <p:extLst>
      <p:ext uri="{BB962C8B-B14F-4D97-AF65-F5344CB8AC3E}">
        <p14:creationId xmlns:p14="http://schemas.microsoft.com/office/powerpoint/2010/main" val="263987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b="1" dirty="0" smtClean="0">
                <a:latin typeface="Garamond" panose="02020404030301010803" pitchFamily="18" charset="0"/>
              </a:rPr>
              <a:t>Migrants’ professional skills for the Western European economic development</a:t>
            </a:r>
          </a:p>
          <a:p>
            <a:pPr algn="just"/>
            <a:r>
              <a:rPr lang="en-GB" sz="2400" dirty="0" smtClean="0">
                <a:latin typeface="Garamond" panose="02020404030301010803" pitchFamily="18" charset="0"/>
              </a:rPr>
              <a:t>Migrants guaranteed to the EEC host countries high professional skills (in particular political refugees as engineers and scientists) or low cost workforce for the cheap and humble jobs (servants, garbage collectors, etc.) or for mines, iron and steel factories, construction companies (as in the case of most of migrants arriving from the Italian </a:t>
            </a:r>
            <a:r>
              <a:rPr lang="en-GB" sz="2400" dirty="0" err="1" smtClean="0">
                <a:latin typeface="Garamond" panose="02020404030301010803" pitchFamily="18" charset="0"/>
              </a:rPr>
              <a:t>Mezzogiorno</a:t>
            </a:r>
            <a:r>
              <a:rPr lang="en-GB" sz="2400" dirty="0" smtClean="0">
                <a:latin typeface="Garamond" panose="02020404030301010803" pitchFamily="18" charset="0"/>
              </a:rPr>
              <a:t>). </a:t>
            </a:r>
          </a:p>
          <a:p>
            <a:pPr algn="just"/>
            <a:r>
              <a:rPr lang="en-GB" sz="2400" dirty="0" smtClean="0">
                <a:latin typeface="Garamond" panose="02020404030301010803" pitchFamily="18" charset="0"/>
              </a:rPr>
              <a:t>Their work was in fact essential for the development of many industrial sectors during the European expansion trend of the Fifties and Sixties which was called the “golden age”. In particular during the Fifties they allowed western European enterprises to obtain the workforce they needed without increasing their labour cost. </a:t>
            </a:r>
          </a:p>
          <a:p>
            <a:pPr algn="just"/>
            <a:r>
              <a:rPr lang="en-GB" sz="2400" dirty="0" smtClean="0">
                <a:latin typeface="Garamond" panose="02020404030301010803" pitchFamily="18" charset="0"/>
              </a:rPr>
              <a:t>Besides migrants enlarged the consume in their host-countries and, by the remittances they sent to their families (parents, brothers/sisters), the demand in their native countries and this aspect became more relevant during the Sixties when real waged progressively increased</a:t>
            </a:r>
            <a:endParaRPr lang="it-IT" sz="2400" dirty="0">
              <a:latin typeface="Garamond" panose="02020404030301010803" pitchFamily="18" charset="0"/>
            </a:endParaRPr>
          </a:p>
        </p:txBody>
      </p:sp>
    </p:spTree>
    <p:extLst>
      <p:ext uri="{BB962C8B-B14F-4D97-AF65-F5344CB8AC3E}">
        <p14:creationId xmlns:p14="http://schemas.microsoft.com/office/powerpoint/2010/main" val="75365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b="1" dirty="0">
                <a:latin typeface="Garamond" panose="02020404030301010803" pitchFamily="18" charset="0"/>
              </a:rPr>
              <a:t>2c. The problem of migrants’ accommodation and health assistance </a:t>
            </a:r>
            <a:r>
              <a:rPr lang="en-GB" sz="2400" b="1" dirty="0" smtClean="0">
                <a:latin typeface="Garamond" panose="02020404030301010803" pitchFamily="18" charset="0"/>
              </a:rPr>
              <a:t>– </a:t>
            </a:r>
          </a:p>
          <a:p>
            <a:pPr algn="just"/>
            <a:r>
              <a:rPr lang="en-GB" sz="2400" dirty="0" smtClean="0">
                <a:latin typeface="Garamond" panose="02020404030301010803" pitchFamily="18" charset="0"/>
              </a:rPr>
              <a:t>At </a:t>
            </a:r>
            <a:r>
              <a:rPr lang="en-GB" sz="2400" dirty="0">
                <a:latin typeface="Garamond" panose="02020404030301010803" pitchFamily="18" charset="0"/>
              </a:rPr>
              <a:t>the same time, the host countries had to manage the arrival and integration of migrants and European institutions had to support their effort. It was in fact necessary to avoid the over-exploitation of migrants (through excessively low wages and overly priced accommodation which also created problems to citizens of the host countries) and their segregation in the </a:t>
            </a:r>
            <a:r>
              <a:rPr lang="en-GB" sz="2400" i="1" dirty="0">
                <a:latin typeface="Garamond" panose="02020404030301010803" pitchFamily="18" charset="0"/>
              </a:rPr>
              <a:t>ghettos </a:t>
            </a:r>
            <a:r>
              <a:rPr lang="en-GB" sz="2400" dirty="0">
                <a:latin typeface="Garamond" panose="02020404030301010803" pitchFamily="18" charset="0"/>
              </a:rPr>
              <a:t>(developed (in particular in the outskirts of the main industrial towns).</a:t>
            </a:r>
            <a:r>
              <a:rPr lang="en-GB" sz="2400" i="1" dirty="0">
                <a:latin typeface="Garamond" panose="02020404030301010803" pitchFamily="18" charset="0"/>
              </a:rPr>
              <a:t> </a:t>
            </a:r>
            <a:endParaRPr lang="en-GB" sz="2400" i="1" dirty="0" smtClean="0">
              <a:latin typeface="Garamond" panose="02020404030301010803" pitchFamily="18" charset="0"/>
            </a:endParaRPr>
          </a:p>
          <a:p>
            <a:pPr algn="just"/>
            <a:r>
              <a:rPr lang="en-GB" sz="2400" dirty="0" smtClean="0">
                <a:latin typeface="Garamond" panose="02020404030301010803" pitchFamily="18" charset="0"/>
              </a:rPr>
              <a:t>Besides</a:t>
            </a:r>
            <a:r>
              <a:rPr lang="en-GB" sz="2400" dirty="0">
                <a:latin typeface="Garamond" panose="02020404030301010803" pitchFamily="18" charset="0"/>
              </a:rPr>
              <a:t>, it was important to develop public spaces where migrants could meet their compatriots, but also to create structures where they could learn the language and customs of the country where they worked and lived. These policies implied a great cost for public institutions and the restriction of the number of migrants depending on the demand existing in the labour market</a:t>
            </a:r>
            <a:endParaRPr lang="it-IT" sz="2400" dirty="0">
              <a:latin typeface="Garamond" panose="02020404030301010803" pitchFamily="18" charset="0"/>
            </a:endParaRPr>
          </a:p>
        </p:txBody>
      </p:sp>
    </p:spTree>
    <p:extLst>
      <p:ext uri="{BB962C8B-B14F-4D97-AF65-F5344CB8AC3E}">
        <p14:creationId xmlns:p14="http://schemas.microsoft.com/office/powerpoint/2010/main" val="3306503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b="1" dirty="0">
                <a:latin typeface="Garamond" panose="02020404030301010803" pitchFamily="18" charset="0"/>
              </a:rPr>
              <a:t>2c. The problem of migrants’ accommodation and health assistance </a:t>
            </a:r>
            <a:r>
              <a:rPr lang="en-GB" sz="2400" b="1" dirty="0" smtClean="0">
                <a:latin typeface="Garamond" panose="02020404030301010803" pitchFamily="18" charset="0"/>
              </a:rPr>
              <a:t>– </a:t>
            </a:r>
          </a:p>
          <a:p>
            <a:pPr algn="just"/>
            <a:r>
              <a:rPr lang="en-GB" sz="2400" dirty="0" smtClean="0">
                <a:latin typeface="Garamond" panose="02020404030301010803" pitchFamily="18" charset="0"/>
              </a:rPr>
              <a:t>At </a:t>
            </a:r>
            <a:r>
              <a:rPr lang="en-GB" sz="2400" dirty="0">
                <a:latin typeface="Garamond" panose="02020404030301010803" pitchFamily="18" charset="0"/>
              </a:rPr>
              <a:t>the same time, the host countries had to manage the arrival and integration of migrants and European institutions had to support their effort. It was in fact necessary to avoid the over-exploitation of migrants (through excessively low wages and overly priced accommodation which also created problems to citizens of the host countries) and their segregation in the </a:t>
            </a:r>
            <a:r>
              <a:rPr lang="en-GB" sz="2400" i="1" dirty="0">
                <a:latin typeface="Garamond" panose="02020404030301010803" pitchFamily="18" charset="0"/>
              </a:rPr>
              <a:t>ghettos </a:t>
            </a:r>
            <a:r>
              <a:rPr lang="en-GB" sz="2400" dirty="0">
                <a:latin typeface="Garamond" panose="02020404030301010803" pitchFamily="18" charset="0"/>
              </a:rPr>
              <a:t>(developed (in particular in the outskirts of the main industrial towns).</a:t>
            </a:r>
            <a:r>
              <a:rPr lang="en-GB" sz="2400" i="1" dirty="0">
                <a:latin typeface="Garamond" panose="02020404030301010803" pitchFamily="18" charset="0"/>
              </a:rPr>
              <a:t> </a:t>
            </a:r>
            <a:endParaRPr lang="en-GB" sz="2400" i="1" dirty="0" smtClean="0">
              <a:latin typeface="Garamond" panose="02020404030301010803" pitchFamily="18" charset="0"/>
            </a:endParaRPr>
          </a:p>
          <a:p>
            <a:pPr algn="just"/>
            <a:r>
              <a:rPr lang="en-GB" sz="2400" dirty="0" smtClean="0">
                <a:latin typeface="Garamond" panose="02020404030301010803" pitchFamily="18" charset="0"/>
              </a:rPr>
              <a:t>Besides</a:t>
            </a:r>
            <a:r>
              <a:rPr lang="en-GB" sz="2400" dirty="0">
                <a:latin typeface="Garamond" panose="02020404030301010803" pitchFamily="18" charset="0"/>
              </a:rPr>
              <a:t>, it was important to develop public spaces where migrants could meet their compatriots, but also to create structures where they could learn the language and customs of the country where they worked and lived. These policies implied a great cost for public institutions and the restriction of the number of migrants depending on the demand existing in the labour market</a:t>
            </a:r>
            <a:endParaRPr lang="it-IT" sz="2400" dirty="0">
              <a:latin typeface="Garamond" panose="02020404030301010803" pitchFamily="18" charset="0"/>
            </a:endParaRPr>
          </a:p>
        </p:txBody>
      </p:sp>
    </p:spTree>
    <p:extLst>
      <p:ext uri="{BB962C8B-B14F-4D97-AF65-F5344CB8AC3E}">
        <p14:creationId xmlns:p14="http://schemas.microsoft.com/office/powerpoint/2010/main" val="3993024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dirty="0">
                <a:latin typeface="Garamond" panose="02020404030301010803" pitchFamily="18" charset="0"/>
              </a:rPr>
              <a:t>When European institutions established that communities and factories which received migrants had to create workers’ villages including accommodation, schools and leisure areas (for dancing or playing sports), it was still evident that these measures could only be achieved if the number of migrants was controlled and limited.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The </a:t>
            </a:r>
            <a:r>
              <a:rPr lang="en-GB" sz="2400" dirty="0">
                <a:latin typeface="Garamond" panose="02020404030301010803" pitchFamily="18" charset="0"/>
              </a:rPr>
              <a:t>ECSC in particular financed the building of new houses for migrants but it was evident that, without the full collaboration of national governments, it was high the risk to build low quality lodgements and, moreover, to realize a not correct distribution of them because of the absence of clear rules.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Besides </a:t>
            </a:r>
            <a:r>
              <a:rPr lang="en-GB" sz="2400" dirty="0">
                <a:latin typeface="Garamond" panose="02020404030301010803" pitchFamily="18" charset="0"/>
              </a:rPr>
              <a:t>there was the problem that new houses for migrants were not appreciated by native families without lodgements and this created tensions and discussions in the municipalities where migrants had their accommodation</a:t>
            </a:r>
            <a:endParaRPr lang="it-IT" sz="2400" dirty="0">
              <a:latin typeface="Garamond" panose="02020404030301010803" pitchFamily="18" charset="0"/>
            </a:endParaRPr>
          </a:p>
        </p:txBody>
      </p:sp>
    </p:spTree>
    <p:extLst>
      <p:ext uri="{BB962C8B-B14F-4D97-AF65-F5344CB8AC3E}">
        <p14:creationId xmlns:p14="http://schemas.microsoft.com/office/powerpoint/2010/main" val="376965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0629" y="17418"/>
            <a:ext cx="11800113" cy="6130834"/>
          </a:xfrm>
        </p:spPr>
        <p:txBody>
          <a:bodyPr>
            <a:noAutofit/>
          </a:bodyPr>
          <a:lstStyle/>
          <a:p>
            <a:pPr algn="just"/>
            <a:r>
              <a:rPr lang="en-GB" sz="2400" dirty="0">
                <a:latin typeface="Garamond" panose="02020404030301010803" pitchFamily="18" charset="0"/>
              </a:rPr>
              <a:t>Finally, the health assistance was fully paid by public institutions until migrants and refugees were able to find a job and to maintain themselves: so European institutions had to give a financial aid to the host countries.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At </a:t>
            </a:r>
            <a:r>
              <a:rPr lang="en-GB" sz="2400" dirty="0">
                <a:latin typeface="Garamond" panose="02020404030301010803" pitchFamily="18" charset="0"/>
              </a:rPr>
              <a:t>the same time, these latter had to pay for the strengthening of the police control: it was in fact necessary to avoid conflicts between natives and foreigners (these latter were accused to steal things or simply the job) and also between foreigners coming from different countries (or belonging to the same) because someone did not settle his debts or he was drunk. </a:t>
            </a:r>
            <a:endParaRPr lang="en-GB" sz="2400" dirty="0" smtClean="0">
              <a:latin typeface="Garamond" panose="02020404030301010803" pitchFamily="18" charset="0"/>
            </a:endParaRPr>
          </a:p>
          <a:p>
            <a:pPr algn="just"/>
            <a:r>
              <a:rPr lang="en-GB" sz="2400" dirty="0" smtClean="0">
                <a:latin typeface="Garamond" panose="02020404030301010803" pitchFamily="18" charset="0"/>
              </a:rPr>
              <a:t>This </a:t>
            </a:r>
            <a:r>
              <a:rPr lang="en-GB" sz="2400" dirty="0">
                <a:latin typeface="Garamond" panose="02020404030301010803" pitchFamily="18" charset="0"/>
              </a:rPr>
              <a:t>evidently implied that, if the European institutions pushed to increase the reception of migrants (following in particular the Italian pressures, the ECSC/EEC country which needed to reduce the number of internal jobless people), they had to contribute to the related </a:t>
            </a:r>
            <a:r>
              <a:rPr lang="en-GB" sz="2400" dirty="0" smtClean="0">
                <a:latin typeface="Garamond" panose="02020404030301010803" pitchFamily="18" charset="0"/>
              </a:rPr>
              <a:t>expenses.</a:t>
            </a:r>
          </a:p>
          <a:p>
            <a:pPr marL="0" indent="0" algn="ctr">
              <a:buNone/>
            </a:pPr>
            <a:endParaRPr lang="en-GB" sz="2400" b="1" dirty="0" smtClean="0">
              <a:latin typeface="Garamond" panose="02020404030301010803" pitchFamily="18" charset="0"/>
            </a:endParaRPr>
          </a:p>
          <a:p>
            <a:pPr marL="0" indent="0" algn="ctr">
              <a:buNone/>
            </a:pPr>
            <a:r>
              <a:rPr lang="en-GB" sz="2400" b="1" dirty="0" smtClean="0">
                <a:latin typeface="Garamond" panose="02020404030301010803" pitchFamily="18" charset="0"/>
              </a:rPr>
              <a:t>Please note that the the following part was written with Elisa </a:t>
            </a:r>
            <a:r>
              <a:rPr lang="en-GB" sz="2400" b="1" dirty="0" err="1" smtClean="0">
                <a:latin typeface="Garamond" panose="02020404030301010803" pitchFamily="18" charset="0"/>
              </a:rPr>
              <a:t>Tizzoni</a:t>
            </a:r>
            <a:r>
              <a:rPr lang="en-GB" sz="2400" b="1" dirty="0" smtClean="0">
                <a:latin typeface="Garamond" panose="02020404030301010803" pitchFamily="18" charset="0"/>
              </a:rPr>
              <a:t> (University of </a:t>
            </a:r>
            <a:r>
              <a:rPr lang="en-GB" sz="2400" b="1" dirty="0" err="1" smtClean="0">
                <a:latin typeface="Garamond" panose="02020404030301010803" pitchFamily="18" charset="0"/>
              </a:rPr>
              <a:t>Pise</a:t>
            </a:r>
            <a:r>
              <a:rPr lang="en-GB" sz="2400" b="1" dirty="0" smtClean="0">
                <a:latin typeface="Garamond" panose="02020404030301010803" pitchFamily="18" charset="0"/>
              </a:rPr>
              <a:t>)</a:t>
            </a:r>
            <a:endParaRPr lang="it-IT" sz="2400" b="1" dirty="0">
              <a:latin typeface="Garamond" panose="02020404030301010803" pitchFamily="18" charset="0"/>
            </a:endParaRPr>
          </a:p>
        </p:txBody>
      </p:sp>
    </p:spTree>
    <p:extLst>
      <p:ext uri="{BB962C8B-B14F-4D97-AF65-F5344CB8AC3E}">
        <p14:creationId xmlns:p14="http://schemas.microsoft.com/office/powerpoint/2010/main" val="31821754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TM10001114[[fn=Raccolta]]</Template>
  <TotalTime>60</TotalTime>
  <Words>2697</Words>
  <Application>Microsoft Office PowerPoint</Application>
  <PresentationFormat>Widescreen</PresentationFormat>
  <Paragraphs>45</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Garamond</vt:lpstr>
      <vt:lpstr>Gill Sans MT</vt:lpstr>
      <vt:lpstr>Gallery</vt:lpstr>
      <vt:lpstr>A relevant economic resource or an important social problem? European institutions and migrants from the Fifties to the Seventies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relevant economic resource or an important social problem? European institutions and migrants from the Fifties to the Seventies </dc:title>
  <dc:creator>veronique fillieux</dc:creator>
  <cp:lastModifiedBy>veronique fillieux</cp:lastModifiedBy>
  <cp:revision>13</cp:revision>
  <dcterms:created xsi:type="dcterms:W3CDTF">2019-06-17T20:40:28Z</dcterms:created>
  <dcterms:modified xsi:type="dcterms:W3CDTF">2019-06-17T21:41:18Z</dcterms:modified>
</cp:coreProperties>
</file>