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10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1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90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87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6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09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8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9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61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8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50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4F9D-B442-4118-83F0-7D0C6D3CF11D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BB9E5-1D03-4C9D-83DF-F9725CE4BFA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56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SER / ESTAR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USOS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547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Conjugaciones: presente de indicativo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69883"/>
              </p:ext>
            </p:extLst>
          </p:nvPr>
        </p:nvGraphicFramePr>
        <p:xfrm>
          <a:off x="1645920" y="1825625"/>
          <a:ext cx="8296978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8489">
                  <a:extLst>
                    <a:ext uri="{9D8B030D-6E8A-4147-A177-3AD203B41FA5}">
                      <a16:colId xmlns:a16="http://schemas.microsoft.com/office/drawing/2014/main" val="696507055"/>
                    </a:ext>
                  </a:extLst>
                </a:gridCol>
                <a:gridCol w="4148489">
                  <a:extLst>
                    <a:ext uri="{9D8B030D-6E8A-4147-A177-3AD203B41FA5}">
                      <a16:colId xmlns:a16="http://schemas.microsoft.com/office/drawing/2014/main" val="2492676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SER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ESTAR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0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soy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estoy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06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eres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estás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está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99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somos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estamos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4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 err="1" smtClean="0"/>
                        <a:t>sóis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estáis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990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son 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dirty="0" smtClean="0"/>
                        <a:t>están</a:t>
                      </a:r>
                      <a:endParaRPr lang="it-I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988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55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90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Los pasados: </a:t>
            </a:r>
            <a:r>
              <a:rPr lang="es-MX" sz="3100" dirty="0" smtClean="0"/>
              <a:t>pretérito perfecto, pretérito indefinido, imperfecto, pluscuamperfecto </a:t>
            </a:r>
            <a:endParaRPr lang="it-IT" sz="31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508727"/>
              </p:ext>
            </p:extLst>
          </p:nvPr>
        </p:nvGraphicFramePr>
        <p:xfrm>
          <a:off x="838200" y="1424539"/>
          <a:ext cx="5062086" cy="2598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3">
                  <a:extLst>
                    <a:ext uri="{9D8B030D-6E8A-4147-A177-3AD203B41FA5}">
                      <a16:colId xmlns:a16="http://schemas.microsoft.com/office/drawing/2014/main" val="2346924462"/>
                    </a:ext>
                  </a:extLst>
                </a:gridCol>
                <a:gridCol w="2531043">
                  <a:extLst>
                    <a:ext uri="{9D8B030D-6E8A-4147-A177-3AD203B41FA5}">
                      <a16:colId xmlns:a16="http://schemas.microsoft.com/office/drawing/2014/main" val="3975608129"/>
                    </a:ext>
                  </a:extLst>
                </a:gridCol>
              </a:tblGrid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SER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40522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He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He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438311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Has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Has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47547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Ha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427337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Hemos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Hemos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712534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Habéis</a:t>
                      </a:r>
                      <a:r>
                        <a:rPr lang="es-MX" baseline="0" dirty="0" smtClean="0"/>
                        <a:t>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Habéis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81724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Han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Han</a:t>
                      </a:r>
                      <a:r>
                        <a:rPr lang="es-MX" baseline="0" dirty="0" smtClean="0"/>
                        <a:t> estado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34742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25456"/>
              </p:ext>
            </p:extLst>
          </p:nvPr>
        </p:nvGraphicFramePr>
        <p:xfrm>
          <a:off x="6631806" y="1424540"/>
          <a:ext cx="4841508" cy="2598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0754">
                  <a:extLst>
                    <a:ext uri="{9D8B030D-6E8A-4147-A177-3AD203B41FA5}">
                      <a16:colId xmlns:a16="http://schemas.microsoft.com/office/drawing/2014/main" val="2412991863"/>
                    </a:ext>
                  </a:extLst>
                </a:gridCol>
                <a:gridCol w="2420754">
                  <a:extLst>
                    <a:ext uri="{9D8B030D-6E8A-4147-A177-3AD203B41FA5}">
                      <a16:colId xmlns:a16="http://schemas.microsoft.com/office/drawing/2014/main" val="899323233"/>
                    </a:ext>
                  </a:extLst>
                </a:gridCol>
              </a:tblGrid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SER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120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Fui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Estuve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05509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Fuiste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Estuviste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175939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Fue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Estuvo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131274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Fuimos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Estuvimos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355067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Fuisteis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Estuvisteis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476109"/>
                  </a:ext>
                </a:extLst>
              </a:tr>
              <a:tr h="371260">
                <a:tc>
                  <a:txBody>
                    <a:bodyPr/>
                    <a:lstStyle/>
                    <a:p>
                      <a:r>
                        <a:rPr lang="es-MX" dirty="0" smtClean="0"/>
                        <a:t>Fueron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Estuvieron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51147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81459"/>
              </p:ext>
            </p:extLst>
          </p:nvPr>
        </p:nvGraphicFramePr>
        <p:xfrm>
          <a:off x="838200" y="4215865"/>
          <a:ext cx="5062086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3">
                  <a:extLst>
                    <a:ext uri="{9D8B030D-6E8A-4147-A177-3AD203B41FA5}">
                      <a16:colId xmlns:a16="http://schemas.microsoft.com/office/drawing/2014/main" val="385830185"/>
                    </a:ext>
                  </a:extLst>
                </a:gridCol>
                <a:gridCol w="2531043">
                  <a:extLst>
                    <a:ext uri="{9D8B030D-6E8A-4147-A177-3AD203B41FA5}">
                      <a16:colId xmlns:a16="http://schemas.microsoft.com/office/drawing/2014/main" val="601394804"/>
                    </a:ext>
                  </a:extLst>
                </a:gridCol>
              </a:tblGrid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SER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4159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era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780727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eras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Estabas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192507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era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08256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éramos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Estábamos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70602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erais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Estabais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18703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es-MX" dirty="0" smtClean="0"/>
                        <a:t>eran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Estaban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35688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933410"/>
              </p:ext>
            </p:extLst>
          </p:nvPr>
        </p:nvGraphicFramePr>
        <p:xfrm>
          <a:off x="6631806" y="4215864"/>
          <a:ext cx="4841508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0754">
                  <a:extLst>
                    <a:ext uri="{9D8B030D-6E8A-4147-A177-3AD203B41FA5}">
                      <a16:colId xmlns:a16="http://schemas.microsoft.com/office/drawing/2014/main" val="3741130563"/>
                    </a:ext>
                  </a:extLst>
                </a:gridCol>
                <a:gridCol w="2420754">
                  <a:extLst>
                    <a:ext uri="{9D8B030D-6E8A-4147-A177-3AD203B41FA5}">
                      <a16:colId xmlns:a16="http://schemas.microsoft.com/office/drawing/2014/main" val="81664724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SER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0043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Había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Había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3294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Habías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Habías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9435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Había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Había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369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Habíamos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Habíamos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6195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Habíais</a:t>
                      </a:r>
                      <a:r>
                        <a:rPr lang="es-MX" baseline="0" dirty="0" smtClean="0"/>
                        <a:t> sido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Habíais</a:t>
                      </a:r>
                      <a:r>
                        <a:rPr lang="es-MX" baseline="0" dirty="0" smtClean="0"/>
                        <a:t> estado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495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s-MX" dirty="0" smtClean="0"/>
                        <a:t>Habían sido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Habían estado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47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10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 						ESTAR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Definir</a:t>
            </a:r>
          </a:p>
          <a:p>
            <a:r>
              <a:rPr lang="es-MX" dirty="0" smtClean="0"/>
              <a:t>Describir</a:t>
            </a:r>
          </a:p>
          <a:p>
            <a:r>
              <a:rPr lang="es-MX" dirty="0" smtClean="0"/>
              <a:t>Identificar</a:t>
            </a:r>
          </a:p>
          <a:p>
            <a:r>
              <a:rPr lang="es-MX" dirty="0" smtClean="0"/>
              <a:t>Especificar origen o nacionalidad</a:t>
            </a:r>
          </a:p>
          <a:p>
            <a:r>
              <a:rPr lang="es-MX" dirty="0" smtClean="0"/>
              <a:t>Hablar de profesión</a:t>
            </a:r>
          </a:p>
          <a:p>
            <a:r>
              <a:rPr lang="es-MX" dirty="0" smtClean="0"/>
              <a:t>Describir la personalidad y el carácter </a:t>
            </a:r>
          </a:p>
          <a:p>
            <a:r>
              <a:rPr lang="es-MX" dirty="0" smtClean="0"/>
              <a:t>Describir el aspecto externo</a:t>
            </a:r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Localizar</a:t>
            </a:r>
          </a:p>
          <a:p>
            <a:r>
              <a:rPr lang="es-MX" dirty="0" smtClean="0"/>
              <a:t>Referirse a un estado a una situación </a:t>
            </a:r>
          </a:p>
          <a:p>
            <a:r>
              <a:rPr lang="es-MX" dirty="0" smtClean="0"/>
              <a:t>Ubicación de algo o alguien identificado</a:t>
            </a:r>
          </a:p>
          <a:p>
            <a:r>
              <a:rPr lang="es-MX" dirty="0" smtClean="0"/>
              <a:t>Presentamos características como algo temporal, circunstancial o como producto de nuestra experiencia, resultado de una experiencia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775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ESTAR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Estar + gerundio:  expresa una acción en proceso.  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Lucas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 preparando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el examen de matemáticas</a:t>
            </a:r>
          </a:p>
          <a:p>
            <a:pPr lvl="1"/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Estábamos comiendo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en mi casa cuando recibimos la noticia.</a:t>
            </a:r>
          </a:p>
          <a:p>
            <a:pPr lvl="1"/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Han estado escuchando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atentamente. </a:t>
            </a:r>
            <a:endParaRPr lang="es-MX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r>
              <a:rPr lang="es-MX" dirty="0" smtClean="0"/>
              <a:t>Estar + participio (con función de adjetivo): para expresar posición, estado o situación. 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tienda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 cerrada</a:t>
            </a:r>
          </a:p>
          <a:p>
            <a:pPr lvl="1"/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Estoy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muy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cansada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después del trabajo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ventana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 abierta.</a:t>
            </a:r>
            <a:endParaRPr lang="es-MX" u="sng" dirty="0"/>
          </a:p>
          <a:p>
            <a:r>
              <a:rPr lang="es-MX" dirty="0" smtClean="0"/>
              <a:t>Estar bien / Estar mal: para valorar 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El trabajo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 mal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hecho.  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3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								ESTAR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Es una mujer casada </a:t>
            </a:r>
          </a:p>
          <a:p>
            <a:r>
              <a:rPr lang="es-MX" dirty="0" smtClean="0"/>
              <a:t>La fiesta es el próximo lunes</a:t>
            </a:r>
          </a:p>
          <a:p>
            <a:r>
              <a:rPr lang="es-MX" dirty="0" smtClean="0"/>
              <a:t>Hoy es 25 de noviembre de 2020</a:t>
            </a:r>
          </a:p>
          <a:p>
            <a:r>
              <a:rPr lang="es-MX" dirty="0" smtClean="0"/>
              <a:t>Son 55 euros en total</a:t>
            </a:r>
          </a:p>
          <a:p>
            <a:r>
              <a:rPr lang="es-MX" dirty="0" smtClean="0"/>
              <a:t>Es alto y guapo</a:t>
            </a:r>
          </a:p>
          <a:p>
            <a:r>
              <a:rPr lang="es-MX" dirty="0" smtClean="0"/>
              <a:t>Ella es muy simpática</a:t>
            </a:r>
          </a:p>
          <a:p>
            <a:endParaRPr lang="es-MX" dirty="0" smtClean="0"/>
          </a:p>
          <a:p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Estoy casada con…</a:t>
            </a:r>
          </a:p>
          <a:p>
            <a:r>
              <a:rPr lang="es-MX" dirty="0" smtClean="0"/>
              <a:t>Estaremos en la fiesta del lunes</a:t>
            </a:r>
          </a:p>
          <a:p>
            <a:r>
              <a:rPr lang="es-MX" dirty="0" smtClean="0"/>
              <a:t>¿en qué mes estamos?</a:t>
            </a:r>
          </a:p>
          <a:p>
            <a:r>
              <a:rPr lang="es-MX" dirty="0" smtClean="0"/>
              <a:t>¡Está carísimo el boleto del concierto!</a:t>
            </a:r>
          </a:p>
          <a:p>
            <a:r>
              <a:rPr lang="es-MX" dirty="0" smtClean="0"/>
              <a:t>Estás muy guapa hoy </a:t>
            </a:r>
          </a:p>
          <a:p>
            <a:r>
              <a:rPr lang="es-MX" dirty="0" smtClean="0"/>
              <a:t>Qué simpática está hoy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62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Adjetivos</a:t>
            </a:r>
            <a:r>
              <a:rPr lang="it-IT" dirty="0" smtClean="0"/>
              <a:t> 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/>
              <a:t>cambian</a:t>
            </a:r>
            <a:r>
              <a:rPr lang="it-IT" dirty="0"/>
              <a:t> de </a:t>
            </a:r>
            <a:r>
              <a:rPr lang="it-IT" dirty="0" err="1" smtClean="0"/>
              <a:t>significado</a:t>
            </a:r>
            <a:endParaRPr lang="it-I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SER</a:t>
            </a:r>
            <a:endParaRPr lang="it-IT" sz="36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Es una persona </a:t>
            </a:r>
            <a:r>
              <a:rPr lang="es-MX" u="sng" dirty="0" smtClean="0"/>
              <a:t>abierta</a:t>
            </a:r>
            <a:r>
              <a:rPr lang="es-MX" dirty="0" smtClean="0"/>
              <a:t> </a:t>
            </a:r>
          </a:p>
          <a:p>
            <a:r>
              <a:rPr lang="es-MX" dirty="0"/>
              <a:t>Las manzanas son </a:t>
            </a:r>
            <a:r>
              <a:rPr lang="es-MX" u="sng" dirty="0"/>
              <a:t>verdes </a:t>
            </a:r>
            <a:endParaRPr lang="es-MX" dirty="0" smtClean="0"/>
          </a:p>
          <a:p>
            <a:r>
              <a:rPr lang="es-MX" dirty="0" smtClean="0"/>
              <a:t>Elena es muy </a:t>
            </a:r>
            <a:r>
              <a:rPr lang="es-MX" u="sng" dirty="0" smtClean="0"/>
              <a:t>guapa</a:t>
            </a:r>
          </a:p>
          <a:p>
            <a:r>
              <a:rPr lang="es-MX" dirty="0" smtClean="0"/>
              <a:t>Su suegra es muy </a:t>
            </a:r>
            <a:r>
              <a:rPr lang="es-MX" u="sng" dirty="0" smtClean="0"/>
              <a:t>joven</a:t>
            </a:r>
            <a:r>
              <a:rPr lang="es-MX" dirty="0" smtClean="0"/>
              <a:t>, tiene 40 años</a:t>
            </a:r>
          </a:p>
          <a:p>
            <a:r>
              <a:rPr lang="es-MX" dirty="0" smtClean="0"/>
              <a:t>Es un niño muy </a:t>
            </a:r>
            <a:r>
              <a:rPr lang="es-MX" u="sng" dirty="0" smtClean="0"/>
              <a:t>bueno</a:t>
            </a:r>
          </a:p>
          <a:p>
            <a:r>
              <a:rPr lang="es-MX" dirty="0" smtClean="0"/>
              <a:t>El partido de mañana será muy </a:t>
            </a:r>
            <a:r>
              <a:rPr lang="es-MX" u="sng" dirty="0" smtClean="0"/>
              <a:t>cerrado</a:t>
            </a:r>
            <a:r>
              <a:rPr lang="es-MX" dirty="0" smtClean="0"/>
              <a:t>, ¿quién ganará?</a:t>
            </a:r>
          </a:p>
          <a:p>
            <a:r>
              <a:rPr lang="es-MX" dirty="0" smtClean="0"/>
              <a:t>Desde niña es </a:t>
            </a:r>
            <a:r>
              <a:rPr lang="es-MX" u="sng" dirty="0" smtClean="0"/>
              <a:t>ciega</a:t>
            </a:r>
            <a:r>
              <a:rPr lang="es-MX" dirty="0" smtClean="0"/>
              <a:t> </a:t>
            </a:r>
          </a:p>
          <a:p>
            <a:r>
              <a:rPr lang="es-MX" dirty="0" smtClean="0"/>
              <a:t>Mi hermano es muy </a:t>
            </a:r>
            <a:r>
              <a:rPr lang="es-MX" u="sng" dirty="0" smtClean="0"/>
              <a:t>listo</a:t>
            </a:r>
          </a:p>
          <a:p>
            <a:r>
              <a:rPr lang="es-MX" dirty="0" smtClean="0"/>
              <a:t>El vestido que compré es </a:t>
            </a:r>
            <a:r>
              <a:rPr lang="es-MX" u="sng" dirty="0" smtClean="0"/>
              <a:t>negro</a:t>
            </a:r>
          </a:p>
          <a:p>
            <a:r>
              <a:rPr lang="es-MX" dirty="0" smtClean="0"/>
              <a:t>Su bicicleta es </a:t>
            </a:r>
            <a:r>
              <a:rPr lang="es-MX" u="sng" dirty="0" smtClean="0"/>
              <a:t>nueva, </a:t>
            </a:r>
            <a:r>
              <a:rPr lang="es-MX" dirty="0" smtClean="0"/>
              <a:t> la compró ayer</a:t>
            </a:r>
            <a:endParaRPr lang="es-MX" u="sng" dirty="0" smtClean="0"/>
          </a:p>
          <a:p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ESTAR</a:t>
            </a:r>
            <a:endParaRPr lang="it-IT" sz="36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357813" cy="4001602"/>
          </a:xfrm>
        </p:spPr>
        <p:txBody>
          <a:bodyPr>
            <a:normAutofit fontScale="47500" lnSpcReduction="20000"/>
          </a:bodyPr>
          <a:lstStyle/>
          <a:p>
            <a:r>
              <a:rPr lang="es-MX" sz="4200" dirty="0" smtClean="0"/>
              <a:t>La oficina está </a:t>
            </a:r>
            <a:r>
              <a:rPr lang="es-MX" sz="4200" u="sng" dirty="0" smtClean="0"/>
              <a:t>abierta</a:t>
            </a:r>
          </a:p>
          <a:p>
            <a:r>
              <a:rPr lang="es-MX" sz="4400" dirty="0"/>
              <a:t>Las manzanas están todavía </a:t>
            </a:r>
            <a:r>
              <a:rPr lang="es-MX" sz="4400" u="sng" dirty="0"/>
              <a:t>verdes</a:t>
            </a:r>
            <a:r>
              <a:rPr lang="es-MX" sz="4400" dirty="0"/>
              <a:t> </a:t>
            </a:r>
            <a:endParaRPr lang="es-MX" sz="4400" dirty="0" smtClean="0"/>
          </a:p>
          <a:p>
            <a:r>
              <a:rPr lang="es-MX" sz="4200" dirty="0" smtClean="0"/>
              <a:t>Elena </a:t>
            </a:r>
            <a:r>
              <a:rPr lang="es-MX" sz="4200" dirty="0" smtClean="0"/>
              <a:t>está muy </a:t>
            </a:r>
            <a:r>
              <a:rPr lang="es-MX" sz="4200" u="sng" dirty="0" smtClean="0"/>
              <a:t>guapa</a:t>
            </a:r>
            <a:r>
              <a:rPr lang="es-MX" sz="4200" dirty="0" smtClean="0"/>
              <a:t> con ese sombrero</a:t>
            </a:r>
          </a:p>
          <a:p>
            <a:r>
              <a:rPr lang="es-MX" sz="4200" dirty="0" smtClean="0"/>
              <a:t>Su suegra </a:t>
            </a:r>
            <a:r>
              <a:rPr lang="es-MX" sz="4200" u="sng" dirty="0" smtClean="0"/>
              <a:t>está</a:t>
            </a:r>
            <a:r>
              <a:rPr lang="es-MX" sz="4200" dirty="0" smtClean="0"/>
              <a:t> muy joven, aunque tiene 60 años</a:t>
            </a:r>
          </a:p>
          <a:p>
            <a:r>
              <a:rPr lang="es-MX" sz="4200" dirty="0" smtClean="0"/>
              <a:t>El pastel está muy </a:t>
            </a:r>
            <a:r>
              <a:rPr lang="es-MX" sz="4200" u="sng" dirty="0" smtClean="0"/>
              <a:t>bueno</a:t>
            </a:r>
            <a:r>
              <a:rPr lang="es-MX" sz="4200" dirty="0" smtClean="0"/>
              <a:t> </a:t>
            </a:r>
          </a:p>
          <a:p>
            <a:r>
              <a:rPr lang="es-MX" sz="4200" dirty="0" smtClean="0"/>
              <a:t>La farmacia está </a:t>
            </a:r>
            <a:r>
              <a:rPr lang="es-MX" sz="4200" u="sng" dirty="0" smtClean="0"/>
              <a:t>cerrada</a:t>
            </a:r>
          </a:p>
          <a:p>
            <a:r>
              <a:rPr lang="es-MX" sz="4200" dirty="0" smtClean="0"/>
              <a:t>Paco está </a:t>
            </a:r>
            <a:r>
              <a:rPr lang="es-MX" sz="4200" u="sng" dirty="0" smtClean="0"/>
              <a:t>ciego</a:t>
            </a:r>
            <a:r>
              <a:rPr lang="es-MX" sz="4200" dirty="0" smtClean="0"/>
              <a:t> de amor</a:t>
            </a:r>
          </a:p>
          <a:p>
            <a:r>
              <a:rPr lang="es-MX" sz="4200" dirty="0" smtClean="0"/>
              <a:t>Mi hermano está </a:t>
            </a:r>
            <a:r>
              <a:rPr lang="es-MX" sz="4200" u="sng" dirty="0" smtClean="0"/>
              <a:t>listo</a:t>
            </a:r>
            <a:r>
              <a:rPr lang="es-MX" sz="4200" dirty="0" smtClean="0"/>
              <a:t> para salir</a:t>
            </a:r>
          </a:p>
          <a:p>
            <a:r>
              <a:rPr lang="es-MX" sz="4200" dirty="0" smtClean="0"/>
              <a:t>Estoy </a:t>
            </a:r>
            <a:r>
              <a:rPr lang="es-MX" sz="4200" u="sng" dirty="0" smtClean="0"/>
              <a:t>negra</a:t>
            </a:r>
            <a:r>
              <a:rPr lang="es-MX" sz="4200" dirty="0" smtClean="0"/>
              <a:t> porque se manchó mi vestido</a:t>
            </a:r>
          </a:p>
          <a:p>
            <a:r>
              <a:rPr lang="es-MX" sz="4200" dirty="0" smtClean="0"/>
              <a:t>Su bicicleta está </a:t>
            </a:r>
            <a:r>
              <a:rPr lang="es-MX" sz="4200" u="sng" dirty="0" smtClean="0"/>
              <a:t>nueva</a:t>
            </a:r>
            <a:r>
              <a:rPr lang="es-MX" sz="4200" dirty="0" smtClean="0"/>
              <a:t>, la tiene desde hace años. </a:t>
            </a:r>
          </a:p>
          <a:p>
            <a:endParaRPr lang="es-MX" sz="42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083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anishSkype | Ser y Estar | Aprender español, Español de escuela primaria,  Españ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33" y="105878"/>
            <a:ext cx="9557886" cy="675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3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" y="451802"/>
            <a:ext cx="5008880" cy="5898198"/>
          </a:xfrm>
          <a:prstGeom prst="rect">
            <a:avLst/>
          </a:prstGeom>
        </p:spPr>
      </p:pic>
      <p:pic>
        <p:nvPicPr>
          <p:cNvPr id="2054" name="Picture 6" descr="https://i2.wp.com/lenguajeyotrasluces.com/wp-content/uploads/2014/12/41936-seryestar-adjetivosquesiemprellevanestar-1.png?zoom=1.5&amp;resize=328%2C318&amp;ss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040" y="451802"/>
            <a:ext cx="5258435" cy="589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158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458</Words>
  <Application>Microsoft Office PowerPoint</Application>
  <PresentationFormat>Panorámica</PresentationFormat>
  <Paragraphs>133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Tema de Office</vt:lpstr>
      <vt:lpstr>SER / ESTAR </vt:lpstr>
      <vt:lpstr>Conjugaciones: presente de indicativo</vt:lpstr>
      <vt:lpstr>Los pasados: pretérito perfecto, pretérito indefinido, imperfecto, pluscuamperfecto </vt:lpstr>
      <vt:lpstr>SER       ESTAR</vt:lpstr>
      <vt:lpstr>ESTAR</vt:lpstr>
      <vt:lpstr>SER        ESTAR</vt:lpstr>
      <vt:lpstr>Adjetivos  que cambian de significado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/ ESTAR</dc:title>
  <dc:creator>anamaria.gonzalez</dc:creator>
  <cp:lastModifiedBy>anamaria.gonzalez</cp:lastModifiedBy>
  <cp:revision>12</cp:revision>
  <dcterms:created xsi:type="dcterms:W3CDTF">2020-11-24T17:57:33Z</dcterms:created>
  <dcterms:modified xsi:type="dcterms:W3CDTF">2020-11-25T10:24:45Z</dcterms:modified>
</cp:coreProperties>
</file>