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82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78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41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94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33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00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02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2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75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17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9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850-6C17-48D9-8448-DE55B839B549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EDD6-B57B-4FE7-A63F-FB6731FE5A3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92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FUTURO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62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Conjugación 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800867"/>
              </p:ext>
            </p:extLst>
          </p:nvPr>
        </p:nvGraphicFramePr>
        <p:xfrm>
          <a:off x="838200" y="1825625"/>
          <a:ext cx="10515600" cy="409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1194145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8097092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91916396"/>
                    </a:ext>
                  </a:extLst>
                </a:gridCol>
              </a:tblGrid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-AR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-ER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-IR 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391896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75865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76672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08047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emos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smtClean="0">
                          <a:solidFill>
                            <a:srgbClr val="002060"/>
                          </a:solidFill>
                        </a:rPr>
                        <a:t>emos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emos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83455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éis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éis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éis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83783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án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64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3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Irregularidades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caber </a:t>
            </a:r>
            <a:r>
              <a:rPr lang="es-ES" dirty="0">
                <a:solidFill>
                  <a:srgbClr val="002060"/>
                </a:solidFill>
              </a:rPr>
              <a:t>→ </a:t>
            </a:r>
            <a:r>
              <a:rPr lang="es-ES" dirty="0" smtClean="0">
                <a:solidFill>
                  <a:srgbClr val="002060"/>
                </a:solidFill>
              </a:rPr>
              <a:t> 	</a:t>
            </a:r>
            <a:r>
              <a:rPr lang="es-ES" b="1" dirty="0" smtClean="0">
                <a:solidFill>
                  <a:srgbClr val="002060"/>
                </a:solidFill>
              </a:rPr>
              <a:t>cabrá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hacer→ 	</a:t>
            </a:r>
            <a:r>
              <a:rPr lang="es-ES" b="1" dirty="0" smtClean="0">
                <a:solidFill>
                  <a:srgbClr val="002060"/>
                </a:solidFill>
              </a:rPr>
              <a:t>hará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querer→	</a:t>
            </a:r>
            <a:r>
              <a:rPr lang="es-ES" b="1" dirty="0" smtClean="0">
                <a:solidFill>
                  <a:srgbClr val="002060"/>
                </a:solidFill>
              </a:rPr>
              <a:t>querrá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tener→	</a:t>
            </a:r>
            <a:r>
              <a:rPr lang="es-ES" b="1" dirty="0" smtClean="0">
                <a:solidFill>
                  <a:srgbClr val="002060"/>
                </a:solidFill>
              </a:rPr>
              <a:t>tendrá </a:t>
            </a:r>
            <a:endParaRPr lang="es-E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decir </a:t>
            </a:r>
            <a:r>
              <a:rPr lang="es-ES" dirty="0">
                <a:solidFill>
                  <a:srgbClr val="002060"/>
                </a:solidFill>
              </a:rPr>
              <a:t>→ </a:t>
            </a:r>
            <a:r>
              <a:rPr lang="es-ES" dirty="0" smtClean="0">
                <a:solidFill>
                  <a:srgbClr val="002060"/>
                </a:solidFill>
              </a:rPr>
              <a:t>	</a:t>
            </a:r>
            <a:r>
              <a:rPr lang="es-ES" b="1" dirty="0" smtClean="0">
                <a:solidFill>
                  <a:srgbClr val="002060"/>
                </a:solidFill>
              </a:rPr>
              <a:t>dirá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poder→	</a:t>
            </a:r>
            <a:r>
              <a:rPr lang="es-ES" b="1" dirty="0" smtClean="0">
                <a:solidFill>
                  <a:srgbClr val="002060"/>
                </a:solidFill>
              </a:rPr>
              <a:t>podrá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saber→	</a:t>
            </a:r>
            <a:r>
              <a:rPr lang="es-ES" b="1" dirty="0" smtClean="0">
                <a:solidFill>
                  <a:srgbClr val="002060"/>
                </a:solidFill>
              </a:rPr>
              <a:t>sabrá </a:t>
            </a:r>
          </a:p>
          <a:p>
            <a:pPr marL="0" indent="0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valer→	</a:t>
            </a:r>
            <a:r>
              <a:rPr lang="es-ES" b="1" dirty="0" smtClean="0">
                <a:solidFill>
                  <a:srgbClr val="002060"/>
                </a:solidFill>
              </a:rPr>
              <a:t>valdrá </a:t>
            </a:r>
            <a:endParaRPr lang="es-E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haber</a:t>
            </a:r>
            <a:r>
              <a:rPr lang="es-ES" dirty="0" smtClean="0">
                <a:solidFill>
                  <a:srgbClr val="002060"/>
                </a:solidFill>
              </a:rPr>
              <a:t>→	h</a:t>
            </a:r>
            <a:r>
              <a:rPr lang="es-ES" b="1" dirty="0" smtClean="0">
                <a:solidFill>
                  <a:srgbClr val="002060"/>
                </a:solidFill>
              </a:rPr>
              <a:t>abrá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poner→	</a:t>
            </a:r>
            <a:r>
              <a:rPr lang="es-ES" b="1" dirty="0" smtClean="0">
                <a:solidFill>
                  <a:srgbClr val="002060"/>
                </a:solidFill>
              </a:rPr>
              <a:t>pondrá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salir→	</a:t>
            </a:r>
            <a:r>
              <a:rPr lang="es-ES" b="1" dirty="0" smtClean="0">
                <a:solidFill>
                  <a:srgbClr val="002060"/>
                </a:solidFill>
              </a:rPr>
              <a:t>saldrá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venir→	</a:t>
            </a:r>
            <a:r>
              <a:rPr lang="es-ES" b="1" dirty="0" smtClean="0">
                <a:solidFill>
                  <a:srgbClr val="002060"/>
                </a:solidFill>
              </a:rPr>
              <a:t>vendrá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Valores y usos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→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Presentamos las acciones futuras como algo que no controlamos totalmente y que depende del paso del tiempo para confirmarse </a:t>
            </a:r>
          </a:p>
          <a:p>
            <a:pPr lvl="1"/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Este invierno </a:t>
            </a:r>
            <a:r>
              <a:rPr lang="es-ES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será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especialmente frío </a:t>
            </a:r>
          </a:p>
          <a:p>
            <a:pPr lvl="1"/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Mañana a esta hora </a:t>
            </a:r>
            <a:r>
              <a:rPr lang="es-ES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tendremos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clase de estadística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→ El futuro sirve para hablar: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de acciones que se sitúan en el futuro cronológico: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mañana iré al cine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hacer previsiones: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la próxima semana nevará en Milán.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describir acciones programadas: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en la próxima clase haremos un repaso</a:t>
            </a:r>
            <a:endParaRPr lang="it-IT" i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5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…valores y usos 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Para formular hipótesis o probabilidad: </a:t>
            </a:r>
          </a:p>
          <a:p>
            <a:pPr marL="457200" lvl="1" indent="0">
              <a:buNone/>
            </a:pPr>
            <a:r>
              <a:rPr lang="es-ES" sz="28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Esa señora tendrá 45 años; </a:t>
            </a:r>
          </a:p>
          <a:p>
            <a:pPr marL="457200" lvl="1" indent="0">
              <a:buNone/>
            </a:pPr>
            <a:r>
              <a:rPr lang="es-ES" sz="28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Lucas no ha llegado, estará todavía en la oficina</a:t>
            </a:r>
            <a:r>
              <a:rPr lang="es-ES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</a:p>
          <a:p>
            <a:pPr marL="457200" lvl="1" indent="0">
              <a:buNone/>
            </a:pPr>
            <a:endParaRPr lang="es-ES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Para expresar mandamiento categórico o una obligación (textos legales, reglamentos, decálogos, etc.): </a:t>
            </a:r>
          </a:p>
          <a:p>
            <a:pPr marL="457200" lvl="1" indent="0">
              <a:buNone/>
            </a:pPr>
            <a:r>
              <a:rPr lang="es-ES" sz="28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No matarás.</a:t>
            </a:r>
          </a:p>
          <a:p>
            <a:pPr marL="457200" lvl="1" indent="0">
              <a:buNone/>
            </a:pPr>
            <a:r>
              <a:rPr lang="es-ES" sz="28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la información se comunicará por escrito. </a:t>
            </a:r>
          </a:p>
          <a:p>
            <a:pPr marL="457200" lvl="1" indent="0">
              <a:buNone/>
            </a:pPr>
            <a:r>
              <a:rPr lang="es-ES" sz="28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los alumnos esperarán el final de la lección antes de salir del aula</a:t>
            </a:r>
            <a:r>
              <a:rPr lang="es-ES" sz="20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167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Otras formas de expresar futuro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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Para presentar acciones futuras como algo evidente o como una intención o decisión que hemos tomado solemos usar la perífrasis </a:t>
            </a: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ir a + infinitivo </a:t>
            </a: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ES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Voy a ir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al cine con mis amigos mañana por la noche </a:t>
            </a:r>
          </a:p>
          <a:p>
            <a:pPr lvl="1"/>
            <a:r>
              <a:rPr lang="es-ES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Vamos a hablar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 el profesor hoy mismo. </a:t>
            </a:r>
          </a:p>
          <a:p>
            <a:pPr marL="457200" lvl="1" indent="0">
              <a:buNone/>
            </a:pP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ES" sz="24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Para hablar del futuro usamos también el </a:t>
            </a: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presente de indicativo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, acompañado de marcadores temporales de futuro. </a:t>
            </a:r>
          </a:p>
          <a:p>
            <a:pPr lvl="1"/>
            <a:r>
              <a:rPr lang="it-IT" i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Mañana</a:t>
            </a:r>
            <a:r>
              <a:rPr lang="it-IT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it-IT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 </a:t>
            </a:r>
            <a:r>
              <a:rPr lang="it-IT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mi </a:t>
            </a:r>
            <a:r>
              <a:rPr lang="it-IT" i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cumpleaños</a:t>
            </a:r>
            <a:r>
              <a:rPr lang="it-IT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</a:p>
          <a:p>
            <a:pPr lvl="1"/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Esta noche </a:t>
            </a:r>
            <a:r>
              <a:rPr lang="es-ES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ceno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 Alejandra</a:t>
            </a: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038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HABRÁ se utiliza también con el sentido de </a:t>
            </a: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hay: </a:t>
            </a: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habrá mucha fila para entrar al cine </a:t>
            </a: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mañana habrá huelga de trenes </a:t>
            </a:r>
          </a:p>
          <a:p>
            <a:pPr marL="457200" lvl="1" indent="0">
              <a:buNone/>
            </a:pPr>
            <a:endParaRPr lang="es-ES" i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4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Marcadores temporales 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Mañana; pasado mañana; el lunes, el martes...; la semana/el mes/el año que viene.  Este fin de semana, este año…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El consejo académico se reunirá pasado mañana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Los resultados de los exámenes de admisión se comunicarán el jueves próximo.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El curso va a iniciar el mes que viene.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Luego, después, pronto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Pronto te darán el crédito para comprar tu casa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Te lo explico luego, ahora no tengo tiempo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Les darán su cheque después, esperen con paciencia.</a:t>
            </a:r>
          </a:p>
        </p:txBody>
      </p:sp>
    </p:spTree>
    <p:extLst>
      <p:ext uri="{BB962C8B-B14F-4D97-AF65-F5344CB8AC3E}">
        <p14:creationId xmlns:p14="http://schemas.microsoft.com/office/powerpoint/2010/main" val="117163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Marcadores temporales 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En / dentro de + expresión de tiempo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Le dirán los resultados dentro de unas horas.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Dentro de un año habrás terminado tu carrera universitaria.</a:t>
            </a:r>
            <a:endParaRPr lang="it-IT" i="1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Hasta + momento concreto 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 Las inscripciones estarán abiertas hasta el próximo jueves. 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 </a:t>
            </a: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Hasta 2021 tendremos que seguir las lecciones a distancia.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Hasta dentro de + cantidad de tiempo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Volverá hasta dentro de dos semanas. </a:t>
            </a:r>
          </a:p>
          <a:p>
            <a:pPr marL="457200" lvl="1" indent="0">
              <a:buNone/>
            </a:pPr>
            <a:r>
              <a:rPr lang="es-ES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No podré entregar la tesis hasta dentro de dos meses. </a:t>
            </a:r>
          </a:p>
        </p:txBody>
      </p:sp>
    </p:spTree>
    <p:extLst>
      <p:ext uri="{BB962C8B-B14F-4D97-AF65-F5344CB8AC3E}">
        <p14:creationId xmlns:p14="http://schemas.microsoft.com/office/powerpoint/2010/main" val="217212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510</Words>
  <Application>Microsoft Office PowerPoint</Application>
  <PresentationFormat>Panorámica</PresentationFormat>
  <Paragraphs>85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Tema de Office</vt:lpstr>
      <vt:lpstr>FUTURO </vt:lpstr>
      <vt:lpstr>Conjugación </vt:lpstr>
      <vt:lpstr>Irregularidades </vt:lpstr>
      <vt:lpstr>Valores y usos</vt:lpstr>
      <vt:lpstr>…valores y usos </vt:lpstr>
      <vt:lpstr>Otras formas de expresar futuro</vt:lpstr>
      <vt:lpstr>Presentación de PowerPoint</vt:lpstr>
      <vt:lpstr>Marcadores temporales </vt:lpstr>
      <vt:lpstr>Marcadores temporales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</dc:title>
  <dc:creator>anamaria.gonzalez</dc:creator>
  <cp:lastModifiedBy>anamaria.gonzalez</cp:lastModifiedBy>
  <cp:revision>10</cp:revision>
  <dcterms:created xsi:type="dcterms:W3CDTF">2020-11-26T14:06:24Z</dcterms:created>
  <dcterms:modified xsi:type="dcterms:W3CDTF">2020-11-26T16:12:28Z</dcterms:modified>
</cp:coreProperties>
</file>