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81" r:id="rId2"/>
    <p:sldId id="271" r:id="rId3"/>
    <p:sldId id="285" r:id="rId4"/>
    <p:sldId id="286" r:id="rId5"/>
    <p:sldId id="289" r:id="rId6"/>
    <p:sldId id="294" r:id="rId7"/>
    <p:sldId id="295" r:id="rId8"/>
    <p:sldId id="304" r:id="rId9"/>
    <p:sldId id="307" r:id="rId10"/>
    <p:sldId id="296" r:id="rId11"/>
    <p:sldId id="309" r:id="rId12"/>
    <p:sldId id="301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maria.gonzalez" initials="a" lastIdx="5" clrIdx="0">
    <p:extLst>
      <p:ext uri="{19B8F6BF-5375-455C-9EA6-DF929625EA0E}">
        <p15:presenceInfo xmlns:p15="http://schemas.microsoft.com/office/powerpoint/2012/main" userId="anamaria.gonzal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A54"/>
    <a:srgbClr val="FCEDA4"/>
    <a:srgbClr val="FBD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74"/>
  </p:normalViewPr>
  <p:slideViewPr>
    <p:cSldViewPr>
      <p:cViewPr varScale="1">
        <p:scale>
          <a:sx n="61" d="100"/>
          <a:sy n="61" d="100"/>
        </p:scale>
        <p:origin x="1488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1D081-CEB9-434D-8DE3-E651A38C1223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2EDC171A-E703-46AF-ABF4-0F91DCBF6594}">
      <dgm:prSet phldrT="[Testo]"/>
      <dgm:spPr/>
      <dgm:t>
        <a:bodyPr/>
        <a:lstStyle/>
        <a:p>
          <a:r>
            <a:rPr lang="it-IT" dirty="0" smtClean="0"/>
            <a:t>PRESENZIALE</a:t>
          </a:r>
          <a:endParaRPr lang="it-IT" dirty="0"/>
        </a:p>
      </dgm:t>
    </dgm:pt>
    <dgm:pt modelId="{2A5D2BE4-119D-4EB0-A105-07FFBEF77BB1}" type="parTrans" cxnId="{39275774-D4D5-4C19-A431-F090C89E7C4B}">
      <dgm:prSet/>
      <dgm:spPr/>
      <dgm:t>
        <a:bodyPr/>
        <a:lstStyle/>
        <a:p>
          <a:endParaRPr lang="it-IT"/>
        </a:p>
      </dgm:t>
    </dgm:pt>
    <dgm:pt modelId="{819C5356-8B2D-4402-BB4B-9C1F6D0755B3}" type="sibTrans" cxnId="{39275774-D4D5-4C19-A431-F090C89E7C4B}">
      <dgm:prSet/>
      <dgm:spPr/>
      <dgm:t>
        <a:bodyPr/>
        <a:lstStyle/>
        <a:p>
          <a:endParaRPr lang="it-IT"/>
        </a:p>
      </dgm:t>
    </dgm:pt>
    <dgm:pt modelId="{BA9189FB-201B-4E08-B9E3-B2EC48DB98BF}" type="pres">
      <dgm:prSet presAssocID="{BF21D081-CEB9-434D-8DE3-E651A38C1223}" presName="linearFlow" presStyleCnt="0">
        <dgm:presLayoutVars>
          <dgm:dir/>
          <dgm:resizeHandles val="exact"/>
        </dgm:presLayoutVars>
      </dgm:prSet>
      <dgm:spPr/>
    </dgm:pt>
    <dgm:pt modelId="{25B61503-349E-468C-823F-41EEF0B40B9A}" type="pres">
      <dgm:prSet presAssocID="{2EDC171A-E703-46AF-ABF4-0F91DCBF6594}" presName="node" presStyleLbl="node1" presStyleIdx="0" presStyleCnt="1" custLinFactNeighborX="-952" custLinFactNeighborY="-121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9275774-D4D5-4C19-A431-F090C89E7C4B}" srcId="{BF21D081-CEB9-434D-8DE3-E651A38C1223}" destId="{2EDC171A-E703-46AF-ABF4-0F91DCBF6594}" srcOrd="0" destOrd="0" parTransId="{2A5D2BE4-119D-4EB0-A105-07FFBEF77BB1}" sibTransId="{819C5356-8B2D-4402-BB4B-9C1F6D0755B3}"/>
    <dgm:cxn modelId="{2DE94971-72BB-4C0C-9BA2-3AC9BC0E9E76}" type="presOf" srcId="{2EDC171A-E703-46AF-ABF4-0F91DCBF6594}" destId="{25B61503-349E-468C-823F-41EEF0B40B9A}" srcOrd="0" destOrd="0" presId="urn:microsoft.com/office/officeart/2005/8/layout/equation1"/>
    <dgm:cxn modelId="{23FE9035-088A-4C11-84E0-E0888D0EB43E}" type="presOf" srcId="{BF21D081-CEB9-434D-8DE3-E651A38C1223}" destId="{BA9189FB-201B-4E08-B9E3-B2EC48DB98BF}" srcOrd="0" destOrd="0" presId="urn:microsoft.com/office/officeart/2005/8/layout/equation1"/>
    <dgm:cxn modelId="{0256103E-05E6-44B7-80EE-469FC909B17A}" type="presParOf" srcId="{BA9189FB-201B-4E08-B9E3-B2EC48DB98BF}" destId="{25B61503-349E-468C-823F-41EEF0B40B9A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61503-349E-468C-823F-41EEF0B40B9A}">
      <dsp:nvSpPr>
        <dsp:cNvPr id="0" name=""/>
        <dsp:cNvSpPr/>
      </dsp:nvSpPr>
      <dsp:spPr>
        <a:xfrm>
          <a:off x="1206825" y="0"/>
          <a:ext cx="3613546" cy="36135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PRESENZIALE</a:t>
          </a:r>
          <a:endParaRPr lang="it-IT" sz="3600" kern="1200" dirty="0"/>
        </a:p>
      </dsp:txBody>
      <dsp:txXfrm>
        <a:off x="1736017" y="529192"/>
        <a:ext cx="2555162" cy="2555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02589-03E0-476E-9E1C-2855906B8BC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0E86B-3994-4229-951E-AF568CEDBD6B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4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>
            <a:extLst>
              <a:ext uri="{FF2B5EF4-FFF2-40B4-BE49-F238E27FC236}">
                <a16:creationId xmlns:a16="http://schemas.microsoft.com/office/drawing/2014/main" id="{2988401D-3D5C-DB47-8612-237189D3B2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>
            <a:extLst>
              <a:ext uri="{FF2B5EF4-FFF2-40B4-BE49-F238E27FC236}">
                <a16:creationId xmlns:a16="http://schemas.microsoft.com/office/drawing/2014/main" id="{7C3AE783-10F5-8D48-91A4-01578F3089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28676" name="Segnaposto numero diapositiva 3">
            <a:extLst>
              <a:ext uri="{FF2B5EF4-FFF2-40B4-BE49-F238E27FC236}">
                <a16:creationId xmlns:a16="http://schemas.microsoft.com/office/drawing/2014/main" id="{81928C17-57EA-F84E-9B77-609FCEDF3D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088904-5746-2A4A-AEF6-DE3B59B8E2C0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518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66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547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2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24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9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56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96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93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0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15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A193D4EB-FDB0-BC4A-9C85-5B4E456F5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1FA9EF-F6B4-1A48-BF7E-823308748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6A5F05C2-8ECC-5C4F-B8A3-88362133E8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F596C-0B3A-7A4F-9BA2-D9BBF2145128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8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321-87F8-4496-91A3-95D4C4D7C0A4}" type="datetime1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55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5DA4-9ACF-45AC-A783-0F090B41801E}" type="datetime1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80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0B60-3D0C-4366-8778-009B912151D4}" type="datetime1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3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F9B0-1B3E-4C73-941B-B46C655C51E1}" type="datetime1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72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8DCA-4AC1-41EE-9DE0-381811C690CC}" type="datetime1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25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6C31-A6AF-4715-A2FD-C8F14DBEDC07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62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B552-83FA-4904-9E98-1E61069407AC}" type="datetime1">
              <a:rPr lang="it-IT" smtClean="0"/>
              <a:t>06/10/2022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39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89BB-9B37-41EA-AC39-DFB0AF5E4844}" type="datetime1">
              <a:rPr lang="it-IT" smtClean="0"/>
              <a:t>06/10/2022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22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5011-8C75-4CBB-9CD0-2E8B126E3989}" type="datetime1">
              <a:rPr lang="it-IT" smtClean="0"/>
              <a:t>06/10/2022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3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1E35-AE6F-4098-8935-622C33BA77F7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43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CFA1-3BB0-4DE2-ABBE-C84E850B90E6}" type="datetime1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83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100C-0A46-4947-B0A8-4CB3B320B4A7}" type="datetime1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C568-58F1-463B-A2A1-78A389867A5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61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62E6A84A-91A5-AB46-A38C-E66FCE32289B}"/>
              </a:ext>
            </a:extLst>
          </p:cNvPr>
          <p:cNvSpPr/>
          <p:nvPr/>
        </p:nvSpPr>
        <p:spPr>
          <a:xfrm>
            <a:off x="9525" y="0"/>
            <a:ext cx="12588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7" name="Rettangolo arrotondato 6">
            <a:extLst>
              <a:ext uri="{FF2B5EF4-FFF2-40B4-BE49-F238E27FC236}">
                <a16:creationId xmlns:a16="http://schemas.microsoft.com/office/drawing/2014/main" id="{86806D7C-10B2-3B48-859B-5C6617EC81A4}"/>
              </a:ext>
            </a:extLst>
          </p:cNvPr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27652" name="Picture 12">
            <a:extLst>
              <a:ext uri="{FF2B5EF4-FFF2-40B4-BE49-F238E27FC236}">
                <a16:creationId xmlns:a16="http://schemas.microsoft.com/office/drawing/2014/main" id="{D179F88F-930E-AA48-BC9D-3332BFF72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78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D389EB6-A53B-1B4E-9119-FBC09E86C5F3}"/>
              </a:ext>
            </a:extLst>
          </p:cNvPr>
          <p:cNvSpPr txBox="1"/>
          <p:nvPr/>
        </p:nvSpPr>
        <p:spPr>
          <a:xfrm>
            <a:off x="1916113" y="1628775"/>
            <a:ext cx="6551613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4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4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Ulteriori Conoscenze Linguistiche Lingua </a:t>
            </a:r>
            <a:r>
              <a:rPr lang="it-IT" sz="4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Spagnola</a:t>
            </a:r>
          </a:p>
          <a:p>
            <a:pPr algn="ctr">
              <a:defRPr/>
            </a:pPr>
            <a:r>
              <a:rPr lang="it-IT" sz="28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</a:t>
            </a:r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28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Laurea Magistrale in </a:t>
            </a:r>
          </a:p>
          <a:p>
            <a:pPr algn="ctr">
              <a:defRPr/>
            </a:pPr>
            <a:r>
              <a:rPr lang="it-IT" sz="28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Economia del Turismo </a:t>
            </a:r>
            <a:endParaRPr lang="it-IT" sz="28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a.a</a:t>
            </a:r>
            <a:r>
              <a:rPr lang="it-IT" sz="28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sz="28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2022/2023</a:t>
            </a:r>
            <a:endParaRPr lang="it-IT" sz="2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654" name="Immagine 3">
            <a:extLst>
              <a:ext uri="{FF2B5EF4-FFF2-40B4-BE49-F238E27FC236}">
                <a16:creationId xmlns:a16="http://schemas.microsoft.com/office/drawing/2014/main" id="{B7B386EB-189D-FE40-8C12-E44E6317B2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51" y="701675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DABCB6-BB40-4B4C-8995-96298A066EB4}"/>
              </a:ext>
            </a:extLst>
          </p:cNvPr>
          <p:cNvSpPr txBox="1"/>
          <p:nvPr/>
        </p:nvSpPr>
        <p:spPr>
          <a:xfrm>
            <a:off x="1844675" y="4941168"/>
            <a:ext cx="6551613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2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</a:t>
            </a:r>
            <a:r>
              <a:rPr lang="it-IT" sz="28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 </a:t>
            </a:r>
            <a:r>
              <a:rPr lang="it-IT" sz="28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María</a:t>
            </a:r>
            <a:r>
              <a:rPr lang="it-IT" sz="28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González</a:t>
            </a:r>
            <a:r>
              <a:rPr lang="it-IT" sz="28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L. </a:t>
            </a:r>
            <a:endParaRPr lang="it-IT" sz="28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it-IT" sz="2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8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namaria.gonzalez@unimib.it</a:t>
            </a:r>
            <a:endParaRPr lang="it-IT" sz="28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8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ln>
            <a:noFill/>
          </a:ln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Scuola di economia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2A7362-9D01-6D46-BBBE-E8F44F20D8E7}"/>
              </a:ext>
            </a:extLst>
          </p:cNvPr>
          <p:cNvSpPr txBox="1"/>
          <p:nvPr/>
        </p:nvSpPr>
        <p:spPr>
          <a:xfrm>
            <a:off x="468313" y="476250"/>
            <a:ext cx="7993062" cy="585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TIPOLOGÍA DE TEXTOS ESCRITOS </a:t>
            </a:r>
            <a:endParaRPr lang="it-IT" sz="32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3F56F4B2-FD31-5D4A-AA9F-C48051971EC8}"/>
              </a:ext>
            </a:extLst>
          </p:cNvPr>
          <p:cNvSpPr txBox="1">
            <a:spLocks/>
          </p:cNvSpPr>
          <p:nvPr/>
        </p:nvSpPr>
        <p:spPr>
          <a:xfrm>
            <a:off x="395536" y="1268760"/>
            <a:ext cx="8291264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600" b="1" dirty="0"/>
              <a:t>El </a:t>
            </a:r>
            <a:r>
              <a:rPr lang="es-ES" sz="3600" b="1" dirty="0" smtClean="0"/>
              <a:t>resumen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600" b="1" dirty="0" smtClean="0"/>
              <a:t>Texto </a:t>
            </a:r>
            <a:r>
              <a:rPr lang="es-ES" sz="3600" b="1" dirty="0"/>
              <a:t>personal: </a:t>
            </a:r>
            <a:r>
              <a:rPr lang="es-ES" sz="3600" dirty="0"/>
              <a:t> diario, cuaderno de viaje , ensayo informal, torbellino de ideas, ideogramas, recuerdos, dietarios, etc. </a:t>
            </a:r>
            <a:endParaRPr lang="es-ES" sz="36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600" b="1" dirty="0" smtClean="0"/>
              <a:t>Texto </a:t>
            </a:r>
            <a:r>
              <a:rPr lang="es-ES" sz="3600" b="1" dirty="0"/>
              <a:t>funcional:  </a:t>
            </a:r>
            <a:r>
              <a:rPr lang="es-ES" sz="3600" dirty="0"/>
              <a:t>correspondencia comercial, administrativa y de </a:t>
            </a:r>
            <a:r>
              <a:rPr lang="es-ES" sz="3600" dirty="0" smtClean="0"/>
              <a:t>sociedad.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600" b="1" dirty="0" smtClean="0"/>
              <a:t>Texto </a:t>
            </a:r>
            <a:r>
              <a:rPr lang="es-ES" sz="3600" b="1" dirty="0"/>
              <a:t>expositivo: </a:t>
            </a:r>
            <a:r>
              <a:rPr lang="es-ES" sz="3600" dirty="0"/>
              <a:t>Informes, noticias, periodismo,  exámenes, entrevistas, instrucciones, </a:t>
            </a:r>
            <a:r>
              <a:rPr lang="es-ES" sz="3600" dirty="0" smtClean="0"/>
              <a:t>manuales</a:t>
            </a:r>
            <a:r>
              <a:rPr lang="es-ES" sz="3600" dirty="0"/>
              <a:t>, literatura </a:t>
            </a:r>
            <a:r>
              <a:rPr lang="es-ES" sz="3600" dirty="0" smtClean="0"/>
              <a:t>científica.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600" b="1" dirty="0" smtClean="0"/>
              <a:t>Texto </a:t>
            </a:r>
            <a:r>
              <a:rPr lang="es-ES" sz="3600" b="1" dirty="0"/>
              <a:t>persuasivo:  </a:t>
            </a:r>
            <a:r>
              <a:rPr lang="es-ES" sz="3600" dirty="0"/>
              <a:t>editoriales, publicidad, cartas, panfletos, ensayos, artículos de </a:t>
            </a:r>
            <a:r>
              <a:rPr lang="es-ES" sz="3600" dirty="0" smtClean="0"/>
              <a:t>opinión.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600" b="1" dirty="0" smtClean="0"/>
              <a:t>Texto </a:t>
            </a:r>
            <a:r>
              <a:rPr lang="es-ES" sz="3600" b="1" dirty="0"/>
              <a:t>creativo:  </a:t>
            </a:r>
            <a:r>
              <a:rPr lang="es-ES" sz="3600" dirty="0"/>
              <a:t>novelas, poesía, mitos, comedias, canciones, cuentos, parodias, gags. </a:t>
            </a:r>
          </a:p>
          <a:p>
            <a:pPr algn="l"/>
            <a:endParaRPr lang="it-IT" dirty="0"/>
          </a:p>
          <a:p>
            <a:pPr algn="l"/>
            <a:endParaRPr lang="it-IT" dirty="0"/>
          </a:p>
          <a:p>
            <a:pPr algn="l"/>
            <a:endParaRPr lang="it-IT" dirty="0"/>
          </a:p>
          <a:p>
            <a:pPr algn="l"/>
            <a:endParaRPr lang="it-IT" dirty="0"/>
          </a:p>
          <a:p>
            <a:pPr algn="l"/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13653C2-3918-084D-AABA-B8429CADD610}"/>
              </a:ext>
            </a:extLst>
          </p:cNvPr>
          <p:cNvSpPr txBox="1"/>
          <p:nvPr/>
        </p:nvSpPr>
        <p:spPr>
          <a:xfrm>
            <a:off x="2413000" y="260350"/>
            <a:ext cx="655161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UCL-SPAGNOLO – </a:t>
            </a: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Presentazione</a:t>
            </a:r>
          </a:p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María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González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L. 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8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ln>
            <a:noFill/>
          </a:ln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Scuola di economia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2A7362-9D01-6D46-BBBE-E8F44F20D8E7}"/>
              </a:ext>
            </a:extLst>
          </p:cNvPr>
          <p:cNvSpPr txBox="1"/>
          <p:nvPr/>
        </p:nvSpPr>
        <p:spPr>
          <a:xfrm>
            <a:off x="468313" y="476250"/>
            <a:ext cx="7993062" cy="585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cap="al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valutazione </a:t>
            </a:r>
            <a:endParaRPr lang="it-IT" sz="32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3F56F4B2-FD31-5D4A-AA9F-C48051971EC8}"/>
              </a:ext>
            </a:extLst>
          </p:cNvPr>
          <p:cNvSpPr txBox="1">
            <a:spLocks/>
          </p:cNvSpPr>
          <p:nvPr/>
        </p:nvSpPr>
        <p:spPr>
          <a:xfrm>
            <a:off x="395536" y="1268760"/>
            <a:ext cx="8291264" cy="51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 u="sng" dirty="0" smtClean="0"/>
              <a:t>Per </a:t>
            </a:r>
            <a:r>
              <a:rPr lang="it-IT" b="1" u="sng" dirty="0"/>
              <a:t>i frequentanti</a:t>
            </a:r>
            <a:r>
              <a:rPr lang="it-IT" b="1" dirty="0"/>
              <a:t>: </a:t>
            </a:r>
            <a:r>
              <a:rPr lang="it-IT" dirty="0"/>
              <a:t> valutazione in itinere degli esercizi scritti e orali e dei testi proposti durante il corso.  Elaborazione di un testo finale</a:t>
            </a:r>
            <a:r>
              <a:rPr lang="it-IT" dirty="0" smtClean="0"/>
              <a:t>.</a:t>
            </a:r>
          </a:p>
          <a:p>
            <a:pPr algn="l"/>
            <a:endParaRPr lang="it-IT" dirty="0"/>
          </a:p>
          <a:p>
            <a:pPr algn="l"/>
            <a:r>
              <a:rPr lang="it-IT" b="1" u="sng" dirty="0"/>
              <a:t>Per i non frequentanti</a:t>
            </a:r>
            <a:r>
              <a:rPr lang="it-IT" u="sng" dirty="0"/>
              <a:t>:</a:t>
            </a:r>
            <a:r>
              <a:rPr lang="it-IT" b="1" dirty="0"/>
              <a:t>  </a:t>
            </a:r>
            <a:r>
              <a:rPr lang="it-IT" dirty="0"/>
              <a:t>Traduzione dall'italiano allo spagnolo di un testo di ambito dell'economia del turismo e produzione di un testo scritto di ambito economico</a:t>
            </a:r>
            <a:r>
              <a:rPr lang="it-IT" i="1" dirty="0"/>
              <a:t> </a:t>
            </a:r>
            <a:r>
              <a:rPr lang="it-IT" dirty="0"/>
              <a:t>+ prova orale per valutare la capacità di espressione. </a:t>
            </a:r>
            <a:r>
              <a:rPr lang="it-IT" dirty="0" smtClean="0"/>
              <a:t>Il </a:t>
            </a:r>
            <a:r>
              <a:rPr lang="it-IT" dirty="0"/>
              <a:t>test scritto è propedeutico alla prova orale.</a:t>
            </a:r>
          </a:p>
          <a:p>
            <a:pPr algn="l"/>
            <a:endParaRPr lang="it-IT" dirty="0"/>
          </a:p>
          <a:p>
            <a:pPr algn="l"/>
            <a:endParaRPr lang="it-IT" dirty="0"/>
          </a:p>
          <a:p>
            <a:pPr algn="l"/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13653C2-3918-084D-AABA-B8429CADD610}"/>
              </a:ext>
            </a:extLst>
          </p:cNvPr>
          <p:cNvSpPr txBox="1"/>
          <p:nvPr/>
        </p:nvSpPr>
        <p:spPr>
          <a:xfrm>
            <a:off x="2413000" y="260350"/>
            <a:ext cx="655161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UCL-SPAGNOLO – </a:t>
            </a: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Presentazione</a:t>
            </a:r>
          </a:p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María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González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L. 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52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ln>
            <a:noFill/>
          </a:ln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MX" sz="1100" b="1" cap="all" dirty="0" err="1" smtClean="0">
                <a:solidFill>
                  <a:srgbClr val="FAD700"/>
                </a:solidFill>
                <a:latin typeface="Calibri" panose="020F0502020204030204" pitchFamily="34" charset="0"/>
              </a:rPr>
              <a:t>Scuola</a:t>
            </a:r>
            <a:r>
              <a:rPr lang="es-MX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 di economía 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2A7362-9D01-6D46-BBBE-E8F44F20D8E7}"/>
              </a:ext>
            </a:extLst>
          </p:cNvPr>
          <p:cNvSpPr txBox="1"/>
          <p:nvPr/>
        </p:nvSpPr>
        <p:spPr>
          <a:xfrm>
            <a:off x="468313" y="476250"/>
            <a:ext cx="7993062" cy="5632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60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L’esame: modalità di svolgimento</a:t>
            </a:r>
          </a:p>
          <a:p>
            <a:pPr eaLnBrk="1" hangingPunct="1">
              <a:defRPr/>
            </a:pPr>
            <a:r>
              <a:rPr lang="es-MX" sz="60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-per non </a:t>
            </a:r>
            <a:r>
              <a:rPr lang="es-MX" sz="6000" b="1" cap="all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frequentani</a:t>
            </a:r>
            <a:r>
              <a:rPr lang="es-MX" sz="60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</a:p>
          <a:p>
            <a:pPr eaLnBrk="1" hangingPunct="1">
              <a:defRPr/>
            </a:pPr>
            <a:r>
              <a:rPr lang="es-MX" sz="60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s-MX" sz="6000" b="1" cap="all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presenza</a:t>
            </a:r>
            <a:r>
              <a:rPr lang="es-MX" sz="60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it-IT" sz="60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F3DB8CC-3D2A-9E47-8853-9C76C56FA071}"/>
              </a:ext>
            </a:extLst>
          </p:cNvPr>
          <p:cNvSpPr txBox="1"/>
          <p:nvPr/>
        </p:nvSpPr>
        <p:spPr>
          <a:xfrm>
            <a:off x="2413000" y="260350"/>
            <a:ext cx="655161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UCL-SPAGNOLO – Presentazione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-405804"/>
            <a:ext cx="8964612" cy="896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 A DI ECONOMIA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5D06A7-4478-3849-86A1-105404B1DA84}"/>
              </a:ext>
            </a:extLst>
          </p:cNvPr>
          <p:cNvSpPr txBox="1"/>
          <p:nvPr/>
        </p:nvSpPr>
        <p:spPr>
          <a:xfrm>
            <a:off x="468313" y="476250"/>
            <a:ext cx="7993062" cy="585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corso</a:t>
            </a:r>
            <a:endParaRPr lang="it-IT" sz="32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09CEDAB-E5D7-8C41-AF53-F6AA9AAF5C83}"/>
              </a:ext>
            </a:extLst>
          </p:cNvPr>
          <p:cNvSpPr txBox="1"/>
          <p:nvPr/>
        </p:nvSpPr>
        <p:spPr>
          <a:xfrm>
            <a:off x="2413000" y="260350"/>
            <a:ext cx="655161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UCL-SPAGNOLO – Presentazione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BF2BC21-6E98-F746-83D8-5E14270B1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85190"/>
              </p:ext>
            </p:extLst>
          </p:nvPr>
        </p:nvGraphicFramePr>
        <p:xfrm>
          <a:off x="1187624" y="1628799"/>
          <a:ext cx="7416824" cy="4267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609239417"/>
                    </a:ext>
                  </a:extLst>
                </a:gridCol>
              </a:tblGrid>
              <a:tr h="1044116">
                <a:tc>
                  <a:txBody>
                    <a:bodyPr/>
                    <a:lstStyle/>
                    <a:p>
                      <a:r>
                        <a:rPr lang="it-IT" sz="3200" dirty="0" smtClean="0">
                          <a:solidFill>
                            <a:schemeClr val="tx1"/>
                          </a:solidFill>
                        </a:rPr>
                        <a:t>Valore</a:t>
                      </a:r>
                      <a:r>
                        <a:rPr lang="it-IT" sz="32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it-IT" sz="32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it-IT" sz="3200" b="0" baseline="0" dirty="0" err="1" smtClean="0">
                          <a:solidFill>
                            <a:schemeClr val="tx1"/>
                          </a:solidFill>
                        </a:rPr>
                        <a:t>Idoneita</a:t>
                      </a:r>
                      <a:r>
                        <a:rPr lang="it-IT" sz="3200" b="0" baseline="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it-IT" sz="3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sz="3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3200" b="0" baseline="0" dirty="0" err="1" smtClean="0">
                          <a:solidFill>
                            <a:schemeClr val="tx1"/>
                          </a:solidFill>
                        </a:rPr>
                        <a:t>cfu</a:t>
                      </a:r>
                      <a:r>
                        <a:rPr lang="it-IT" sz="3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3200" b="0" baseline="0" dirty="0" smtClean="0"/>
                        <a:t>  </a:t>
                      </a:r>
                    </a:p>
                    <a:p>
                      <a:endParaRPr lang="it-IT" sz="3200" dirty="0"/>
                    </a:p>
                  </a:txBody>
                  <a:tcPr>
                    <a:solidFill>
                      <a:srgbClr val="FBD7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704186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r>
                        <a:rPr lang="it-IT" sz="3200" b="1" dirty="0" smtClean="0"/>
                        <a:t>Ore di lezione: </a:t>
                      </a:r>
                      <a:r>
                        <a:rPr lang="it-IT" sz="3200" b="0" dirty="0" smtClean="0"/>
                        <a:t>14 </a:t>
                      </a:r>
                    </a:p>
                    <a:p>
                      <a:endParaRPr lang="it-IT" sz="3200" dirty="0"/>
                    </a:p>
                  </a:txBody>
                  <a:tcPr>
                    <a:solidFill>
                      <a:srgbClr val="FCE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68213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r>
                        <a:rPr lang="it-IT" sz="3200" b="1" dirty="0" smtClean="0"/>
                        <a:t>Orario lezioni</a:t>
                      </a:r>
                      <a:r>
                        <a:rPr lang="it-IT" sz="3200" dirty="0" smtClean="0"/>
                        <a:t>: venerdì ore </a:t>
                      </a:r>
                      <a:r>
                        <a:rPr lang="it-IT" sz="3200" dirty="0" smtClean="0"/>
                        <a:t>8.30-10.30 </a:t>
                      </a:r>
                      <a:endParaRPr lang="it-IT" sz="3200" dirty="0" smtClean="0"/>
                    </a:p>
                    <a:p>
                      <a:r>
                        <a:rPr lang="it-IT" sz="3200" dirty="0" smtClean="0"/>
                        <a:t>aula </a:t>
                      </a:r>
                      <a:r>
                        <a:rPr lang="it-IT" sz="3200" dirty="0" smtClean="0"/>
                        <a:t>U6/40 </a:t>
                      </a:r>
                      <a:endParaRPr lang="it-IT" sz="3200" dirty="0"/>
                    </a:p>
                  </a:txBody>
                  <a:tcPr>
                    <a:solidFill>
                      <a:srgbClr val="FCE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656613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r>
                        <a:rPr lang="it-IT" sz="3200" b="1" dirty="0" smtClean="0"/>
                        <a:t>Orario ricevimento</a:t>
                      </a:r>
                      <a:r>
                        <a:rPr lang="it-IT" sz="3200" baseline="0" dirty="0" smtClean="0"/>
                        <a:t>: </a:t>
                      </a:r>
                      <a:r>
                        <a:rPr lang="it-IT" sz="3200" baseline="0" dirty="0" smtClean="0"/>
                        <a:t>lunedì </a:t>
                      </a:r>
                      <a:r>
                        <a:rPr lang="it-IT" sz="3200" baseline="0" dirty="0" smtClean="0"/>
                        <a:t>ore 15-16 in </a:t>
                      </a:r>
                      <a:r>
                        <a:rPr lang="it-IT" sz="3200" baseline="0" dirty="0" smtClean="0"/>
                        <a:t>U7/4019</a:t>
                      </a:r>
                      <a:endParaRPr lang="it-IT" sz="3200" dirty="0"/>
                    </a:p>
                  </a:txBody>
                  <a:tcPr>
                    <a:solidFill>
                      <a:srgbClr val="FCE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91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5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SCUOLA DI ECONOMIA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5D06A7-4478-3849-86A1-105404B1DA84}"/>
              </a:ext>
            </a:extLst>
          </p:cNvPr>
          <p:cNvSpPr txBox="1"/>
          <p:nvPr/>
        </p:nvSpPr>
        <p:spPr>
          <a:xfrm>
            <a:off x="468313" y="476250"/>
            <a:ext cx="7993062" cy="585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cap="al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LEZIONI </a:t>
            </a:r>
            <a:r>
              <a:rPr lang="it-IT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modalità di erogazione</a:t>
            </a:r>
            <a:endParaRPr lang="it-IT" sz="32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A166A27-F6EE-1142-BAA2-F753527CE093}"/>
              </a:ext>
            </a:extLst>
          </p:cNvPr>
          <p:cNvSpPr txBox="1"/>
          <p:nvPr/>
        </p:nvSpPr>
        <p:spPr>
          <a:xfrm>
            <a:off x="2413000" y="260350"/>
            <a:ext cx="655161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UCL-SPAGNOLO – Presentazione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755192378"/>
              </p:ext>
            </p:extLst>
          </p:nvPr>
        </p:nvGraphicFramePr>
        <p:xfrm>
          <a:off x="1457007" y="1725759"/>
          <a:ext cx="6096000" cy="3617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Croce 8"/>
          <p:cNvSpPr/>
          <p:nvPr/>
        </p:nvSpPr>
        <p:spPr>
          <a:xfrm>
            <a:off x="4045372" y="4164979"/>
            <a:ext cx="838944" cy="864096"/>
          </a:xfrm>
          <a:prstGeom prst="mathPlu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it-IT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257078" y="583731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ATTENZIONE!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u="sng" dirty="0" smtClean="0">
                <a:solidFill>
                  <a:srgbClr val="FF0000"/>
                </a:solidFill>
              </a:rPr>
              <a:t>le lezioni NON VERRANNO REGISTRATE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355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SCUOLA DI ECONOMIA 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5D06A7-4478-3849-86A1-105404B1DA84}"/>
              </a:ext>
            </a:extLst>
          </p:cNvPr>
          <p:cNvSpPr txBox="1"/>
          <p:nvPr/>
        </p:nvSpPr>
        <p:spPr>
          <a:xfrm>
            <a:off x="468313" y="476250"/>
            <a:ext cx="7993062" cy="585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cap="al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FOCUS: </a:t>
            </a:r>
            <a:r>
              <a:rPr lang="it-IT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COMUNICAZIONE scritta e orale </a:t>
            </a:r>
            <a:endParaRPr lang="it-IT" sz="32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C8E664AD-02F5-8B46-9E30-1764AF6A0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16471"/>
            <a:ext cx="4310063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D5F9BB5-5284-5443-B0FC-60E12BD97C28}"/>
              </a:ext>
            </a:extLst>
          </p:cNvPr>
          <p:cNvSpPr txBox="1"/>
          <p:nvPr/>
        </p:nvSpPr>
        <p:spPr>
          <a:xfrm>
            <a:off x="2413000" y="260350"/>
            <a:ext cx="655161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UCL-SPAGNOLO – Presentazione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1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ln>
            <a:noFill/>
          </a:ln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>
                <a:solidFill>
                  <a:srgbClr val="FAD700"/>
                </a:solidFill>
                <a:latin typeface="Calibri" panose="020F0502020204030204" pitchFamily="34" charset="0"/>
              </a:rPr>
              <a:t>Dipartimento di economia, metodi quantitativi e strategie d’impresa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5D06A7-4478-3849-86A1-105404B1DA84}"/>
              </a:ext>
            </a:extLst>
          </p:cNvPr>
          <p:cNvSpPr txBox="1"/>
          <p:nvPr/>
        </p:nvSpPr>
        <p:spPr>
          <a:xfrm>
            <a:off x="468313" y="476250"/>
            <a:ext cx="7993062" cy="585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cap="al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DFB2D9D2-2ECA-EC46-B3D8-507BC59B974F}"/>
              </a:ext>
            </a:extLst>
          </p:cNvPr>
          <p:cNvSpPr txBox="1">
            <a:spLocks/>
          </p:cNvSpPr>
          <p:nvPr/>
        </p:nvSpPr>
        <p:spPr>
          <a:xfrm>
            <a:off x="457200" y="1484785"/>
            <a:ext cx="8229600" cy="43932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/>
              <a:t>Manuale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González</a:t>
            </a:r>
            <a:r>
              <a:rPr lang="it-IT" dirty="0" smtClean="0"/>
              <a:t> </a:t>
            </a:r>
            <a:r>
              <a:rPr lang="it-IT" dirty="0"/>
              <a:t>Luna – Lisi – </a:t>
            </a:r>
            <a:r>
              <a:rPr lang="it-IT" dirty="0" err="1" smtClean="0"/>
              <a:t>Sagi</a:t>
            </a:r>
            <a:r>
              <a:rPr lang="it-IT" dirty="0" smtClean="0"/>
              <a:t>-Vela</a:t>
            </a:r>
            <a:r>
              <a:rPr lang="it-IT" dirty="0"/>
              <a:t>,</a:t>
            </a:r>
            <a:r>
              <a:rPr lang="it-IT" i="1" dirty="0"/>
              <a:t> </a:t>
            </a:r>
            <a:r>
              <a:rPr lang="it-IT" i="1" dirty="0" err="1"/>
              <a:t>Nueve</a:t>
            </a:r>
            <a:r>
              <a:rPr lang="it-IT" i="1" dirty="0"/>
              <a:t> </a:t>
            </a:r>
            <a:r>
              <a:rPr lang="it-IT" i="1" dirty="0" err="1"/>
              <a:t>temas</a:t>
            </a:r>
            <a:r>
              <a:rPr lang="it-IT" i="1" dirty="0"/>
              <a:t>. </a:t>
            </a:r>
            <a:r>
              <a:rPr lang="it-IT" i="1" dirty="0" err="1"/>
              <a:t>Gramática</a:t>
            </a:r>
            <a:r>
              <a:rPr lang="it-IT" i="1" dirty="0"/>
              <a:t>, </a:t>
            </a:r>
            <a:r>
              <a:rPr lang="it-IT" i="1" dirty="0" err="1"/>
              <a:t>léxico</a:t>
            </a:r>
            <a:r>
              <a:rPr lang="it-IT" i="1" dirty="0"/>
              <a:t> y </a:t>
            </a:r>
            <a:r>
              <a:rPr lang="it-IT" i="1" dirty="0" err="1"/>
              <a:t>lecturas</a:t>
            </a:r>
            <a:r>
              <a:rPr lang="it-IT" i="1" dirty="0"/>
              <a:t> </a:t>
            </a:r>
            <a:r>
              <a:rPr lang="it-IT" i="1" dirty="0" err="1"/>
              <a:t>sobre</a:t>
            </a:r>
            <a:r>
              <a:rPr lang="it-IT" i="1" dirty="0"/>
              <a:t> </a:t>
            </a:r>
            <a:r>
              <a:rPr lang="it-IT" i="1" dirty="0" err="1"/>
              <a:t>economía</a:t>
            </a:r>
            <a:r>
              <a:rPr lang="it-IT" dirty="0"/>
              <a:t>, Milano, Arcipelago, 2013.  (i capitoli del libro saranno disponibile in formato pdf nella piattaforma e-learning del corso</a:t>
            </a:r>
            <a:r>
              <a:rPr lang="it-IT" dirty="0" smtClean="0"/>
              <a:t>).</a:t>
            </a:r>
          </a:p>
          <a:p>
            <a:r>
              <a:rPr lang="it-IT" b="1" dirty="0" smtClean="0"/>
              <a:t>Materiali </a:t>
            </a:r>
            <a:r>
              <a:rPr lang="it-IT" b="1" dirty="0"/>
              <a:t>di supporto alla didattica: </a:t>
            </a:r>
            <a:br>
              <a:rPr lang="it-IT" b="1" dirty="0"/>
            </a:br>
            <a:r>
              <a:rPr lang="it-IT" b="1" dirty="0" err="1"/>
              <a:t>slides</a:t>
            </a:r>
            <a:r>
              <a:rPr lang="it-IT" b="1" dirty="0"/>
              <a:t>, schede, esercizi…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(scaricabili dalla pagina e-learning)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6D29A81-7429-E149-BE5F-7F0281AB3CED}"/>
              </a:ext>
            </a:extLst>
          </p:cNvPr>
          <p:cNvSpPr txBox="1"/>
          <p:nvPr/>
        </p:nvSpPr>
        <p:spPr>
          <a:xfrm>
            <a:off x="2413000" y="260350"/>
            <a:ext cx="655161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 SPAGNOLO– Presentazione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3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ln>
            <a:noFill/>
          </a:ln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SCUOLA DI ECONOMIA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2A7362-9D01-6D46-BBBE-E8F44F20D8E7}"/>
              </a:ext>
            </a:extLst>
          </p:cNvPr>
          <p:cNvSpPr txBox="1"/>
          <p:nvPr/>
        </p:nvSpPr>
        <p:spPr>
          <a:xfrm>
            <a:off x="468313" y="476250"/>
            <a:ext cx="7993062" cy="585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OBIETTIVI FORMATIVI </a:t>
            </a:r>
            <a:endParaRPr lang="it-IT" sz="32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BD8515AB-5E21-F541-9D7A-2A61604AE688}"/>
              </a:ext>
            </a:extLst>
          </p:cNvPr>
          <p:cNvSpPr txBox="1">
            <a:spLocks/>
          </p:cNvSpPr>
          <p:nvPr/>
        </p:nvSpPr>
        <p:spPr>
          <a:xfrm>
            <a:off x="467544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Il corso intende fornire agli studenti una conoscenza approfondita delle strutture linguistiche acquisite, completare lo studio delle competenze morfosintattiche e arricchire quelle lessicali attraverso lo studio di testi di economia e di turismo.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646B885-E82C-C248-A667-224E1BB118D3}"/>
              </a:ext>
            </a:extLst>
          </p:cNvPr>
          <p:cNvSpPr txBox="1"/>
          <p:nvPr/>
        </p:nvSpPr>
        <p:spPr>
          <a:xfrm>
            <a:off x="2413000" y="260350"/>
            <a:ext cx="655161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 SPAGNOLO – </a:t>
            </a: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Presentazione</a:t>
            </a:r>
          </a:p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María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González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L. 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26" y="1844824"/>
            <a:ext cx="8467774" cy="3871764"/>
          </a:xfrm>
          <a:prstGeom prst="rect">
            <a:avLst/>
          </a:prstGeom>
          <a:ln>
            <a:noFill/>
          </a:ln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SCUOLA DI ECONOMIA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9716F350-D4B0-A44D-8052-B19C5CC3B87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01E5BA7-1385-6246-9D00-9755BEFE1E6F}"/>
              </a:ext>
            </a:extLst>
          </p:cNvPr>
          <p:cNvSpPr txBox="1"/>
          <p:nvPr/>
        </p:nvSpPr>
        <p:spPr>
          <a:xfrm>
            <a:off x="2413000" y="260350"/>
            <a:ext cx="655161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UCL-SPAGNOLO – </a:t>
            </a: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Presentazione</a:t>
            </a:r>
          </a:p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 Mar</a:t>
            </a:r>
            <a:r>
              <a:rPr lang="es-MX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ía</a:t>
            </a:r>
            <a:r>
              <a:rPr lang="es-MX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González L. 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1600" y="825586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I </a:t>
            </a:r>
            <a:r>
              <a:rPr lang="it-IT" sz="2800" b="1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contenuti grammaticali </a:t>
            </a:r>
            <a:r>
              <a:rPr lang="it-IT" sz="2800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e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comunicativi </a:t>
            </a:r>
            <a:r>
              <a:rPr lang="it-IT" sz="2800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del corso corrispondono ad un livello linguistico  B2 del Quadro comune europeo di riferimento per la conoscenza delle lingue (QCER</a:t>
            </a: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).</a:t>
            </a:r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Si richiede un livello B1 come prerequisito.</a:t>
            </a:r>
          </a:p>
          <a:p>
            <a:endParaRPr lang="it-IT" sz="2800" dirty="0">
              <a:solidFill>
                <a:schemeClr val="bg1">
                  <a:lumMod val="50000"/>
                </a:schemeClr>
              </a:solidFill>
              <a:latin typeface="-apple-system"/>
            </a:endParaRPr>
          </a:p>
          <a:p>
            <a:r>
              <a:rPr lang="it-IT" sz="2800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I contenuti </a:t>
            </a:r>
            <a:r>
              <a:rPr lang="it-IT" sz="2800" b="1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socio-culturali</a:t>
            </a:r>
            <a:r>
              <a:rPr lang="it-IT" sz="2800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 tengono conto del mondo dell’economia </a:t>
            </a: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del turismo e </a:t>
            </a:r>
            <a:r>
              <a:rPr lang="it-IT" sz="2800" dirty="0">
                <a:solidFill>
                  <a:schemeClr val="bg1">
                    <a:lumMod val="50000"/>
                  </a:schemeClr>
                </a:solidFill>
                <a:latin typeface="-apple-system"/>
              </a:rPr>
              <a:t>del relativo lessico specifico nei paesi di lingua spagnola</a:t>
            </a:r>
            <a:endParaRPr lang="it-IT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ln>
            <a:noFill/>
          </a:ln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SCUOLA DI ECONOMIA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ACA89E-5799-2645-909C-37E96C434A83}"/>
              </a:ext>
            </a:extLst>
          </p:cNvPr>
          <p:cNvSpPr txBox="1"/>
          <p:nvPr/>
        </p:nvSpPr>
        <p:spPr>
          <a:xfrm>
            <a:off x="1430767" y="221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2A7362-9D01-6D46-BBBE-E8F44F20D8E7}"/>
              </a:ext>
            </a:extLst>
          </p:cNvPr>
          <p:cNvSpPr txBox="1"/>
          <p:nvPr/>
        </p:nvSpPr>
        <p:spPr>
          <a:xfrm>
            <a:off x="468313" y="476250"/>
            <a:ext cx="7993062" cy="585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 </a:t>
            </a:r>
            <a:endParaRPr lang="it-IT" sz="32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BD8515AB-5E21-F541-9D7A-2A61604AE688}"/>
              </a:ext>
            </a:extLst>
          </p:cNvPr>
          <p:cNvSpPr txBox="1">
            <a:spLocks/>
          </p:cNvSpPr>
          <p:nvPr/>
        </p:nvSpPr>
        <p:spPr>
          <a:xfrm>
            <a:off x="467544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Comprensión y producción escrita de textos de ámbito económico y turístico.</a:t>
            </a:r>
          </a:p>
          <a:p>
            <a:pPr algn="l"/>
            <a:r>
              <a:rPr lang="es-ES" dirty="0"/>
              <a:t>I: Recursos </a:t>
            </a:r>
            <a:r>
              <a:rPr lang="es-ES" dirty="0" smtClean="0"/>
              <a:t>lingüísticos </a:t>
            </a:r>
            <a:r>
              <a:rPr lang="es-ES" dirty="0"/>
              <a:t>para al producción </a:t>
            </a:r>
            <a:r>
              <a:rPr lang="es-ES" dirty="0" smtClean="0"/>
              <a:t>escrita.</a:t>
            </a:r>
          </a:p>
          <a:p>
            <a:pPr algn="l"/>
            <a:r>
              <a:rPr lang="es-ES" dirty="0"/>
              <a:t>II: Tipología de textos </a:t>
            </a:r>
            <a:r>
              <a:rPr lang="es-ES" dirty="0" smtClean="0"/>
              <a:t>escritos</a:t>
            </a:r>
            <a:endParaRPr lang="es-ES" dirty="0"/>
          </a:p>
          <a:p>
            <a:pPr algn="l"/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646B885-E82C-C248-A667-224E1BB118D3}"/>
              </a:ext>
            </a:extLst>
          </p:cNvPr>
          <p:cNvSpPr txBox="1"/>
          <p:nvPr/>
        </p:nvSpPr>
        <p:spPr>
          <a:xfrm>
            <a:off x="2413000" y="260350"/>
            <a:ext cx="655161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 SPAGNOLO – </a:t>
            </a: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Presentazione</a:t>
            </a:r>
          </a:p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María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González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L. 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2">
            <a:extLst>
              <a:ext uri="{FF2B5EF4-FFF2-40B4-BE49-F238E27FC236}">
                <a16:creationId xmlns:a16="http://schemas.microsoft.com/office/drawing/2014/main" id="{AA1A5556-7DA9-3845-94A9-629227EA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8388424" cy="6858000"/>
          </a:xfrm>
          <a:prstGeom prst="rect">
            <a:avLst/>
          </a:prstGeom>
          <a:ln>
            <a:noFill/>
          </a:ln>
        </p:spPr>
      </p:pic>
      <p:pic>
        <p:nvPicPr>
          <p:cNvPr id="29701" name="Immagine 3">
            <a:extLst>
              <a:ext uri="{FF2B5EF4-FFF2-40B4-BE49-F238E27FC236}">
                <a16:creationId xmlns:a16="http://schemas.microsoft.com/office/drawing/2014/main" id="{AD5B9408-56D9-6242-9D9B-FDBB04253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5946775"/>
            <a:ext cx="6873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DFD1C63-85AC-7848-A381-45CBFC8899DB}"/>
              </a:ext>
            </a:extLst>
          </p:cNvPr>
          <p:cNvSpPr txBox="1"/>
          <p:nvPr/>
        </p:nvSpPr>
        <p:spPr>
          <a:xfrm>
            <a:off x="680809" y="6168179"/>
            <a:ext cx="4895949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100" b="1" cap="all" dirty="0" smtClean="0">
                <a:solidFill>
                  <a:srgbClr val="FAD700"/>
                </a:solidFill>
                <a:latin typeface="Calibri" panose="020F0502020204030204" pitchFamily="34" charset="0"/>
              </a:rPr>
              <a:t>SCUOLA DI ECONOMIA</a:t>
            </a:r>
            <a:endParaRPr lang="it-IT" sz="1100" b="1" cap="all" dirty="0">
              <a:solidFill>
                <a:srgbClr val="FAD7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442C7-E8D2-6343-BD97-36D2C2CF4B5B}"/>
              </a:ext>
            </a:extLst>
          </p:cNvPr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AD7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2A7362-9D01-6D46-BBBE-E8F44F20D8E7}"/>
              </a:ext>
            </a:extLst>
          </p:cNvPr>
          <p:cNvSpPr txBox="1"/>
          <p:nvPr/>
        </p:nvSpPr>
        <p:spPr>
          <a:xfrm>
            <a:off x="468313" y="476250"/>
            <a:ext cx="7993062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3200" b="1" cap="al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lingüísticos para </a:t>
            </a:r>
            <a:r>
              <a:rPr lang="es-ES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ES" sz="3200" b="1" cap="al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producción escrita.</a:t>
            </a:r>
          </a:p>
          <a:p>
            <a:pPr eaLnBrk="1" hangingPunct="1">
              <a:defRPr/>
            </a:pPr>
            <a:r>
              <a:rPr lang="it-IT" sz="3200" b="1" cap="al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3200" b="1" cap="al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BD8515AB-5E21-F541-9D7A-2A61604AE688}"/>
              </a:ext>
            </a:extLst>
          </p:cNvPr>
          <p:cNvSpPr txBox="1">
            <a:spLocks/>
          </p:cNvSpPr>
          <p:nvPr/>
        </p:nvSpPr>
        <p:spPr>
          <a:xfrm>
            <a:off x="467544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646B885-E82C-C248-A667-224E1BB118D3}"/>
              </a:ext>
            </a:extLst>
          </p:cNvPr>
          <p:cNvSpPr txBox="1"/>
          <p:nvPr/>
        </p:nvSpPr>
        <p:spPr>
          <a:xfrm>
            <a:off x="2413000" y="260350"/>
            <a:ext cx="655161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Corso di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UCL- SPAGNOLO – </a:t>
            </a: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Presentazione</a:t>
            </a:r>
          </a:p>
          <a:p>
            <a:pPr algn="r" eaLnBrk="1" hangingPunct="1">
              <a:defRPr/>
            </a:pPr>
            <a:r>
              <a:rPr lang="it-IT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María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dirty="0" err="1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González</a:t>
            </a:r>
            <a:r>
              <a:rPr lang="it-IT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L. </a:t>
            </a:r>
            <a:endParaRPr lang="it-IT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1552919" y="2305554"/>
            <a:ext cx="978408" cy="484632"/>
          </a:xfrm>
          <a:prstGeom prst="rightArrow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it-IT">
              <a:solidFill>
                <a:srgbClr val="FAD700"/>
              </a:solidFill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1507871" y="3296933"/>
            <a:ext cx="978408" cy="484632"/>
          </a:xfrm>
          <a:prstGeom prst="rightArrow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it-IT">
              <a:solidFill>
                <a:srgbClr val="FAD700"/>
              </a:solidFill>
            </a:endParaRPr>
          </a:p>
        </p:txBody>
      </p:sp>
      <p:sp>
        <p:nvSpPr>
          <p:cNvPr id="19" name="Flecha derecha 18"/>
          <p:cNvSpPr/>
          <p:nvPr/>
        </p:nvSpPr>
        <p:spPr>
          <a:xfrm>
            <a:off x="1450204" y="4365104"/>
            <a:ext cx="978408" cy="484632"/>
          </a:xfrm>
          <a:prstGeom prst="rightArrow">
            <a:avLst/>
          </a:prstGeom>
          <a:solidFill>
            <a:srgbClr val="FAD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it-IT">
              <a:solidFill>
                <a:srgbClr val="FAD7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040763" y="2275349"/>
            <a:ext cx="4339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PUNTUACIÓN Y ACENTUACIÓN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131840" y="3323605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CONECTORES DEL DISCURSO 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040764" y="4365104"/>
            <a:ext cx="62421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LÉXICO: FORMACIÓN DE PALABRAS, SINÓNIMOS Y ANTÓNIMOS.</a:t>
            </a:r>
            <a:endParaRPr lang="es-ES" sz="2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64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ADE0D"/>
        </a:solidFill>
        <a:ln>
          <a:noFill/>
        </a:ln>
      </a:spPr>
      <a:bodyPr anchor="ctr"/>
      <a:lstStyle>
        <a:defPPr algn="ctr" eaLnBrk="1" hangingPunct="1">
          <a:defRPr>
            <a:solidFill>
              <a:srgbClr val="FAD7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{B585D080-D024-6F4D-AE73-C980CBB47E1D}tf10001060</Template>
  <TotalTime>6782</TotalTime>
  <Words>639</Words>
  <Application>Microsoft Office PowerPoint</Application>
  <PresentationFormat>Presentación en pantalla (4:3)</PresentationFormat>
  <Paragraphs>95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-apple-system</vt:lpstr>
      <vt:lpstr>Arial</vt:lpstr>
      <vt:lpstr>Calibri</vt:lpstr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 Spagnola  2020-2021</dc:title>
  <dc:creator>Valentina Paleari</dc:creator>
  <cp:lastModifiedBy>anamaria.gonzalez</cp:lastModifiedBy>
  <cp:revision>126</cp:revision>
  <dcterms:created xsi:type="dcterms:W3CDTF">2020-09-23T16:23:48Z</dcterms:created>
  <dcterms:modified xsi:type="dcterms:W3CDTF">2022-10-06T14:58:37Z</dcterms:modified>
</cp:coreProperties>
</file>