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316" r:id="rId4"/>
    <p:sldId id="285" r:id="rId5"/>
    <p:sldId id="325" r:id="rId6"/>
    <p:sldId id="317" r:id="rId7"/>
    <p:sldId id="318" r:id="rId8"/>
    <p:sldId id="319" r:id="rId9"/>
    <p:sldId id="320" r:id="rId10"/>
    <p:sldId id="321" r:id="rId11"/>
    <p:sldId id="326" r:id="rId12"/>
    <p:sldId id="322" r:id="rId13"/>
    <p:sldId id="323" r:id="rId14"/>
    <p:sldId id="324" r:id="rId15"/>
    <p:sldId id="327" r:id="rId16"/>
    <p:sldId id="274" r:id="rId17"/>
    <p:sldId id="271" r:id="rId18"/>
    <p:sldId id="328" r:id="rId19"/>
    <p:sldId id="278" r:id="rId20"/>
    <p:sldId id="330" r:id="rId21"/>
    <p:sldId id="279" r:id="rId22"/>
    <p:sldId id="280" r:id="rId23"/>
    <p:sldId id="329" r:id="rId24"/>
    <p:sldId id="297" r:id="rId25"/>
    <p:sldId id="267" r:id="rId26"/>
    <p:sldId id="269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66CC"/>
    <a:srgbClr val="8FAADC"/>
    <a:srgbClr val="00CC66"/>
    <a:srgbClr val="00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472A0-F49B-4DA9-B331-865561DD1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086225-66A8-43BC-8F58-AC26799BA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4DBDB-820E-42CF-8253-F3F16E48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1F9700-17F8-41A0-808F-351BC418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E19FAD-D189-4599-8FC9-0A915C12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69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FDE30-C501-489D-A9CA-780F357E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B23FD1-DB2F-469B-9CC1-A2B8D5F72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ABD22-FCA4-4E54-BE31-97A300B4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AD3CA6-534D-4A60-866E-69BBC0EE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A00ACD-6568-46CB-980D-115CF713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1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B9F4416-BB6B-40BF-B383-57A2970ED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F97B71-3B8D-4E62-A536-DBAE989A6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09AAA6-FBB1-4BB2-BE75-EA707521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6D873C-2E3E-4523-BFA8-1D402734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7065AB-5AE8-4FF0-9E69-E898AA5F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87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BDB3F-9732-4A81-95E8-521D2BD0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2BEBD1-FC24-4BAC-971D-36D06B391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FD5BEF-1787-45BF-8225-9C3622EA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FA7341-EF94-4DDD-8174-4E3D0AFD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F0ABC0-2604-4700-817F-F784D51D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93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8C4A7-AE38-4FDF-A979-223B26A8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1A7ACE-17C9-4A68-A8A0-893ED93E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152323-E0F6-40D0-82D8-B79BD5B0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459339-6321-40D5-90A6-126311DC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0EAFA3-81A7-4B9F-934D-D63E1189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8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5F07B-8D04-43DF-AB11-738431D2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F0A075-89D0-43A5-8098-3D69836C5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971B88-A162-405F-B64A-971DC990F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731D4A-D4D9-4E39-91BF-2EB36EA7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BCC868-028D-4358-9582-49341747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C42C93-9638-4893-86B7-84C149BE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5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356B90-D67F-4BD3-94D1-32C54AEC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79465C-FB65-4068-A277-E7140EB9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36D402-FFB3-4EDA-8171-5B292F39B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B3AA42-F43A-43B6-A9D1-20DD47056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F29862C-357B-4B03-9E9D-E0998EADA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DCF367-FF12-400B-9089-233DF7C6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AC449D-DAC2-460A-8635-552E5CD7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C8249B6-6306-4465-8A5D-BF516346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93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426AD-6A84-40F0-8A1B-BB95194A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216AB11-1D71-410A-BADE-41EB55D8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C90A48-2AE5-4591-9D8F-7533616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CA1EB5-6AFC-45BF-ADD7-EA1EAC81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16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0F3676-CCC9-4D18-A792-2834C14C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6E41F8C-3413-405F-976F-9CF2E24E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43C539-71CB-4E62-ACB1-1E543F9C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5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705B6-DDEB-44EC-8067-472BC7A8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CDC516-5C58-41CE-8DE5-A1C9416DB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DF223A-876B-49C8-86D5-43470C094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B3A0B6-C7AA-49FC-A5EA-13FABF57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4C4164-1CE6-4D1A-B3E3-B89A3AB9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E47646-3255-4F35-924F-85E05B2F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2D243-8CB8-4424-AD54-37830004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DE71EE-C502-4525-B16A-D659908C2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1B5845-9040-493E-8417-14A4B3344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B89981-FF50-4D3A-A3F1-618D3EEE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780C4F-47CD-4BA2-A849-02312DCF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C5249E-8373-4AC5-B3D1-9AAD65C1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2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D7062A-E7D7-419D-9933-412262C5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C43F78-AC2F-4B31-857E-6666DB243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407C9D-E127-4F5E-B7D3-77DE4D4E9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AB6D-DDD0-4E08-9A32-C26E3097DFA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7159EF-02FB-4612-B1A6-51E8D17AC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833B6C-95D1-4F66-9BC4-EDD2FCC3D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E991-E69F-422C-9934-5CAF8A6F38E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82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6675" y="18000"/>
            <a:ext cx="12125389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67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723900" y="1690688"/>
            <a:ext cx="10629900" cy="233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durativo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6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820593"/>
            <a:ext cx="10629900" cy="52168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durativo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u="sng" cap="small" dirty="0">
                <a:effectLst/>
                <a:highlight>
                  <a:srgbClr val="0099CC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estar + gerundio</a:t>
            </a:r>
          </a:p>
          <a:p>
            <a:endParaRPr lang="it-IT" sz="3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u="sng" cap="small" dirty="0">
                <a:effectLst/>
                <a:highlight>
                  <a:srgbClr val="0099CC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seguir/continuar + gerundio</a:t>
            </a:r>
          </a:p>
          <a:p>
            <a:pPr algn="ctr"/>
            <a:endParaRPr lang="it-IT" sz="3200" dirty="0">
              <a:effectLst/>
              <a:highlight>
                <a:srgbClr val="0099CC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7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-161917"/>
            <a:ext cx="10629900" cy="70019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durativo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s-ES_tradnl" sz="3300" b="1" dirty="0"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IR+GERUNDIO </a:t>
            </a: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acción progresiva por etapas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mientras paseaba iba recordando...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dirty="0"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VENIR+GERUNDIO </a:t>
            </a: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acción progresiva hacia el presente</a:t>
            </a:r>
            <a:endParaRPr lang="it-IT" sz="2900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latin typeface="Daytona" panose="020B0604030500040204" pitchFamily="34" charset="0"/>
                <a:ea typeface="SimSun" panose="02010600030101010101" pitchFamily="2" charset="-122"/>
              </a:rPr>
              <a:t>hace un rato que vengo observándote</a:t>
            </a:r>
          </a:p>
          <a:p>
            <a:endParaRPr lang="it-IT" sz="2900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dirty="0"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ANDAR+GERUNDIO  </a:t>
            </a: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sin dirección fija</a:t>
            </a:r>
            <a:endParaRPr lang="it-IT" sz="2900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latin typeface="Daytona" panose="020B0604030500040204" pitchFamily="34" charset="0"/>
                <a:ea typeface="SimSun" panose="02010600030101010101" pitchFamily="2" charset="-122"/>
              </a:rPr>
              <a:t>el mendigo anda pidiendo dinero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3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42883"/>
            <a:ext cx="10629900" cy="64171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durativo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s-ES_tradnl" sz="33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LLEVAR + GERUNDIO</a:t>
            </a:r>
            <a:endParaRPr lang="it-IT" sz="33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durativa: 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desde hace... o hace... que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lleva dos meses viviendo aquí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LLEVAR SIN + INFINITO</a:t>
            </a:r>
          </a:p>
          <a:p>
            <a:pPr algn="ctr"/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(forma negativa) </a:t>
            </a: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lleva tres semanas sin fumar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1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781050" y="1828808"/>
            <a:ext cx="10629900" cy="26161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perfectivo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8578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42883"/>
            <a:ext cx="10629900" cy="552458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perfectivo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acabar de + infinitivo </a:t>
            </a:r>
          </a:p>
          <a:p>
            <a:endParaRPr lang="es-ES_tradnl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hecho recién cumplido </a:t>
            </a:r>
          </a:p>
          <a:p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acababas de salir cuando...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0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800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66612" y="1056481"/>
            <a:ext cx="12058778" cy="57246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ytona" panose="020B0604030500040204" pitchFamily="34" charset="0"/>
                <a:ea typeface="SimSun" panose="02010600030101010101" pitchFamily="2" charset="-122"/>
                <a:cs typeface="+mn-cs"/>
              </a:rPr>
              <a:t>expresar</a:t>
            </a:r>
            <a:r>
              <a:rPr kumimoji="0" lang="it-IT" sz="3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ytona" panose="020B0604030500040204" pitchFamily="34" charset="0"/>
                <a:ea typeface="SimSun" panose="02010600030101010101" pitchFamily="2" charset="-122"/>
                <a:cs typeface="+mn-cs"/>
              </a:rPr>
              <a:t> </a:t>
            </a:r>
            <a:r>
              <a:rPr kumimoji="0" lang="it-IT" sz="33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ytona" panose="020B0604030500040204" pitchFamily="34" charset="0"/>
                <a:ea typeface="SimSun" panose="02010600030101010101" pitchFamily="2" charset="-122"/>
                <a:cs typeface="+mn-cs"/>
              </a:rPr>
              <a:t>transformación</a:t>
            </a:r>
            <a:endParaRPr kumimoji="0" lang="it-IT" sz="33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ytona" panose="020B0604030500040204" pitchFamily="34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ytona" panose="020B0604030500040204" pitchFamily="34" charset="0"/>
                <a:ea typeface="SimSun" panose="02010600030101010101" pitchFamily="2" charset="-122"/>
                <a:cs typeface="+mn-cs"/>
              </a:rPr>
              <a:t>_______________________________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300" b="1" i="1" dirty="0">
              <a:solidFill>
                <a:prstClr val="black"/>
              </a:solidFill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6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LLEGAR A + INFINITIVO</a:t>
            </a:r>
          </a:p>
          <a:p>
            <a:endParaRPr lang="es-ES_tradnl" sz="2600" b="1" u="sng" cap="small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se subraya el punto terminal de una acción o proceso: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apartamento me llegó a costar...</a:t>
            </a:r>
          </a:p>
          <a:p>
            <a:endParaRPr lang="es-ES_tradnl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6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ALCANZAR A + INFINITIVO</a:t>
            </a:r>
            <a:r>
              <a:rPr lang="es-ES_tradnl" sz="2600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pPr algn="ctr"/>
            <a:endParaRPr lang="es-ES_tradnl" sz="2600" u="sng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siempre el punto terminal: </a:t>
            </a:r>
          </a:p>
          <a:p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alcanzó a pesar 80 kilos antes de empezar la dieta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3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ytona" panose="020B060403050004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146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781DD22-FDDE-40E3-BAEA-DF7E2662C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27040"/>
              </p:ext>
            </p:extLst>
          </p:nvPr>
        </p:nvGraphicFramePr>
        <p:xfrm>
          <a:off x="114299" y="98425"/>
          <a:ext cx="11896789" cy="6949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9351">
                  <a:extLst>
                    <a:ext uri="{9D8B030D-6E8A-4147-A177-3AD203B41FA5}">
                      <a16:colId xmlns:a16="http://schemas.microsoft.com/office/drawing/2014/main" val="130684022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3289606326"/>
                    </a:ext>
                  </a:extLst>
                </a:gridCol>
                <a:gridCol w="5324538">
                  <a:extLst>
                    <a:ext uri="{9D8B030D-6E8A-4147-A177-3AD203B41FA5}">
                      <a16:colId xmlns:a16="http://schemas.microsoft.com/office/drawing/2014/main" val="1303093623"/>
                    </a:ext>
                  </a:extLst>
                </a:gridCol>
              </a:tblGrid>
              <a:tr h="595425">
                <a:tc gridSpan="3">
                  <a:txBody>
                    <a:bodyPr/>
                    <a:lstStyle/>
                    <a:p>
                      <a:pPr algn="ctr"/>
                      <a:endParaRPr lang="es-ES_tradnl" sz="2400" dirty="0">
                        <a:effectLst/>
                        <a:latin typeface="Daytona" panose="020B0604030500040204" pitchFamily="34" charset="0"/>
                      </a:endParaRPr>
                    </a:p>
                    <a:p>
                      <a:pPr algn="ctr"/>
                      <a:r>
                        <a:rPr lang="es-ES_tradnl" sz="3300" dirty="0">
                          <a:effectLst/>
                          <a:latin typeface="Daytona" panose="020B0604030500040204" pitchFamily="34" charset="0"/>
                        </a:rPr>
                        <a:t>expresar </a:t>
                      </a:r>
                      <a:r>
                        <a:rPr lang="es-ES_tradnl" sz="3300" dirty="0" err="1">
                          <a:effectLst/>
                          <a:latin typeface="Daytona" panose="020B0604030500040204" pitchFamily="34" charset="0"/>
                        </a:rPr>
                        <a:t>transformaci</a:t>
                      </a:r>
                      <a:r>
                        <a:rPr lang="es-419" sz="3300" dirty="0" err="1">
                          <a:effectLst/>
                          <a:latin typeface="Daytona" panose="020B0604030500040204" pitchFamily="34" charset="0"/>
                        </a:rPr>
                        <a:t>ón</a:t>
                      </a:r>
                      <a:endParaRPr lang="it-IT" sz="3300" dirty="0">
                        <a:effectLst/>
                        <a:latin typeface="Daytona" panose="020B0604030500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158265"/>
                  </a:ext>
                </a:extLst>
              </a:tr>
              <a:tr h="595425">
                <a:tc>
                  <a:txBody>
                    <a:bodyPr/>
                    <a:lstStyle/>
                    <a:p>
                      <a:r>
                        <a:rPr lang="es-ES_tradnl" sz="2400">
                          <a:effectLst/>
                        </a:rPr>
                        <a:t>HACERSE</a:t>
                      </a:r>
                      <a:endParaRPr lang="it-IT" sz="2400">
                        <a:effectLst/>
                      </a:endParaRPr>
                    </a:p>
                    <a:p>
                      <a:r>
                        <a:rPr lang="es-ES_tradnl" sz="24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conlleva la idea de superación, cambio gradual y voluntario 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se hizo monja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135089"/>
                  </a:ext>
                </a:extLst>
              </a:tr>
              <a:tr h="595425">
                <a:tc>
                  <a:txBody>
                    <a:bodyPr/>
                    <a:lstStyle/>
                    <a:p>
                      <a:r>
                        <a:rPr lang="es-ES_tradnl" sz="2400">
                          <a:effectLst/>
                        </a:rPr>
                        <a:t>VOLVERSE</a:t>
                      </a:r>
                      <a:endParaRPr lang="it-IT" sz="2400">
                        <a:effectLst/>
                      </a:endParaRPr>
                    </a:p>
                    <a:p>
                      <a:r>
                        <a:rPr lang="es-ES_tradnl" sz="24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cambio no voluntario, imprevisible, rápido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se ha vuelto loco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9455176"/>
                  </a:ext>
                </a:extLst>
              </a:tr>
              <a:tr h="893137">
                <a:tc>
                  <a:txBody>
                    <a:bodyPr/>
                    <a:lstStyle/>
                    <a:p>
                      <a:r>
                        <a:rPr lang="es-ES_tradnl" sz="2400" cap="small">
                          <a:effectLst/>
                        </a:rPr>
                        <a:t>CONVERTIRSE EN</a:t>
                      </a:r>
                      <a:endParaRPr lang="it-IT" sz="2400">
                        <a:effectLst/>
                      </a:endParaRPr>
                    </a:p>
                    <a:p>
                      <a:r>
                        <a:rPr lang="es-ES_tradnl" sz="24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cambio, más bien referido a cosas, visible 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en pocos años se ha convertido en el cantante más famoso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</a:endParaRPr>
                    </a:p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el agua se convierte en hielo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379511"/>
                  </a:ext>
                </a:extLst>
              </a:tr>
              <a:tr h="595425">
                <a:tc>
                  <a:txBody>
                    <a:bodyPr/>
                    <a:lstStyle/>
                    <a:p>
                      <a:r>
                        <a:rPr lang="es-ES_tradnl" sz="2400" cap="small">
                          <a:effectLst/>
                        </a:rPr>
                        <a:t>LLEGAR A SER</a:t>
                      </a:r>
                      <a:endParaRPr lang="it-IT" sz="2400">
                        <a:effectLst/>
                      </a:endParaRPr>
                    </a:p>
                    <a:p>
                      <a:r>
                        <a:rPr lang="es-ES_tradnl" sz="24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cambio lento dificultoso, ascenso 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su abuelo llegó a ser gerente de la compañía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31990"/>
                  </a:ext>
                </a:extLst>
              </a:tr>
              <a:tr h="893137">
                <a:tc>
                  <a:txBody>
                    <a:bodyPr/>
                    <a:lstStyle/>
                    <a:p>
                      <a:r>
                        <a:rPr lang="es-ES_tradnl" sz="2400" cap="small">
                          <a:effectLst/>
                        </a:rPr>
                        <a:t>PONERSE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cambio accidental y transitorio (</a:t>
                      </a:r>
                      <a:r>
                        <a:rPr lang="es-ES_tradnl" sz="2100" i="1" dirty="0">
                          <a:effectLst/>
                          <a:latin typeface="Daytona" panose="020B0604030500040204" pitchFamily="34" charset="0"/>
                        </a:rPr>
                        <a:t>estar</a:t>
                      </a:r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)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se ha puesto muy contenta al vernos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</a:endParaRPr>
                    </a:p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se puso como un loco cuando…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</a:endParaRPr>
                    </a:p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 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7021825"/>
                  </a:ext>
                </a:extLst>
              </a:tr>
              <a:tr h="893137">
                <a:tc>
                  <a:txBody>
                    <a:bodyPr/>
                    <a:lstStyle/>
                    <a:p>
                      <a:r>
                        <a:rPr lang="es-ES_tradnl" sz="2400" cap="small">
                          <a:effectLst/>
                        </a:rPr>
                        <a:t>QUEDARSE</a:t>
                      </a:r>
                      <a:endParaRPr lang="it-IT" sz="2400">
                        <a:effectLst/>
                      </a:endParaRPr>
                    </a:p>
                    <a:p>
                      <a:r>
                        <a:rPr lang="es-ES_tradnl" sz="24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100" dirty="0">
                          <a:effectLst/>
                          <a:latin typeface="Daytona" panose="020B0604030500040204" pitchFamily="34" charset="0"/>
                        </a:rPr>
                        <a:t>resultado de un cambio </a:t>
                      </a:r>
                      <a:endParaRPr lang="it-IT" sz="2100" dirty="0"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en sus últimos años quedó ciego 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</a:endParaRPr>
                    </a:p>
                    <a:p>
                      <a:r>
                        <a:rPr lang="es-ES_tradnl" sz="2400" i="1" dirty="0">
                          <a:solidFill>
                            <a:srgbClr val="3366CC"/>
                          </a:solidFill>
                          <a:effectLst/>
                          <a:latin typeface="Daytona" panose="020B0604030500040204" pitchFamily="34" charset="0"/>
                        </a:rPr>
                        <a:t>ha quedado sorprendido por la noticia </a:t>
                      </a:r>
                      <a:endParaRPr lang="it-IT" sz="2400" i="1" dirty="0">
                        <a:solidFill>
                          <a:srgbClr val="3366CC"/>
                        </a:solidFill>
                        <a:effectLst/>
                        <a:latin typeface="Daytona" panose="020B060403050004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536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686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800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390524" y="514350"/>
            <a:ext cx="11125201" cy="61709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TENER+ PARTICIPIO PASADO</a:t>
            </a:r>
            <a:endParaRPr lang="es-ES_tradnl" sz="2900" b="1" cap="small" dirty="0"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 una sustitución de 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haber + participio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para darle más fuerza a la expresión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ya tengo preparada la comida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no creo que tenga pensado volver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LLEVAR+ PARTICIPIO PASADO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acción ya comenzada en el pasado que en parte se ha realizado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llevo escritas casi 100 páginas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708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800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4DAD54-C53E-49E9-A017-2270085B656E}"/>
              </a:ext>
            </a:extLst>
          </p:cNvPr>
          <p:cNvSpPr txBox="1"/>
          <p:nvPr/>
        </p:nvSpPr>
        <p:spPr>
          <a:xfrm>
            <a:off x="66610" y="0"/>
            <a:ext cx="12058778" cy="67710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DE+INFINITIVO </a:t>
            </a:r>
          </a:p>
          <a:p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expresa hipótesis se usa en frases de sentido condicional: </a:t>
            </a:r>
          </a:p>
          <a:p>
            <a:pPr lvl="3"/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lo siento, de poder hacerlo, lo haría</a:t>
            </a:r>
          </a:p>
          <a:p>
            <a:pPr lvl="3"/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de estar así las cosas, no voy</a:t>
            </a:r>
            <a:endParaRPr lang="es-ES_tradnl" sz="2600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CON+INFINITIVO 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equivale a subordinada concesiva: </a:t>
            </a:r>
          </a:p>
          <a:p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	con ser rico, no posee automóvil</a:t>
            </a:r>
          </a:p>
          <a:p>
            <a:endParaRPr lang="it-IT" sz="26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 puede tener sentido condicional de “sería suficiente”: 	</a:t>
            </a:r>
          </a:p>
          <a:p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	con abrir una lata, tendríamos para cenar</a:t>
            </a:r>
            <a:endParaRPr lang="it-IT" sz="26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AL+INFINITIVO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temporal con valor de contemporaneidad de acción: </a:t>
            </a:r>
          </a:p>
          <a:p>
            <a:r>
              <a:rPr lang="es-ES_tradnl" sz="26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al salir de casa, tocó el teléfono</a:t>
            </a:r>
            <a:r>
              <a:rPr lang="es-ES_trad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941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60B8F-B848-4B51-AD8C-69285D39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4D8202-8E47-407F-BBE0-7FE755A7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3306" y="18000"/>
            <a:ext cx="12192000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C2BCFE-13F3-49C7-973B-CB69A22C52DF}"/>
              </a:ext>
            </a:extLst>
          </p:cNvPr>
          <p:cNvSpPr txBox="1"/>
          <p:nvPr/>
        </p:nvSpPr>
        <p:spPr>
          <a:xfrm>
            <a:off x="495300" y="618959"/>
            <a:ext cx="10391838" cy="4668586"/>
          </a:xfrm>
          <a:prstGeom prst="rect">
            <a:avLst/>
          </a:prstGeom>
          <a:gradFill flip="none" rotWithShape="1">
            <a:gsLst>
              <a:gs pos="0">
                <a:srgbClr val="8FAADC">
                  <a:tint val="66000"/>
                  <a:satMod val="160000"/>
                </a:srgbClr>
              </a:gs>
              <a:gs pos="50000">
                <a:srgbClr val="8FAADC">
                  <a:tint val="44500"/>
                  <a:satMod val="160000"/>
                </a:srgbClr>
              </a:gs>
              <a:gs pos="100000">
                <a:srgbClr val="8FAAD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 eaLnBrk="1" hangingPunct="1"/>
            <a:endParaRPr lang="it-IT" altLang="zh-CN" sz="6300" b="1" dirty="0">
              <a:solidFill>
                <a:schemeClr val="accent1">
                  <a:lumMod val="75000"/>
                </a:schemeClr>
              </a:solidFill>
              <a:ea typeface="宋体" panose="02010600030101010101" pitchFamily="2" charset="-122"/>
            </a:endParaRPr>
          </a:p>
          <a:p>
            <a:pPr algn="ctr" eaLnBrk="1" hangingPunct="1"/>
            <a:r>
              <a:rPr lang="it-IT" altLang="zh-CN" sz="6300" b="1" u="sng" dirty="0">
                <a:solidFill>
                  <a:schemeClr val="accent1">
                    <a:lumMod val="75000"/>
                  </a:schemeClr>
                </a:solidFill>
                <a:latin typeface="Daytona" panose="020B0604030500040204" pitchFamily="34" charset="0"/>
                <a:ea typeface="宋体" panose="02010600030101010101" pitchFamily="2" charset="-122"/>
              </a:rPr>
              <a:t>RÁPIDO</a:t>
            </a:r>
            <a:r>
              <a:rPr lang="it-IT" altLang="zh-CN" sz="6300" b="1" dirty="0">
                <a:solidFill>
                  <a:schemeClr val="accent1">
                    <a:lumMod val="75000"/>
                  </a:schemeClr>
                </a:solidFill>
                <a:latin typeface="Daytona" panose="020B0604030500040204" pitchFamily="34" charset="0"/>
                <a:ea typeface="宋体" panose="02010600030101010101" pitchFamily="2" charset="-122"/>
              </a:rPr>
              <a:t> REPASO</a:t>
            </a:r>
          </a:p>
          <a:p>
            <a:pPr algn="ctr" eaLnBrk="1" hangingPunct="1"/>
            <a:endParaRPr lang="it-IT" altLang="zh-CN" sz="6300" b="1" dirty="0">
              <a:solidFill>
                <a:schemeClr val="accent1">
                  <a:lumMod val="75000"/>
                </a:schemeClr>
              </a:solidFill>
              <a:latin typeface="Daytona" panose="020B0604030500040204" pitchFamily="34" charset="0"/>
              <a:ea typeface="宋体" panose="02010600030101010101" pitchFamily="2" charset="-122"/>
            </a:endParaRPr>
          </a:p>
          <a:p>
            <a:pPr algn="ctr" eaLnBrk="1" hangingPunct="1"/>
            <a:r>
              <a:rPr lang="it-IT" altLang="zh-CN" sz="6300" b="1" dirty="0">
                <a:solidFill>
                  <a:schemeClr val="accent1">
                    <a:lumMod val="75000"/>
                  </a:schemeClr>
                </a:solidFill>
                <a:latin typeface="Daytona" panose="020B0604030500040204" pitchFamily="34" charset="0"/>
                <a:ea typeface="宋体" panose="02010600030101010101" pitchFamily="2" charset="-122"/>
              </a:rPr>
              <a:t>PERÍFRASIS VERBALES </a:t>
            </a:r>
          </a:p>
          <a:p>
            <a:pPr algn="ctr">
              <a:lnSpc>
                <a:spcPct val="150000"/>
              </a:lnSpc>
            </a:pPr>
            <a:endParaRPr lang="it-IT" sz="3300" dirty="0">
              <a:solidFill>
                <a:schemeClr val="accent1">
                  <a:lumMod val="75000"/>
                </a:schemeClr>
              </a:solidFill>
              <a:latin typeface="Daytona" panose="020B0604030500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5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800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4DAD54-C53E-49E9-A017-2270085B656E}"/>
              </a:ext>
            </a:extLst>
          </p:cNvPr>
          <p:cNvSpPr txBox="1"/>
          <p:nvPr/>
        </p:nvSpPr>
        <p:spPr>
          <a:xfrm>
            <a:off x="0" y="894080"/>
            <a:ext cx="12058778" cy="56169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419" sz="2900" b="1" cap="small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419" sz="3300" b="1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últimas precisiones sobre</a:t>
            </a:r>
          </a:p>
          <a:p>
            <a:pPr algn="ctr"/>
            <a:endParaRPr lang="es-419" sz="3300" b="1" cap="small" dirty="0"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endParaRPr lang="es-419" sz="3300" b="1" cap="small" dirty="0"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endParaRPr lang="es-419" sz="3300" b="1" cap="small" dirty="0"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419" sz="3300" b="1" i="1" dirty="0">
                <a:latin typeface="Daytona" panose="020B0604030500040204" pitchFamily="34" charset="0"/>
                <a:ea typeface="SimSun" panose="02010600030101010101" pitchFamily="2" charset="-122"/>
              </a:rPr>
              <a:t>infinitivo</a:t>
            </a:r>
          </a:p>
          <a:p>
            <a:pPr algn="ctr"/>
            <a:endParaRPr lang="es-419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419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gerundio</a:t>
            </a:r>
          </a:p>
          <a:p>
            <a:pPr algn="ctr"/>
            <a:endParaRPr lang="es-419" sz="33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419" sz="3300" b="1" i="1" dirty="0">
                <a:latin typeface="Daytona" panose="020B0604030500040204" pitchFamily="34" charset="0"/>
                <a:ea typeface="SimSun" panose="02010600030101010101" pitchFamily="2" charset="-122"/>
              </a:rPr>
              <a:t>participio</a:t>
            </a:r>
            <a:r>
              <a:rPr lang="es-419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pPr algn="ctr"/>
            <a:endParaRPr lang="it-IT" sz="3300" i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823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0933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5D2A14-84F6-4115-8378-4BEE31AB607B}"/>
              </a:ext>
            </a:extLst>
          </p:cNvPr>
          <p:cNvSpPr txBox="1"/>
          <p:nvPr/>
        </p:nvSpPr>
        <p:spPr>
          <a:xfrm>
            <a:off x="0" y="771525"/>
            <a:ext cx="12058778" cy="55553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419" sz="2900" b="1" cap="small" dirty="0">
                <a:latin typeface="Daytona" panose="020B0604030500040204" pitchFamily="34" charset="0"/>
                <a:ea typeface="SimSun" panose="02010600030101010101" pitchFamily="2" charset="-122"/>
              </a:rPr>
              <a:t>en italiano:</a:t>
            </a:r>
          </a:p>
          <a:p>
            <a:pPr algn="ctr"/>
            <a:endParaRPr lang="es-ES_tradnl" sz="2900" b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verbo + di + infinitivo</a:t>
            </a:r>
            <a:endParaRPr lang="it-IT" sz="2900" b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514350" indent="-514350">
              <a:buAutoNum type="arabicParenR"/>
            </a:pP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cuando el sujeto de la oración subordinada y de la principal coinciden, se traduce con </a:t>
            </a:r>
            <a:r>
              <a:rPr lang="es-ES_tradnl" sz="2900" b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verbo + </a:t>
            </a:r>
            <a:r>
              <a:rPr lang="es-ES_tradnl" sz="2900" b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inf</a:t>
            </a:r>
            <a:r>
              <a:rPr lang="es-ES_tradnl" sz="2900" b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(</a:t>
            </a:r>
            <a:r>
              <a:rPr lang="es-ES_tradnl" sz="2900" b="1" dirty="0">
                <a:solidFill>
                  <a:srgbClr val="FF0000"/>
                </a:solidFill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¡¡¡SIN DE!!!</a:t>
            </a:r>
            <a:r>
              <a:rPr lang="es-ES_tradnl" sz="2900" b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)</a:t>
            </a:r>
            <a:endParaRPr lang="it-IT" sz="2900" b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creo saber lo que te pasa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pensaban llegar parte a la conferencia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2"/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espero serte útil</a:t>
            </a:r>
          </a:p>
          <a:p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2) cuando los sujetos no coinciden, se desarrolla la subordinada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s-ES_trad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1372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611" y="11325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A8D2643-7E00-4749-9D53-7F0784702C77}"/>
              </a:ext>
            </a:extLst>
          </p:cNvPr>
          <p:cNvSpPr txBox="1"/>
          <p:nvPr/>
        </p:nvSpPr>
        <p:spPr>
          <a:xfrm>
            <a:off x="66610" y="0"/>
            <a:ext cx="12058778" cy="664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2900" b="1" cap="small" dirty="0">
                <a:latin typeface="Daytona" panose="020B0604030500040204" pitchFamily="34" charset="0"/>
                <a:ea typeface="SimSun" panose="02010600030101010101" pitchFamily="2" charset="-122"/>
              </a:rPr>
              <a:t>GERUNDIO</a:t>
            </a:r>
          </a:p>
          <a:p>
            <a:pPr algn="ctr"/>
            <a:endParaRPr lang="es-ES_tradnl" sz="2900" b="1" cap="small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latin typeface="Daytona" panose="020B0604030500040204" pitchFamily="34" charset="0"/>
                <a:ea typeface="SimSun" panose="02010600030101010101" pitchFamily="2" charset="-122"/>
              </a:rPr>
              <a:t>1) 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se utiliza si tiene un valor modal, causal o instrumental: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se ha ido temblando de ira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ahorrando, ha llegado a acumular un capital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latin typeface="Daytona" panose="020B0604030500040204" pitchFamily="34" charset="0"/>
                <a:ea typeface="SimSun" panose="02010600030101010101" pitchFamily="2" charset="-122"/>
              </a:rPr>
              <a:t>2) 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durativo (anterior o simultáneo, nunca posterior)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	abandonando tus intereses, conseguiste arruinarte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3) en los títulos o frases didascálicas, cuando no hay verbo principal: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César pasando el Rubicón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presidente saludando a los campesinos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4) después de verbos de percepción (</a:t>
            </a:r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ver, mirar, oír, sentir, recordar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) o representación (</a:t>
            </a:r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dibujar, pintar, representar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), </a:t>
            </a:r>
            <a:r>
              <a:rPr lang="es-ES_tradnl" sz="2300" dirty="0" smtClean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expresa 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una acción (nunca calidad o estado):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vieron a una chica cogiendo flores</a:t>
            </a:r>
            <a:endParaRPr lang="it-IT" sz="23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lvl="4"/>
            <a:r>
              <a:rPr lang="es-ES_tradnl" sz="23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cuadro representa a unos pastores comiendo</a:t>
            </a:r>
            <a:r>
              <a:rPr lang="es-ES_tradnl" sz="23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5977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611" y="11325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A8D2643-7E00-4749-9D53-7F0784702C77}"/>
              </a:ext>
            </a:extLst>
          </p:cNvPr>
          <p:cNvSpPr txBox="1"/>
          <p:nvPr/>
        </p:nvSpPr>
        <p:spPr>
          <a:xfrm>
            <a:off x="66610" y="0"/>
            <a:ext cx="12058778" cy="687880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ES_tradnl" sz="29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participio pasado: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es-ES_tradnl" sz="24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construcción con auxiliares, activa o pasiva (si activa no varía, si pasiva sí, ya que se ‘</a:t>
            </a:r>
            <a:r>
              <a:rPr lang="es-ES_tradnl" sz="2400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adjetiviza</a:t>
            </a:r>
            <a:r>
              <a:rPr lang="es-ES_tradnl" sz="24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’)</a:t>
            </a:r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6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estar + participio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en acciones perfectivas:</a:t>
            </a: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está prohibido fumar</a:t>
            </a:r>
            <a:endParaRPr lang="it-IT" sz="24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la casa está construid</a:t>
            </a:r>
            <a:r>
              <a:rPr lang="es-ES_tradnl" sz="24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</a:t>
            </a:r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muy bien</a:t>
            </a:r>
            <a:endParaRPr lang="it-IT" sz="24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la cuenta está pagad</a:t>
            </a:r>
            <a:r>
              <a:rPr lang="es-ES_tradnl" sz="24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</a:t>
            </a:r>
            <a:endParaRPr lang="it-IT" sz="24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6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ser + </a:t>
            </a:r>
            <a:r>
              <a:rPr lang="es-ES_tradnl" sz="2600" b="1" u="sng" cap="small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part</a:t>
            </a:r>
            <a:r>
              <a:rPr lang="it-IT" sz="2600" b="1" u="sng" cap="small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icipio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acción pasiva</a:t>
            </a:r>
            <a:endParaRPr lang="it-IT" sz="24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los muebles fueron vendid</a:t>
            </a:r>
            <a:r>
              <a:rPr lang="es-ES_tradnl" sz="24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os</a:t>
            </a:r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por mucho dinero</a:t>
            </a:r>
            <a:endParaRPr lang="it-IT" sz="24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6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6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pasiva impersonal:</a:t>
            </a:r>
            <a:endParaRPr lang="it-IT" sz="26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los primeros auxilios fueron enviad</a:t>
            </a:r>
            <a:r>
              <a:rPr lang="es-ES_tradnl" sz="24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os</a:t>
            </a:r>
            <a:endParaRPr lang="it-IT" sz="24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4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se enviaron los primeros auxilios</a:t>
            </a:r>
            <a:endParaRPr lang="it-IT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483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60B8F-B848-4B51-AD8C-69285D39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4D8202-8E47-407F-BBE0-7FE755A7A8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8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622"/>
                    </a14:imgEffect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40000"/>
          </a:xfrm>
          <a:prstGeom prst="rect">
            <a:avLst/>
          </a:prstGeom>
          <a:effectLst>
            <a:outerShdw blurRad="38100" dist="50800" dir="5400000" sx="1000" sy="1000" algn="ctr" rotWithShape="0">
              <a:srgbClr val="000000"/>
            </a:outerShdw>
          </a:effec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2028825" y="2762250"/>
            <a:ext cx="7848600" cy="17727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 eaLnBrk="1" hangingPunct="1"/>
            <a:endParaRPr lang="it-IT" altLang="zh-CN" sz="33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it-IT" altLang="zh-CN" sz="33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FIN</a:t>
            </a:r>
          </a:p>
          <a:p>
            <a:pPr algn="ctr" eaLnBrk="1" hangingPunct="1"/>
            <a:endParaRPr lang="it-IT" altLang="zh-CN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15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60B8F-B848-4B51-AD8C-69285D39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4D8202-8E47-407F-BBE0-7FE755A7A8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8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622"/>
                    </a14:imgEffect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40000"/>
          </a:xfrm>
          <a:prstGeom prst="rect">
            <a:avLst/>
          </a:prstGeom>
          <a:effectLst>
            <a:outerShdw blurRad="38100" dist="50800" dir="5400000" sx="1000" sy="1000" algn="ctr" rotWithShape="0">
              <a:srgbClr val="000000"/>
            </a:outerShdw>
          </a:effec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361950" y="590818"/>
            <a:ext cx="1183005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  <a:effectLst/>
                <a:latin typeface="Daytona" panose="020B0604030500040204" pitchFamily="34" charset="0"/>
                <a:ea typeface="Times New Roman" panose="02020603050405020304" pitchFamily="18" charset="0"/>
              </a:rPr>
              <a:t>…</a:t>
            </a:r>
            <a:endParaRPr lang="it-IT" sz="20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22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60B8F-B848-4B51-AD8C-69285D39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4D8202-8E47-407F-BBE0-7FE755A7A8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8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622"/>
                    </a14:imgEffect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40000"/>
          </a:xfrm>
          <a:prstGeom prst="rect">
            <a:avLst/>
          </a:prstGeom>
          <a:effectLst>
            <a:outerShdw blurRad="38100" dist="50800" dir="5400000" sx="1000" sy="1000" algn="ctr" rotWithShape="0">
              <a:srgbClr val="000000"/>
            </a:outerShdw>
          </a:effec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0" y="544652"/>
            <a:ext cx="12227560" cy="10849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419" sz="2700" dirty="0">
                <a:solidFill>
                  <a:schemeClr val="accent1">
                    <a:lumMod val="50000"/>
                  </a:schemeClr>
                </a:solidFill>
                <a:effectLst/>
                <a:latin typeface="Daytona" panose="020B0604030500040204" pitchFamily="34" charset="0"/>
                <a:ea typeface="Times New Roman" panose="02020603050405020304" pitchFamily="18" charset="0"/>
              </a:rPr>
              <a:t>…</a:t>
            </a:r>
            <a:endParaRPr lang="es-419" sz="2700" dirty="0">
              <a:solidFill>
                <a:schemeClr val="accent1">
                  <a:lumMod val="50000"/>
                </a:schemeClr>
              </a:solidFill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endParaRPr lang="es-419" sz="2400" dirty="0">
              <a:solidFill>
                <a:schemeClr val="accent1">
                  <a:lumMod val="50000"/>
                </a:schemeClr>
              </a:solidFill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5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60B8F-B848-4B51-AD8C-69285D39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12125389" cy="6840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C4D8202-8E47-407F-BBE0-7FE755A7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3306" y="18000"/>
            <a:ext cx="12192000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C2BCFE-13F3-49C7-973B-CB69A22C52DF}"/>
              </a:ext>
            </a:extLst>
          </p:cNvPr>
          <p:cNvSpPr txBox="1"/>
          <p:nvPr/>
        </p:nvSpPr>
        <p:spPr>
          <a:xfrm>
            <a:off x="838200" y="681037"/>
            <a:ext cx="9982200" cy="4939814"/>
          </a:xfrm>
          <a:prstGeom prst="rect">
            <a:avLst/>
          </a:prstGeom>
          <a:gradFill flip="none" rotWithShape="1">
            <a:gsLst>
              <a:gs pos="0">
                <a:srgbClr val="8FAADC">
                  <a:tint val="66000"/>
                  <a:satMod val="160000"/>
                </a:srgbClr>
              </a:gs>
              <a:gs pos="50000">
                <a:srgbClr val="8FAADC">
                  <a:tint val="44500"/>
                  <a:satMod val="160000"/>
                </a:srgbClr>
              </a:gs>
              <a:gs pos="100000">
                <a:srgbClr val="8FAAD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it-IT" sz="33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: INFINITIVO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3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_tradnl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 de carácter durativo: GERUNDIO</a:t>
            </a:r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_tradnl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 de carácter perfectivo: -</a:t>
            </a:r>
          </a:p>
          <a:p>
            <a:endParaRPr lang="it-IT" sz="33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114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1276350" y="1818225"/>
            <a:ext cx="9944100" cy="23544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7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0" y="18000"/>
            <a:ext cx="12058778" cy="65094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33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ir a + infinitivo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	</a:t>
            </a:r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como futuro intencional </a:t>
            </a: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		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avión va a despegar muy pronto</a:t>
            </a:r>
          </a:p>
          <a:p>
            <a:endParaRPr lang="es-ES_tradnl" sz="2900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</a:t>
            </a:r>
            <a:r>
              <a:rPr lang="es-ES_tradnl" sz="2900" i="1" dirty="0">
                <a:latin typeface="Daytona" panose="020B0604030500040204" pitchFamily="34" charset="0"/>
                <a:ea typeface="SimSun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 como moverse para hacer una cosa </a:t>
            </a: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		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esta noche vamos a ver una película alemana</a:t>
            </a:r>
          </a:p>
          <a:p>
            <a:endParaRPr lang="es-ES_tradnl" sz="2900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</a:t>
            </a:r>
            <a:r>
              <a:rPr lang="es-ES_tradnl" sz="2900" i="1" dirty="0">
                <a:latin typeface="Daytona" panose="020B0604030500040204" pitchFamily="34" charset="0"/>
                <a:ea typeface="SimSun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 como ‘</a:t>
            </a:r>
            <a:r>
              <a:rPr lang="es-ES_tradnl" sz="2900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future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in </a:t>
            </a:r>
            <a:r>
              <a:rPr lang="es-ES_tradnl" sz="2900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the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es-ES_tradnl" sz="2900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past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’ </a:t>
            </a:r>
          </a:p>
          <a:p>
            <a:r>
              <a:rPr lang="es-ES_tradnl" sz="2900" dirty="0">
                <a:latin typeface="Daytona" panose="020B0604030500040204" pitchFamily="34" charset="0"/>
                <a:ea typeface="SimSun" panose="02010600030101010101" pitchFamily="2" charset="-122"/>
              </a:rPr>
              <a:t>		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me dijo que vendría a vernos a las siete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2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21900"/>
            <a:ext cx="10629900" cy="64017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echarse a + infinitivo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5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comenzar a hacer algo súbita e intensamente </a:t>
            </a:r>
          </a:p>
          <a:p>
            <a:r>
              <a:rPr lang="es-ES_tradnl" sz="25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	se echó a correr cuando se dio cuenta del peligro</a:t>
            </a:r>
            <a:endParaRPr lang="es-ES_tradnl" sz="2500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5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ponerse a + infinitivo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5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comenzar a hacer algo con voluntad </a:t>
            </a:r>
          </a:p>
          <a:p>
            <a:r>
              <a:rPr lang="es-ES_tradnl" sz="25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		se puso a estudiar inglés</a:t>
            </a:r>
            <a:endParaRPr lang="it-IT" sz="25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 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volver a + infinito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5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repetir o hacer una cosa “otra vez, de nuevo”</a:t>
            </a:r>
          </a:p>
          <a:p>
            <a:r>
              <a:rPr lang="es-ES_tradnl" sz="2500" i="1" dirty="0">
                <a:latin typeface="Daytona" panose="020B0604030500040204" pitchFamily="34" charset="0"/>
                <a:ea typeface="SimSun" panose="02010600030101010101" pitchFamily="2" charset="-122"/>
              </a:rPr>
              <a:t>		vuelve a revisar tus apuntes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9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21900"/>
            <a:ext cx="10629900" cy="63094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29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obligación</a:t>
            </a:r>
            <a:endParaRPr lang="it-IT" sz="29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endParaRPr lang="it-IT" sz="2900" b="1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deber+ infinitivo</a:t>
            </a:r>
            <a:r>
              <a:rPr lang="es-ES_tradnl" sz="2900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(obligación fuerte, moral o ética)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hay que+ infinitivo</a:t>
            </a:r>
          </a:p>
          <a:p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tener que+ infinitivo</a:t>
            </a:r>
          </a:p>
          <a:p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haber de + infinitivo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(se prefiere en la forma escrita)</a:t>
            </a:r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0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21900"/>
            <a:ext cx="10629900" cy="63094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2900" b="1" dirty="0" err="1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estar</a:t>
            </a:r>
            <a:r>
              <a:rPr lang="it-IT" sz="2900" b="1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/</a:t>
            </a:r>
            <a:r>
              <a:rPr lang="it-IT" sz="2900" b="1" dirty="0" err="1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quedar</a:t>
            </a:r>
            <a:r>
              <a:rPr lang="it-IT" sz="2900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	</a:t>
            </a:r>
            <a:r>
              <a:rPr lang="es-ES_tradnl" sz="2900" b="1" u="sng" cap="small" dirty="0" err="1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por+infinitivo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900" b="1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			</a:t>
            </a:r>
            <a:r>
              <a:rPr lang="es-ES_tradnl" sz="29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sin+ infinitivo </a:t>
            </a:r>
            <a:endParaRPr lang="it-IT" sz="2900" dirty="0">
              <a:effectLst/>
              <a:highlight>
                <a:srgbClr val="0099CC"/>
              </a:highlight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es-ES_tradnl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después de los verbos 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estar 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o </a:t>
            </a:r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quedar</a:t>
            </a:r>
            <a:r>
              <a:rPr lang="es-ES_tradnl" sz="29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, indica que la acción no ha sido concluida:</a:t>
            </a:r>
          </a:p>
          <a:p>
            <a:endParaRPr lang="it-IT" sz="29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la casa está sin arreglar – la casa está por arreglar</a:t>
            </a:r>
          </a:p>
          <a:p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9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los campos quedan sin cultivar – quedan por cultivar</a:t>
            </a:r>
            <a:endParaRPr lang="it-IT" sz="2900" i="1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6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C1556-7A8C-4665-B9BC-010162FF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90E991-92CD-4BDE-8947-1185DB8AA2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9"/>
                    </a14:imgEffect>
                    <a14:imgEffect>
                      <a14:saturation sat="6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12125389" cy="6840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5865BE-20EA-474B-8580-290D2A0999B5}"/>
              </a:ext>
            </a:extLst>
          </p:cNvPr>
          <p:cNvSpPr txBox="1"/>
          <p:nvPr/>
        </p:nvSpPr>
        <p:spPr>
          <a:xfrm>
            <a:off x="838200" y="121900"/>
            <a:ext cx="10629900" cy="61555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frases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de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carácter</a:t>
            </a:r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  <a:r>
              <a:rPr lang="it-IT" sz="3300" b="1" i="1" dirty="0" err="1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progresivo</a:t>
            </a:r>
            <a:endParaRPr lang="it-IT" sz="3300" b="1" i="1" dirty="0"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it-IT" sz="3300" b="1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_______________________________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8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estar </a:t>
            </a:r>
            <a:r>
              <a:rPr lang="es-ES_tradnl" sz="2800" b="1" u="sng" cap="small" dirty="0" err="1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por+infinitivo</a:t>
            </a:r>
            <a:r>
              <a:rPr lang="es-ES_tradnl" sz="28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endParaRPr lang="es-ES_tradnl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tren estaba por salir  </a:t>
            </a:r>
            <a:r>
              <a:rPr lang="es-ES_tradnl" sz="2800" dirty="0">
                <a:effectLst/>
                <a:latin typeface="Daytona" panose="020B0604030500040204" pitchFamily="34" charset="0"/>
                <a:ea typeface="SimSun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es-ES_tradnl" sz="28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lo tomo</a:t>
            </a:r>
          </a:p>
          <a:p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pPr algn="ctr"/>
            <a:r>
              <a:rPr lang="es-ES_tradnl" sz="2800" b="1" u="sng" cap="small" dirty="0">
                <a:effectLst/>
                <a:highlight>
                  <a:srgbClr val="0099CC"/>
                </a:highlight>
                <a:latin typeface="Daytona" panose="020B0604030500040204" pitchFamily="34" charset="0"/>
                <a:ea typeface="SimSun" panose="02010600030101010101" pitchFamily="2" charset="-122"/>
              </a:rPr>
              <a:t>estar para +infinitivo</a:t>
            </a:r>
            <a:r>
              <a:rPr lang="es-ES_tradnl" sz="2800" b="1" u="sng" cap="small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 </a:t>
            </a:r>
          </a:p>
          <a:p>
            <a:endParaRPr lang="es-ES_tradnl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expresa inminencia de una acción </a:t>
            </a:r>
          </a:p>
          <a:p>
            <a:endParaRPr lang="es-ES_tradnl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r>
              <a:rPr lang="es-ES_tradnl" sz="2800" i="1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el tren estaba para salir </a:t>
            </a:r>
            <a:r>
              <a:rPr lang="es-ES_tradnl" sz="2800" dirty="0">
                <a:effectLst/>
                <a:latin typeface="Daytona" panose="020B0604030500040204" pitchFamily="34" charset="0"/>
                <a:ea typeface="SimSun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es-ES_tradnl" sz="2800" dirty="0">
                <a:effectLst/>
                <a:latin typeface="Daytona" panose="020B0604030500040204" pitchFamily="34" charset="0"/>
                <a:ea typeface="SimSun" panose="02010600030101010101" pitchFamily="2" charset="-122"/>
              </a:rPr>
              <a:t>no lo tomo, lo pierdo</a:t>
            </a:r>
            <a:endParaRPr lang="it-IT" sz="2800" dirty="0">
              <a:effectLst/>
              <a:latin typeface="Daytona" panose="020B0604030500040204" pitchFamily="34" charset="0"/>
              <a:ea typeface="SimSun" panose="02010600030101010101" pitchFamily="2" charset="-122"/>
            </a:endParaRP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  <a:effectLst/>
              <a:latin typeface="Daytona" panose="020B0604030500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04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</TotalTime>
  <Words>970</Words>
  <Application>Microsoft Office PowerPoint</Application>
  <PresentationFormat>Panorámica</PresentationFormat>
  <Paragraphs>268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6" baseType="lpstr">
      <vt:lpstr>宋体</vt:lpstr>
      <vt:lpstr>宋体</vt:lpstr>
      <vt:lpstr>Arial</vt:lpstr>
      <vt:lpstr>Calibri</vt:lpstr>
      <vt:lpstr>Calibri Light</vt:lpstr>
      <vt:lpstr>Daytona</vt:lpstr>
      <vt:lpstr>等线</vt:lpstr>
      <vt:lpstr>Times New Roman</vt:lpstr>
      <vt:lpstr>Wingdings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española III  apellidos: E-M</dc:title>
  <dc:creator>Paola Laura Gorla</dc:creator>
  <cp:lastModifiedBy>anamaria.gonzalez</cp:lastModifiedBy>
  <cp:revision>95</cp:revision>
  <dcterms:created xsi:type="dcterms:W3CDTF">2020-09-24T13:53:35Z</dcterms:created>
  <dcterms:modified xsi:type="dcterms:W3CDTF">2021-10-15T04:40:32Z</dcterms:modified>
</cp:coreProperties>
</file>