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6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13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2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3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7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6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81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8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61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73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2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40F7-5A14-478E-9573-8B509ADC1D98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EB69-C07C-499B-8414-755E23D5A2E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7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ORACIONES CONDICIONALES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4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Oraciones condicionales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Expresan una hipótesis de cuyo cumplimiento depende la realización de la acción expresada en la oración principal.  </a:t>
            </a:r>
          </a:p>
          <a:p>
            <a:pPr lvl="1"/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vienes mañana a la reunión, te invito a tomar un café.</a:t>
            </a:r>
          </a:p>
          <a:p>
            <a:pPr lvl="1"/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Una frase condicional consta de dos partes: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O. subordinada –prótasis-: expresa la hipótesis o condición.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O. principal –apódosis-: expresa la consecuencia o el resultado de lo expresado por la condición. 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</a:rPr>
              <a:t>El orden es libre, es más usual que la prótasis vaya delante, introducida por la conjunción </a:t>
            </a:r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</a:rPr>
              <a:t>SI</a:t>
            </a:r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it-I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Tipos de oraciones condicionales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Condicionales </a:t>
            </a: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</a:rPr>
              <a:t>reales</a:t>
            </a: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 o verosímiles.</a:t>
            </a:r>
          </a:p>
          <a:p>
            <a:pPr marL="514350" indent="-514350">
              <a:buAutoNum type="arabicPeriod"/>
            </a:pPr>
            <a:endParaRPr lang="es-MX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Condicionales </a:t>
            </a: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</a:rPr>
              <a:t>posibles</a:t>
            </a: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 o potenciales.</a:t>
            </a:r>
          </a:p>
          <a:p>
            <a:pPr marL="514350" indent="-514350">
              <a:buAutoNum type="arabicPeriod"/>
            </a:pPr>
            <a:endParaRPr lang="es-MX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Condicionales </a:t>
            </a: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</a:rPr>
              <a:t>irreales </a:t>
            </a:r>
            <a:r>
              <a:rPr lang="es-MX" sz="4800" dirty="0" smtClean="0">
                <a:solidFill>
                  <a:schemeClr val="accent2">
                    <a:lumMod val="50000"/>
                  </a:schemeClr>
                </a:solidFill>
              </a:rPr>
              <a:t>o imposibles</a:t>
            </a:r>
            <a:r>
              <a:rPr lang="es-MX" sz="5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it-IT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2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Condicionales reales o verosímiles.</a:t>
            </a:r>
            <a:br>
              <a:rPr lang="es-MX" b="1" dirty="0">
                <a:solidFill>
                  <a:schemeClr val="accent2">
                    <a:lumMod val="50000"/>
                  </a:schemeClr>
                </a:solidFill>
              </a:rPr>
            </a:br>
            <a:endParaRPr lang="it-I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Es muy probable que se cumpla la hipótesis y, en consecuencia, lo dicho en la oración principal. 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Oración subordinada en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indicativo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(excepto futuro o condicional) + oración principal en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indicativo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imperativo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vienes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mañana, te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doy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una explicación.</a:t>
            </a:r>
          </a:p>
          <a:p>
            <a:pPr marL="457200" lvl="1" indent="0">
              <a:buNone/>
            </a:pP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vienes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mañana, te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daré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una explicación.</a:t>
            </a:r>
          </a:p>
          <a:p>
            <a:pPr marL="457200" lvl="1" indent="0">
              <a:buNone/>
            </a:pP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viene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mañana,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dale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una explicación.</a:t>
            </a:r>
          </a:p>
          <a:p>
            <a:pPr marL="457200" lvl="1" indent="0">
              <a:buNone/>
            </a:pP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has ido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a clase, </a:t>
            </a:r>
            <a:r>
              <a:rPr lang="es-MX" i="1" u="sng" dirty="0" smtClean="0">
                <a:solidFill>
                  <a:schemeClr val="accent2">
                    <a:lumMod val="50000"/>
                  </a:schemeClr>
                </a:solidFill>
              </a:rPr>
              <a:t>tendrás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los apuntes.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777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Condicionales posibles o potenciales.</a:t>
            </a:r>
            <a:br>
              <a:rPr lang="es-MX" b="1" dirty="0">
                <a:solidFill>
                  <a:schemeClr val="accent2">
                    <a:lumMod val="50000"/>
                  </a:schemeClr>
                </a:solidFill>
              </a:rPr>
            </a:br>
            <a:endParaRPr lang="it-I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El cumplimiento de la hipótesis y de la acción expresada en la oración principal es posible, pero su grado de probabilidad es menor que en las oraciones ‘reales’.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Oración subordinada en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pretérito imperfecto de subjuntivo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oración principal en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condicional simple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457200" lvl="1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vinieras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mañana, te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daría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una explicación. 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tuviera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dinero, me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iría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de viaje.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obtuviese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el crédito,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se compraría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la casa. </a:t>
            </a:r>
          </a:p>
          <a:p>
            <a:pPr marL="457200" lvl="1" indent="0">
              <a:buNone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3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Condicionales irreales o imposibles</a:t>
            </a:r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it-IT" sz="4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sz="4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Señalan una acción pasada y por tanto imposible de cumplirse en el presente o en el futuro. </a:t>
            </a: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Oración subordinada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en pretérito pluscuamperfecto de subjuntivo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oración principal en </a:t>
            </a: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condicional compuesto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hubieras venido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ayer, te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habría dado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una explicación.</a:t>
            </a:r>
          </a:p>
          <a:p>
            <a:pPr marL="457200" lvl="1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Oración subordinada </a:t>
            </a:r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en pretérito pluscuamperfecto de subjuntivo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oración principal en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condicional simple. </a:t>
            </a:r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</a:rPr>
              <a:t>(la no realización de la condición tiene repercusión en el presente)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hubiese obtenido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el crédito, ahora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</a:rPr>
              <a:t>tendría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la casa. </a:t>
            </a: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MX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3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CONECTORES CONDICIONALES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indicativo </a:t>
            </a:r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</a:rPr>
              <a:t>(excepto futuro y condicional)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 pretérito imperfecto o pluscuamperfecto de subjuntivo  </a:t>
            </a:r>
          </a:p>
          <a:p>
            <a:pPr>
              <a:buFont typeface="Wingdings" panose="05000000000000000000" pitchFamily="2" charset="2"/>
              <a:buChar char="q"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Como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mientras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siempre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con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a menos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salvo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a no ser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a condición de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en (el) caso (de)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 con tal (de) que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subjuntivo </a:t>
            </a:r>
          </a:p>
          <a:p>
            <a:pPr marL="0" indent="0">
              <a:buNone/>
            </a:pPr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En caso de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con tal de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* /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a condición de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+ infinitivo/sustantivo</a:t>
            </a:r>
          </a:p>
          <a:p>
            <a:pPr>
              <a:buFont typeface="Wingdings" panose="05000000000000000000" pitchFamily="2" charset="2"/>
              <a:buChar char="q"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*solo con infinitivo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Algunos ejemplos 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Si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me entero, te avisaré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Si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me hubiera enterado, te habría avisado.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Como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no llegues a tiempo, te enteras.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Mientras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 trabajes aquí, tendrás que llevar corbata.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Siempre que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te disculpes, te perdono.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Con que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lo pidas, te lo concederé.</a:t>
            </a:r>
          </a:p>
          <a:p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Nunca iré a Rusia, </a:t>
            </a:r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a menos que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cambie el gobierno.</a:t>
            </a:r>
          </a:p>
          <a:p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Me prestó el coche </a:t>
            </a:r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a condición de que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se lo cuidara.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En caso de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una llamada urgente, estaré en mi despacho.</a:t>
            </a:r>
          </a:p>
          <a:p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A condición de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llegar a un acuerdo, firmaremos el contrato.</a:t>
            </a:r>
          </a:p>
          <a:p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Podrás presentarte al concurso </a:t>
            </a:r>
            <a:r>
              <a:rPr lang="es-MX" b="1" i="1" dirty="0" smtClean="0">
                <a:solidFill>
                  <a:schemeClr val="accent2">
                    <a:lumMod val="50000"/>
                  </a:schemeClr>
                </a:solidFill>
              </a:rPr>
              <a:t>con tal de </a:t>
            </a:r>
            <a:r>
              <a:rPr lang="es-MX" i="1" dirty="0" smtClean="0">
                <a:solidFill>
                  <a:schemeClr val="accent2">
                    <a:lumMod val="50000"/>
                  </a:schemeClr>
                </a:solidFill>
              </a:rPr>
              <a:t>cumplir los requisitos. </a:t>
            </a:r>
          </a:p>
        </p:txBody>
      </p:sp>
    </p:spTree>
    <p:extLst>
      <p:ext uri="{BB962C8B-B14F-4D97-AF65-F5344CB8AC3E}">
        <p14:creationId xmlns:p14="http://schemas.microsoft.com/office/powerpoint/2010/main" val="3830046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552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de Office</vt:lpstr>
      <vt:lpstr>ORACIONES CONDICIONALES</vt:lpstr>
      <vt:lpstr>Oraciones condicionales</vt:lpstr>
      <vt:lpstr>Tipos de oraciones condicionales</vt:lpstr>
      <vt:lpstr>Condicionales reales o verosímiles. </vt:lpstr>
      <vt:lpstr>Condicionales posibles o potenciales. </vt:lpstr>
      <vt:lpstr>Condicionales irreales o imposibles.  </vt:lpstr>
      <vt:lpstr>CONECTORES CONDICIONALES</vt:lpstr>
      <vt:lpstr>Algunos ejemplos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CONDICIONALES</dc:title>
  <dc:creator>anamaria.gonzalez</dc:creator>
  <cp:lastModifiedBy>anamaria.gonzalez</cp:lastModifiedBy>
  <cp:revision>8</cp:revision>
  <dcterms:created xsi:type="dcterms:W3CDTF">2020-12-06T18:42:55Z</dcterms:created>
  <dcterms:modified xsi:type="dcterms:W3CDTF">2020-12-06T20:44:01Z</dcterms:modified>
</cp:coreProperties>
</file>