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1" r:id="rId2"/>
    <p:sldId id="271" r:id="rId3"/>
    <p:sldId id="299" r:id="rId4"/>
    <p:sldId id="284" r:id="rId5"/>
    <p:sldId id="300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301" r:id="rId17"/>
    <p:sldId id="298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maria.gonzalez" initials="a" lastIdx="5" clrIdx="0">
    <p:extLst>
      <p:ext uri="{19B8F6BF-5375-455C-9EA6-DF929625EA0E}">
        <p15:presenceInfo xmlns:p15="http://schemas.microsoft.com/office/powerpoint/2012/main" userId="anamaria.gonza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A54"/>
    <a:srgbClr val="FCEDA4"/>
    <a:srgbClr val="FBD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22881-CCEE-46C7-8C5E-444BCA719F8E}" type="doc">
      <dgm:prSet loTypeId="urn:microsoft.com/office/officeart/2005/8/layout/radial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054391F8-37E6-42D2-A625-7E12E87DF657}">
      <dgm:prSet phldrT="[Testo]"/>
      <dgm:spPr/>
      <dgm:t>
        <a:bodyPr/>
        <a:lstStyle/>
        <a:p>
          <a:r>
            <a:rPr lang="it-IT" b="1" dirty="0"/>
            <a:t>COMUNICAZIONE</a:t>
          </a:r>
        </a:p>
      </dgm:t>
    </dgm:pt>
    <dgm:pt modelId="{E89AA9E8-C6F8-454F-B0AE-7C3797E90493}" type="parTrans" cxnId="{27D152B8-7AF1-4C09-8968-E62D3E1A5FAE}">
      <dgm:prSet/>
      <dgm:spPr/>
      <dgm:t>
        <a:bodyPr/>
        <a:lstStyle/>
        <a:p>
          <a:endParaRPr lang="it-IT"/>
        </a:p>
      </dgm:t>
    </dgm:pt>
    <dgm:pt modelId="{4B22F6FC-4B56-42D0-B019-483984C9CF4F}" type="sibTrans" cxnId="{27D152B8-7AF1-4C09-8968-E62D3E1A5FAE}">
      <dgm:prSet/>
      <dgm:spPr/>
      <dgm:t>
        <a:bodyPr/>
        <a:lstStyle/>
        <a:p>
          <a:endParaRPr lang="it-IT"/>
        </a:p>
      </dgm:t>
    </dgm:pt>
    <dgm:pt modelId="{D5BB4A80-B608-480C-839B-1F6D134FF7B2}">
      <dgm:prSet phldrT="[Testo]"/>
      <dgm:spPr/>
      <dgm:t>
        <a:bodyPr/>
        <a:lstStyle/>
        <a:p>
          <a:r>
            <a:rPr lang="it-IT" b="1" dirty="0"/>
            <a:t>contenuti socio-culturali</a:t>
          </a:r>
        </a:p>
      </dgm:t>
    </dgm:pt>
    <dgm:pt modelId="{9B2E6310-63EB-4BF5-B9DD-DE3388C28D4E}" type="parTrans" cxnId="{1B2791F1-D439-4C57-8701-0DA822526EFE}">
      <dgm:prSet/>
      <dgm:spPr/>
      <dgm:t>
        <a:bodyPr/>
        <a:lstStyle/>
        <a:p>
          <a:endParaRPr lang="it-IT"/>
        </a:p>
      </dgm:t>
    </dgm:pt>
    <dgm:pt modelId="{DCE4A6E1-F14C-4DF3-BDAD-AEB196A71AA4}" type="sibTrans" cxnId="{1B2791F1-D439-4C57-8701-0DA822526EFE}">
      <dgm:prSet/>
      <dgm:spPr/>
      <dgm:t>
        <a:bodyPr/>
        <a:lstStyle/>
        <a:p>
          <a:endParaRPr lang="it-IT"/>
        </a:p>
      </dgm:t>
    </dgm:pt>
    <dgm:pt modelId="{9AB1CC8E-267F-4DE6-B578-81304830D42A}">
      <dgm:prSet phldrT="[Testo]"/>
      <dgm:spPr/>
      <dgm:t>
        <a:bodyPr/>
        <a:lstStyle/>
        <a:p>
          <a:r>
            <a:rPr lang="it-IT" b="1" dirty="0"/>
            <a:t>lessico</a:t>
          </a:r>
        </a:p>
      </dgm:t>
    </dgm:pt>
    <dgm:pt modelId="{3EE13F69-04CD-42E2-93EE-19104C0A6978}" type="parTrans" cxnId="{4D9FD30A-21EB-4F8A-BC61-4AE0F6B8A626}">
      <dgm:prSet/>
      <dgm:spPr/>
      <dgm:t>
        <a:bodyPr/>
        <a:lstStyle/>
        <a:p>
          <a:endParaRPr lang="it-IT"/>
        </a:p>
      </dgm:t>
    </dgm:pt>
    <dgm:pt modelId="{3C0C7C69-5C84-4809-936A-F8BB475D900C}" type="sibTrans" cxnId="{4D9FD30A-21EB-4F8A-BC61-4AE0F6B8A626}">
      <dgm:prSet/>
      <dgm:spPr/>
      <dgm:t>
        <a:bodyPr/>
        <a:lstStyle/>
        <a:p>
          <a:endParaRPr lang="it-IT"/>
        </a:p>
      </dgm:t>
    </dgm:pt>
    <dgm:pt modelId="{679883A3-8810-4F41-B6AF-F7D1894CAF09}">
      <dgm:prSet phldrT="[Testo]"/>
      <dgm:spPr/>
      <dgm:t>
        <a:bodyPr/>
        <a:lstStyle/>
        <a:p>
          <a:r>
            <a:rPr lang="it-IT" b="1" dirty="0"/>
            <a:t>grammatica</a:t>
          </a:r>
        </a:p>
      </dgm:t>
    </dgm:pt>
    <dgm:pt modelId="{CCF1EB2B-58A1-4FC3-98BE-5C63FD595FE9}" type="parTrans" cxnId="{8FBDE915-9113-4CF8-B983-5F4AF90EAF48}">
      <dgm:prSet/>
      <dgm:spPr/>
      <dgm:t>
        <a:bodyPr/>
        <a:lstStyle/>
        <a:p>
          <a:endParaRPr lang="it-IT"/>
        </a:p>
      </dgm:t>
    </dgm:pt>
    <dgm:pt modelId="{8DFB422A-C4DA-4807-8B86-899E7AD248C0}" type="sibTrans" cxnId="{8FBDE915-9113-4CF8-B983-5F4AF90EAF48}">
      <dgm:prSet/>
      <dgm:spPr/>
      <dgm:t>
        <a:bodyPr/>
        <a:lstStyle/>
        <a:p>
          <a:endParaRPr lang="it-IT"/>
        </a:p>
      </dgm:t>
    </dgm:pt>
    <dgm:pt modelId="{FE0F4ABC-FD27-4DB3-B4C4-CE5893E2D922}">
      <dgm:prSet phldrT="[Testo]"/>
      <dgm:spPr/>
      <dgm:t>
        <a:bodyPr/>
        <a:lstStyle/>
        <a:p>
          <a:r>
            <a:rPr lang="it-IT" b="1" dirty="0"/>
            <a:t>funzioni comunicative</a:t>
          </a:r>
        </a:p>
      </dgm:t>
    </dgm:pt>
    <dgm:pt modelId="{E3416E3D-EBD9-4DC4-BCA2-A4C04699FF12}" type="parTrans" cxnId="{B8FA5BB9-91D7-440B-9253-DA5E64F0DBA1}">
      <dgm:prSet/>
      <dgm:spPr/>
      <dgm:t>
        <a:bodyPr/>
        <a:lstStyle/>
        <a:p>
          <a:endParaRPr lang="it-IT"/>
        </a:p>
      </dgm:t>
    </dgm:pt>
    <dgm:pt modelId="{0B8640DA-1C79-4192-867D-607DA089FBB0}" type="sibTrans" cxnId="{B8FA5BB9-91D7-440B-9253-DA5E64F0DBA1}">
      <dgm:prSet/>
      <dgm:spPr/>
      <dgm:t>
        <a:bodyPr/>
        <a:lstStyle/>
        <a:p>
          <a:endParaRPr lang="it-IT"/>
        </a:p>
      </dgm:t>
    </dgm:pt>
    <dgm:pt modelId="{86A15456-9F7D-4AEF-B7B6-58A278211745}" type="pres">
      <dgm:prSet presAssocID="{C6D22881-CCEE-46C7-8C5E-444BCA719F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7BBD44-CEA0-48B0-9324-151BC568A4EB}" type="pres">
      <dgm:prSet presAssocID="{054391F8-37E6-42D2-A625-7E12E87DF657}" presName="centerShape" presStyleLbl="node0" presStyleIdx="0" presStyleCnt="1"/>
      <dgm:spPr/>
      <dgm:t>
        <a:bodyPr/>
        <a:lstStyle/>
        <a:p>
          <a:endParaRPr lang="it-IT"/>
        </a:p>
      </dgm:t>
    </dgm:pt>
    <dgm:pt modelId="{B257F125-F410-456C-8895-0BE2CE49EB46}" type="pres">
      <dgm:prSet presAssocID="{D5BB4A80-B608-480C-839B-1F6D134FF7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B31D63-62D4-4DB9-86AE-F2797695628B}" type="pres">
      <dgm:prSet presAssocID="{D5BB4A80-B608-480C-839B-1F6D134FF7B2}" presName="dummy" presStyleCnt="0"/>
      <dgm:spPr/>
    </dgm:pt>
    <dgm:pt modelId="{7448C166-0769-409C-8545-8B6B67AD1A42}" type="pres">
      <dgm:prSet presAssocID="{DCE4A6E1-F14C-4DF3-BDAD-AEB196A71AA4}" presName="sibTrans" presStyleLbl="sibTrans2D1" presStyleIdx="0" presStyleCnt="4"/>
      <dgm:spPr/>
      <dgm:t>
        <a:bodyPr/>
        <a:lstStyle/>
        <a:p>
          <a:endParaRPr lang="it-IT"/>
        </a:p>
      </dgm:t>
    </dgm:pt>
    <dgm:pt modelId="{6B34C80D-8A12-4C0D-A286-3AF1DCC9AF1E}" type="pres">
      <dgm:prSet presAssocID="{9AB1CC8E-267F-4DE6-B578-81304830D4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79AD86-6868-4DA8-A609-97D9B37B1A68}" type="pres">
      <dgm:prSet presAssocID="{9AB1CC8E-267F-4DE6-B578-81304830D42A}" presName="dummy" presStyleCnt="0"/>
      <dgm:spPr/>
    </dgm:pt>
    <dgm:pt modelId="{53B1B3AC-B7EB-4803-96BA-3FBD7B399953}" type="pres">
      <dgm:prSet presAssocID="{3C0C7C69-5C84-4809-936A-F8BB475D900C}" presName="sibTrans" presStyleLbl="sibTrans2D1" presStyleIdx="1" presStyleCnt="4"/>
      <dgm:spPr/>
      <dgm:t>
        <a:bodyPr/>
        <a:lstStyle/>
        <a:p>
          <a:endParaRPr lang="it-IT"/>
        </a:p>
      </dgm:t>
    </dgm:pt>
    <dgm:pt modelId="{9CBD3F37-E3B2-4442-B13A-471798CDFB38}" type="pres">
      <dgm:prSet presAssocID="{679883A3-8810-4F41-B6AF-F7D1894CAF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8264D2-F898-49CD-8213-F6E2B86907CD}" type="pres">
      <dgm:prSet presAssocID="{679883A3-8810-4F41-B6AF-F7D1894CAF09}" presName="dummy" presStyleCnt="0"/>
      <dgm:spPr/>
    </dgm:pt>
    <dgm:pt modelId="{0DB58063-E224-49D6-9A7E-9A2413B6B2A9}" type="pres">
      <dgm:prSet presAssocID="{8DFB422A-C4DA-4807-8B86-899E7AD248C0}" presName="sibTrans" presStyleLbl="sibTrans2D1" presStyleIdx="2" presStyleCnt="4"/>
      <dgm:spPr/>
      <dgm:t>
        <a:bodyPr/>
        <a:lstStyle/>
        <a:p>
          <a:endParaRPr lang="it-IT"/>
        </a:p>
      </dgm:t>
    </dgm:pt>
    <dgm:pt modelId="{9809DA45-2EFF-46B5-9F57-7DBE8EE3FF76}" type="pres">
      <dgm:prSet presAssocID="{FE0F4ABC-FD27-4DB3-B4C4-CE5893E2D9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5B21DF-C4EE-46C3-9ACF-9D39521571EB}" type="pres">
      <dgm:prSet presAssocID="{FE0F4ABC-FD27-4DB3-B4C4-CE5893E2D922}" presName="dummy" presStyleCnt="0"/>
      <dgm:spPr/>
    </dgm:pt>
    <dgm:pt modelId="{AF08D4C6-01BE-4642-91DA-FDAE49992469}" type="pres">
      <dgm:prSet presAssocID="{0B8640DA-1C79-4192-867D-607DA089FBB0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B8FA5BB9-91D7-440B-9253-DA5E64F0DBA1}" srcId="{054391F8-37E6-42D2-A625-7E12E87DF657}" destId="{FE0F4ABC-FD27-4DB3-B4C4-CE5893E2D922}" srcOrd="3" destOrd="0" parTransId="{E3416E3D-EBD9-4DC4-BCA2-A4C04699FF12}" sibTransId="{0B8640DA-1C79-4192-867D-607DA089FBB0}"/>
    <dgm:cxn modelId="{8216970B-4381-4A8A-9069-A811B6DCC83A}" type="presOf" srcId="{3C0C7C69-5C84-4809-936A-F8BB475D900C}" destId="{53B1B3AC-B7EB-4803-96BA-3FBD7B399953}" srcOrd="0" destOrd="0" presId="urn:microsoft.com/office/officeart/2005/8/layout/radial6"/>
    <dgm:cxn modelId="{8CCD1666-25CE-4109-AEEA-CCD8E91BBFE0}" type="presOf" srcId="{9AB1CC8E-267F-4DE6-B578-81304830D42A}" destId="{6B34C80D-8A12-4C0D-A286-3AF1DCC9AF1E}" srcOrd="0" destOrd="0" presId="urn:microsoft.com/office/officeart/2005/8/layout/radial6"/>
    <dgm:cxn modelId="{B37D08ED-7D2D-42DA-A570-CEFADDF1BE21}" type="presOf" srcId="{8DFB422A-C4DA-4807-8B86-899E7AD248C0}" destId="{0DB58063-E224-49D6-9A7E-9A2413B6B2A9}" srcOrd="0" destOrd="0" presId="urn:microsoft.com/office/officeart/2005/8/layout/radial6"/>
    <dgm:cxn modelId="{1B2791F1-D439-4C57-8701-0DA822526EFE}" srcId="{054391F8-37E6-42D2-A625-7E12E87DF657}" destId="{D5BB4A80-B608-480C-839B-1F6D134FF7B2}" srcOrd="0" destOrd="0" parTransId="{9B2E6310-63EB-4BF5-B9DD-DE3388C28D4E}" sibTransId="{DCE4A6E1-F14C-4DF3-BDAD-AEB196A71AA4}"/>
    <dgm:cxn modelId="{88910B7E-AC2A-4931-8DD3-CC168D49BCF4}" type="presOf" srcId="{054391F8-37E6-42D2-A625-7E12E87DF657}" destId="{E27BBD44-CEA0-48B0-9324-151BC568A4EB}" srcOrd="0" destOrd="0" presId="urn:microsoft.com/office/officeart/2005/8/layout/radial6"/>
    <dgm:cxn modelId="{B92ECBB4-FAD9-49CE-9DEE-DB71E087D643}" type="presOf" srcId="{C6D22881-CCEE-46C7-8C5E-444BCA719F8E}" destId="{86A15456-9F7D-4AEF-B7B6-58A278211745}" srcOrd="0" destOrd="0" presId="urn:microsoft.com/office/officeart/2005/8/layout/radial6"/>
    <dgm:cxn modelId="{8FBDE915-9113-4CF8-B983-5F4AF90EAF48}" srcId="{054391F8-37E6-42D2-A625-7E12E87DF657}" destId="{679883A3-8810-4F41-B6AF-F7D1894CAF09}" srcOrd="2" destOrd="0" parTransId="{CCF1EB2B-58A1-4FC3-98BE-5C63FD595FE9}" sibTransId="{8DFB422A-C4DA-4807-8B86-899E7AD248C0}"/>
    <dgm:cxn modelId="{27D152B8-7AF1-4C09-8968-E62D3E1A5FAE}" srcId="{C6D22881-CCEE-46C7-8C5E-444BCA719F8E}" destId="{054391F8-37E6-42D2-A625-7E12E87DF657}" srcOrd="0" destOrd="0" parTransId="{E89AA9E8-C6F8-454F-B0AE-7C3797E90493}" sibTransId="{4B22F6FC-4B56-42D0-B019-483984C9CF4F}"/>
    <dgm:cxn modelId="{801D134E-41B3-43C1-86F8-C1B18FD037AA}" type="presOf" srcId="{DCE4A6E1-F14C-4DF3-BDAD-AEB196A71AA4}" destId="{7448C166-0769-409C-8545-8B6B67AD1A42}" srcOrd="0" destOrd="0" presId="urn:microsoft.com/office/officeart/2005/8/layout/radial6"/>
    <dgm:cxn modelId="{C4BDF688-7795-4561-BCCA-93A26AFBC328}" type="presOf" srcId="{FE0F4ABC-FD27-4DB3-B4C4-CE5893E2D922}" destId="{9809DA45-2EFF-46B5-9F57-7DBE8EE3FF76}" srcOrd="0" destOrd="0" presId="urn:microsoft.com/office/officeart/2005/8/layout/radial6"/>
    <dgm:cxn modelId="{EFEF8638-89DD-4DE9-9EC9-F5B78B6FAEF3}" type="presOf" srcId="{0B8640DA-1C79-4192-867D-607DA089FBB0}" destId="{AF08D4C6-01BE-4642-91DA-FDAE49992469}" srcOrd="0" destOrd="0" presId="urn:microsoft.com/office/officeart/2005/8/layout/radial6"/>
    <dgm:cxn modelId="{4D9FD30A-21EB-4F8A-BC61-4AE0F6B8A626}" srcId="{054391F8-37E6-42D2-A625-7E12E87DF657}" destId="{9AB1CC8E-267F-4DE6-B578-81304830D42A}" srcOrd="1" destOrd="0" parTransId="{3EE13F69-04CD-42E2-93EE-19104C0A6978}" sibTransId="{3C0C7C69-5C84-4809-936A-F8BB475D900C}"/>
    <dgm:cxn modelId="{BB26647A-936C-49A2-855A-C0CA04B0C143}" type="presOf" srcId="{679883A3-8810-4F41-B6AF-F7D1894CAF09}" destId="{9CBD3F37-E3B2-4442-B13A-471798CDFB38}" srcOrd="0" destOrd="0" presId="urn:microsoft.com/office/officeart/2005/8/layout/radial6"/>
    <dgm:cxn modelId="{B2A9023E-7D82-4F49-80BA-039C50633E4B}" type="presOf" srcId="{D5BB4A80-B608-480C-839B-1F6D134FF7B2}" destId="{B257F125-F410-456C-8895-0BE2CE49EB46}" srcOrd="0" destOrd="0" presId="urn:microsoft.com/office/officeart/2005/8/layout/radial6"/>
    <dgm:cxn modelId="{1B3AAEFF-206B-4296-8190-8475C11C657E}" type="presParOf" srcId="{86A15456-9F7D-4AEF-B7B6-58A278211745}" destId="{E27BBD44-CEA0-48B0-9324-151BC568A4EB}" srcOrd="0" destOrd="0" presId="urn:microsoft.com/office/officeart/2005/8/layout/radial6"/>
    <dgm:cxn modelId="{E54F3BC6-FEBA-4838-859A-CB880C8346F2}" type="presParOf" srcId="{86A15456-9F7D-4AEF-B7B6-58A278211745}" destId="{B257F125-F410-456C-8895-0BE2CE49EB46}" srcOrd="1" destOrd="0" presId="urn:microsoft.com/office/officeart/2005/8/layout/radial6"/>
    <dgm:cxn modelId="{AA6FD32A-B89E-4FA7-BB28-E516A04CF036}" type="presParOf" srcId="{86A15456-9F7D-4AEF-B7B6-58A278211745}" destId="{95B31D63-62D4-4DB9-86AE-F2797695628B}" srcOrd="2" destOrd="0" presId="urn:microsoft.com/office/officeart/2005/8/layout/radial6"/>
    <dgm:cxn modelId="{7F95C055-B6E6-433F-B3FC-9D9B2876B428}" type="presParOf" srcId="{86A15456-9F7D-4AEF-B7B6-58A278211745}" destId="{7448C166-0769-409C-8545-8B6B67AD1A42}" srcOrd="3" destOrd="0" presId="urn:microsoft.com/office/officeart/2005/8/layout/radial6"/>
    <dgm:cxn modelId="{8763C4F4-4C93-4FAD-8C81-5C1B1E050725}" type="presParOf" srcId="{86A15456-9F7D-4AEF-B7B6-58A278211745}" destId="{6B34C80D-8A12-4C0D-A286-3AF1DCC9AF1E}" srcOrd="4" destOrd="0" presId="urn:microsoft.com/office/officeart/2005/8/layout/radial6"/>
    <dgm:cxn modelId="{83CAA3CD-4CBD-4FFC-9CEF-99356015FBE5}" type="presParOf" srcId="{86A15456-9F7D-4AEF-B7B6-58A278211745}" destId="{3479AD86-6868-4DA8-A609-97D9B37B1A68}" srcOrd="5" destOrd="0" presId="urn:microsoft.com/office/officeart/2005/8/layout/radial6"/>
    <dgm:cxn modelId="{C8D1A458-4562-43BD-822E-794A8B7B54DC}" type="presParOf" srcId="{86A15456-9F7D-4AEF-B7B6-58A278211745}" destId="{53B1B3AC-B7EB-4803-96BA-3FBD7B399953}" srcOrd="6" destOrd="0" presId="urn:microsoft.com/office/officeart/2005/8/layout/radial6"/>
    <dgm:cxn modelId="{7DA1BCE7-FA3D-4D0A-BC7E-10DF41EFE609}" type="presParOf" srcId="{86A15456-9F7D-4AEF-B7B6-58A278211745}" destId="{9CBD3F37-E3B2-4442-B13A-471798CDFB38}" srcOrd="7" destOrd="0" presId="urn:microsoft.com/office/officeart/2005/8/layout/radial6"/>
    <dgm:cxn modelId="{6CA084ED-C957-42EC-A3B7-E7EDD44CABE7}" type="presParOf" srcId="{86A15456-9F7D-4AEF-B7B6-58A278211745}" destId="{CB8264D2-F898-49CD-8213-F6E2B86907CD}" srcOrd="8" destOrd="0" presId="urn:microsoft.com/office/officeart/2005/8/layout/radial6"/>
    <dgm:cxn modelId="{E8698E4A-33F0-4CE6-83CA-B2C4BBD0E370}" type="presParOf" srcId="{86A15456-9F7D-4AEF-B7B6-58A278211745}" destId="{0DB58063-E224-49D6-9A7E-9A2413B6B2A9}" srcOrd="9" destOrd="0" presId="urn:microsoft.com/office/officeart/2005/8/layout/radial6"/>
    <dgm:cxn modelId="{6C448A57-F03E-4B83-8467-598AEB215CE3}" type="presParOf" srcId="{86A15456-9F7D-4AEF-B7B6-58A278211745}" destId="{9809DA45-2EFF-46B5-9F57-7DBE8EE3FF76}" srcOrd="10" destOrd="0" presId="urn:microsoft.com/office/officeart/2005/8/layout/radial6"/>
    <dgm:cxn modelId="{6001CA79-1B94-4B00-9E56-39C60F98C7EC}" type="presParOf" srcId="{86A15456-9F7D-4AEF-B7B6-58A278211745}" destId="{A25B21DF-C4EE-46C3-9ACF-9D39521571EB}" srcOrd="11" destOrd="0" presId="urn:microsoft.com/office/officeart/2005/8/layout/radial6"/>
    <dgm:cxn modelId="{1EAA6B48-9757-4AB3-87EA-375F85062AFB}" type="presParOf" srcId="{86A15456-9F7D-4AEF-B7B6-58A278211745}" destId="{AF08D4C6-01BE-4642-91DA-FDAE499924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8D4C6-01BE-4642-91DA-FDAE49992469}">
      <dsp:nvSpPr>
        <dsp:cNvPr id="0" name=""/>
        <dsp:cNvSpPr/>
      </dsp:nvSpPr>
      <dsp:spPr>
        <a:xfrm>
          <a:off x="1984997" y="559830"/>
          <a:ext cx="3734861" cy="3734861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58063-E224-49D6-9A7E-9A2413B6B2A9}">
      <dsp:nvSpPr>
        <dsp:cNvPr id="0" name=""/>
        <dsp:cNvSpPr/>
      </dsp:nvSpPr>
      <dsp:spPr>
        <a:xfrm>
          <a:off x="1984997" y="559830"/>
          <a:ext cx="3734861" cy="3734861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1B3AC-B7EB-4803-96BA-3FBD7B399953}">
      <dsp:nvSpPr>
        <dsp:cNvPr id="0" name=""/>
        <dsp:cNvSpPr/>
      </dsp:nvSpPr>
      <dsp:spPr>
        <a:xfrm>
          <a:off x="1984997" y="559830"/>
          <a:ext cx="3734861" cy="3734861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8C166-0769-409C-8545-8B6B67AD1A42}">
      <dsp:nvSpPr>
        <dsp:cNvPr id="0" name=""/>
        <dsp:cNvSpPr/>
      </dsp:nvSpPr>
      <dsp:spPr>
        <a:xfrm>
          <a:off x="1984997" y="559830"/>
          <a:ext cx="3734861" cy="3734861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BD44-CEA0-48B0-9324-151BC568A4EB}">
      <dsp:nvSpPr>
        <dsp:cNvPr id="0" name=""/>
        <dsp:cNvSpPr/>
      </dsp:nvSpPr>
      <dsp:spPr>
        <a:xfrm>
          <a:off x="2992779" y="1567613"/>
          <a:ext cx="1719296" cy="1719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/>
            <a:t>COMUNICAZIONE</a:t>
          </a:r>
        </a:p>
      </dsp:txBody>
      <dsp:txXfrm>
        <a:off x="3244564" y="1819398"/>
        <a:ext cx="1215726" cy="1215726"/>
      </dsp:txXfrm>
    </dsp:sp>
    <dsp:sp modelId="{B257F125-F410-456C-8895-0BE2CE49EB46}">
      <dsp:nvSpPr>
        <dsp:cNvPr id="0" name=""/>
        <dsp:cNvSpPr/>
      </dsp:nvSpPr>
      <dsp:spPr>
        <a:xfrm>
          <a:off x="3250674" y="1403"/>
          <a:ext cx="1203507" cy="120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/>
            <a:t>contenuti socio-culturali</a:t>
          </a:r>
        </a:p>
      </dsp:txBody>
      <dsp:txXfrm>
        <a:off x="3426924" y="177653"/>
        <a:ext cx="851007" cy="851007"/>
      </dsp:txXfrm>
    </dsp:sp>
    <dsp:sp modelId="{6B34C80D-8A12-4C0D-A286-3AF1DCC9AF1E}">
      <dsp:nvSpPr>
        <dsp:cNvPr id="0" name=""/>
        <dsp:cNvSpPr/>
      </dsp:nvSpPr>
      <dsp:spPr>
        <a:xfrm>
          <a:off x="5074778" y="1825507"/>
          <a:ext cx="1203507" cy="120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/>
            <a:t>lessico</a:t>
          </a:r>
        </a:p>
      </dsp:txBody>
      <dsp:txXfrm>
        <a:off x="5251028" y="2001757"/>
        <a:ext cx="851007" cy="851007"/>
      </dsp:txXfrm>
    </dsp:sp>
    <dsp:sp modelId="{9CBD3F37-E3B2-4442-B13A-471798CDFB38}">
      <dsp:nvSpPr>
        <dsp:cNvPr id="0" name=""/>
        <dsp:cNvSpPr/>
      </dsp:nvSpPr>
      <dsp:spPr>
        <a:xfrm>
          <a:off x="3250674" y="3649612"/>
          <a:ext cx="1203507" cy="120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/>
            <a:t>grammatica</a:t>
          </a:r>
        </a:p>
      </dsp:txBody>
      <dsp:txXfrm>
        <a:off x="3426924" y="3825862"/>
        <a:ext cx="851007" cy="851007"/>
      </dsp:txXfrm>
    </dsp:sp>
    <dsp:sp modelId="{9809DA45-2EFF-46B5-9F57-7DBE8EE3FF76}">
      <dsp:nvSpPr>
        <dsp:cNvPr id="0" name=""/>
        <dsp:cNvSpPr/>
      </dsp:nvSpPr>
      <dsp:spPr>
        <a:xfrm>
          <a:off x="1426569" y="1825507"/>
          <a:ext cx="1203507" cy="1203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/>
            <a:t>funzioni comunicative</a:t>
          </a:r>
        </a:p>
      </dsp:txBody>
      <dsp:txXfrm>
        <a:off x="1602819" y="2001757"/>
        <a:ext cx="851007" cy="851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02589-03E0-476E-9E1C-2855906B8BC7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0E86B-3994-4229-951E-AF568CEDBD6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4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>
            <a:extLst>
              <a:ext uri="{FF2B5EF4-FFF2-40B4-BE49-F238E27FC236}">
                <a16:creationId xmlns:a16="http://schemas.microsoft.com/office/drawing/2014/main" id="{2988401D-3D5C-DB47-8612-237189D3B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>
            <a:extLst>
              <a:ext uri="{FF2B5EF4-FFF2-40B4-BE49-F238E27FC236}">
                <a16:creationId xmlns:a16="http://schemas.microsoft.com/office/drawing/2014/main" id="{7C3AE783-10F5-8D48-91A4-01578F3089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  <p:sp>
        <p:nvSpPr>
          <p:cNvPr id="28676" name="Segnaposto numero diapositiva 3">
            <a:extLst>
              <a:ext uri="{FF2B5EF4-FFF2-40B4-BE49-F238E27FC236}">
                <a16:creationId xmlns:a16="http://schemas.microsoft.com/office/drawing/2014/main" id="{81928C17-57EA-F84E-9B77-609FCEDF3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088904-5746-2A4A-AEF6-DE3B59B8E2C0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1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7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61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23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93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0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66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66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2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6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5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5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7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A193D4EB-FDB0-BC4A-9C85-5B4E456F5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641FA9EF-F6B4-1A48-BF7E-8233087483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6A5F05C2-8ECC-5C4F-B8A3-88362133E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0F596C-0B3A-7A4F-9BA2-D9BBF214512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4B42-B768-0B41-B82E-F915B3BD1797}" type="datetime1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5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7619-A418-FC43-9C5B-51BDD7DD8A02}" type="datetime1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80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675B-3CDD-4847-AE92-C7E34288E38C}" type="datetime1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3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A993-FB0A-5249-9001-57DCBEDDF0EB}" type="datetime1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2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0985-417E-1B43-8F2E-CAEE82078837}" type="datetime1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25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A0F1-4D9D-E04B-B461-610F9160D8C6}" type="datetime1">
              <a:rPr lang="it-IT" smtClean="0"/>
              <a:t>03/10/2022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62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5B51-18B8-8C4A-BBF6-7A6A445FF4E8}" type="datetime1">
              <a:rPr lang="it-IT" smtClean="0"/>
              <a:t>03/10/2022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39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6872-1F5D-5E4D-8748-348FB83FBEDC}" type="datetime1">
              <a:rPr lang="it-IT" smtClean="0"/>
              <a:t>03/10/2022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22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27C2-06E4-2246-9787-E556A54293B2}" type="datetime1">
              <a:rPr lang="it-IT" smtClean="0"/>
              <a:t>03/10/2022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3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34-E0A4-3C41-B1CB-6CE4200E2308}" type="datetime1">
              <a:rPr lang="it-IT" smtClean="0"/>
              <a:t>03/10/2022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4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A5E1-EFF4-024F-A91A-3BC8754AB91C}" type="datetime1">
              <a:rPr lang="it-IT" smtClean="0"/>
              <a:t>03/10/2022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3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2D68-211C-364D-8822-5833200C3508}" type="datetime1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Diapositive elaborate a partire dai materiali della prof.ssa Valentina Paleari (valentina.paleari@unimib.it)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C568-58F1-463B-A2A1-78A389867A54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6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campus.difusion.com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2E6A84A-91A5-AB46-A38C-E66FCE32289B}"/>
              </a:ext>
            </a:extLst>
          </p:cNvPr>
          <p:cNvSpPr/>
          <p:nvPr/>
        </p:nvSpPr>
        <p:spPr>
          <a:xfrm>
            <a:off x="9525" y="0"/>
            <a:ext cx="12588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86806D7C-10B2-3B48-859B-5C6617EC81A4}"/>
              </a:ext>
            </a:extLst>
          </p:cNvPr>
          <p:cNvSpPr/>
          <p:nvPr/>
        </p:nvSpPr>
        <p:spPr>
          <a:xfrm>
            <a:off x="755650" y="549275"/>
            <a:ext cx="1089025" cy="1223963"/>
          </a:xfrm>
          <a:prstGeom prst="round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27652" name="Picture 12">
            <a:extLst>
              <a:ext uri="{FF2B5EF4-FFF2-40B4-BE49-F238E27FC236}">
                <a16:creationId xmlns:a16="http://schemas.microsoft.com/office/drawing/2014/main" id="{D179F88F-930E-AA48-BC9D-3332BFF7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8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389EB6-A53B-1B4E-9119-FBC09E86C5F3}"/>
              </a:ext>
            </a:extLst>
          </p:cNvPr>
          <p:cNvSpPr txBox="1"/>
          <p:nvPr/>
        </p:nvSpPr>
        <p:spPr>
          <a:xfrm>
            <a:off x="1916113" y="1628775"/>
            <a:ext cx="6551613" cy="3354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</a:t>
            </a:r>
          </a:p>
          <a:p>
            <a:pPr algn="ctr" eaLnBrk="1" hangingPunct="1">
              <a:defRPr/>
            </a:pP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Studio in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Marketing, Comunicazione Aziendale  e Mercati Globali </a:t>
            </a:r>
          </a:p>
          <a:p>
            <a:pPr algn="ctr" eaLnBrk="1" hangingPunct="1">
              <a:defRPr/>
            </a:pP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Prof.ssa </a:t>
            </a:r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Anamaría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González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 </a:t>
            </a:r>
            <a:endParaRPr lang="it-IT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it-IT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a.a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2022/2023</a:t>
            </a:r>
            <a:endParaRPr lang="it-IT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4" name="Immagine 3">
            <a:extLst>
              <a:ext uri="{FF2B5EF4-FFF2-40B4-BE49-F238E27FC236}">
                <a16:creationId xmlns:a16="http://schemas.microsoft.com/office/drawing/2014/main" id="{B7B386EB-189D-FE40-8C12-E44E6317B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1" y="701675"/>
            <a:ext cx="88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DABCB6-BB40-4B4C-8995-96298A066EB4}"/>
              </a:ext>
            </a:extLst>
          </p:cNvPr>
          <p:cNvSpPr txBox="1"/>
          <p:nvPr/>
        </p:nvSpPr>
        <p:spPr>
          <a:xfrm>
            <a:off x="1844675" y="4941168"/>
            <a:ext cx="655161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Prof.ssa </a:t>
            </a:r>
            <a:r>
              <a:rPr lang="it-IT" sz="28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Anamaría</a:t>
            </a:r>
            <a:r>
              <a:rPr lang="it-IT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González</a:t>
            </a:r>
            <a:r>
              <a:rPr lang="it-IT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L.</a:t>
            </a:r>
            <a:endParaRPr lang="it-IT" sz="2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it-IT" sz="28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Anamaria.gonzalez@unimib.it</a:t>
            </a:r>
            <a:endParaRPr lang="it-IT" sz="28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MX" sz="1100" b="1" cap="all" dirty="0" err="1" smtClean="0">
                <a:solidFill>
                  <a:srgbClr val="FAD700"/>
                </a:solidFill>
                <a:latin typeface="Calibri" panose="020F0502020204030204" pitchFamily="34" charset="0"/>
              </a:rPr>
              <a:t>Scuola</a:t>
            </a:r>
            <a:r>
              <a:rPr lang="es-MX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 di </a:t>
            </a:r>
            <a:r>
              <a:rPr lang="es-MX" sz="1100" b="1" cap="all" dirty="0" err="1" smtClean="0">
                <a:solidFill>
                  <a:srgbClr val="FAD700"/>
                </a:solidFill>
                <a:latin typeface="Calibri" panose="020F0502020204030204" pitchFamily="34" charset="0"/>
              </a:rPr>
              <a:t>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manuale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CE4C0DBE-0983-DF4D-AA71-A9FE744F6FA3}"/>
              </a:ext>
            </a:extLst>
          </p:cNvPr>
          <p:cNvSpPr txBox="1">
            <a:spLocks/>
          </p:cNvSpPr>
          <p:nvPr/>
        </p:nvSpPr>
        <p:spPr>
          <a:xfrm>
            <a:off x="539552" y="1062038"/>
            <a:ext cx="4038600" cy="5528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200" b="1" i="1" dirty="0"/>
              <a:t>Campus </a:t>
            </a:r>
            <a:r>
              <a:rPr lang="it-IT" sz="4200" b="1" i="1" dirty="0" err="1"/>
              <a:t>Sur</a:t>
            </a:r>
            <a:r>
              <a:rPr lang="it-IT" sz="4200" b="1" i="1" dirty="0"/>
              <a:t>–A1-B1</a:t>
            </a:r>
          </a:p>
          <a:p>
            <a:endParaRPr lang="it-IT" sz="3500" dirty="0" smtClean="0"/>
          </a:p>
          <a:p>
            <a:r>
              <a:rPr lang="it-IT" sz="3600" dirty="0" smtClean="0"/>
              <a:t>Casa </a:t>
            </a:r>
            <a:r>
              <a:rPr lang="it-IT" sz="3600" dirty="0"/>
              <a:t>editrice: </a:t>
            </a:r>
            <a:r>
              <a:rPr lang="it-IT" sz="3600" dirty="0" err="1" smtClean="0"/>
              <a:t>Difusión</a:t>
            </a:r>
            <a:endParaRPr lang="it-IT" sz="3600" dirty="0" smtClean="0"/>
          </a:p>
          <a:p>
            <a:r>
              <a:rPr lang="it-IT" sz="3600" b="1" u="sng" dirty="0" err="1" smtClean="0"/>
              <a:t>Edici</a:t>
            </a:r>
            <a:r>
              <a:rPr lang="es-ES" sz="3600" b="1" u="sng" dirty="0" err="1" smtClean="0"/>
              <a:t>ón</a:t>
            </a:r>
            <a:r>
              <a:rPr lang="es-ES" sz="3600" b="1" u="sng" dirty="0" smtClean="0"/>
              <a:t> </a:t>
            </a:r>
            <a:r>
              <a:rPr lang="es-ES" sz="3600" b="1" u="sng" dirty="0" smtClean="0"/>
              <a:t>híbrida</a:t>
            </a:r>
          </a:p>
          <a:p>
            <a:r>
              <a:rPr lang="it-IT" sz="3600" dirty="0"/>
              <a:t>Libro del </a:t>
            </a:r>
            <a:r>
              <a:rPr lang="it-IT" sz="3600" dirty="0" err="1"/>
              <a:t>alumno</a:t>
            </a:r>
            <a:r>
              <a:rPr lang="it-IT" sz="3600" dirty="0"/>
              <a:t> </a:t>
            </a:r>
            <a:endParaRPr lang="es-ES" sz="3600" b="1" u="sng" dirty="0" smtClean="0"/>
          </a:p>
          <a:p>
            <a:endParaRPr lang="it-IT" sz="3000" dirty="0" smtClean="0"/>
          </a:p>
          <a:p>
            <a:r>
              <a:rPr lang="it-IT" sz="3000" dirty="0" smtClean="0"/>
              <a:t>ISBN </a:t>
            </a:r>
            <a:r>
              <a:rPr lang="es-ES" sz="3000" dirty="0" smtClean="0"/>
              <a:t>978-84-19236-35-7</a:t>
            </a:r>
            <a:endParaRPr lang="it-IT" sz="3000" b="1" u="sng" dirty="0"/>
          </a:p>
          <a:p>
            <a:pPr algn="l"/>
            <a:r>
              <a:rPr lang="it-IT" sz="3300" dirty="0" smtClean="0"/>
              <a:t>	</a:t>
            </a:r>
            <a:r>
              <a:rPr lang="it-IT" sz="3300" dirty="0" smtClean="0"/>
              <a:t/>
            </a:r>
            <a:br>
              <a:rPr lang="it-IT" sz="3300" dirty="0" smtClean="0"/>
            </a:br>
            <a:r>
              <a:rPr lang="it-IT" sz="3300" dirty="0"/>
              <a:t/>
            </a:r>
            <a:br>
              <a:rPr lang="it-IT" sz="3300" dirty="0"/>
            </a:br>
            <a:endParaRPr lang="it-IT" sz="3300" dirty="0"/>
          </a:p>
          <a:p>
            <a:pPr algn="l"/>
            <a:r>
              <a:rPr lang="it-IT" sz="2800" dirty="0"/>
              <a:t>(V. ulteriori informazioni sulla pagina E-Learning del </a:t>
            </a:r>
            <a:r>
              <a:rPr lang="it-IT" sz="2800" dirty="0" smtClean="0"/>
              <a:t>corso)</a:t>
            </a:r>
            <a:endParaRPr lang="es-ES" sz="2800" dirty="0" smtClean="0"/>
          </a:p>
          <a:p>
            <a:pPr algn="l"/>
            <a:r>
              <a:rPr lang="es-ES" sz="2800" u="sng" dirty="0" smtClean="0">
                <a:solidFill>
                  <a:srgbClr val="FF0000"/>
                </a:solidFill>
              </a:rPr>
              <a:t>Non effettuate l’acquisto da Amazon</a:t>
            </a:r>
            <a:endParaRPr lang="it-IT" sz="2800" u="sng" dirty="0">
              <a:solidFill>
                <a:srgbClr val="FF0000"/>
              </a:solidFill>
            </a:endParaRPr>
          </a:p>
          <a:p>
            <a:endParaRPr lang="it-IT" u="sng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C776E6-CC85-514A-8383-C7CF3DCA598B}"/>
              </a:ext>
            </a:extLst>
          </p:cNvPr>
          <p:cNvSpPr txBox="1"/>
          <p:nvPr/>
        </p:nvSpPr>
        <p:spPr>
          <a:xfrm>
            <a:off x="2413000" y="260350"/>
            <a:ext cx="65516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Presentazione</a:t>
            </a:r>
          </a:p>
          <a:p>
            <a:pPr algn="r" eaLnBrk="1" hangingPunct="1">
              <a:defRPr/>
            </a:pP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49" y="1124813"/>
            <a:ext cx="3384376" cy="4805814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3635896" y="1988840"/>
            <a:ext cx="27363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DI 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piattaforma digitale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70CBE48A-FED2-994A-929D-D1DD2583DC2C}"/>
              </a:ext>
            </a:extLst>
          </p:cNvPr>
          <p:cNvSpPr txBox="1">
            <a:spLocks/>
          </p:cNvSpPr>
          <p:nvPr/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  <a:p>
            <a:endParaRPr lang="it-IT" sz="1600" dirty="0">
              <a:hlinkClick r:id="rId5"/>
            </a:endParaRPr>
          </a:p>
          <a:p>
            <a:r>
              <a:rPr lang="it-IT" sz="1600" dirty="0">
                <a:hlinkClick r:id="rId5"/>
              </a:rPr>
              <a:t>https://campus.difusion.com/</a:t>
            </a:r>
            <a:endParaRPr lang="it-IT" sz="1600" dirty="0"/>
          </a:p>
          <a:p>
            <a:endParaRPr lang="it-IT" sz="1600" dirty="0"/>
          </a:p>
          <a:p>
            <a:endParaRPr lang="it-IT" sz="2400" dirty="0"/>
          </a:p>
          <a:p>
            <a:r>
              <a:rPr lang="it-IT" sz="2400" dirty="0"/>
              <a:t>Scheda con codice all’interno del manuale permette di diventare un utente PREMIUM:</a:t>
            </a:r>
          </a:p>
          <a:p>
            <a:pPr marL="2271713" indent="-341313" algn="l">
              <a:buFont typeface="Wingdings" pitchFamily="2" charset="2"/>
              <a:buChar char="v"/>
            </a:pPr>
            <a:r>
              <a:rPr lang="it-IT" sz="2400" dirty="0"/>
              <a:t>Accesso al libro in formato </a:t>
            </a:r>
            <a:r>
              <a:rPr lang="it-IT" sz="2400" dirty="0" smtClean="0"/>
              <a:t>digitale</a:t>
            </a:r>
          </a:p>
          <a:p>
            <a:pPr marL="2271713" indent="-341313" algn="l">
              <a:buFont typeface="Wingdings" pitchFamily="2" charset="2"/>
              <a:buChar char="v"/>
            </a:pPr>
            <a:r>
              <a:rPr lang="es-ES" sz="2400" dirty="0" smtClean="0"/>
              <a:t>Accesso al Cuaderno de Ejercicios</a:t>
            </a:r>
            <a:endParaRPr lang="it-IT" sz="2400" dirty="0"/>
          </a:p>
          <a:p>
            <a:pPr marL="2271713" indent="-341313" algn="l">
              <a:buFont typeface="Wingdings" pitchFamily="2" charset="2"/>
              <a:buChar char="v"/>
            </a:pPr>
            <a:r>
              <a:rPr lang="it-IT" sz="2400" dirty="0"/>
              <a:t>Accesso alle risorse interattive </a:t>
            </a:r>
            <a:br>
              <a:rPr lang="it-IT" sz="2400" dirty="0"/>
            </a:br>
            <a:r>
              <a:rPr lang="it-IT" sz="2400" dirty="0"/>
              <a:t>(esercizi con autocorrezione, video, audio…)</a:t>
            </a:r>
          </a:p>
          <a:p>
            <a:pPr marL="2271713" indent="-341313" algn="l">
              <a:buFont typeface="Wingdings" pitchFamily="2" charset="2"/>
              <a:buChar char="v"/>
            </a:pPr>
            <a:r>
              <a:rPr lang="it-IT" sz="2400" dirty="0"/>
              <a:t>Accesso al sistema di messaggistica</a:t>
            </a:r>
          </a:p>
          <a:p>
            <a:endParaRPr lang="it-IT" sz="2400" dirty="0"/>
          </a:p>
          <a:p>
            <a:r>
              <a:rPr lang="it-IT" sz="2400" b="1" dirty="0">
                <a:solidFill>
                  <a:srgbClr val="FF0000"/>
                </a:solidFill>
              </a:rPr>
              <a:t>ATTENZIONE:</a:t>
            </a:r>
            <a:endParaRPr lang="it-IT" sz="2400" b="1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it-IT" sz="2400" b="1" dirty="0">
                <a:solidFill>
                  <a:srgbClr val="FF0000"/>
                </a:solidFill>
                <a:sym typeface="Wingdings" pitchFamily="2" charset="2"/>
              </a:rPr>
              <a:t>DALL’INTERFACCIA INIZIALE, DOPO AVER CLICCATO «PÁSATE A PREMIUM»</a:t>
            </a:r>
          </a:p>
          <a:p>
            <a:r>
              <a:rPr lang="it-IT" sz="2400" b="1" dirty="0">
                <a:solidFill>
                  <a:srgbClr val="FF0000"/>
                </a:solidFill>
                <a:sym typeface="Wingdings" pitchFamily="2" charset="2"/>
              </a:rPr>
              <a:t>INSERISCI IL TUO CODICE COME «ESTUDIANTE»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D351506-F466-E644-B44F-BA020051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82426"/>
            <a:ext cx="3456384" cy="65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E3B1E0D-8BC7-824A-B01D-A577228A3F43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DI ECONOMIA 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158F8D7-1582-B745-9B02-C675DB17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906168" cy="40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2A7362-9D01-6D46-BBBE-E8F44F20D8E7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L’esame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8BC9E9-CF2C-D04B-B618-3D4A2D976414}"/>
              </a:ext>
            </a:extLst>
          </p:cNvPr>
          <p:cNvSpPr txBox="1"/>
          <p:nvPr/>
        </p:nvSpPr>
        <p:spPr>
          <a:xfrm>
            <a:off x="676225" y="5946775"/>
            <a:ext cx="8064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Risorsa grafica da: Quino modificato da </a:t>
            </a:r>
            <a:r>
              <a:rPr lang="it-IT" sz="1050" dirty="0" err="1"/>
              <a:t>innovacióndisruptiva.blogspot</a:t>
            </a:r>
            <a:endParaRPr lang="it-IT" sz="105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3DB8CC-3D2A-9E47-8853-9C76C56FA071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di 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2A7362-9D01-6D46-BBBE-E8F44F20D8E7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L’esame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BD8515AB-5E21-F541-9D7A-2A61604AE688}"/>
              </a:ext>
            </a:extLst>
          </p:cNvPr>
          <p:cNvSpPr txBox="1">
            <a:spLocks/>
          </p:cNvSpPr>
          <p:nvPr/>
        </p:nvSpPr>
        <p:spPr>
          <a:xfrm>
            <a:off x="467544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PROVA SCRITTA</a:t>
            </a:r>
            <a:br>
              <a:rPr lang="it-IT" b="1" dirty="0"/>
            </a:br>
            <a:r>
              <a:rPr lang="it-IT" b="1" dirty="0"/>
              <a:t>+ </a:t>
            </a:r>
            <a:br>
              <a:rPr lang="it-IT" b="1" dirty="0"/>
            </a:br>
            <a:r>
              <a:rPr lang="it-IT" b="1" dirty="0"/>
              <a:t>PROVA ORALE </a:t>
            </a:r>
          </a:p>
          <a:p>
            <a:r>
              <a:rPr lang="it-IT" dirty="0"/>
              <a:t>Costituiscono le parti di un </a:t>
            </a:r>
            <a:r>
              <a:rPr lang="it-IT" b="1" u="sng" dirty="0"/>
              <a:t>unico esame</a:t>
            </a:r>
          </a:p>
          <a:p>
            <a:endParaRPr lang="it-IT" dirty="0"/>
          </a:p>
          <a:p>
            <a:r>
              <a:rPr lang="it-IT" b="1" dirty="0"/>
              <a:t>ATTENZIONE:</a:t>
            </a:r>
          </a:p>
          <a:p>
            <a:r>
              <a:rPr lang="it-IT" dirty="0"/>
              <a:t>NON È POSSIBILE SOSTENERE LE DUE PARTI SEPARATAMENTE</a:t>
            </a:r>
            <a:br>
              <a:rPr lang="it-IT" dirty="0"/>
            </a:br>
            <a:r>
              <a:rPr lang="it-IT" dirty="0"/>
              <a:t>L’esame si sostiene in un’unica sessione di un unico appello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46B885-E82C-C248-A667-224E1BB118D3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Dipartimento di economia, metodi quantitativi e strategie d’impresa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2A7362-9D01-6D46-BBBE-E8F44F20D8E7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prova scritta informatizzata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9716F350-D4B0-A44D-8052-B19C5CC3B87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b="1" dirty="0">
                <a:solidFill>
                  <a:srgbClr val="FF0000"/>
                </a:solidFill>
              </a:rPr>
              <a:t>LA PROVA INFORMATIZZATA </a:t>
            </a:r>
            <a:br>
              <a:rPr lang="it-IT" sz="2600" b="1" dirty="0">
                <a:solidFill>
                  <a:srgbClr val="FF0000"/>
                </a:solidFill>
              </a:rPr>
            </a:br>
            <a:r>
              <a:rPr lang="it-IT" sz="2600" b="1" dirty="0">
                <a:solidFill>
                  <a:srgbClr val="FF0000"/>
                </a:solidFill>
              </a:rPr>
              <a:t>È PROPEDEUTICA ALLA PROVA ORALE</a:t>
            </a:r>
          </a:p>
          <a:p>
            <a:endParaRPr lang="it-IT" b="1" dirty="0"/>
          </a:p>
          <a:p>
            <a:pPr algn="l"/>
            <a:r>
              <a:rPr lang="it-IT" sz="2600" b="1" dirty="0"/>
              <a:t>CONTENUTI: </a:t>
            </a: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grammaticali e contenuti socio-culturali (da dispensa)</a:t>
            </a:r>
          </a:p>
          <a:p>
            <a:pPr algn="l"/>
            <a:r>
              <a:rPr lang="it-IT" sz="2600" b="1" dirty="0"/>
              <a:t>TIPOLOGIA DI DOMANDE:</a:t>
            </a:r>
          </a:p>
          <a:p>
            <a:pPr algn="l"/>
            <a:r>
              <a:rPr lang="it-IT" sz="2600" dirty="0"/>
              <a:t>serie di risposte chiuse</a:t>
            </a:r>
          </a:p>
          <a:p>
            <a:pPr algn="l"/>
            <a:r>
              <a:rPr lang="it-IT" sz="2600" b="1" dirty="0"/>
              <a:t>MODALITÁ:</a:t>
            </a:r>
          </a:p>
          <a:p>
            <a:pPr algn="l"/>
            <a:r>
              <a:rPr lang="it-IT" sz="2600" dirty="0"/>
              <a:t>prova a tempo che si svolge dalla </a:t>
            </a:r>
            <a:br>
              <a:rPr lang="it-IT" sz="2600" dirty="0"/>
            </a:br>
            <a:r>
              <a:rPr lang="it-IT" sz="2600" dirty="0"/>
              <a:t>piattaforma</a:t>
            </a:r>
            <a:br>
              <a:rPr lang="it-IT" sz="2600" dirty="0"/>
            </a:br>
            <a:r>
              <a:rPr lang="it-IT" sz="2600" dirty="0"/>
              <a:t> </a:t>
            </a:r>
            <a:r>
              <a:rPr lang="it-IT" sz="2600" u="sng" dirty="0" err="1"/>
              <a:t>esamionline.elearning.unimib.it</a:t>
            </a:r>
            <a:endParaRPr lang="it-IT" sz="2600" u="sng" dirty="0"/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30FC17FC-ADDD-724A-8007-6FE9A8FB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061518" cy="181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1E5BA7-1385-6246-9D00-9755BEFE1E6F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Dipartimento di economia, metodi quantitativi e strategie d’impresa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2A7362-9D01-6D46-BBBE-E8F44F20D8E7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prova orale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A519B8A-B0E0-7440-9016-1DBD6E5A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73" y="722117"/>
            <a:ext cx="36861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3F56F4B2-FD31-5D4A-AA9F-C48051971EC8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8208912" cy="5451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rgbClr val="FF0000"/>
              </a:solidFill>
            </a:endParaRPr>
          </a:p>
          <a:p>
            <a:pPr algn="l"/>
            <a:r>
              <a:rPr lang="it-IT" dirty="0">
                <a:solidFill>
                  <a:srgbClr val="FF0000"/>
                </a:solidFill>
              </a:rPr>
              <a:t>Si </a:t>
            </a:r>
            <a:r>
              <a:rPr lang="it-IT" dirty="0" smtClean="0">
                <a:solidFill>
                  <a:srgbClr val="FF0000"/>
                </a:solidFill>
              </a:rPr>
              <a:t>può </a:t>
            </a:r>
            <a:r>
              <a:rPr lang="it-IT" dirty="0">
                <a:solidFill>
                  <a:srgbClr val="FF0000"/>
                </a:solidFill>
              </a:rPr>
              <a:t>accedere SOLO con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la sufficienza della prova scritta.</a:t>
            </a:r>
          </a:p>
          <a:p>
            <a:pPr algn="l"/>
            <a:endParaRPr lang="it-IT" dirty="0">
              <a:solidFill>
                <a:srgbClr val="FF0000"/>
              </a:solidFill>
            </a:endParaRPr>
          </a:p>
          <a:p>
            <a:pPr algn="l"/>
            <a:r>
              <a:rPr lang="it-IT" sz="2600" b="1" dirty="0"/>
              <a:t>CONTENUTI:</a:t>
            </a:r>
            <a:br>
              <a:rPr lang="it-IT" sz="2600" b="1" dirty="0"/>
            </a:br>
            <a:r>
              <a:rPr lang="it-IT" sz="2600" dirty="0"/>
              <a:t>temi, lessico e </a:t>
            </a:r>
            <a:br>
              <a:rPr lang="it-IT" sz="2600" dirty="0"/>
            </a:br>
            <a:r>
              <a:rPr lang="it-IT" sz="2600" dirty="0"/>
              <a:t>contenuti comunicativi a partire da:</a:t>
            </a:r>
            <a:br>
              <a:rPr lang="it-IT" sz="2600" dirty="0"/>
            </a:br>
            <a:r>
              <a:rPr lang="it-IT" sz="2600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u="sng" dirty="0"/>
              <a:t>Indicazioni date nel </a:t>
            </a:r>
            <a:r>
              <a:rPr lang="it-IT" sz="2600" u="sng" dirty="0" err="1"/>
              <a:t>syllabus</a:t>
            </a:r>
            <a:r>
              <a:rPr lang="it-IT" sz="2600" u="sng" dirty="0"/>
              <a:t> </a:t>
            </a: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(programma che trova corrispondenza </a:t>
            </a:r>
            <a:br>
              <a:rPr lang="it-IT" sz="2600" dirty="0"/>
            </a:br>
            <a:r>
              <a:rPr lang="it-IT" sz="2600" dirty="0"/>
              <a:t>nelle unità svolte durante le lezioni)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u="sng" dirty="0"/>
              <a:t>Contenuti socio-culturali </a:t>
            </a: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/>
              <a:t>(da dispensa scaricabile dalla piattaforma </a:t>
            </a:r>
            <a:br>
              <a:rPr lang="it-IT" sz="2600" dirty="0"/>
            </a:br>
            <a:r>
              <a:rPr lang="it-IT" sz="2600" dirty="0"/>
              <a:t>e-learning)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u="sng" dirty="0"/>
              <a:t>Contenuti grammaticali</a:t>
            </a:r>
          </a:p>
          <a:p>
            <a:pPr indent="447675" algn="l"/>
            <a:r>
              <a:rPr lang="it-IT" sz="2600" dirty="0"/>
              <a:t>verificati tramite la descrizione di alcune immagini e l’interazione con le docenti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u="sng" dirty="0"/>
              <a:t>Contenuti comunicativi</a:t>
            </a:r>
          </a:p>
          <a:p>
            <a:pPr indent="447675" algn="l"/>
            <a:r>
              <a:rPr lang="it-IT" sz="2600" dirty="0"/>
              <a:t>v. </a:t>
            </a:r>
            <a:r>
              <a:rPr lang="it-IT" sz="2600" dirty="0" smtClean="0"/>
              <a:t>documento </a:t>
            </a:r>
            <a:r>
              <a:rPr lang="it-IT" sz="2600" dirty="0"/>
              <a:t>su </a:t>
            </a:r>
            <a:r>
              <a:rPr lang="it-IT" sz="2600" dirty="0" smtClean="0"/>
              <a:t>E-Learning </a:t>
            </a:r>
            <a:endParaRPr lang="it-IT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600" b="1" dirty="0"/>
          </a:p>
          <a:p>
            <a:pPr algn="l"/>
            <a:r>
              <a:rPr lang="it-IT" sz="2600" b="1" dirty="0"/>
              <a:t>FOCUS</a:t>
            </a:r>
            <a:r>
              <a:rPr lang="it-IT" sz="2600" dirty="0"/>
              <a:t>: CONVERSAZIONE</a:t>
            </a:r>
            <a:br>
              <a:rPr lang="it-IT" sz="2600" dirty="0"/>
            </a:br>
            <a:endParaRPr lang="it-IT" sz="2600" dirty="0"/>
          </a:p>
          <a:p>
            <a:pPr algn="l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3653C2-3918-084D-AABA-B8429CADD610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Dipartimento di economia, metodi quantitativi e strategie d’impresa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2A7362-9D01-6D46-BBBE-E8F44F20D8E7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Certificazioni</a:t>
            </a:r>
            <a:endParaRPr lang="it-IT" sz="3200" b="1" cap="all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3F56F4B2-FD31-5D4A-AA9F-C48051971EC8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8291264" cy="4898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rgbClr val="FF0000"/>
              </a:solidFill>
            </a:endParaRPr>
          </a:p>
          <a:p>
            <a:pPr algn="l"/>
            <a:r>
              <a:rPr lang="it-IT" dirty="0" smtClean="0">
                <a:solidFill>
                  <a:schemeClr val="tx1"/>
                </a:solidFill>
              </a:rPr>
              <a:t>Le certificazioni linguistiche possono sostituire l’esame. Possono considerarsi validi, </a:t>
            </a:r>
            <a:r>
              <a:rPr lang="it-IT" b="1" dirty="0" smtClean="0">
                <a:solidFill>
                  <a:schemeClr val="tx1"/>
                </a:solidFill>
              </a:rPr>
              <a:t>solo ed esclusivamente</a:t>
            </a:r>
            <a:r>
              <a:rPr lang="it-IT" dirty="0" smtClean="0">
                <a:solidFill>
                  <a:schemeClr val="tx1"/>
                </a:solidFill>
              </a:rPr>
              <a:t>, titoli che </a:t>
            </a:r>
            <a:r>
              <a:rPr lang="it-IT" b="1" u="sng" dirty="0" smtClean="0">
                <a:solidFill>
                  <a:schemeClr val="tx1"/>
                </a:solidFill>
              </a:rPr>
              <a:t>non abbiamo maturato </a:t>
            </a:r>
            <a:r>
              <a:rPr lang="it-IT" b="1" u="sng" dirty="0" err="1" smtClean="0">
                <a:solidFill>
                  <a:schemeClr val="tx1"/>
                </a:solidFill>
              </a:rPr>
              <a:t>piú</a:t>
            </a:r>
            <a:r>
              <a:rPr lang="it-IT" b="1" u="sng" dirty="0" smtClean="0">
                <a:solidFill>
                  <a:schemeClr val="tx1"/>
                </a:solidFill>
              </a:rPr>
              <a:t> di 3 anni</a:t>
            </a:r>
            <a:r>
              <a:rPr lang="it-IT" dirty="0" smtClean="0">
                <a:solidFill>
                  <a:schemeClr val="tx1"/>
                </a:solidFill>
              </a:rPr>
              <a:t> dal conseguimento.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1900" dirty="0" smtClean="0">
                <a:solidFill>
                  <a:srgbClr val="FF0000"/>
                </a:solidFill>
              </a:rPr>
              <a:t>N.B. questa validità temporale deve essere requisito relativo all’appello a cui ci si vuole presentare.</a:t>
            </a:r>
            <a:r>
              <a:rPr lang="it-IT" sz="1900" dirty="0">
                <a:solidFill>
                  <a:srgbClr val="FF0000"/>
                </a:solidFill>
              </a:rPr>
              <a:t/>
            </a:r>
            <a:br>
              <a:rPr lang="it-IT" sz="1900" dirty="0">
                <a:solidFill>
                  <a:srgbClr val="FF0000"/>
                </a:solidFill>
              </a:rPr>
            </a:br>
            <a:r>
              <a:rPr lang="it-IT" sz="2600" dirty="0"/>
              <a:t> </a:t>
            </a:r>
            <a:endParaRPr lang="it-IT" sz="2600" dirty="0" smtClean="0"/>
          </a:p>
          <a:p>
            <a:pPr algn="l"/>
            <a:r>
              <a:rPr lang="es-ES" sz="2600" dirty="0" smtClean="0"/>
              <a:t>Tra i titoli riconosciuti</a:t>
            </a:r>
            <a:endParaRPr lang="it-IT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u="sng" dirty="0" smtClean="0"/>
              <a:t>Certificazioni DELE (B1-B2)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600" u="sng" dirty="0" smtClean="0"/>
              <a:t>Certificazioni B1 rilasciate da università spagnole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it-IT" sz="2600" u="sng" dirty="0"/>
          </a:p>
          <a:p>
            <a:pPr algn="l"/>
            <a:r>
              <a:rPr lang="it-IT" sz="2600" dirty="0" smtClean="0"/>
              <a:t>In caso di conversione del voto, non ci sarà possibilità di integrazione del voto.</a:t>
            </a:r>
            <a:br>
              <a:rPr lang="it-IT" sz="2600" dirty="0" smtClean="0"/>
            </a:br>
            <a:r>
              <a:rPr lang="it-IT" sz="2600" dirty="0" smtClean="0"/>
              <a:t>Il voto potrà essere accettato o rifiutato.</a:t>
            </a:r>
          </a:p>
          <a:p>
            <a:pPr algn="l"/>
            <a:endParaRPr lang="it-IT" sz="2600" dirty="0"/>
          </a:p>
          <a:p>
            <a:pPr algn="l"/>
            <a:r>
              <a:rPr lang="it-IT" sz="2600" dirty="0" smtClean="0"/>
              <a:t>Per la conversione, inviare via mail, attorno alla data d’esame, il documento punteggio della certificazione.</a:t>
            </a:r>
            <a:r>
              <a:rPr lang="it-IT" sz="2600" dirty="0"/>
              <a:t/>
            </a:r>
            <a:br>
              <a:rPr lang="it-IT" sz="2600" dirty="0"/>
            </a:br>
            <a:endParaRPr lang="it-IT" sz="2600" dirty="0"/>
          </a:p>
          <a:p>
            <a:pPr algn="l"/>
            <a:endParaRPr lang="it-IT" sz="2600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3653C2-3918-084D-AABA-B8429CADD610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di 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72A7362-9D01-6D46-BBBE-E8F44F20D8E7}"/>
              </a:ext>
            </a:extLst>
          </p:cNvPr>
          <p:cNvSpPr txBox="1"/>
          <p:nvPr/>
        </p:nvSpPr>
        <p:spPr>
          <a:xfrm>
            <a:off x="698587" y="598412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it-IT" sz="3200" b="1" cap="all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dudas</a:t>
            </a: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¿</a:t>
            </a:r>
            <a:r>
              <a:rPr lang="it-IT" sz="3200" b="1" cap="all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preguntas</a:t>
            </a: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33D5675-381B-8848-8FB0-1E0AAEC7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8FAE487-FA06-E747-AE5F-FCA7A03570C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La pagina E-Learning é riferimento per ogni tipo di comunicazione.</a:t>
            </a:r>
          </a:p>
          <a:p>
            <a:r>
              <a:rPr lang="it-IT" b="1" u="sng"/>
              <a:t>Tenerla sempre sotto controllo!</a:t>
            </a:r>
            <a:endParaRPr lang="it-IT" b="1" u="sng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FEE1E8D-8024-944C-AE21-3ECDC1C4C6E5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0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DI ECONOMIA 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LEZIONI (I)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9CEDAB-E5D7-8C41-AF53-F6AA9AAF5C83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6695A66-D1FD-4547-9AA5-753353E86DFD}"/>
              </a:ext>
            </a:extLst>
          </p:cNvPr>
          <p:cNvSpPr/>
          <p:nvPr/>
        </p:nvSpPr>
        <p:spPr>
          <a:xfrm>
            <a:off x="1233829" y="2008466"/>
            <a:ext cx="6917045" cy="3253767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BF2BC21-6E98-F746-83D8-5E14270B1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78111"/>
              </p:ext>
            </p:extLst>
          </p:nvPr>
        </p:nvGraphicFramePr>
        <p:xfrm>
          <a:off x="1644352" y="2783395"/>
          <a:ext cx="6096000" cy="1691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349905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186011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09239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BD7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Ore settimanali</a:t>
                      </a:r>
                    </a:p>
                  </a:txBody>
                  <a:tcPr>
                    <a:solidFill>
                      <a:srgbClr val="FBD7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Durata complessiva</a:t>
                      </a:r>
                    </a:p>
                  </a:txBody>
                  <a:tcPr>
                    <a:solidFill>
                      <a:srgbClr val="FBD7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7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Monografico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 (= 2 lezioni)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21 lezioni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6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Esercitazioni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 (= 1 lezione)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 lezioni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5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Totale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 ore 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31 lezioni </a:t>
                      </a:r>
                    </a:p>
                    <a:p>
                      <a:pPr algn="ctr"/>
                      <a:r>
                        <a:rPr lang="it-IT" sz="1400" b="1" dirty="0"/>
                        <a:t>(circa 10 settimane)</a:t>
                      </a:r>
                    </a:p>
                  </a:txBody>
                  <a:tcPr>
                    <a:solidFill>
                      <a:srgbClr val="FCE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91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56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7A353CED-F672-484E-8EFA-631ADA34A8D3}"/>
              </a:ext>
            </a:extLst>
          </p:cNvPr>
          <p:cNvSpPr/>
          <p:nvPr/>
        </p:nvSpPr>
        <p:spPr>
          <a:xfrm>
            <a:off x="629449" y="1279514"/>
            <a:ext cx="8026356" cy="4772653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it-IT" b="1" dirty="0" smtClean="0">
                <a:solidFill>
                  <a:schemeClr val="bg1"/>
                </a:solidFill>
              </a:rPr>
              <a:t>(aggiornato: settembre 2022 – pubblicato su e-learning)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DI ECONOMIA 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LEZIONI (I)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F3718F-01F9-A44F-8AAD-B88B4128A03D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14" y="1307991"/>
            <a:ext cx="6267772" cy="42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 </a:t>
            </a: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 </a:t>
            </a: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LEZIONI (II)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90BE766-7EAA-564B-B492-8F334F185B49}"/>
              </a:ext>
            </a:extLst>
          </p:cNvPr>
          <p:cNvSpPr/>
          <p:nvPr/>
        </p:nvSpPr>
        <p:spPr>
          <a:xfrm>
            <a:off x="1523132" y="1108203"/>
            <a:ext cx="63182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MOBILITÁ TRA GRUPPI </a:t>
            </a:r>
          </a:p>
          <a:p>
            <a:pPr algn="ctr"/>
            <a:r>
              <a:rPr lang="it-IT" sz="3200" dirty="0"/>
              <a:t>Gruppo A, </a:t>
            </a:r>
            <a:r>
              <a:rPr lang="it-IT" sz="3200" dirty="0" smtClean="0"/>
              <a:t>B, C e D offrono </a:t>
            </a:r>
            <a:r>
              <a:rPr lang="it-IT" sz="3200" b="1" dirty="0"/>
              <a:t>lo stesso percorso</a:t>
            </a:r>
          </a:p>
          <a:p>
            <a:pPr algn="ctr"/>
            <a:r>
              <a:rPr lang="it-IT" sz="3200" b="1" dirty="0"/>
              <a:t>È possibile scegliere il gruppo</a:t>
            </a:r>
          </a:p>
          <a:p>
            <a:pPr algn="ctr"/>
            <a:r>
              <a:rPr lang="it-IT" sz="3200" dirty="0"/>
              <a:t>MEGLIO SEMPRE FARE UNA SCELTA COERENTE!</a:t>
            </a: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5BEF5B16-C5A7-894A-97E1-65E75C91C92A}"/>
              </a:ext>
            </a:extLst>
          </p:cNvPr>
          <p:cNvSpPr/>
          <p:nvPr/>
        </p:nvSpPr>
        <p:spPr>
          <a:xfrm>
            <a:off x="467544" y="3972117"/>
            <a:ext cx="1728192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Monografico: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A+A</a:t>
            </a:r>
          </a:p>
          <a:p>
            <a:pPr algn="ctr"/>
            <a:r>
              <a:rPr lang="it-IT" dirty="0"/>
              <a:t>B+B</a:t>
            </a:r>
          </a:p>
          <a:p>
            <a:pPr algn="ctr"/>
            <a:r>
              <a:rPr lang="it-IT" dirty="0" smtClean="0"/>
              <a:t>C+C</a:t>
            </a:r>
            <a:br>
              <a:rPr lang="it-IT" dirty="0" smtClean="0"/>
            </a:br>
            <a:r>
              <a:rPr lang="it-IT" dirty="0" smtClean="0"/>
              <a:t>D+D</a:t>
            </a:r>
            <a:endParaRPr lang="it-IT" dirty="0"/>
          </a:p>
        </p:txBody>
      </p:sp>
      <p:sp>
        <p:nvSpPr>
          <p:cNvPr id="14" name="Rettangolo arrotondato 13">
            <a:extLst>
              <a:ext uri="{FF2B5EF4-FFF2-40B4-BE49-F238E27FC236}">
                <a16:creationId xmlns:a16="http://schemas.microsoft.com/office/drawing/2014/main" id="{59ADEF81-EF39-794C-814F-AFEF3667F407}"/>
              </a:ext>
            </a:extLst>
          </p:cNvPr>
          <p:cNvSpPr/>
          <p:nvPr/>
        </p:nvSpPr>
        <p:spPr>
          <a:xfrm>
            <a:off x="7169851" y="3979379"/>
            <a:ext cx="1728192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Esercitazioni: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gruppo 1</a:t>
            </a:r>
          </a:p>
          <a:p>
            <a:pPr algn="ctr"/>
            <a:r>
              <a:rPr lang="it-IT" dirty="0"/>
              <a:t>gruppo 2</a:t>
            </a:r>
          </a:p>
          <a:p>
            <a:pPr algn="ctr"/>
            <a:r>
              <a:rPr lang="it-IT" dirty="0"/>
              <a:t>gruppo 3</a:t>
            </a:r>
          </a:p>
          <a:p>
            <a:pPr algn="ctr"/>
            <a:r>
              <a:rPr lang="it-IT" dirty="0"/>
              <a:t>gruppo 4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6E3E52B-149C-5741-8CF2-A4BC12D9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00" y="4155191"/>
            <a:ext cx="3650311" cy="199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34FA2BD-A1FE-7D41-8F87-58F31524A6FF}"/>
              </a:ext>
            </a:extLst>
          </p:cNvPr>
          <p:cNvSpPr txBox="1"/>
          <p:nvPr/>
        </p:nvSpPr>
        <p:spPr>
          <a:xfrm>
            <a:off x="2413000" y="260350"/>
            <a:ext cx="65516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Presentazione</a:t>
            </a:r>
          </a:p>
          <a:p>
            <a:pPr algn="r" eaLnBrk="1" hangingPunct="1">
              <a:defRPr/>
            </a:pP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114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 </a:t>
            </a: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 </a:t>
            </a: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5F9BB5-5284-5443-B0FC-60E12BD97C28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 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69894" y="598904"/>
            <a:ext cx="4334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LEZIONI (II)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14" name="Google Shape;152;p5"/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5;p5"/>
          <p:cNvGrpSpPr/>
          <p:nvPr/>
        </p:nvGrpSpPr>
        <p:grpSpPr>
          <a:xfrm>
            <a:off x="3100722" y="1881068"/>
            <a:ext cx="2911438" cy="2726531"/>
            <a:chOff x="3110316" y="663663"/>
            <a:chExt cx="2726531" cy="2726531"/>
          </a:xfrm>
        </p:grpSpPr>
        <p:sp>
          <p:nvSpPr>
            <p:cNvPr id="17" name="Google Shape;160;p5"/>
            <p:cNvSpPr/>
            <p:nvPr/>
          </p:nvSpPr>
          <p:spPr>
            <a:xfrm>
              <a:off x="3110316" y="663663"/>
              <a:ext cx="2726531" cy="2726531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1;p5"/>
            <p:cNvSpPr txBox="1"/>
            <p:nvPr/>
          </p:nvSpPr>
          <p:spPr>
            <a:xfrm>
              <a:off x="3509606" y="1085978"/>
              <a:ext cx="1927949" cy="1927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7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UNICAMENTE</a:t>
              </a:r>
              <a:br>
                <a:rPr lang="it-IT" sz="27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it-IT" sz="27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PRESENZIALE</a:t>
              </a:r>
              <a:endParaRPr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3;p5"/>
          <p:cNvSpPr txBox="1"/>
          <p:nvPr/>
        </p:nvSpPr>
        <p:spPr>
          <a:xfrm>
            <a:off x="1032837" y="4754226"/>
            <a:ext cx="684076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ATTENZIONE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lvl="0" algn="ctr"/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SI TRASMETTERANNO LE LEZIONI VIA WEBEX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ricorda sempre che è severamente </a:t>
            </a:r>
            <a:r>
              <a:rPr lang="es-E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vietato e legalmente punibile registrae e/o diffondere il contenuto delle lezioni senza autorizzazione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7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 </a:t>
            </a: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 </a:t>
            </a: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FOCUS: COMUNICAZIONE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C8E664AD-02F5-8B46-9E30-1764AF6A0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16471"/>
            <a:ext cx="43100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D5F9BB5-5284-5443-B0FC-60E12BD97C28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 </a:t>
            </a: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 </a:t>
            </a: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contenuti integrati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8347488A-43B9-B042-B3B6-F979EFB2C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470129"/>
              </p:ext>
            </p:extLst>
          </p:nvPr>
        </p:nvGraphicFramePr>
        <p:xfrm>
          <a:off x="790345" y="1312915"/>
          <a:ext cx="7704856" cy="485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716CB7F-5908-FE4D-B7A0-A8EE7B6AFC16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9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 </a:t>
            </a: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 </a:t>
            </a: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Lezioni complementari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942DB9B-BE84-DB41-AB51-00D4CE8B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5" y="1772816"/>
            <a:ext cx="775209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153E7B3-6CDE-2148-98DA-059BFFF55D4D}"/>
              </a:ext>
            </a:extLst>
          </p:cNvPr>
          <p:cNvSpPr txBox="1"/>
          <p:nvPr/>
        </p:nvSpPr>
        <p:spPr>
          <a:xfrm>
            <a:off x="4860032" y="386701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ESERCITAZIONI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0A9CFEA-DFB3-BC4F-BF0A-9894D18B8E9E}"/>
              </a:ext>
            </a:extLst>
          </p:cNvPr>
          <p:cNvSpPr txBox="1"/>
          <p:nvPr/>
        </p:nvSpPr>
        <p:spPr>
          <a:xfrm>
            <a:off x="2506719" y="402243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MONOGRAFICO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ECA51A-B6BB-6448-A7CC-20AFD4D51F97}"/>
              </a:ext>
            </a:extLst>
          </p:cNvPr>
          <p:cNvSpPr txBox="1"/>
          <p:nvPr/>
        </p:nvSpPr>
        <p:spPr>
          <a:xfrm>
            <a:off x="2413000" y="260350"/>
            <a:ext cx="655161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9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>
            <a:extLst>
              <a:ext uri="{FF2B5EF4-FFF2-40B4-BE49-F238E27FC236}">
                <a16:creationId xmlns:a16="http://schemas.microsoft.com/office/drawing/2014/main" id="{AA1A5556-7DA9-3845-94A9-629227EA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ln>
            <a:noFill/>
          </a:ln>
        </p:spPr>
      </p:pic>
      <p:pic>
        <p:nvPicPr>
          <p:cNvPr id="29701" name="Immagine 3">
            <a:extLst>
              <a:ext uri="{FF2B5EF4-FFF2-40B4-BE49-F238E27FC236}">
                <a16:creationId xmlns:a16="http://schemas.microsoft.com/office/drawing/2014/main" id="{AD5B9408-56D9-6242-9D9B-FDBB04253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5946775"/>
            <a:ext cx="687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D1C63-85AC-7848-A381-45CBFC8899DB}"/>
              </a:ext>
            </a:extLst>
          </p:cNvPr>
          <p:cNvSpPr txBox="1"/>
          <p:nvPr/>
        </p:nvSpPr>
        <p:spPr>
          <a:xfrm>
            <a:off x="680809" y="6168179"/>
            <a:ext cx="4895949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Scuola  </a:t>
            </a:r>
            <a:r>
              <a:rPr lang="it-IT" sz="1100" b="1" cap="all" dirty="0">
                <a:solidFill>
                  <a:srgbClr val="FAD700"/>
                </a:solidFill>
                <a:latin typeface="Calibri" panose="020F0502020204030204" pitchFamily="34" charset="0"/>
              </a:rPr>
              <a:t>di </a:t>
            </a:r>
            <a:r>
              <a:rPr lang="it-IT" sz="1100" b="1" cap="all" dirty="0" smtClean="0">
                <a:solidFill>
                  <a:srgbClr val="FAD700"/>
                </a:solidFill>
                <a:latin typeface="Calibri" panose="020F0502020204030204" pitchFamily="34" charset="0"/>
              </a:rPr>
              <a:t>economia</a:t>
            </a:r>
            <a:endParaRPr lang="it-IT" sz="1100" b="1" cap="all" dirty="0">
              <a:solidFill>
                <a:srgbClr val="FAD7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5D06A7-4478-3849-86A1-105404B1DA84}"/>
              </a:ext>
            </a:extLst>
          </p:cNvPr>
          <p:cNvSpPr txBox="1"/>
          <p:nvPr/>
        </p:nvSpPr>
        <p:spPr>
          <a:xfrm>
            <a:off x="468313" y="476250"/>
            <a:ext cx="7993062" cy="585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3200" b="1" cap="all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BF442C7-E8D2-6343-BD97-36D2C2CF4B5B}"/>
              </a:ext>
            </a:extLst>
          </p:cNvPr>
          <p:cNvSpPr/>
          <p:nvPr/>
        </p:nvSpPr>
        <p:spPr>
          <a:xfrm>
            <a:off x="0" y="0"/>
            <a:ext cx="179388" cy="6858000"/>
          </a:xfrm>
          <a:prstGeom prst="rect">
            <a:avLst/>
          </a:prstGeom>
          <a:solidFill>
            <a:srgbClr val="FAD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AD7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CA89E-5799-2645-909C-37E96C434A83}"/>
              </a:ext>
            </a:extLst>
          </p:cNvPr>
          <p:cNvSpPr txBox="1"/>
          <p:nvPr/>
        </p:nvSpPr>
        <p:spPr>
          <a:xfrm>
            <a:off x="1430767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20D38B3E-FB7A-CB4E-9B3C-958145C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225" y="6356350"/>
            <a:ext cx="7064127" cy="363600"/>
          </a:xfrm>
        </p:spPr>
        <p:txBody>
          <a:bodyPr/>
          <a:lstStyle/>
          <a:p>
            <a:pPr algn="l"/>
            <a:r>
              <a:rPr lang="it-IT" sz="1050" dirty="0"/>
              <a:t>Diapositive elaborate a partire dai materiali della prof.ssa Valentina </a:t>
            </a:r>
            <a:r>
              <a:rPr lang="it-IT" sz="1050" dirty="0" err="1"/>
              <a:t>Paleari</a:t>
            </a:r>
            <a:r>
              <a:rPr lang="it-IT" sz="1050" dirty="0"/>
              <a:t> (</a:t>
            </a:r>
            <a:r>
              <a:rPr lang="it-IT" sz="1050" dirty="0" err="1"/>
              <a:t>valentina.paleari@unimib.it</a:t>
            </a:r>
            <a:r>
              <a:rPr lang="it-IT" sz="1050" dirty="0"/>
              <a:t>)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DFB2D9D2-2ECA-EC46-B3D8-507BC59B974F}"/>
              </a:ext>
            </a:extLst>
          </p:cNvPr>
          <p:cNvSpPr txBox="1">
            <a:spLocks/>
          </p:cNvSpPr>
          <p:nvPr/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Manuale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(da acquistare)</a:t>
            </a:r>
          </a:p>
          <a:p>
            <a:r>
              <a:rPr lang="it-IT" b="1" dirty="0"/>
              <a:t>Materiali di supporto alla didattica: </a:t>
            </a:r>
            <a:br>
              <a:rPr lang="it-IT" b="1" dirty="0"/>
            </a:br>
            <a:r>
              <a:rPr lang="it-IT" b="1" dirty="0" err="1"/>
              <a:t>slides</a:t>
            </a:r>
            <a:r>
              <a:rPr lang="it-IT" b="1" dirty="0"/>
              <a:t>, schede, esercizi…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(scaricabili dalla pagina e-learning)</a:t>
            </a:r>
          </a:p>
          <a:p>
            <a:r>
              <a:rPr lang="it-IT" b="1" dirty="0"/>
              <a:t>Dispensa con contenuti culturali 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(scaricabile dalla pagina e-learning)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D29A81-7429-E149-BE5F-7F0281AB3CED}"/>
              </a:ext>
            </a:extLst>
          </p:cNvPr>
          <p:cNvSpPr txBox="1"/>
          <p:nvPr/>
        </p:nvSpPr>
        <p:spPr>
          <a:xfrm>
            <a:off x="2413000" y="260350"/>
            <a:ext cx="65516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it-IT" sz="14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Lingua Spagnola – Presentazione</a:t>
            </a:r>
          </a:p>
          <a:p>
            <a:pPr algn="r">
              <a:defRPr/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it-IT" sz="14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DE0D"/>
        </a:solidFill>
        <a:ln>
          <a:noFill/>
        </a:ln>
      </a:spPr>
      <a:bodyPr anchor="ctr"/>
      <a:lstStyle>
        <a:defPPr algn="ctr" eaLnBrk="1" hangingPunct="1">
          <a:defRPr>
            <a:solidFill>
              <a:srgbClr val="FAD7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{B585D080-D024-6F4D-AE73-C980CBB47E1D}tf10001060</Template>
  <TotalTime>6839</TotalTime>
  <Words>1026</Words>
  <Application>Microsoft Office PowerPoint</Application>
  <PresentationFormat>Presentación en pantalla (4:3)</PresentationFormat>
  <Paragraphs>217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Spagnola  2020-2021</dc:title>
  <dc:creator>Valentina Paleari</dc:creator>
  <cp:lastModifiedBy>anamaria.gonzalez</cp:lastModifiedBy>
  <cp:revision>119</cp:revision>
  <dcterms:created xsi:type="dcterms:W3CDTF">2020-09-23T16:23:48Z</dcterms:created>
  <dcterms:modified xsi:type="dcterms:W3CDTF">2022-10-03T07:40:29Z</dcterms:modified>
</cp:coreProperties>
</file>