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8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7BC40-33E1-4F0F-98A3-CF5F88401A13}" type="datetimeFigureOut">
              <a:rPr lang="fr-FR" smtClean="0"/>
              <a:t>03/10/2022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5F97C-CDB3-4F4D-9BEF-F2A3BE01C893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12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C1BF1-2E61-49AE-AE67-0EA6A3D82F3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346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C1BF1-2E61-49AE-AE67-0EA6A3D82F39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1346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C1BF1-2E61-49AE-AE67-0EA6A3D82F39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841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C1BF1-2E61-49AE-AE67-0EA6A3D82F3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038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C1BF1-2E61-49AE-AE67-0EA6A3D82F3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7464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C1BF1-2E61-49AE-AE67-0EA6A3D82F3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547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C1BF1-2E61-49AE-AE67-0EA6A3D82F3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838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C1BF1-2E61-49AE-AE67-0EA6A3D82F39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50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57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864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4286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719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12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060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675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934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247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5142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F391-80EA-4880-8147-668C9F05C78A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690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9F391-80EA-4880-8147-668C9F05C78A}" type="datetimeFigureOut">
              <a:rPr lang="it-IT" smtClean="0"/>
              <a:t>03/10/2022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DED6B-386E-410D-8E9A-167C02CD10E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2140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pointdufle.net/p/francais-activites.ht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epointdufle.net/p/francais-activites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91D694-96E8-5AD1-BFE5-B24D54FDF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Bibliographie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33FD44-2BBD-4096-0DA0-9A83C6F10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Maia Grégoire-Odile Thiévenaz, </a:t>
            </a:r>
            <a:r>
              <a:rPr lang="it-IT" i="1"/>
              <a:t>Grammaire progressive du français</a:t>
            </a:r>
            <a:r>
              <a:rPr lang="it-IT"/>
              <a:t>, Clé International</a:t>
            </a:r>
          </a:p>
          <a:p>
            <a:r>
              <a:rPr lang="it-IT"/>
              <a:t>Lidia Parodi-Marina Vallacco, </a:t>
            </a:r>
            <a:r>
              <a:rPr lang="it-IT" i="1"/>
              <a:t>Grammathèque</a:t>
            </a:r>
            <a:r>
              <a:rPr lang="it-IT"/>
              <a:t>, Cideb Editore</a:t>
            </a:r>
          </a:p>
          <a:p>
            <a:r>
              <a:rPr lang="fr-FR" i="1"/>
              <a:t>450 nouveaux exercices </a:t>
            </a:r>
            <a:r>
              <a:rPr lang="fr-FR"/>
              <a:t>(niveau débutant et niveau intermédiaire), Clé International</a:t>
            </a:r>
          </a:p>
          <a:p>
            <a:pPr marL="0" indent="0">
              <a:buNone/>
            </a:pPr>
            <a:endParaRPr lang="fr-FR"/>
          </a:p>
          <a:p>
            <a:r>
              <a:rPr lang="fr-FR"/>
              <a:t>Sites</a:t>
            </a:r>
          </a:p>
          <a:p>
            <a:r>
              <a:rPr lang="fr-FR"/>
              <a:t>Le Point du FLE (Français Langue Étrangère) : exercices</a:t>
            </a:r>
          </a:p>
          <a:p>
            <a:pPr marL="0" indent="0">
              <a:buNone/>
            </a:pPr>
            <a:r>
              <a:rPr lang="fr-FR">
                <a:hlinkClick r:id="rId2"/>
              </a:rPr>
              <a:t>https://www.lepointdufle.net/p/francais-activites.htm</a:t>
            </a:r>
            <a:endParaRPr lang="fr-FR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503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5FF482B-206C-4762-9443-C59DC520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Exercice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ED06585-CF5E-4CCB-AFA0-1B07B04C7536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Observez les deux façons de prononcer ces mots  : </a:t>
            </a:r>
            <a:r>
              <a:rPr lang="en-US" sz="2200" b="1"/>
              <a:t>un(e) fenêtre / la f(e)nêtre</a:t>
            </a:r>
            <a:r>
              <a:rPr lang="en-US" sz="2200"/>
              <a:t>, puis prononcez les mots suivants.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	Une chemise			la chemise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	Une leçon			la leçon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	Une semaine			la semaine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	Une cheminée			la cheminée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/>
              <a:t>	Une pelouse			la pelouse</a:t>
            </a:r>
          </a:p>
        </p:txBody>
      </p:sp>
    </p:spTree>
    <p:extLst>
      <p:ext uri="{BB962C8B-B14F-4D97-AF65-F5344CB8AC3E}">
        <p14:creationId xmlns:p14="http://schemas.microsoft.com/office/powerpoint/2010/main" val="342642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it-IT" sz="5400"/>
              <a:t>Les voyelles nasales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it-IT" sz="2200"/>
              <a:t>Trois voyelles nasales:</a:t>
            </a:r>
          </a:p>
          <a:p>
            <a:pPr lvl="1"/>
            <a:r>
              <a:rPr lang="it-IT" sz="2200"/>
              <a:t>[ã]</a:t>
            </a:r>
          </a:p>
          <a:p>
            <a:pPr lvl="1"/>
            <a:r>
              <a:rPr lang="it-IT" sz="2200"/>
              <a:t>[ẽ]</a:t>
            </a:r>
          </a:p>
          <a:p>
            <a:pPr lvl="1"/>
            <a:r>
              <a:rPr lang="it-IT" sz="2200"/>
              <a:t>[õ]</a:t>
            </a:r>
          </a:p>
          <a:p>
            <a:pPr lvl="1"/>
            <a:endParaRPr lang="it-IT" sz="2200"/>
          </a:p>
          <a:p>
            <a:pPr marL="457200" lvl="1" indent="0">
              <a:buNone/>
            </a:pPr>
            <a:r>
              <a:rPr lang="it-IT" sz="2200" b="1"/>
              <a:t>Nota bene</a:t>
            </a:r>
            <a:r>
              <a:rPr lang="it-IT" sz="2200"/>
              <a:t>: on ne prononce jamais de </a:t>
            </a:r>
            <a:r>
              <a:rPr lang="it-IT" sz="2200" b="1"/>
              <a:t>-n </a:t>
            </a:r>
            <a:r>
              <a:rPr lang="it-IT" sz="2200"/>
              <a:t>dans les voyelles nasales.</a:t>
            </a:r>
          </a:p>
        </p:txBody>
      </p:sp>
    </p:spTree>
    <p:extLst>
      <p:ext uri="{BB962C8B-B14F-4D97-AF65-F5344CB8AC3E}">
        <p14:creationId xmlns:p14="http://schemas.microsoft.com/office/powerpoint/2010/main" val="788762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17A53A51-434C-444F-94E0-5073A6153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-60000">
            <a:off x="2707176" y="907871"/>
            <a:ext cx="6777649" cy="5280608"/>
          </a:xfrm>
        </p:spPr>
      </p:pic>
    </p:spTree>
    <p:extLst>
      <p:ext uri="{BB962C8B-B14F-4D97-AF65-F5344CB8AC3E}">
        <p14:creationId xmlns:p14="http://schemas.microsoft.com/office/powerpoint/2010/main" val="3367267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01E7288-94A1-4B97-B479-555713D8D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5122" y="1275159"/>
            <a:ext cx="9234053" cy="4645057"/>
          </a:xfrm>
        </p:spPr>
      </p:pic>
    </p:spTree>
    <p:extLst>
      <p:ext uri="{BB962C8B-B14F-4D97-AF65-F5344CB8AC3E}">
        <p14:creationId xmlns:p14="http://schemas.microsoft.com/office/powerpoint/2010/main" val="1041175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077CB31-BFEB-49EA-9E8F-215B0FFA8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8776" y="1045795"/>
            <a:ext cx="8188953" cy="5040106"/>
          </a:xfrm>
        </p:spPr>
      </p:pic>
    </p:spTree>
    <p:extLst>
      <p:ext uri="{BB962C8B-B14F-4D97-AF65-F5344CB8AC3E}">
        <p14:creationId xmlns:p14="http://schemas.microsoft.com/office/powerpoint/2010/main" val="2003689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 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70" y="1530220"/>
            <a:ext cx="8534634" cy="4453706"/>
          </a:xfrm>
        </p:spPr>
      </p:pic>
    </p:spTree>
    <p:extLst>
      <p:ext uri="{BB962C8B-B14F-4D97-AF65-F5344CB8AC3E}">
        <p14:creationId xmlns:p14="http://schemas.microsoft.com/office/powerpoint/2010/main" val="2552276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it-IT" sz="8000"/>
              <a:t>Éléments de prononciation française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91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91D694-96E8-5AD1-BFE5-B24D54FDF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Bibliographie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33FD44-2BBD-4096-0DA0-9A83C6F10D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Maia Grégoire-Odile Thiévenaz, </a:t>
            </a:r>
            <a:r>
              <a:rPr lang="it-IT" i="1"/>
              <a:t>Grammaire progressive du français</a:t>
            </a:r>
            <a:r>
              <a:rPr lang="it-IT"/>
              <a:t>, Clé International</a:t>
            </a:r>
          </a:p>
          <a:p>
            <a:r>
              <a:rPr lang="it-IT"/>
              <a:t>Lidia Parodi-Marina Vallacco, </a:t>
            </a:r>
            <a:r>
              <a:rPr lang="it-IT" i="1"/>
              <a:t>Grammathèque</a:t>
            </a:r>
            <a:r>
              <a:rPr lang="it-IT"/>
              <a:t>, Cideb Editore</a:t>
            </a:r>
          </a:p>
          <a:p>
            <a:r>
              <a:rPr lang="fr-FR" i="1"/>
              <a:t>450 nouveaux exercices </a:t>
            </a:r>
            <a:r>
              <a:rPr lang="fr-FR"/>
              <a:t>(niveau débutant et niveau intermédiaire), Clé International</a:t>
            </a:r>
          </a:p>
          <a:p>
            <a:pPr marL="0" indent="0">
              <a:buNone/>
            </a:pPr>
            <a:endParaRPr lang="fr-FR"/>
          </a:p>
          <a:p>
            <a:r>
              <a:rPr lang="fr-FR"/>
              <a:t>Sites</a:t>
            </a:r>
          </a:p>
          <a:p>
            <a:r>
              <a:rPr lang="fr-FR"/>
              <a:t>Le Point du FLE (Français Langue Étrangère) : exercices</a:t>
            </a:r>
          </a:p>
          <a:p>
            <a:pPr marL="0" indent="0">
              <a:buNone/>
            </a:pPr>
            <a:r>
              <a:rPr lang="fr-FR">
                <a:hlinkClick r:id="rId2"/>
              </a:rPr>
              <a:t>https://www.lepointdufle.net/p/francais-activites.htm</a:t>
            </a:r>
            <a:endParaRPr lang="fr-FR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405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38199" y="1093788"/>
            <a:ext cx="10506455" cy="2967208"/>
          </a:xfrm>
        </p:spPr>
        <p:txBody>
          <a:bodyPr>
            <a:normAutofit/>
          </a:bodyPr>
          <a:lstStyle/>
          <a:p>
            <a:pPr algn="l"/>
            <a:r>
              <a:rPr lang="it-IT" sz="8000"/>
              <a:t>Éléments de prononciation française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93A22A6-F3CD-800C-5030-B642FE6B00AC}"/>
              </a:ext>
            </a:extLst>
          </p:cNvPr>
          <p:cNvSpPr txBox="1"/>
          <p:nvPr/>
        </p:nvSpPr>
        <p:spPr>
          <a:xfrm>
            <a:off x="5486400" y="5124893"/>
            <a:ext cx="290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/>
              <a:t>Première partie</a:t>
            </a:r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50466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/>
              <a:t> Le u [y]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Il se trouve phonétiquement sur la même ligne que le [i] et le [u], arrondi comme [u] et antérieur comme [i].</a:t>
            </a:r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/>
          </a:p>
          <a:p>
            <a:r>
              <a:rPr lang="it-IT"/>
              <a:t> Attention à ne pas le prononcer comme un [u]</a:t>
            </a:r>
          </a:p>
          <a:p>
            <a:r>
              <a:rPr lang="it-IT"/>
              <a:t> Exemple </a:t>
            </a:r>
            <a:r>
              <a:rPr lang="it-IT" u="sng"/>
              <a:t>sur</a:t>
            </a:r>
            <a:r>
              <a:rPr lang="it-IT"/>
              <a:t> / </a:t>
            </a:r>
            <a:r>
              <a:rPr lang="it-IT" u="sng"/>
              <a:t>sous</a:t>
            </a:r>
            <a:r>
              <a:rPr lang="it-IT"/>
              <a:t>  </a:t>
            </a:r>
          </a:p>
          <a:p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12" y="3000935"/>
            <a:ext cx="475297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513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300818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i	u [y]	ou [u]</a:t>
            </a:r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51934"/>
            <a:ext cx="10515599" cy="386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1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son eu [œ] / [ø] 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93" y="1621607"/>
            <a:ext cx="9478609" cy="457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55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32B4AC-6B80-41CF-A2BB-7F345406D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sons [e] et [ə] 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050AEFF-4032-4B7D-959C-20F5429BE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957" y="1863801"/>
            <a:ext cx="9600084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4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/>
              <a:t>Le e muet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it-IT" sz="2200"/>
              <a:t>Le e muet en fin de mot ne se prononce pas mais sert à faire prononcer la consonne qui le précède (comme, en particulier, dans le féminin ou la conjugaison des verbes)</a:t>
            </a:r>
          </a:p>
          <a:p>
            <a:endParaRPr lang="it-IT" sz="2200"/>
          </a:p>
          <a:p>
            <a:r>
              <a:rPr lang="it-IT" sz="2200"/>
              <a:t>Exemple: </a:t>
            </a:r>
            <a:r>
              <a:rPr lang="it-IT" sz="2200" b="1"/>
              <a:t>port</a:t>
            </a:r>
            <a:r>
              <a:rPr lang="it-IT" sz="2200"/>
              <a:t> (porto) – </a:t>
            </a:r>
            <a:r>
              <a:rPr lang="it-IT" sz="2200" b="1"/>
              <a:t>porte</a:t>
            </a:r>
            <a:r>
              <a:rPr lang="it-IT" sz="2200"/>
              <a:t> (porta)</a:t>
            </a:r>
          </a:p>
          <a:p>
            <a:r>
              <a:rPr lang="it-IT" sz="2200"/>
              <a:t>  	         </a:t>
            </a:r>
            <a:r>
              <a:rPr lang="it-IT" sz="2200" b="1"/>
              <a:t>français</a:t>
            </a:r>
            <a:r>
              <a:rPr lang="it-IT" sz="2200"/>
              <a:t> – </a:t>
            </a:r>
            <a:r>
              <a:rPr lang="it-IT" sz="2200" b="1"/>
              <a:t>française</a:t>
            </a:r>
          </a:p>
          <a:p>
            <a:endParaRPr lang="it-IT" sz="2200"/>
          </a:p>
          <a:p>
            <a:r>
              <a:rPr lang="it-IT" sz="2200"/>
              <a:t>Il est dit aussi «e instable» parce que sa prononciation dépend de sa place dans un mot ou un groupe de mots.</a:t>
            </a:r>
          </a:p>
        </p:txBody>
      </p:sp>
    </p:spTree>
    <p:extLst>
      <p:ext uri="{BB962C8B-B14F-4D97-AF65-F5344CB8AC3E}">
        <p14:creationId xmlns:p14="http://schemas.microsoft.com/office/powerpoint/2010/main" val="25590012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397</Words>
  <Application>Microsoft Office PowerPoint</Application>
  <PresentationFormat>Widescreen</PresentationFormat>
  <Paragraphs>61</Paragraphs>
  <Slides>15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di Office</vt:lpstr>
      <vt:lpstr>Bibliographie</vt:lpstr>
      <vt:lpstr>Éléments de prononciation française</vt:lpstr>
      <vt:lpstr>Bibliographie</vt:lpstr>
      <vt:lpstr>Éléments de prononciation française</vt:lpstr>
      <vt:lpstr> Le u [y]</vt:lpstr>
      <vt:lpstr> i u [y] ou [u]</vt:lpstr>
      <vt:lpstr>Le son eu [œ] / [ø] </vt:lpstr>
      <vt:lpstr>Les sons [e] et [ə] </vt:lpstr>
      <vt:lpstr>Le e muet</vt:lpstr>
      <vt:lpstr>Exercice</vt:lpstr>
      <vt:lpstr>Les voyelles nasales</vt:lpstr>
      <vt:lpstr>Presentazione standard di PowerPoint</vt:lpstr>
      <vt:lpstr>Presentazione standard di PowerPoint</vt:lpstr>
      <vt:lpstr>Presentazione standard di PowerPoint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Bibliographie</dc:title>
  <dc:creator>laura.kreyder@unimib.it</dc:creator>
  <cp:lastModifiedBy>laura.kreyder@unimib.it</cp:lastModifiedBy>
  <cp:revision>1</cp:revision>
  <dcterms:created xsi:type="dcterms:W3CDTF">2022-10-03T13:43:31Z</dcterms:created>
  <dcterms:modified xsi:type="dcterms:W3CDTF">2022-10-03T13:46:49Z</dcterms:modified>
</cp:coreProperties>
</file>