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9" r:id="rId2"/>
    <p:sldId id="326" r:id="rId3"/>
    <p:sldId id="256" r:id="rId4"/>
    <p:sldId id="356" r:id="rId5"/>
    <p:sldId id="317" r:id="rId6"/>
    <p:sldId id="309" r:id="rId7"/>
    <p:sldId id="376" r:id="rId8"/>
    <p:sldId id="310" r:id="rId9"/>
    <p:sldId id="377" r:id="rId10"/>
    <p:sldId id="312" r:id="rId11"/>
    <p:sldId id="313" r:id="rId12"/>
    <p:sldId id="387" r:id="rId13"/>
    <p:sldId id="327" r:id="rId14"/>
    <p:sldId id="289" r:id="rId15"/>
    <p:sldId id="325" r:id="rId16"/>
    <p:sldId id="318" r:id="rId17"/>
    <p:sldId id="269" r:id="rId18"/>
    <p:sldId id="378" r:id="rId19"/>
    <p:sldId id="284" r:id="rId20"/>
    <p:sldId id="308" r:id="rId21"/>
    <p:sldId id="281" r:id="rId22"/>
    <p:sldId id="268" r:id="rId23"/>
    <p:sldId id="315" r:id="rId24"/>
    <p:sldId id="316" r:id="rId25"/>
    <p:sldId id="328" r:id="rId26"/>
    <p:sldId id="330" r:id="rId27"/>
    <p:sldId id="329" r:id="rId28"/>
    <p:sldId id="379" r:id="rId29"/>
    <p:sldId id="345" r:id="rId30"/>
    <p:sldId id="332" r:id="rId31"/>
    <p:sldId id="292" r:id="rId32"/>
    <p:sldId id="358" r:id="rId33"/>
    <p:sldId id="295" r:id="rId34"/>
    <p:sldId id="276" r:id="rId35"/>
    <p:sldId id="275" r:id="rId36"/>
    <p:sldId id="350" r:id="rId37"/>
    <p:sldId id="351" r:id="rId38"/>
    <p:sldId id="360" r:id="rId39"/>
    <p:sldId id="340" r:id="rId40"/>
    <p:sldId id="341" r:id="rId41"/>
    <p:sldId id="380" r:id="rId42"/>
    <p:sldId id="353" r:id="rId43"/>
    <p:sldId id="265" r:id="rId44"/>
    <p:sldId id="266" r:id="rId45"/>
    <p:sldId id="267" r:id="rId46"/>
    <p:sldId id="278" r:id="rId47"/>
    <p:sldId id="367" r:id="rId48"/>
    <p:sldId id="363" r:id="rId49"/>
    <p:sldId id="370" r:id="rId50"/>
    <p:sldId id="257" r:id="rId51"/>
    <p:sldId id="261" r:id="rId52"/>
    <p:sldId id="361" r:id="rId53"/>
    <p:sldId id="364" r:id="rId54"/>
    <p:sldId id="262" r:id="rId55"/>
    <p:sldId id="371" r:id="rId56"/>
    <p:sldId id="386" r:id="rId57"/>
    <p:sldId id="369" r:id="rId58"/>
    <p:sldId id="287" r:id="rId59"/>
    <p:sldId id="355" r:id="rId6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8"/>
    <p:restoredTop sz="96405"/>
  </p:normalViewPr>
  <p:slideViewPr>
    <p:cSldViewPr snapToGrid="0" snapToObjects="1">
      <p:cViewPr varScale="1">
        <p:scale>
          <a:sx n="130" d="100"/>
          <a:sy n="130" d="100"/>
        </p:scale>
        <p:origin x="2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37DEF-297D-6A44-867D-6D251583579C}" type="datetimeFigureOut">
              <a:rPr lang="it-IT" smtClean="0"/>
              <a:t>06/10/22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E87AC-E892-E244-8393-5F51F4581A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309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11B08-24D6-41D0-A7DD-B3E74E728A1C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02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42948E-5811-2846-A863-1C466BF8A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D2B7DCD-D48F-F44B-8603-0D14993F9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3F4E47-DBC9-6042-B60B-008B3FF0C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427F-635F-EA44-B2FB-7C31A4BD472B}" type="datetime1">
              <a:rPr lang="it-IT" smtClean="0"/>
              <a:t>06/10/22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98FCD7-9B76-034D-B848-FD1783313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E5BF5A-4B54-4A46-B0D0-4A631408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82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B357D8-D32F-DC4C-B590-B977C0F41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45BBCB1-6854-AD49-B2B5-4C36B5969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E12090-C7B0-4444-832A-B6C17D46E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644B-90FE-FA40-B182-659A77186705}" type="datetime1">
              <a:rPr lang="it-IT" smtClean="0"/>
              <a:t>06/10/22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6B8D12-F19A-804E-A1D9-FD4A9F7A4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0D0725-DC16-3347-8178-4B5A32711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6194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8D3EC94-38CD-4A4F-B6F0-C0DCE148B3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1119D59-668A-ED42-835F-2F340B7DD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3595DF-206E-AB49-AA3A-DF21699E4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6F9D-A223-FD4D-9D67-B55A2603AE53}" type="datetime1">
              <a:rPr lang="it-IT" smtClean="0"/>
              <a:t>06/10/22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31A188-3DF7-634D-A313-49397BE4D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CCC6A5-F336-C24F-A06C-F7C046692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26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1D77DD6C-519D-5542-B898-C523EB9BBD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467" y="6623051"/>
            <a:ext cx="191346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EE373F02-C5D3-9B4B-A740-EDAC5263080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7664451" y="6626225"/>
            <a:ext cx="2719916" cy="152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8FC5C009-A930-884E-81B0-BC38569CF4B0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214804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7A6B67-34E5-A847-80C8-EFE3C5867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936147-90F9-C940-AC10-38BD3F114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47B100-2C29-294E-81B9-DAFE46748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2762-623B-9643-B97F-CFE3DE0958C1}" type="datetime1">
              <a:rPr lang="it-IT" smtClean="0"/>
              <a:t>06/10/22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BF2095-1B62-484D-92EE-AED712CAD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BBCD06-12AA-8D42-B8FE-2DA13093B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015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393082-7058-3D4C-90B7-37D083F1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B130AC-E87E-8642-AAA0-27B60AFB7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624341-1BB3-8043-BD1B-F6A57CC0D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E308-E1C4-3A48-8E55-93EA486086D4}" type="datetime1">
              <a:rPr lang="it-IT" smtClean="0"/>
              <a:t>06/10/22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263016-7AB9-EA43-B24E-F98A3CB3B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0C7978-7641-A046-97C8-0EC03448A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4463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28E6BB-6CC9-8D47-8DEB-0EFCBB702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7F0580-AB12-424E-AD2F-DEE0E663C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B327025-2F41-364E-8346-31E78261D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2E91DD3-0534-E249-BAFE-DC595E241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31FD-6171-2E4F-9578-C9303348203A}" type="datetime1">
              <a:rPr lang="it-IT" smtClean="0"/>
              <a:t>06/10/22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FC65F89-F96E-0345-B41B-60727E0AD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7DB59F-3ED7-8248-AA15-F89CA7D3A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08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5CABD8-F238-914B-975D-EFF1C7BCD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1C88E2-8BD8-CC46-8207-40071A1A7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C19814A-FE2C-F149-9BA0-1B12D0EA3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5876ECA-DF65-C749-A526-FB842CF6EA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7FF8E54-6B90-DB48-9715-E1C048C5FC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873336B-F71F-2040-9D0D-88F6A4591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96404-9B59-6545-B8C1-3BB37DE2B031}" type="datetime1">
              <a:rPr lang="it-IT" smtClean="0"/>
              <a:t>06/10/22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7FE7ECB-EF0E-934A-A6E9-08C886B41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0F3B2CC-D1CA-3E48-ADFB-A6C63832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025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2FC148-9EA2-2348-ACF5-1F50B6FB8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7C59C15-96F7-5342-A8D0-3D6FF159B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D4D6-55F1-EF4B-BCB6-A2DFDB603D83}" type="datetime1">
              <a:rPr lang="it-IT" smtClean="0"/>
              <a:t>06/10/22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FB4F01E-733E-F345-869E-91438CA81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349C649-5AAB-BE41-A6F1-B2E9A5AE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3406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9E0A7E5-8FD8-584B-8858-63BC6A316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D571-82CC-9344-934E-FC36BB7D2856}" type="datetime1">
              <a:rPr lang="it-IT" smtClean="0"/>
              <a:t>06/10/22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1D21FE0-F6A7-F747-8B70-F86BB3B5A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BA4EFC6-6A31-2F46-858E-CEF1238B3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097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B742AB-3714-B74C-BBBA-FBFAE4AD5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CA71C7-2D51-9749-A48C-79B947137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E20A382-A1C9-6842-B660-0B9428021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DAEAE08-68EA-4544-BB97-2BB1E6C00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868B-6FD7-4D41-9EB2-6679EF85EFD7}" type="datetime1">
              <a:rPr lang="it-IT" smtClean="0"/>
              <a:t>06/10/22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B796A27-46A9-CE46-B19D-D171931BE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0BD01F-FBC5-0643-AF99-530F77EE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129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D615E1-6510-5849-9368-932F90CD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054A69F-DDF8-E047-B5DE-E5BB05302B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DF2CEC4-BD8B-7E46-8477-0E7831090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CCF4E43-E741-4B48-9C51-724745CC2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3FC77-FC12-2D43-B52D-D1CEAD3793E0}" type="datetime1">
              <a:rPr lang="it-IT" smtClean="0"/>
              <a:t>06/10/22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ACC2DBD-2F81-954D-85AA-E2A648D02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16433D-0DAA-E44E-BB06-135D2E98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391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81976D2-637E-0A4D-A04B-F25693865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B473B2-1F47-9844-BD03-F70576A4F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ECA00F-8332-6A45-A7B0-5D2BE2AA4A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4B268-E7B2-AE4F-A474-C8792C299BE4}" type="datetime1">
              <a:rPr lang="it-IT" smtClean="0"/>
              <a:t>06/10/22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18753A-86CD-7E49-B843-EA9701DAA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9C7646-DB42-3E42-A688-3034B3F60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10857-D844-EB4C-A303-6740D68A01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62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08E2CD-13A0-A045-A775-B62EE2DAD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Secondary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Metabolites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from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Plant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Sources</a:t>
            </a:r>
            <a:endParaRPr lang="it-IT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CE62F96-CED2-DB4A-8AC9-512740141F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8117" t="2216" r="5404"/>
          <a:stretch/>
        </p:blipFill>
        <p:spPr>
          <a:xfrm>
            <a:off x="838200" y="2189373"/>
            <a:ext cx="5181600" cy="4012990"/>
          </a:xfrm>
          <a:ln w="28575">
            <a:solidFill>
              <a:srgbClr val="FF0000"/>
            </a:solidFill>
          </a:ln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A82647D-729D-8043-8E26-6FCC87E043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716" t="1667" r="4581" b="7592"/>
          <a:stretch/>
        </p:blipFill>
        <p:spPr>
          <a:xfrm>
            <a:off x="6172200" y="2163974"/>
            <a:ext cx="5117989" cy="403839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FAA8C1B-B592-FD46-A1F4-F7868BBF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576B-7249-F541-9D24-C07FB2C775C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3278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egnaposto contenuto 14">
            <a:extLst>
              <a:ext uri="{FF2B5EF4-FFF2-40B4-BE49-F238E27FC236}">
                <a16:creationId xmlns:a16="http://schemas.microsoft.com/office/drawing/2014/main" id="{D017B901-79DA-264E-84A9-B224267DF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881" r="25247" b="33201"/>
          <a:stretch/>
        </p:blipFill>
        <p:spPr>
          <a:xfrm>
            <a:off x="406354" y="358428"/>
            <a:ext cx="6474744" cy="5141224"/>
          </a:xfr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5F1072E5-D9A7-074B-AFC1-5754DADD86B7}"/>
              </a:ext>
            </a:extLst>
          </p:cNvPr>
          <p:cNvSpPr/>
          <p:nvPr/>
        </p:nvSpPr>
        <p:spPr>
          <a:xfrm>
            <a:off x="1889573" y="6331178"/>
            <a:ext cx="29995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/>
              <a:t>doi:</a:t>
            </a:r>
            <a:r>
              <a:rPr lang="it-IT" sz="1600" dirty="0">
                <a:solidFill>
                  <a:srgbClr val="000066"/>
                </a:solidFill>
              </a:rPr>
              <a:t>10.1016/j.biochi.2012.03.021 </a:t>
            </a:r>
            <a:endParaRPr lang="it-IT" sz="160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7162806B-802E-024A-8CA0-CDCEDD26A9E8}"/>
              </a:ext>
            </a:extLst>
          </p:cNvPr>
          <p:cNvSpPr/>
          <p:nvPr/>
        </p:nvSpPr>
        <p:spPr>
          <a:xfrm>
            <a:off x="6881097" y="358428"/>
            <a:ext cx="5085615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it-IT" sz="2200" dirty="0" err="1"/>
              <a:t>Terpenes</a:t>
            </a:r>
            <a:r>
              <a:rPr lang="it-IT" sz="2200" dirty="0"/>
              <a:t> can be </a:t>
            </a:r>
            <a:r>
              <a:rPr lang="it-IT" sz="2200" dirty="0" err="1"/>
              <a:t>classified</a:t>
            </a:r>
            <a:r>
              <a:rPr lang="it-IT" sz="2200" dirty="0"/>
              <a:t> </a:t>
            </a:r>
            <a:r>
              <a:rPr lang="it-IT" sz="2200" dirty="0" err="1"/>
              <a:t>according</a:t>
            </a:r>
            <a:r>
              <a:rPr lang="it-IT" sz="2200" dirty="0"/>
              <a:t> to </a:t>
            </a:r>
            <a:r>
              <a:rPr lang="it-IT" sz="2200" dirty="0" err="1"/>
              <a:t>their</a:t>
            </a:r>
            <a:r>
              <a:rPr lang="it-IT" sz="2200" dirty="0"/>
              <a:t> </a:t>
            </a:r>
            <a:r>
              <a:rPr lang="it-IT" sz="2200" dirty="0" err="1"/>
              <a:t>basic</a:t>
            </a:r>
            <a:r>
              <a:rPr lang="it-IT" sz="2200" dirty="0"/>
              <a:t> </a:t>
            </a:r>
            <a:r>
              <a:rPr lang="it-IT" sz="2200" dirty="0" err="1"/>
              <a:t>structure</a:t>
            </a:r>
            <a:r>
              <a:rPr lang="it-IT" sz="2200" dirty="0"/>
              <a:t> and </a:t>
            </a:r>
            <a:r>
              <a:rPr lang="it-IT" sz="2200" dirty="0" err="1"/>
              <a:t>function</a:t>
            </a:r>
            <a:r>
              <a:rPr lang="it-IT" sz="2200" dirty="0"/>
              <a:t> </a:t>
            </a:r>
          </a:p>
          <a:p>
            <a:pPr marL="342900" indent="-342900" algn="ctr">
              <a:buFont typeface="Wingdings" pitchFamily="2" charset="2"/>
              <a:buChar char="Ø"/>
            </a:pPr>
            <a:endParaRPr lang="it-IT" sz="2200" dirty="0"/>
          </a:p>
          <a:p>
            <a:pPr marL="342900" indent="-342900" algn="ctr">
              <a:buFont typeface="Wingdings" pitchFamily="2" charset="2"/>
              <a:buChar char="Ø"/>
            </a:pPr>
            <a:r>
              <a:rPr lang="it-IT" sz="2200" dirty="0" err="1"/>
              <a:t>These</a:t>
            </a:r>
            <a:r>
              <a:rPr lang="it-IT" sz="2200" dirty="0"/>
              <a:t> </a:t>
            </a:r>
            <a:r>
              <a:rPr lang="it-IT" sz="2200" dirty="0" err="1"/>
              <a:t>polymers</a:t>
            </a:r>
            <a:r>
              <a:rPr lang="it-IT" sz="2200" dirty="0"/>
              <a:t> are of </a:t>
            </a:r>
            <a:r>
              <a:rPr lang="it-IT" sz="2200" dirty="0" err="1"/>
              <a:t>different</a:t>
            </a:r>
            <a:r>
              <a:rPr lang="it-IT" sz="2200" dirty="0"/>
              <a:t> </a:t>
            </a:r>
            <a:r>
              <a:rPr lang="it-IT" sz="2200" dirty="0" err="1"/>
              <a:t>sizes</a:t>
            </a:r>
            <a:r>
              <a:rPr lang="it-IT" sz="2200" dirty="0"/>
              <a:t>, </a:t>
            </a:r>
            <a:r>
              <a:rPr lang="it-IT" sz="2200" dirty="0" err="1"/>
              <a:t>ranging</a:t>
            </a:r>
            <a:r>
              <a:rPr lang="it-IT" sz="2200" dirty="0"/>
              <a:t> from the C5 </a:t>
            </a:r>
            <a:r>
              <a:rPr lang="it-IT" sz="2200" dirty="0" err="1"/>
              <a:t>basic</a:t>
            </a:r>
            <a:r>
              <a:rPr lang="it-IT" sz="2200" dirty="0"/>
              <a:t> </a:t>
            </a:r>
            <a:r>
              <a:rPr lang="it-IT" sz="2200" dirty="0" err="1"/>
              <a:t>units</a:t>
            </a:r>
            <a:r>
              <a:rPr lang="it-IT" sz="2200" dirty="0"/>
              <a:t> (</a:t>
            </a:r>
            <a:r>
              <a:rPr lang="it-IT" sz="2200" dirty="0" err="1"/>
              <a:t>hemiterpenes</a:t>
            </a:r>
            <a:r>
              <a:rPr lang="it-IT" sz="2200" dirty="0"/>
              <a:t>) to high molar mass </a:t>
            </a:r>
            <a:r>
              <a:rPr lang="it-IT" sz="2200" dirty="0" err="1"/>
              <a:t>polymers</a:t>
            </a:r>
            <a:r>
              <a:rPr lang="it-IT" sz="2200" dirty="0"/>
              <a:t> </a:t>
            </a:r>
            <a:r>
              <a:rPr lang="it-IT" sz="2200" dirty="0" err="1"/>
              <a:t>such</a:t>
            </a:r>
            <a:r>
              <a:rPr lang="it-IT" sz="2200" dirty="0"/>
              <a:t> </a:t>
            </a:r>
            <a:r>
              <a:rPr lang="it-IT" sz="2200" dirty="0" err="1"/>
              <a:t>as</a:t>
            </a:r>
            <a:r>
              <a:rPr lang="it-IT" sz="2200" dirty="0"/>
              <a:t> </a:t>
            </a:r>
            <a:r>
              <a:rPr lang="it-IT" sz="2200" dirty="0" err="1"/>
              <a:t>natural</a:t>
            </a:r>
            <a:r>
              <a:rPr lang="it-IT" sz="2200" dirty="0"/>
              <a:t> </a:t>
            </a:r>
            <a:r>
              <a:rPr lang="it-IT" sz="2200" dirty="0" err="1"/>
              <a:t>rubber</a:t>
            </a:r>
            <a:r>
              <a:rPr lang="it-IT" sz="2200" dirty="0"/>
              <a:t> made of </a:t>
            </a:r>
            <a:r>
              <a:rPr lang="it-IT" sz="2200" dirty="0" err="1"/>
              <a:t>thousands</a:t>
            </a:r>
            <a:r>
              <a:rPr lang="it-IT" sz="2200" dirty="0"/>
              <a:t> C5 </a:t>
            </a:r>
            <a:r>
              <a:rPr lang="it-IT" sz="2200" dirty="0" err="1"/>
              <a:t>units</a:t>
            </a:r>
            <a:endParaRPr lang="it-IT" sz="2200" dirty="0"/>
          </a:p>
          <a:p>
            <a:pPr algn="just"/>
            <a:endParaRPr lang="it-IT" sz="2200" dirty="0"/>
          </a:p>
          <a:p>
            <a:pPr marL="342900" indent="-342900" algn="ctr">
              <a:buFont typeface="Wingdings" pitchFamily="2" charset="2"/>
              <a:buChar char="Ø"/>
            </a:pPr>
            <a:r>
              <a:rPr lang="it-IT" sz="2200" dirty="0"/>
              <a:t>The </a:t>
            </a:r>
            <a:r>
              <a:rPr lang="it-IT" sz="2200" dirty="0" err="1"/>
              <a:t>enzyme</a:t>
            </a:r>
            <a:r>
              <a:rPr lang="it-IT" sz="2200" dirty="0"/>
              <a:t> </a:t>
            </a:r>
            <a:r>
              <a:rPr lang="it-IT" sz="2200" dirty="0" err="1"/>
              <a:t>controlling</a:t>
            </a:r>
            <a:r>
              <a:rPr lang="it-IT" sz="2200" dirty="0"/>
              <a:t> the </a:t>
            </a:r>
            <a:r>
              <a:rPr lang="it-IT" sz="2200" dirty="0" err="1"/>
              <a:t>availability</a:t>
            </a:r>
            <a:r>
              <a:rPr lang="it-IT" sz="2200" dirty="0"/>
              <a:t> and </a:t>
            </a:r>
            <a:r>
              <a:rPr lang="it-IT" sz="2200" dirty="0" err="1"/>
              <a:t>isomerization</a:t>
            </a:r>
            <a:r>
              <a:rPr lang="it-IT" sz="2200" dirty="0"/>
              <a:t> of </a:t>
            </a:r>
            <a:r>
              <a:rPr lang="it-IT" sz="2200" dirty="0" err="1"/>
              <a:t>both</a:t>
            </a:r>
            <a:r>
              <a:rPr lang="it-IT" sz="2200" dirty="0"/>
              <a:t> </a:t>
            </a:r>
            <a:r>
              <a:rPr lang="it-IT" sz="2200" dirty="0" err="1"/>
              <a:t>universal</a:t>
            </a:r>
            <a:r>
              <a:rPr lang="it-IT" sz="2200" dirty="0"/>
              <a:t> </a:t>
            </a:r>
            <a:r>
              <a:rPr lang="it-IT" sz="2200" dirty="0" err="1"/>
              <a:t>units</a:t>
            </a:r>
            <a:r>
              <a:rPr lang="it-IT" sz="2200" dirty="0"/>
              <a:t> IPP and DMAPP </a:t>
            </a:r>
            <a:r>
              <a:rPr lang="it-IT" sz="2200" dirty="0" err="1"/>
              <a:t>is</a:t>
            </a:r>
            <a:r>
              <a:rPr lang="it-IT" sz="2200" dirty="0"/>
              <a:t> the </a:t>
            </a:r>
            <a:r>
              <a:rPr lang="it-IT" sz="2200" b="1" dirty="0" err="1"/>
              <a:t>iso</a:t>
            </a:r>
            <a:r>
              <a:rPr lang="it-IT" sz="2200" b="1" dirty="0"/>
              <a:t>- </a:t>
            </a:r>
            <a:r>
              <a:rPr lang="it-IT" sz="2200" b="1" dirty="0" err="1"/>
              <a:t>pentenyl</a:t>
            </a:r>
            <a:r>
              <a:rPr lang="it-IT" sz="2200" b="1" dirty="0"/>
              <a:t> </a:t>
            </a:r>
            <a:r>
              <a:rPr lang="it-IT" sz="2200" b="1" dirty="0" err="1"/>
              <a:t>diphosphate</a:t>
            </a:r>
            <a:r>
              <a:rPr lang="it-IT" sz="2200" b="1" dirty="0"/>
              <a:t> </a:t>
            </a:r>
            <a:r>
              <a:rPr lang="it-IT" sz="2200" b="1" dirty="0" err="1"/>
              <a:t>isomerase</a:t>
            </a:r>
            <a:r>
              <a:rPr lang="it-IT" sz="2200" dirty="0"/>
              <a:t>, </a:t>
            </a:r>
            <a:r>
              <a:rPr lang="it-IT" sz="2200" dirty="0" err="1"/>
              <a:t>also</a:t>
            </a:r>
            <a:r>
              <a:rPr lang="it-IT" sz="2200" dirty="0"/>
              <a:t> </a:t>
            </a:r>
            <a:r>
              <a:rPr lang="it-IT" sz="2200" dirty="0" err="1"/>
              <a:t>called</a:t>
            </a:r>
            <a:r>
              <a:rPr lang="it-IT" sz="2200" dirty="0"/>
              <a:t> </a:t>
            </a:r>
            <a:r>
              <a:rPr lang="it-IT" sz="2200" b="1" dirty="0"/>
              <a:t>IDI</a:t>
            </a:r>
            <a:endParaRPr lang="it-IT" sz="2200" dirty="0"/>
          </a:p>
          <a:p>
            <a:pPr marL="342900" indent="-342900" algn="ctr">
              <a:buFont typeface="Wingdings" pitchFamily="2" charset="2"/>
              <a:buChar char="Ø"/>
            </a:pPr>
            <a:endParaRPr lang="it-IT" sz="2200" dirty="0"/>
          </a:p>
          <a:p>
            <a:pPr marL="342900" indent="-342900" algn="ctr">
              <a:buFont typeface="Wingdings" pitchFamily="2" charset="2"/>
              <a:buChar char="Ø"/>
            </a:pPr>
            <a:r>
              <a:rPr lang="it-IT" sz="2200" b="1" dirty="0"/>
              <a:t>IPP </a:t>
            </a:r>
            <a:r>
              <a:rPr lang="it-IT" sz="2200" b="1" dirty="0" err="1"/>
              <a:t>isomerase</a:t>
            </a:r>
            <a:r>
              <a:rPr lang="it-IT" sz="2200" b="1" dirty="0"/>
              <a:t> </a:t>
            </a:r>
            <a:r>
              <a:rPr lang="it-IT" sz="2200" dirty="0"/>
              <a:t>(EC 5.3.3.2) </a:t>
            </a:r>
            <a:r>
              <a:rPr lang="it-IT" sz="2200" dirty="0" err="1"/>
              <a:t>catalyzes</a:t>
            </a:r>
            <a:r>
              <a:rPr lang="it-IT" sz="2200" dirty="0"/>
              <a:t> the </a:t>
            </a:r>
            <a:r>
              <a:rPr lang="it-IT" sz="2200" dirty="0" err="1"/>
              <a:t>crucial</a:t>
            </a:r>
            <a:r>
              <a:rPr lang="it-IT" sz="2200" dirty="0"/>
              <a:t> </a:t>
            </a:r>
            <a:r>
              <a:rPr lang="it-IT" sz="2200" dirty="0" err="1"/>
              <a:t>conversion</a:t>
            </a:r>
            <a:r>
              <a:rPr lang="it-IT" sz="2200" dirty="0"/>
              <a:t> of IPP </a:t>
            </a:r>
            <a:r>
              <a:rPr lang="it-IT" sz="2200" dirty="0" err="1"/>
              <a:t>into</a:t>
            </a:r>
            <a:r>
              <a:rPr lang="it-IT" sz="2200" dirty="0"/>
              <a:t> DMAPP, in an Mg-</a:t>
            </a:r>
            <a:r>
              <a:rPr lang="it-IT" sz="2200" dirty="0" err="1"/>
              <a:t>dependent</a:t>
            </a:r>
            <a:r>
              <a:rPr lang="it-IT" sz="2200" dirty="0"/>
              <a:t> and </a:t>
            </a:r>
            <a:r>
              <a:rPr lang="it-IT" sz="2200" dirty="0" err="1"/>
              <a:t>reversible</a:t>
            </a:r>
            <a:r>
              <a:rPr lang="it-IT" sz="2200" dirty="0"/>
              <a:t> </a:t>
            </a:r>
            <a:r>
              <a:rPr lang="it-IT" sz="2200" dirty="0" err="1"/>
              <a:t>isomerization</a:t>
            </a:r>
            <a:r>
              <a:rPr lang="it-IT" sz="2200" dirty="0"/>
              <a:t> </a:t>
            </a:r>
            <a:r>
              <a:rPr lang="it-IT" sz="2200" dirty="0" err="1"/>
              <a:t>process</a:t>
            </a:r>
            <a:endParaRPr lang="it-IT" sz="22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C7C4A79-BAAC-3D47-A040-9008D63B7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576B-7249-F541-9D24-C07FB2C775C0}" type="slidenum">
              <a:rPr lang="it-IT" smtClean="0"/>
              <a:t>10</a:t>
            </a:fld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A57997B-7ACD-BB45-9095-3B643D96A2B4}"/>
              </a:ext>
            </a:extLst>
          </p:cNvPr>
          <p:cNvSpPr/>
          <p:nvPr/>
        </p:nvSpPr>
        <p:spPr>
          <a:xfrm>
            <a:off x="406354" y="358428"/>
            <a:ext cx="706829" cy="251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0F88928-E27D-4941-BD2F-DD40564B6D36}"/>
              </a:ext>
            </a:extLst>
          </p:cNvPr>
          <p:cNvSpPr/>
          <p:nvPr/>
        </p:nvSpPr>
        <p:spPr>
          <a:xfrm>
            <a:off x="516835" y="5049078"/>
            <a:ext cx="596348" cy="503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7853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2AEBD4-29DB-944A-A1F2-12439B80B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187" y="258762"/>
            <a:ext cx="10452100" cy="6280150"/>
          </a:xfrm>
        </p:spPr>
        <p:txBody>
          <a:bodyPr>
            <a:normAutofit fontScale="77500" lnSpcReduction="20000"/>
          </a:bodyPr>
          <a:lstStyle/>
          <a:p>
            <a:pPr algn="ctr">
              <a:buFont typeface="Wingdings" pitchFamily="2" charset="2"/>
              <a:buChar char="Ø"/>
            </a:pPr>
            <a:r>
              <a:rPr lang="it-IT" dirty="0"/>
              <a:t>More </a:t>
            </a:r>
            <a:r>
              <a:rPr lang="it-IT" dirty="0" err="1"/>
              <a:t>than</a:t>
            </a:r>
            <a:r>
              <a:rPr lang="it-IT" dirty="0"/>
              <a:t> 65,000 </a:t>
            </a:r>
            <a:r>
              <a:rPr lang="it-IT" dirty="0" err="1"/>
              <a:t>terpenes</a:t>
            </a:r>
            <a:r>
              <a:rPr lang="it-IT" dirty="0"/>
              <a:t> are </a:t>
            </a:r>
            <a:r>
              <a:rPr lang="it-IT" dirty="0" err="1"/>
              <a:t>produced</a:t>
            </a:r>
            <a:r>
              <a:rPr lang="it-IT" dirty="0"/>
              <a:t> by Nature. </a:t>
            </a:r>
          </a:p>
          <a:p>
            <a:pPr algn="ctr">
              <a:buFont typeface="Wingdings" pitchFamily="2" charset="2"/>
              <a:buChar char="Ø"/>
            </a:pPr>
            <a:endParaRPr lang="it-IT" dirty="0"/>
          </a:p>
          <a:p>
            <a:pPr algn="ctr">
              <a:buFont typeface="Wingdings" pitchFamily="2" charset="2"/>
              <a:buChar char="Ø"/>
            </a:pP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molecules</a:t>
            </a:r>
            <a:r>
              <a:rPr lang="it-IT" dirty="0"/>
              <a:t> </a:t>
            </a:r>
            <a:r>
              <a:rPr lang="it-IT" dirty="0" err="1"/>
              <a:t>represent</a:t>
            </a:r>
            <a:r>
              <a:rPr lang="it-IT" dirty="0"/>
              <a:t> the </a:t>
            </a:r>
            <a:r>
              <a:rPr lang="it-IT" dirty="0" err="1"/>
              <a:t>oldest</a:t>
            </a:r>
            <a:r>
              <a:rPr lang="it-IT" dirty="0"/>
              <a:t> and the </a:t>
            </a:r>
            <a:r>
              <a:rPr lang="it-IT" dirty="0" err="1"/>
              <a:t>largest</a:t>
            </a:r>
            <a:r>
              <a:rPr lang="it-IT" dirty="0"/>
              <a:t> </a:t>
            </a:r>
            <a:r>
              <a:rPr lang="it-IT" dirty="0" err="1"/>
              <a:t>class</a:t>
            </a:r>
            <a:r>
              <a:rPr lang="it-IT" dirty="0"/>
              <a:t> of small </a:t>
            </a:r>
            <a:r>
              <a:rPr lang="it-IT" dirty="0" err="1"/>
              <a:t>biomolecules</a:t>
            </a:r>
            <a:r>
              <a:rPr lang="it-IT" dirty="0"/>
              <a:t>, </a:t>
            </a:r>
            <a:r>
              <a:rPr lang="it-IT" dirty="0" err="1"/>
              <a:t>constituting</a:t>
            </a:r>
            <a:r>
              <a:rPr lang="it-IT" dirty="0"/>
              <a:t> the so-</a:t>
            </a:r>
            <a:r>
              <a:rPr lang="it-IT" dirty="0" err="1"/>
              <a:t>called</a:t>
            </a:r>
            <a:r>
              <a:rPr lang="it-IT" dirty="0"/>
              <a:t> “</a:t>
            </a:r>
            <a:r>
              <a:rPr lang="it-IT" dirty="0" err="1"/>
              <a:t>terpenome</a:t>
            </a:r>
            <a:r>
              <a:rPr lang="it-IT" dirty="0"/>
              <a:t>”. </a:t>
            </a:r>
          </a:p>
          <a:p>
            <a:pPr algn="ctr">
              <a:buFont typeface="Wingdings" pitchFamily="2" charset="2"/>
              <a:buChar char="Ø"/>
            </a:pPr>
            <a:endParaRPr lang="it-IT" dirty="0"/>
          </a:p>
          <a:p>
            <a:pPr algn="ctr">
              <a:buFont typeface="Wingdings" pitchFamily="2" charset="2"/>
              <a:buChar char="Ø"/>
            </a:pP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perform</a:t>
            </a:r>
            <a:r>
              <a:rPr lang="it-IT" dirty="0"/>
              <a:t> a large </a:t>
            </a:r>
            <a:r>
              <a:rPr lang="it-IT" dirty="0" err="1"/>
              <a:t>variety</a:t>
            </a:r>
            <a:r>
              <a:rPr lang="it-IT" dirty="0"/>
              <a:t> of </a:t>
            </a:r>
            <a:r>
              <a:rPr lang="it-IT" dirty="0" err="1"/>
              <a:t>functions</a:t>
            </a:r>
            <a:r>
              <a:rPr lang="it-IT" dirty="0"/>
              <a:t> and </a:t>
            </a:r>
            <a:r>
              <a:rPr lang="it-IT" dirty="0" err="1"/>
              <a:t>properties</a:t>
            </a:r>
            <a:r>
              <a:rPr lang="it-IT" dirty="0"/>
              <a:t> in </a:t>
            </a:r>
            <a:r>
              <a:rPr lang="it-IT" dirty="0" err="1"/>
              <a:t>all</a:t>
            </a:r>
            <a:r>
              <a:rPr lang="it-IT" dirty="0"/>
              <a:t> living </a:t>
            </a:r>
            <a:r>
              <a:rPr lang="it-IT" dirty="0" err="1"/>
              <a:t>organisms</a:t>
            </a:r>
            <a:r>
              <a:rPr lang="it-IT" dirty="0"/>
              <a:t>, </a:t>
            </a:r>
            <a:r>
              <a:rPr lang="it-IT" dirty="0" err="1"/>
              <a:t>making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 an </a:t>
            </a:r>
            <a:r>
              <a:rPr lang="it-IT" dirty="0" err="1"/>
              <a:t>incredible</a:t>
            </a:r>
            <a:r>
              <a:rPr lang="it-IT" dirty="0"/>
              <a:t> </a:t>
            </a:r>
            <a:r>
              <a:rPr lang="it-IT" dirty="0" err="1"/>
              <a:t>resource</a:t>
            </a:r>
            <a:r>
              <a:rPr lang="it-IT" dirty="0"/>
              <a:t> of </a:t>
            </a:r>
            <a:r>
              <a:rPr lang="it-IT" dirty="0" err="1"/>
              <a:t>natural</a:t>
            </a:r>
            <a:r>
              <a:rPr lang="it-IT" dirty="0"/>
              <a:t> </a:t>
            </a:r>
            <a:r>
              <a:rPr lang="it-IT" dirty="0" err="1"/>
              <a:t>products</a:t>
            </a:r>
            <a:r>
              <a:rPr lang="it-IT" dirty="0"/>
              <a:t>.</a:t>
            </a:r>
          </a:p>
          <a:p>
            <a:pPr algn="ctr">
              <a:buFont typeface="Wingdings" pitchFamily="2" charset="2"/>
              <a:buChar char="Ø"/>
            </a:pPr>
            <a:endParaRPr lang="it-IT" dirty="0"/>
          </a:p>
          <a:p>
            <a:pPr algn="ctr">
              <a:buFont typeface="Wingdings" pitchFamily="2" charset="2"/>
              <a:buChar char="Ø"/>
            </a:pP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widely</a:t>
            </a:r>
            <a:r>
              <a:rPr lang="it-IT" dirty="0"/>
              <a:t> </a:t>
            </a:r>
            <a:r>
              <a:rPr lang="it-IT" dirty="0" err="1"/>
              <a:t>represented</a:t>
            </a:r>
            <a:r>
              <a:rPr lang="it-IT" dirty="0"/>
              <a:t> in </a:t>
            </a:r>
            <a:r>
              <a:rPr lang="it-IT" dirty="0" err="1"/>
              <a:t>plants</a:t>
            </a:r>
            <a:r>
              <a:rPr lang="it-IT" dirty="0"/>
              <a:t>,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act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insecticides</a:t>
            </a:r>
            <a:r>
              <a:rPr lang="it-IT" dirty="0"/>
              <a:t>, </a:t>
            </a:r>
            <a:r>
              <a:rPr lang="it-IT" dirty="0" err="1"/>
              <a:t>pesticides</a:t>
            </a:r>
            <a:r>
              <a:rPr lang="it-IT" dirty="0"/>
              <a:t>, </a:t>
            </a:r>
            <a:r>
              <a:rPr lang="it-IT" dirty="0" err="1"/>
              <a:t>pollinator</a:t>
            </a:r>
            <a:r>
              <a:rPr lang="it-IT" dirty="0"/>
              <a:t> </a:t>
            </a:r>
            <a:r>
              <a:rPr lang="it-IT" dirty="0" err="1"/>
              <a:t>attractors</a:t>
            </a:r>
            <a:r>
              <a:rPr lang="it-IT" dirty="0"/>
              <a:t>, </a:t>
            </a:r>
            <a:r>
              <a:rPr lang="it-IT" dirty="0" err="1"/>
              <a:t>hormones</a:t>
            </a:r>
            <a:r>
              <a:rPr lang="it-IT" dirty="0"/>
              <a:t>, </a:t>
            </a:r>
            <a:r>
              <a:rPr lang="it-IT" dirty="0" err="1"/>
              <a:t>flavors</a:t>
            </a:r>
            <a:r>
              <a:rPr lang="it-IT" dirty="0"/>
              <a:t>, </a:t>
            </a:r>
            <a:r>
              <a:rPr lang="it-IT" dirty="0" err="1"/>
              <a:t>pigments</a:t>
            </a:r>
            <a:r>
              <a:rPr lang="it-IT" dirty="0"/>
              <a:t>, etc. </a:t>
            </a:r>
          </a:p>
          <a:p>
            <a:pPr marL="0" indent="0" algn="ctr">
              <a:buNone/>
            </a:pPr>
            <a:endParaRPr lang="it-IT" dirty="0"/>
          </a:p>
          <a:p>
            <a:pPr algn="ctr">
              <a:buFont typeface="Wingdings" pitchFamily="2" charset="2"/>
              <a:buChar char="Ø"/>
            </a:pP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features</a:t>
            </a:r>
            <a:r>
              <a:rPr lang="it-IT" dirty="0"/>
              <a:t> </a:t>
            </a:r>
            <a:r>
              <a:rPr lang="it-IT" dirty="0" err="1"/>
              <a:t>make</a:t>
            </a:r>
            <a:r>
              <a:rPr lang="it-IT" dirty="0"/>
              <a:t> </a:t>
            </a:r>
            <a:r>
              <a:rPr lang="it-IT" dirty="0" err="1"/>
              <a:t>isoprenoids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attractive</a:t>
            </a:r>
            <a:r>
              <a:rPr lang="it-IT" dirty="0"/>
              <a:t> for </a:t>
            </a:r>
            <a:r>
              <a:rPr lang="it-IT" dirty="0" err="1"/>
              <a:t>applications</a:t>
            </a:r>
            <a:r>
              <a:rPr lang="it-IT" dirty="0"/>
              <a:t> in </a:t>
            </a:r>
            <a:r>
              <a:rPr lang="it-IT" dirty="0" err="1"/>
              <a:t>food</a:t>
            </a:r>
            <a:r>
              <a:rPr lang="it-IT" dirty="0"/>
              <a:t>, and </a:t>
            </a:r>
            <a:r>
              <a:rPr lang="it-IT" dirty="0" err="1"/>
              <a:t>cosmetics</a:t>
            </a:r>
            <a:r>
              <a:rPr lang="it-IT" dirty="0"/>
              <a:t> (for </a:t>
            </a:r>
            <a:r>
              <a:rPr lang="it-IT" dirty="0" err="1"/>
              <a:t>example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essential</a:t>
            </a:r>
            <a:r>
              <a:rPr lang="it-IT" dirty="0"/>
              <a:t> </a:t>
            </a:r>
            <a:r>
              <a:rPr lang="it-IT" dirty="0" err="1"/>
              <a:t>oils</a:t>
            </a:r>
            <a:r>
              <a:rPr lang="it-IT" dirty="0"/>
              <a:t>), and </a:t>
            </a:r>
            <a:r>
              <a:rPr lang="it-IT" dirty="0" err="1"/>
              <a:t>chemical</a:t>
            </a:r>
            <a:r>
              <a:rPr lang="it-IT" dirty="0"/>
              <a:t>, </a:t>
            </a:r>
            <a:r>
              <a:rPr lang="it-IT" dirty="0" err="1"/>
              <a:t>pharmaceutical</a:t>
            </a:r>
            <a:r>
              <a:rPr lang="it-IT" dirty="0"/>
              <a:t> and </a:t>
            </a:r>
            <a:r>
              <a:rPr lang="it-IT" dirty="0" err="1"/>
              <a:t>rubber</a:t>
            </a:r>
            <a:r>
              <a:rPr lang="it-IT" dirty="0"/>
              <a:t> </a:t>
            </a:r>
            <a:r>
              <a:rPr lang="it-IT" dirty="0" err="1"/>
              <a:t>industries</a:t>
            </a:r>
            <a:r>
              <a:rPr lang="it-IT" dirty="0"/>
              <a:t>. </a:t>
            </a:r>
          </a:p>
          <a:p>
            <a:pPr algn="ctr">
              <a:buFont typeface="Wingdings" pitchFamily="2" charset="2"/>
              <a:buChar char="Ø"/>
            </a:pPr>
            <a:endParaRPr lang="it-IT" dirty="0"/>
          </a:p>
          <a:p>
            <a:pPr algn="ctr">
              <a:buFont typeface="Wingdings" pitchFamily="2" charset="2"/>
              <a:buChar char="Ø"/>
            </a:pPr>
            <a:r>
              <a:rPr lang="it-IT" dirty="0" err="1"/>
              <a:t>Terpenes</a:t>
            </a:r>
            <a:r>
              <a:rPr lang="it-IT" dirty="0"/>
              <a:t> </a:t>
            </a:r>
            <a:r>
              <a:rPr lang="it-IT" dirty="0" err="1"/>
              <a:t>produced</a:t>
            </a:r>
            <a:r>
              <a:rPr lang="it-IT" dirty="0"/>
              <a:t> in the </a:t>
            </a:r>
            <a:r>
              <a:rPr lang="it-IT" dirty="0" err="1"/>
              <a:t>terpenoid</a:t>
            </a:r>
            <a:r>
              <a:rPr lang="it-IT" dirty="0"/>
              <a:t> </a:t>
            </a:r>
            <a:r>
              <a:rPr lang="it-IT" dirty="0" err="1"/>
              <a:t>pathway</a:t>
            </a:r>
            <a:r>
              <a:rPr lang="it-IT" dirty="0"/>
              <a:t> serve a </a:t>
            </a:r>
            <a:r>
              <a:rPr lang="it-IT" dirty="0" err="1"/>
              <a:t>huge</a:t>
            </a:r>
            <a:r>
              <a:rPr lang="it-IT" dirty="0"/>
              <a:t> </a:t>
            </a:r>
            <a:r>
              <a:rPr lang="it-IT" dirty="0" err="1"/>
              <a:t>variety</a:t>
            </a:r>
            <a:r>
              <a:rPr lang="it-IT" dirty="0"/>
              <a:t> of </a:t>
            </a:r>
            <a:r>
              <a:rPr lang="it-IT" dirty="0" err="1"/>
              <a:t>functions</a:t>
            </a:r>
            <a:r>
              <a:rPr lang="it-IT" dirty="0"/>
              <a:t> in </a:t>
            </a:r>
            <a:r>
              <a:rPr lang="it-IT" dirty="0" err="1"/>
              <a:t>photosynthesis</a:t>
            </a:r>
            <a:r>
              <a:rPr lang="it-IT" dirty="0"/>
              <a:t>, </a:t>
            </a:r>
            <a:r>
              <a:rPr lang="it-IT" dirty="0" err="1"/>
              <a:t>hormone-controlled</a:t>
            </a:r>
            <a:r>
              <a:rPr lang="it-IT" dirty="0"/>
              <a:t> </a:t>
            </a:r>
            <a:r>
              <a:rPr lang="it-IT" dirty="0" err="1"/>
              <a:t>development</a:t>
            </a:r>
            <a:r>
              <a:rPr lang="it-IT" dirty="0"/>
              <a:t> (</a:t>
            </a:r>
            <a:r>
              <a:rPr lang="it-IT" dirty="0" err="1"/>
              <a:t>gibberellin</a:t>
            </a:r>
            <a:r>
              <a:rPr lang="it-IT" dirty="0"/>
              <a:t> and </a:t>
            </a:r>
            <a:r>
              <a:rPr lang="it-IT" dirty="0" err="1"/>
              <a:t>abscisic</a:t>
            </a:r>
            <a:r>
              <a:rPr lang="it-IT" dirty="0"/>
              <a:t> acid), and </a:t>
            </a:r>
            <a:r>
              <a:rPr lang="it-IT" dirty="0" err="1"/>
              <a:t>flower</a:t>
            </a:r>
            <a:r>
              <a:rPr lang="it-IT" dirty="0"/>
              <a:t> </a:t>
            </a:r>
            <a:r>
              <a:rPr lang="it-IT" dirty="0" err="1"/>
              <a:t>coloration</a:t>
            </a:r>
            <a:r>
              <a:rPr lang="it-IT" dirty="0"/>
              <a:t> and </a:t>
            </a:r>
            <a:r>
              <a:rPr lang="it-IT" dirty="0" err="1"/>
              <a:t>scent</a:t>
            </a:r>
            <a:r>
              <a:rPr lang="it-IT" dirty="0"/>
              <a:t> to </a:t>
            </a:r>
            <a:r>
              <a:rPr lang="it-IT" dirty="0" err="1"/>
              <a:t>name</a:t>
            </a:r>
            <a:r>
              <a:rPr lang="it-IT" dirty="0"/>
              <a:t> a </a:t>
            </a:r>
            <a:r>
              <a:rPr lang="it-IT" dirty="0" err="1"/>
              <a:t>few</a:t>
            </a:r>
            <a:r>
              <a:rPr lang="it-IT" dirty="0"/>
              <a:t>. For </a:t>
            </a:r>
            <a:r>
              <a:rPr lang="it-IT" dirty="0" err="1"/>
              <a:t>humans</a:t>
            </a:r>
            <a:r>
              <a:rPr lang="it-IT" dirty="0"/>
              <a:t>, </a:t>
            </a:r>
            <a:r>
              <a:rPr lang="it-IT" dirty="0" err="1"/>
              <a:t>they</a:t>
            </a:r>
            <a:r>
              <a:rPr lang="it-IT" dirty="0"/>
              <a:t> are a source for </a:t>
            </a:r>
            <a:r>
              <a:rPr lang="it-IT" dirty="0" err="1"/>
              <a:t>rubber</a:t>
            </a:r>
            <a:r>
              <a:rPr lang="it-IT" dirty="0"/>
              <a:t>, </a:t>
            </a:r>
            <a:r>
              <a:rPr lang="it-IT" dirty="0" err="1"/>
              <a:t>essential</a:t>
            </a:r>
            <a:r>
              <a:rPr lang="it-IT" dirty="0"/>
              <a:t> </a:t>
            </a:r>
            <a:r>
              <a:rPr lang="it-IT" dirty="0" err="1"/>
              <a:t>oils</a:t>
            </a:r>
            <a:r>
              <a:rPr lang="it-IT" dirty="0"/>
              <a:t> (</a:t>
            </a:r>
            <a:r>
              <a:rPr lang="it-IT" dirty="0" err="1"/>
              <a:t>perfumes</a:t>
            </a:r>
            <a:r>
              <a:rPr lang="it-IT" dirty="0"/>
              <a:t>), and </a:t>
            </a:r>
            <a:r>
              <a:rPr lang="it-IT" dirty="0" err="1"/>
              <a:t>medicinal</a:t>
            </a:r>
            <a:r>
              <a:rPr lang="it-IT" dirty="0"/>
              <a:t> </a:t>
            </a:r>
            <a:r>
              <a:rPr lang="it-IT" dirty="0" err="1"/>
              <a:t>drugs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Taxol</a:t>
            </a:r>
            <a:r>
              <a:rPr lang="it-IT" dirty="0"/>
              <a:t>® (an </a:t>
            </a:r>
            <a:r>
              <a:rPr lang="it-IT" dirty="0" err="1"/>
              <a:t>anticancer</a:t>
            </a:r>
            <a:r>
              <a:rPr lang="it-IT" dirty="0"/>
              <a:t> </a:t>
            </a:r>
            <a:r>
              <a:rPr lang="it-IT" dirty="0" err="1"/>
              <a:t>drug</a:t>
            </a:r>
            <a:r>
              <a:rPr lang="it-IT" dirty="0"/>
              <a:t>). 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AD6D7CF-1D48-BA46-B6D6-AE1AE827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576B-7249-F541-9D24-C07FB2C775C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393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97D80FC-907E-9844-A159-3EAABC98FF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6" t="2149" r="20590"/>
          <a:stretch/>
        </p:blipFill>
        <p:spPr>
          <a:xfrm>
            <a:off x="3137456" y="342900"/>
            <a:ext cx="5320743" cy="624504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4755117-DEA2-F143-879D-AD6CF44B0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576B-7249-F541-9D24-C07FB2C775C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201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4755117-DEA2-F143-879D-AD6CF44B0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576B-7249-F541-9D24-C07FB2C775C0}" type="slidenum">
              <a:rPr lang="it-IT" smtClean="0"/>
              <a:t>13</a:t>
            </a:fld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F6E4AB58-752E-FA47-9001-FE83C57E5563}"/>
              </a:ext>
            </a:extLst>
          </p:cNvPr>
          <p:cNvGrpSpPr/>
          <p:nvPr/>
        </p:nvGrpSpPr>
        <p:grpSpPr>
          <a:xfrm>
            <a:off x="807674" y="1135397"/>
            <a:ext cx="6139067" cy="2345636"/>
            <a:chOff x="3137456" y="4015409"/>
            <a:chExt cx="5320743" cy="1590262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97D80FC-907E-9844-A159-3EAABC98FF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46" t="59692" r="20590" b="15390"/>
            <a:stretch/>
          </p:blipFill>
          <p:spPr>
            <a:xfrm>
              <a:off x="3137456" y="4015409"/>
              <a:ext cx="5320743" cy="1590262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</p:pic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9F1A1815-0FBC-F04D-96EE-7BC883D6860F}"/>
                </a:ext>
              </a:extLst>
            </p:cNvPr>
            <p:cNvSpPr/>
            <p:nvPr/>
          </p:nvSpPr>
          <p:spPr>
            <a:xfrm>
              <a:off x="6506817" y="4929809"/>
              <a:ext cx="874644" cy="37106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A02E56D-7ECC-324C-B443-A9009A6D52C6}"/>
              </a:ext>
            </a:extLst>
          </p:cNvPr>
          <p:cNvSpPr txBox="1"/>
          <p:nvPr/>
        </p:nvSpPr>
        <p:spPr>
          <a:xfrm>
            <a:off x="954157" y="3798680"/>
            <a:ext cx="61490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sz="2200" dirty="0">
                <a:cs typeface="Arial" panose="020B0604020202020204" pitchFamily="34" charset="0"/>
              </a:rPr>
              <a:t>Unità C</a:t>
            </a:r>
            <a:r>
              <a:rPr lang="it-IT" sz="2200" baseline="-25000" dirty="0">
                <a:cs typeface="Arial" panose="020B0604020202020204" pitchFamily="34" charset="0"/>
              </a:rPr>
              <a:t>6</a:t>
            </a:r>
            <a:r>
              <a:rPr lang="it-IT" sz="2200" dirty="0">
                <a:cs typeface="Arial" panose="020B0604020202020204" pitchFamily="34" charset="0"/>
              </a:rPr>
              <a:t> di </a:t>
            </a:r>
            <a:r>
              <a:rPr lang="it-IT" sz="2200" dirty="0" err="1">
                <a:cs typeface="Arial" panose="020B0604020202020204" pitchFamily="34" charset="0"/>
              </a:rPr>
              <a:t>esanoato</a:t>
            </a:r>
            <a:r>
              <a:rPr lang="it-IT" sz="2200" dirty="0">
                <a:cs typeface="Arial" panose="020B0604020202020204" pitchFamily="34" charset="0"/>
              </a:rPr>
              <a:t>: unità starter nella formazione dei </a:t>
            </a:r>
            <a:r>
              <a:rPr lang="it-IT" sz="2200" b="1" dirty="0" err="1">
                <a:cs typeface="Arial" panose="020B0604020202020204" pitchFamily="34" charset="0"/>
              </a:rPr>
              <a:t>cannabinoidi</a:t>
            </a:r>
            <a:endParaRPr lang="it-IT" sz="2200" b="1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it-IT" sz="2200" b="1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it-IT" sz="2200" b="1" dirty="0" err="1">
                <a:cs typeface="Arial" panose="020B0604020202020204" pitchFamily="34" charset="0"/>
              </a:rPr>
              <a:t>Cannabinoidi</a:t>
            </a:r>
            <a:r>
              <a:rPr lang="it-IT" sz="2200" b="1" dirty="0">
                <a:cs typeface="Arial" panose="020B0604020202020204" pitchFamily="34" charset="0"/>
              </a:rPr>
              <a:t> </a:t>
            </a:r>
            <a:r>
              <a:rPr lang="it-IT" sz="2200" dirty="0">
                <a:cs typeface="Arial" panose="020B0604020202020204" pitchFamily="34" charset="0"/>
              </a:rPr>
              <a:t>un gruppo di terpeni fenolici isolati dalla Canapa indiana (</a:t>
            </a:r>
            <a:r>
              <a:rPr lang="it-IT" sz="2200" i="1" dirty="0">
                <a:cs typeface="Arial" panose="020B0604020202020204" pitchFamily="34" charset="0"/>
              </a:rPr>
              <a:t>Cannabis sativa</a:t>
            </a:r>
            <a:r>
              <a:rPr lang="it-IT" sz="2200" dirty="0">
                <a:cs typeface="Arial" panose="020B0604020202020204" pitchFamily="34" charset="0"/>
              </a:rPr>
              <a:t>). 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sz="2200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it-IT" sz="2200" dirty="0">
                <a:cs typeface="Arial" panose="020B0604020202020204" pitchFamily="34" charset="0"/>
              </a:rPr>
              <a:t>Il principale componente psicoattivo è il </a:t>
            </a:r>
            <a:r>
              <a:rPr lang="it-IT" sz="2200" b="1" dirty="0" err="1">
                <a:cs typeface="Arial" panose="020B0604020202020204" pitchFamily="34" charset="0"/>
              </a:rPr>
              <a:t>Tetraidrocannabinolo</a:t>
            </a:r>
            <a:r>
              <a:rPr lang="it-IT" sz="2200" b="1" dirty="0">
                <a:cs typeface="Arial" panose="020B0604020202020204" pitchFamily="34" charset="0"/>
              </a:rPr>
              <a:t> (THC)</a:t>
            </a:r>
            <a:endParaRPr lang="it-IT" sz="2200" dirty="0">
              <a:cs typeface="Arial" panose="020B060402020202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5BC4642-BAF4-E64D-9A79-95B3989FBAB7}"/>
              </a:ext>
            </a:extLst>
          </p:cNvPr>
          <p:cNvSpPr txBox="1">
            <a:spLocks/>
          </p:cNvSpPr>
          <p:nvPr/>
        </p:nvSpPr>
        <p:spPr>
          <a:xfrm>
            <a:off x="954157" y="251791"/>
            <a:ext cx="9700098" cy="6057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err="1">
                <a:solidFill>
                  <a:srgbClr val="0070C0"/>
                </a:solidFill>
                <a:latin typeface="+mn-lt"/>
              </a:rPr>
              <a:t>Fatty</a:t>
            </a:r>
            <a:r>
              <a:rPr lang="it-IT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+mn-lt"/>
              </a:rPr>
              <a:t>acids</a:t>
            </a:r>
            <a:r>
              <a:rPr lang="it-IT" b="1" dirty="0">
                <a:solidFill>
                  <a:srgbClr val="0070C0"/>
                </a:solidFill>
                <a:latin typeface="+mn-lt"/>
              </a:rPr>
              <a:t>, </a:t>
            </a:r>
            <a:r>
              <a:rPr lang="it-IT" b="1" dirty="0" err="1">
                <a:solidFill>
                  <a:srgbClr val="0070C0"/>
                </a:solidFill>
                <a:latin typeface="+mn-lt"/>
              </a:rPr>
              <a:t>polifunctional</a:t>
            </a:r>
            <a:r>
              <a:rPr lang="it-IT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+mn-lt"/>
              </a:rPr>
              <a:t>molecules</a:t>
            </a:r>
            <a:endParaRPr lang="it-IT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D29BE81-97FE-6646-BA8C-4410317B108A}"/>
              </a:ext>
            </a:extLst>
          </p:cNvPr>
          <p:cNvSpPr/>
          <p:nvPr/>
        </p:nvSpPr>
        <p:spPr>
          <a:xfrm>
            <a:off x="7933911" y="6416890"/>
            <a:ext cx="2798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cs typeface="Arial" panose="020B0604020202020204" pitchFamily="34" charset="0"/>
              </a:rPr>
              <a:t>Tetraidrocannabinolo</a:t>
            </a:r>
            <a:r>
              <a:rPr lang="it-IT" b="1" dirty="0">
                <a:cs typeface="Arial" panose="020B0604020202020204" pitchFamily="34" charset="0"/>
              </a:rPr>
              <a:t> (THC)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CFCE341-A8C5-A843-860F-C2020354A6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46"/>
          <a:stretch/>
        </p:blipFill>
        <p:spPr>
          <a:xfrm>
            <a:off x="7528062" y="4144577"/>
            <a:ext cx="3390900" cy="1792563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2B8BD5A3-F06B-DC49-A18A-DE54A5400DDC}"/>
              </a:ext>
            </a:extLst>
          </p:cNvPr>
          <p:cNvSpPr/>
          <p:nvPr/>
        </p:nvSpPr>
        <p:spPr>
          <a:xfrm>
            <a:off x="7528062" y="4144577"/>
            <a:ext cx="3603763" cy="21236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giù 19">
            <a:extLst>
              <a:ext uri="{FF2B5EF4-FFF2-40B4-BE49-F238E27FC236}">
                <a16:creationId xmlns:a16="http://schemas.microsoft.com/office/drawing/2014/main" id="{0B764744-CF5A-C847-9F86-A6842207A74F}"/>
              </a:ext>
            </a:extLst>
          </p:cNvPr>
          <p:cNvSpPr/>
          <p:nvPr/>
        </p:nvSpPr>
        <p:spPr>
          <a:xfrm>
            <a:off x="8918713" y="2951940"/>
            <a:ext cx="185531" cy="264054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giù 20">
            <a:extLst>
              <a:ext uri="{FF2B5EF4-FFF2-40B4-BE49-F238E27FC236}">
                <a16:creationId xmlns:a16="http://schemas.microsoft.com/office/drawing/2014/main" id="{22F133E5-89DE-A349-A821-F5C0B15F1996}"/>
              </a:ext>
            </a:extLst>
          </p:cNvPr>
          <p:cNvSpPr/>
          <p:nvPr/>
        </p:nvSpPr>
        <p:spPr>
          <a:xfrm>
            <a:off x="8925341" y="3342876"/>
            <a:ext cx="185531" cy="264054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giù 21">
            <a:extLst>
              <a:ext uri="{FF2B5EF4-FFF2-40B4-BE49-F238E27FC236}">
                <a16:creationId xmlns:a16="http://schemas.microsoft.com/office/drawing/2014/main" id="{2D8CA1FE-51EB-6E47-8B25-138F5CCC3016}"/>
              </a:ext>
            </a:extLst>
          </p:cNvPr>
          <p:cNvSpPr/>
          <p:nvPr/>
        </p:nvSpPr>
        <p:spPr>
          <a:xfrm>
            <a:off x="8938592" y="3727192"/>
            <a:ext cx="185531" cy="264054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E6A79EA-E637-1448-95A3-5AACC619A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634" y="1295260"/>
            <a:ext cx="2177220" cy="145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08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E48A258-0248-444C-B81E-F5106164F4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01"/>
          <a:stretch/>
        </p:blipFill>
        <p:spPr>
          <a:xfrm>
            <a:off x="2880851" y="1501265"/>
            <a:ext cx="5765778" cy="438825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46CEAE6E-D3BD-AC4C-AD94-6AAC2B82C116}"/>
              </a:ext>
            </a:extLst>
          </p:cNvPr>
          <p:cNvSpPr txBox="1">
            <a:spLocks/>
          </p:cNvSpPr>
          <p:nvPr/>
        </p:nvSpPr>
        <p:spPr>
          <a:xfrm>
            <a:off x="913691" y="500503"/>
            <a:ext cx="9700098" cy="6057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err="1">
                <a:solidFill>
                  <a:srgbClr val="0070C0"/>
                </a:solidFill>
                <a:latin typeface="+mn-lt"/>
              </a:rPr>
              <a:t>Fatty</a:t>
            </a:r>
            <a:r>
              <a:rPr lang="it-IT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+mn-lt"/>
              </a:rPr>
              <a:t>acids</a:t>
            </a:r>
            <a:r>
              <a:rPr lang="it-IT" b="1" dirty="0">
                <a:solidFill>
                  <a:srgbClr val="0070C0"/>
                </a:solidFill>
                <a:latin typeface="+mn-lt"/>
              </a:rPr>
              <a:t>, </a:t>
            </a:r>
            <a:r>
              <a:rPr lang="it-IT" b="1" dirty="0" err="1">
                <a:solidFill>
                  <a:srgbClr val="0070C0"/>
                </a:solidFill>
                <a:latin typeface="+mn-lt"/>
              </a:rPr>
              <a:t>polifunctional</a:t>
            </a:r>
            <a:r>
              <a:rPr lang="it-IT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+mn-lt"/>
              </a:rPr>
              <a:t>molecules</a:t>
            </a:r>
            <a:endParaRPr lang="it-IT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7D54577-3EBD-C44A-B3A4-C6C0FF036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605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magine 1" descr="Fig 6-2.bmp">
            <a:extLst>
              <a:ext uri="{FF2B5EF4-FFF2-40B4-BE49-F238E27FC236}">
                <a16:creationId xmlns:a16="http://schemas.microsoft.com/office/drawing/2014/main" id="{67F3D398-2BCB-7140-A471-92970585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2" y="359229"/>
            <a:ext cx="6730103" cy="564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EE70CF-65EC-0444-95D3-0C1CCEE4F752}"/>
              </a:ext>
            </a:extLst>
          </p:cNvPr>
          <p:cNvSpPr txBox="1"/>
          <p:nvPr/>
        </p:nvSpPr>
        <p:spPr>
          <a:xfrm>
            <a:off x="7364186" y="1877786"/>
            <a:ext cx="45556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it-IT" sz="2400" dirty="0" err="1"/>
              <a:t>Lipds</a:t>
            </a:r>
            <a:r>
              <a:rPr lang="it-IT" sz="2400" dirty="0"/>
              <a:t> are </a:t>
            </a:r>
            <a:r>
              <a:rPr lang="it-IT" sz="2400" dirty="0" err="1"/>
              <a:t>classified</a:t>
            </a:r>
            <a:r>
              <a:rPr lang="it-IT" sz="2400" dirty="0"/>
              <a:t> in </a:t>
            </a:r>
            <a:r>
              <a:rPr lang="it-IT" sz="2400" dirty="0" err="1"/>
              <a:t>simple</a:t>
            </a:r>
            <a:r>
              <a:rPr lang="it-IT" sz="2400" dirty="0"/>
              <a:t> and </a:t>
            </a:r>
            <a:r>
              <a:rPr lang="it-IT" sz="2400" dirty="0" err="1"/>
              <a:t>complex</a:t>
            </a:r>
            <a:r>
              <a:rPr lang="it-IT" sz="2400" dirty="0"/>
              <a:t> </a:t>
            </a:r>
            <a:r>
              <a:rPr lang="it-IT" sz="2400" dirty="0" err="1"/>
              <a:t>lipids</a:t>
            </a:r>
            <a:r>
              <a:rPr lang="it-IT" sz="2400" dirty="0"/>
              <a:t>: 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400" dirty="0"/>
              <a:t>Simple </a:t>
            </a:r>
            <a:r>
              <a:rPr lang="it-IT" sz="2400" dirty="0" err="1"/>
              <a:t>lipids</a:t>
            </a:r>
            <a:r>
              <a:rPr lang="it-IT" sz="2400" dirty="0"/>
              <a:t>: </a:t>
            </a:r>
            <a:r>
              <a:rPr lang="it-IT" sz="2400" dirty="0" err="1"/>
              <a:t>triacilglycerols</a:t>
            </a:r>
            <a:r>
              <a:rPr lang="it-IT" sz="2400" dirty="0"/>
              <a:t>, </a:t>
            </a:r>
            <a:r>
              <a:rPr lang="it-IT" sz="2400" dirty="0" err="1"/>
              <a:t>steroids</a:t>
            </a:r>
            <a:r>
              <a:rPr lang="it-IT" sz="2400" dirty="0"/>
              <a:t> and </a:t>
            </a:r>
            <a:r>
              <a:rPr lang="it-IT" sz="2400" dirty="0" err="1"/>
              <a:t>waxes</a:t>
            </a:r>
            <a:r>
              <a:rPr lang="it-IT" sz="2400" dirty="0"/>
              <a:t>;</a:t>
            </a:r>
          </a:p>
          <a:p>
            <a:endParaRPr lang="it-IT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400" dirty="0"/>
              <a:t> </a:t>
            </a:r>
            <a:r>
              <a:rPr lang="it-IT" sz="2400" dirty="0" err="1"/>
              <a:t>Complex</a:t>
            </a:r>
            <a:r>
              <a:rPr lang="it-IT" sz="2400" dirty="0"/>
              <a:t> </a:t>
            </a:r>
            <a:r>
              <a:rPr lang="it-IT" sz="2400" dirty="0" err="1"/>
              <a:t>lipids</a:t>
            </a:r>
            <a:r>
              <a:rPr lang="it-IT" sz="2400" dirty="0"/>
              <a:t>: </a:t>
            </a:r>
            <a:r>
              <a:rPr lang="it-IT" sz="2400" dirty="0" err="1"/>
              <a:t>phospholipids</a:t>
            </a:r>
            <a:r>
              <a:rPr lang="it-IT" sz="2400" dirty="0"/>
              <a:t> and </a:t>
            </a:r>
            <a:r>
              <a:rPr lang="it-IT" sz="2400" dirty="0" err="1"/>
              <a:t>glycolipids</a:t>
            </a:r>
            <a:endParaRPr lang="it-IT" sz="2400" dirty="0"/>
          </a:p>
          <a:p>
            <a:pPr marL="342900" indent="-342900">
              <a:buFont typeface="Wingdings" pitchFamily="2" charset="2"/>
              <a:buChar char="Ø"/>
            </a:pPr>
            <a:endParaRPr lang="it-IT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400" dirty="0" err="1"/>
              <a:t>Triacilglycerol</a:t>
            </a:r>
            <a:r>
              <a:rPr lang="it-IT" sz="2400" dirty="0"/>
              <a:t> are more </a:t>
            </a:r>
            <a:r>
              <a:rPr lang="it-IT" sz="2400" dirty="0" err="1"/>
              <a:t>than</a:t>
            </a:r>
            <a:r>
              <a:rPr lang="it-IT" sz="2400" dirty="0"/>
              <a:t> 90% of </a:t>
            </a:r>
            <a:r>
              <a:rPr lang="it-IT" sz="2400" dirty="0" err="1"/>
              <a:t>total</a:t>
            </a:r>
            <a:r>
              <a:rPr lang="it-IT" sz="2400" dirty="0"/>
              <a:t> </a:t>
            </a:r>
            <a:r>
              <a:rPr lang="it-IT" sz="2400" dirty="0" err="1"/>
              <a:t>lipids</a:t>
            </a:r>
            <a:endParaRPr lang="it-IT" sz="24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A6B3ED-5600-994D-8EF9-9A23AE573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931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90329" y="188640"/>
            <a:ext cx="10588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Triglycerides</a:t>
            </a:r>
            <a:r>
              <a:rPr lang="it-IT" dirty="0"/>
              <a:t> are the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natural</a:t>
            </a:r>
            <a:r>
              <a:rPr lang="it-IT" dirty="0"/>
              <a:t> </a:t>
            </a:r>
            <a:r>
              <a:rPr lang="it-IT" dirty="0" err="1"/>
              <a:t>fats</a:t>
            </a:r>
            <a:r>
              <a:rPr lang="it-IT" dirty="0"/>
              <a:t>. </a:t>
            </a:r>
            <a:r>
              <a:rPr lang="it-IT" dirty="0" err="1"/>
              <a:t>Triglycerides</a:t>
            </a:r>
            <a:r>
              <a:rPr lang="it-IT" dirty="0"/>
              <a:t> are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simple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three</a:t>
            </a:r>
            <a:r>
              <a:rPr lang="it-IT" dirty="0"/>
              <a:t> </a:t>
            </a:r>
            <a:r>
              <a:rPr lang="it-IT" dirty="0" err="1"/>
              <a:t>alcoholic</a:t>
            </a:r>
            <a:r>
              <a:rPr lang="it-IT" dirty="0"/>
              <a:t> </a:t>
            </a:r>
            <a:r>
              <a:rPr lang="it-IT" dirty="0" err="1"/>
              <a:t>groups</a:t>
            </a:r>
            <a:r>
              <a:rPr lang="it-IT" dirty="0"/>
              <a:t> of </a:t>
            </a:r>
            <a:r>
              <a:rPr lang="it-IT" dirty="0" err="1"/>
              <a:t>glycerol</a:t>
            </a:r>
            <a:r>
              <a:rPr lang="it-IT" dirty="0"/>
              <a:t> are </a:t>
            </a:r>
            <a:r>
              <a:rPr lang="it-IT" dirty="0" err="1"/>
              <a:t>esterified</a:t>
            </a:r>
            <a:r>
              <a:rPr lang="it-IT" dirty="0"/>
              <a:t> by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fatty</a:t>
            </a:r>
            <a:r>
              <a:rPr lang="it-IT" dirty="0"/>
              <a:t> acid, </a:t>
            </a:r>
            <a:r>
              <a:rPr lang="it-IT" dirty="0" err="1"/>
              <a:t>mixed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fatty</a:t>
            </a:r>
            <a:r>
              <a:rPr lang="it-IT" dirty="0"/>
              <a:t> </a:t>
            </a:r>
            <a:r>
              <a:rPr lang="it-IT" dirty="0" err="1"/>
              <a:t>acids</a:t>
            </a:r>
            <a:r>
              <a:rPr lang="it-IT" dirty="0"/>
              <a:t> are </a:t>
            </a:r>
            <a:r>
              <a:rPr lang="it-IT" dirty="0" err="1"/>
              <a:t>different</a:t>
            </a:r>
            <a:r>
              <a:rPr lang="it-IT" dirty="0"/>
              <a:t>.</a:t>
            </a:r>
          </a:p>
        </p:txBody>
      </p:sp>
      <p:pic>
        <p:nvPicPr>
          <p:cNvPr id="2052" name="Picture 4" descr="Formula di struttura del glicero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739071"/>
            <a:ext cx="23812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761350" y="2615371"/>
            <a:ext cx="985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glicerolo</a:t>
            </a:r>
          </a:p>
        </p:txBody>
      </p:sp>
      <p:pic>
        <p:nvPicPr>
          <p:cNvPr id="2054" name="Picture 6" descr="https://upload.wikimedia.org/wikipedia/commons/thumb/a/a4/Tripalmitin.svg/1024px-Tripalmiti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594188"/>
            <a:ext cx="330985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640848" y="4903686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Lipide</a:t>
            </a:r>
          </a:p>
        </p:txBody>
      </p:sp>
      <p:pic>
        <p:nvPicPr>
          <p:cNvPr id="2056" name="Picture 8" descr="https://upload.wikimedia.org/wikipedia/commons/thumb/e/e7/Triolein.PNG/220px-Triole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083" y="1103428"/>
            <a:ext cx="2928423" cy="44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15619" y="5442199"/>
            <a:ext cx="10694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Example</a:t>
            </a:r>
            <a:r>
              <a:rPr lang="it-IT" sz="2400" dirty="0"/>
              <a:t> of a </a:t>
            </a:r>
            <a:r>
              <a:rPr lang="it-IT" sz="2400" dirty="0" err="1"/>
              <a:t>triglyceride</a:t>
            </a:r>
            <a:r>
              <a:rPr lang="it-IT" sz="2400" dirty="0"/>
              <a:t> with 3 double cis bonds, </a:t>
            </a:r>
            <a:r>
              <a:rPr lang="it-IT" sz="2400" b="1" dirty="0" err="1">
                <a:solidFill>
                  <a:srgbClr val="FF0000"/>
                </a:solidFill>
              </a:rPr>
              <a:t>triolein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dirty="0"/>
              <a:t>(up 80% olive </a:t>
            </a:r>
            <a:r>
              <a:rPr lang="it-IT" sz="2400" dirty="0" err="1"/>
              <a:t>oil</a:t>
            </a:r>
            <a:r>
              <a:rPr lang="it-IT" sz="2400" dirty="0"/>
              <a:t>). The </a:t>
            </a:r>
            <a:r>
              <a:rPr lang="it-IT" sz="2400" dirty="0" err="1"/>
              <a:t>molecule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an </a:t>
            </a:r>
            <a:r>
              <a:rPr lang="it-IT" sz="2400" dirty="0" err="1"/>
              <a:t>irregular</a:t>
            </a:r>
            <a:r>
              <a:rPr lang="it-IT" sz="2400" dirty="0"/>
              <a:t> </a:t>
            </a:r>
            <a:r>
              <a:rPr lang="it-IT" sz="2400" dirty="0" err="1"/>
              <a:t>shape</a:t>
            </a:r>
            <a:r>
              <a:rPr lang="it-IT" sz="2400" dirty="0"/>
              <a:t> and </a:t>
            </a:r>
            <a:r>
              <a:rPr lang="it-IT" sz="2400" dirty="0" err="1"/>
              <a:t>packs</a:t>
            </a:r>
            <a:r>
              <a:rPr lang="it-IT" sz="2400" dirty="0"/>
              <a:t> with </a:t>
            </a:r>
            <a:r>
              <a:rPr lang="it-IT" sz="2400" dirty="0" err="1"/>
              <a:t>difficulty</a:t>
            </a:r>
            <a:r>
              <a:rPr lang="it-IT" sz="2400" dirty="0"/>
              <a:t>, </a:t>
            </a:r>
            <a:r>
              <a:rPr lang="it-IT" sz="2400" dirty="0" err="1"/>
              <a:t>remaining</a:t>
            </a:r>
            <a:r>
              <a:rPr lang="it-IT" sz="2400" dirty="0"/>
              <a:t> </a:t>
            </a:r>
            <a:r>
              <a:rPr lang="it-IT" sz="2400" dirty="0" err="1"/>
              <a:t>fluid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room temperature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865BD5-E31A-7B44-A451-A0F7F63FD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613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B35DBA-29DD-6B43-9543-819A4CEB4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412" y="87549"/>
            <a:ext cx="9700098" cy="605716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err="1">
                <a:solidFill>
                  <a:srgbClr val="00B050"/>
                </a:solidFill>
                <a:latin typeface="+mn-lt"/>
              </a:rPr>
              <a:t>Fatty</a:t>
            </a:r>
            <a:r>
              <a:rPr lang="it-IT" sz="3600" b="1" i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it-IT" sz="3600" b="1" dirty="0" err="1">
                <a:solidFill>
                  <a:srgbClr val="00B050"/>
                </a:solidFill>
                <a:latin typeface="+mn-lt"/>
              </a:rPr>
              <a:t>Acids</a:t>
            </a:r>
            <a:r>
              <a:rPr lang="it-IT" sz="3600" b="1" i="1" dirty="0">
                <a:solidFill>
                  <a:srgbClr val="00B050"/>
                </a:solidFill>
                <a:latin typeface="+mn-lt"/>
              </a:rPr>
              <a:t> </a:t>
            </a:r>
            <a:endParaRPr lang="it-IT" sz="36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0D2191-4313-0140-9AAB-2BD807795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05" y="780776"/>
            <a:ext cx="11513907" cy="6441659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it-IT" sz="2700" b="1" dirty="0" err="1"/>
              <a:t>Fatty</a:t>
            </a:r>
            <a:r>
              <a:rPr lang="it-IT" sz="2700" b="1" dirty="0"/>
              <a:t> </a:t>
            </a:r>
            <a:r>
              <a:rPr lang="it-IT" sz="2700" b="1" dirty="0" err="1"/>
              <a:t>acids</a:t>
            </a:r>
            <a:r>
              <a:rPr lang="it-IT" sz="2700" b="1" dirty="0"/>
              <a:t> </a:t>
            </a:r>
            <a:r>
              <a:rPr lang="it-IT" sz="2700" dirty="0"/>
              <a:t>are the </a:t>
            </a:r>
            <a:r>
              <a:rPr lang="it-IT" sz="2700" dirty="0" err="1"/>
              <a:t>simplest</a:t>
            </a:r>
            <a:r>
              <a:rPr lang="it-IT" sz="2700" dirty="0"/>
              <a:t> </a:t>
            </a:r>
            <a:r>
              <a:rPr lang="it-IT" sz="2700" dirty="0" err="1"/>
              <a:t>lipids</a:t>
            </a:r>
            <a:r>
              <a:rPr lang="it-IT" sz="2700" dirty="0"/>
              <a:t>. </a:t>
            </a:r>
            <a:r>
              <a:rPr lang="it-IT" sz="2700" dirty="0" err="1"/>
              <a:t>They</a:t>
            </a:r>
            <a:r>
              <a:rPr lang="it-IT" sz="2700" dirty="0"/>
              <a:t> are </a:t>
            </a:r>
            <a:r>
              <a:rPr lang="it-IT" sz="2700" dirty="0" err="1"/>
              <a:t>characterized</a:t>
            </a:r>
            <a:r>
              <a:rPr lang="it-IT" sz="2700" dirty="0"/>
              <a:t> by a </a:t>
            </a:r>
            <a:r>
              <a:rPr lang="it-IT" sz="2700" dirty="0" err="1"/>
              <a:t>polar</a:t>
            </a:r>
            <a:r>
              <a:rPr lang="it-IT" sz="2700" dirty="0"/>
              <a:t> </a:t>
            </a:r>
            <a:r>
              <a:rPr lang="it-IT" sz="2700" dirty="0" err="1"/>
              <a:t>hydrophilic</a:t>
            </a:r>
            <a:r>
              <a:rPr lang="it-IT" sz="2700" dirty="0"/>
              <a:t> head </a:t>
            </a:r>
            <a:r>
              <a:rPr lang="it-IT" sz="2700" dirty="0" err="1"/>
              <a:t>region</a:t>
            </a:r>
            <a:r>
              <a:rPr lang="it-IT" sz="2700" dirty="0"/>
              <a:t> </a:t>
            </a:r>
            <a:r>
              <a:rPr lang="it-IT" sz="2700" dirty="0" err="1"/>
              <a:t>connected</a:t>
            </a:r>
            <a:r>
              <a:rPr lang="it-IT" sz="2700" dirty="0"/>
              <a:t> to a long </a:t>
            </a:r>
            <a:r>
              <a:rPr lang="it-IT" sz="2700" dirty="0" err="1"/>
              <a:t>hydrophobic</a:t>
            </a:r>
            <a:r>
              <a:rPr lang="it-IT" sz="2700" dirty="0"/>
              <a:t> </a:t>
            </a:r>
            <a:r>
              <a:rPr lang="it-IT" sz="2700" dirty="0" err="1"/>
              <a:t>tail</a:t>
            </a:r>
            <a:r>
              <a:rPr lang="it-IT" sz="2700" b="1" dirty="0"/>
              <a:t>.</a:t>
            </a:r>
          </a:p>
          <a:p>
            <a:pPr algn="ctr">
              <a:buFont typeface="Wingdings" pitchFamily="2" charset="2"/>
              <a:buChar char="Ø"/>
            </a:pPr>
            <a:endParaRPr lang="it-IT" sz="2700" b="1" dirty="0"/>
          </a:p>
          <a:p>
            <a:pPr algn="ctr">
              <a:buFont typeface="Wingdings" pitchFamily="2" charset="2"/>
              <a:buChar char="Ø"/>
            </a:pPr>
            <a:r>
              <a:rPr lang="it-IT" sz="2700" dirty="0" err="1"/>
              <a:t>There</a:t>
            </a:r>
            <a:r>
              <a:rPr lang="it-IT" sz="2700" dirty="0"/>
              <a:t> are </a:t>
            </a:r>
            <a:r>
              <a:rPr lang="it-IT" sz="2700" dirty="0" err="1"/>
              <a:t>well</a:t>
            </a:r>
            <a:r>
              <a:rPr lang="it-IT" sz="2700" dirty="0"/>
              <a:t> over </a:t>
            </a:r>
            <a:r>
              <a:rPr lang="it-IT" sz="2700" dirty="0" err="1"/>
              <a:t>one</a:t>
            </a:r>
            <a:r>
              <a:rPr lang="it-IT" sz="2700" dirty="0"/>
              <a:t> </a:t>
            </a:r>
            <a:r>
              <a:rPr lang="it-IT" sz="2700" dirty="0" err="1"/>
              <a:t>hundred</a:t>
            </a:r>
            <a:r>
              <a:rPr lang="it-IT" sz="2700" dirty="0"/>
              <a:t> </a:t>
            </a:r>
            <a:r>
              <a:rPr lang="it-IT" sz="2700" dirty="0" err="1"/>
              <a:t>different</a:t>
            </a:r>
            <a:r>
              <a:rPr lang="it-IT" sz="2700" dirty="0"/>
              <a:t> </a:t>
            </a:r>
            <a:r>
              <a:rPr lang="it-IT" sz="2700" dirty="0" err="1"/>
              <a:t>types</a:t>
            </a:r>
            <a:r>
              <a:rPr lang="it-IT" sz="2700" dirty="0"/>
              <a:t> of </a:t>
            </a:r>
            <a:r>
              <a:rPr lang="it-IT" sz="2700" dirty="0" err="1"/>
              <a:t>fatty</a:t>
            </a:r>
            <a:r>
              <a:rPr lang="it-IT" sz="2700" dirty="0"/>
              <a:t> </a:t>
            </a:r>
            <a:r>
              <a:rPr lang="it-IT" sz="2700" dirty="0" err="1"/>
              <a:t>acids</a:t>
            </a:r>
            <a:r>
              <a:rPr lang="it-IT" sz="2700" dirty="0"/>
              <a:t>, </a:t>
            </a:r>
            <a:r>
              <a:rPr lang="it-IT" sz="2700" dirty="0" err="1"/>
              <a:t>though</a:t>
            </a:r>
            <a:r>
              <a:rPr lang="it-IT" sz="2700" dirty="0"/>
              <a:t> the </a:t>
            </a:r>
            <a:r>
              <a:rPr lang="it-IT" sz="2700" dirty="0" err="1"/>
              <a:t>most</a:t>
            </a:r>
            <a:r>
              <a:rPr lang="it-IT" sz="2700" dirty="0"/>
              <a:t> common </a:t>
            </a:r>
            <a:r>
              <a:rPr lang="it-IT" sz="2700" b="1" dirty="0"/>
              <a:t>in </a:t>
            </a:r>
            <a:r>
              <a:rPr lang="it-IT" sz="2700" b="1" dirty="0" err="1"/>
              <a:t>plants</a:t>
            </a:r>
            <a:r>
              <a:rPr lang="it-IT" sz="2700" b="1" dirty="0"/>
              <a:t> </a:t>
            </a:r>
            <a:r>
              <a:rPr lang="it-IT" sz="2700" dirty="0"/>
              <a:t>are </a:t>
            </a:r>
            <a:r>
              <a:rPr lang="it-IT" sz="2700" b="1" dirty="0" err="1"/>
              <a:t>oleic</a:t>
            </a:r>
            <a:r>
              <a:rPr lang="it-IT" sz="2700" b="1" dirty="0"/>
              <a:t> acid </a:t>
            </a:r>
            <a:r>
              <a:rPr lang="it-IT" sz="2700" dirty="0"/>
              <a:t>and </a:t>
            </a:r>
            <a:r>
              <a:rPr lang="it-IT" sz="2700" b="1" dirty="0" err="1"/>
              <a:t>palmitic</a:t>
            </a:r>
            <a:r>
              <a:rPr lang="it-IT" sz="2700" b="1" dirty="0"/>
              <a:t> acid</a:t>
            </a:r>
            <a:r>
              <a:rPr lang="it-IT" sz="2700" dirty="0"/>
              <a:t>. </a:t>
            </a:r>
          </a:p>
          <a:p>
            <a:pPr algn="ctr">
              <a:buFont typeface="Wingdings" pitchFamily="2" charset="2"/>
              <a:buChar char="Ø"/>
            </a:pPr>
            <a:endParaRPr lang="it-IT" sz="2700" dirty="0"/>
          </a:p>
          <a:p>
            <a:pPr algn="ctr">
              <a:buFont typeface="Wingdings" pitchFamily="2" charset="2"/>
              <a:buChar char="Ø"/>
            </a:pPr>
            <a:r>
              <a:rPr lang="it-IT" sz="2700" dirty="0"/>
              <a:t>The </a:t>
            </a:r>
            <a:r>
              <a:rPr lang="it-IT" sz="2700" dirty="0" err="1"/>
              <a:t>hydrocarbon</a:t>
            </a:r>
            <a:r>
              <a:rPr lang="it-IT" sz="2700" dirty="0"/>
              <a:t> </a:t>
            </a:r>
            <a:r>
              <a:rPr lang="it-IT" sz="2700" dirty="0" err="1"/>
              <a:t>chain</a:t>
            </a:r>
            <a:r>
              <a:rPr lang="it-IT" sz="2700" dirty="0"/>
              <a:t> </a:t>
            </a:r>
            <a:r>
              <a:rPr lang="it-IT" sz="2700" dirty="0" err="1"/>
              <a:t>may</a:t>
            </a:r>
            <a:r>
              <a:rPr lang="it-IT" sz="2700" dirty="0"/>
              <a:t> be </a:t>
            </a:r>
            <a:r>
              <a:rPr lang="it-IT" sz="2700" b="1" dirty="0" err="1"/>
              <a:t>saturated</a:t>
            </a:r>
            <a:r>
              <a:rPr lang="it-IT" sz="2700" dirty="0"/>
              <a:t>, </a:t>
            </a:r>
            <a:r>
              <a:rPr lang="it-IT" sz="2700" dirty="0" err="1"/>
              <a:t>as</a:t>
            </a:r>
            <a:r>
              <a:rPr lang="it-IT" sz="2700" dirty="0"/>
              <a:t> in </a:t>
            </a:r>
            <a:r>
              <a:rPr lang="it-IT" sz="2700" dirty="0" err="1"/>
              <a:t>palmitic</a:t>
            </a:r>
            <a:r>
              <a:rPr lang="it-IT" sz="2700" dirty="0"/>
              <a:t> acid, or </a:t>
            </a:r>
            <a:r>
              <a:rPr lang="it-IT" sz="2700" b="1" dirty="0" err="1"/>
              <a:t>unsaturated</a:t>
            </a:r>
            <a:r>
              <a:rPr lang="it-IT" sz="2700" dirty="0"/>
              <a:t>, </a:t>
            </a:r>
            <a:r>
              <a:rPr lang="it-IT" sz="2700" dirty="0" err="1"/>
              <a:t>as</a:t>
            </a:r>
            <a:r>
              <a:rPr lang="it-IT" sz="2700" dirty="0"/>
              <a:t> in </a:t>
            </a:r>
            <a:r>
              <a:rPr lang="it-IT" sz="2700" dirty="0" err="1"/>
              <a:t>oleic</a:t>
            </a:r>
            <a:r>
              <a:rPr lang="it-IT" sz="2700" dirty="0"/>
              <a:t> acid.</a:t>
            </a:r>
          </a:p>
          <a:p>
            <a:pPr marL="0" indent="0" algn="ctr">
              <a:buNone/>
            </a:pPr>
            <a:endParaRPr lang="it-IT" sz="2700" dirty="0"/>
          </a:p>
          <a:p>
            <a:pPr algn="ctr">
              <a:buFont typeface="Wingdings" pitchFamily="2" charset="2"/>
              <a:buChar char="Ø"/>
            </a:pPr>
            <a:r>
              <a:rPr lang="it-IT" sz="2700" dirty="0" err="1"/>
              <a:t>Fatty</a:t>
            </a:r>
            <a:r>
              <a:rPr lang="it-IT" sz="2700" dirty="0"/>
              <a:t> </a:t>
            </a:r>
            <a:r>
              <a:rPr lang="it-IT" sz="2700" dirty="0" err="1"/>
              <a:t>acids</a:t>
            </a:r>
            <a:r>
              <a:rPr lang="it-IT" sz="2700" dirty="0"/>
              <a:t> </a:t>
            </a:r>
            <a:r>
              <a:rPr lang="it-IT" sz="2700" dirty="0" err="1"/>
              <a:t>differ</a:t>
            </a:r>
            <a:r>
              <a:rPr lang="it-IT" sz="2700" dirty="0"/>
              <a:t> from </a:t>
            </a:r>
            <a:r>
              <a:rPr lang="it-IT" sz="2700" dirty="0" err="1"/>
              <a:t>each</a:t>
            </a:r>
            <a:r>
              <a:rPr lang="it-IT" sz="2700" dirty="0"/>
              <a:t> </a:t>
            </a:r>
            <a:r>
              <a:rPr lang="it-IT" sz="2700" dirty="0" err="1"/>
              <a:t>other</a:t>
            </a:r>
            <a:r>
              <a:rPr lang="it-IT" sz="2700" dirty="0"/>
              <a:t> </a:t>
            </a:r>
            <a:r>
              <a:rPr lang="it-IT" sz="2700" dirty="0" err="1"/>
              <a:t>primarily</a:t>
            </a:r>
            <a:r>
              <a:rPr lang="it-IT" sz="2700" dirty="0"/>
              <a:t> in </a:t>
            </a:r>
            <a:r>
              <a:rPr lang="it-IT" sz="2700" dirty="0" err="1"/>
              <a:t>chain</a:t>
            </a:r>
            <a:r>
              <a:rPr lang="it-IT" sz="2700" dirty="0"/>
              <a:t> </a:t>
            </a:r>
            <a:r>
              <a:rPr lang="it-IT" sz="2700" dirty="0" err="1"/>
              <a:t>length</a:t>
            </a:r>
            <a:r>
              <a:rPr lang="it-IT" sz="2700" dirty="0"/>
              <a:t> and the </a:t>
            </a:r>
            <a:r>
              <a:rPr lang="it-IT" sz="2700" dirty="0" err="1"/>
              <a:t>locations</a:t>
            </a:r>
            <a:r>
              <a:rPr lang="it-IT" sz="2700" dirty="0"/>
              <a:t> of multiple bonds. </a:t>
            </a:r>
            <a:r>
              <a:rPr lang="it-IT" sz="2700" dirty="0" err="1"/>
              <a:t>Thus</a:t>
            </a:r>
            <a:r>
              <a:rPr lang="it-IT" sz="2700" dirty="0"/>
              <a:t>, </a:t>
            </a:r>
            <a:r>
              <a:rPr lang="it-IT" sz="2700" dirty="0" err="1"/>
              <a:t>palmitic</a:t>
            </a:r>
            <a:r>
              <a:rPr lang="it-IT" sz="2700" dirty="0"/>
              <a:t> acid (16 </a:t>
            </a:r>
            <a:r>
              <a:rPr lang="it-IT" sz="2700" dirty="0" err="1"/>
              <a:t>carbons</a:t>
            </a:r>
            <a:r>
              <a:rPr lang="it-IT" sz="2700" dirty="0"/>
              <a:t>, </a:t>
            </a:r>
            <a:r>
              <a:rPr lang="it-IT" sz="2700" dirty="0" err="1"/>
              <a:t>saturated</a:t>
            </a:r>
            <a:r>
              <a:rPr lang="it-IT" sz="2700" dirty="0"/>
              <a:t>) </a:t>
            </a:r>
            <a:r>
              <a:rPr lang="it-IT" sz="2700" dirty="0" err="1"/>
              <a:t>is</a:t>
            </a:r>
            <a:r>
              <a:rPr lang="it-IT" sz="2700" dirty="0"/>
              <a:t> </a:t>
            </a:r>
            <a:r>
              <a:rPr lang="it-IT" sz="2700" dirty="0" err="1"/>
              <a:t>symbolized</a:t>
            </a:r>
            <a:r>
              <a:rPr lang="it-IT" sz="2700" dirty="0"/>
              <a:t> 16:0; </a:t>
            </a:r>
            <a:r>
              <a:rPr lang="it-IT" sz="2700" dirty="0" err="1"/>
              <a:t>oleic</a:t>
            </a:r>
            <a:r>
              <a:rPr lang="it-IT" sz="2700" dirty="0"/>
              <a:t> acid, </a:t>
            </a:r>
            <a:r>
              <a:rPr lang="it-IT" sz="2700" dirty="0" err="1"/>
              <a:t>which</a:t>
            </a:r>
            <a:r>
              <a:rPr lang="it-IT" sz="2700" dirty="0"/>
              <a:t> </a:t>
            </a:r>
            <a:r>
              <a:rPr lang="it-IT" sz="2700" dirty="0" err="1"/>
              <a:t>has</a:t>
            </a:r>
            <a:r>
              <a:rPr lang="it-IT" sz="2700" dirty="0"/>
              <a:t> 18 </a:t>
            </a:r>
            <a:r>
              <a:rPr lang="it-IT" sz="2700" dirty="0" err="1"/>
              <a:t>carbons</a:t>
            </a:r>
            <a:r>
              <a:rPr lang="it-IT" sz="2700" dirty="0"/>
              <a:t> with </a:t>
            </a:r>
            <a:r>
              <a:rPr lang="it-IT" sz="2700" dirty="0" err="1"/>
              <a:t>one</a:t>
            </a:r>
            <a:r>
              <a:rPr lang="it-IT" sz="2700" dirty="0"/>
              <a:t> </a:t>
            </a:r>
            <a:r>
              <a:rPr lang="it-IT" sz="2700" i="1" dirty="0"/>
              <a:t>cis </a:t>
            </a:r>
            <a:r>
              <a:rPr lang="it-IT" sz="2700" dirty="0"/>
              <a:t>double bond </a:t>
            </a:r>
            <a:r>
              <a:rPr lang="it-IT" sz="2700" dirty="0" err="1"/>
              <a:t>at</a:t>
            </a:r>
            <a:r>
              <a:rPr lang="it-IT" sz="2700" dirty="0"/>
              <a:t> carbon 9, </a:t>
            </a:r>
            <a:r>
              <a:rPr lang="it-IT" sz="2700" dirty="0" err="1"/>
              <a:t>may</a:t>
            </a:r>
            <a:r>
              <a:rPr lang="it-IT" sz="2700" dirty="0"/>
              <a:t> be </a:t>
            </a:r>
            <a:r>
              <a:rPr lang="it-IT" sz="2700" dirty="0" err="1"/>
              <a:t>symbolized</a:t>
            </a:r>
            <a:r>
              <a:rPr lang="it-IT" sz="2700" dirty="0"/>
              <a:t> 18:1. (Double bonds </a:t>
            </a:r>
            <a:r>
              <a:rPr lang="it-IT" sz="2700" i="1" dirty="0"/>
              <a:t>cis </a:t>
            </a:r>
            <a:r>
              <a:rPr lang="it-IT" sz="2700" dirty="0" err="1"/>
              <a:t>unless</a:t>
            </a:r>
            <a:r>
              <a:rPr lang="it-IT" sz="2700" dirty="0"/>
              <a:t> </a:t>
            </a:r>
            <a:r>
              <a:rPr lang="it-IT" sz="2700" dirty="0" err="1"/>
              <a:t>otherwise</a:t>
            </a:r>
            <a:r>
              <a:rPr lang="it-IT" sz="2700" dirty="0"/>
              <a:t> </a:t>
            </a:r>
            <a:r>
              <a:rPr lang="it-IT" sz="2700" dirty="0" err="1"/>
              <a:t>indicated</a:t>
            </a:r>
            <a:r>
              <a:rPr lang="it-IT" sz="2700" dirty="0"/>
              <a:t>). </a:t>
            </a:r>
          </a:p>
          <a:p>
            <a:pPr algn="just"/>
            <a:endParaRPr lang="it-IT" sz="2700" dirty="0"/>
          </a:p>
          <a:p>
            <a:pPr algn="just"/>
            <a:endParaRPr lang="it-IT" sz="2700" dirty="0"/>
          </a:p>
          <a:p>
            <a:pPr algn="just"/>
            <a:endParaRPr lang="it-IT" sz="2700" dirty="0"/>
          </a:p>
          <a:p>
            <a:pPr algn="just"/>
            <a:endParaRPr lang="it-IT" sz="27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A42717-FD2F-9246-BCF5-2AA6DAD44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4F03-6042-4743-A6EA-B91600A95F93}" type="slidenum">
              <a:rPr lang="it-IT" smtClean="0"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25498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0D2191-4313-0140-9AAB-2BD807795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06" y="780776"/>
            <a:ext cx="11262116" cy="5940699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it-IT" sz="2600" dirty="0"/>
              <a:t>In </a:t>
            </a:r>
            <a:r>
              <a:rPr lang="it-IT" sz="2600" dirty="0" err="1"/>
              <a:t>higher</a:t>
            </a:r>
            <a:r>
              <a:rPr lang="it-IT" sz="2600" dirty="0"/>
              <a:t> </a:t>
            </a:r>
            <a:r>
              <a:rPr lang="it-IT" sz="2600" dirty="0" err="1"/>
              <a:t>plants</a:t>
            </a:r>
            <a:r>
              <a:rPr lang="it-IT" sz="2600" dirty="0"/>
              <a:t>, the </a:t>
            </a:r>
            <a:r>
              <a:rPr lang="it-IT" sz="2600" dirty="0" err="1"/>
              <a:t>most</a:t>
            </a:r>
            <a:r>
              <a:rPr lang="it-IT" sz="2600" dirty="0"/>
              <a:t> </a:t>
            </a:r>
            <a:r>
              <a:rPr lang="it-IT" sz="2600" dirty="0" err="1"/>
              <a:t>abundant</a:t>
            </a:r>
            <a:r>
              <a:rPr lang="it-IT" sz="2600" dirty="0"/>
              <a:t> </a:t>
            </a:r>
            <a:r>
              <a:rPr lang="it-IT" sz="2600" dirty="0" err="1"/>
              <a:t>fatty</a:t>
            </a:r>
            <a:r>
              <a:rPr lang="it-IT" sz="2600" dirty="0"/>
              <a:t> </a:t>
            </a:r>
            <a:r>
              <a:rPr lang="it-IT" sz="2600" dirty="0" err="1"/>
              <a:t>acids</a:t>
            </a:r>
            <a:r>
              <a:rPr lang="it-IT" sz="2600" dirty="0"/>
              <a:t> </a:t>
            </a:r>
            <a:r>
              <a:rPr lang="it-IT" sz="2600" dirty="0" err="1"/>
              <a:t>have</a:t>
            </a:r>
            <a:r>
              <a:rPr lang="it-IT" sz="2600" dirty="0"/>
              <a:t> an </a:t>
            </a:r>
            <a:r>
              <a:rPr lang="it-IT" sz="2600" dirty="0" err="1"/>
              <a:t>number</a:t>
            </a:r>
            <a:r>
              <a:rPr lang="it-IT" sz="2600" dirty="0"/>
              <a:t> of </a:t>
            </a:r>
            <a:r>
              <a:rPr lang="it-IT" sz="2600" dirty="0" err="1"/>
              <a:t>carbons</a:t>
            </a:r>
            <a:r>
              <a:rPr lang="it-IT" sz="2600" dirty="0"/>
              <a:t> </a:t>
            </a:r>
            <a:r>
              <a:rPr lang="it-IT" sz="2600" dirty="0" err="1"/>
              <a:t>ranging</a:t>
            </a:r>
            <a:r>
              <a:rPr lang="it-IT" sz="2600" dirty="0"/>
              <a:t> from C14 to C22. </a:t>
            </a:r>
          </a:p>
          <a:p>
            <a:pPr algn="ctr">
              <a:buFont typeface="Wingdings" pitchFamily="2" charset="2"/>
              <a:buChar char="Ø"/>
            </a:pPr>
            <a:endParaRPr lang="it-IT" sz="2600" dirty="0"/>
          </a:p>
          <a:p>
            <a:pPr algn="ctr">
              <a:buFont typeface="Wingdings" pitchFamily="2" charset="2"/>
              <a:buChar char="Ø"/>
            </a:pPr>
            <a:r>
              <a:rPr lang="it-IT" sz="2600" dirty="0"/>
              <a:t>In </a:t>
            </a:r>
            <a:r>
              <a:rPr lang="it-IT" sz="2600" b="1" dirty="0" err="1"/>
              <a:t>higher</a:t>
            </a:r>
            <a:r>
              <a:rPr lang="it-IT" sz="2600" b="1" dirty="0"/>
              <a:t> </a:t>
            </a:r>
            <a:r>
              <a:rPr lang="it-IT" sz="2600" b="1" dirty="0" err="1"/>
              <a:t>plants</a:t>
            </a:r>
            <a:r>
              <a:rPr lang="it-IT" sz="2600" b="1" dirty="0"/>
              <a:t> </a:t>
            </a:r>
            <a:r>
              <a:rPr lang="it-IT" sz="2600" dirty="0"/>
              <a:t>and </a:t>
            </a:r>
            <a:r>
              <a:rPr lang="it-IT" sz="2600" dirty="0" err="1"/>
              <a:t>animals</a:t>
            </a:r>
            <a:r>
              <a:rPr lang="it-IT" sz="2600" dirty="0"/>
              <a:t>, the </a:t>
            </a:r>
            <a:r>
              <a:rPr lang="it-IT" sz="2600" dirty="0" err="1"/>
              <a:t>predominant</a:t>
            </a:r>
            <a:r>
              <a:rPr lang="it-IT" sz="2600" dirty="0"/>
              <a:t> </a:t>
            </a:r>
            <a:r>
              <a:rPr lang="it-IT" sz="2600" dirty="0" err="1"/>
              <a:t>fatty</a:t>
            </a:r>
            <a:r>
              <a:rPr lang="it-IT" sz="2600" dirty="0"/>
              <a:t> acid </a:t>
            </a:r>
            <a:r>
              <a:rPr lang="it-IT" sz="2600" dirty="0" err="1"/>
              <a:t>residues</a:t>
            </a:r>
            <a:r>
              <a:rPr lang="it-IT" sz="2600" dirty="0"/>
              <a:t> are </a:t>
            </a:r>
            <a:r>
              <a:rPr lang="it-IT" sz="2600" dirty="0" err="1"/>
              <a:t>those</a:t>
            </a:r>
            <a:r>
              <a:rPr lang="it-IT" sz="2600" dirty="0"/>
              <a:t> of the C16 and C18 </a:t>
            </a:r>
            <a:r>
              <a:rPr lang="it-IT" sz="2600" dirty="0" err="1"/>
              <a:t>species</a:t>
            </a:r>
            <a:r>
              <a:rPr lang="it-IT" sz="2600" dirty="0"/>
              <a:t> of </a:t>
            </a:r>
            <a:r>
              <a:rPr lang="it-IT" sz="2600" dirty="0" err="1"/>
              <a:t>palmitic</a:t>
            </a:r>
            <a:r>
              <a:rPr lang="it-IT" sz="2600" dirty="0"/>
              <a:t>, </a:t>
            </a:r>
            <a:r>
              <a:rPr lang="it-IT" sz="2600" dirty="0" err="1"/>
              <a:t>oleic</a:t>
            </a:r>
            <a:r>
              <a:rPr lang="it-IT" sz="2600" dirty="0"/>
              <a:t>, </a:t>
            </a:r>
            <a:r>
              <a:rPr lang="it-IT" sz="2600" dirty="0" err="1"/>
              <a:t>linoleic</a:t>
            </a:r>
            <a:r>
              <a:rPr lang="it-IT" sz="2600" dirty="0"/>
              <a:t>, and </a:t>
            </a:r>
            <a:r>
              <a:rPr lang="it-IT" sz="2600" dirty="0" err="1"/>
              <a:t>stearic</a:t>
            </a:r>
            <a:r>
              <a:rPr lang="it-IT" sz="2600" dirty="0"/>
              <a:t> </a:t>
            </a:r>
            <a:r>
              <a:rPr lang="it-IT" sz="2600" dirty="0" err="1"/>
              <a:t>acids</a:t>
            </a:r>
            <a:r>
              <a:rPr lang="it-IT" sz="2600" dirty="0"/>
              <a:t>. </a:t>
            </a:r>
          </a:p>
          <a:p>
            <a:pPr algn="ctr">
              <a:buFont typeface="Wingdings" pitchFamily="2" charset="2"/>
              <a:buChar char="Ø"/>
            </a:pPr>
            <a:endParaRPr lang="it-IT" sz="2600" dirty="0"/>
          </a:p>
          <a:p>
            <a:pPr algn="ctr">
              <a:buFont typeface="Wingdings" pitchFamily="2" charset="2"/>
              <a:buChar char="Ø"/>
            </a:pPr>
            <a:r>
              <a:rPr lang="it-IT" sz="2600" b="1" dirty="0" err="1"/>
              <a:t>Unsaturated</a:t>
            </a:r>
            <a:r>
              <a:rPr lang="it-IT" sz="2600" b="1" dirty="0"/>
              <a:t> </a:t>
            </a:r>
            <a:r>
              <a:rPr lang="it-IT" sz="2600" b="1" dirty="0" err="1"/>
              <a:t>fatty</a:t>
            </a:r>
            <a:r>
              <a:rPr lang="it-IT" sz="2600" b="1" dirty="0"/>
              <a:t> </a:t>
            </a:r>
            <a:r>
              <a:rPr lang="it-IT" sz="2600" b="1" dirty="0" err="1"/>
              <a:t>acids</a:t>
            </a:r>
            <a:r>
              <a:rPr lang="it-IT" sz="2600" b="1" dirty="0"/>
              <a:t> predominate in </a:t>
            </a:r>
            <a:r>
              <a:rPr lang="it-IT" sz="2600" b="1" dirty="0" err="1"/>
              <a:t>higher</a:t>
            </a:r>
            <a:r>
              <a:rPr lang="it-IT" sz="2600" b="1" dirty="0"/>
              <a:t> </a:t>
            </a:r>
            <a:r>
              <a:rPr lang="it-IT" sz="2600" b="1" dirty="0" err="1"/>
              <a:t>plants</a:t>
            </a:r>
            <a:r>
              <a:rPr lang="it-IT" sz="2600" dirty="0"/>
              <a:t>, with </a:t>
            </a:r>
            <a:r>
              <a:rPr lang="it-IT" sz="2600" dirty="0" err="1"/>
              <a:t>oleic</a:t>
            </a:r>
            <a:r>
              <a:rPr lang="it-IT" sz="2600" dirty="0"/>
              <a:t> acid (C18) </a:t>
            </a:r>
            <a:r>
              <a:rPr lang="it-IT" sz="2600" dirty="0" err="1"/>
              <a:t>being</a:t>
            </a:r>
            <a:r>
              <a:rPr lang="it-IT" sz="2600" dirty="0"/>
              <a:t> </a:t>
            </a:r>
            <a:r>
              <a:rPr lang="it-IT" sz="2600" dirty="0" err="1"/>
              <a:t>one</a:t>
            </a:r>
            <a:r>
              <a:rPr lang="it-IT" sz="2600" dirty="0"/>
              <a:t> of the </a:t>
            </a:r>
            <a:r>
              <a:rPr lang="it-IT" sz="2600" dirty="0" err="1"/>
              <a:t>most</a:t>
            </a:r>
            <a:r>
              <a:rPr lang="it-IT" sz="2600" dirty="0"/>
              <a:t> common.</a:t>
            </a:r>
          </a:p>
          <a:p>
            <a:pPr algn="ctr">
              <a:buFont typeface="Wingdings" pitchFamily="2" charset="2"/>
              <a:buChar char="Ø"/>
            </a:pPr>
            <a:r>
              <a:rPr lang="it-IT" sz="2600" dirty="0" err="1"/>
              <a:t>Unsaturated</a:t>
            </a:r>
            <a:r>
              <a:rPr lang="it-IT" sz="2600" dirty="0"/>
              <a:t> </a:t>
            </a:r>
            <a:r>
              <a:rPr lang="it-IT" sz="2600" dirty="0" err="1"/>
              <a:t>fatty</a:t>
            </a:r>
            <a:r>
              <a:rPr lang="it-IT" sz="2600" dirty="0"/>
              <a:t> </a:t>
            </a:r>
            <a:r>
              <a:rPr lang="it-IT" sz="2600" dirty="0" err="1"/>
              <a:t>acids</a:t>
            </a:r>
            <a:r>
              <a:rPr lang="it-IT" sz="2600" dirty="0"/>
              <a:t> </a:t>
            </a:r>
            <a:r>
              <a:rPr lang="it-IT" sz="2600" dirty="0" err="1"/>
              <a:t>have</a:t>
            </a:r>
            <a:r>
              <a:rPr lang="it-IT" sz="2600" dirty="0"/>
              <a:t> </a:t>
            </a:r>
            <a:r>
              <a:rPr lang="it-IT" sz="2600" dirty="0" err="1"/>
              <a:t>lower</a:t>
            </a:r>
            <a:r>
              <a:rPr lang="it-IT" sz="2600" dirty="0"/>
              <a:t> </a:t>
            </a:r>
            <a:r>
              <a:rPr lang="it-IT" sz="2600" dirty="0" err="1"/>
              <a:t>melting</a:t>
            </a:r>
            <a:r>
              <a:rPr lang="it-IT" sz="2600" dirty="0"/>
              <a:t> </a:t>
            </a:r>
            <a:r>
              <a:rPr lang="it-IT" sz="2600" dirty="0" err="1"/>
              <a:t>points</a:t>
            </a:r>
            <a:r>
              <a:rPr lang="it-IT" sz="2600" dirty="0"/>
              <a:t> </a:t>
            </a:r>
            <a:r>
              <a:rPr lang="it-IT" sz="2600" dirty="0" err="1"/>
              <a:t>than</a:t>
            </a:r>
            <a:r>
              <a:rPr lang="it-IT" sz="2600" dirty="0"/>
              <a:t> </a:t>
            </a:r>
            <a:r>
              <a:rPr lang="it-IT" sz="2600" dirty="0" err="1"/>
              <a:t>saturated</a:t>
            </a:r>
            <a:r>
              <a:rPr lang="it-IT" sz="2600" dirty="0"/>
              <a:t> </a:t>
            </a:r>
            <a:r>
              <a:rPr lang="it-IT" sz="2600" dirty="0" err="1"/>
              <a:t>fatty</a:t>
            </a:r>
            <a:r>
              <a:rPr lang="it-IT" sz="2600" dirty="0"/>
              <a:t> </a:t>
            </a:r>
            <a:r>
              <a:rPr lang="it-IT" sz="2600" dirty="0" err="1"/>
              <a:t>acids</a:t>
            </a:r>
            <a:r>
              <a:rPr lang="it-IT" sz="2600" dirty="0"/>
              <a:t> of the </a:t>
            </a:r>
            <a:r>
              <a:rPr lang="it-IT" sz="2600" dirty="0" err="1"/>
              <a:t>same</a:t>
            </a:r>
            <a:r>
              <a:rPr lang="it-IT" sz="2600" dirty="0"/>
              <a:t> </a:t>
            </a:r>
            <a:r>
              <a:rPr lang="it-IT" sz="2600" dirty="0" err="1"/>
              <a:t>chain</a:t>
            </a:r>
            <a:r>
              <a:rPr lang="it-IT" sz="2600" dirty="0"/>
              <a:t> </a:t>
            </a:r>
            <a:r>
              <a:rPr lang="it-IT" sz="2600" dirty="0" err="1"/>
              <a:t>lengths</a:t>
            </a:r>
            <a:r>
              <a:rPr lang="it-IT" sz="2600" dirty="0"/>
              <a:t>. </a:t>
            </a:r>
          </a:p>
          <a:p>
            <a:pPr marL="0" indent="0" algn="ctr">
              <a:buNone/>
            </a:pPr>
            <a:endParaRPr lang="it-IT" sz="2600" dirty="0"/>
          </a:p>
          <a:p>
            <a:pPr algn="ctr">
              <a:buFont typeface="Wingdings" pitchFamily="2" charset="2"/>
              <a:buChar char="Ø"/>
            </a:pPr>
            <a:r>
              <a:rPr lang="it-IT" sz="2600" dirty="0" err="1"/>
              <a:t>Plants</a:t>
            </a:r>
            <a:r>
              <a:rPr lang="it-IT" sz="2600" dirty="0"/>
              <a:t> produce </a:t>
            </a:r>
            <a:r>
              <a:rPr lang="it-IT" sz="2600" dirty="0" err="1"/>
              <a:t>very</a:t>
            </a:r>
            <a:r>
              <a:rPr lang="it-IT" sz="2600" dirty="0"/>
              <a:t> </a:t>
            </a:r>
            <a:r>
              <a:rPr lang="it-IT" sz="2600" dirty="0" err="1"/>
              <a:t>important</a:t>
            </a:r>
            <a:r>
              <a:rPr lang="it-IT" sz="2600" dirty="0"/>
              <a:t> </a:t>
            </a:r>
            <a:r>
              <a:rPr lang="it-IT" sz="2600" dirty="0" err="1"/>
              <a:t>storage</a:t>
            </a:r>
            <a:r>
              <a:rPr lang="it-IT" sz="2600" dirty="0"/>
              <a:t> </a:t>
            </a:r>
            <a:r>
              <a:rPr lang="it-IT" sz="2600" dirty="0" err="1"/>
              <a:t>forms</a:t>
            </a:r>
            <a:r>
              <a:rPr lang="it-IT" sz="2600" dirty="0"/>
              <a:t> of </a:t>
            </a:r>
            <a:r>
              <a:rPr lang="it-IT" sz="2600" dirty="0" err="1"/>
              <a:t>lipids</a:t>
            </a:r>
            <a:r>
              <a:rPr lang="it-IT" sz="2600" dirty="0"/>
              <a:t> (</a:t>
            </a:r>
            <a:r>
              <a:rPr lang="it-IT" sz="2600" dirty="0" err="1"/>
              <a:t>fats</a:t>
            </a:r>
            <a:r>
              <a:rPr lang="it-IT" sz="2600" dirty="0"/>
              <a:t> and </a:t>
            </a:r>
            <a:r>
              <a:rPr lang="it-IT" sz="2600" dirty="0" err="1"/>
              <a:t>oils</a:t>
            </a:r>
            <a:r>
              <a:rPr lang="it-IT" sz="2600" dirty="0"/>
              <a:t>) </a:t>
            </a:r>
            <a:r>
              <a:rPr lang="it-IT" sz="2600" dirty="0" err="1"/>
              <a:t>as</a:t>
            </a:r>
            <a:r>
              <a:rPr lang="it-IT" sz="2600" dirty="0"/>
              <a:t> </a:t>
            </a:r>
            <a:r>
              <a:rPr lang="it-IT" sz="2600" dirty="0" err="1"/>
              <a:t>energy</a:t>
            </a:r>
            <a:r>
              <a:rPr lang="it-IT" sz="2600" dirty="0"/>
              <a:t> </a:t>
            </a:r>
            <a:r>
              <a:rPr lang="it-IT" sz="2600" dirty="0" err="1"/>
              <a:t>reserves</a:t>
            </a:r>
            <a:r>
              <a:rPr lang="it-IT" sz="2600" dirty="0"/>
              <a:t> in </a:t>
            </a:r>
            <a:r>
              <a:rPr lang="it-IT" sz="2600" dirty="0" err="1"/>
              <a:t>fruits</a:t>
            </a:r>
            <a:r>
              <a:rPr lang="it-IT" sz="2600" dirty="0"/>
              <a:t> and </a:t>
            </a:r>
            <a:r>
              <a:rPr lang="it-IT" sz="2600" dirty="0" err="1"/>
              <a:t>seeds</a:t>
            </a:r>
            <a:r>
              <a:rPr lang="it-IT" sz="2600" dirty="0"/>
              <a:t>, </a:t>
            </a:r>
            <a:r>
              <a:rPr lang="it-IT" sz="2600" dirty="0" err="1"/>
              <a:t>such</a:t>
            </a:r>
            <a:r>
              <a:rPr lang="it-IT" sz="2600" dirty="0"/>
              <a:t> </a:t>
            </a:r>
            <a:r>
              <a:rPr lang="it-IT" sz="2600" dirty="0" err="1"/>
              <a:t>as</a:t>
            </a:r>
            <a:r>
              <a:rPr lang="it-IT" sz="2600" dirty="0"/>
              <a:t> the </a:t>
            </a:r>
            <a:r>
              <a:rPr lang="it-IT" sz="2600" dirty="0" err="1"/>
              <a:t>fats</a:t>
            </a:r>
            <a:r>
              <a:rPr lang="it-IT" sz="2600" dirty="0"/>
              <a:t> and </a:t>
            </a:r>
            <a:r>
              <a:rPr lang="it-IT" sz="2600" dirty="0" err="1"/>
              <a:t>oils</a:t>
            </a:r>
            <a:r>
              <a:rPr lang="it-IT" sz="2600" dirty="0"/>
              <a:t> </a:t>
            </a:r>
            <a:r>
              <a:rPr lang="it-IT" sz="2600" dirty="0" err="1"/>
              <a:t>found</a:t>
            </a:r>
            <a:r>
              <a:rPr lang="it-IT" sz="2600" dirty="0"/>
              <a:t> in </a:t>
            </a:r>
            <a:r>
              <a:rPr lang="it-IT" sz="2600" dirty="0" err="1"/>
              <a:t>avocados</a:t>
            </a:r>
            <a:r>
              <a:rPr lang="it-IT" sz="2600" dirty="0"/>
              <a:t>, </a:t>
            </a:r>
            <a:r>
              <a:rPr lang="it-IT" sz="2600" dirty="0" err="1"/>
              <a:t>olives</a:t>
            </a:r>
            <a:r>
              <a:rPr lang="it-IT" sz="2600" dirty="0"/>
              <a:t>, </a:t>
            </a:r>
            <a:r>
              <a:rPr lang="it-IT" sz="2600" dirty="0" err="1"/>
              <a:t>soybeans</a:t>
            </a:r>
            <a:r>
              <a:rPr lang="it-IT" sz="2600" dirty="0"/>
              <a:t>, </a:t>
            </a:r>
            <a:r>
              <a:rPr lang="it-IT" sz="2600" dirty="0" err="1"/>
              <a:t>sunflower</a:t>
            </a:r>
            <a:r>
              <a:rPr lang="it-IT" sz="2600" dirty="0"/>
              <a:t> </a:t>
            </a:r>
            <a:r>
              <a:rPr lang="it-IT" sz="2600" dirty="0" err="1"/>
              <a:t>seeds</a:t>
            </a:r>
            <a:r>
              <a:rPr lang="it-IT" sz="2600" dirty="0"/>
              <a:t> and </a:t>
            </a:r>
            <a:r>
              <a:rPr lang="it-IT" sz="2600" dirty="0" err="1"/>
              <a:t>peanuts</a:t>
            </a:r>
            <a:r>
              <a:rPr lang="it-IT" sz="2600" dirty="0"/>
              <a:t>. </a:t>
            </a:r>
          </a:p>
          <a:p>
            <a:pPr algn="just"/>
            <a:endParaRPr lang="it-IT" sz="2600" dirty="0"/>
          </a:p>
          <a:p>
            <a:pPr algn="just"/>
            <a:endParaRPr lang="it-IT" sz="2600" dirty="0"/>
          </a:p>
          <a:p>
            <a:pPr algn="just"/>
            <a:endParaRPr lang="it-IT" sz="2600" dirty="0"/>
          </a:p>
          <a:p>
            <a:pPr algn="just"/>
            <a:endParaRPr lang="it-IT" sz="2600" dirty="0"/>
          </a:p>
          <a:p>
            <a:pPr algn="just"/>
            <a:endParaRPr lang="it-IT" sz="2600" dirty="0"/>
          </a:p>
          <a:p>
            <a:pPr algn="just"/>
            <a:endParaRPr lang="it-IT" sz="26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A42717-FD2F-9246-BCF5-2AA6DAD44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4F03-6042-4743-A6EA-B91600A95F93}" type="slidenum">
              <a:rPr lang="it-IT" smtClean="0"/>
              <a:t>18</a:t>
            </a:fld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A69D03D7-358E-4E42-B306-404277416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412" y="87549"/>
            <a:ext cx="9700098" cy="605716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err="1">
                <a:solidFill>
                  <a:srgbClr val="00B050"/>
                </a:solidFill>
                <a:latin typeface="+mn-lt"/>
              </a:rPr>
              <a:t>Fatty</a:t>
            </a:r>
            <a:r>
              <a:rPr lang="it-IT" sz="3600" b="1" i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it-IT" sz="3600" b="1" dirty="0" err="1">
                <a:solidFill>
                  <a:srgbClr val="00B050"/>
                </a:solidFill>
                <a:latin typeface="+mn-lt"/>
              </a:rPr>
              <a:t>Acids</a:t>
            </a:r>
            <a:r>
              <a:rPr lang="it-IT" sz="3600" b="1" i="1" dirty="0">
                <a:solidFill>
                  <a:srgbClr val="00B050"/>
                </a:solidFill>
                <a:latin typeface="+mn-lt"/>
              </a:rPr>
              <a:t> </a:t>
            </a:r>
            <a:endParaRPr lang="it-IT" sz="3600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1269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48F647-0B43-9D4F-A969-292CD5871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035" y="1232451"/>
            <a:ext cx="10673027" cy="4681183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stored</a:t>
            </a:r>
            <a:r>
              <a:rPr lang="it-IT" dirty="0"/>
              <a:t> </a:t>
            </a:r>
            <a:r>
              <a:rPr lang="it-IT" dirty="0" err="1"/>
              <a:t>lipids</a:t>
            </a:r>
            <a:r>
              <a:rPr lang="it-IT" dirty="0"/>
              <a:t> are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found</a:t>
            </a:r>
            <a:r>
              <a:rPr lang="it-IT" dirty="0"/>
              <a:t> in the </a:t>
            </a:r>
            <a:r>
              <a:rPr lang="it-IT" dirty="0" err="1"/>
              <a:t>cytoplasm</a:t>
            </a:r>
            <a:r>
              <a:rPr lang="it-IT" dirty="0"/>
              <a:t> of </a:t>
            </a:r>
            <a:r>
              <a:rPr lang="it-IT" dirty="0" err="1"/>
              <a:t>either</a:t>
            </a:r>
            <a:r>
              <a:rPr lang="it-IT" dirty="0"/>
              <a:t> </a:t>
            </a:r>
            <a:r>
              <a:rPr lang="it-IT" dirty="0" err="1"/>
              <a:t>cotyledon</a:t>
            </a:r>
            <a:r>
              <a:rPr lang="it-IT" dirty="0"/>
              <a:t> or </a:t>
            </a:r>
            <a:r>
              <a:rPr lang="it-IT" dirty="0" err="1"/>
              <a:t>endosperm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in </a:t>
            </a:r>
            <a:r>
              <a:rPr lang="it-IT" dirty="0" err="1"/>
              <a:t>organelles</a:t>
            </a:r>
            <a:r>
              <a:rPr lang="it-IT" dirty="0"/>
              <a:t>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spherosomes</a:t>
            </a:r>
            <a:r>
              <a:rPr lang="it-IT" dirty="0"/>
              <a:t> (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lipid</a:t>
            </a:r>
            <a:r>
              <a:rPr lang="it-IT" dirty="0"/>
              <a:t> </a:t>
            </a:r>
            <a:r>
              <a:rPr lang="it-IT" dirty="0" err="1"/>
              <a:t>bodies</a:t>
            </a:r>
            <a:r>
              <a:rPr lang="it-IT" dirty="0"/>
              <a:t>), </a:t>
            </a:r>
            <a:r>
              <a:rPr lang="it-IT" dirty="0" err="1"/>
              <a:t>which</a:t>
            </a:r>
            <a:r>
              <a:rPr lang="it-IT" dirty="0"/>
              <a:t>, </a:t>
            </a:r>
            <a:r>
              <a:rPr lang="it-IT" dirty="0" err="1"/>
              <a:t>like</a:t>
            </a:r>
            <a:r>
              <a:rPr lang="it-IT" dirty="0"/>
              <a:t> </a:t>
            </a:r>
            <a:r>
              <a:rPr lang="it-IT" dirty="0" err="1"/>
              <a:t>vesicles</a:t>
            </a:r>
            <a:r>
              <a:rPr lang="it-IT" dirty="0"/>
              <a:t>, </a:t>
            </a:r>
            <a:r>
              <a:rPr lang="it-IT" dirty="0" err="1"/>
              <a:t>bud</a:t>
            </a:r>
            <a:r>
              <a:rPr lang="it-IT" dirty="0"/>
              <a:t> off of the ER. </a:t>
            </a:r>
          </a:p>
          <a:p>
            <a:pPr marL="0" indent="0" algn="ctr">
              <a:buNone/>
            </a:pPr>
            <a:endParaRPr lang="it-IT" dirty="0"/>
          </a:p>
          <a:p>
            <a:pPr algn="ctr">
              <a:buFont typeface="Wingdings" pitchFamily="2" charset="2"/>
              <a:buChar char="Ø"/>
            </a:pPr>
            <a:r>
              <a:rPr lang="it-IT" dirty="0"/>
              <a:t>In </a:t>
            </a:r>
            <a:r>
              <a:rPr lang="it-IT" dirty="0" err="1"/>
              <a:t>addition</a:t>
            </a:r>
            <a:r>
              <a:rPr lang="it-IT" dirty="0"/>
              <a:t> to the </a:t>
            </a:r>
            <a:r>
              <a:rPr lang="it-IT" dirty="0" err="1"/>
              <a:t>typical</a:t>
            </a:r>
            <a:r>
              <a:rPr lang="it-IT" dirty="0"/>
              <a:t> </a:t>
            </a:r>
            <a:r>
              <a:rPr lang="it-IT" dirty="0" err="1"/>
              <a:t>lipid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components</a:t>
            </a:r>
            <a:r>
              <a:rPr lang="it-IT" dirty="0"/>
              <a:t>, </a:t>
            </a:r>
            <a:r>
              <a:rPr lang="it-IT" dirty="0" err="1"/>
              <a:t>plants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metabolic</a:t>
            </a:r>
            <a:r>
              <a:rPr lang="it-IT" dirty="0"/>
              <a:t> </a:t>
            </a:r>
            <a:r>
              <a:rPr lang="it-IT" dirty="0" err="1"/>
              <a:t>pathways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produce </a:t>
            </a:r>
            <a:r>
              <a:rPr lang="it-IT" b="1" dirty="0" err="1"/>
              <a:t>waxes</a:t>
            </a:r>
            <a:r>
              <a:rPr lang="it-IT" b="1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make</a:t>
            </a:r>
            <a:r>
              <a:rPr lang="it-IT" dirty="0"/>
              <a:t> up the </a:t>
            </a:r>
            <a:r>
              <a:rPr lang="it-IT" dirty="0" err="1"/>
              <a:t>protective</a:t>
            </a:r>
            <a:r>
              <a:rPr lang="it-IT" dirty="0"/>
              <a:t> </a:t>
            </a:r>
            <a:r>
              <a:rPr lang="it-IT" dirty="0" err="1"/>
              <a:t>cuticle</a:t>
            </a:r>
            <a:r>
              <a:rPr lang="it-IT" dirty="0"/>
              <a:t> of </a:t>
            </a:r>
            <a:r>
              <a:rPr lang="it-IT" dirty="0" err="1"/>
              <a:t>epidermal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.</a:t>
            </a:r>
            <a:r>
              <a:rPr lang="it-IT" b="1" dirty="0"/>
              <a:t> </a:t>
            </a:r>
            <a:r>
              <a:rPr lang="it-IT" b="1" dirty="0" err="1"/>
              <a:t>Waxes</a:t>
            </a:r>
            <a:r>
              <a:rPr lang="it-IT" b="1" dirty="0"/>
              <a:t> </a:t>
            </a:r>
            <a:r>
              <a:rPr lang="it-IT" dirty="0" err="1"/>
              <a:t>containing</a:t>
            </a:r>
            <a:r>
              <a:rPr lang="it-IT" dirty="0"/>
              <a:t> </a:t>
            </a:r>
            <a:r>
              <a:rPr lang="it-IT" dirty="0" err="1"/>
              <a:t>polymeric</a:t>
            </a:r>
            <a:r>
              <a:rPr lang="it-IT" dirty="0"/>
              <a:t> </a:t>
            </a:r>
            <a:r>
              <a:rPr lang="it-IT" dirty="0" err="1"/>
              <a:t>esters</a:t>
            </a:r>
            <a:r>
              <a:rPr lang="it-IT" dirty="0"/>
              <a:t> </a:t>
            </a:r>
            <a:r>
              <a:rPr lang="it-IT" dirty="0" err="1"/>
              <a:t>formed</a:t>
            </a:r>
            <a:r>
              <a:rPr lang="it-IT" dirty="0"/>
              <a:t> by the </a:t>
            </a:r>
            <a:r>
              <a:rPr lang="it-IT" dirty="0" err="1"/>
              <a:t>linking</a:t>
            </a:r>
            <a:r>
              <a:rPr lang="it-IT" dirty="0"/>
              <a:t> of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el-GR" dirty="0"/>
              <a:t>Ω-</a:t>
            </a:r>
            <a:r>
              <a:rPr lang="it-IT" dirty="0" err="1"/>
              <a:t>hydroxyacids</a:t>
            </a:r>
            <a:r>
              <a:rPr lang="it-IT" dirty="0"/>
              <a:t> are </a:t>
            </a:r>
            <a:r>
              <a:rPr lang="it-IT" dirty="0" err="1"/>
              <a:t>especially</a:t>
            </a:r>
            <a:r>
              <a:rPr lang="it-IT" dirty="0"/>
              <a:t> </a:t>
            </a:r>
            <a:r>
              <a:rPr lang="it-IT" dirty="0" err="1"/>
              <a:t>prominent</a:t>
            </a:r>
            <a:r>
              <a:rPr lang="it-IT" dirty="0"/>
              <a:t> in the </a:t>
            </a:r>
            <a:r>
              <a:rPr lang="it-IT" dirty="0" err="1"/>
              <a:t>waxy</a:t>
            </a:r>
            <a:r>
              <a:rPr lang="it-IT" dirty="0"/>
              <a:t> </a:t>
            </a:r>
            <a:r>
              <a:rPr lang="it-IT" dirty="0" err="1"/>
              <a:t>coatings</a:t>
            </a:r>
            <a:r>
              <a:rPr lang="it-IT" dirty="0"/>
              <a:t> of </a:t>
            </a:r>
            <a:r>
              <a:rPr lang="it-IT" dirty="0" err="1"/>
              <a:t>conifer</a:t>
            </a:r>
            <a:r>
              <a:rPr lang="it-IT" dirty="0"/>
              <a:t> </a:t>
            </a:r>
            <a:r>
              <a:rPr lang="it-IT" dirty="0" err="1"/>
              <a:t>needles</a:t>
            </a:r>
            <a:r>
              <a:rPr lang="it-IT" dirty="0"/>
              <a:t>. 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4AF88A1-B6A9-004B-944D-BAFC6576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3117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97D80FC-907E-9844-A159-3EAABC98FF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6" t="2149" r="20590"/>
          <a:stretch/>
        </p:blipFill>
        <p:spPr>
          <a:xfrm>
            <a:off x="3137456" y="342900"/>
            <a:ext cx="5320743" cy="624504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4755117-DEA2-F143-879D-AD6CF44B0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576B-7249-F541-9D24-C07FB2C775C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228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57F63C-7167-F84B-AEBB-8642B4765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804" y="5607296"/>
            <a:ext cx="10396991" cy="520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The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dirty="0" err="1"/>
              <a:t>most</a:t>
            </a:r>
            <a:r>
              <a:rPr lang="it-IT" sz="2400" dirty="0"/>
              <a:t> common </a:t>
            </a:r>
            <a:r>
              <a:rPr lang="it-IT" sz="2400" dirty="0" err="1"/>
              <a:t>acids</a:t>
            </a:r>
            <a:r>
              <a:rPr lang="it-IT" sz="2400" dirty="0"/>
              <a:t> in </a:t>
            </a:r>
            <a:r>
              <a:rPr lang="it-IT" sz="2400" dirty="0" err="1"/>
              <a:t>such</a:t>
            </a:r>
            <a:r>
              <a:rPr lang="it-IT" sz="2400" dirty="0"/>
              <a:t> </a:t>
            </a:r>
            <a:r>
              <a:rPr lang="it-IT" sz="2400" dirty="0" err="1"/>
              <a:t>waxes</a:t>
            </a:r>
            <a:r>
              <a:rPr lang="it-IT" sz="2400" dirty="0"/>
              <a:t> are </a:t>
            </a:r>
            <a:r>
              <a:rPr lang="it-IT" sz="2400" b="1" dirty="0" err="1"/>
              <a:t>sabinic</a:t>
            </a:r>
            <a:r>
              <a:rPr lang="it-IT" sz="2400" b="1" dirty="0"/>
              <a:t> acid</a:t>
            </a:r>
            <a:r>
              <a:rPr lang="it-IT" sz="2400" dirty="0"/>
              <a:t>, and </a:t>
            </a:r>
            <a:r>
              <a:rPr lang="it-IT" sz="2400" b="1" dirty="0" err="1"/>
              <a:t>juniperic</a:t>
            </a:r>
            <a:r>
              <a:rPr lang="it-IT" sz="2400" b="1" dirty="0"/>
              <a:t> acid</a:t>
            </a:r>
            <a:endParaRPr lang="it-IT" sz="24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59D19B2-226B-1B40-99C4-BCC80A21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576B-7249-F541-9D24-C07FB2C775C0}" type="slidenum">
              <a:rPr lang="it-IT" smtClean="0"/>
              <a:t>20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D909913-D5BD-A74B-AD5B-CD69C3FEFB19}"/>
              </a:ext>
            </a:extLst>
          </p:cNvPr>
          <p:cNvSpPr/>
          <p:nvPr/>
        </p:nvSpPr>
        <p:spPr>
          <a:xfrm>
            <a:off x="1034146" y="4840514"/>
            <a:ext cx="3521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 err="1">
                <a:solidFill>
                  <a:srgbClr val="000000"/>
                </a:solidFill>
                <a:latin typeface="Linux Libertine"/>
              </a:rPr>
              <a:t>Juniperus</a:t>
            </a:r>
            <a:r>
              <a:rPr lang="it-IT" i="1" dirty="0">
                <a:solidFill>
                  <a:srgbClr val="000000"/>
                </a:solidFill>
                <a:latin typeface="Linux Libertine"/>
              </a:rPr>
              <a:t> sabina</a:t>
            </a:r>
            <a:r>
              <a:rPr lang="it-IT" dirty="0">
                <a:solidFill>
                  <a:srgbClr val="000000"/>
                </a:solidFill>
                <a:latin typeface="Linux Libertine"/>
              </a:rPr>
              <a:t>, Ginepro sabina </a:t>
            </a:r>
            <a:endParaRPr lang="it-IT" b="0" i="0" u="none" strike="noStrike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671D913-ABF5-504D-A867-0C4F0872B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4" t="5590" r="3932" b="18908"/>
          <a:stretch/>
        </p:blipFill>
        <p:spPr>
          <a:xfrm>
            <a:off x="5302944" y="957495"/>
            <a:ext cx="5808077" cy="355414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7AD1A19-82D5-4244-B53B-4407DDF48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75" y="987511"/>
            <a:ext cx="4115463" cy="378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24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1E5D83-B7D8-BA41-82FE-AFA4FC67C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6851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dirty="0" err="1">
                <a:latin typeface="+mn-lt"/>
              </a:rPr>
              <a:t>Fatty</a:t>
            </a:r>
            <a:r>
              <a:rPr lang="it-IT" sz="4000" dirty="0">
                <a:latin typeface="+mn-lt"/>
              </a:rPr>
              <a:t> </a:t>
            </a:r>
            <a:r>
              <a:rPr lang="it-IT" sz="4000" dirty="0" err="1">
                <a:latin typeface="+mn-lt"/>
              </a:rPr>
              <a:t>acids</a:t>
            </a:r>
            <a:r>
              <a:rPr lang="it-IT" sz="4000" dirty="0">
                <a:latin typeface="+mn-lt"/>
              </a:rPr>
              <a:t>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3316FFE-27B3-194A-9D03-284A3A111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834" y="1149801"/>
            <a:ext cx="6020932" cy="1962288"/>
          </a:xfrm>
          <a:prstGeom prst="rect">
            <a:avLst/>
          </a:prstGeom>
        </p:spPr>
      </p:pic>
      <p:pic>
        <p:nvPicPr>
          <p:cNvPr id="10" name="Segnaposto contenuto 4">
            <a:extLst>
              <a:ext uri="{FF2B5EF4-FFF2-40B4-BE49-F238E27FC236}">
                <a16:creationId xmlns:a16="http://schemas.microsoft.com/office/drawing/2014/main" id="{595C3C83-13B8-C34C-BDBF-9E497B637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9" r="17324"/>
          <a:stretch/>
        </p:blipFill>
        <p:spPr>
          <a:xfrm>
            <a:off x="3180912" y="3186619"/>
            <a:ext cx="5550776" cy="3232377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A3526A6-1BDF-C441-A017-E30A0A65C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872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6E61CB-1651-8149-9623-9BAAE9708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9720"/>
          </a:xfrm>
        </p:spPr>
        <p:txBody>
          <a:bodyPr/>
          <a:lstStyle/>
          <a:p>
            <a:pPr algn="ctr"/>
            <a:r>
              <a:rPr lang="it-IT" b="1" dirty="0" err="1"/>
              <a:t>Fatty</a:t>
            </a:r>
            <a:r>
              <a:rPr lang="it-IT" b="1" i="1" dirty="0"/>
              <a:t> </a:t>
            </a:r>
            <a:r>
              <a:rPr lang="it-IT" b="1" dirty="0" err="1"/>
              <a:t>Acids</a:t>
            </a:r>
            <a:r>
              <a:rPr lang="it-IT" b="1" i="1" dirty="0"/>
              <a:t> </a:t>
            </a: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D44E345-A025-4848-B928-7BFFCC8C8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2284" y="1154845"/>
            <a:ext cx="8734988" cy="5566630"/>
          </a:xfr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D37BF4-1874-AB4E-A0EC-531B73B6D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4F03-6042-4743-A6EA-B91600A95F93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398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9"/>
          <a:stretch/>
        </p:blipFill>
        <p:spPr>
          <a:xfrm>
            <a:off x="1160207" y="1150374"/>
            <a:ext cx="9176783" cy="509997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A161FA7-19DE-D241-8CF1-50075513DB91}"/>
              </a:ext>
            </a:extLst>
          </p:cNvPr>
          <p:cNvSpPr txBox="1"/>
          <p:nvPr/>
        </p:nvSpPr>
        <p:spPr>
          <a:xfrm>
            <a:off x="2085257" y="358971"/>
            <a:ext cx="2368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/>
              <a:t>Saturated</a:t>
            </a:r>
            <a:r>
              <a:rPr lang="it-IT" sz="2000" b="1" dirty="0"/>
              <a:t> </a:t>
            </a:r>
            <a:r>
              <a:rPr lang="it-IT" sz="2000" b="1" dirty="0" err="1"/>
              <a:t>fatty</a:t>
            </a:r>
            <a:r>
              <a:rPr lang="it-IT" sz="2000" b="1" dirty="0"/>
              <a:t> </a:t>
            </a:r>
            <a:r>
              <a:rPr lang="it-IT" sz="2000" b="1" dirty="0" err="1"/>
              <a:t>acids</a:t>
            </a:r>
            <a:endParaRPr lang="it-IT" sz="2000" b="1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5D462EB-311C-0D4F-ABEB-B7E55A25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125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53797" y="371699"/>
            <a:ext cx="2405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Unsaturated</a:t>
            </a:r>
            <a:r>
              <a:rPr lang="it-IT" b="1" dirty="0"/>
              <a:t> </a:t>
            </a:r>
            <a:r>
              <a:rPr lang="it-IT" b="1" dirty="0" err="1"/>
              <a:t>fatty</a:t>
            </a:r>
            <a:r>
              <a:rPr lang="it-IT" b="1" dirty="0"/>
              <a:t> </a:t>
            </a:r>
            <a:r>
              <a:rPr lang="it-IT" b="1" dirty="0" err="1"/>
              <a:t>acids</a:t>
            </a:r>
            <a:endParaRPr lang="it-IT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07" y="741031"/>
            <a:ext cx="7860950" cy="5842040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29F48D6-9EC6-1C40-9EE4-0251E73B0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659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14F90CC-A6D7-694F-832E-21E745091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33" t="8128" r="2044" b="4352"/>
          <a:stretch/>
        </p:blipFill>
        <p:spPr>
          <a:xfrm>
            <a:off x="1835654" y="494270"/>
            <a:ext cx="8198032" cy="5474044"/>
          </a:xfr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24ACF4C-5E76-C04E-B293-784437EF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9953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43794DC-C4A8-0F4F-BE5E-CED2BDDDE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8" t="10416" r="13786" b="2276"/>
          <a:stretch/>
        </p:blipFill>
        <p:spPr>
          <a:xfrm>
            <a:off x="2318657" y="685800"/>
            <a:ext cx="7903029" cy="5747657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DD640FA-44EB-ED4A-B53D-BC462C33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671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C86BE63-95F0-674A-BC0C-D3F810339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02" y="0"/>
            <a:ext cx="9452883" cy="6815812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A7DB0F5-B2A2-B74D-B406-98212B73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061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7DD2BC-C840-6646-8655-26879C20E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latin typeface="+mn-lt"/>
              </a:rPr>
              <a:t>PUFA (</a:t>
            </a:r>
            <a:r>
              <a:rPr lang="it-IT" sz="4000" b="1" dirty="0" err="1">
                <a:solidFill>
                  <a:srgbClr val="FF0000"/>
                </a:solidFill>
                <a:latin typeface="+mn-lt"/>
              </a:rPr>
              <a:t>Polyunsaturated</a:t>
            </a:r>
            <a:r>
              <a:rPr lang="it-IT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latin typeface="+mn-lt"/>
              </a:rPr>
              <a:t>Fatty</a:t>
            </a:r>
            <a:r>
              <a:rPr lang="it-IT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latin typeface="+mn-lt"/>
              </a:rPr>
              <a:t>Acids</a:t>
            </a:r>
            <a:r>
              <a:rPr lang="it-IT" sz="4000" b="1" dirty="0">
                <a:solidFill>
                  <a:srgbClr val="FF0000"/>
                </a:solidFill>
                <a:latin typeface="+mn-lt"/>
              </a:rPr>
              <a:t>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C61CDA2-4BA0-224A-A635-B2946C5A0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28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2932BC8-252E-6D48-80C5-010152F5882B}"/>
              </a:ext>
            </a:extLst>
          </p:cNvPr>
          <p:cNvSpPr txBox="1"/>
          <p:nvPr/>
        </p:nvSpPr>
        <p:spPr>
          <a:xfrm>
            <a:off x="838200" y="2127786"/>
            <a:ext cx="101599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itchFamily="2" charset="2"/>
              <a:buChar char="Ø"/>
            </a:pPr>
            <a:r>
              <a:rPr lang="el-GR" sz="4000" dirty="0"/>
              <a:t>ω</a:t>
            </a:r>
            <a:r>
              <a:rPr lang="it-IT" sz="4000" dirty="0"/>
              <a:t>-6 ( </a:t>
            </a:r>
            <a:r>
              <a:rPr lang="it-IT" sz="4000" dirty="0" err="1"/>
              <a:t>linoleic</a:t>
            </a:r>
            <a:r>
              <a:rPr lang="it-IT" sz="4000" dirty="0"/>
              <a:t> acid) </a:t>
            </a:r>
            <a:r>
              <a:rPr lang="it-IT" sz="4000" dirty="0" err="1"/>
              <a:t>series</a:t>
            </a:r>
            <a:r>
              <a:rPr lang="it-IT" sz="4000" dirty="0"/>
              <a:t> and </a:t>
            </a:r>
            <a:r>
              <a:rPr lang="el-GR" sz="4000" dirty="0"/>
              <a:t>ω</a:t>
            </a:r>
            <a:r>
              <a:rPr lang="it-IT" sz="4000" dirty="0"/>
              <a:t>-3 ( </a:t>
            </a:r>
            <a:r>
              <a:rPr lang="it-IT" sz="4000" dirty="0" err="1"/>
              <a:t>linolenic</a:t>
            </a:r>
            <a:r>
              <a:rPr lang="it-IT" sz="4000" dirty="0"/>
              <a:t> </a:t>
            </a:r>
            <a:r>
              <a:rPr lang="it-IT" sz="4000" dirty="0" err="1"/>
              <a:t>cid</a:t>
            </a:r>
            <a:r>
              <a:rPr lang="it-IT" sz="4000" dirty="0"/>
              <a:t>) </a:t>
            </a:r>
            <a:r>
              <a:rPr lang="it-IT" sz="4000" dirty="0" err="1"/>
              <a:t>series</a:t>
            </a:r>
            <a:r>
              <a:rPr lang="it-IT" sz="4000" dirty="0"/>
              <a:t> </a:t>
            </a:r>
            <a:r>
              <a:rPr lang="it-IT" sz="4000" dirty="0" err="1"/>
              <a:t>fatty</a:t>
            </a:r>
            <a:r>
              <a:rPr lang="it-IT" sz="4000" dirty="0"/>
              <a:t> </a:t>
            </a:r>
            <a:r>
              <a:rPr lang="it-IT" sz="4000" dirty="0" err="1"/>
              <a:t>acids</a:t>
            </a:r>
            <a:r>
              <a:rPr lang="it-IT" sz="4000" dirty="0"/>
              <a:t> are </a:t>
            </a:r>
            <a:r>
              <a:rPr lang="it-IT" sz="4000" dirty="0" err="1"/>
              <a:t>essential</a:t>
            </a:r>
            <a:r>
              <a:rPr lang="it-IT" sz="4000" dirty="0"/>
              <a:t> for </a:t>
            </a:r>
            <a:r>
              <a:rPr lang="it-IT" sz="4000" dirty="0" err="1"/>
              <a:t>diet</a:t>
            </a:r>
            <a:endParaRPr lang="it-IT" sz="4000" dirty="0"/>
          </a:p>
          <a:p>
            <a:endParaRPr lang="it-IT" sz="4000" dirty="0"/>
          </a:p>
          <a:p>
            <a:pPr marL="571500" indent="-571500" algn="ctr">
              <a:buFont typeface="Wingdings" pitchFamily="2" charset="2"/>
              <a:buChar char="Ø"/>
            </a:pPr>
            <a:r>
              <a:rPr lang="it-IT" sz="4000" dirty="0" err="1"/>
              <a:t>Arachidonic</a:t>
            </a:r>
            <a:r>
              <a:rPr lang="it-IT" sz="4000" dirty="0"/>
              <a:t> acid </a:t>
            </a:r>
            <a:r>
              <a:rPr lang="it-IT" sz="4000" dirty="0" err="1"/>
              <a:t>is</a:t>
            </a:r>
            <a:r>
              <a:rPr lang="it-IT" sz="4000" dirty="0"/>
              <a:t> </a:t>
            </a:r>
            <a:r>
              <a:rPr lang="it-IT" sz="4000" dirty="0" err="1"/>
              <a:t>synthetized</a:t>
            </a:r>
            <a:r>
              <a:rPr lang="it-IT" sz="4000" dirty="0"/>
              <a:t> from </a:t>
            </a:r>
            <a:r>
              <a:rPr lang="it-IT" sz="4000" dirty="0" err="1"/>
              <a:t>linoleic</a:t>
            </a:r>
            <a:r>
              <a:rPr lang="it-IT" sz="4000" dirty="0"/>
              <a:t> acid and </a:t>
            </a:r>
            <a:r>
              <a:rPr lang="it-IT" sz="4000" dirty="0" err="1"/>
              <a:t>it</a:t>
            </a:r>
            <a:r>
              <a:rPr lang="it-IT" sz="4000" dirty="0"/>
              <a:t> </a:t>
            </a:r>
            <a:r>
              <a:rPr lang="it-IT" sz="4000" dirty="0" err="1"/>
              <a:t>is</a:t>
            </a:r>
            <a:r>
              <a:rPr lang="it-IT" sz="4000" dirty="0"/>
              <a:t> the precursor of </a:t>
            </a:r>
            <a:r>
              <a:rPr lang="it-IT" sz="4000" dirty="0" err="1"/>
              <a:t>eicosanoids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611051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4A0317F-7E73-B747-8626-387E9E580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06679"/>
            <a:ext cx="9334500" cy="61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10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85020C7-42AC-0F4D-9C2E-0A8D6AE1C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42" r="17824" b="3778"/>
          <a:stretch/>
        </p:blipFill>
        <p:spPr>
          <a:xfrm>
            <a:off x="1549400" y="266701"/>
            <a:ext cx="8623299" cy="6470796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23593FE-5A94-3349-9473-CA525AFDF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576B-7249-F541-9D24-C07FB2C775C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171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856D2B2-17E4-1944-8284-62100BED8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30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256B8FD-0DC7-2A49-9164-ECB3BB253094}"/>
              </a:ext>
            </a:extLst>
          </p:cNvPr>
          <p:cNvSpPr/>
          <p:nvPr/>
        </p:nvSpPr>
        <p:spPr>
          <a:xfrm>
            <a:off x="847181" y="326654"/>
            <a:ext cx="10381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err="1"/>
              <a:t>Fatty</a:t>
            </a:r>
            <a:r>
              <a:rPr lang="it-IT" sz="2000" dirty="0"/>
              <a:t> </a:t>
            </a:r>
            <a:r>
              <a:rPr lang="it-IT" sz="2000" dirty="0" err="1"/>
              <a:t>acids</a:t>
            </a:r>
            <a:r>
              <a:rPr lang="it-IT" sz="2000" dirty="0"/>
              <a:t> in </a:t>
            </a:r>
            <a:r>
              <a:rPr lang="it-IT" sz="2000" dirty="0" err="1"/>
              <a:t>fish</a:t>
            </a:r>
            <a:r>
              <a:rPr lang="it-IT" sz="2000" dirty="0"/>
              <a:t> </a:t>
            </a:r>
            <a:r>
              <a:rPr lang="it-IT" sz="2000" dirty="0" err="1"/>
              <a:t>oil</a:t>
            </a:r>
            <a:r>
              <a:rPr lang="it-IT" sz="2000" dirty="0"/>
              <a:t> are long-</a:t>
            </a:r>
            <a:r>
              <a:rPr lang="it-IT" sz="2000" dirty="0" err="1"/>
              <a:t>chain</a:t>
            </a:r>
            <a:r>
              <a:rPr lang="it-IT" sz="2000" dirty="0"/>
              <a:t> with </a:t>
            </a:r>
            <a:r>
              <a:rPr lang="it-IT" sz="2000" dirty="0" err="1"/>
              <a:t>many</a:t>
            </a:r>
            <a:r>
              <a:rPr lang="it-IT" sz="2000" dirty="0"/>
              <a:t> </a:t>
            </a:r>
            <a:r>
              <a:rPr lang="it-IT" sz="2000" dirty="0" err="1"/>
              <a:t>unsaturations</a:t>
            </a:r>
            <a:r>
              <a:rPr lang="it-IT" sz="2000" dirty="0"/>
              <a:t>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eicosapentaenoic</a:t>
            </a:r>
            <a:r>
              <a:rPr lang="it-IT" sz="2000" dirty="0"/>
              <a:t> acid (</a:t>
            </a:r>
            <a:r>
              <a:rPr lang="it-IT" sz="2000" b="1" dirty="0"/>
              <a:t>EPA</a:t>
            </a:r>
            <a:r>
              <a:rPr lang="it-IT" sz="2000" dirty="0"/>
              <a:t>) and </a:t>
            </a:r>
            <a:r>
              <a:rPr lang="it-IT" sz="2000" dirty="0" err="1"/>
              <a:t>docosahexaenoic</a:t>
            </a:r>
            <a:r>
              <a:rPr lang="it-IT" sz="2000" dirty="0"/>
              <a:t> acid (</a:t>
            </a:r>
            <a:r>
              <a:rPr lang="it-IT" sz="2000" b="1" dirty="0"/>
              <a:t>DHA</a:t>
            </a:r>
            <a:r>
              <a:rPr lang="it-IT" sz="2000" dirty="0"/>
              <a:t>) and </a:t>
            </a:r>
            <a:r>
              <a:rPr lang="it-IT" sz="2000" dirty="0" err="1"/>
              <a:t>docosapentaeonic</a:t>
            </a:r>
            <a:r>
              <a:rPr lang="it-IT" sz="2000" dirty="0"/>
              <a:t> acid (</a:t>
            </a:r>
            <a:r>
              <a:rPr lang="it-IT" sz="2000" b="1" dirty="0"/>
              <a:t>DPA</a:t>
            </a:r>
            <a:r>
              <a:rPr lang="it-IT" sz="2000" dirty="0"/>
              <a:t>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97BD787-76DB-4044-9B07-F17EE5941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199" y="1163025"/>
            <a:ext cx="8790502" cy="4137302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4378BE6-2074-124B-A29B-E797D3E42490}"/>
              </a:ext>
            </a:extLst>
          </p:cNvPr>
          <p:cNvSpPr/>
          <p:nvPr/>
        </p:nvSpPr>
        <p:spPr>
          <a:xfrm>
            <a:off x="1560445" y="5523249"/>
            <a:ext cx="88954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err="1"/>
              <a:t>Fatty</a:t>
            </a:r>
            <a:r>
              <a:rPr lang="it-IT" sz="2000" dirty="0"/>
              <a:t> </a:t>
            </a:r>
            <a:r>
              <a:rPr lang="it-IT" sz="2000" dirty="0" err="1"/>
              <a:t>acids</a:t>
            </a:r>
            <a:r>
              <a:rPr lang="it-IT" sz="2000" dirty="0"/>
              <a:t> are </a:t>
            </a:r>
            <a:r>
              <a:rPr lang="it-IT" sz="2000" dirty="0" err="1"/>
              <a:t>called</a:t>
            </a:r>
            <a:r>
              <a:rPr lang="it-IT" sz="2000" dirty="0"/>
              <a:t> "</a:t>
            </a:r>
            <a:r>
              <a:rPr lang="it-IT" sz="2000" dirty="0" err="1"/>
              <a:t>essential</a:t>
            </a:r>
            <a:r>
              <a:rPr lang="it-IT" sz="2000" dirty="0"/>
              <a:t> </a:t>
            </a:r>
            <a:r>
              <a:rPr lang="it-IT" sz="2000" dirty="0" err="1"/>
              <a:t>fatty</a:t>
            </a:r>
            <a:r>
              <a:rPr lang="it-IT" sz="2000" dirty="0"/>
              <a:t> </a:t>
            </a:r>
            <a:r>
              <a:rPr lang="it-IT" sz="2000" dirty="0" err="1"/>
              <a:t>acids</a:t>
            </a:r>
            <a:r>
              <a:rPr lang="it-IT" sz="2000" dirty="0"/>
              <a:t>" (EFA) and </a:t>
            </a:r>
            <a:r>
              <a:rPr lang="it-IT" sz="2000" dirty="0" err="1"/>
              <a:t>having</a:t>
            </a:r>
            <a:r>
              <a:rPr lang="it-IT" sz="2000" dirty="0"/>
              <a:t> a double bond 3 </a:t>
            </a:r>
            <a:r>
              <a:rPr lang="it-IT" sz="2000" dirty="0" err="1"/>
              <a:t>carbons</a:t>
            </a:r>
            <a:r>
              <a:rPr lang="it-IT" sz="2000" dirty="0"/>
              <a:t> from the </a:t>
            </a:r>
            <a:r>
              <a:rPr lang="it-IT" sz="2000" dirty="0" err="1"/>
              <a:t>methyl</a:t>
            </a:r>
            <a:r>
              <a:rPr lang="it-IT" sz="2000" dirty="0"/>
              <a:t> </a:t>
            </a:r>
            <a:r>
              <a:rPr lang="it-IT" sz="2000" dirty="0" err="1"/>
              <a:t>terminus</a:t>
            </a:r>
            <a:r>
              <a:rPr lang="it-IT" sz="2000" dirty="0"/>
              <a:t> </a:t>
            </a:r>
            <a:r>
              <a:rPr lang="it-IT" sz="2000" dirty="0" err="1"/>
              <a:t>they</a:t>
            </a:r>
            <a:r>
              <a:rPr lang="it-IT" sz="2000" dirty="0"/>
              <a:t> are </a:t>
            </a:r>
            <a:r>
              <a:rPr lang="it-IT" sz="2000" dirty="0" err="1"/>
              <a:t>grouped</a:t>
            </a:r>
            <a:r>
              <a:rPr lang="it-IT" sz="2000" dirty="0"/>
              <a:t> </a:t>
            </a:r>
            <a:r>
              <a:rPr lang="it-IT" sz="2000" dirty="0" err="1"/>
              <a:t>together</a:t>
            </a:r>
            <a:r>
              <a:rPr lang="it-IT" sz="2000" dirty="0"/>
              <a:t> under the </a:t>
            </a:r>
            <a:r>
              <a:rPr lang="it-IT" sz="2000" dirty="0" err="1"/>
              <a:t>name</a:t>
            </a:r>
            <a:r>
              <a:rPr lang="it-IT" sz="2000" dirty="0"/>
              <a:t> of ω-3 </a:t>
            </a:r>
            <a:r>
              <a:rPr lang="it-IT" sz="2000" dirty="0" err="1"/>
              <a:t>fatty</a:t>
            </a:r>
            <a:r>
              <a:rPr lang="it-IT" sz="2000" dirty="0"/>
              <a:t> </a:t>
            </a:r>
            <a:r>
              <a:rPr lang="it-IT" sz="2000" dirty="0" err="1"/>
              <a:t>acids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2313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1" descr="Fig 6-3.bmp">
            <a:extLst>
              <a:ext uri="{FF2B5EF4-FFF2-40B4-BE49-F238E27FC236}">
                <a16:creationId xmlns:a16="http://schemas.microsoft.com/office/drawing/2014/main" id="{EFA74421-C0ED-EE47-82C4-4F93096C7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80964"/>
            <a:ext cx="7943850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74BF52-4914-324E-B99D-DA89473FEAA9}"/>
              </a:ext>
            </a:extLst>
          </p:cNvPr>
          <p:cNvSpPr txBox="1"/>
          <p:nvPr/>
        </p:nvSpPr>
        <p:spPr>
          <a:xfrm>
            <a:off x="3614057" y="914400"/>
            <a:ext cx="643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D7047AC-D567-AD4C-B950-27DFD1EDE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042" y="4523014"/>
            <a:ext cx="2614136" cy="1649186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E4FCAAB-174A-0C49-97C3-3DA3D534C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633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6B8D34-C29E-184C-BD88-6085C4EB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32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117FB00-DE70-8349-9F9D-B4935B6B4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" t="11640" r="5109" b="34696"/>
          <a:stretch/>
        </p:blipFill>
        <p:spPr>
          <a:xfrm>
            <a:off x="490329" y="201520"/>
            <a:ext cx="11357113" cy="307450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9BBAAC2-30DE-0341-862F-78D684615B92}"/>
              </a:ext>
            </a:extLst>
          </p:cNvPr>
          <p:cNvSpPr/>
          <p:nvPr/>
        </p:nvSpPr>
        <p:spPr>
          <a:xfrm>
            <a:off x="1086678" y="3491924"/>
            <a:ext cx="105189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it-IT" sz="2400" dirty="0" err="1"/>
              <a:t>Unsaturated</a:t>
            </a:r>
            <a:r>
              <a:rPr lang="it-IT" sz="2400" dirty="0"/>
              <a:t> </a:t>
            </a:r>
            <a:r>
              <a:rPr lang="it-IT" sz="2400" dirty="0" err="1"/>
              <a:t>fatty</a:t>
            </a:r>
            <a:r>
              <a:rPr lang="it-IT" sz="2400" dirty="0"/>
              <a:t> </a:t>
            </a:r>
            <a:r>
              <a:rPr lang="it-IT" sz="2400" dirty="0" err="1"/>
              <a:t>acids</a:t>
            </a:r>
            <a:r>
              <a:rPr lang="it-IT" sz="2400" dirty="0"/>
              <a:t> are </a:t>
            </a:r>
            <a:r>
              <a:rPr lang="it-IT" sz="2400" dirty="0" err="1"/>
              <a:t>synthesized</a:t>
            </a:r>
            <a:r>
              <a:rPr lang="it-IT" sz="2400" dirty="0"/>
              <a:t> </a:t>
            </a:r>
            <a:r>
              <a:rPr lang="it-IT" sz="2400" dirty="0" err="1"/>
              <a:t>through</a:t>
            </a:r>
            <a:r>
              <a:rPr lang="it-IT" sz="2400" dirty="0"/>
              <a:t> </a:t>
            </a:r>
            <a:r>
              <a:rPr lang="it-IT" sz="2400" dirty="0" err="1"/>
              <a:t>various</a:t>
            </a:r>
            <a:r>
              <a:rPr lang="it-IT" sz="2400" dirty="0"/>
              <a:t> </a:t>
            </a:r>
            <a:r>
              <a:rPr lang="it-IT" sz="2400" dirty="0" err="1"/>
              <a:t>biogenetic</a:t>
            </a:r>
            <a:r>
              <a:rPr lang="it-IT" sz="2400" dirty="0"/>
              <a:t> </a:t>
            </a:r>
            <a:r>
              <a:rPr lang="it-IT" sz="2400" dirty="0" err="1"/>
              <a:t>pathways</a:t>
            </a:r>
            <a:r>
              <a:rPr lang="it-IT" sz="2400" dirty="0"/>
              <a:t> </a:t>
            </a:r>
            <a:r>
              <a:rPr lang="it-IT" sz="2400" dirty="0" err="1"/>
              <a:t>but</a:t>
            </a:r>
            <a:r>
              <a:rPr lang="it-IT" sz="2400" dirty="0"/>
              <a:t> in </a:t>
            </a:r>
            <a:r>
              <a:rPr lang="it-IT" sz="2400" dirty="0" err="1"/>
              <a:t>most</a:t>
            </a:r>
            <a:r>
              <a:rPr lang="it-IT" sz="2400" dirty="0"/>
              <a:t> </a:t>
            </a:r>
            <a:r>
              <a:rPr lang="it-IT" sz="2400" dirty="0" err="1"/>
              <a:t>cases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are </a:t>
            </a:r>
            <a:r>
              <a:rPr lang="it-IT" sz="2400" dirty="0" err="1"/>
              <a:t>formed</a:t>
            </a:r>
            <a:r>
              <a:rPr lang="it-IT" sz="2400" dirty="0"/>
              <a:t> by </a:t>
            </a:r>
            <a:r>
              <a:rPr lang="it-IT" sz="2400" dirty="0" err="1"/>
              <a:t>dehydrogenation</a:t>
            </a:r>
            <a:r>
              <a:rPr lang="it-IT" sz="2400" dirty="0"/>
              <a:t> of the </a:t>
            </a:r>
            <a:r>
              <a:rPr lang="it-IT" sz="2400" dirty="0" err="1"/>
              <a:t>corresponding</a:t>
            </a:r>
            <a:r>
              <a:rPr lang="it-IT" sz="2400" dirty="0"/>
              <a:t> </a:t>
            </a:r>
            <a:r>
              <a:rPr lang="it-IT" sz="2400" dirty="0" err="1"/>
              <a:t>saturates</a:t>
            </a:r>
            <a:r>
              <a:rPr lang="it-IT" sz="2400" dirty="0"/>
              <a:t> with the </a:t>
            </a:r>
            <a:r>
              <a:rPr lang="it-IT" sz="2400" dirty="0" err="1"/>
              <a:t>enzyme</a:t>
            </a:r>
            <a:r>
              <a:rPr lang="it-IT" sz="2400" dirty="0"/>
              <a:t> </a:t>
            </a:r>
            <a:r>
              <a:rPr lang="it-IT" sz="2400" dirty="0">
                <a:latin typeface="Symbol" pitchFamily="2" charset="2"/>
              </a:rPr>
              <a:t>D</a:t>
            </a:r>
            <a:r>
              <a:rPr lang="it-IT" sz="2400" baseline="30000" dirty="0"/>
              <a:t>9</a:t>
            </a:r>
            <a:r>
              <a:rPr lang="it-IT" sz="2400" dirty="0"/>
              <a:t> </a:t>
            </a:r>
            <a:r>
              <a:rPr lang="it-IT" sz="2400" dirty="0" err="1"/>
              <a:t>desaturase</a:t>
            </a:r>
            <a:r>
              <a:rPr lang="it-IT" sz="2400" dirty="0"/>
              <a:t>.</a:t>
            </a:r>
          </a:p>
          <a:p>
            <a:pPr marL="342900" indent="-342900" algn="ctr">
              <a:buFont typeface="Wingdings" pitchFamily="2" charset="2"/>
              <a:buChar char="Ø"/>
            </a:pPr>
            <a:endParaRPr lang="it-IT" sz="2400" dirty="0"/>
          </a:p>
          <a:p>
            <a:pPr marL="342900" indent="-342900" algn="ctr">
              <a:buFont typeface="Wingdings" pitchFamily="2" charset="2"/>
              <a:buChar char="Ø"/>
            </a:pPr>
            <a:r>
              <a:rPr lang="it-IT" sz="2400" dirty="0"/>
              <a:t>The double bonds </a:t>
            </a:r>
            <a:r>
              <a:rPr lang="it-IT" sz="2400" dirty="0" err="1"/>
              <a:t>that</a:t>
            </a:r>
            <a:r>
              <a:rPr lang="it-IT" sz="2400" dirty="0"/>
              <a:t> are </a:t>
            </a:r>
            <a:r>
              <a:rPr lang="it-IT" sz="2400" dirty="0" err="1"/>
              <a:t>formed</a:t>
            </a:r>
            <a:r>
              <a:rPr lang="it-IT" sz="2400" dirty="0"/>
              <a:t> in </a:t>
            </a:r>
            <a:r>
              <a:rPr lang="it-IT" sz="2400" dirty="0" err="1"/>
              <a:t>subsequent</a:t>
            </a:r>
            <a:r>
              <a:rPr lang="it-IT" sz="2400" dirty="0"/>
              <a:t> </a:t>
            </a:r>
            <a:r>
              <a:rPr lang="it-IT" sz="2400" dirty="0" err="1"/>
              <a:t>desaturations</a:t>
            </a:r>
            <a:r>
              <a:rPr lang="it-IT" sz="2400" dirty="0"/>
              <a:t> </a:t>
            </a:r>
            <a:r>
              <a:rPr lang="it-IT" sz="2400" dirty="0" err="1"/>
              <a:t>depend</a:t>
            </a:r>
            <a:r>
              <a:rPr lang="it-IT" sz="2400" dirty="0"/>
              <a:t> on the </a:t>
            </a:r>
            <a:r>
              <a:rPr lang="it-IT" sz="2400" dirty="0" err="1"/>
              <a:t>organisms</a:t>
            </a:r>
            <a:r>
              <a:rPr lang="it-IT" sz="2400" dirty="0"/>
              <a:t>: in non-</a:t>
            </a:r>
            <a:r>
              <a:rPr lang="it-IT" sz="2400" dirty="0" err="1"/>
              <a:t>mammals</a:t>
            </a:r>
            <a:r>
              <a:rPr lang="it-IT" sz="2400" dirty="0"/>
              <a:t> the </a:t>
            </a:r>
            <a:r>
              <a:rPr lang="it-IT" sz="2400" dirty="0" err="1"/>
              <a:t>additional</a:t>
            </a:r>
            <a:r>
              <a:rPr lang="it-IT" sz="2400" dirty="0"/>
              <a:t> double bonds are </a:t>
            </a:r>
            <a:r>
              <a:rPr lang="it-IT" sz="2400" dirty="0" err="1"/>
              <a:t>formed</a:t>
            </a:r>
            <a:r>
              <a:rPr lang="it-IT" sz="2400" dirty="0"/>
              <a:t> </a:t>
            </a:r>
            <a:r>
              <a:rPr lang="it-IT" sz="2400" dirty="0" err="1"/>
              <a:t>towards</a:t>
            </a:r>
            <a:r>
              <a:rPr lang="it-IT" sz="2400" dirty="0"/>
              <a:t> the terminal </a:t>
            </a:r>
            <a:r>
              <a:rPr lang="it-IT" sz="2400" dirty="0" err="1"/>
              <a:t>methyl</a:t>
            </a:r>
            <a:r>
              <a:rPr lang="it-IT" sz="2400" dirty="0"/>
              <a:t>, in </a:t>
            </a:r>
            <a:r>
              <a:rPr lang="it-IT" sz="2400" dirty="0" err="1"/>
              <a:t>mammals</a:t>
            </a:r>
            <a:r>
              <a:rPr lang="it-IT" sz="2400" dirty="0"/>
              <a:t> </a:t>
            </a:r>
            <a:r>
              <a:rPr lang="it-IT" sz="2400" dirty="0" err="1"/>
              <a:t>towards</a:t>
            </a:r>
            <a:r>
              <a:rPr lang="it-IT" sz="2400" dirty="0"/>
              <a:t> the </a:t>
            </a:r>
            <a:r>
              <a:rPr lang="it-IT" sz="2400" dirty="0" err="1"/>
              <a:t>carboxyl</a:t>
            </a:r>
            <a:r>
              <a:rPr lang="it-IT" sz="2400" dirty="0"/>
              <a:t> </a:t>
            </a:r>
            <a:r>
              <a:rPr lang="it-IT" sz="2400" dirty="0" err="1"/>
              <a:t>group</a:t>
            </a:r>
            <a:r>
              <a:rPr lang="it-IT" sz="2400" dirty="0"/>
              <a:t>.</a:t>
            </a:r>
          </a:p>
          <a:p>
            <a:pPr algn="ctr"/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75983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2">
            <a:extLst>
              <a:ext uri="{FF2B5EF4-FFF2-40B4-BE49-F238E27FC236}">
                <a16:creationId xmlns:a16="http://schemas.microsoft.com/office/drawing/2014/main" id="{546D4827-C6B1-C543-8AD3-E5B4894E1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39"/>
          <a:stretch/>
        </p:blipFill>
        <p:spPr bwMode="auto">
          <a:xfrm>
            <a:off x="3829878" y="314979"/>
            <a:ext cx="3876537" cy="64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709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F0A339-0D20-514B-BC5C-154F6BBEC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1" y="80027"/>
            <a:ext cx="8714626" cy="612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4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270BD9C-8E56-2E40-95A6-C12D07F8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13" y="146957"/>
            <a:ext cx="10352430" cy="672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28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EDDE915-2C11-EC4F-94AE-B09E545D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578" y="552997"/>
            <a:ext cx="9203364" cy="592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22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90329" y="188640"/>
            <a:ext cx="10588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Triglycerides</a:t>
            </a:r>
            <a:r>
              <a:rPr lang="it-IT" dirty="0"/>
              <a:t> are the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natural</a:t>
            </a:r>
            <a:r>
              <a:rPr lang="it-IT" dirty="0"/>
              <a:t> </a:t>
            </a:r>
            <a:r>
              <a:rPr lang="it-IT" dirty="0" err="1"/>
              <a:t>fats</a:t>
            </a:r>
            <a:r>
              <a:rPr lang="it-IT" dirty="0"/>
              <a:t>. </a:t>
            </a:r>
            <a:r>
              <a:rPr lang="it-IT" dirty="0" err="1"/>
              <a:t>Triglycerides</a:t>
            </a:r>
            <a:r>
              <a:rPr lang="it-IT" dirty="0"/>
              <a:t> are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simple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three</a:t>
            </a:r>
            <a:r>
              <a:rPr lang="it-IT" dirty="0"/>
              <a:t> </a:t>
            </a:r>
            <a:r>
              <a:rPr lang="it-IT" dirty="0" err="1"/>
              <a:t>alcoholic</a:t>
            </a:r>
            <a:r>
              <a:rPr lang="it-IT" dirty="0"/>
              <a:t> </a:t>
            </a:r>
            <a:r>
              <a:rPr lang="it-IT" dirty="0" err="1"/>
              <a:t>groups</a:t>
            </a:r>
            <a:r>
              <a:rPr lang="it-IT" dirty="0"/>
              <a:t> of </a:t>
            </a:r>
            <a:r>
              <a:rPr lang="it-IT" dirty="0" err="1"/>
              <a:t>glycerol</a:t>
            </a:r>
            <a:r>
              <a:rPr lang="it-IT" dirty="0"/>
              <a:t> are </a:t>
            </a:r>
            <a:r>
              <a:rPr lang="it-IT" dirty="0" err="1"/>
              <a:t>esterified</a:t>
            </a:r>
            <a:r>
              <a:rPr lang="it-IT" dirty="0"/>
              <a:t> by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fatty</a:t>
            </a:r>
            <a:r>
              <a:rPr lang="it-IT" dirty="0"/>
              <a:t> acid, </a:t>
            </a:r>
            <a:r>
              <a:rPr lang="it-IT" dirty="0" err="1"/>
              <a:t>mixed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fatty</a:t>
            </a:r>
            <a:r>
              <a:rPr lang="it-IT" dirty="0"/>
              <a:t> </a:t>
            </a:r>
            <a:r>
              <a:rPr lang="it-IT" dirty="0" err="1"/>
              <a:t>acids</a:t>
            </a:r>
            <a:r>
              <a:rPr lang="it-IT" dirty="0"/>
              <a:t> are </a:t>
            </a:r>
            <a:r>
              <a:rPr lang="it-IT" dirty="0" err="1"/>
              <a:t>different</a:t>
            </a:r>
            <a:r>
              <a:rPr lang="it-IT" dirty="0"/>
              <a:t>.</a:t>
            </a:r>
          </a:p>
        </p:txBody>
      </p:sp>
      <p:pic>
        <p:nvPicPr>
          <p:cNvPr id="2052" name="Picture 4" descr="Formula di struttura del glicero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739071"/>
            <a:ext cx="23812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761350" y="2615371"/>
            <a:ext cx="985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glicerolo</a:t>
            </a:r>
          </a:p>
        </p:txBody>
      </p:sp>
      <p:pic>
        <p:nvPicPr>
          <p:cNvPr id="2054" name="Picture 6" descr="https://upload.wikimedia.org/wikipedia/commons/thumb/a/a4/Tripalmitin.svg/1024px-Tripalmiti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594188"/>
            <a:ext cx="330985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640848" y="4903686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Lipide</a:t>
            </a:r>
          </a:p>
        </p:txBody>
      </p:sp>
      <p:pic>
        <p:nvPicPr>
          <p:cNvPr id="2056" name="Picture 8" descr="https://upload.wikimedia.org/wikipedia/commons/thumb/e/e7/Triolein.PNG/220px-Triole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083" y="1103428"/>
            <a:ext cx="2928423" cy="44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15619" y="5442199"/>
            <a:ext cx="10694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Example</a:t>
            </a:r>
            <a:r>
              <a:rPr lang="it-IT" sz="2400" dirty="0"/>
              <a:t> of a </a:t>
            </a:r>
            <a:r>
              <a:rPr lang="it-IT" sz="2400" dirty="0" err="1"/>
              <a:t>triglyceride</a:t>
            </a:r>
            <a:r>
              <a:rPr lang="it-IT" sz="2400" dirty="0"/>
              <a:t> with 3 double cis bonds, </a:t>
            </a:r>
            <a:r>
              <a:rPr lang="it-IT" sz="2400" b="1" dirty="0" err="1">
                <a:solidFill>
                  <a:srgbClr val="FF0000"/>
                </a:solidFill>
              </a:rPr>
              <a:t>triolein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dirty="0"/>
              <a:t>(up to 80% olive </a:t>
            </a:r>
            <a:r>
              <a:rPr lang="it-IT" sz="2400" dirty="0" err="1"/>
              <a:t>oil</a:t>
            </a:r>
            <a:r>
              <a:rPr lang="it-IT" sz="2400" dirty="0"/>
              <a:t>). The </a:t>
            </a:r>
            <a:r>
              <a:rPr lang="it-IT" sz="2400" dirty="0" err="1"/>
              <a:t>molecule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an </a:t>
            </a:r>
            <a:r>
              <a:rPr lang="it-IT" sz="2400" dirty="0" err="1"/>
              <a:t>irregular</a:t>
            </a:r>
            <a:r>
              <a:rPr lang="it-IT" sz="2400" dirty="0"/>
              <a:t> </a:t>
            </a:r>
            <a:r>
              <a:rPr lang="it-IT" sz="2400" dirty="0" err="1"/>
              <a:t>shape</a:t>
            </a:r>
            <a:r>
              <a:rPr lang="it-IT" sz="2400" dirty="0"/>
              <a:t> and </a:t>
            </a:r>
            <a:r>
              <a:rPr lang="it-IT" sz="2400" dirty="0" err="1"/>
              <a:t>packs</a:t>
            </a:r>
            <a:r>
              <a:rPr lang="it-IT" sz="2400" dirty="0"/>
              <a:t> with </a:t>
            </a:r>
            <a:r>
              <a:rPr lang="it-IT" sz="2400" dirty="0" err="1"/>
              <a:t>difficulty</a:t>
            </a:r>
            <a:r>
              <a:rPr lang="it-IT" sz="2400" dirty="0"/>
              <a:t>, </a:t>
            </a:r>
            <a:r>
              <a:rPr lang="it-IT" sz="2400" dirty="0" err="1"/>
              <a:t>remaining</a:t>
            </a:r>
            <a:r>
              <a:rPr lang="it-IT" sz="2400" dirty="0"/>
              <a:t> </a:t>
            </a:r>
            <a:r>
              <a:rPr lang="it-IT" sz="2400" dirty="0" err="1"/>
              <a:t>fluid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room temperature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865BD5-E31A-7B44-A451-A0F7F63FD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216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magine 1" descr="Fig 6-10.bmp">
            <a:extLst>
              <a:ext uri="{FF2B5EF4-FFF2-40B4-BE49-F238E27FC236}">
                <a16:creationId xmlns:a16="http://schemas.microsoft.com/office/drawing/2014/main" id="{D6649212-B68A-D34D-AC3A-9BB4D0ECC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9" y="80964"/>
            <a:ext cx="790892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93803E-E756-8A49-95D2-A33A2772F0B3}"/>
              </a:ext>
            </a:extLst>
          </p:cNvPr>
          <p:cNvSpPr txBox="1"/>
          <p:nvPr/>
        </p:nvSpPr>
        <p:spPr>
          <a:xfrm>
            <a:off x="10050464" y="1681316"/>
            <a:ext cx="1659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Erucic</a:t>
            </a:r>
            <a:r>
              <a:rPr lang="it-IT" sz="1600" dirty="0"/>
              <a:t> acid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cardiotoxic</a:t>
            </a:r>
            <a:endParaRPr lang="it-IT" sz="16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F35FBE-1FE6-DB4A-A4C8-6187173D2C4C}"/>
              </a:ext>
            </a:extLst>
          </p:cNvPr>
          <p:cNvSpPr txBox="1"/>
          <p:nvPr/>
        </p:nvSpPr>
        <p:spPr>
          <a:xfrm>
            <a:off x="4407310" y="361184"/>
            <a:ext cx="3377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Nervoic</a:t>
            </a:r>
            <a:r>
              <a:rPr lang="it-IT" sz="1600" dirty="0"/>
              <a:t> acid 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synthetised</a:t>
            </a:r>
            <a:r>
              <a:rPr lang="it-IT" sz="1600" dirty="0"/>
              <a:t> </a:t>
            </a:r>
          </a:p>
          <a:p>
            <a:r>
              <a:rPr lang="it-IT" sz="1600" dirty="0" err="1"/>
              <a:t>during</a:t>
            </a:r>
            <a:r>
              <a:rPr lang="it-IT" sz="1600" dirty="0"/>
              <a:t> </a:t>
            </a:r>
            <a:r>
              <a:rPr lang="it-IT" sz="1600" dirty="0" err="1"/>
              <a:t>fetal</a:t>
            </a:r>
            <a:r>
              <a:rPr lang="it-IT" sz="1600" dirty="0"/>
              <a:t> </a:t>
            </a:r>
            <a:r>
              <a:rPr lang="it-IT" sz="1600" dirty="0" err="1"/>
              <a:t>nervous</a:t>
            </a:r>
            <a:r>
              <a:rPr lang="it-IT" sz="1600" dirty="0"/>
              <a:t> </a:t>
            </a:r>
            <a:r>
              <a:rPr lang="it-IT" sz="1600" dirty="0" err="1"/>
              <a:t>system</a:t>
            </a:r>
            <a:r>
              <a:rPr lang="it-IT" sz="1600" dirty="0"/>
              <a:t> </a:t>
            </a:r>
            <a:r>
              <a:rPr lang="it-IT" sz="1600" dirty="0" err="1"/>
              <a:t>development</a:t>
            </a:r>
            <a:endParaRPr lang="it-IT" sz="1600" dirty="0"/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2326315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E4B53D-FACA-0F45-A153-D1478D43B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3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Fatty</a:t>
            </a:r>
            <a:r>
              <a:rPr lang="it-IT" sz="4000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40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Acids</a:t>
            </a:r>
            <a:r>
              <a:rPr lang="it-IT" sz="4000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 </a:t>
            </a:r>
            <a:r>
              <a:rPr lang="it-IT" sz="40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and </a:t>
            </a:r>
            <a:r>
              <a:rPr lang="it-IT" sz="40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diet</a:t>
            </a:r>
            <a:endParaRPr lang="it-IT" sz="40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654F93-DC01-834D-A56F-F47E0EB2D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678" y="1221591"/>
            <a:ext cx="10515600" cy="5636409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it-IT" sz="2700" dirty="0" err="1"/>
              <a:t>Diets</a:t>
            </a:r>
            <a:r>
              <a:rPr lang="it-IT" sz="2700" dirty="0"/>
              <a:t> high in </a:t>
            </a:r>
            <a:r>
              <a:rPr lang="it-IT" sz="2700" dirty="0" err="1"/>
              <a:t>saturated</a:t>
            </a:r>
            <a:r>
              <a:rPr lang="it-IT" sz="2700" dirty="0"/>
              <a:t> </a:t>
            </a:r>
            <a:r>
              <a:rPr lang="it-IT" sz="2700" dirty="0" err="1"/>
              <a:t>fats</a:t>
            </a:r>
            <a:r>
              <a:rPr lang="it-IT" sz="2700" dirty="0"/>
              <a:t> </a:t>
            </a:r>
            <a:r>
              <a:rPr lang="it-IT" sz="2700" dirty="0" err="1"/>
              <a:t>have</a:t>
            </a:r>
            <a:r>
              <a:rPr lang="it-IT" sz="2700" dirty="0"/>
              <a:t> </a:t>
            </a:r>
            <a:r>
              <a:rPr lang="it-IT" sz="2700" dirty="0" err="1"/>
              <a:t>been</a:t>
            </a:r>
            <a:r>
              <a:rPr lang="it-IT" sz="2700" dirty="0"/>
              <a:t> </a:t>
            </a:r>
            <a:r>
              <a:rPr lang="it-IT" sz="2700" dirty="0" err="1"/>
              <a:t>implicated</a:t>
            </a:r>
            <a:r>
              <a:rPr lang="it-IT" sz="2700" dirty="0"/>
              <a:t> in an </a:t>
            </a:r>
            <a:r>
              <a:rPr lang="it-IT" sz="2700" dirty="0" err="1"/>
              <a:t>increased</a:t>
            </a:r>
            <a:r>
              <a:rPr lang="it-IT" sz="2700" dirty="0"/>
              <a:t> </a:t>
            </a:r>
            <a:r>
              <a:rPr lang="it-IT" sz="2700" dirty="0" err="1"/>
              <a:t>risk</a:t>
            </a:r>
            <a:r>
              <a:rPr lang="it-IT" sz="2700" dirty="0"/>
              <a:t> of </a:t>
            </a:r>
            <a:r>
              <a:rPr lang="it-IT" sz="2700" dirty="0" err="1"/>
              <a:t>coronary</a:t>
            </a:r>
            <a:r>
              <a:rPr lang="it-IT" sz="2700" dirty="0"/>
              <a:t> </a:t>
            </a:r>
            <a:r>
              <a:rPr lang="it-IT" sz="2700" dirty="0" err="1"/>
              <a:t>heart</a:t>
            </a:r>
            <a:r>
              <a:rPr lang="it-IT" sz="2700" dirty="0"/>
              <a:t> </a:t>
            </a:r>
            <a:r>
              <a:rPr lang="it-IT" sz="2700" dirty="0" err="1"/>
              <a:t>disease</a:t>
            </a:r>
            <a:r>
              <a:rPr lang="it-IT" sz="2700" dirty="0"/>
              <a:t>, </a:t>
            </a:r>
            <a:r>
              <a:rPr lang="it-IT" sz="2700" dirty="0" err="1"/>
              <a:t>cancers</a:t>
            </a:r>
            <a:r>
              <a:rPr lang="it-IT" sz="2700" dirty="0"/>
              <a:t>, and </a:t>
            </a:r>
            <a:r>
              <a:rPr lang="it-IT" sz="2700" dirty="0" err="1"/>
              <a:t>diabetes</a:t>
            </a:r>
            <a:r>
              <a:rPr lang="it-IT" sz="2700" dirty="0"/>
              <a:t>, and </a:t>
            </a:r>
            <a:r>
              <a:rPr lang="it-IT" sz="2700" dirty="0" err="1"/>
              <a:t>replacement</a:t>
            </a:r>
            <a:r>
              <a:rPr lang="it-IT" sz="2700" dirty="0"/>
              <a:t> of </a:t>
            </a:r>
            <a:r>
              <a:rPr lang="it-IT" sz="2700" dirty="0" err="1"/>
              <a:t>sources</a:t>
            </a:r>
            <a:r>
              <a:rPr lang="it-IT" sz="2700" dirty="0"/>
              <a:t> of </a:t>
            </a:r>
            <a:r>
              <a:rPr lang="it-IT" sz="2700" dirty="0" err="1"/>
              <a:t>saturated</a:t>
            </a:r>
            <a:r>
              <a:rPr lang="it-IT" sz="2700" dirty="0"/>
              <a:t> </a:t>
            </a:r>
            <a:r>
              <a:rPr lang="it-IT" sz="2700" dirty="0" err="1"/>
              <a:t>fats</a:t>
            </a:r>
            <a:r>
              <a:rPr lang="it-IT" sz="2700" dirty="0"/>
              <a:t> with </a:t>
            </a:r>
            <a:r>
              <a:rPr lang="it-IT" sz="2700" dirty="0" err="1"/>
              <a:t>unsaturated</a:t>
            </a:r>
            <a:r>
              <a:rPr lang="it-IT" sz="2700" dirty="0"/>
              <a:t> </a:t>
            </a:r>
            <a:r>
              <a:rPr lang="it-IT" sz="2700" dirty="0" err="1"/>
              <a:t>fats</a:t>
            </a:r>
            <a:r>
              <a:rPr lang="it-IT" sz="2700" dirty="0"/>
              <a:t> </a:t>
            </a:r>
            <a:r>
              <a:rPr lang="it-IT" sz="2700" dirty="0" err="1"/>
              <a:t>was</a:t>
            </a:r>
            <a:r>
              <a:rPr lang="it-IT" sz="2700" dirty="0"/>
              <a:t> </a:t>
            </a:r>
            <a:r>
              <a:rPr lang="it-IT" sz="2700" dirty="0" err="1"/>
              <a:t>suggested</a:t>
            </a:r>
            <a:r>
              <a:rPr lang="it-IT" sz="2700" dirty="0"/>
              <a:t>. </a:t>
            </a:r>
          </a:p>
          <a:p>
            <a:pPr marL="0" indent="0" algn="ctr">
              <a:buNone/>
            </a:pPr>
            <a:endParaRPr lang="it-IT" sz="2700" dirty="0"/>
          </a:p>
          <a:p>
            <a:pPr algn="ctr">
              <a:buFont typeface="Wingdings" pitchFamily="2" charset="2"/>
              <a:buChar char="Ø"/>
            </a:pPr>
            <a:r>
              <a:rPr lang="it-IT" sz="2700" dirty="0"/>
              <a:t>Some </a:t>
            </a:r>
            <a:r>
              <a:rPr lang="it-IT" sz="2700" dirty="0" err="1"/>
              <a:t>fats</a:t>
            </a:r>
            <a:r>
              <a:rPr lang="it-IT" sz="2700" dirty="0"/>
              <a:t> </a:t>
            </a:r>
            <a:r>
              <a:rPr lang="it-IT" sz="2700" dirty="0" err="1"/>
              <a:t>have</a:t>
            </a:r>
            <a:r>
              <a:rPr lang="it-IT" sz="2700" dirty="0"/>
              <a:t> </a:t>
            </a:r>
            <a:r>
              <a:rPr lang="it-IT" sz="2700" dirty="0" err="1"/>
              <a:t>protective</a:t>
            </a:r>
            <a:r>
              <a:rPr lang="it-IT" sz="2700" dirty="0"/>
              <a:t> </a:t>
            </a:r>
            <a:r>
              <a:rPr lang="it-IT" sz="2700" dirty="0" err="1"/>
              <a:t>properties</a:t>
            </a:r>
            <a:r>
              <a:rPr lang="it-IT" sz="2700" dirty="0"/>
              <a:t>. </a:t>
            </a:r>
            <a:r>
              <a:rPr lang="el-GR" sz="2700" dirty="0"/>
              <a:t>α</a:t>
            </a:r>
            <a:r>
              <a:rPr lang="el-GR" sz="2700" b="1" dirty="0"/>
              <a:t>-</a:t>
            </a:r>
            <a:r>
              <a:rPr lang="it-IT" sz="2700" b="1" dirty="0" err="1"/>
              <a:t>Linolenic</a:t>
            </a:r>
            <a:r>
              <a:rPr lang="it-IT" sz="2700" b="1" dirty="0"/>
              <a:t> acid </a:t>
            </a:r>
            <a:r>
              <a:rPr lang="it-IT" sz="2700" dirty="0" err="1"/>
              <a:t>is</a:t>
            </a:r>
            <a:r>
              <a:rPr lang="it-IT" sz="2700" dirty="0"/>
              <a:t> </a:t>
            </a:r>
            <a:r>
              <a:rPr lang="it-IT" sz="2700" dirty="0" err="1"/>
              <a:t>apparently</a:t>
            </a:r>
            <a:r>
              <a:rPr lang="it-IT" sz="2700" dirty="0"/>
              <a:t> a major </a:t>
            </a:r>
            <a:r>
              <a:rPr lang="it-IT" sz="2700" dirty="0" err="1"/>
              <a:t>cardioprotective</a:t>
            </a:r>
            <a:r>
              <a:rPr lang="it-IT" sz="2700" dirty="0"/>
              <a:t> </a:t>
            </a:r>
            <a:r>
              <a:rPr lang="it-IT" sz="2700" dirty="0" err="1"/>
              <a:t>nutrient</a:t>
            </a:r>
            <a:r>
              <a:rPr lang="it-IT" sz="2700" dirty="0"/>
              <a:t>. </a:t>
            </a:r>
            <a:r>
              <a:rPr lang="it-IT" sz="2700" dirty="0" err="1"/>
              <a:t>It</a:t>
            </a:r>
            <a:r>
              <a:rPr lang="it-IT" sz="2700" dirty="0"/>
              <a:t> </a:t>
            </a:r>
            <a:r>
              <a:rPr lang="it-IT" sz="2700" dirty="0" err="1"/>
              <a:t>was</a:t>
            </a:r>
            <a:r>
              <a:rPr lang="it-IT" sz="2700" dirty="0"/>
              <a:t> </a:t>
            </a:r>
            <a:r>
              <a:rPr lang="it-IT" sz="2700" dirty="0" err="1"/>
              <a:t>suggested</a:t>
            </a:r>
            <a:r>
              <a:rPr lang="it-IT" sz="2700" dirty="0"/>
              <a:t> </a:t>
            </a:r>
            <a:r>
              <a:rPr lang="it-IT" sz="2700" dirty="0" err="1"/>
              <a:t>that</a:t>
            </a:r>
            <a:r>
              <a:rPr lang="it-IT" sz="2700" dirty="0"/>
              <a:t> a </a:t>
            </a:r>
            <a:r>
              <a:rPr lang="it-IT" sz="2700" dirty="0" err="1"/>
              <a:t>diet</a:t>
            </a:r>
            <a:r>
              <a:rPr lang="it-IT" sz="2700" dirty="0"/>
              <a:t> with an optimum balance of </a:t>
            </a:r>
            <a:r>
              <a:rPr lang="el-GR" sz="2700" dirty="0"/>
              <a:t>ω-6 </a:t>
            </a:r>
            <a:r>
              <a:rPr lang="it-IT" sz="2700" dirty="0"/>
              <a:t>and </a:t>
            </a:r>
            <a:r>
              <a:rPr lang="el-GR" sz="2700" dirty="0"/>
              <a:t>ω-3 </a:t>
            </a:r>
            <a:r>
              <a:rPr lang="it-IT" sz="2700" dirty="0" err="1"/>
              <a:t>polyunsaturated</a:t>
            </a:r>
            <a:r>
              <a:rPr lang="it-IT" sz="2700" dirty="0"/>
              <a:t> </a:t>
            </a:r>
            <a:r>
              <a:rPr lang="it-IT" sz="2700" dirty="0" err="1"/>
              <a:t>fatty</a:t>
            </a:r>
            <a:r>
              <a:rPr lang="it-IT" sz="2700" dirty="0"/>
              <a:t> </a:t>
            </a:r>
            <a:r>
              <a:rPr lang="it-IT" sz="2700" dirty="0" err="1"/>
              <a:t>acids</a:t>
            </a:r>
            <a:r>
              <a:rPr lang="it-IT" sz="2700" dirty="0"/>
              <a:t> </a:t>
            </a:r>
            <a:r>
              <a:rPr lang="it-IT" sz="2700" dirty="0" err="1"/>
              <a:t>may</a:t>
            </a:r>
            <a:r>
              <a:rPr lang="it-IT" sz="2700" dirty="0"/>
              <a:t> delay the </a:t>
            </a:r>
            <a:r>
              <a:rPr lang="it-IT" sz="2700" dirty="0" err="1"/>
              <a:t>onset</a:t>
            </a:r>
            <a:r>
              <a:rPr lang="it-IT" sz="2700" dirty="0"/>
              <a:t> of neurodegenerative </a:t>
            </a:r>
            <a:r>
              <a:rPr lang="it-IT" sz="2700" dirty="0" err="1"/>
              <a:t>disorders</a:t>
            </a:r>
            <a:r>
              <a:rPr lang="it-IT" sz="2700" dirty="0"/>
              <a:t>, </a:t>
            </a:r>
            <a:r>
              <a:rPr lang="it-IT" sz="2700" dirty="0" err="1"/>
              <a:t>such</a:t>
            </a:r>
            <a:r>
              <a:rPr lang="it-IT" sz="2700" dirty="0"/>
              <a:t> </a:t>
            </a:r>
            <a:r>
              <a:rPr lang="it-IT" sz="2700" dirty="0" err="1"/>
              <a:t>as</a:t>
            </a:r>
            <a:r>
              <a:rPr lang="it-IT" sz="2700" dirty="0"/>
              <a:t> </a:t>
            </a:r>
            <a:r>
              <a:rPr lang="it-IT" sz="2700" dirty="0" err="1"/>
              <a:t>Parkinson’s</a:t>
            </a:r>
            <a:r>
              <a:rPr lang="it-IT" sz="2700" dirty="0"/>
              <a:t> </a:t>
            </a:r>
            <a:r>
              <a:rPr lang="it-IT" sz="2700" dirty="0" err="1"/>
              <a:t>disease</a:t>
            </a:r>
            <a:r>
              <a:rPr lang="it-IT" sz="2700" dirty="0"/>
              <a:t> and </a:t>
            </a:r>
            <a:r>
              <a:rPr lang="it-IT" sz="2700" dirty="0" err="1"/>
              <a:t>Alzheimer’s</a:t>
            </a:r>
            <a:r>
              <a:rPr lang="it-IT" sz="2700" dirty="0"/>
              <a:t> </a:t>
            </a:r>
            <a:r>
              <a:rPr lang="it-IT" sz="2700" dirty="0" err="1"/>
              <a:t>disease</a:t>
            </a:r>
            <a:r>
              <a:rPr lang="it-IT" sz="2700" dirty="0"/>
              <a:t>. </a:t>
            </a:r>
          </a:p>
          <a:p>
            <a:pPr marL="0" indent="0" algn="ctr">
              <a:buNone/>
            </a:pPr>
            <a:endParaRPr lang="it-IT" sz="2700" dirty="0"/>
          </a:p>
          <a:p>
            <a:pPr algn="ctr">
              <a:buFont typeface="Wingdings" pitchFamily="2" charset="2"/>
              <a:buChar char="Ø"/>
            </a:pPr>
            <a:r>
              <a:rPr lang="it-IT" sz="2700" dirty="0"/>
              <a:t>The </a:t>
            </a:r>
            <a:r>
              <a:rPr lang="el-GR" sz="2700" dirty="0"/>
              <a:t>ω-6 </a:t>
            </a:r>
            <a:r>
              <a:rPr lang="it-IT" sz="2700" dirty="0"/>
              <a:t>and </a:t>
            </a:r>
            <a:r>
              <a:rPr lang="el-GR" sz="2700" dirty="0"/>
              <a:t>ω-3 </a:t>
            </a:r>
            <a:r>
              <a:rPr lang="it-IT" sz="2700" dirty="0" err="1"/>
              <a:t>polyunsaturated</a:t>
            </a:r>
            <a:r>
              <a:rPr lang="it-IT" sz="2700" dirty="0"/>
              <a:t> </a:t>
            </a:r>
            <a:r>
              <a:rPr lang="it-IT" sz="2700" dirty="0" err="1"/>
              <a:t>fatty</a:t>
            </a:r>
            <a:r>
              <a:rPr lang="it-IT" sz="2700" dirty="0"/>
              <a:t> </a:t>
            </a:r>
            <a:r>
              <a:rPr lang="it-IT" sz="2700" dirty="0" err="1"/>
              <a:t>acids</a:t>
            </a:r>
            <a:r>
              <a:rPr lang="it-IT" sz="2700" dirty="0"/>
              <a:t>, </a:t>
            </a:r>
            <a:r>
              <a:rPr lang="it-IT" sz="2700" dirty="0" err="1"/>
              <a:t>including</a:t>
            </a:r>
            <a:r>
              <a:rPr lang="it-IT" sz="2700" dirty="0"/>
              <a:t> </a:t>
            </a:r>
            <a:r>
              <a:rPr lang="it-IT" sz="2700" dirty="0" err="1"/>
              <a:t>linoleic</a:t>
            </a:r>
            <a:r>
              <a:rPr lang="it-IT" sz="2700" dirty="0"/>
              <a:t> acid (</a:t>
            </a:r>
            <a:r>
              <a:rPr lang="el-GR" sz="2700" dirty="0"/>
              <a:t>ω-6 </a:t>
            </a:r>
            <a:r>
              <a:rPr lang="it-IT" sz="2700" dirty="0" err="1"/>
              <a:t>fatty</a:t>
            </a:r>
            <a:r>
              <a:rPr lang="it-IT" sz="2700" dirty="0"/>
              <a:t> acid) and </a:t>
            </a:r>
            <a:r>
              <a:rPr lang="el-GR" sz="2700" dirty="0"/>
              <a:t>α-</a:t>
            </a:r>
            <a:r>
              <a:rPr lang="it-IT" sz="2700" dirty="0" err="1"/>
              <a:t>linolenic</a:t>
            </a:r>
            <a:r>
              <a:rPr lang="it-IT" sz="2700" dirty="0"/>
              <a:t> acid (</a:t>
            </a:r>
            <a:r>
              <a:rPr lang="el-GR" sz="2700" dirty="0"/>
              <a:t>ω-3 </a:t>
            </a:r>
            <a:r>
              <a:rPr lang="it-IT" sz="2700" dirty="0" err="1"/>
              <a:t>fatty</a:t>
            </a:r>
            <a:r>
              <a:rPr lang="it-IT" sz="2700" dirty="0"/>
              <a:t> acid), are </a:t>
            </a:r>
            <a:r>
              <a:rPr lang="it-IT" sz="2700" dirty="0" err="1"/>
              <a:t>essential</a:t>
            </a:r>
            <a:r>
              <a:rPr lang="it-IT" sz="2700" dirty="0"/>
              <a:t> to human </a:t>
            </a:r>
            <a:r>
              <a:rPr lang="it-IT" sz="2700" dirty="0" err="1"/>
              <a:t>nutrition</a:t>
            </a:r>
            <a:r>
              <a:rPr lang="it-IT" sz="2700" dirty="0"/>
              <a:t>.</a:t>
            </a:r>
          </a:p>
          <a:p>
            <a:endParaRPr lang="it-IT" sz="2700" dirty="0"/>
          </a:p>
          <a:p>
            <a:endParaRPr lang="it-IT" sz="2700" dirty="0"/>
          </a:p>
          <a:p>
            <a:endParaRPr lang="it-IT" sz="27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5C6368-415D-7248-A00F-1030B09E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4F03-6042-4743-A6EA-B91600A95F93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201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1BC86B9-B099-E54B-AF63-B7E2061D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4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FFCA714-4D90-D54A-BF0D-EB46BCCC5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9" r="6871"/>
          <a:stretch/>
        </p:blipFill>
        <p:spPr>
          <a:xfrm>
            <a:off x="849615" y="583094"/>
            <a:ext cx="4888576" cy="587927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E54EC74-75E4-BE4D-8BA5-D7845E57F5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9" t="1959" r="11648" b="2018"/>
          <a:stretch/>
        </p:blipFill>
        <p:spPr>
          <a:xfrm>
            <a:off x="6574739" y="380472"/>
            <a:ext cx="5297551" cy="6368727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EDFE4FAF-F356-C54E-B2B3-16F7E0019569}"/>
              </a:ext>
            </a:extLst>
          </p:cNvPr>
          <p:cNvSpPr/>
          <p:nvPr/>
        </p:nvSpPr>
        <p:spPr>
          <a:xfrm>
            <a:off x="185536" y="278296"/>
            <a:ext cx="5830957" cy="6443179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388CECD-CCD3-7844-8675-872763FD0A85}"/>
              </a:ext>
            </a:extLst>
          </p:cNvPr>
          <p:cNvSpPr/>
          <p:nvPr/>
        </p:nvSpPr>
        <p:spPr>
          <a:xfrm>
            <a:off x="6255029" y="278296"/>
            <a:ext cx="5751441" cy="647090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413482B-2ED4-E740-9E8F-482B0AA852A2}"/>
              </a:ext>
            </a:extLst>
          </p:cNvPr>
          <p:cNvSpPr txBox="1"/>
          <p:nvPr/>
        </p:nvSpPr>
        <p:spPr>
          <a:xfrm>
            <a:off x="8322365" y="1550503"/>
            <a:ext cx="115293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800" dirty="0" err="1">
                <a:solidFill>
                  <a:schemeClr val="accent6">
                    <a:lumMod val="75000"/>
                  </a:schemeClr>
                </a:solidFill>
              </a:rPr>
              <a:t>erytrose</a:t>
            </a:r>
            <a:r>
              <a:rPr lang="it-IT" sz="800" dirty="0">
                <a:solidFill>
                  <a:schemeClr val="accent6">
                    <a:lumMod val="75000"/>
                  </a:schemeClr>
                </a:solidFill>
              </a:rPr>
              <a:t> 4-phosphate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7FE749C-788B-064E-9904-A88D2FF6BE4F}"/>
              </a:ext>
            </a:extLst>
          </p:cNvPr>
          <p:cNvSpPr/>
          <p:nvPr/>
        </p:nvSpPr>
        <p:spPr>
          <a:xfrm>
            <a:off x="8428383" y="1497496"/>
            <a:ext cx="1020417" cy="145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7B8FFCE-9BD9-3041-BBB6-3B8031B27737}"/>
              </a:ext>
            </a:extLst>
          </p:cNvPr>
          <p:cNvSpPr/>
          <p:nvPr/>
        </p:nvSpPr>
        <p:spPr>
          <a:xfrm>
            <a:off x="8428383" y="1812693"/>
            <a:ext cx="914400" cy="1006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8524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889705-45E7-DF48-8658-5936E236A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217" y="1203472"/>
            <a:ext cx="11065565" cy="5046859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it-IT" dirty="0" err="1"/>
              <a:t>Saturated</a:t>
            </a:r>
            <a:r>
              <a:rPr lang="it-IT" dirty="0"/>
              <a:t> </a:t>
            </a:r>
            <a:r>
              <a:rPr lang="it-IT" dirty="0" err="1"/>
              <a:t>fatty</a:t>
            </a:r>
            <a:r>
              <a:rPr lang="it-IT" dirty="0"/>
              <a:t> </a:t>
            </a:r>
            <a:r>
              <a:rPr lang="it-IT" dirty="0" err="1"/>
              <a:t>acids</a:t>
            </a:r>
            <a:r>
              <a:rPr lang="it-IT" dirty="0"/>
              <a:t> (e.g., </a:t>
            </a:r>
            <a:r>
              <a:rPr lang="it-IT" dirty="0" err="1"/>
              <a:t>palmitic</a:t>
            </a:r>
            <a:r>
              <a:rPr lang="it-IT" dirty="0"/>
              <a:t> and </a:t>
            </a:r>
            <a:r>
              <a:rPr lang="it-IT" dirty="0" err="1"/>
              <a:t>stearic</a:t>
            </a:r>
            <a:r>
              <a:rPr lang="it-IT" dirty="0"/>
              <a:t> </a:t>
            </a:r>
            <a:r>
              <a:rPr lang="it-IT" dirty="0" err="1"/>
              <a:t>acids</a:t>
            </a:r>
            <a:r>
              <a:rPr lang="it-IT" dirty="0"/>
              <a:t>)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monounsaturated</a:t>
            </a:r>
            <a:r>
              <a:rPr lang="it-IT" dirty="0"/>
              <a:t> </a:t>
            </a:r>
            <a:r>
              <a:rPr lang="it-IT" dirty="0" err="1"/>
              <a:t>fatty</a:t>
            </a:r>
            <a:r>
              <a:rPr lang="it-IT" dirty="0"/>
              <a:t> </a:t>
            </a:r>
            <a:r>
              <a:rPr lang="it-IT" dirty="0" err="1"/>
              <a:t>acids</a:t>
            </a:r>
            <a:r>
              <a:rPr lang="it-IT" dirty="0"/>
              <a:t> (</a:t>
            </a:r>
            <a:r>
              <a:rPr lang="it-IT" dirty="0" err="1"/>
              <a:t>oleic</a:t>
            </a:r>
            <a:r>
              <a:rPr lang="it-IT" dirty="0"/>
              <a:t> and </a:t>
            </a:r>
            <a:r>
              <a:rPr lang="it-IT" dirty="0" err="1"/>
              <a:t>palmitoleic</a:t>
            </a:r>
            <a:r>
              <a:rPr lang="it-IT" dirty="0"/>
              <a:t> </a:t>
            </a:r>
            <a:r>
              <a:rPr lang="it-IT" dirty="0" err="1"/>
              <a:t>acids</a:t>
            </a:r>
            <a:r>
              <a:rPr lang="it-IT" dirty="0"/>
              <a:t>) are </a:t>
            </a:r>
            <a:r>
              <a:rPr lang="it-IT" dirty="0" err="1"/>
              <a:t>generally</a:t>
            </a:r>
            <a:r>
              <a:rPr lang="it-IT" dirty="0"/>
              <a:t> </a:t>
            </a:r>
            <a:r>
              <a:rPr lang="it-IT" dirty="0" err="1"/>
              <a:t>classified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non-</a:t>
            </a:r>
            <a:r>
              <a:rPr lang="it-IT" dirty="0" err="1"/>
              <a:t>essential</a:t>
            </a:r>
            <a:r>
              <a:rPr lang="it-IT" dirty="0"/>
              <a:t>. </a:t>
            </a:r>
          </a:p>
          <a:p>
            <a:pPr marL="0" indent="0" algn="ctr">
              <a:buNone/>
            </a:pPr>
            <a:endParaRPr lang="it-IT" dirty="0"/>
          </a:p>
          <a:p>
            <a:pPr algn="ctr">
              <a:buFont typeface="Wingdings" pitchFamily="2" charset="2"/>
              <a:buChar char="Ø"/>
            </a:pPr>
            <a:r>
              <a:rPr lang="it-IT" dirty="0"/>
              <a:t>The </a:t>
            </a:r>
            <a:r>
              <a:rPr lang="it-IT" dirty="0" err="1"/>
              <a:t>essential</a:t>
            </a:r>
            <a:r>
              <a:rPr lang="it-IT" dirty="0"/>
              <a:t> </a:t>
            </a:r>
            <a:r>
              <a:rPr lang="it-IT" dirty="0" err="1"/>
              <a:t>fatty</a:t>
            </a:r>
            <a:r>
              <a:rPr lang="it-IT" dirty="0"/>
              <a:t> </a:t>
            </a:r>
            <a:r>
              <a:rPr lang="it-IT" dirty="0" err="1"/>
              <a:t>acids</a:t>
            </a:r>
            <a:r>
              <a:rPr lang="it-IT" dirty="0"/>
              <a:t> — </a:t>
            </a:r>
            <a:r>
              <a:rPr lang="it-IT" dirty="0" err="1"/>
              <a:t>linoleic</a:t>
            </a:r>
            <a:r>
              <a:rPr lang="it-IT" dirty="0"/>
              <a:t> acid and </a:t>
            </a:r>
            <a:r>
              <a:rPr lang="el-GR" dirty="0"/>
              <a:t>α-</a:t>
            </a:r>
            <a:r>
              <a:rPr lang="it-IT" dirty="0" err="1"/>
              <a:t>linolenic</a:t>
            </a:r>
            <a:r>
              <a:rPr lang="it-IT" dirty="0"/>
              <a:t> acid — </a:t>
            </a:r>
            <a:r>
              <a:rPr lang="it-IT" dirty="0" err="1"/>
              <a:t>cannot</a:t>
            </a:r>
            <a:r>
              <a:rPr lang="it-IT" dirty="0"/>
              <a:t> be </a:t>
            </a:r>
            <a:r>
              <a:rPr lang="it-IT" dirty="0" err="1"/>
              <a:t>synthesized</a:t>
            </a:r>
            <a:r>
              <a:rPr lang="it-IT" dirty="0"/>
              <a:t> </a:t>
            </a:r>
            <a:r>
              <a:rPr lang="it-IT" i="1" dirty="0"/>
              <a:t>de novo </a:t>
            </a:r>
            <a:r>
              <a:rPr lang="it-IT" dirty="0"/>
              <a:t>by </a:t>
            </a:r>
            <a:r>
              <a:rPr lang="it-IT" dirty="0" err="1"/>
              <a:t>humans</a:t>
            </a:r>
            <a:r>
              <a:rPr lang="it-IT" dirty="0"/>
              <a:t>.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fatty</a:t>
            </a:r>
            <a:r>
              <a:rPr lang="it-IT" dirty="0"/>
              <a:t> </a:t>
            </a:r>
            <a:r>
              <a:rPr lang="it-IT" dirty="0" err="1"/>
              <a:t>acids</a:t>
            </a:r>
            <a:r>
              <a:rPr lang="it-IT" dirty="0"/>
              <a:t> serve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biosynthetic</a:t>
            </a:r>
            <a:r>
              <a:rPr lang="it-IT" dirty="0"/>
              <a:t> </a:t>
            </a:r>
            <a:r>
              <a:rPr lang="it-IT" dirty="0" err="1"/>
              <a:t>precursors</a:t>
            </a:r>
            <a:r>
              <a:rPr lang="it-IT" dirty="0"/>
              <a:t> to long-</a:t>
            </a:r>
            <a:r>
              <a:rPr lang="it-IT" dirty="0" err="1"/>
              <a:t>chain</a:t>
            </a:r>
            <a:r>
              <a:rPr lang="it-IT" dirty="0"/>
              <a:t> </a:t>
            </a:r>
            <a:r>
              <a:rPr lang="it-IT" dirty="0" err="1"/>
              <a:t>polyunsaturated</a:t>
            </a:r>
            <a:r>
              <a:rPr lang="it-IT" dirty="0"/>
              <a:t> </a:t>
            </a:r>
            <a:r>
              <a:rPr lang="it-IT" dirty="0" err="1"/>
              <a:t>fatty</a:t>
            </a:r>
            <a:r>
              <a:rPr lang="it-IT" dirty="0"/>
              <a:t> </a:t>
            </a:r>
            <a:r>
              <a:rPr lang="it-IT" dirty="0" err="1"/>
              <a:t>acids</a:t>
            </a:r>
            <a:r>
              <a:rPr lang="it-IT" dirty="0"/>
              <a:t> (e.g., </a:t>
            </a:r>
            <a:r>
              <a:rPr lang="it-IT" dirty="0" err="1"/>
              <a:t>arachidonic</a:t>
            </a:r>
            <a:r>
              <a:rPr lang="it-IT" dirty="0"/>
              <a:t> acid, </a:t>
            </a:r>
            <a:r>
              <a:rPr lang="it-IT" dirty="0" err="1"/>
              <a:t>eicosapentaenoic</a:t>
            </a:r>
            <a:r>
              <a:rPr lang="it-IT" dirty="0"/>
              <a:t> acid, and </a:t>
            </a:r>
            <a:r>
              <a:rPr lang="it-IT" dirty="0" err="1"/>
              <a:t>docosahexaenoic</a:t>
            </a:r>
            <a:r>
              <a:rPr lang="it-IT" dirty="0"/>
              <a:t> acid) and are </a:t>
            </a:r>
            <a:r>
              <a:rPr lang="it-IT" dirty="0" err="1"/>
              <a:t>necessary</a:t>
            </a:r>
            <a:r>
              <a:rPr lang="it-IT" dirty="0"/>
              <a:t> for the </a:t>
            </a:r>
            <a:r>
              <a:rPr lang="it-IT" dirty="0" err="1"/>
              <a:t>formation</a:t>
            </a:r>
            <a:r>
              <a:rPr lang="it-IT" dirty="0"/>
              <a:t> of </a:t>
            </a:r>
            <a:r>
              <a:rPr lang="it-IT" dirty="0" err="1"/>
              <a:t>healthy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membranes</a:t>
            </a:r>
            <a:r>
              <a:rPr lang="it-IT" dirty="0"/>
              <a:t>, the </a:t>
            </a:r>
            <a:r>
              <a:rPr lang="it-IT" dirty="0" err="1"/>
              <a:t>proper</a:t>
            </a:r>
            <a:r>
              <a:rPr lang="it-IT" dirty="0"/>
              <a:t> </a:t>
            </a:r>
            <a:r>
              <a:rPr lang="it-IT" dirty="0" err="1"/>
              <a:t>development</a:t>
            </a:r>
            <a:r>
              <a:rPr lang="it-IT" dirty="0"/>
              <a:t> and </a:t>
            </a:r>
            <a:r>
              <a:rPr lang="it-IT" dirty="0" err="1"/>
              <a:t>functioning</a:t>
            </a:r>
            <a:r>
              <a:rPr lang="it-IT" dirty="0"/>
              <a:t> of the brain and </a:t>
            </a:r>
            <a:r>
              <a:rPr lang="it-IT" dirty="0" err="1"/>
              <a:t>nervous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, and the production of </a:t>
            </a:r>
            <a:r>
              <a:rPr lang="it-IT" dirty="0" err="1"/>
              <a:t>eicosanoids</a:t>
            </a:r>
            <a:r>
              <a:rPr lang="it-IT" dirty="0"/>
              <a:t> (</a:t>
            </a:r>
            <a:r>
              <a:rPr lang="it-IT" dirty="0" err="1"/>
              <a:t>thromboxanes</a:t>
            </a:r>
            <a:r>
              <a:rPr lang="it-IT" dirty="0"/>
              <a:t>, </a:t>
            </a:r>
            <a:r>
              <a:rPr lang="it-IT" dirty="0" err="1"/>
              <a:t>leukotrienes</a:t>
            </a:r>
            <a:r>
              <a:rPr lang="it-IT" dirty="0"/>
              <a:t>, and </a:t>
            </a:r>
            <a:r>
              <a:rPr lang="it-IT" dirty="0" err="1"/>
              <a:t>prostaglandins</a:t>
            </a:r>
            <a:r>
              <a:rPr lang="it-IT" dirty="0"/>
              <a:t>). 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CA95403-A739-A94A-9F3C-4FA15B7C0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4F03-6042-4743-A6EA-B91600A95F93}" type="slidenum">
              <a:rPr lang="it-IT" smtClean="0"/>
              <a:t>40</a:t>
            </a:fld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0E9894F9-1FBE-D34F-8FFA-29BF1CF7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3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Fatty</a:t>
            </a:r>
            <a:r>
              <a:rPr lang="it-IT" sz="4000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40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Acids</a:t>
            </a:r>
            <a:r>
              <a:rPr lang="it-IT" sz="4000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 </a:t>
            </a:r>
            <a:r>
              <a:rPr lang="it-IT" sz="40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and </a:t>
            </a:r>
            <a:r>
              <a:rPr lang="it-IT" sz="40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diet</a:t>
            </a:r>
            <a:endParaRPr lang="it-IT" sz="40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9963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45468B4-30C4-F549-8790-015FEF1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41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13C66A8-6468-F049-87C4-4F46C29557CA}"/>
              </a:ext>
            </a:extLst>
          </p:cNvPr>
          <p:cNvSpPr/>
          <p:nvPr/>
        </p:nvSpPr>
        <p:spPr>
          <a:xfrm>
            <a:off x="1199321" y="906601"/>
            <a:ext cx="997888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it-IT" sz="2400" dirty="0"/>
              <a:t>The </a:t>
            </a:r>
            <a:r>
              <a:rPr lang="it-IT" sz="2400" dirty="0" err="1"/>
              <a:t>primary</a:t>
            </a:r>
            <a:r>
              <a:rPr lang="it-IT" sz="2400" dirty="0"/>
              <a:t> </a:t>
            </a:r>
            <a:r>
              <a:rPr lang="it-IT" sz="2400" dirty="0" err="1"/>
              <a:t>sources</a:t>
            </a:r>
            <a:r>
              <a:rPr lang="it-IT" sz="2400" dirty="0"/>
              <a:t> of </a:t>
            </a:r>
            <a:r>
              <a:rPr lang="it-IT" sz="2400" dirty="0" err="1"/>
              <a:t>linoleic</a:t>
            </a:r>
            <a:r>
              <a:rPr lang="it-IT" sz="2400" dirty="0"/>
              <a:t> acid are </a:t>
            </a:r>
            <a:r>
              <a:rPr lang="it-IT" sz="2400" dirty="0" err="1"/>
              <a:t>seeds</a:t>
            </a:r>
            <a:r>
              <a:rPr lang="it-IT" sz="2400" dirty="0"/>
              <a:t>, </a:t>
            </a:r>
            <a:r>
              <a:rPr lang="it-IT" sz="2400" dirty="0" err="1"/>
              <a:t>nuts</a:t>
            </a:r>
            <a:r>
              <a:rPr lang="it-IT" sz="2400" dirty="0"/>
              <a:t>, </a:t>
            </a:r>
            <a:r>
              <a:rPr lang="it-IT" sz="2400" dirty="0" err="1"/>
              <a:t>grains</a:t>
            </a:r>
            <a:r>
              <a:rPr lang="it-IT" sz="2400" dirty="0"/>
              <a:t>, and </a:t>
            </a:r>
            <a:r>
              <a:rPr lang="it-IT" sz="2400" dirty="0" err="1"/>
              <a:t>legumes</a:t>
            </a:r>
            <a:r>
              <a:rPr lang="it-IT" sz="2400" dirty="0"/>
              <a:t>. </a:t>
            </a:r>
          </a:p>
          <a:p>
            <a:pPr algn="ctr"/>
            <a:endParaRPr lang="it-IT" sz="2400" dirty="0"/>
          </a:p>
          <a:p>
            <a:pPr marL="457200" indent="-457200" algn="ctr">
              <a:buFont typeface="Wingdings" pitchFamily="2" charset="2"/>
              <a:buChar char="Ø"/>
            </a:pPr>
            <a:r>
              <a:rPr lang="el-GR" sz="2400" dirty="0"/>
              <a:t>α-</a:t>
            </a:r>
            <a:r>
              <a:rPr lang="it-IT" sz="2400" dirty="0" err="1"/>
              <a:t>Linolenic</a:t>
            </a:r>
            <a:r>
              <a:rPr lang="it-IT" sz="2400" dirty="0"/>
              <a:t> acid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found</a:t>
            </a:r>
            <a:r>
              <a:rPr lang="it-IT" sz="2400" dirty="0"/>
              <a:t> in the green </a:t>
            </a:r>
            <a:r>
              <a:rPr lang="it-IT" sz="2400" dirty="0" err="1"/>
              <a:t>leaves</a:t>
            </a:r>
            <a:r>
              <a:rPr lang="it-IT" sz="2400" dirty="0"/>
              <a:t> of </a:t>
            </a:r>
            <a:r>
              <a:rPr lang="it-IT" sz="2400" dirty="0" err="1"/>
              <a:t>plants</a:t>
            </a:r>
            <a:r>
              <a:rPr lang="it-IT" sz="2400" dirty="0"/>
              <a:t>, </a:t>
            </a:r>
            <a:r>
              <a:rPr lang="it-IT" sz="2400" dirty="0" err="1"/>
              <a:t>including</a:t>
            </a:r>
            <a:r>
              <a:rPr lang="it-IT" sz="2400" dirty="0"/>
              <a:t> </a:t>
            </a:r>
            <a:r>
              <a:rPr lang="it-IT" sz="2400" dirty="0" err="1"/>
              <a:t>phytoplankton</a:t>
            </a:r>
            <a:r>
              <a:rPr lang="it-IT" sz="2400" dirty="0"/>
              <a:t> and </a:t>
            </a:r>
            <a:r>
              <a:rPr lang="it-IT" sz="2400" dirty="0" err="1"/>
              <a:t>algae</a:t>
            </a:r>
            <a:r>
              <a:rPr lang="it-IT" sz="2400" dirty="0"/>
              <a:t>, and in </a:t>
            </a:r>
            <a:r>
              <a:rPr lang="it-IT" sz="2400" dirty="0" err="1"/>
              <a:t>flax</a:t>
            </a:r>
            <a:r>
              <a:rPr lang="it-IT" sz="2400" dirty="0"/>
              <a:t> (</a:t>
            </a:r>
            <a:r>
              <a:rPr lang="it-IT" sz="2400" i="1" dirty="0" err="1"/>
              <a:t>Linum</a:t>
            </a:r>
            <a:r>
              <a:rPr lang="it-IT" sz="2400" i="1" dirty="0"/>
              <a:t> </a:t>
            </a:r>
            <a:r>
              <a:rPr lang="it-IT" sz="2400" i="1" dirty="0" err="1"/>
              <a:t>usitatissimum</a:t>
            </a:r>
            <a:r>
              <a:rPr lang="it-IT" sz="2400" dirty="0"/>
              <a:t>) </a:t>
            </a:r>
            <a:r>
              <a:rPr lang="it-IT" sz="2400" dirty="0" err="1"/>
              <a:t>seeds</a:t>
            </a:r>
            <a:r>
              <a:rPr lang="it-IT" sz="2400" dirty="0"/>
              <a:t>, </a:t>
            </a:r>
            <a:r>
              <a:rPr lang="it-IT" sz="2400" dirty="0" err="1"/>
              <a:t>canola</a:t>
            </a:r>
            <a:r>
              <a:rPr lang="it-IT" sz="2400" dirty="0"/>
              <a:t> (</a:t>
            </a:r>
            <a:r>
              <a:rPr lang="it-IT" sz="2400" i="1" dirty="0"/>
              <a:t>Brassica </a:t>
            </a:r>
            <a:r>
              <a:rPr lang="it-IT" sz="2400" i="1" dirty="0" err="1"/>
              <a:t>napus</a:t>
            </a:r>
            <a:r>
              <a:rPr lang="it-IT" sz="2400" dirty="0"/>
              <a:t>) </a:t>
            </a:r>
            <a:r>
              <a:rPr lang="it-IT" sz="2400" dirty="0" err="1"/>
              <a:t>seeds</a:t>
            </a:r>
            <a:r>
              <a:rPr lang="it-IT" sz="2400" dirty="0"/>
              <a:t>, </a:t>
            </a:r>
            <a:r>
              <a:rPr lang="it-IT" sz="2400" dirty="0" err="1"/>
              <a:t>walnuts</a:t>
            </a:r>
            <a:r>
              <a:rPr lang="it-IT" sz="2400" dirty="0"/>
              <a:t> (</a:t>
            </a:r>
            <a:r>
              <a:rPr lang="it-IT" sz="2400" i="1" dirty="0" err="1"/>
              <a:t>Juglans</a:t>
            </a:r>
            <a:r>
              <a:rPr lang="it-IT" sz="2400" i="1" dirty="0"/>
              <a:t> </a:t>
            </a:r>
            <a:r>
              <a:rPr lang="it-IT" sz="2400" dirty="0" err="1"/>
              <a:t>spp</a:t>
            </a:r>
            <a:r>
              <a:rPr lang="it-IT" sz="2400" dirty="0"/>
              <a:t>.), and </a:t>
            </a:r>
            <a:r>
              <a:rPr lang="it-IT" sz="2400" dirty="0" err="1"/>
              <a:t>soybeans</a:t>
            </a:r>
            <a:r>
              <a:rPr lang="it-IT" sz="2400" dirty="0"/>
              <a:t> (</a:t>
            </a:r>
            <a:r>
              <a:rPr lang="it-IT" sz="2400" i="1" dirty="0" err="1"/>
              <a:t>Glycine</a:t>
            </a:r>
            <a:r>
              <a:rPr lang="it-IT" sz="2400" i="1" dirty="0"/>
              <a:t> </a:t>
            </a:r>
            <a:r>
              <a:rPr lang="it-IT" sz="2400" i="1" dirty="0" err="1"/>
              <a:t>max</a:t>
            </a:r>
            <a:r>
              <a:rPr lang="it-IT" sz="2400" dirty="0"/>
              <a:t>).</a:t>
            </a:r>
          </a:p>
          <a:p>
            <a:pPr marL="457200" indent="-457200" algn="ctr">
              <a:buFont typeface="Wingdings" pitchFamily="2" charset="2"/>
              <a:buChar char="Ø"/>
            </a:pPr>
            <a:endParaRPr lang="it-IT" sz="2400" dirty="0"/>
          </a:p>
          <a:p>
            <a:pPr marL="457200" indent="-457200" algn="ctr">
              <a:buFont typeface="Wingdings" pitchFamily="2" charset="2"/>
              <a:buChar char="Ø"/>
            </a:pPr>
            <a:r>
              <a:rPr lang="it-IT" sz="2400" dirty="0"/>
              <a:t>In </a:t>
            </a:r>
            <a:r>
              <a:rPr lang="it-IT" sz="2400" dirty="0" err="1"/>
              <a:t>most</a:t>
            </a:r>
            <a:r>
              <a:rPr lang="it-IT" sz="2400" dirty="0"/>
              <a:t> </a:t>
            </a:r>
            <a:r>
              <a:rPr lang="it-IT" sz="2400" dirty="0" err="1"/>
              <a:t>natural</a:t>
            </a:r>
            <a:r>
              <a:rPr lang="it-IT" sz="2400" dirty="0"/>
              <a:t> </a:t>
            </a:r>
            <a:r>
              <a:rPr lang="it-IT" sz="2400" dirty="0" err="1"/>
              <a:t>fatty</a:t>
            </a:r>
            <a:r>
              <a:rPr lang="it-IT" sz="2400" dirty="0"/>
              <a:t> </a:t>
            </a:r>
            <a:r>
              <a:rPr lang="it-IT" sz="2400" dirty="0" err="1"/>
              <a:t>acids</a:t>
            </a:r>
            <a:r>
              <a:rPr lang="it-IT" sz="2400" dirty="0"/>
              <a:t> the double bond </a:t>
            </a:r>
            <a:r>
              <a:rPr lang="it-IT" sz="2400" dirty="0" err="1"/>
              <a:t>configuration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Z</a:t>
            </a:r>
            <a:r>
              <a:rPr lang="it-IT" sz="2400" dirty="0"/>
              <a:t> / cis. A </a:t>
            </a:r>
            <a:r>
              <a:rPr lang="it-IT" sz="2400" dirty="0" err="1"/>
              <a:t>partial</a:t>
            </a:r>
            <a:r>
              <a:rPr lang="it-IT" sz="2400" dirty="0"/>
              <a:t> Z-E </a:t>
            </a:r>
            <a:r>
              <a:rPr lang="it-IT" sz="2400" dirty="0" err="1"/>
              <a:t>isomerization</a:t>
            </a:r>
            <a:r>
              <a:rPr lang="it-IT" sz="2400" dirty="0"/>
              <a:t> can </a:t>
            </a:r>
            <a:r>
              <a:rPr lang="it-IT" sz="2400" dirty="0" err="1"/>
              <a:t>intervene</a:t>
            </a:r>
            <a:r>
              <a:rPr lang="it-IT" sz="2400" dirty="0"/>
              <a:t> in the </a:t>
            </a:r>
            <a:r>
              <a:rPr lang="it-IT" sz="2400" dirty="0" err="1"/>
              <a:t>hydrogenation</a:t>
            </a:r>
            <a:r>
              <a:rPr lang="it-IT" sz="2400" dirty="0"/>
              <a:t> </a:t>
            </a:r>
            <a:r>
              <a:rPr lang="it-IT" sz="2400" dirty="0" err="1"/>
              <a:t>processes</a:t>
            </a:r>
            <a:r>
              <a:rPr lang="it-IT" sz="2400" dirty="0"/>
              <a:t> to produce semi-</a:t>
            </a:r>
            <a:r>
              <a:rPr lang="it-IT" sz="2400" dirty="0" err="1"/>
              <a:t>solid</a:t>
            </a:r>
            <a:r>
              <a:rPr lang="it-IT" sz="2400" dirty="0"/>
              <a:t> </a:t>
            </a:r>
            <a:r>
              <a:rPr lang="it-IT" sz="2400" dirty="0" err="1"/>
              <a:t>fats</a:t>
            </a:r>
            <a:r>
              <a:rPr lang="it-IT" sz="2400" dirty="0"/>
              <a:t>. The </a:t>
            </a:r>
            <a:r>
              <a:rPr lang="it-IT" sz="2400" dirty="0" err="1"/>
              <a:t>presence</a:t>
            </a:r>
            <a:r>
              <a:rPr lang="it-IT" sz="2400" dirty="0"/>
              <a:t> of trans double bonds </a:t>
            </a:r>
            <a:r>
              <a:rPr lang="it-IT" sz="2400" dirty="0" err="1"/>
              <a:t>could</a:t>
            </a:r>
            <a:r>
              <a:rPr lang="it-IT" sz="2400" dirty="0"/>
              <a:t> be </a:t>
            </a:r>
            <a:r>
              <a:rPr lang="it-IT" sz="2400" dirty="0" err="1"/>
              <a:t>related</a:t>
            </a:r>
            <a:r>
              <a:rPr lang="it-IT" sz="2400" dirty="0"/>
              <a:t> to the </a:t>
            </a:r>
            <a:r>
              <a:rPr lang="it-IT" sz="2400" dirty="0" err="1"/>
              <a:t>onset</a:t>
            </a:r>
            <a:r>
              <a:rPr lang="it-IT" sz="2400" dirty="0"/>
              <a:t> of </a:t>
            </a:r>
            <a:r>
              <a:rPr lang="it-IT" sz="2400" dirty="0" err="1"/>
              <a:t>coronary</a:t>
            </a:r>
            <a:r>
              <a:rPr lang="it-IT" sz="2400" dirty="0"/>
              <a:t> </a:t>
            </a:r>
            <a:r>
              <a:rPr lang="it-IT" sz="2400" dirty="0" err="1"/>
              <a:t>heart</a:t>
            </a:r>
            <a:r>
              <a:rPr lang="it-IT" sz="2400" dirty="0"/>
              <a:t> </a:t>
            </a:r>
            <a:r>
              <a:rPr lang="it-IT" sz="2400" dirty="0" err="1"/>
              <a:t>disease</a:t>
            </a:r>
            <a:r>
              <a:rPr lang="it-IT" sz="2400" dirty="0"/>
              <a:t> and </a:t>
            </a:r>
            <a:r>
              <a:rPr lang="it-IT" sz="2400" dirty="0" err="1"/>
              <a:t>atherosclerosis</a:t>
            </a:r>
            <a:r>
              <a:rPr lang="it-IT" sz="2400" dirty="0"/>
              <a:t>.</a:t>
            </a:r>
          </a:p>
          <a:p>
            <a:pPr marL="457200" indent="-457200" algn="ctr">
              <a:buFont typeface="Wingdings" pitchFamily="2" charset="2"/>
              <a:buChar char="Ø"/>
            </a:pPr>
            <a:endParaRPr lang="it-IT" sz="2400" b="1" dirty="0"/>
          </a:p>
          <a:p>
            <a:pPr marL="457200" indent="-457200" algn="ctr">
              <a:buFont typeface="Wingdings" pitchFamily="2" charset="2"/>
              <a:buChar char="Ø"/>
            </a:pPr>
            <a:r>
              <a:rPr lang="it-IT" sz="2400" dirty="0"/>
              <a:t>Trans-</a:t>
            </a:r>
            <a:r>
              <a:rPr lang="it-IT" sz="2400" dirty="0" err="1"/>
              <a:t>fatty</a:t>
            </a:r>
            <a:r>
              <a:rPr lang="it-IT" sz="2400" dirty="0"/>
              <a:t> </a:t>
            </a:r>
            <a:r>
              <a:rPr lang="it-IT" sz="2400" dirty="0" err="1"/>
              <a:t>acids</a:t>
            </a:r>
            <a:r>
              <a:rPr lang="it-IT" sz="2400" dirty="0"/>
              <a:t> are </a:t>
            </a:r>
            <a:r>
              <a:rPr lang="it-IT" sz="2400" dirty="0" err="1"/>
              <a:t>found</a:t>
            </a:r>
            <a:r>
              <a:rPr lang="it-IT" sz="2400" dirty="0"/>
              <a:t> in </a:t>
            </a:r>
            <a:r>
              <a:rPr lang="it-IT" sz="2400" dirty="0" err="1"/>
              <a:t>partially</a:t>
            </a:r>
            <a:r>
              <a:rPr lang="it-IT" sz="2400" dirty="0"/>
              <a:t> </a:t>
            </a:r>
            <a:r>
              <a:rPr lang="it-IT" sz="2400" dirty="0" err="1"/>
              <a:t>hydrogenated</a:t>
            </a:r>
            <a:r>
              <a:rPr lang="it-IT" sz="2400" dirty="0"/>
              <a:t> </a:t>
            </a:r>
            <a:r>
              <a:rPr lang="it-IT" sz="2400" dirty="0" err="1"/>
              <a:t>vegetable</a:t>
            </a:r>
            <a:r>
              <a:rPr lang="it-IT" sz="2400" dirty="0"/>
              <a:t> </a:t>
            </a:r>
            <a:r>
              <a:rPr lang="it-IT" sz="2400" dirty="0" err="1"/>
              <a:t>oil</a:t>
            </a:r>
            <a:r>
              <a:rPr lang="it-IT" sz="2400" dirty="0"/>
              <a:t>, in </a:t>
            </a:r>
            <a:r>
              <a:rPr lang="it-IT" sz="2400" dirty="0" err="1"/>
              <a:t>meats</a:t>
            </a:r>
            <a:r>
              <a:rPr lang="it-IT" sz="2400" dirty="0"/>
              <a:t>, and in </a:t>
            </a:r>
            <a:r>
              <a:rPr lang="it-IT" sz="2400" dirty="0" err="1"/>
              <a:t>dairy</a:t>
            </a:r>
            <a:r>
              <a:rPr lang="it-IT" sz="2400" dirty="0"/>
              <a:t> </a:t>
            </a:r>
            <a:r>
              <a:rPr lang="it-IT" sz="2400" dirty="0" err="1"/>
              <a:t>products</a:t>
            </a:r>
            <a:r>
              <a:rPr lang="it-IT" sz="2400" dirty="0"/>
              <a:t>. </a:t>
            </a:r>
            <a:r>
              <a:rPr lang="it-IT" sz="2400" dirty="0" err="1"/>
              <a:t>There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evidence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the </a:t>
            </a:r>
            <a:r>
              <a:rPr lang="it-IT" sz="2400" dirty="0" err="1"/>
              <a:t>intake</a:t>
            </a:r>
            <a:r>
              <a:rPr lang="it-IT" sz="2400" dirty="0"/>
              <a:t> of trans-</a:t>
            </a:r>
            <a:r>
              <a:rPr lang="it-IT" sz="2400" dirty="0" err="1"/>
              <a:t>fatty</a:t>
            </a:r>
            <a:r>
              <a:rPr lang="it-IT" sz="2400" dirty="0"/>
              <a:t> </a:t>
            </a:r>
            <a:r>
              <a:rPr lang="it-IT" sz="2400" dirty="0" err="1"/>
              <a:t>acids</a:t>
            </a:r>
            <a:r>
              <a:rPr lang="it-IT" sz="2400" dirty="0"/>
              <a:t> </a:t>
            </a:r>
            <a:r>
              <a:rPr lang="it-IT" sz="2400" dirty="0" err="1"/>
              <a:t>should</a:t>
            </a:r>
            <a:r>
              <a:rPr lang="it-IT" sz="2400" dirty="0"/>
              <a:t> be </a:t>
            </a:r>
            <a:r>
              <a:rPr lang="it-IT" sz="2400" dirty="0" err="1"/>
              <a:t>reduced</a:t>
            </a:r>
            <a:r>
              <a:rPr lang="it-IT" sz="2400" dirty="0"/>
              <a:t>, </a:t>
            </a:r>
            <a:r>
              <a:rPr lang="it-IT" sz="2400" dirty="0" err="1"/>
              <a:t>because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are </a:t>
            </a:r>
            <a:r>
              <a:rPr lang="it-IT" sz="2400" dirty="0" err="1"/>
              <a:t>associated</a:t>
            </a:r>
            <a:r>
              <a:rPr lang="it-IT" sz="2400" dirty="0"/>
              <a:t> with an </a:t>
            </a:r>
            <a:r>
              <a:rPr lang="it-IT" sz="2400" dirty="0" err="1"/>
              <a:t>increased</a:t>
            </a:r>
            <a:r>
              <a:rPr lang="it-IT" sz="2400" dirty="0"/>
              <a:t> </a:t>
            </a:r>
            <a:r>
              <a:rPr lang="it-IT" sz="2400" dirty="0" err="1"/>
              <a:t>risk</a:t>
            </a:r>
            <a:r>
              <a:rPr lang="it-IT" sz="2400" dirty="0"/>
              <a:t> of </a:t>
            </a:r>
            <a:r>
              <a:rPr lang="it-IT" sz="2400" dirty="0" err="1"/>
              <a:t>coronary</a:t>
            </a:r>
            <a:r>
              <a:rPr lang="it-IT" sz="2400" dirty="0"/>
              <a:t> </a:t>
            </a:r>
            <a:r>
              <a:rPr lang="it-IT" sz="2400" dirty="0" err="1"/>
              <a:t>heart</a:t>
            </a:r>
            <a:r>
              <a:rPr lang="it-IT" sz="2400" dirty="0"/>
              <a:t> </a:t>
            </a:r>
            <a:r>
              <a:rPr lang="it-IT" sz="2400" dirty="0" err="1"/>
              <a:t>disease</a:t>
            </a:r>
            <a:r>
              <a:rPr lang="it-IT" sz="2400" dirty="0"/>
              <a:t>. 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5345BF6E-4537-864F-AE73-44A24B2D6C7E}"/>
              </a:ext>
            </a:extLst>
          </p:cNvPr>
          <p:cNvSpPr txBox="1">
            <a:spLocks/>
          </p:cNvSpPr>
          <p:nvPr/>
        </p:nvSpPr>
        <p:spPr>
          <a:xfrm>
            <a:off x="838200" y="113334"/>
            <a:ext cx="10515600" cy="86732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>
                <a:solidFill>
                  <a:schemeClr val="accent6">
                    <a:lumMod val="75000"/>
                  </a:schemeClr>
                </a:solidFill>
                <a:latin typeface="+mn-lt"/>
              </a:rPr>
              <a:t>Fatty</a:t>
            </a:r>
            <a:r>
              <a:rPr lang="it-IT" sz="4000" b="1" i="1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4000" b="1">
                <a:solidFill>
                  <a:schemeClr val="accent6">
                    <a:lumMod val="75000"/>
                  </a:schemeClr>
                </a:solidFill>
                <a:latin typeface="+mn-lt"/>
              </a:rPr>
              <a:t>Acids</a:t>
            </a:r>
            <a:r>
              <a:rPr lang="it-IT" sz="4000" b="1" i="1">
                <a:solidFill>
                  <a:schemeClr val="accent6">
                    <a:lumMod val="75000"/>
                  </a:schemeClr>
                </a:solidFill>
                <a:latin typeface="+mn-lt"/>
              </a:rPr>
              <a:t>  </a:t>
            </a:r>
            <a:r>
              <a:rPr lang="it-IT" sz="4000" b="1">
                <a:solidFill>
                  <a:schemeClr val="accent6">
                    <a:lumMod val="75000"/>
                  </a:schemeClr>
                </a:solidFill>
                <a:latin typeface="+mn-lt"/>
              </a:rPr>
              <a:t>and diet</a:t>
            </a:r>
            <a:endParaRPr lang="it-IT" sz="40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39018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50FB26C-0501-3F4C-BCEA-A24039A24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97" t="9584" r="9101" b="17123"/>
          <a:stretch/>
        </p:blipFill>
        <p:spPr>
          <a:xfrm>
            <a:off x="158722" y="1325218"/>
            <a:ext cx="8247848" cy="494306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05E2DFC-D5BE-A34C-BE4A-083C1B3FE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99" t="49588" r="14200" b="16743"/>
          <a:stretch/>
        </p:blipFill>
        <p:spPr>
          <a:xfrm>
            <a:off x="8310164" y="251792"/>
            <a:ext cx="372386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547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"/>
          <a:stretch/>
        </p:blipFill>
        <p:spPr bwMode="auto">
          <a:xfrm>
            <a:off x="557384" y="196645"/>
            <a:ext cx="10594787" cy="637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A3EB093-FBD0-0343-BA3C-F0E4A9417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48008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5D8A230-2AAA-3D4A-ADF3-755CE38BBE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7" y="69536"/>
            <a:ext cx="10117394" cy="6294944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2492636-07EB-AB4F-A401-A7CA09E3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82368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8" b="9747"/>
          <a:stretch/>
        </p:blipFill>
        <p:spPr bwMode="auto">
          <a:xfrm>
            <a:off x="332865" y="304800"/>
            <a:ext cx="11751246" cy="524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5421BB8-FC63-DE48-891D-A34626F87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540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09AA931-43F1-FA4F-820E-3DDE169A1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2" t="19236" r="23909" b="13275"/>
          <a:stretch/>
        </p:blipFill>
        <p:spPr>
          <a:xfrm>
            <a:off x="861392" y="1630018"/>
            <a:ext cx="5009322" cy="406841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627034F-5924-2948-8F95-60F3B83C9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40" t="23582" r="29330" b="16701"/>
          <a:stretch/>
        </p:blipFill>
        <p:spPr>
          <a:xfrm>
            <a:off x="6559826" y="2242914"/>
            <a:ext cx="4532243" cy="345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820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A50AF5-BE39-4D4F-8D07-4F413E36F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17" y="503583"/>
            <a:ext cx="10638183" cy="567338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it-IT" dirty="0"/>
              <a:t>In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organisms</a:t>
            </a:r>
            <a:r>
              <a:rPr lang="it-IT" dirty="0"/>
              <a:t>, </a:t>
            </a:r>
            <a:r>
              <a:rPr lang="it-IT" dirty="0" err="1"/>
              <a:t>fatty</a:t>
            </a:r>
            <a:r>
              <a:rPr lang="it-IT" dirty="0"/>
              <a:t> </a:t>
            </a:r>
            <a:r>
              <a:rPr lang="it-IT" dirty="0" err="1"/>
              <a:t>acids</a:t>
            </a:r>
            <a:r>
              <a:rPr lang="it-IT" dirty="0"/>
              <a:t> are </a:t>
            </a:r>
            <a:r>
              <a:rPr lang="it-IT" dirty="0" err="1"/>
              <a:t>synthesized</a:t>
            </a:r>
            <a:r>
              <a:rPr lang="it-IT" dirty="0"/>
              <a:t> by a </a:t>
            </a:r>
            <a:r>
              <a:rPr lang="it-IT" dirty="0" err="1"/>
              <a:t>sequence</a:t>
            </a:r>
            <a:r>
              <a:rPr lang="it-IT" dirty="0"/>
              <a:t> of </a:t>
            </a:r>
            <a:r>
              <a:rPr lang="it-IT" dirty="0" err="1"/>
              <a:t>four</a:t>
            </a:r>
            <a:r>
              <a:rPr lang="it-IT" dirty="0"/>
              <a:t> </a:t>
            </a:r>
            <a:r>
              <a:rPr lang="it-IT" dirty="0" err="1"/>
              <a:t>repeated</a:t>
            </a:r>
            <a:r>
              <a:rPr lang="it-IT" dirty="0"/>
              <a:t> </a:t>
            </a:r>
            <a:r>
              <a:rPr lang="it-IT" dirty="0" err="1"/>
              <a:t>enzymatic</a:t>
            </a:r>
            <a:r>
              <a:rPr lang="it-IT" dirty="0"/>
              <a:t> </a:t>
            </a:r>
            <a:r>
              <a:rPr lang="it-IT" dirty="0" err="1"/>
              <a:t>reactions</a:t>
            </a:r>
            <a:r>
              <a:rPr lang="it-IT" dirty="0"/>
              <a:t>, </a:t>
            </a:r>
            <a:r>
              <a:rPr lang="it-IT" dirty="0" err="1"/>
              <a:t>catalyzed</a:t>
            </a:r>
            <a:r>
              <a:rPr lang="it-IT" dirty="0"/>
              <a:t> by the </a:t>
            </a:r>
            <a:r>
              <a:rPr lang="it-IT" dirty="0" err="1"/>
              <a:t>multienzymatic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 of </a:t>
            </a:r>
            <a:r>
              <a:rPr lang="it-IT" dirty="0" err="1"/>
              <a:t>fatty</a:t>
            </a:r>
            <a:r>
              <a:rPr lang="it-IT" dirty="0"/>
              <a:t> acid </a:t>
            </a:r>
            <a:r>
              <a:rPr lang="it-IT" dirty="0" err="1"/>
              <a:t>synthase</a:t>
            </a:r>
            <a:r>
              <a:rPr lang="it-IT" dirty="0"/>
              <a:t>:</a:t>
            </a:r>
          </a:p>
          <a:p>
            <a:pPr marL="0" indent="0">
              <a:buNone/>
            </a:pPr>
            <a:endParaRPr lang="it-IT" dirty="0"/>
          </a:p>
          <a:p>
            <a:pPr marL="971550" lvl="1" indent="-514350">
              <a:buAutoNum type="arabicParenR"/>
            </a:pPr>
            <a:r>
              <a:rPr lang="it-IT" sz="2800" dirty="0" err="1">
                <a:solidFill>
                  <a:srgbClr val="FF0000"/>
                </a:solidFill>
              </a:rPr>
              <a:t>Condensation</a:t>
            </a:r>
            <a:r>
              <a:rPr lang="it-IT" sz="2800" dirty="0">
                <a:solidFill>
                  <a:srgbClr val="FF0000"/>
                </a:solidFill>
              </a:rPr>
              <a:t> (with CO</a:t>
            </a:r>
            <a:r>
              <a:rPr lang="it-IT" sz="2800" baseline="-25000" dirty="0">
                <a:solidFill>
                  <a:srgbClr val="FF0000"/>
                </a:solidFill>
              </a:rPr>
              <a:t>2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err="1">
                <a:solidFill>
                  <a:srgbClr val="FF0000"/>
                </a:solidFill>
              </a:rPr>
              <a:t>loss</a:t>
            </a:r>
            <a:r>
              <a:rPr lang="it-IT" sz="2800" dirty="0">
                <a:solidFill>
                  <a:srgbClr val="FF0000"/>
                </a:solidFill>
              </a:rPr>
              <a:t>) </a:t>
            </a:r>
          </a:p>
          <a:p>
            <a:pPr marL="971550" lvl="1" indent="-514350">
              <a:buAutoNum type="arabicParenR"/>
            </a:pPr>
            <a:r>
              <a:rPr lang="it-IT" sz="2800" dirty="0" err="1">
                <a:solidFill>
                  <a:srgbClr val="FF0000"/>
                </a:solidFill>
              </a:rPr>
              <a:t>Reduction</a:t>
            </a:r>
            <a:r>
              <a:rPr lang="it-IT" sz="2800" dirty="0">
                <a:solidFill>
                  <a:srgbClr val="FF0000"/>
                </a:solidFill>
              </a:rPr>
              <a:t> (NADPH-</a:t>
            </a:r>
            <a:r>
              <a:rPr lang="it-IT" sz="2800" dirty="0" err="1">
                <a:solidFill>
                  <a:srgbClr val="FF0000"/>
                </a:solidFill>
              </a:rPr>
              <a:t>dependent</a:t>
            </a:r>
            <a:r>
              <a:rPr lang="it-IT" sz="2800" dirty="0">
                <a:solidFill>
                  <a:srgbClr val="FF0000"/>
                </a:solidFill>
              </a:rPr>
              <a:t>) </a:t>
            </a:r>
          </a:p>
          <a:p>
            <a:pPr marL="971550" lvl="1" indent="-514350">
              <a:buAutoNum type="arabicParenR"/>
            </a:pPr>
            <a:r>
              <a:rPr lang="it-IT" sz="2800" dirty="0" err="1">
                <a:solidFill>
                  <a:srgbClr val="FF0000"/>
                </a:solidFill>
              </a:rPr>
              <a:t>Dehydration</a:t>
            </a:r>
            <a:endParaRPr lang="it-IT" sz="2800" dirty="0">
              <a:solidFill>
                <a:srgbClr val="FF0000"/>
              </a:solidFill>
            </a:endParaRPr>
          </a:p>
          <a:p>
            <a:pPr marL="971550" lvl="1" indent="-514350">
              <a:buAutoNum type="arabicParenR"/>
            </a:pPr>
            <a:r>
              <a:rPr lang="it-IT" sz="2800" dirty="0" err="1">
                <a:solidFill>
                  <a:srgbClr val="FF0000"/>
                </a:solidFill>
              </a:rPr>
              <a:t>Reduction</a:t>
            </a:r>
            <a:r>
              <a:rPr lang="it-IT" sz="2800" dirty="0">
                <a:solidFill>
                  <a:srgbClr val="FF0000"/>
                </a:solidFill>
              </a:rPr>
              <a:t> (NADPH-</a:t>
            </a:r>
            <a:r>
              <a:rPr lang="it-IT" sz="2800" dirty="0" err="1">
                <a:solidFill>
                  <a:srgbClr val="FF0000"/>
                </a:solidFill>
              </a:rPr>
              <a:t>dependent</a:t>
            </a:r>
            <a:r>
              <a:rPr lang="it-IT" sz="2800" dirty="0">
                <a:solidFill>
                  <a:srgbClr val="FF0000"/>
                </a:solidFill>
              </a:rPr>
              <a:t>)</a:t>
            </a:r>
          </a:p>
          <a:p>
            <a:endParaRPr lang="it-IT" dirty="0"/>
          </a:p>
          <a:p>
            <a:pPr>
              <a:buFont typeface="Wingdings" pitchFamily="2" charset="2"/>
              <a:buChar char="Ø"/>
            </a:pPr>
            <a:r>
              <a:rPr lang="it-IT" dirty="0"/>
              <a:t>In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passage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anabolic</a:t>
            </a:r>
            <a:r>
              <a:rPr lang="it-IT" dirty="0"/>
              <a:t> </a:t>
            </a:r>
            <a:r>
              <a:rPr lang="it-IT" dirty="0" err="1"/>
              <a:t>pathway</a:t>
            </a:r>
            <a:r>
              <a:rPr lang="it-IT" dirty="0"/>
              <a:t>, the </a:t>
            </a:r>
            <a:r>
              <a:rPr lang="it-IT" dirty="0" err="1"/>
              <a:t>fatty</a:t>
            </a:r>
            <a:r>
              <a:rPr lang="it-IT" dirty="0"/>
              <a:t> acid </a:t>
            </a:r>
            <a:r>
              <a:rPr lang="it-IT" dirty="0" err="1"/>
              <a:t>chain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lengthened</a:t>
            </a:r>
            <a:r>
              <a:rPr lang="it-IT" dirty="0"/>
              <a:t> by </a:t>
            </a:r>
            <a:r>
              <a:rPr lang="it-IT" dirty="0" err="1"/>
              <a:t>two</a:t>
            </a:r>
            <a:r>
              <a:rPr lang="it-IT" dirty="0"/>
              <a:t> carbon </a:t>
            </a:r>
            <a:r>
              <a:rPr lang="it-IT" dirty="0" err="1"/>
              <a:t>atoms</a:t>
            </a:r>
            <a:r>
              <a:rPr lang="it-IT" dirty="0"/>
              <a:t>, </a:t>
            </a:r>
            <a:r>
              <a:rPr lang="it-IT" dirty="0" err="1"/>
              <a:t>donated</a:t>
            </a:r>
            <a:r>
              <a:rPr lang="it-IT" dirty="0"/>
              <a:t> by the </a:t>
            </a:r>
            <a:r>
              <a:rPr lang="it-IT" dirty="0" err="1"/>
              <a:t>activated</a:t>
            </a:r>
            <a:r>
              <a:rPr lang="it-IT" dirty="0"/>
              <a:t> </a:t>
            </a:r>
            <a:r>
              <a:rPr lang="it-IT" dirty="0" err="1"/>
              <a:t>malonate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50DE421-4F45-DA42-BC8E-87600B68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58201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EE7B5D-263D-5B4C-940A-965BC23C5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96348"/>
            <a:ext cx="10744200" cy="5580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The </a:t>
            </a:r>
            <a:r>
              <a:rPr lang="it-IT" dirty="0" err="1"/>
              <a:t>synthesis</a:t>
            </a:r>
            <a:r>
              <a:rPr lang="it-IT" dirty="0"/>
              <a:t> of </a:t>
            </a:r>
            <a:r>
              <a:rPr lang="it-IT" dirty="0" err="1"/>
              <a:t>fatty</a:t>
            </a:r>
            <a:r>
              <a:rPr lang="it-IT" dirty="0"/>
              <a:t> </a:t>
            </a:r>
            <a:r>
              <a:rPr lang="it-IT" dirty="0" err="1"/>
              <a:t>acids</a:t>
            </a:r>
            <a:r>
              <a:rPr lang="it-IT" dirty="0"/>
              <a:t> </a:t>
            </a:r>
            <a:r>
              <a:rPr lang="it-IT" dirty="0" err="1"/>
              <a:t>involves</a:t>
            </a:r>
            <a:r>
              <a:rPr lang="it-IT" dirty="0"/>
              <a:t> a </a:t>
            </a:r>
            <a:r>
              <a:rPr lang="it-IT" dirty="0" err="1"/>
              <a:t>series</a:t>
            </a:r>
            <a:r>
              <a:rPr lang="it-IT" dirty="0"/>
              <a:t> of </a:t>
            </a:r>
            <a:r>
              <a:rPr lang="it-IT" dirty="0" err="1"/>
              <a:t>reactions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follow</a:t>
            </a:r>
            <a:r>
              <a:rPr lang="it-IT" dirty="0"/>
              <a:t> a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strategy</a:t>
            </a:r>
            <a:r>
              <a:rPr lang="it-IT" dirty="0"/>
              <a:t> from the </a:t>
            </a:r>
            <a:r>
              <a:rPr lang="it-IT" dirty="0" err="1"/>
              <a:t>corresponding</a:t>
            </a:r>
            <a:r>
              <a:rPr lang="it-IT" dirty="0"/>
              <a:t> </a:t>
            </a:r>
            <a:r>
              <a:rPr lang="it-IT" dirty="0" err="1"/>
              <a:t>degradation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:</a:t>
            </a:r>
          </a:p>
          <a:p>
            <a:endParaRPr lang="it-IT" dirty="0"/>
          </a:p>
          <a:p>
            <a:pPr algn="ctr">
              <a:buFont typeface="Wingdings" pitchFamily="2" charset="2"/>
              <a:buChar char="Ø"/>
            </a:pPr>
            <a:r>
              <a:rPr lang="it-IT" dirty="0"/>
              <a:t>The </a:t>
            </a:r>
            <a:r>
              <a:rPr lang="it-IT" dirty="0" err="1"/>
              <a:t>intermediates</a:t>
            </a:r>
            <a:r>
              <a:rPr lang="it-IT" dirty="0"/>
              <a:t> of </a:t>
            </a:r>
            <a:r>
              <a:rPr lang="it-IT" dirty="0" err="1"/>
              <a:t>fatty</a:t>
            </a:r>
            <a:r>
              <a:rPr lang="it-IT" dirty="0"/>
              <a:t> acid </a:t>
            </a:r>
            <a:r>
              <a:rPr lang="it-IT" dirty="0" err="1"/>
              <a:t>synthesis</a:t>
            </a:r>
            <a:r>
              <a:rPr lang="it-IT" dirty="0"/>
              <a:t> are </a:t>
            </a:r>
            <a:r>
              <a:rPr lang="it-IT" dirty="0" err="1"/>
              <a:t>covalently</a:t>
            </a:r>
            <a:r>
              <a:rPr lang="it-IT" dirty="0"/>
              <a:t> </a:t>
            </a:r>
            <a:r>
              <a:rPr lang="it-IT" dirty="0" err="1"/>
              <a:t>linked</a:t>
            </a:r>
            <a:r>
              <a:rPr lang="it-IT" dirty="0"/>
              <a:t> to </a:t>
            </a:r>
            <a:r>
              <a:rPr lang="it-IT" dirty="0" err="1"/>
              <a:t>sulfhydryl</a:t>
            </a:r>
            <a:r>
              <a:rPr lang="it-IT" dirty="0"/>
              <a:t> </a:t>
            </a:r>
            <a:r>
              <a:rPr lang="it-IT" dirty="0" err="1"/>
              <a:t>groups</a:t>
            </a:r>
            <a:r>
              <a:rPr lang="it-IT" dirty="0"/>
              <a:t> of </a:t>
            </a:r>
            <a:r>
              <a:rPr lang="it-IT" dirty="0" err="1"/>
              <a:t>acyl</a:t>
            </a:r>
            <a:r>
              <a:rPr lang="it-IT" dirty="0"/>
              <a:t> </a:t>
            </a:r>
            <a:r>
              <a:rPr lang="it-IT" dirty="0" err="1"/>
              <a:t>carrier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 (</a:t>
            </a:r>
            <a:r>
              <a:rPr lang="it-IT" dirty="0" err="1"/>
              <a:t>acyl</a:t>
            </a:r>
            <a:r>
              <a:rPr lang="it-IT" dirty="0"/>
              <a:t> </a:t>
            </a:r>
            <a:r>
              <a:rPr lang="it-IT" dirty="0" err="1"/>
              <a:t>carrier</a:t>
            </a:r>
            <a:r>
              <a:rPr lang="it-IT" dirty="0"/>
              <a:t> </a:t>
            </a:r>
            <a:r>
              <a:rPr lang="it-IT" dirty="0" err="1"/>
              <a:t>protein</a:t>
            </a:r>
            <a:r>
              <a:rPr lang="it-IT" dirty="0"/>
              <a:t>, ACP)</a:t>
            </a:r>
          </a:p>
          <a:p>
            <a:pPr algn="ctr"/>
            <a:endParaRPr lang="it-IT" dirty="0"/>
          </a:p>
          <a:p>
            <a:pPr algn="ctr">
              <a:buFont typeface="Wingdings" pitchFamily="2" charset="2"/>
              <a:buChar char="Ø"/>
            </a:pPr>
            <a:r>
              <a:rPr lang="it-IT" dirty="0"/>
              <a:t>The </a:t>
            </a:r>
            <a:r>
              <a:rPr lang="it-IT" dirty="0" err="1"/>
              <a:t>enzymes</a:t>
            </a:r>
            <a:r>
              <a:rPr lang="it-IT" dirty="0"/>
              <a:t> of </a:t>
            </a:r>
            <a:r>
              <a:rPr lang="it-IT" dirty="0" err="1"/>
              <a:t>fatty</a:t>
            </a:r>
            <a:r>
              <a:rPr lang="it-IT" dirty="0"/>
              <a:t> acid </a:t>
            </a:r>
            <a:r>
              <a:rPr lang="it-IT" dirty="0" err="1"/>
              <a:t>synthesis</a:t>
            </a:r>
            <a:r>
              <a:rPr lang="it-IT" dirty="0"/>
              <a:t> are </a:t>
            </a:r>
            <a:r>
              <a:rPr lang="it-IT" dirty="0" err="1"/>
              <a:t>components</a:t>
            </a:r>
            <a:r>
              <a:rPr lang="it-IT" dirty="0"/>
              <a:t> of a long peptide </a:t>
            </a:r>
            <a:r>
              <a:rPr lang="it-IT" dirty="0" err="1"/>
              <a:t>chain</a:t>
            </a:r>
            <a:r>
              <a:rPr lang="it-IT" dirty="0"/>
              <a:t> FAS, FAS II in </a:t>
            </a:r>
            <a:r>
              <a:rPr lang="it-IT" dirty="0" err="1"/>
              <a:t>plants</a:t>
            </a:r>
            <a:endParaRPr lang="it-IT" dirty="0"/>
          </a:p>
          <a:p>
            <a:pPr algn="ctr">
              <a:buFont typeface="Wingdings" pitchFamily="2" charset="2"/>
              <a:buChar char="Ø"/>
            </a:pPr>
            <a:endParaRPr lang="it-IT" dirty="0"/>
          </a:p>
          <a:p>
            <a:pPr algn="ctr">
              <a:buFont typeface="Wingdings" pitchFamily="2" charset="2"/>
              <a:buChar char="Ø"/>
            </a:pPr>
            <a:r>
              <a:rPr lang="it-IT" dirty="0"/>
              <a:t>The </a:t>
            </a:r>
            <a:r>
              <a:rPr lang="it-IT" dirty="0" err="1"/>
              <a:t>coenzyme</a:t>
            </a:r>
            <a:r>
              <a:rPr lang="it-IT" dirty="0"/>
              <a:t> for redox </a:t>
            </a:r>
            <a:r>
              <a:rPr lang="it-IT" dirty="0" err="1"/>
              <a:t>reactions</a:t>
            </a:r>
            <a:r>
              <a:rPr lang="it-IT" dirty="0"/>
              <a:t> of </a:t>
            </a:r>
            <a:r>
              <a:rPr lang="it-IT" dirty="0" err="1"/>
              <a:t>fatty</a:t>
            </a:r>
            <a:r>
              <a:rPr lang="it-IT" dirty="0"/>
              <a:t> acid </a:t>
            </a:r>
            <a:r>
              <a:rPr lang="it-IT" dirty="0" err="1"/>
              <a:t>synthesis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NADP</a:t>
            </a:r>
            <a:r>
              <a:rPr lang="it-IT" baseline="30000" dirty="0"/>
              <a:t>+</a:t>
            </a:r>
            <a:r>
              <a:rPr lang="it-IT" dirty="0"/>
              <a:t> / NADPH</a:t>
            </a:r>
          </a:p>
          <a:p>
            <a:pPr algn="ctr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17EDD5-0570-1049-A2E2-61099A27C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3326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magine 2">
            <a:extLst>
              <a:ext uri="{FF2B5EF4-FFF2-40B4-BE49-F238E27FC236}">
                <a16:creationId xmlns:a16="http://schemas.microsoft.com/office/drawing/2014/main" id="{CCA6CA40-971C-4348-86DD-02C3F3BE2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033464"/>
            <a:ext cx="89281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C4C9039-DCFA-854E-9B44-9B44718A3253}"/>
              </a:ext>
            </a:extLst>
          </p:cNvPr>
          <p:cNvSpPr/>
          <p:nvPr/>
        </p:nvSpPr>
        <p:spPr>
          <a:xfrm>
            <a:off x="2411896" y="5337522"/>
            <a:ext cx="6805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400" dirty="0"/>
          </a:p>
          <a:p>
            <a:pPr algn="ctr"/>
            <a:r>
              <a:rPr lang="it-IT" sz="2400" dirty="0"/>
              <a:t>NADPH </a:t>
            </a:r>
            <a:r>
              <a:rPr lang="it-IT" sz="2400" dirty="0" err="1"/>
              <a:t>produced</a:t>
            </a:r>
            <a:r>
              <a:rPr lang="it-IT" sz="2400" dirty="0"/>
              <a:t> in </a:t>
            </a:r>
            <a:r>
              <a:rPr lang="it-IT" sz="2400" dirty="0" err="1"/>
              <a:t>chloroplasts</a:t>
            </a:r>
            <a:r>
              <a:rPr lang="it-IT" sz="2400" dirty="0"/>
              <a:t> </a:t>
            </a:r>
            <a:r>
              <a:rPr lang="it-IT" sz="2400" dirty="0" err="1"/>
              <a:t>during</a:t>
            </a:r>
            <a:r>
              <a:rPr lang="it-IT" sz="2400" dirty="0"/>
              <a:t> </a:t>
            </a:r>
            <a:r>
              <a:rPr lang="it-IT" sz="2400" dirty="0" err="1"/>
              <a:t>photosynthesis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750755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uppo 124">
            <a:extLst>
              <a:ext uri="{FF2B5EF4-FFF2-40B4-BE49-F238E27FC236}">
                <a16:creationId xmlns:a16="http://schemas.microsoft.com/office/drawing/2014/main" id="{4998C0CE-5B76-1C43-888D-3BB990E422A9}"/>
              </a:ext>
            </a:extLst>
          </p:cNvPr>
          <p:cNvGrpSpPr/>
          <p:nvPr/>
        </p:nvGrpSpPr>
        <p:grpSpPr>
          <a:xfrm>
            <a:off x="677681" y="267694"/>
            <a:ext cx="9233171" cy="5079475"/>
            <a:chOff x="659858" y="155938"/>
            <a:chExt cx="9700099" cy="6386303"/>
          </a:xfrm>
        </p:grpSpPr>
        <p:grpSp>
          <p:nvGrpSpPr>
            <p:cNvPr id="104" name="Gruppo 103">
              <a:extLst>
                <a:ext uri="{FF2B5EF4-FFF2-40B4-BE49-F238E27FC236}">
                  <a16:creationId xmlns:a16="http://schemas.microsoft.com/office/drawing/2014/main" id="{06E8DCCA-F993-7C45-A4FE-631618A21610}"/>
                </a:ext>
              </a:extLst>
            </p:cNvPr>
            <p:cNvGrpSpPr/>
            <p:nvPr/>
          </p:nvGrpSpPr>
          <p:grpSpPr>
            <a:xfrm>
              <a:off x="659858" y="155938"/>
              <a:ext cx="9700099" cy="4645665"/>
              <a:chOff x="659858" y="87330"/>
              <a:chExt cx="10097045" cy="5817178"/>
            </a:xfrm>
          </p:grpSpPr>
          <p:grpSp>
            <p:nvGrpSpPr>
              <p:cNvPr id="4" name="Gruppo 3">
                <a:extLst>
                  <a:ext uri="{FF2B5EF4-FFF2-40B4-BE49-F238E27FC236}">
                    <a16:creationId xmlns:a16="http://schemas.microsoft.com/office/drawing/2014/main" id="{737F1071-A4CB-2842-A237-9FDBBF4D8E4F}"/>
                  </a:ext>
                </a:extLst>
              </p:cNvPr>
              <p:cNvGrpSpPr/>
              <p:nvPr/>
            </p:nvGrpSpPr>
            <p:grpSpPr>
              <a:xfrm>
                <a:off x="894944" y="1443375"/>
                <a:ext cx="1833663" cy="648070"/>
                <a:chOff x="768485" y="651751"/>
                <a:chExt cx="1748528" cy="864003"/>
              </a:xfrm>
            </p:grpSpPr>
            <p:sp>
              <p:nvSpPr>
                <p:cNvPr id="2" name="Rettangolo 1">
                  <a:extLst>
                    <a:ext uri="{FF2B5EF4-FFF2-40B4-BE49-F238E27FC236}">
                      <a16:creationId xmlns:a16="http://schemas.microsoft.com/office/drawing/2014/main" id="{77276C8B-CFBD-ED4C-B5D2-C453995D31EB}"/>
                    </a:ext>
                  </a:extLst>
                </p:cNvPr>
                <p:cNvSpPr/>
                <p:nvPr/>
              </p:nvSpPr>
              <p:spPr>
                <a:xfrm>
                  <a:off x="768485" y="651751"/>
                  <a:ext cx="1748528" cy="864003"/>
                </a:xfrm>
                <a:prstGeom prst="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" name="CasellaDiTesto 2">
                  <a:extLst>
                    <a:ext uri="{FF2B5EF4-FFF2-40B4-BE49-F238E27FC236}">
                      <a16:creationId xmlns:a16="http://schemas.microsoft.com/office/drawing/2014/main" id="{F86F1958-2344-4441-90A7-ADDB2B856EE0}"/>
                    </a:ext>
                  </a:extLst>
                </p:cNvPr>
                <p:cNvSpPr txBox="1"/>
                <p:nvPr/>
              </p:nvSpPr>
              <p:spPr>
                <a:xfrm>
                  <a:off x="880353" y="730689"/>
                  <a:ext cx="1507786" cy="630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100" b="1" dirty="0"/>
                    <a:t>C3-C4 </a:t>
                  </a:r>
                  <a:r>
                    <a:rPr lang="it-IT" sz="1100" b="1" dirty="0" err="1"/>
                    <a:t>photosynthesis</a:t>
                  </a:r>
                  <a:r>
                    <a:rPr lang="it-IT" sz="1100" b="1" dirty="0"/>
                    <a:t> with Calvin </a:t>
                  </a:r>
                  <a:r>
                    <a:rPr lang="it-IT" sz="1100" b="1" dirty="0" err="1"/>
                    <a:t>Cycle</a:t>
                  </a:r>
                  <a:endParaRPr lang="it-IT" sz="1100" b="1" dirty="0"/>
                </a:p>
              </p:txBody>
            </p:sp>
          </p:grpSp>
          <p:grpSp>
            <p:nvGrpSpPr>
              <p:cNvPr id="12" name="Gruppo 11">
                <a:extLst>
                  <a:ext uri="{FF2B5EF4-FFF2-40B4-BE49-F238E27FC236}">
                    <a16:creationId xmlns:a16="http://schemas.microsoft.com/office/drawing/2014/main" id="{C8F560B1-4227-6245-BAD1-90F6D1CF2162}"/>
                  </a:ext>
                </a:extLst>
              </p:cNvPr>
              <p:cNvGrpSpPr/>
              <p:nvPr/>
            </p:nvGrpSpPr>
            <p:grpSpPr>
              <a:xfrm>
                <a:off x="1010236" y="87330"/>
                <a:ext cx="1652832" cy="852155"/>
                <a:chOff x="1010236" y="87330"/>
                <a:chExt cx="1652832" cy="852155"/>
              </a:xfrm>
            </p:grpSpPr>
            <p:sp>
              <p:nvSpPr>
                <p:cNvPr id="5" name="Ovale 4">
                  <a:extLst>
                    <a:ext uri="{FF2B5EF4-FFF2-40B4-BE49-F238E27FC236}">
                      <a16:creationId xmlns:a16="http://schemas.microsoft.com/office/drawing/2014/main" id="{EBBB85AF-87A4-8C44-AE63-6AB1C021A962}"/>
                    </a:ext>
                  </a:extLst>
                </p:cNvPr>
                <p:cNvSpPr/>
                <p:nvPr/>
              </p:nvSpPr>
              <p:spPr>
                <a:xfrm>
                  <a:off x="1010236" y="87330"/>
                  <a:ext cx="1275257" cy="852155"/>
                </a:xfrm>
                <a:prstGeom prst="ellipse">
                  <a:avLst/>
                </a:prstGeom>
                <a:solidFill>
                  <a:srgbClr val="FFC000"/>
                </a:solidFill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D31222A3-D42F-3447-90B5-420F65A75622}"/>
                    </a:ext>
                  </a:extLst>
                </p:cNvPr>
                <p:cNvSpPr txBox="1"/>
                <p:nvPr/>
              </p:nvSpPr>
              <p:spPr>
                <a:xfrm>
                  <a:off x="1139823" y="273376"/>
                  <a:ext cx="1523245" cy="4360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b="1" dirty="0"/>
                    <a:t>Solar </a:t>
                  </a:r>
                  <a:r>
                    <a:rPr lang="it-IT" sz="1200" b="1" dirty="0" err="1"/>
                    <a:t>energy</a:t>
                  </a:r>
                  <a:endParaRPr lang="it-IT" sz="1200" b="1" dirty="0"/>
                </a:p>
              </p:txBody>
            </p:sp>
          </p:grpSp>
          <p:cxnSp>
            <p:nvCxnSpPr>
              <p:cNvPr id="8" name="Connettore 2 7">
                <a:extLst>
                  <a:ext uri="{FF2B5EF4-FFF2-40B4-BE49-F238E27FC236}">
                    <a16:creationId xmlns:a16="http://schemas.microsoft.com/office/drawing/2014/main" id="{E88BDACF-69A3-5E49-8159-546068C4F9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4247" y="1072584"/>
                <a:ext cx="0" cy="29550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ttore 2 10">
                <a:extLst>
                  <a:ext uri="{FF2B5EF4-FFF2-40B4-BE49-F238E27FC236}">
                    <a16:creationId xmlns:a16="http://schemas.microsoft.com/office/drawing/2014/main" id="{B244C52A-E41E-944E-8730-845CD4318C2F}"/>
                  </a:ext>
                </a:extLst>
              </p:cNvPr>
              <p:cNvCxnSpPr/>
              <p:nvPr/>
            </p:nvCxnSpPr>
            <p:spPr>
              <a:xfrm flipH="1">
                <a:off x="2386351" y="1075344"/>
                <a:ext cx="486382" cy="29550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uppo 12">
                <a:extLst>
                  <a:ext uri="{FF2B5EF4-FFF2-40B4-BE49-F238E27FC236}">
                    <a16:creationId xmlns:a16="http://schemas.microsoft.com/office/drawing/2014/main" id="{F21848E6-3124-A04F-B060-E80BD3C35366}"/>
                  </a:ext>
                </a:extLst>
              </p:cNvPr>
              <p:cNvGrpSpPr/>
              <p:nvPr/>
            </p:nvGrpSpPr>
            <p:grpSpPr>
              <a:xfrm>
                <a:off x="2735096" y="539920"/>
                <a:ext cx="914867" cy="500665"/>
                <a:chOff x="913809" y="305597"/>
                <a:chExt cx="1405763" cy="741551"/>
              </a:xfrm>
            </p:grpSpPr>
            <p:sp>
              <p:nvSpPr>
                <p:cNvPr id="14" name="Ovale 13">
                  <a:extLst>
                    <a:ext uri="{FF2B5EF4-FFF2-40B4-BE49-F238E27FC236}">
                      <a16:creationId xmlns:a16="http://schemas.microsoft.com/office/drawing/2014/main" id="{B206BDF3-6406-5048-BE3E-6105F28DA608}"/>
                    </a:ext>
                  </a:extLst>
                </p:cNvPr>
                <p:cNvSpPr/>
                <p:nvPr/>
              </p:nvSpPr>
              <p:spPr>
                <a:xfrm>
                  <a:off x="913809" y="305597"/>
                  <a:ext cx="1405763" cy="741551"/>
                </a:xfrm>
                <a:prstGeom prst="ellipse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" name="CasellaDiTesto 14">
                  <a:extLst>
                    <a:ext uri="{FF2B5EF4-FFF2-40B4-BE49-F238E27FC236}">
                      <a16:creationId xmlns:a16="http://schemas.microsoft.com/office/drawing/2014/main" id="{308D8C6B-3FE3-DE4A-B766-12BEDDDAE3D3}"/>
                    </a:ext>
                  </a:extLst>
                </p:cNvPr>
                <p:cNvSpPr txBox="1"/>
                <p:nvPr/>
              </p:nvSpPr>
              <p:spPr>
                <a:xfrm>
                  <a:off x="1299219" y="342026"/>
                  <a:ext cx="943148" cy="6100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100" b="1" dirty="0"/>
                    <a:t>CO</a:t>
                  </a:r>
                  <a:r>
                    <a:rPr lang="it-IT" sz="1100" b="1" baseline="-25000" dirty="0"/>
                    <a:t>2</a:t>
                  </a:r>
                </a:p>
              </p:txBody>
            </p:sp>
          </p:grpSp>
          <p:grpSp>
            <p:nvGrpSpPr>
              <p:cNvPr id="16" name="Gruppo 15">
                <a:extLst>
                  <a:ext uri="{FF2B5EF4-FFF2-40B4-BE49-F238E27FC236}">
                    <a16:creationId xmlns:a16="http://schemas.microsoft.com/office/drawing/2014/main" id="{C92317A1-02D5-A740-818E-8FFCCD3CA0F9}"/>
                  </a:ext>
                </a:extLst>
              </p:cNvPr>
              <p:cNvGrpSpPr/>
              <p:nvPr/>
            </p:nvGrpSpPr>
            <p:grpSpPr>
              <a:xfrm>
                <a:off x="3444524" y="1443376"/>
                <a:ext cx="1821390" cy="573176"/>
                <a:chOff x="768485" y="651753"/>
                <a:chExt cx="1731524" cy="768485"/>
              </a:xfrm>
            </p:grpSpPr>
            <p:sp>
              <p:nvSpPr>
                <p:cNvPr id="17" name="Rettangolo 16">
                  <a:extLst>
                    <a:ext uri="{FF2B5EF4-FFF2-40B4-BE49-F238E27FC236}">
                      <a16:creationId xmlns:a16="http://schemas.microsoft.com/office/drawing/2014/main" id="{D0976E12-F309-034A-86BC-EEBD6803737F}"/>
                    </a:ext>
                  </a:extLst>
                </p:cNvPr>
                <p:cNvSpPr/>
                <p:nvPr/>
              </p:nvSpPr>
              <p:spPr>
                <a:xfrm>
                  <a:off x="768485" y="651753"/>
                  <a:ext cx="1731524" cy="768485"/>
                </a:xfrm>
                <a:prstGeom prst="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8" name="CasellaDiTesto 17">
                  <a:extLst>
                    <a:ext uri="{FF2B5EF4-FFF2-40B4-BE49-F238E27FC236}">
                      <a16:creationId xmlns:a16="http://schemas.microsoft.com/office/drawing/2014/main" id="{E7F2D8D4-B4CE-1F49-845B-238B390F8E20}"/>
                    </a:ext>
                  </a:extLst>
                </p:cNvPr>
                <p:cNvSpPr txBox="1"/>
                <p:nvPr/>
              </p:nvSpPr>
              <p:spPr>
                <a:xfrm>
                  <a:off x="880353" y="730690"/>
                  <a:ext cx="1507786" cy="369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b="1" dirty="0"/>
                    <a:t>SUGARS</a:t>
                  </a:r>
                </a:p>
              </p:txBody>
            </p:sp>
          </p:grpSp>
          <p:cxnSp>
            <p:nvCxnSpPr>
              <p:cNvPr id="20" name="Connettore 2 19">
                <a:extLst>
                  <a:ext uri="{FF2B5EF4-FFF2-40B4-BE49-F238E27FC236}">
                    <a16:creationId xmlns:a16="http://schemas.microsoft.com/office/drawing/2014/main" id="{DF70D93A-E220-5743-A645-A6252FF0382D}"/>
                  </a:ext>
                </a:extLst>
              </p:cNvPr>
              <p:cNvCxnSpPr/>
              <p:nvPr/>
            </p:nvCxnSpPr>
            <p:spPr>
              <a:xfrm>
                <a:off x="2817779" y="1777690"/>
                <a:ext cx="538264" cy="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38325A53-171F-3C44-B67C-E007C5CDB694}"/>
                  </a:ext>
                </a:extLst>
              </p:cNvPr>
              <p:cNvGrpSpPr/>
              <p:nvPr/>
            </p:nvGrpSpPr>
            <p:grpSpPr>
              <a:xfrm>
                <a:off x="998705" y="2440687"/>
                <a:ext cx="1569401" cy="636505"/>
                <a:chOff x="768485" y="651753"/>
                <a:chExt cx="1731524" cy="768485"/>
              </a:xfrm>
            </p:grpSpPr>
            <p:sp>
              <p:nvSpPr>
                <p:cNvPr id="22" name="Rettangolo 21">
                  <a:extLst>
                    <a:ext uri="{FF2B5EF4-FFF2-40B4-BE49-F238E27FC236}">
                      <a16:creationId xmlns:a16="http://schemas.microsoft.com/office/drawing/2014/main" id="{2972AADF-E010-7543-8CD5-ED4A5DA02B65}"/>
                    </a:ext>
                  </a:extLst>
                </p:cNvPr>
                <p:cNvSpPr/>
                <p:nvPr/>
              </p:nvSpPr>
              <p:spPr>
                <a:xfrm>
                  <a:off x="768485" y="651753"/>
                  <a:ext cx="1731524" cy="768485"/>
                </a:xfrm>
                <a:prstGeom prst="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9A063B1D-AFAD-3146-AB1B-16305804053B}"/>
                    </a:ext>
                  </a:extLst>
                </p:cNvPr>
                <p:cNvSpPr txBox="1"/>
                <p:nvPr/>
              </p:nvSpPr>
              <p:spPr>
                <a:xfrm>
                  <a:off x="880353" y="730689"/>
                  <a:ext cx="1507787" cy="4925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b="1" dirty="0" err="1"/>
                    <a:t>Carbohydrates</a:t>
                  </a:r>
                  <a:endParaRPr lang="it-IT" sz="1200" b="1" dirty="0"/>
                </a:p>
              </p:txBody>
            </p:sp>
          </p:grpSp>
          <p:cxnSp>
            <p:nvCxnSpPr>
              <p:cNvPr id="24" name="Connettore 2 23">
                <a:extLst>
                  <a:ext uri="{FF2B5EF4-FFF2-40B4-BE49-F238E27FC236}">
                    <a16:creationId xmlns:a16="http://schemas.microsoft.com/office/drawing/2014/main" id="{F485CFC3-599D-DD43-A6EA-6599FA3B31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4233" y="2091447"/>
                <a:ext cx="0" cy="29550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2 24">
                <a:extLst>
                  <a:ext uri="{FF2B5EF4-FFF2-40B4-BE49-F238E27FC236}">
                    <a16:creationId xmlns:a16="http://schemas.microsoft.com/office/drawing/2014/main" id="{4767389B-A982-C04C-8072-CAF66D835E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7201" y="3163659"/>
                <a:ext cx="0" cy="29550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uppo 25">
                <a:extLst>
                  <a:ext uri="{FF2B5EF4-FFF2-40B4-BE49-F238E27FC236}">
                    <a16:creationId xmlns:a16="http://schemas.microsoft.com/office/drawing/2014/main" id="{125A653D-C35F-5C4A-B503-D6A8E58744A5}"/>
                  </a:ext>
                </a:extLst>
              </p:cNvPr>
              <p:cNvGrpSpPr/>
              <p:nvPr/>
            </p:nvGrpSpPr>
            <p:grpSpPr>
              <a:xfrm>
                <a:off x="659858" y="3491934"/>
                <a:ext cx="2068749" cy="756377"/>
                <a:chOff x="768485" y="651753"/>
                <a:chExt cx="1731524" cy="768485"/>
              </a:xfrm>
            </p:grpSpPr>
            <p:sp>
              <p:nvSpPr>
                <p:cNvPr id="27" name="Rettangolo 26">
                  <a:extLst>
                    <a:ext uri="{FF2B5EF4-FFF2-40B4-BE49-F238E27FC236}">
                      <a16:creationId xmlns:a16="http://schemas.microsoft.com/office/drawing/2014/main" id="{61A2BE37-CCE2-CC4A-B9E7-83BD5F6AA13F}"/>
                    </a:ext>
                  </a:extLst>
                </p:cNvPr>
                <p:cNvSpPr/>
                <p:nvPr/>
              </p:nvSpPr>
              <p:spPr>
                <a:xfrm>
                  <a:off x="768485" y="651753"/>
                  <a:ext cx="1731524" cy="768485"/>
                </a:xfrm>
                <a:prstGeom prst="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5E59B9A8-E110-C149-908D-790D2A075ACA}"/>
                    </a:ext>
                  </a:extLst>
                </p:cNvPr>
                <p:cNvSpPr txBox="1"/>
                <p:nvPr/>
              </p:nvSpPr>
              <p:spPr>
                <a:xfrm>
                  <a:off x="880353" y="730687"/>
                  <a:ext cx="1507787" cy="5481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100" b="1" dirty="0"/>
                    <a:t>PENTOSE PHOSPHATE P.</a:t>
                  </a:r>
                </a:p>
                <a:p>
                  <a:pPr algn="ctr"/>
                  <a:r>
                    <a:rPr lang="it-IT" sz="1100" b="1" u="sng" dirty="0"/>
                    <a:t>ERYTROSE 4-PHOSPHATE</a:t>
                  </a:r>
                </a:p>
              </p:txBody>
            </p:sp>
          </p:grpSp>
          <p:cxnSp>
            <p:nvCxnSpPr>
              <p:cNvPr id="29" name="Connettore 2 28">
                <a:extLst>
                  <a:ext uri="{FF2B5EF4-FFF2-40B4-BE49-F238E27FC236}">
                    <a16:creationId xmlns:a16="http://schemas.microsoft.com/office/drawing/2014/main" id="{BAD470B9-A88C-7348-9F16-A2C19963CD63}"/>
                  </a:ext>
                </a:extLst>
              </p:cNvPr>
              <p:cNvCxnSpPr/>
              <p:nvPr/>
            </p:nvCxnSpPr>
            <p:spPr>
              <a:xfrm>
                <a:off x="2814535" y="2786124"/>
                <a:ext cx="538264" cy="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9D68F9B4-56CF-FC4A-8C03-16AFC2A5B231}"/>
                  </a:ext>
                </a:extLst>
              </p:cNvPr>
              <p:cNvGrpSpPr/>
              <p:nvPr/>
            </p:nvGrpSpPr>
            <p:grpSpPr>
              <a:xfrm>
                <a:off x="3503830" y="2506506"/>
                <a:ext cx="1821390" cy="573176"/>
                <a:chOff x="768485" y="651753"/>
                <a:chExt cx="1731524" cy="768485"/>
              </a:xfrm>
            </p:grpSpPr>
            <p:sp>
              <p:nvSpPr>
                <p:cNvPr id="31" name="Rettangolo 30">
                  <a:extLst>
                    <a:ext uri="{FF2B5EF4-FFF2-40B4-BE49-F238E27FC236}">
                      <a16:creationId xmlns:a16="http://schemas.microsoft.com/office/drawing/2014/main" id="{6B5F3EB0-F32C-5A45-9A66-B21BDB8B38E5}"/>
                    </a:ext>
                  </a:extLst>
                </p:cNvPr>
                <p:cNvSpPr/>
                <p:nvPr/>
              </p:nvSpPr>
              <p:spPr>
                <a:xfrm>
                  <a:off x="768485" y="651753"/>
                  <a:ext cx="1731524" cy="768485"/>
                </a:xfrm>
                <a:prstGeom prst="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2" name="CasellaDiTesto 31">
                  <a:extLst>
                    <a:ext uri="{FF2B5EF4-FFF2-40B4-BE49-F238E27FC236}">
                      <a16:creationId xmlns:a16="http://schemas.microsoft.com/office/drawing/2014/main" id="{F77E35E3-AAC7-0D44-A60B-FA5FD5FA5180}"/>
                    </a:ext>
                  </a:extLst>
                </p:cNvPr>
                <p:cNvSpPr txBox="1"/>
                <p:nvPr/>
              </p:nvSpPr>
              <p:spPr>
                <a:xfrm>
                  <a:off x="880353" y="730690"/>
                  <a:ext cx="1507786" cy="369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b="1" dirty="0"/>
                    <a:t>GLYCOLYSIS</a:t>
                  </a:r>
                </a:p>
              </p:txBody>
            </p:sp>
          </p:grpSp>
          <p:grpSp>
            <p:nvGrpSpPr>
              <p:cNvPr id="33" name="Gruppo 32">
                <a:extLst>
                  <a:ext uri="{FF2B5EF4-FFF2-40B4-BE49-F238E27FC236}">
                    <a16:creationId xmlns:a16="http://schemas.microsoft.com/office/drawing/2014/main" id="{C0DA8F83-C3BF-BF44-8A91-A42741CDB81E}"/>
                  </a:ext>
                </a:extLst>
              </p:cNvPr>
              <p:cNvGrpSpPr/>
              <p:nvPr/>
            </p:nvGrpSpPr>
            <p:grpSpPr>
              <a:xfrm>
                <a:off x="3352800" y="3478526"/>
                <a:ext cx="1949723" cy="619317"/>
                <a:chOff x="646485" y="589888"/>
                <a:chExt cx="1853525" cy="830350"/>
              </a:xfrm>
            </p:grpSpPr>
            <p:sp>
              <p:nvSpPr>
                <p:cNvPr id="34" name="Rettangolo 33">
                  <a:extLst>
                    <a:ext uri="{FF2B5EF4-FFF2-40B4-BE49-F238E27FC236}">
                      <a16:creationId xmlns:a16="http://schemas.microsoft.com/office/drawing/2014/main" id="{8C7DACF4-C6AE-C245-8881-40A945C21C0A}"/>
                    </a:ext>
                  </a:extLst>
                </p:cNvPr>
                <p:cNvSpPr/>
                <p:nvPr/>
              </p:nvSpPr>
              <p:spPr>
                <a:xfrm>
                  <a:off x="646485" y="589888"/>
                  <a:ext cx="1853525" cy="830350"/>
                </a:xfrm>
                <a:prstGeom prst="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5" name="CasellaDiTesto 34">
                  <a:extLst>
                    <a:ext uri="{FF2B5EF4-FFF2-40B4-BE49-F238E27FC236}">
                      <a16:creationId xmlns:a16="http://schemas.microsoft.com/office/drawing/2014/main" id="{1AF41CA1-4D30-3B4E-8515-3D3BDC00E893}"/>
                    </a:ext>
                  </a:extLst>
                </p:cNvPr>
                <p:cNvSpPr txBox="1"/>
                <p:nvPr/>
              </p:nvSpPr>
              <p:spPr>
                <a:xfrm>
                  <a:off x="733683" y="730690"/>
                  <a:ext cx="1701352" cy="519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000" b="1" dirty="0"/>
                    <a:t>PHOSPHOENOLPYRUVATE</a:t>
                  </a:r>
                </a:p>
              </p:txBody>
            </p:sp>
          </p:grpSp>
          <p:grpSp>
            <p:nvGrpSpPr>
              <p:cNvPr id="36" name="Gruppo 35">
                <a:extLst>
                  <a:ext uri="{FF2B5EF4-FFF2-40B4-BE49-F238E27FC236}">
                    <a16:creationId xmlns:a16="http://schemas.microsoft.com/office/drawing/2014/main" id="{10D3B40D-25C0-404C-8E14-DEA47D8781D8}"/>
                  </a:ext>
                </a:extLst>
              </p:cNvPr>
              <p:cNvGrpSpPr/>
              <p:nvPr/>
            </p:nvGrpSpPr>
            <p:grpSpPr>
              <a:xfrm>
                <a:off x="5744441" y="3511698"/>
                <a:ext cx="1821390" cy="573176"/>
                <a:chOff x="768485" y="651753"/>
                <a:chExt cx="1731524" cy="768485"/>
              </a:xfrm>
            </p:grpSpPr>
            <p:sp>
              <p:nvSpPr>
                <p:cNvPr id="37" name="Rettangolo 36">
                  <a:extLst>
                    <a:ext uri="{FF2B5EF4-FFF2-40B4-BE49-F238E27FC236}">
                      <a16:creationId xmlns:a16="http://schemas.microsoft.com/office/drawing/2014/main" id="{88BD926F-41BB-FF4D-A80F-BD13A889D9C1}"/>
                    </a:ext>
                  </a:extLst>
                </p:cNvPr>
                <p:cNvSpPr/>
                <p:nvPr/>
              </p:nvSpPr>
              <p:spPr>
                <a:xfrm>
                  <a:off x="768485" y="651753"/>
                  <a:ext cx="1731524" cy="768485"/>
                </a:xfrm>
                <a:prstGeom prst="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8" name="CasellaDiTesto 37">
                  <a:extLst>
                    <a:ext uri="{FF2B5EF4-FFF2-40B4-BE49-F238E27FC236}">
                      <a16:creationId xmlns:a16="http://schemas.microsoft.com/office/drawing/2014/main" id="{8B7893E7-442E-D541-98D7-055CD98CE9E4}"/>
                    </a:ext>
                  </a:extLst>
                </p:cNvPr>
                <p:cNvSpPr txBox="1"/>
                <p:nvPr/>
              </p:nvSpPr>
              <p:spPr>
                <a:xfrm>
                  <a:off x="880353" y="730690"/>
                  <a:ext cx="1507786" cy="369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b="1" dirty="0"/>
                    <a:t>ACETYL-</a:t>
                  </a:r>
                  <a:r>
                    <a:rPr lang="it-IT" sz="1200" b="1" dirty="0" err="1"/>
                    <a:t>CoA</a:t>
                  </a:r>
                  <a:endParaRPr lang="it-IT" sz="1200" b="1" dirty="0"/>
                </a:p>
              </p:txBody>
            </p:sp>
          </p:grpSp>
          <p:cxnSp>
            <p:nvCxnSpPr>
              <p:cNvPr id="39" name="Connettore 2 38">
                <a:extLst>
                  <a:ext uri="{FF2B5EF4-FFF2-40B4-BE49-F238E27FC236}">
                    <a16:creationId xmlns:a16="http://schemas.microsoft.com/office/drawing/2014/main" id="{C10CFF64-83F1-7847-ABF5-BF6E0FB784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51851" y="3798286"/>
                <a:ext cx="358291" cy="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" name="Gruppo 42">
                <a:extLst>
                  <a:ext uri="{FF2B5EF4-FFF2-40B4-BE49-F238E27FC236}">
                    <a16:creationId xmlns:a16="http://schemas.microsoft.com/office/drawing/2014/main" id="{0C729DBE-83E7-5F46-B359-E31826BEC6B4}"/>
                  </a:ext>
                </a:extLst>
              </p:cNvPr>
              <p:cNvGrpSpPr/>
              <p:nvPr/>
            </p:nvGrpSpPr>
            <p:grpSpPr>
              <a:xfrm>
                <a:off x="8550613" y="2412498"/>
                <a:ext cx="2206289" cy="961740"/>
                <a:chOff x="768485" y="651753"/>
                <a:chExt cx="1731523" cy="805428"/>
              </a:xfrm>
            </p:grpSpPr>
            <p:sp>
              <p:nvSpPr>
                <p:cNvPr id="44" name="Rettangolo 43">
                  <a:extLst>
                    <a:ext uri="{FF2B5EF4-FFF2-40B4-BE49-F238E27FC236}">
                      <a16:creationId xmlns:a16="http://schemas.microsoft.com/office/drawing/2014/main" id="{6B998EDA-A0DC-8549-81A4-9FC54B289933}"/>
                    </a:ext>
                  </a:extLst>
                </p:cNvPr>
                <p:cNvSpPr/>
                <p:nvPr/>
              </p:nvSpPr>
              <p:spPr>
                <a:xfrm>
                  <a:off x="768485" y="651753"/>
                  <a:ext cx="1731523" cy="805428"/>
                </a:xfrm>
                <a:prstGeom prst="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5" name="CasellaDiTesto 44">
                  <a:extLst>
                    <a:ext uri="{FF2B5EF4-FFF2-40B4-BE49-F238E27FC236}">
                      <a16:creationId xmlns:a16="http://schemas.microsoft.com/office/drawing/2014/main" id="{E2839852-97D1-854C-934C-B72FD7410AFD}"/>
                    </a:ext>
                  </a:extLst>
                </p:cNvPr>
                <p:cNvSpPr txBox="1"/>
                <p:nvPr/>
              </p:nvSpPr>
              <p:spPr>
                <a:xfrm>
                  <a:off x="880353" y="730690"/>
                  <a:ext cx="1554238" cy="6086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b="1" dirty="0"/>
                    <a:t>LIPIDS, PHOSPHOLIPIDS, FATS, WAXES</a:t>
                  </a:r>
                </a:p>
              </p:txBody>
            </p:sp>
          </p:grpSp>
          <p:grpSp>
            <p:nvGrpSpPr>
              <p:cNvPr id="46" name="Gruppo 45">
                <a:extLst>
                  <a:ext uri="{FF2B5EF4-FFF2-40B4-BE49-F238E27FC236}">
                    <a16:creationId xmlns:a16="http://schemas.microsoft.com/office/drawing/2014/main" id="{B8D4B8E7-EDF6-F042-957E-8B3CAEA8AEFD}"/>
                  </a:ext>
                </a:extLst>
              </p:cNvPr>
              <p:cNvGrpSpPr/>
              <p:nvPr/>
            </p:nvGrpSpPr>
            <p:grpSpPr>
              <a:xfrm>
                <a:off x="5744441" y="2506506"/>
                <a:ext cx="1821390" cy="573176"/>
                <a:chOff x="768485" y="651753"/>
                <a:chExt cx="1731524" cy="768485"/>
              </a:xfrm>
            </p:grpSpPr>
            <p:sp>
              <p:nvSpPr>
                <p:cNvPr id="47" name="Rettangolo 46">
                  <a:extLst>
                    <a:ext uri="{FF2B5EF4-FFF2-40B4-BE49-F238E27FC236}">
                      <a16:creationId xmlns:a16="http://schemas.microsoft.com/office/drawing/2014/main" id="{6466B8DA-3DBC-9F45-9CEE-B727C18C8574}"/>
                    </a:ext>
                  </a:extLst>
                </p:cNvPr>
                <p:cNvSpPr/>
                <p:nvPr/>
              </p:nvSpPr>
              <p:spPr>
                <a:xfrm>
                  <a:off x="768485" y="651753"/>
                  <a:ext cx="1731524" cy="768485"/>
                </a:xfrm>
                <a:prstGeom prst="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8" name="CasellaDiTesto 47">
                  <a:extLst>
                    <a:ext uri="{FF2B5EF4-FFF2-40B4-BE49-F238E27FC236}">
                      <a16:creationId xmlns:a16="http://schemas.microsoft.com/office/drawing/2014/main" id="{AF79EA90-8B93-4B4D-859C-7F5638084B3C}"/>
                    </a:ext>
                  </a:extLst>
                </p:cNvPr>
                <p:cNvSpPr txBox="1"/>
                <p:nvPr/>
              </p:nvSpPr>
              <p:spPr>
                <a:xfrm>
                  <a:off x="880353" y="730690"/>
                  <a:ext cx="1507786" cy="369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b="1" dirty="0"/>
                    <a:t>MALONYL-</a:t>
                  </a:r>
                  <a:r>
                    <a:rPr lang="it-IT" sz="1200" b="1" dirty="0" err="1"/>
                    <a:t>CoA</a:t>
                  </a:r>
                  <a:endParaRPr lang="it-IT" sz="1200" b="1" dirty="0"/>
                </a:p>
              </p:txBody>
            </p:sp>
          </p:grpSp>
          <p:cxnSp>
            <p:nvCxnSpPr>
              <p:cNvPr id="49" name="Connettore 2 48">
                <a:extLst>
                  <a:ext uri="{FF2B5EF4-FFF2-40B4-BE49-F238E27FC236}">
                    <a16:creationId xmlns:a16="http://schemas.microsoft.com/office/drawing/2014/main" id="{A680720E-71EC-254E-A240-97AB737E61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42180" y="3138557"/>
                <a:ext cx="0" cy="31520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ttore 2 49">
                <a:extLst>
                  <a:ext uri="{FF2B5EF4-FFF2-40B4-BE49-F238E27FC236}">
                    <a16:creationId xmlns:a16="http://schemas.microsoft.com/office/drawing/2014/main" id="{15CAFAFA-7A31-3545-8EC3-1C70AC3E6B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3761" y="2822623"/>
                <a:ext cx="719848" cy="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Gruppo 51">
                <a:extLst>
                  <a:ext uri="{FF2B5EF4-FFF2-40B4-BE49-F238E27FC236}">
                    <a16:creationId xmlns:a16="http://schemas.microsoft.com/office/drawing/2014/main" id="{02EAF5D2-E18D-9D49-8DFB-B8B282145DE4}"/>
                  </a:ext>
                </a:extLst>
              </p:cNvPr>
              <p:cNvGrpSpPr/>
              <p:nvPr/>
            </p:nvGrpSpPr>
            <p:grpSpPr>
              <a:xfrm>
                <a:off x="4536371" y="503032"/>
                <a:ext cx="1689331" cy="554233"/>
                <a:chOff x="768485" y="651753"/>
                <a:chExt cx="1731524" cy="768485"/>
              </a:xfrm>
            </p:grpSpPr>
            <p:sp>
              <p:nvSpPr>
                <p:cNvPr id="53" name="Rettangolo 52">
                  <a:extLst>
                    <a:ext uri="{FF2B5EF4-FFF2-40B4-BE49-F238E27FC236}">
                      <a16:creationId xmlns:a16="http://schemas.microsoft.com/office/drawing/2014/main" id="{DB1A87D9-31E9-0143-BA97-D1E1A79C2125}"/>
                    </a:ext>
                  </a:extLst>
                </p:cNvPr>
                <p:cNvSpPr/>
                <p:nvPr/>
              </p:nvSpPr>
              <p:spPr>
                <a:xfrm>
                  <a:off x="768485" y="651753"/>
                  <a:ext cx="1731524" cy="768485"/>
                </a:xfrm>
                <a:prstGeom prst="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4" name="CasellaDiTesto 53">
                  <a:extLst>
                    <a:ext uri="{FF2B5EF4-FFF2-40B4-BE49-F238E27FC236}">
                      <a16:creationId xmlns:a16="http://schemas.microsoft.com/office/drawing/2014/main" id="{CE483399-9236-D846-928B-EB59208E6FE0}"/>
                    </a:ext>
                  </a:extLst>
                </p:cNvPr>
                <p:cNvSpPr txBox="1"/>
                <p:nvPr/>
              </p:nvSpPr>
              <p:spPr>
                <a:xfrm>
                  <a:off x="880353" y="730691"/>
                  <a:ext cx="1507786" cy="3840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b="1" dirty="0"/>
                    <a:t>CELLULOSE</a:t>
                  </a:r>
                </a:p>
              </p:txBody>
            </p:sp>
          </p:grpSp>
          <p:cxnSp>
            <p:nvCxnSpPr>
              <p:cNvPr id="58" name="Connettore 2 57">
                <a:extLst>
                  <a:ext uri="{FF2B5EF4-FFF2-40B4-BE49-F238E27FC236}">
                    <a16:creationId xmlns:a16="http://schemas.microsoft.com/office/drawing/2014/main" id="{4B256C89-4068-EF49-A760-166EACB22B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34647" y="1138136"/>
                <a:ext cx="243191" cy="1887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" name="Gruppo 59">
                <a:extLst>
                  <a:ext uri="{FF2B5EF4-FFF2-40B4-BE49-F238E27FC236}">
                    <a16:creationId xmlns:a16="http://schemas.microsoft.com/office/drawing/2014/main" id="{A937F6F5-EB47-F24A-9E3C-7A9D5A00DFA1}"/>
                  </a:ext>
                </a:extLst>
              </p:cNvPr>
              <p:cNvGrpSpPr/>
              <p:nvPr/>
            </p:nvGrpSpPr>
            <p:grpSpPr>
              <a:xfrm>
                <a:off x="6184488" y="1440133"/>
                <a:ext cx="1821390" cy="573176"/>
                <a:chOff x="768485" y="651753"/>
                <a:chExt cx="1731524" cy="768485"/>
              </a:xfrm>
            </p:grpSpPr>
            <p:sp>
              <p:nvSpPr>
                <p:cNvPr id="61" name="Rettangolo 60">
                  <a:extLst>
                    <a:ext uri="{FF2B5EF4-FFF2-40B4-BE49-F238E27FC236}">
                      <a16:creationId xmlns:a16="http://schemas.microsoft.com/office/drawing/2014/main" id="{3C04D4FE-6684-7F48-AD3C-216672179376}"/>
                    </a:ext>
                  </a:extLst>
                </p:cNvPr>
                <p:cNvSpPr/>
                <p:nvPr/>
              </p:nvSpPr>
              <p:spPr>
                <a:xfrm>
                  <a:off x="768485" y="651753"/>
                  <a:ext cx="1731524" cy="768485"/>
                </a:xfrm>
                <a:prstGeom prst="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2" name="CasellaDiTesto 61">
                  <a:extLst>
                    <a:ext uri="{FF2B5EF4-FFF2-40B4-BE49-F238E27FC236}">
                      <a16:creationId xmlns:a16="http://schemas.microsoft.com/office/drawing/2014/main" id="{76C32F20-03B9-1A44-9D1D-E68225E4CF50}"/>
                    </a:ext>
                  </a:extLst>
                </p:cNvPr>
                <p:cNvSpPr txBox="1"/>
                <p:nvPr/>
              </p:nvSpPr>
              <p:spPr>
                <a:xfrm>
                  <a:off x="880353" y="730690"/>
                  <a:ext cx="1507786" cy="369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b="1" dirty="0"/>
                    <a:t>GLUCOSINOLATES</a:t>
                  </a:r>
                </a:p>
              </p:txBody>
            </p:sp>
          </p:grpSp>
          <p:cxnSp>
            <p:nvCxnSpPr>
              <p:cNvPr id="63" name="Connettore 2 62">
                <a:extLst>
                  <a:ext uri="{FF2B5EF4-FFF2-40B4-BE49-F238E27FC236}">
                    <a16:creationId xmlns:a16="http://schemas.microsoft.com/office/drawing/2014/main" id="{8520E6A9-69E8-2148-923A-B51A1DD76B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24472" y="3158248"/>
                <a:ext cx="0" cy="29550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ttore 2 63">
                <a:extLst>
                  <a:ext uri="{FF2B5EF4-FFF2-40B4-BE49-F238E27FC236}">
                    <a16:creationId xmlns:a16="http://schemas.microsoft.com/office/drawing/2014/main" id="{555B1398-6BD4-2049-B81F-7A77886F56BD}"/>
                  </a:ext>
                </a:extLst>
              </p:cNvPr>
              <p:cNvCxnSpPr/>
              <p:nvPr/>
            </p:nvCxnSpPr>
            <p:spPr>
              <a:xfrm>
                <a:off x="5470194" y="1764718"/>
                <a:ext cx="538264" cy="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" name="Gruppo 70">
                <a:extLst>
                  <a:ext uri="{FF2B5EF4-FFF2-40B4-BE49-F238E27FC236}">
                    <a16:creationId xmlns:a16="http://schemas.microsoft.com/office/drawing/2014/main" id="{5A6770A0-75B9-164E-BA1D-A19DC38B161D}"/>
                  </a:ext>
                </a:extLst>
              </p:cNvPr>
              <p:cNvGrpSpPr/>
              <p:nvPr/>
            </p:nvGrpSpPr>
            <p:grpSpPr>
              <a:xfrm>
                <a:off x="2335584" y="4780516"/>
                <a:ext cx="2499060" cy="481423"/>
                <a:chOff x="768484" y="651753"/>
                <a:chExt cx="1763876" cy="1019994"/>
              </a:xfrm>
            </p:grpSpPr>
            <p:sp>
              <p:nvSpPr>
                <p:cNvPr id="72" name="Rettangolo 71">
                  <a:extLst>
                    <a:ext uri="{FF2B5EF4-FFF2-40B4-BE49-F238E27FC236}">
                      <a16:creationId xmlns:a16="http://schemas.microsoft.com/office/drawing/2014/main" id="{A99DAABD-B183-E349-A786-079736AAD617}"/>
                    </a:ext>
                  </a:extLst>
                </p:cNvPr>
                <p:cNvSpPr/>
                <p:nvPr/>
              </p:nvSpPr>
              <p:spPr>
                <a:xfrm>
                  <a:off x="768484" y="651753"/>
                  <a:ext cx="1763876" cy="1019994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3" name="CasellaDiTesto 72">
                  <a:extLst>
                    <a:ext uri="{FF2B5EF4-FFF2-40B4-BE49-F238E27FC236}">
                      <a16:creationId xmlns:a16="http://schemas.microsoft.com/office/drawing/2014/main" id="{76C40D36-82DD-D848-B5EF-053206067A52}"/>
                    </a:ext>
                  </a:extLst>
                </p:cNvPr>
                <p:cNvSpPr txBox="1"/>
                <p:nvPr/>
              </p:nvSpPr>
              <p:spPr>
                <a:xfrm>
                  <a:off x="880353" y="730688"/>
                  <a:ext cx="1507787" cy="5868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b="1" dirty="0"/>
                    <a:t>SHIKIMIC ACID P.</a:t>
                  </a:r>
                </a:p>
              </p:txBody>
            </p:sp>
          </p:grpSp>
          <p:cxnSp>
            <p:nvCxnSpPr>
              <p:cNvPr id="74" name="Connettore 2 73">
                <a:extLst>
                  <a:ext uri="{FF2B5EF4-FFF2-40B4-BE49-F238E27FC236}">
                    <a16:creationId xmlns:a16="http://schemas.microsoft.com/office/drawing/2014/main" id="{3A27163E-90B1-CB4B-94B0-03C2398ACF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4081" y="4382646"/>
                <a:ext cx="444292" cy="252828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ttore 2 75">
                <a:extLst>
                  <a:ext uri="{FF2B5EF4-FFF2-40B4-BE49-F238E27FC236}">
                    <a16:creationId xmlns:a16="http://schemas.microsoft.com/office/drawing/2014/main" id="{CE6A2937-1898-2545-9A97-59195DFF71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78392" y="4276779"/>
                <a:ext cx="436132" cy="34327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0" name="Gruppo 79">
                <a:extLst>
                  <a:ext uri="{FF2B5EF4-FFF2-40B4-BE49-F238E27FC236}">
                    <a16:creationId xmlns:a16="http://schemas.microsoft.com/office/drawing/2014/main" id="{74BB0CAE-10D4-9646-B373-6879E7AB8E1A}"/>
                  </a:ext>
                </a:extLst>
              </p:cNvPr>
              <p:cNvGrpSpPr/>
              <p:nvPr/>
            </p:nvGrpSpPr>
            <p:grpSpPr>
              <a:xfrm>
                <a:off x="6544718" y="4667195"/>
                <a:ext cx="1404768" cy="636470"/>
                <a:chOff x="880353" y="730690"/>
                <a:chExt cx="1619656" cy="689548"/>
              </a:xfrm>
            </p:grpSpPr>
            <p:sp>
              <p:nvSpPr>
                <p:cNvPr id="81" name="Rettangolo 80">
                  <a:extLst>
                    <a:ext uri="{FF2B5EF4-FFF2-40B4-BE49-F238E27FC236}">
                      <a16:creationId xmlns:a16="http://schemas.microsoft.com/office/drawing/2014/main" id="{CD1F1786-EC61-364F-9006-345D09F4D5E6}"/>
                    </a:ext>
                  </a:extLst>
                </p:cNvPr>
                <p:cNvSpPr/>
                <p:nvPr/>
              </p:nvSpPr>
              <p:spPr>
                <a:xfrm>
                  <a:off x="1083465" y="751597"/>
                  <a:ext cx="1416544" cy="668641"/>
                </a:xfrm>
                <a:prstGeom prst="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2" name="CasellaDiTesto 81">
                  <a:extLst>
                    <a:ext uri="{FF2B5EF4-FFF2-40B4-BE49-F238E27FC236}">
                      <a16:creationId xmlns:a16="http://schemas.microsoft.com/office/drawing/2014/main" id="{B30A27C6-C481-3345-9A67-DFBB79D04F1B}"/>
                    </a:ext>
                  </a:extLst>
                </p:cNvPr>
                <p:cNvSpPr txBox="1"/>
                <p:nvPr/>
              </p:nvSpPr>
              <p:spPr>
                <a:xfrm>
                  <a:off x="880353" y="730690"/>
                  <a:ext cx="1507785" cy="500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b="1" dirty="0"/>
                    <a:t>DOXP/MEP </a:t>
                  </a:r>
                </a:p>
                <a:p>
                  <a:pPr algn="ctr"/>
                  <a:r>
                    <a:rPr lang="it-IT" sz="1200" b="1" dirty="0"/>
                    <a:t>PATHWAY</a:t>
                  </a:r>
                </a:p>
              </p:txBody>
            </p:sp>
          </p:grpSp>
          <p:grpSp>
            <p:nvGrpSpPr>
              <p:cNvPr id="83" name="Gruppo 82">
                <a:extLst>
                  <a:ext uri="{FF2B5EF4-FFF2-40B4-BE49-F238E27FC236}">
                    <a16:creationId xmlns:a16="http://schemas.microsoft.com/office/drawing/2014/main" id="{0DA2F5EA-502B-9743-A704-95A26CCD9DAB}"/>
                  </a:ext>
                </a:extLst>
              </p:cNvPr>
              <p:cNvGrpSpPr/>
              <p:nvPr/>
            </p:nvGrpSpPr>
            <p:grpSpPr>
              <a:xfrm>
                <a:off x="8693154" y="3860585"/>
                <a:ext cx="1821390" cy="573176"/>
                <a:chOff x="768485" y="651753"/>
                <a:chExt cx="1731524" cy="768485"/>
              </a:xfrm>
            </p:grpSpPr>
            <p:sp>
              <p:nvSpPr>
                <p:cNvPr id="84" name="Rettangolo 83">
                  <a:extLst>
                    <a:ext uri="{FF2B5EF4-FFF2-40B4-BE49-F238E27FC236}">
                      <a16:creationId xmlns:a16="http://schemas.microsoft.com/office/drawing/2014/main" id="{3E93BADE-E63D-FB41-ADAE-9A0FBE859834}"/>
                    </a:ext>
                  </a:extLst>
                </p:cNvPr>
                <p:cNvSpPr/>
                <p:nvPr/>
              </p:nvSpPr>
              <p:spPr>
                <a:xfrm>
                  <a:off x="768485" y="651753"/>
                  <a:ext cx="1731524" cy="768485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5" name="CasellaDiTesto 84">
                  <a:extLst>
                    <a:ext uri="{FF2B5EF4-FFF2-40B4-BE49-F238E27FC236}">
                      <a16:creationId xmlns:a16="http://schemas.microsoft.com/office/drawing/2014/main" id="{3296A061-E46A-E94D-AE60-5E636EFFD442}"/>
                    </a:ext>
                  </a:extLst>
                </p:cNvPr>
                <p:cNvSpPr txBox="1"/>
                <p:nvPr/>
              </p:nvSpPr>
              <p:spPr>
                <a:xfrm>
                  <a:off x="880353" y="730690"/>
                  <a:ext cx="1507786" cy="369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b="1" dirty="0"/>
                    <a:t>MEVALONIC ACID P.</a:t>
                  </a:r>
                </a:p>
              </p:txBody>
            </p:sp>
          </p:grpSp>
          <p:cxnSp>
            <p:nvCxnSpPr>
              <p:cNvPr id="86" name="Connettore 2 85">
                <a:extLst>
                  <a:ext uri="{FF2B5EF4-FFF2-40B4-BE49-F238E27FC236}">
                    <a16:creationId xmlns:a16="http://schemas.microsoft.com/office/drawing/2014/main" id="{0176B6A3-AA1D-2F4B-89B9-6BBCCD816B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99104" y="3858982"/>
                <a:ext cx="840939" cy="299558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ttore 2 87">
                <a:extLst>
                  <a:ext uri="{FF2B5EF4-FFF2-40B4-BE49-F238E27FC236}">
                    <a16:creationId xmlns:a16="http://schemas.microsoft.com/office/drawing/2014/main" id="{C88B6176-9351-7448-9F8A-6C337E7FA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9633" y="5090858"/>
                <a:ext cx="437903" cy="212807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ttore 2 88">
                <a:extLst>
                  <a:ext uri="{FF2B5EF4-FFF2-40B4-BE49-F238E27FC236}">
                    <a16:creationId xmlns:a16="http://schemas.microsoft.com/office/drawing/2014/main" id="{AE96D797-4B9F-E84B-A6F9-E763415DEC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04371" y="4515653"/>
                <a:ext cx="0" cy="357674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ttore 2 91">
                <a:extLst>
                  <a:ext uri="{FF2B5EF4-FFF2-40B4-BE49-F238E27FC236}">
                    <a16:creationId xmlns:a16="http://schemas.microsoft.com/office/drawing/2014/main" id="{961A510F-6DE0-0743-A93D-107B0D667A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21" y="4276779"/>
                <a:ext cx="311734" cy="171638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7" name="Gruppo 96">
                <a:extLst>
                  <a:ext uri="{FF2B5EF4-FFF2-40B4-BE49-F238E27FC236}">
                    <a16:creationId xmlns:a16="http://schemas.microsoft.com/office/drawing/2014/main" id="{1BE59ED4-AE9C-364B-9E64-BD276C8913A7}"/>
                  </a:ext>
                </a:extLst>
              </p:cNvPr>
              <p:cNvGrpSpPr/>
              <p:nvPr/>
            </p:nvGrpSpPr>
            <p:grpSpPr>
              <a:xfrm>
                <a:off x="8689911" y="4964218"/>
                <a:ext cx="2066992" cy="940290"/>
                <a:chOff x="768485" y="613980"/>
                <a:chExt cx="1731524" cy="866566"/>
              </a:xfrm>
            </p:grpSpPr>
            <p:sp>
              <p:nvSpPr>
                <p:cNvPr id="98" name="Rettangolo 97">
                  <a:extLst>
                    <a:ext uri="{FF2B5EF4-FFF2-40B4-BE49-F238E27FC236}">
                      <a16:creationId xmlns:a16="http://schemas.microsoft.com/office/drawing/2014/main" id="{62878912-A42B-2446-89A8-943EDB4F9799}"/>
                    </a:ext>
                  </a:extLst>
                </p:cNvPr>
                <p:cNvSpPr/>
                <p:nvPr/>
              </p:nvSpPr>
              <p:spPr>
                <a:xfrm>
                  <a:off x="768485" y="651753"/>
                  <a:ext cx="1731524" cy="768485"/>
                </a:xfrm>
                <a:prstGeom prst="rect">
                  <a:avLst/>
                </a:prstGeom>
                <a:solidFill>
                  <a:srgbClr val="FF0000"/>
                </a:solidFill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9" name="CasellaDiTesto 98">
                  <a:extLst>
                    <a:ext uri="{FF2B5EF4-FFF2-40B4-BE49-F238E27FC236}">
                      <a16:creationId xmlns:a16="http://schemas.microsoft.com/office/drawing/2014/main" id="{607E48A8-4C7E-7E45-91CA-87BD71FDCAC9}"/>
                    </a:ext>
                  </a:extLst>
                </p:cNvPr>
                <p:cNvSpPr txBox="1"/>
                <p:nvPr/>
              </p:nvSpPr>
              <p:spPr>
                <a:xfrm>
                  <a:off x="880354" y="613980"/>
                  <a:ext cx="1507786" cy="8665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b="1" dirty="0"/>
                    <a:t>TERPENOID</a:t>
                  </a:r>
                </a:p>
                <a:p>
                  <a:pPr algn="ctr"/>
                  <a:r>
                    <a:rPr lang="it-IT" sz="1200" b="1" dirty="0"/>
                    <a:t>PATHWAY </a:t>
                  </a:r>
                </a:p>
                <a:p>
                  <a:pPr algn="ctr"/>
                  <a:r>
                    <a:rPr lang="it-IT" sz="1200" b="1" dirty="0"/>
                    <a:t>IPP</a:t>
                  </a:r>
                </a:p>
              </p:txBody>
            </p:sp>
          </p:grpSp>
        </p:grpSp>
        <p:sp>
          <p:nvSpPr>
            <p:cNvPr id="105" name="Rettangolo 104">
              <a:extLst>
                <a:ext uri="{FF2B5EF4-FFF2-40B4-BE49-F238E27FC236}">
                  <a16:creationId xmlns:a16="http://schemas.microsoft.com/office/drawing/2014/main" id="{21DC8EFF-CBE7-8E4E-9451-331A2D201BEF}"/>
                </a:ext>
              </a:extLst>
            </p:cNvPr>
            <p:cNvSpPr/>
            <p:nvPr/>
          </p:nvSpPr>
          <p:spPr>
            <a:xfrm>
              <a:off x="8374224" y="5302981"/>
              <a:ext cx="1985732" cy="748867"/>
            </a:xfrm>
            <a:prstGeom prst="rect">
              <a:avLst/>
            </a:prstGeom>
            <a:solidFill>
              <a:srgbClr val="FF00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6" name="CasellaDiTesto 105">
              <a:extLst>
                <a:ext uri="{FF2B5EF4-FFF2-40B4-BE49-F238E27FC236}">
                  <a16:creationId xmlns:a16="http://schemas.microsoft.com/office/drawing/2014/main" id="{D0E97289-E8C8-1149-A13B-9B67C0D928D4}"/>
                </a:ext>
              </a:extLst>
            </p:cNvPr>
            <p:cNvSpPr txBox="1"/>
            <p:nvPr/>
          </p:nvSpPr>
          <p:spPr>
            <a:xfrm>
              <a:off x="8502517" y="5318643"/>
              <a:ext cx="1729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/>
                <a:t>MO-SESQUI-DI-TRI-TETRA-POLY</a:t>
              </a:r>
            </a:p>
            <a:p>
              <a:pPr algn="ctr"/>
              <a:r>
                <a:rPr lang="it-IT" sz="1200" b="1" dirty="0"/>
                <a:t>TERPENES</a:t>
              </a:r>
            </a:p>
          </p:txBody>
        </p:sp>
        <p:cxnSp>
          <p:nvCxnSpPr>
            <p:cNvPr id="107" name="Connettore 2 106">
              <a:extLst>
                <a:ext uri="{FF2B5EF4-FFF2-40B4-BE49-F238E27FC236}">
                  <a16:creationId xmlns:a16="http://schemas.microsoft.com/office/drawing/2014/main" id="{493E0A84-40CC-CD4F-A0A8-833EEBBD7CFA}"/>
                </a:ext>
              </a:extLst>
            </p:cNvPr>
            <p:cNvCxnSpPr>
              <a:cxnSpLocks/>
            </p:cNvCxnSpPr>
            <p:nvPr/>
          </p:nvCxnSpPr>
          <p:spPr>
            <a:xfrm>
              <a:off x="9300178" y="4797984"/>
              <a:ext cx="0" cy="439038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ttangolo 109">
              <a:extLst>
                <a:ext uri="{FF2B5EF4-FFF2-40B4-BE49-F238E27FC236}">
                  <a16:creationId xmlns:a16="http://schemas.microsoft.com/office/drawing/2014/main" id="{3DCD82E0-E6F9-DA49-9FB7-88FB5190E63F}"/>
                </a:ext>
              </a:extLst>
            </p:cNvPr>
            <p:cNvSpPr/>
            <p:nvPr/>
          </p:nvSpPr>
          <p:spPr>
            <a:xfrm>
              <a:off x="2859818" y="4700960"/>
              <a:ext cx="1312920" cy="33024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1" name="Rettangolo 110">
              <a:extLst>
                <a:ext uri="{FF2B5EF4-FFF2-40B4-BE49-F238E27FC236}">
                  <a16:creationId xmlns:a16="http://schemas.microsoft.com/office/drawing/2014/main" id="{53324811-B4A8-9046-A3B7-DE0442F72F2E}"/>
                </a:ext>
              </a:extLst>
            </p:cNvPr>
            <p:cNvSpPr/>
            <p:nvPr/>
          </p:nvSpPr>
          <p:spPr>
            <a:xfrm>
              <a:off x="4855139" y="4665214"/>
              <a:ext cx="1521668" cy="42006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2" name="Rettangolo 111">
              <a:extLst>
                <a:ext uri="{FF2B5EF4-FFF2-40B4-BE49-F238E27FC236}">
                  <a16:creationId xmlns:a16="http://schemas.microsoft.com/office/drawing/2014/main" id="{1ECDF143-A332-5F4C-8E90-00DBA1F903EA}"/>
                </a:ext>
              </a:extLst>
            </p:cNvPr>
            <p:cNvSpPr/>
            <p:nvPr/>
          </p:nvSpPr>
          <p:spPr>
            <a:xfrm>
              <a:off x="4904152" y="3875656"/>
              <a:ext cx="1176193" cy="391282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3" name="Rettangolo 112">
              <a:extLst>
                <a:ext uri="{FF2B5EF4-FFF2-40B4-BE49-F238E27FC236}">
                  <a16:creationId xmlns:a16="http://schemas.microsoft.com/office/drawing/2014/main" id="{CB9F4C4E-1E70-5C44-A144-3DEAAC3C3264}"/>
                </a:ext>
              </a:extLst>
            </p:cNvPr>
            <p:cNvSpPr/>
            <p:nvPr/>
          </p:nvSpPr>
          <p:spPr>
            <a:xfrm>
              <a:off x="5306411" y="3949203"/>
              <a:ext cx="43293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200" b="1" dirty="0"/>
                <a:t>TCA</a:t>
              </a:r>
            </a:p>
          </p:txBody>
        </p:sp>
        <p:cxnSp>
          <p:nvCxnSpPr>
            <p:cNvPr id="114" name="Connettore 2 113">
              <a:extLst>
                <a:ext uri="{FF2B5EF4-FFF2-40B4-BE49-F238E27FC236}">
                  <a16:creationId xmlns:a16="http://schemas.microsoft.com/office/drawing/2014/main" id="{8B5C4A00-F57A-3D49-B108-67179B3A80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2880" y="3443407"/>
              <a:ext cx="134718" cy="311877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2 116">
              <a:extLst>
                <a:ext uri="{FF2B5EF4-FFF2-40B4-BE49-F238E27FC236}">
                  <a16:creationId xmlns:a16="http://schemas.microsoft.com/office/drawing/2014/main" id="{10705A62-EB82-CD47-8C18-A21FF77382CD}"/>
                </a:ext>
              </a:extLst>
            </p:cNvPr>
            <p:cNvCxnSpPr>
              <a:cxnSpLocks/>
            </p:cNvCxnSpPr>
            <p:nvPr/>
          </p:nvCxnSpPr>
          <p:spPr>
            <a:xfrm>
              <a:off x="5492248" y="4318038"/>
              <a:ext cx="0" cy="285642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2 117">
              <a:extLst>
                <a:ext uri="{FF2B5EF4-FFF2-40B4-BE49-F238E27FC236}">
                  <a16:creationId xmlns:a16="http://schemas.microsoft.com/office/drawing/2014/main" id="{82218E37-CD30-4B4F-8A08-F9528B7E8B2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863" y="4330932"/>
              <a:ext cx="0" cy="285642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CasellaDiTesto 118">
              <a:extLst>
                <a:ext uri="{FF2B5EF4-FFF2-40B4-BE49-F238E27FC236}">
                  <a16:creationId xmlns:a16="http://schemas.microsoft.com/office/drawing/2014/main" id="{E1919163-4290-8D47-999C-F8CC26C4F263}"/>
                </a:ext>
              </a:extLst>
            </p:cNvPr>
            <p:cNvSpPr txBox="1"/>
            <p:nvPr/>
          </p:nvSpPr>
          <p:spPr>
            <a:xfrm>
              <a:off x="4970400" y="4700961"/>
              <a:ext cx="1342966" cy="348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/>
                <a:t>ALIPHATIC AA </a:t>
              </a:r>
            </a:p>
          </p:txBody>
        </p:sp>
        <p:sp>
          <p:nvSpPr>
            <p:cNvPr id="120" name="CasellaDiTesto 119">
              <a:extLst>
                <a:ext uri="{FF2B5EF4-FFF2-40B4-BE49-F238E27FC236}">
                  <a16:creationId xmlns:a16="http://schemas.microsoft.com/office/drawing/2014/main" id="{A894D864-5D25-F24B-ADB2-F41615735420}"/>
                </a:ext>
              </a:extLst>
            </p:cNvPr>
            <p:cNvSpPr txBox="1"/>
            <p:nvPr/>
          </p:nvSpPr>
          <p:spPr>
            <a:xfrm>
              <a:off x="2972981" y="4707448"/>
              <a:ext cx="1109946" cy="286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/>
                <a:t>AROMTIC AA</a:t>
              </a:r>
            </a:p>
          </p:txBody>
        </p:sp>
        <p:cxnSp>
          <p:nvCxnSpPr>
            <p:cNvPr id="121" name="Connettore 2 120">
              <a:extLst>
                <a:ext uri="{FF2B5EF4-FFF2-40B4-BE49-F238E27FC236}">
                  <a16:creationId xmlns:a16="http://schemas.microsoft.com/office/drawing/2014/main" id="{34267413-A416-394C-9E1B-D3DCC3C6D501}"/>
                </a:ext>
              </a:extLst>
            </p:cNvPr>
            <p:cNvCxnSpPr>
              <a:cxnSpLocks/>
            </p:cNvCxnSpPr>
            <p:nvPr/>
          </p:nvCxnSpPr>
          <p:spPr>
            <a:xfrm>
              <a:off x="3656101" y="5173445"/>
              <a:ext cx="426826" cy="20191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2 121">
              <a:extLst>
                <a:ext uri="{FF2B5EF4-FFF2-40B4-BE49-F238E27FC236}">
                  <a16:creationId xmlns:a16="http://schemas.microsoft.com/office/drawing/2014/main" id="{7DD26A37-6DFF-DC47-8E08-FCD7D9BDD6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0907" y="5132577"/>
              <a:ext cx="418986" cy="2741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CasellaDiTesto 123">
              <a:extLst>
                <a:ext uri="{FF2B5EF4-FFF2-40B4-BE49-F238E27FC236}">
                  <a16:creationId xmlns:a16="http://schemas.microsoft.com/office/drawing/2014/main" id="{9B59C3A1-40E7-BD4A-8329-E17866732382}"/>
                </a:ext>
              </a:extLst>
            </p:cNvPr>
            <p:cNvSpPr txBox="1"/>
            <p:nvPr/>
          </p:nvSpPr>
          <p:spPr>
            <a:xfrm>
              <a:off x="2988380" y="5512861"/>
              <a:ext cx="2901925" cy="1029380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t-IT" sz="1200" b="1" dirty="0"/>
                <a:t>NITROGEN-CONTAINING SECONDARY PRODUCTS (e.g. ALKALOIDS)</a:t>
              </a:r>
            </a:p>
            <a:p>
              <a:pPr algn="ctr">
                <a:lnSpc>
                  <a:spcPct val="150000"/>
                </a:lnSpc>
              </a:pPr>
              <a:endParaRPr lang="it-IT" sz="1200" b="1" dirty="0"/>
            </a:p>
          </p:txBody>
        </p:sp>
      </p:grpSp>
      <p:cxnSp>
        <p:nvCxnSpPr>
          <p:cNvPr id="127" name="Connettore 1 126">
            <a:extLst>
              <a:ext uri="{FF2B5EF4-FFF2-40B4-BE49-F238E27FC236}">
                <a16:creationId xmlns:a16="http://schemas.microsoft.com/office/drawing/2014/main" id="{272A778B-06C9-3743-BAC7-008AE4823BA5}"/>
              </a:ext>
            </a:extLst>
          </p:cNvPr>
          <p:cNvCxnSpPr/>
          <p:nvPr/>
        </p:nvCxnSpPr>
        <p:spPr>
          <a:xfrm flipH="1">
            <a:off x="2321850" y="3948193"/>
            <a:ext cx="37937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ttore 1 128">
            <a:extLst>
              <a:ext uri="{FF2B5EF4-FFF2-40B4-BE49-F238E27FC236}">
                <a16:creationId xmlns:a16="http://schemas.microsoft.com/office/drawing/2014/main" id="{3DFF7CC1-846F-B243-90CE-1C82D72D3C52}"/>
              </a:ext>
            </a:extLst>
          </p:cNvPr>
          <p:cNvCxnSpPr>
            <a:cxnSpLocks/>
          </p:cNvCxnSpPr>
          <p:nvPr/>
        </p:nvCxnSpPr>
        <p:spPr>
          <a:xfrm>
            <a:off x="2336275" y="3944428"/>
            <a:ext cx="9223" cy="20470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ttore 2 131">
            <a:extLst>
              <a:ext uri="{FF2B5EF4-FFF2-40B4-BE49-F238E27FC236}">
                <a16:creationId xmlns:a16="http://schemas.microsoft.com/office/drawing/2014/main" id="{27702F7C-79CD-4149-A86C-AD5AA660066F}"/>
              </a:ext>
            </a:extLst>
          </p:cNvPr>
          <p:cNvCxnSpPr>
            <a:cxnSpLocks/>
          </p:cNvCxnSpPr>
          <p:nvPr/>
        </p:nvCxnSpPr>
        <p:spPr>
          <a:xfrm>
            <a:off x="2345498" y="5991450"/>
            <a:ext cx="577889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ttangolo 132">
            <a:extLst>
              <a:ext uri="{FF2B5EF4-FFF2-40B4-BE49-F238E27FC236}">
                <a16:creationId xmlns:a16="http://schemas.microsoft.com/office/drawing/2014/main" id="{A5822289-B840-EB45-B50B-D277AC16EBA4}"/>
              </a:ext>
            </a:extLst>
          </p:cNvPr>
          <p:cNvSpPr/>
          <p:nvPr/>
        </p:nvSpPr>
        <p:spPr>
          <a:xfrm>
            <a:off x="2977639" y="5704179"/>
            <a:ext cx="1850546" cy="4923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4" name="CasellaDiTesto 133">
            <a:extLst>
              <a:ext uri="{FF2B5EF4-FFF2-40B4-BE49-F238E27FC236}">
                <a16:creationId xmlns:a16="http://schemas.microsoft.com/office/drawing/2014/main" id="{EFA8FA05-CABB-0D4E-A5CD-125638B522DC}"/>
              </a:ext>
            </a:extLst>
          </p:cNvPr>
          <p:cNvSpPr txBox="1"/>
          <p:nvPr/>
        </p:nvSpPr>
        <p:spPr>
          <a:xfrm>
            <a:off x="3132127" y="5816881"/>
            <a:ext cx="1645912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PHENYLPROPANOID P.</a:t>
            </a:r>
          </a:p>
        </p:txBody>
      </p:sp>
      <p:sp>
        <p:nvSpPr>
          <p:cNvPr id="137" name="Rettangolo 136">
            <a:extLst>
              <a:ext uri="{FF2B5EF4-FFF2-40B4-BE49-F238E27FC236}">
                <a16:creationId xmlns:a16="http://schemas.microsoft.com/office/drawing/2014/main" id="{F9B1CCCC-657D-104E-84F8-C85DDE9B4C78}"/>
              </a:ext>
            </a:extLst>
          </p:cNvPr>
          <p:cNvSpPr/>
          <p:nvPr/>
        </p:nvSpPr>
        <p:spPr>
          <a:xfrm>
            <a:off x="5410180" y="5704179"/>
            <a:ext cx="1948768" cy="5024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8" name="CasellaDiTesto 137">
            <a:extLst>
              <a:ext uri="{FF2B5EF4-FFF2-40B4-BE49-F238E27FC236}">
                <a16:creationId xmlns:a16="http://schemas.microsoft.com/office/drawing/2014/main" id="{95D06CA8-0078-9A4D-A946-AC36657A3D80}"/>
              </a:ext>
            </a:extLst>
          </p:cNvPr>
          <p:cNvSpPr txBox="1"/>
          <p:nvPr/>
        </p:nvSpPr>
        <p:spPr>
          <a:xfrm>
            <a:off x="5539135" y="5724547"/>
            <a:ext cx="165461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PHENOLIC COMPOUNDS</a:t>
            </a:r>
          </a:p>
        </p:txBody>
      </p:sp>
      <p:cxnSp>
        <p:nvCxnSpPr>
          <p:cNvPr id="139" name="Connettore 2 138">
            <a:extLst>
              <a:ext uri="{FF2B5EF4-FFF2-40B4-BE49-F238E27FC236}">
                <a16:creationId xmlns:a16="http://schemas.microsoft.com/office/drawing/2014/main" id="{B414BA40-2602-E747-A342-2A6127A3DDDC}"/>
              </a:ext>
            </a:extLst>
          </p:cNvPr>
          <p:cNvCxnSpPr>
            <a:cxnSpLocks/>
          </p:cNvCxnSpPr>
          <p:nvPr/>
        </p:nvCxnSpPr>
        <p:spPr>
          <a:xfrm>
            <a:off x="4966630" y="5950775"/>
            <a:ext cx="327637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ttore 2 139">
            <a:extLst>
              <a:ext uri="{FF2B5EF4-FFF2-40B4-BE49-F238E27FC236}">
                <a16:creationId xmlns:a16="http://schemas.microsoft.com/office/drawing/2014/main" id="{3F02437F-E4CE-1E44-B0A3-0A34451BADD5}"/>
              </a:ext>
            </a:extLst>
          </p:cNvPr>
          <p:cNvCxnSpPr>
            <a:cxnSpLocks/>
          </p:cNvCxnSpPr>
          <p:nvPr/>
        </p:nvCxnSpPr>
        <p:spPr>
          <a:xfrm>
            <a:off x="7531494" y="5966987"/>
            <a:ext cx="327637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ttangolo 140">
            <a:extLst>
              <a:ext uri="{FF2B5EF4-FFF2-40B4-BE49-F238E27FC236}">
                <a16:creationId xmlns:a16="http://schemas.microsoft.com/office/drawing/2014/main" id="{28243FF3-68B1-0646-A0F0-8A1A1F27BAFF}"/>
              </a:ext>
            </a:extLst>
          </p:cNvPr>
          <p:cNvSpPr/>
          <p:nvPr/>
        </p:nvSpPr>
        <p:spPr>
          <a:xfrm>
            <a:off x="8037451" y="5445100"/>
            <a:ext cx="1890147" cy="109109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2" name="CasellaDiTesto 141">
            <a:extLst>
              <a:ext uri="{FF2B5EF4-FFF2-40B4-BE49-F238E27FC236}">
                <a16:creationId xmlns:a16="http://schemas.microsoft.com/office/drawing/2014/main" id="{74A19B04-82FF-B54D-9369-F4CDD9B496B4}"/>
              </a:ext>
            </a:extLst>
          </p:cNvPr>
          <p:cNvSpPr txBox="1"/>
          <p:nvPr/>
        </p:nvSpPr>
        <p:spPr>
          <a:xfrm>
            <a:off x="8159567" y="5474282"/>
            <a:ext cx="1645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ANTHOCYANINS</a:t>
            </a:r>
          </a:p>
          <a:p>
            <a:pPr algn="ctr"/>
            <a:r>
              <a:rPr lang="it-IT" sz="1200" b="1" dirty="0"/>
              <a:t>FLAVONOIDS</a:t>
            </a:r>
          </a:p>
          <a:p>
            <a:pPr algn="ctr"/>
            <a:r>
              <a:rPr lang="it-IT" sz="1200" b="1" dirty="0"/>
              <a:t>LIGNIN</a:t>
            </a:r>
          </a:p>
          <a:p>
            <a:pPr algn="ctr"/>
            <a:r>
              <a:rPr lang="it-IT" sz="1200" b="1" dirty="0"/>
              <a:t>TANNINS</a:t>
            </a:r>
          </a:p>
          <a:p>
            <a:pPr algn="ctr"/>
            <a:r>
              <a:rPr lang="it-IT" sz="1200" b="1" dirty="0"/>
              <a:t>QUINONES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36F5E56-7CFF-5849-9ABC-D32A6C6B3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8643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359696" y="183967"/>
            <a:ext cx="5775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Acetate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pathway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Fatty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Polyketides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ggetto 5"/>
          <p:cNvGraphicFramePr>
            <a:graphicFrameLocks noChangeAspect="1"/>
          </p:cNvGraphicFramePr>
          <p:nvPr>
            <p:extLst/>
          </p:nvPr>
        </p:nvGraphicFramePr>
        <p:xfrm>
          <a:off x="4372698" y="645632"/>
          <a:ext cx="3491661" cy="456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CS ChemDraw Drawing" r:id="rId4" imgW="2672876" imgH="348488" progId="ChemDraw.Document.6.0">
                  <p:embed/>
                </p:oleObj>
              </mc:Choice>
              <mc:Fallback>
                <p:oleObj name="CS ChemDraw Drawing" r:id="rId4" imgW="2672876" imgH="348488" progId="ChemDraw.Document.6.0">
                  <p:embed/>
                  <p:pic>
                    <p:nvPicPr>
                      <p:cNvPr id="6" name="Oggetto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72698" y="645632"/>
                        <a:ext cx="3491661" cy="456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7150F3-103C-F943-8112-86485DF95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50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CBA9F04-6EE1-3D4F-8DB4-1C07F9BF7D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892"/>
          <a:stretch/>
        </p:blipFill>
        <p:spPr>
          <a:xfrm>
            <a:off x="721724" y="1101787"/>
            <a:ext cx="7301948" cy="44633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970E01-7CD3-534B-A44B-FB8FEABDC21F}"/>
              </a:ext>
            </a:extLst>
          </p:cNvPr>
          <p:cNvSpPr txBox="1"/>
          <p:nvPr/>
        </p:nvSpPr>
        <p:spPr>
          <a:xfrm>
            <a:off x="8340568" y="1763801"/>
            <a:ext cx="32832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it-IT" sz="2200" dirty="0" err="1"/>
              <a:t>Polyketides</a:t>
            </a:r>
            <a:r>
              <a:rPr lang="it-IT" sz="2200" dirty="0"/>
              <a:t> are an </a:t>
            </a:r>
            <a:r>
              <a:rPr lang="it-IT" sz="2200" dirty="0" err="1"/>
              <a:t>important</a:t>
            </a:r>
            <a:r>
              <a:rPr lang="it-IT" sz="2200" dirty="0"/>
              <a:t> </a:t>
            </a:r>
            <a:r>
              <a:rPr lang="it-IT" sz="2200" dirty="0" err="1"/>
              <a:t>class</a:t>
            </a:r>
            <a:r>
              <a:rPr lang="it-IT" sz="2200" dirty="0"/>
              <a:t> of </a:t>
            </a:r>
            <a:r>
              <a:rPr lang="it-IT" sz="2200" dirty="0" err="1"/>
              <a:t>natural</a:t>
            </a:r>
            <a:r>
              <a:rPr lang="it-IT" sz="2200" dirty="0"/>
              <a:t> </a:t>
            </a:r>
            <a:r>
              <a:rPr lang="it-IT" sz="2200" dirty="0" err="1"/>
              <a:t>products</a:t>
            </a:r>
            <a:r>
              <a:rPr lang="it-IT" sz="2200" dirty="0"/>
              <a:t> </a:t>
            </a:r>
            <a:r>
              <a:rPr lang="it-IT" sz="2200" dirty="0" err="1"/>
              <a:t>grouped</a:t>
            </a:r>
            <a:r>
              <a:rPr lang="it-IT" sz="2200" dirty="0"/>
              <a:t> by </a:t>
            </a:r>
            <a:r>
              <a:rPr lang="it-IT" sz="2200" dirty="0" err="1"/>
              <a:t>their</a:t>
            </a:r>
            <a:r>
              <a:rPr lang="it-IT" sz="2200" dirty="0"/>
              <a:t> common </a:t>
            </a:r>
            <a:r>
              <a:rPr lang="it-IT" sz="2200" dirty="0" err="1"/>
              <a:t>biogenesis</a:t>
            </a:r>
            <a:endParaRPr lang="it-IT" sz="22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200" dirty="0" err="1"/>
              <a:t>They</a:t>
            </a:r>
            <a:r>
              <a:rPr lang="it-IT" sz="2200" dirty="0"/>
              <a:t> </a:t>
            </a:r>
            <a:r>
              <a:rPr lang="it-IT" sz="2200" dirty="0" err="1"/>
              <a:t>all</a:t>
            </a:r>
            <a:r>
              <a:rPr lang="it-IT" sz="2200" dirty="0"/>
              <a:t> derive from </a:t>
            </a:r>
            <a:r>
              <a:rPr lang="it-IT" sz="2200" dirty="0">
                <a:latin typeface="Symbol" pitchFamily="2" charset="2"/>
              </a:rPr>
              <a:t>b</a:t>
            </a:r>
            <a:r>
              <a:rPr lang="it-IT" sz="2200" dirty="0"/>
              <a:t>-</a:t>
            </a:r>
            <a:r>
              <a:rPr lang="it-IT" sz="2200" dirty="0" err="1"/>
              <a:t>polyketones</a:t>
            </a:r>
            <a:r>
              <a:rPr lang="it-IT" sz="2200" dirty="0"/>
              <a:t> </a:t>
            </a:r>
            <a:r>
              <a:rPr lang="it-IT" sz="2200" dirty="0" err="1"/>
              <a:t>obtained</a:t>
            </a:r>
            <a:r>
              <a:rPr lang="it-IT" sz="2200" dirty="0"/>
              <a:t> by </a:t>
            </a:r>
            <a:r>
              <a:rPr lang="it-IT" sz="2200" dirty="0" err="1"/>
              <a:t>condensation</a:t>
            </a:r>
            <a:r>
              <a:rPr lang="it-IT" sz="2200" dirty="0"/>
              <a:t> of </a:t>
            </a:r>
            <a:r>
              <a:rPr lang="it-IT" sz="2200" dirty="0" err="1"/>
              <a:t>acetic</a:t>
            </a:r>
            <a:r>
              <a:rPr lang="it-IT" sz="2200" dirty="0"/>
              <a:t> acid </a:t>
            </a:r>
            <a:r>
              <a:rPr lang="it-IT" sz="2200" dirty="0" err="1"/>
              <a:t>molecules</a:t>
            </a:r>
            <a:r>
              <a:rPr lang="it-IT" sz="2200" dirty="0"/>
              <a:t>.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F573EF1-61FE-4C4F-A387-2025DFFFC7E5}"/>
              </a:ext>
            </a:extLst>
          </p:cNvPr>
          <p:cNvSpPr/>
          <p:nvPr/>
        </p:nvSpPr>
        <p:spPr>
          <a:xfrm>
            <a:off x="986482" y="5694527"/>
            <a:ext cx="9350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/>
              <a:t>Polyketides</a:t>
            </a:r>
            <a:r>
              <a:rPr lang="it-IT" dirty="0"/>
              <a:t>: </a:t>
            </a:r>
            <a:r>
              <a:rPr lang="it-IT" b="1" dirty="0" err="1"/>
              <a:t>Fatty</a:t>
            </a:r>
            <a:r>
              <a:rPr lang="it-IT" b="1" dirty="0"/>
              <a:t> </a:t>
            </a:r>
            <a:r>
              <a:rPr lang="it-IT" b="1" dirty="0" err="1"/>
              <a:t>Acids</a:t>
            </a:r>
            <a:r>
              <a:rPr lang="it-IT" dirty="0"/>
              <a:t> / </a:t>
            </a:r>
            <a:r>
              <a:rPr lang="it-IT" b="1" dirty="0" err="1"/>
              <a:t>Polyacetylene</a:t>
            </a:r>
            <a:r>
              <a:rPr lang="it-IT" b="1" dirty="0"/>
              <a:t> </a:t>
            </a:r>
            <a:r>
              <a:rPr lang="it-IT" b="1" dirty="0" err="1"/>
              <a:t>Compound</a:t>
            </a:r>
            <a:r>
              <a:rPr lang="it-IT" dirty="0" err="1"/>
              <a:t>s</a:t>
            </a:r>
            <a:r>
              <a:rPr lang="it-IT" dirty="0"/>
              <a:t> / </a:t>
            </a:r>
            <a:r>
              <a:rPr lang="it-IT" b="1" dirty="0" err="1"/>
              <a:t>Prostaglandins</a:t>
            </a:r>
            <a:r>
              <a:rPr lang="it-IT" dirty="0"/>
              <a:t> / </a:t>
            </a:r>
            <a:r>
              <a:rPr lang="it-IT" b="1" dirty="0"/>
              <a:t>Macrolide </a:t>
            </a:r>
            <a:r>
              <a:rPr lang="it-IT" b="1" dirty="0" err="1"/>
              <a:t>Antibiotics</a:t>
            </a:r>
            <a:r>
              <a:rPr lang="it-IT" b="1" dirty="0"/>
              <a:t> </a:t>
            </a:r>
            <a:r>
              <a:rPr lang="it-IT" dirty="0"/>
              <a:t>/ </a:t>
            </a:r>
            <a:r>
              <a:rPr lang="it-IT" b="1" dirty="0" err="1"/>
              <a:t>Aromatic</a:t>
            </a:r>
            <a:r>
              <a:rPr lang="it-IT" b="1" dirty="0"/>
              <a:t> </a:t>
            </a:r>
            <a:r>
              <a:rPr lang="it-IT" b="1" dirty="0" err="1"/>
              <a:t>Compounds</a:t>
            </a:r>
            <a:r>
              <a:rPr lang="it-IT" b="1" dirty="0"/>
              <a:t> </a:t>
            </a:r>
            <a:r>
              <a:rPr lang="it-IT" dirty="0"/>
              <a:t>(</a:t>
            </a:r>
            <a:r>
              <a:rPr lang="it-IT" b="1" dirty="0" err="1"/>
              <a:t>Anthraquinones</a:t>
            </a:r>
            <a:r>
              <a:rPr lang="it-IT" dirty="0"/>
              <a:t>, </a:t>
            </a:r>
            <a:r>
              <a:rPr lang="it-IT" b="1" dirty="0" err="1"/>
              <a:t>Tetracyclines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46393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berto\Desktop\ProdNatScanner\Fig7.jpeg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9"/>
          <a:stretch/>
        </p:blipFill>
        <p:spPr bwMode="auto">
          <a:xfrm>
            <a:off x="1873226" y="337101"/>
            <a:ext cx="8234870" cy="536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5F810A7-C649-5B49-B970-EB585F4B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51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646D7F1-AAAA-564F-AB05-56B1B62DC4DF}"/>
              </a:ext>
            </a:extLst>
          </p:cNvPr>
          <p:cNvSpPr/>
          <p:nvPr/>
        </p:nvSpPr>
        <p:spPr>
          <a:xfrm>
            <a:off x="755374" y="6033184"/>
            <a:ext cx="10217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/>
              <a:t>Acetyl-CoA</a:t>
            </a:r>
            <a:r>
              <a:rPr lang="it-IT" dirty="0"/>
              <a:t> and </a:t>
            </a:r>
            <a:r>
              <a:rPr lang="it-IT" dirty="0" err="1"/>
              <a:t>Malonyl-CoA</a:t>
            </a:r>
            <a:r>
              <a:rPr lang="it-IT" dirty="0"/>
              <a:t> are </a:t>
            </a:r>
            <a:r>
              <a:rPr lang="it-IT" dirty="0" err="1"/>
              <a:t>involved</a:t>
            </a:r>
            <a:r>
              <a:rPr lang="it-IT" dirty="0"/>
              <a:t> in the </a:t>
            </a:r>
            <a:r>
              <a:rPr lang="it-IT" dirty="0" err="1"/>
              <a:t>condensation</a:t>
            </a:r>
            <a:r>
              <a:rPr lang="it-IT" dirty="0"/>
              <a:t> stage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thioesters</a:t>
            </a:r>
            <a:r>
              <a:rPr lang="it-IT" dirty="0"/>
              <a:t> of an </a:t>
            </a:r>
            <a:r>
              <a:rPr lang="it-IT" dirty="0" err="1"/>
              <a:t>acyl-carrying</a:t>
            </a:r>
            <a:r>
              <a:rPr lang="it-IT" dirty="0"/>
              <a:t> </a:t>
            </a:r>
            <a:r>
              <a:rPr lang="it-IT" dirty="0" err="1"/>
              <a:t>enzyme</a:t>
            </a:r>
            <a:r>
              <a:rPr lang="it-IT" dirty="0"/>
              <a:t> (ACP)</a:t>
            </a:r>
          </a:p>
        </p:txBody>
      </p:sp>
    </p:spTree>
    <p:extLst>
      <p:ext uri="{BB962C8B-B14F-4D97-AF65-F5344CB8AC3E}">
        <p14:creationId xmlns:p14="http://schemas.microsoft.com/office/powerpoint/2010/main" val="38868376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F84A5F6-B0A5-0D4C-80F9-9733B3EC5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52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11F3980-CAA4-4442-B1BD-36793AFCBFCE}"/>
              </a:ext>
            </a:extLst>
          </p:cNvPr>
          <p:cNvSpPr/>
          <p:nvPr/>
        </p:nvSpPr>
        <p:spPr>
          <a:xfrm>
            <a:off x="1113183" y="5599937"/>
            <a:ext cx="99258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acyl</a:t>
            </a:r>
            <a:r>
              <a:rPr lang="it-IT" sz="2400" dirty="0"/>
              <a:t> </a:t>
            </a:r>
            <a:r>
              <a:rPr lang="it-IT" sz="2400" dirty="0" err="1"/>
              <a:t>carrier</a:t>
            </a:r>
            <a:r>
              <a:rPr lang="it-IT" sz="2400" dirty="0"/>
              <a:t> </a:t>
            </a:r>
            <a:r>
              <a:rPr lang="it-IT" sz="2400" dirty="0" err="1"/>
              <a:t>protein</a:t>
            </a:r>
            <a:r>
              <a:rPr lang="it-IT" sz="2400" dirty="0"/>
              <a:t> (ACP) </a:t>
            </a:r>
            <a:r>
              <a:rPr lang="it-IT" sz="2400" dirty="0" err="1"/>
              <a:t>has</a:t>
            </a:r>
            <a:r>
              <a:rPr lang="it-IT" sz="2400" dirty="0"/>
              <a:t> 4-phosphopantetheine </a:t>
            </a:r>
            <a:r>
              <a:rPr lang="it-IT" sz="2400" dirty="0" err="1"/>
              <a:t>as</a:t>
            </a:r>
            <a:r>
              <a:rPr lang="it-IT" sz="2400" dirty="0"/>
              <a:t> a </a:t>
            </a:r>
            <a:r>
              <a:rPr lang="it-IT" sz="2400" dirty="0" err="1"/>
              <a:t>prosthetic</a:t>
            </a:r>
            <a:r>
              <a:rPr lang="it-IT" sz="2400" dirty="0"/>
              <a:t> </a:t>
            </a:r>
            <a:r>
              <a:rPr lang="it-IT" sz="2400" dirty="0" err="1"/>
              <a:t>group</a:t>
            </a:r>
            <a:endParaRPr lang="it-IT" sz="2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ED31508-6435-2E4B-9811-772D48C1E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722" y="893320"/>
            <a:ext cx="9803256" cy="441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124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45673F-620A-FF48-806D-9DD1849E6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357809"/>
            <a:ext cx="11092069" cy="5998541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it-IT" dirty="0"/>
              <a:t>Vertebrate FAS I </a:t>
            </a:r>
            <a:r>
              <a:rPr lang="it-IT" dirty="0" err="1"/>
              <a:t>is</a:t>
            </a:r>
            <a:r>
              <a:rPr lang="it-IT" dirty="0"/>
              <a:t> a single </a:t>
            </a:r>
            <a:r>
              <a:rPr lang="it-IT" dirty="0" err="1"/>
              <a:t>multifunctional</a:t>
            </a:r>
            <a:r>
              <a:rPr lang="it-IT" dirty="0"/>
              <a:t> </a:t>
            </a:r>
            <a:r>
              <a:rPr lang="it-IT" dirty="0" err="1"/>
              <a:t>polypeptide</a:t>
            </a:r>
            <a:r>
              <a:rPr lang="it-IT" dirty="0"/>
              <a:t> </a:t>
            </a:r>
            <a:r>
              <a:rPr lang="it-IT" dirty="0" err="1"/>
              <a:t>chain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in </a:t>
            </a:r>
            <a:r>
              <a:rPr lang="it-IT" dirty="0" err="1"/>
              <a:t>mammals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7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domains</a:t>
            </a:r>
            <a:r>
              <a:rPr lang="it-IT" dirty="0"/>
              <a:t>, </a:t>
            </a:r>
            <a:r>
              <a:rPr lang="it-IT" dirty="0" err="1"/>
              <a:t>each</a:t>
            </a:r>
            <a:r>
              <a:rPr lang="it-IT" dirty="0"/>
              <a:t> with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own</a:t>
            </a:r>
            <a:r>
              <a:rPr lang="it-IT" dirty="0"/>
              <a:t> </a:t>
            </a:r>
            <a:r>
              <a:rPr lang="it-IT" dirty="0" err="1"/>
              <a:t>active</a:t>
            </a:r>
            <a:r>
              <a:rPr lang="it-IT" dirty="0"/>
              <a:t> site: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lnSpc>
                <a:spcPct val="170000"/>
              </a:lnSpc>
              <a:buNone/>
            </a:pPr>
            <a:r>
              <a:rPr lang="it-IT" dirty="0"/>
              <a:t>KS, </a:t>
            </a:r>
            <a:r>
              <a:rPr lang="el-GR" dirty="0"/>
              <a:t>β-</a:t>
            </a:r>
            <a:r>
              <a:rPr lang="it-IT" dirty="0" err="1"/>
              <a:t>ketoacyl-CoA</a:t>
            </a:r>
            <a:r>
              <a:rPr lang="it-IT" dirty="0"/>
              <a:t> </a:t>
            </a:r>
            <a:r>
              <a:rPr lang="it-IT" dirty="0" err="1"/>
              <a:t>synthase</a:t>
            </a:r>
            <a:r>
              <a:rPr lang="it-IT" dirty="0"/>
              <a:t>                        MAT, </a:t>
            </a:r>
            <a:r>
              <a:rPr lang="it-IT" dirty="0" err="1"/>
              <a:t>malonyl</a:t>
            </a:r>
            <a:r>
              <a:rPr lang="it-IT" dirty="0"/>
              <a:t> / </a:t>
            </a:r>
            <a:r>
              <a:rPr lang="it-IT" dirty="0" err="1"/>
              <a:t>acetyl</a:t>
            </a:r>
            <a:r>
              <a:rPr lang="it-IT" dirty="0"/>
              <a:t>-</a:t>
            </a:r>
            <a:r>
              <a:rPr lang="it-IT" dirty="0" err="1"/>
              <a:t>CoA</a:t>
            </a:r>
            <a:r>
              <a:rPr lang="it-IT" dirty="0"/>
              <a:t>-ACP </a:t>
            </a:r>
            <a:r>
              <a:rPr lang="it-IT" dirty="0" err="1"/>
              <a:t>transferase</a:t>
            </a:r>
            <a:r>
              <a:rPr lang="it-IT" dirty="0"/>
              <a:t> 							ACP </a:t>
            </a:r>
            <a:r>
              <a:rPr lang="it-IT" dirty="0" err="1"/>
              <a:t>acyl</a:t>
            </a:r>
            <a:r>
              <a:rPr lang="it-IT" dirty="0"/>
              <a:t> </a:t>
            </a:r>
            <a:r>
              <a:rPr lang="it-IT" dirty="0" err="1"/>
              <a:t>transporter</a:t>
            </a:r>
            <a:r>
              <a:rPr lang="it-IT" dirty="0"/>
              <a:t> </a:t>
            </a:r>
            <a:r>
              <a:rPr lang="it-IT" dirty="0" err="1"/>
              <a:t>protein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KR, </a:t>
            </a:r>
            <a:r>
              <a:rPr lang="el-GR" dirty="0"/>
              <a:t>β-</a:t>
            </a:r>
            <a:r>
              <a:rPr lang="it-IT" dirty="0" err="1"/>
              <a:t>ketoacyl</a:t>
            </a:r>
            <a:r>
              <a:rPr lang="it-IT" dirty="0"/>
              <a:t>-ACP </a:t>
            </a:r>
            <a:r>
              <a:rPr lang="it-IT" dirty="0" err="1"/>
              <a:t>reductase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DH, </a:t>
            </a:r>
            <a:r>
              <a:rPr lang="el-GR" dirty="0"/>
              <a:t>β-</a:t>
            </a:r>
            <a:r>
              <a:rPr lang="it-IT" dirty="0" err="1"/>
              <a:t>hydroxyacyl</a:t>
            </a:r>
            <a:r>
              <a:rPr lang="it-IT" dirty="0"/>
              <a:t>-ACP </a:t>
            </a:r>
            <a:r>
              <a:rPr lang="it-IT" dirty="0" err="1"/>
              <a:t>dehydratase</a:t>
            </a:r>
            <a:r>
              <a:rPr lang="it-IT" dirty="0"/>
              <a:t>                 </a:t>
            </a:r>
          </a:p>
          <a:p>
            <a:pPr marL="0" indent="0">
              <a:buNone/>
            </a:pPr>
            <a:r>
              <a:rPr lang="it-IT" dirty="0"/>
              <a:t>ER, </a:t>
            </a:r>
            <a:r>
              <a:rPr lang="it-IT" dirty="0" err="1"/>
              <a:t>enoyl</a:t>
            </a:r>
            <a:r>
              <a:rPr lang="it-IT" dirty="0"/>
              <a:t>-ACP </a:t>
            </a:r>
            <a:r>
              <a:rPr lang="it-IT" dirty="0" err="1"/>
              <a:t>reductase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				TE, </a:t>
            </a:r>
            <a:r>
              <a:rPr lang="it-IT" dirty="0" err="1"/>
              <a:t>thioesterase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>
              <a:buFont typeface="Wingdings" pitchFamily="2" charset="2"/>
              <a:buChar char="Ø"/>
            </a:pPr>
            <a:r>
              <a:rPr lang="it-IT" dirty="0"/>
              <a:t>In </a:t>
            </a:r>
            <a:r>
              <a:rPr lang="it-IT" dirty="0" err="1"/>
              <a:t>plants</a:t>
            </a:r>
            <a:r>
              <a:rPr lang="it-IT" dirty="0"/>
              <a:t>: FAS II </a:t>
            </a:r>
            <a:r>
              <a:rPr lang="it-IT" dirty="0" err="1"/>
              <a:t>is</a:t>
            </a:r>
            <a:r>
              <a:rPr lang="it-IT" dirty="0"/>
              <a:t> made up of separate </a:t>
            </a:r>
            <a:r>
              <a:rPr lang="it-IT" dirty="0" err="1"/>
              <a:t>proteins</a:t>
            </a:r>
            <a:r>
              <a:rPr lang="it-IT" dirty="0"/>
              <a:t> with the </a:t>
            </a:r>
            <a:r>
              <a:rPr lang="it-IT" dirty="0" err="1"/>
              <a:t>diffent</a:t>
            </a:r>
            <a:r>
              <a:rPr lang="it-IT" dirty="0"/>
              <a:t> </a:t>
            </a:r>
            <a:r>
              <a:rPr lang="it-IT" dirty="0" err="1"/>
              <a:t>functions</a:t>
            </a:r>
            <a:endParaRPr lang="it-IT" dirty="0"/>
          </a:p>
          <a:p>
            <a:pPr>
              <a:buFont typeface="Wingdings" pitchFamily="2" charset="2"/>
              <a:buChar char="Ø"/>
            </a:pPr>
            <a:r>
              <a:rPr lang="it-IT" dirty="0"/>
              <a:t> FAS II </a:t>
            </a:r>
            <a:r>
              <a:rPr lang="it-IT" dirty="0" err="1"/>
              <a:t>synthetizes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unsaturated</a:t>
            </a:r>
            <a:r>
              <a:rPr lang="it-IT" dirty="0"/>
              <a:t>, </a:t>
            </a:r>
            <a:r>
              <a:rPr lang="it-IT" dirty="0" err="1"/>
              <a:t>branched</a:t>
            </a:r>
            <a:r>
              <a:rPr lang="it-IT" dirty="0"/>
              <a:t> and </a:t>
            </a:r>
            <a:r>
              <a:rPr lang="it-IT" dirty="0" err="1"/>
              <a:t>hydroxylated</a:t>
            </a:r>
            <a:r>
              <a:rPr lang="it-IT" dirty="0"/>
              <a:t> </a:t>
            </a:r>
            <a:r>
              <a:rPr lang="it-IT" dirty="0" err="1"/>
              <a:t>fatty</a:t>
            </a:r>
            <a:r>
              <a:rPr lang="it-IT" dirty="0"/>
              <a:t> </a:t>
            </a:r>
            <a:r>
              <a:rPr lang="it-IT" dirty="0" err="1"/>
              <a:t>acids</a:t>
            </a:r>
            <a:r>
              <a:rPr lang="it-IT" dirty="0"/>
              <a:t> (</a:t>
            </a:r>
            <a:r>
              <a:rPr lang="it-IT" dirty="0" err="1"/>
              <a:t>found</a:t>
            </a:r>
            <a:r>
              <a:rPr lang="it-IT" dirty="0"/>
              <a:t> in the </a:t>
            </a:r>
            <a:r>
              <a:rPr lang="it-IT" dirty="0" err="1"/>
              <a:t>mitochondria</a:t>
            </a:r>
            <a:r>
              <a:rPr lang="it-IT" dirty="0"/>
              <a:t> of </a:t>
            </a:r>
            <a:r>
              <a:rPr lang="it-IT" dirty="0" err="1"/>
              <a:t>vertebrates</a:t>
            </a:r>
            <a:r>
              <a:rPr lang="it-IT" dirty="0"/>
              <a:t>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5F496E9-59BF-CD4A-BF5C-7C8E4E5D6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6357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DEE48B7-506D-FD4A-9A6D-3A70E6892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54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136658C-F2E2-894A-A60B-23E19489F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2"/>
          <a:stretch/>
        </p:blipFill>
        <p:spPr>
          <a:xfrm>
            <a:off x="1033671" y="549307"/>
            <a:ext cx="9568070" cy="552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86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2">
            <a:extLst>
              <a:ext uri="{FF2B5EF4-FFF2-40B4-BE49-F238E27FC236}">
                <a16:creationId xmlns:a16="http://schemas.microsoft.com/office/drawing/2014/main" id="{61C1C6BC-F2F7-004B-ADA9-FF2CE797E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1"/>
          <a:stretch/>
        </p:blipFill>
        <p:spPr bwMode="auto">
          <a:xfrm>
            <a:off x="631831" y="410817"/>
            <a:ext cx="4601506" cy="613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E5B615F-0E76-ED4B-8B0F-068B9C9F7D12}"/>
              </a:ext>
            </a:extLst>
          </p:cNvPr>
          <p:cNvSpPr/>
          <p:nvPr/>
        </p:nvSpPr>
        <p:spPr>
          <a:xfrm>
            <a:off x="5698435" y="713835"/>
            <a:ext cx="6255026" cy="552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000" dirty="0"/>
              <a:t>FAS </a:t>
            </a:r>
            <a:r>
              <a:rPr lang="it-IT" sz="2000" dirty="0" err="1"/>
              <a:t>binds</a:t>
            </a:r>
            <a:r>
              <a:rPr lang="it-IT" sz="2000" dirty="0"/>
              <a:t> </a:t>
            </a:r>
            <a:r>
              <a:rPr lang="it-IT" sz="2000" dirty="0" err="1"/>
              <a:t>activated</a:t>
            </a:r>
            <a:r>
              <a:rPr lang="it-IT" sz="2000" dirty="0"/>
              <a:t> </a:t>
            </a:r>
            <a:r>
              <a:rPr lang="it-IT" sz="2000" dirty="0" err="1"/>
              <a:t>acetyl</a:t>
            </a:r>
            <a:r>
              <a:rPr lang="it-IT" sz="2000" dirty="0"/>
              <a:t> and </a:t>
            </a:r>
            <a:r>
              <a:rPr lang="it-IT" sz="2000" dirty="0" err="1"/>
              <a:t>malonyl</a:t>
            </a:r>
            <a:r>
              <a:rPr lang="it-IT" sz="2000" dirty="0"/>
              <a:t> </a:t>
            </a:r>
            <a:r>
              <a:rPr lang="it-IT" sz="2000" dirty="0" err="1"/>
              <a:t>groups</a:t>
            </a:r>
            <a:r>
              <a:rPr lang="it-IT" sz="2000" dirty="0"/>
              <a:t>, </a:t>
            </a:r>
            <a:r>
              <a:rPr lang="it-IT" sz="2000" dirty="0" err="1"/>
              <a:t>catalyzing</a:t>
            </a:r>
            <a:r>
              <a:rPr lang="it-IT" sz="2000" dirty="0"/>
              <a:t> the </a:t>
            </a:r>
            <a:r>
              <a:rPr lang="it-IT" sz="2000" dirty="0" err="1"/>
              <a:t>following</a:t>
            </a:r>
            <a:r>
              <a:rPr lang="it-IT" sz="2000" dirty="0"/>
              <a:t> </a:t>
            </a:r>
            <a:r>
              <a:rPr lang="it-IT" sz="2000" dirty="0" err="1"/>
              <a:t>reactions</a:t>
            </a:r>
            <a:r>
              <a:rPr lang="it-IT" sz="2000" dirty="0"/>
              <a:t> up to the </a:t>
            </a:r>
            <a:r>
              <a:rPr lang="it-IT" sz="2000" dirty="0" err="1"/>
              <a:t>synthesis</a:t>
            </a:r>
            <a:r>
              <a:rPr lang="it-IT" sz="2000" dirty="0"/>
              <a:t> of </a:t>
            </a:r>
            <a:r>
              <a:rPr lang="it-IT" sz="2000" dirty="0" err="1"/>
              <a:t>palmitic</a:t>
            </a:r>
            <a:r>
              <a:rPr lang="it-IT" sz="2000" dirty="0"/>
              <a:t> acid (C16: 0):</a:t>
            </a:r>
          </a:p>
          <a:p>
            <a:pPr>
              <a:buFont typeface="Wingdings" pitchFamily="2" charset="2"/>
              <a:buChar char="Ø"/>
            </a:pPr>
            <a:endParaRPr lang="it-IT" sz="2000" dirty="0"/>
          </a:p>
          <a:p>
            <a:pPr marL="514350" indent="-514350">
              <a:buFont typeface="+mj-lt"/>
              <a:buAutoNum type="arabicPeriod"/>
            </a:pPr>
            <a:r>
              <a:rPr lang="it-IT" sz="2000" dirty="0" err="1"/>
              <a:t>Condensation</a:t>
            </a:r>
            <a:r>
              <a:rPr lang="it-IT" sz="2000" dirty="0"/>
              <a:t> (</a:t>
            </a:r>
            <a:r>
              <a:rPr lang="it-IT" sz="2000" dirty="0" err="1"/>
              <a:t>Claisen</a:t>
            </a:r>
            <a:r>
              <a:rPr lang="it-IT" sz="2000" dirty="0"/>
              <a:t>) of </a:t>
            </a:r>
            <a:r>
              <a:rPr lang="it-IT" sz="2000" dirty="0" err="1"/>
              <a:t>acetyl</a:t>
            </a:r>
            <a:r>
              <a:rPr lang="it-IT" sz="2000" dirty="0"/>
              <a:t> and </a:t>
            </a:r>
            <a:r>
              <a:rPr lang="it-IT" sz="2000" dirty="0" err="1"/>
              <a:t>malonyl</a:t>
            </a:r>
            <a:r>
              <a:rPr lang="it-IT" sz="2000" dirty="0"/>
              <a:t>, </a:t>
            </a:r>
            <a:r>
              <a:rPr lang="it-IT" sz="2000" dirty="0" err="1"/>
              <a:t>conformation</a:t>
            </a:r>
            <a:r>
              <a:rPr lang="it-IT" sz="2000" dirty="0"/>
              <a:t> of </a:t>
            </a:r>
            <a:r>
              <a:rPr lang="it-IT" sz="2000" dirty="0" err="1"/>
              <a:t>acetyl</a:t>
            </a:r>
            <a:r>
              <a:rPr lang="it-IT" sz="2000" dirty="0"/>
              <a:t>-ACP, </a:t>
            </a:r>
            <a:r>
              <a:rPr lang="it-IT" sz="2000" dirty="0" err="1"/>
              <a:t>catalyzed</a:t>
            </a:r>
            <a:r>
              <a:rPr lang="it-IT" sz="2000" dirty="0"/>
              <a:t> by </a:t>
            </a:r>
            <a:r>
              <a:rPr lang="el-GR" sz="2000" dirty="0"/>
              <a:t>β-</a:t>
            </a:r>
            <a:r>
              <a:rPr lang="it-IT" sz="2000" dirty="0" err="1"/>
              <a:t>ketoacyl-CoA</a:t>
            </a:r>
            <a:r>
              <a:rPr lang="it-IT" sz="2000" dirty="0"/>
              <a:t> </a:t>
            </a:r>
            <a:r>
              <a:rPr lang="it-IT" sz="2000" dirty="0" err="1"/>
              <a:t>synthase</a:t>
            </a:r>
            <a:r>
              <a:rPr lang="it-IT" sz="2000" dirty="0"/>
              <a:t> (KS)</a:t>
            </a:r>
          </a:p>
          <a:p>
            <a:pPr marL="514350" indent="-514350">
              <a:buFont typeface="+mj-lt"/>
              <a:buAutoNum type="arabicPeriod"/>
            </a:pPr>
            <a:endParaRPr lang="it-IT" sz="2000" dirty="0"/>
          </a:p>
          <a:p>
            <a:pPr marL="514350" indent="-514350">
              <a:buFont typeface="+mj-lt"/>
              <a:buAutoNum type="arabicPeriod"/>
            </a:pPr>
            <a:r>
              <a:rPr lang="it-IT" sz="2000" dirty="0" err="1"/>
              <a:t>Reduction</a:t>
            </a:r>
            <a:r>
              <a:rPr lang="it-IT" sz="2000" dirty="0"/>
              <a:t> of the </a:t>
            </a:r>
            <a:r>
              <a:rPr lang="it-IT" sz="2000" dirty="0" err="1"/>
              <a:t>carbonyl</a:t>
            </a:r>
            <a:r>
              <a:rPr lang="it-IT" sz="2000" dirty="0"/>
              <a:t> </a:t>
            </a:r>
            <a:r>
              <a:rPr lang="it-IT" sz="2000" dirty="0" err="1"/>
              <a:t>group</a:t>
            </a:r>
            <a:r>
              <a:rPr lang="it-IT" sz="2000" dirty="0"/>
              <a:t> on C-3, </a:t>
            </a:r>
            <a:r>
              <a:rPr lang="it-IT" sz="2000" dirty="0" err="1"/>
              <a:t>catalyzed</a:t>
            </a:r>
            <a:r>
              <a:rPr lang="it-IT" sz="2000" dirty="0"/>
              <a:t> by </a:t>
            </a:r>
            <a:r>
              <a:rPr lang="el-GR" sz="2000" dirty="0"/>
              <a:t>β-</a:t>
            </a:r>
            <a:r>
              <a:rPr lang="it-IT" sz="2000" dirty="0" err="1"/>
              <a:t>ketoacyl-ACPreductase</a:t>
            </a:r>
            <a:r>
              <a:rPr lang="it-IT" sz="2000" dirty="0"/>
              <a:t> (KR) (NADPH-</a:t>
            </a:r>
            <a:r>
              <a:rPr lang="it-IT" sz="2000" dirty="0" err="1"/>
              <a:t>dependent</a:t>
            </a:r>
            <a:r>
              <a:rPr lang="it-IT" sz="2000" dirty="0"/>
              <a:t>)</a:t>
            </a:r>
            <a:endParaRPr lang="it-IT" sz="2000" baseline="30000" dirty="0"/>
          </a:p>
          <a:p>
            <a:pPr marL="514350" indent="-514350">
              <a:buFont typeface="+mj-lt"/>
              <a:buAutoNum type="arabicPeriod"/>
            </a:pPr>
            <a:endParaRPr lang="it-IT" sz="2000" baseline="30000" dirty="0"/>
          </a:p>
          <a:p>
            <a:pPr marL="514350" indent="-514350">
              <a:buFont typeface="+mj-lt"/>
              <a:buAutoNum type="arabicPeriod"/>
            </a:pPr>
            <a:r>
              <a:rPr lang="it-IT" sz="2000" dirty="0" err="1"/>
              <a:t>Dehydration</a:t>
            </a:r>
            <a:r>
              <a:rPr lang="it-IT" sz="2000" dirty="0"/>
              <a:t> of carbon </a:t>
            </a:r>
            <a:r>
              <a:rPr lang="it-IT" sz="2000" dirty="0" err="1"/>
              <a:t>dioxide</a:t>
            </a:r>
            <a:r>
              <a:rPr lang="it-IT" sz="2000" dirty="0"/>
              <a:t> C-2 and C-3 and </a:t>
            </a:r>
            <a:r>
              <a:rPr lang="it-IT" sz="2000" dirty="0" err="1"/>
              <a:t>synthesis</a:t>
            </a:r>
            <a:r>
              <a:rPr lang="it-IT" sz="2000" dirty="0"/>
              <a:t> of  </a:t>
            </a:r>
            <a:r>
              <a:rPr lang="it-IT" sz="2000" i="1" dirty="0"/>
              <a:t>trans</a:t>
            </a:r>
            <a:r>
              <a:rPr lang="it-IT" sz="2000" dirty="0"/>
              <a:t>- </a:t>
            </a:r>
            <a:r>
              <a:rPr lang="el-GR" sz="2000" dirty="0"/>
              <a:t>Δ</a:t>
            </a:r>
            <a:r>
              <a:rPr lang="el-GR" sz="2000" baseline="30000" dirty="0"/>
              <a:t>2</a:t>
            </a:r>
            <a:r>
              <a:rPr lang="el-GR" sz="2000" dirty="0"/>
              <a:t>-</a:t>
            </a:r>
            <a:r>
              <a:rPr lang="it-IT" sz="2000" dirty="0" err="1"/>
              <a:t>butenoyl</a:t>
            </a:r>
            <a:r>
              <a:rPr lang="it-IT" sz="2000" dirty="0"/>
              <a:t>-ACP, </a:t>
            </a:r>
            <a:r>
              <a:rPr lang="it-IT" sz="2000" dirty="0" err="1"/>
              <a:t>catalyzed</a:t>
            </a:r>
            <a:r>
              <a:rPr lang="it-IT" sz="2000" dirty="0"/>
              <a:t> by </a:t>
            </a:r>
            <a:r>
              <a:rPr lang="el-GR" sz="2000" dirty="0"/>
              <a:t>β-</a:t>
            </a:r>
            <a:r>
              <a:rPr lang="it-IT" sz="2000" dirty="0" err="1"/>
              <a:t>hydroxyacyl</a:t>
            </a:r>
            <a:r>
              <a:rPr lang="it-IT" sz="2000" dirty="0"/>
              <a:t>-ACP </a:t>
            </a:r>
            <a:r>
              <a:rPr lang="it-IT" sz="2000" dirty="0" err="1"/>
              <a:t>dehydratase</a:t>
            </a:r>
            <a:r>
              <a:rPr lang="it-IT" sz="2000" dirty="0"/>
              <a:t> (DH)</a:t>
            </a:r>
          </a:p>
          <a:p>
            <a:pPr marL="514350" indent="-514350">
              <a:buFont typeface="+mj-lt"/>
              <a:buAutoNum type="arabicPeriod"/>
            </a:pPr>
            <a:endParaRPr lang="it-IT" sz="2000" dirty="0"/>
          </a:p>
          <a:p>
            <a:pPr marL="514350" indent="-514350">
              <a:buFont typeface="+mj-lt"/>
              <a:buAutoNum type="arabicPeriod"/>
            </a:pPr>
            <a:r>
              <a:rPr lang="it-IT" sz="2000" dirty="0" err="1"/>
              <a:t>Reduction</a:t>
            </a:r>
            <a:r>
              <a:rPr lang="it-IT" sz="2000" dirty="0"/>
              <a:t> of the double bond with </a:t>
            </a:r>
            <a:r>
              <a:rPr lang="it-IT" sz="2000" dirty="0" err="1"/>
              <a:t>formation</a:t>
            </a:r>
            <a:r>
              <a:rPr lang="it-IT" sz="2000" dirty="0"/>
              <a:t> of </a:t>
            </a:r>
            <a:r>
              <a:rPr lang="it-IT" sz="2000" dirty="0" err="1"/>
              <a:t>butyryl</a:t>
            </a:r>
            <a:r>
              <a:rPr lang="it-IT" sz="2000" dirty="0"/>
              <a:t>-ACP by </a:t>
            </a:r>
            <a:r>
              <a:rPr lang="it-IT" sz="2000" dirty="0" err="1"/>
              <a:t>enoyl</a:t>
            </a:r>
            <a:r>
              <a:rPr lang="it-IT" sz="2000" dirty="0"/>
              <a:t>-ACP </a:t>
            </a:r>
            <a:r>
              <a:rPr lang="it-IT" sz="2000" dirty="0" err="1"/>
              <a:t>reductase</a:t>
            </a:r>
            <a:r>
              <a:rPr lang="it-IT" sz="2000" dirty="0"/>
              <a:t> (ER) (NADPH-</a:t>
            </a:r>
            <a:r>
              <a:rPr lang="it-IT" sz="2000" dirty="0" err="1"/>
              <a:t>dependent</a:t>
            </a:r>
            <a:r>
              <a:rPr lang="it-IT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48835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berto\Desktop\ProdNatScanner\Fig7.jpeg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9"/>
          <a:stretch/>
        </p:blipFill>
        <p:spPr bwMode="auto">
          <a:xfrm>
            <a:off x="1873226" y="337101"/>
            <a:ext cx="8234870" cy="536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5F810A7-C649-5B49-B970-EB585F4B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56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646D7F1-AAAA-564F-AB05-56B1B62DC4DF}"/>
              </a:ext>
            </a:extLst>
          </p:cNvPr>
          <p:cNvSpPr/>
          <p:nvPr/>
        </p:nvSpPr>
        <p:spPr>
          <a:xfrm>
            <a:off x="755374" y="6033184"/>
            <a:ext cx="10217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/>
              <a:t>Acetyl-CoA</a:t>
            </a:r>
            <a:r>
              <a:rPr lang="it-IT" dirty="0"/>
              <a:t> and </a:t>
            </a:r>
            <a:r>
              <a:rPr lang="it-IT" dirty="0" err="1"/>
              <a:t>Malonyl-CoA</a:t>
            </a:r>
            <a:r>
              <a:rPr lang="it-IT" dirty="0"/>
              <a:t> are </a:t>
            </a:r>
            <a:r>
              <a:rPr lang="it-IT" dirty="0" err="1"/>
              <a:t>involved</a:t>
            </a:r>
            <a:r>
              <a:rPr lang="it-IT" dirty="0"/>
              <a:t> in the </a:t>
            </a:r>
            <a:r>
              <a:rPr lang="it-IT" dirty="0" err="1"/>
              <a:t>condensation</a:t>
            </a:r>
            <a:r>
              <a:rPr lang="it-IT" dirty="0"/>
              <a:t> stage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thioesters</a:t>
            </a:r>
            <a:r>
              <a:rPr lang="it-IT" dirty="0"/>
              <a:t> of an </a:t>
            </a:r>
            <a:r>
              <a:rPr lang="it-IT" dirty="0" err="1"/>
              <a:t>acyl-carrying</a:t>
            </a:r>
            <a:r>
              <a:rPr lang="it-IT" dirty="0"/>
              <a:t> </a:t>
            </a:r>
            <a:r>
              <a:rPr lang="it-IT" dirty="0" err="1"/>
              <a:t>enzyme</a:t>
            </a:r>
            <a:r>
              <a:rPr lang="it-IT" dirty="0"/>
              <a:t> (ACP)</a:t>
            </a:r>
          </a:p>
        </p:txBody>
      </p:sp>
    </p:spTree>
    <p:extLst>
      <p:ext uri="{BB962C8B-B14F-4D97-AF65-F5344CB8AC3E}">
        <p14:creationId xmlns:p14="http://schemas.microsoft.com/office/powerpoint/2010/main" val="35050091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D76563-8AC0-194B-83DD-A247F782E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26" y="844964"/>
            <a:ext cx="10515600" cy="435133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it-IT" dirty="0" err="1"/>
              <a:t>Malonyl</a:t>
            </a:r>
            <a:r>
              <a:rPr lang="it-IT" dirty="0"/>
              <a:t> / </a:t>
            </a:r>
            <a:r>
              <a:rPr lang="it-IT" dirty="0" err="1"/>
              <a:t>acetyl</a:t>
            </a:r>
            <a:r>
              <a:rPr lang="it-IT" dirty="0"/>
              <a:t>-</a:t>
            </a:r>
            <a:r>
              <a:rPr lang="it-IT" dirty="0" err="1"/>
              <a:t>CoA</a:t>
            </a:r>
            <a:r>
              <a:rPr lang="it-IT" dirty="0"/>
              <a:t>-ACP </a:t>
            </a:r>
            <a:r>
              <a:rPr lang="it-IT" dirty="0" err="1"/>
              <a:t>transferase</a:t>
            </a:r>
            <a:r>
              <a:rPr lang="it-IT" dirty="0"/>
              <a:t> (MAT) </a:t>
            </a:r>
            <a:r>
              <a:rPr lang="it-IT" dirty="0" err="1"/>
              <a:t>protein</a:t>
            </a:r>
            <a:r>
              <a:rPr lang="it-IT" dirty="0"/>
              <a:t> and </a:t>
            </a:r>
            <a:r>
              <a:rPr lang="it-IT" dirty="0" err="1"/>
              <a:t>acyl</a:t>
            </a:r>
            <a:r>
              <a:rPr lang="it-IT" dirty="0"/>
              <a:t> </a:t>
            </a:r>
            <a:r>
              <a:rPr lang="it-IT" dirty="0" err="1"/>
              <a:t>transporter</a:t>
            </a:r>
            <a:r>
              <a:rPr lang="it-IT" dirty="0"/>
              <a:t> </a:t>
            </a:r>
            <a:r>
              <a:rPr lang="it-IT" dirty="0" err="1"/>
              <a:t>protein</a:t>
            </a:r>
            <a:r>
              <a:rPr lang="it-IT" dirty="0"/>
              <a:t> (ACP) </a:t>
            </a:r>
            <a:r>
              <a:rPr lang="it-IT" dirty="0" err="1"/>
              <a:t>allow</a:t>
            </a:r>
            <a:r>
              <a:rPr lang="it-IT" dirty="0"/>
              <a:t> </a:t>
            </a:r>
            <a:r>
              <a:rPr lang="it-IT" dirty="0" err="1"/>
              <a:t>enzymes</a:t>
            </a:r>
            <a:r>
              <a:rPr lang="it-IT" dirty="0"/>
              <a:t> to </a:t>
            </a:r>
            <a:r>
              <a:rPr lang="it-IT" dirty="0" err="1"/>
              <a:t>receive</a:t>
            </a:r>
            <a:r>
              <a:rPr lang="it-IT" dirty="0"/>
              <a:t> the </a:t>
            </a:r>
            <a:r>
              <a:rPr lang="it-IT" dirty="0" err="1"/>
              <a:t>necessary</a:t>
            </a:r>
            <a:r>
              <a:rPr lang="it-IT" dirty="0"/>
              <a:t> </a:t>
            </a:r>
            <a:r>
              <a:rPr lang="it-IT" dirty="0" err="1"/>
              <a:t>substrates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>
              <a:buFont typeface="Wingdings" pitchFamily="2" charset="2"/>
              <a:buChar char="Ø"/>
            </a:pPr>
            <a:r>
              <a:rPr lang="it-IT" dirty="0"/>
              <a:t>For </a:t>
            </a:r>
            <a:r>
              <a:rPr lang="it-IT" dirty="0" err="1"/>
              <a:t>reasons</a:t>
            </a:r>
            <a:r>
              <a:rPr lang="it-IT" dirty="0"/>
              <a:t> </a:t>
            </a:r>
            <a:r>
              <a:rPr lang="it-IT" dirty="0" err="1"/>
              <a:t>still</a:t>
            </a:r>
            <a:r>
              <a:rPr lang="it-IT" dirty="0"/>
              <a:t> </a:t>
            </a:r>
            <a:r>
              <a:rPr lang="it-IT" dirty="0" err="1"/>
              <a:t>unclear</a:t>
            </a:r>
            <a:r>
              <a:rPr lang="it-IT" dirty="0"/>
              <a:t>, the </a:t>
            </a:r>
            <a:r>
              <a:rPr lang="it-IT" dirty="0" err="1"/>
              <a:t>elongation</a:t>
            </a:r>
            <a:r>
              <a:rPr lang="it-IT" dirty="0"/>
              <a:t> of the </a:t>
            </a:r>
            <a:r>
              <a:rPr lang="it-IT" dirty="0" err="1"/>
              <a:t>chain</a:t>
            </a:r>
            <a:r>
              <a:rPr lang="it-IT" dirty="0"/>
              <a:t> </a:t>
            </a:r>
            <a:r>
              <a:rPr lang="it-IT" dirty="0" err="1"/>
              <a:t>generally</a:t>
            </a:r>
            <a:r>
              <a:rPr lang="it-IT" dirty="0"/>
              <a:t> </a:t>
            </a:r>
            <a:r>
              <a:rPr lang="it-IT" dirty="0" err="1"/>
              <a:t>ends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7 </a:t>
            </a:r>
            <a:r>
              <a:rPr lang="it-IT" dirty="0" err="1"/>
              <a:t>cycles</a:t>
            </a:r>
            <a:r>
              <a:rPr lang="it-IT" dirty="0"/>
              <a:t> of </a:t>
            </a:r>
            <a:r>
              <a:rPr lang="it-IT" dirty="0" err="1"/>
              <a:t>condensation</a:t>
            </a:r>
            <a:r>
              <a:rPr lang="it-IT" dirty="0"/>
              <a:t> and </a:t>
            </a:r>
            <a:r>
              <a:rPr lang="it-IT" dirty="0" err="1"/>
              <a:t>reduction</a:t>
            </a:r>
            <a:r>
              <a:rPr lang="it-IT" dirty="0"/>
              <a:t> </a:t>
            </a:r>
            <a:r>
              <a:rPr lang="it-IT" dirty="0" err="1"/>
              <a:t>reactions</a:t>
            </a:r>
            <a:r>
              <a:rPr lang="it-IT" dirty="0"/>
              <a:t>, with the release of </a:t>
            </a:r>
            <a:r>
              <a:rPr lang="it-IT" dirty="0" err="1"/>
              <a:t>palmitic</a:t>
            </a:r>
            <a:r>
              <a:rPr lang="it-IT" dirty="0"/>
              <a:t> acid by </a:t>
            </a:r>
            <a:r>
              <a:rPr lang="it-IT" dirty="0" err="1"/>
              <a:t>thioesterase</a:t>
            </a:r>
            <a:r>
              <a:rPr lang="it-IT" dirty="0"/>
              <a:t> (TE).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F85792E-86D1-BF47-BF93-9B26A08F5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40066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magine 2">
            <a:extLst>
              <a:ext uri="{FF2B5EF4-FFF2-40B4-BE49-F238E27FC236}">
                <a16:creationId xmlns:a16="http://schemas.microsoft.com/office/drawing/2014/main" id="{7AF642E4-052F-0C41-A905-C6AE59E42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714375"/>
            <a:ext cx="89281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5591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0973052-7A1B-0C4C-9522-5F986DCA2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59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5350AF3-75A4-504A-BA8D-E39C7BBC2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06" b="16554"/>
          <a:stretch/>
        </p:blipFill>
        <p:spPr>
          <a:xfrm>
            <a:off x="1369883" y="1126434"/>
            <a:ext cx="9983917" cy="3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11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3A25AB5-A390-9C43-B156-21E565C67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5" y="581025"/>
            <a:ext cx="11211339" cy="5692776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it-IT" sz="3000" dirty="0"/>
              <a:t>Common to </a:t>
            </a:r>
            <a:r>
              <a:rPr lang="it-IT" sz="3000" dirty="0" err="1"/>
              <a:t>plants</a:t>
            </a:r>
            <a:r>
              <a:rPr lang="it-IT" sz="3000" dirty="0"/>
              <a:t>, </a:t>
            </a:r>
            <a:r>
              <a:rPr lang="it-IT" sz="3000" dirty="0" err="1"/>
              <a:t>microbes</a:t>
            </a:r>
            <a:r>
              <a:rPr lang="it-IT" sz="3000" dirty="0"/>
              <a:t>, and </a:t>
            </a:r>
            <a:r>
              <a:rPr lang="it-IT" sz="3000" dirty="0" err="1"/>
              <a:t>mammals</a:t>
            </a:r>
            <a:r>
              <a:rPr lang="it-IT" sz="3000" dirty="0"/>
              <a:t> are the </a:t>
            </a:r>
            <a:r>
              <a:rPr lang="it-IT" sz="3000" b="1" dirty="0" err="1"/>
              <a:t>pentose</a:t>
            </a:r>
            <a:r>
              <a:rPr lang="it-IT" sz="3000" b="1" dirty="0"/>
              <a:t> </a:t>
            </a:r>
            <a:r>
              <a:rPr lang="it-IT" sz="3000" b="1" dirty="0" err="1"/>
              <a:t>phosphate</a:t>
            </a:r>
            <a:r>
              <a:rPr lang="it-IT" sz="3000" b="1" dirty="0"/>
              <a:t> </a:t>
            </a:r>
            <a:r>
              <a:rPr lang="it-IT" sz="3000" b="1" dirty="0" err="1"/>
              <a:t>pathway</a:t>
            </a:r>
            <a:r>
              <a:rPr lang="it-IT" sz="3000" dirty="0"/>
              <a:t>, </a:t>
            </a:r>
            <a:r>
              <a:rPr lang="it-IT" sz="3000" b="1" dirty="0" err="1"/>
              <a:t>glycolysis</a:t>
            </a:r>
            <a:r>
              <a:rPr lang="it-IT" sz="3000" dirty="0"/>
              <a:t>, and the </a:t>
            </a:r>
            <a:r>
              <a:rPr lang="it-IT" sz="3000" b="1" dirty="0" err="1"/>
              <a:t>tricarboxylic</a:t>
            </a:r>
            <a:r>
              <a:rPr lang="it-IT" sz="3000" b="1" dirty="0"/>
              <a:t> acid (TCA) </a:t>
            </a:r>
            <a:r>
              <a:rPr lang="it-IT" sz="3000" b="1" dirty="0" err="1"/>
              <a:t>cycle</a:t>
            </a:r>
            <a:r>
              <a:rPr lang="it-IT" sz="3000" b="1" dirty="0"/>
              <a:t> </a:t>
            </a:r>
            <a:r>
              <a:rPr lang="it-IT" sz="3000" dirty="0" err="1"/>
              <a:t>that</a:t>
            </a:r>
            <a:r>
              <a:rPr lang="it-IT" sz="3000" dirty="0"/>
              <a:t> are </a:t>
            </a:r>
            <a:r>
              <a:rPr lang="it-IT" sz="3000" dirty="0" err="1"/>
              <a:t>concerned</a:t>
            </a:r>
            <a:r>
              <a:rPr lang="it-IT" sz="3000" dirty="0"/>
              <a:t> with </a:t>
            </a:r>
            <a:r>
              <a:rPr lang="it-IT" sz="3000" dirty="0" err="1"/>
              <a:t>aerobic</a:t>
            </a:r>
            <a:r>
              <a:rPr lang="it-IT" sz="3000" dirty="0"/>
              <a:t> </a:t>
            </a:r>
            <a:r>
              <a:rPr lang="it-IT" sz="3000" dirty="0" err="1"/>
              <a:t>respiration</a:t>
            </a:r>
            <a:r>
              <a:rPr lang="it-IT" sz="3000" dirty="0"/>
              <a:t> and </a:t>
            </a:r>
            <a:r>
              <a:rPr lang="it-IT" sz="3000" b="1" dirty="0"/>
              <a:t>adenosine </a:t>
            </a:r>
            <a:r>
              <a:rPr lang="it-IT" sz="3000" b="1" dirty="0" err="1"/>
              <a:t>triphosphate</a:t>
            </a:r>
            <a:r>
              <a:rPr lang="it-IT" sz="3000" b="1" dirty="0"/>
              <a:t> (ATP) </a:t>
            </a:r>
            <a:r>
              <a:rPr lang="it-IT" sz="3000" dirty="0" err="1"/>
              <a:t>biosynthesis</a:t>
            </a:r>
            <a:r>
              <a:rPr lang="it-IT" sz="3000" dirty="0"/>
              <a:t> — the </a:t>
            </a:r>
            <a:r>
              <a:rPr lang="it-IT" sz="3000" dirty="0" err="1"/>
              <a:t>key</a:t>
            </a:r>
            <a:r>
              <a:rPr lang="it-IT" sz="3000" dirty="0"/>
              <a:t> </a:t>
            </a:r>
            <a:r>
              <a:rPr lang="it-IT" sz="3000" dirty="0" err="1"/>
              <a:t>energy</a:t>
            </a:r>
            <a:r>
              <a:rPr lang="it-IT" sz="3000" dirty="0"/>
              <a:t> </a:t>
            </a:r>
            <a:r>
              <a:rPr lang="it-IT" sz="3000" dirty="0" err="1"/>
              <a:t>molecule</a:t>
            </a:r>
            <a:r>
              <a:rPr lang="it-IT" sz="3000" dirty="0"/>
              <a:t> of the </a:t>
            </a:r>
            <a:r>
              <a:rPr lang="it-IT" sz="3000" dirty="0" err="1"/>
              <a:t>cell</a:t>
            </a:r>
            <a:r>
              <a:rPr lang="it-IT" sz="3000" dirty="0"/>
              <a:t>. </a:t>
            </a:r>
          </a:p>
          <a:p>
            <a:pPr algn="ctr">
              <a:buFont typeface="Wingdings" pitchFamily="2" charset="2"/>
              <a:buChar char="Ø"/>
            </a:pPr>
            <a:r>
              <a:rPr lang="it-IT" sz="3000" dirty="0"/>
              <a:t>In </a:t>
            </a:r>
            <a:r>
              <a:rPr lang="it-IT" sz="3000" dirty="0" err="1"/>
              <a:t>plants</a:t>
            </a:r>
            <a:r>
              <a:rPr lang="it-IT" sz="3000" dirty="0"/>
              <a:t>: the </a:t>
            </a:r>
            <a:r>
              <a:rPr lang="it-IT" sz="3000" b="1" dirty="0"/>
              <a:t>carbon </a:t>
            </a:r>
            <a:r>
              <a:rPr lang="it-IT" sz="3000" b="1" dirty="0" err="1"/>
              <a:t>reduction</a:t>
            </a:r>
            <a:r>
              <a:rPr lang="it-IT" sz="3000" b="1" dirty="0"/>
              <a:t> </a:t>
            </a:r>
            <a:r>
              <a:rPr lang="it-IT" sz="3000" b="1" dirty="0" err="1"/>
              <a:t>cycle</a:t>
            </a:r>
            <a:r>
              <a:rPr lang="it-IT" sz="3000" b="1" dirty="0"/>
              <a:t> </a:t>
            </a:r>
            <a:r>
              <a:rPr lang="it-IT" sz="3000" dirty="0"/>
              <a:t>in </a:t>
            </a:r>
            <a:r>
              <a:rPr lang="it-IT" sz="3000" dirty="0" err="1"/>
              <a:t>photosynthesis</a:t>
            </a:r>
            <a:r>
              <a:rPr lang="it-IT" sz="3000" dirty="0"/>
              <a:t> and the </a:t>
            </a:r>
            <a:r>
              <a:rPr lang="it-IT" sz="3000" b="1" dirty="0" err="1"/>
              <a:t>shikimic</a:t>
            </a:r>
            <a:r>
              <a:rPr lang="it-IT" sz="3000" b="1" dirty="0"/>
              <a:t> acid </a:t>
            </a:r>
            <a:r>
              <a:rPr lang="it-IT" sz="3000" b="1" dirty="0" err="1"/>
              <a:t>pathway</a:t>
            </a:r>
            <a:r>
              <a:rPr lang="it-IT" sz="3000" dirty="0"/>
              <a:t>. </a:t>
            </a:r>
          </a:p>
          <a:p>
            <a:pPr algn="ctr">
              <a:buFont typeface="Wingdings" pitchFamily="2" charset="2"/>
              <a:buChar char="Ø"/>
            </a:pPr>
            <a:r>
              <a:rPr lang="it-IT" sz="3000" dirty="0"/>
              <a:t>The </a:t>
            </a:r>
            <a:r>
              <a:rPr lang="it-IT" sz="3000" dirty="0" err="1"/>
              <a:t>majority</a:t>
            </a:r>
            <a:r>
              <a:rPr lang="it-IT" sz="3000" dirty="0"/>
              <a:t> of </a:t>
            </a:r>
            <a:r>
              <a:rPr lang="it-IT" sz="3000" dirty="0" err="1"/>
              <a:t>all</a:t>
            </a:r>
            <a:r>
              <a:rPr lang="it-IT" sz="3000" dirty="0"/>
              <a:t> </a:t>
            </a:r>
            <a:r>
              <a:rPr lang="it-IT" sz="3000" dirty="0" err="1"/>
              <a:t>essential</a:t>
            </a:r>
            <a:r>
              <a:rPr lang="it-IT" sz="3000" dirty="0"/>
              <a:t> </a:t>
            </a:r>
            <a:r>
              <a:rPr lang="it-IT" sz="3000" dirty="0" err="1"/>
              <a:t>products</a:t>
            </a:r>
            <a:r>
              <a:rPr lang="it-IT" sz="3000" dirty="0"/>
              <a:t> are made from </a:t>
            </a:r>
            <a:r>
              <a:rPr lang="it-IT" sz="3000" dirty="0" err="1"/>
              <a:t>sugars</a:t>
            </a:r>
            <a:r>
              <a:rPr lang="it-IT" sz="3000" dirty="0"/>
              <a:t>, </a:t>
            </a:r>
            <a:r>
              <a:rPr lang="it-IT" sz="3000" dirty="0" err="1"/>
              <a:t>acetyl</a:t>
            </a:r>
            <a:r>
              <a:rPr lang="it-IT" sz="3000" dirty="0"/>
              <a:t> </a:t>
            </a:r>
            <a:r>
              <a:rPr lang="it-IT" sz="3000" dirty="0" err="1"/>
              <a:t>CoA</a:t>
            </a:r>
            <a:r>
              <a:rPr lang="it-IT" sz="3000" dirty="0"/>
              <a:t> (</a:t>
            </a:r>
            <a:r>
              <a:rPr lang="it-IT" sz="3000" dirty="0" err="1"/>
              <a:t>coenzyme</a:t>
            </a:r>
            <a:r>
              <a:rPr lang="it-IT" sz="3000" dirty="0"/>
              <a:t> A), or amino </a:t>
            </a:r>
            <a:r>
              <a:rPr lang="it-IT" sz="3000" dirty="0" err="1"/>
              <a:t>acids</a:t>
            </a:r>
            <a:r>
              <a:rPr lang="it-IT" sz="3000" dirty="0"/>
              <a:t>.</a:t>
            </a:r>
          </a:p>
          <a:p>
            <a:pPr algn="ctr">
              <a:buFont typeface="Wingdings" pitchFamily="2" charset="2"/>
              <a:buChar char="Ø"/>
            </a:pPr>
            <a:r>
              <a:rPr lang="it-IT" sz="3000" b="1" dirty="0" err="1"/>
              <a:t>Secondary</a:t>
            </a:r>
            <a:r>
              <a:rPr lang="it-IT" sz="3000" b="1" dirty="0"/>
              <a:t> </a:t>
            </a:r>
            <a:r>
              <a:rPr lang="it-IT" sz="3000" b="1" dirty="0" err="1"/>
              <a:t>metabolites</a:t>
            </a:r>
            <a:r>
              <a:rPr lang="it-IT" sz="3000" b="1" dirty="0"/>
              <a:t>: </a:t>
            </a:r>
            <a:r>
              <a:rPr lang="it-IT" sz="3000" b="1" dirty="0" err="1"/>
              <a:t>terpenoids</a:t>
            </a:r>
            <a:r>
              <a:rPr lang="it-IT" sz="3000" dirty="0"/>
              <a:t>, </a:t>
            </a:r>
            <a:r>
              <a:rPr lang="it-IT" sz="3000" b="1" dirty="0" err="1"/>
              <a:t>nitrogen-containing</a:t>
            </a:r>
            <a:r>
              <a:rPr lang="it-IT" sz="3000" b="1" dirty="0"/>
              <a:t> </a:t>
            </a:r>
            <a:r>
              <a:rPr lang="it-IT" sz="3000" b="1" dirty="0" err="1"/>
              <a:t>compounds</a:t>
            </a:r>
            <a:r>
              <a:rPr lang="it-IT" sz="3000" dirty="0"/>
              <a:t>, and </a:t>
            </a:r>
            <a:r>
              <a:rPr lang="it-IT" sz="3000" b="1" dirty="0" err="1"/>
              <a:t>phenolic</a:t>
            </a:r>
            <a:r>
              <a:rPr lang="it-IT" sz="3000" b="1" dirty="0"/>
              <a:t> </a:t>
            </a:r>
            <a:r>
              <a:rPr lang="it-IT" sz="3000" b="1" dirty="0" err="1"/>
              <a:t>compounds</a:t>
            </a:r>
            <a:r>
              <a:rPr lang="it-IT" sz="3000" b="1" dirty="0"/>
              <a:t> </a:t>
            </a:r>
            <a:r>
              <a:rPr lang="it-IT" sz="3000" dirty="0" err="1"/>
              <a:t>have</a:t>
            </a:r>
            <a:r>
              <a:rPr lang="it-IT" sz="3000" dirty="0"/>
              <a:t> </a:t>
            </a:r>
            <a:r>
              <a:rPr lang="it-IT" sz="3000" dirty="0" err="1"/>
              <a:t>not</a:t>
            </a:r>
            <a:r>
              <a:rPr lang="it-IT" sz="3000" dirty="0"/>
              <a:t> </a:t>
            </a:r>
            <a:r>
              <a:rPr lang="it-IT" sz="3000" dirty="0" err="1"/>
              <a:t>any</a:t>
            </a:r>
            <a:r>
              <a:rPr lang="it-IT" sz="3000" dirty="0"/>
              <a:t> impact on the </a:t>
            </a:r>
            <a:r>
              <a:rPr lang="it-IT" sz="3000" dirty="0" err="1"/>
              <a:t>growth</a:t>
            </a:r>
            <a:r>
              <a:rPr lang="it-IT" sz="3000" dirty="0"/>
              <a:t> and </a:t>
            </a:r>
            <a:r>
              <a:rPr lang="it-IT" sz="3000" dirty="0" err="1"/>
              <a:t>development</a:t>
            </a:r>
            <a:r>
              <a:rPr lang="it-IT" sz="3000" dirty="0"/>
              <a:t> of the </a:t>
            </a:r>
            <a:r>
              <a:rPr lang="it-IT" sz="3000" dirty="0" err="1"/>
              <a:t>plant</a:t>
            </a:r>
            <a:r>
              <a:rPr lang="it-IT" sz="3000" dirty="0"/>
              <a:t>.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5591BA7-0383-644B-B216-2C31CFC9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576B-7249-F541-9D24-C07FB2C775C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6208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E5D67B6-A00C-A545-9AE7-D0684A9FD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0857-D844-EB4C-A303-6740D68A01A6}" type="slidenum">
              <a:rPr lang="it-IT" smtClean="0"/>
              <a:t>7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8A3376D-CBB4-5244-B46D-BEF276080E81}"/>
              </a:ext>
            </a:extLst>
          </p:cNvPr>
          <p:cNvSpPr/>
          <p:nvPr/>
        </p:nvSpPr>
        <p:spPr>
          <a:xfrm>
            <a:off x="384313" y="530087"/>
            <a:ext cx="11555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it-IT" sz="2400" dirty="0"/>
              <a:t>The </a:t>
            </a:r>
            <a:r>
              <a:rPr lang="it-IT" sz="2400" dirty="0" err="1"/>
              <a:t>main</a:t>
            </a:r>
            <a:r>
              <a:rPr lang="it-IT" sz="2400" dirty="0"/>
              <a:t> precursor </a:t>
            </a:r>
            <a:r>
              <a:rPr lang="it-IT" sz="2400" dirty="0" err="1"/>
              <a:t>molecule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leads</a:t>
            </a:r>
            <a:r>
              <a:rPr lang="it-IT" sz="2400" dirty="0"/>
              <a:t> to </a:t>
            </a:r>
            <a:r>
              <a:rPr lang="it-IT" sz="2400" dirty="0" err="1"/>
              <a:t>synthesis</a:t>
            </a:r>
            <a:r>
              <a:rPr lang="it-IT" sz="2400" dirty="0"/>
              <a:t> of </a:t>
            </a:r>
            <a:r>
              <a:rPr lang="it-IT" sz="2400" dirty="0" err="1"/>
              <a:t>terpenoids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b="1" dirty="0"/>
              <a:t>IPP, </a:t>
            </a:r>
            <a:r>
              <a:rPr lang="it-IT" sz="2400" b="1" dirty="0" err="1"/>
              <a:t>isopentenyl</a:t>
            </a:r>
            <a:r>
              <a:rPr lang="it-IT" sz="2400" b="1" dirty="0"/>
              <a:t> </a:t>
            </a:r>
            <a:r>
              <a:rPr lang="it-IT" sz="2400" b="1" dirty="0" err="1"/>
              <a:t>diphosphate</a:t>
            </a:r>
            <a:r>
              <a:rPr lang="it-IT" sz="2400" b="1" dirty="0"/>
              <a:t> </a:t>
            </a:r>
          </a:p>
          <a:p>
            <a:pPr algn="ctr"/>
            <a:endParaRPr lang="it-IT" sz="2400" b="1" dirty="0"/>
          </a:p>
          <a:p>
            <a:endParaRPr lang="it-IT" sz="2400" dirty="0"/>
          </a:p>
          <a:p>
            <a:pPr algn="ctr">
              <a:buFont typeface="Wingdings" pitchFamily="2" charset="2"/>
              <a:buChar char="Ø"/>
            </a:pPr>
            <a:r>
              <a:rPr lang="it-IT" sz="2400" dirty="0" err="1"/>
              <a:t>There</a:t>
            </a:r>
            <a:r>
              <a:rPr lang="it-IT" sz="2400" dirty="0"/>
              <a:t> are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dirty="0" err="1"/>
              <a:t>pathways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lead</a:t>
            </a:r>
            <a:r>
              <a:rPr lang="it-IT" sz="2400" dirty="0"/>
              <a:t> to the </a:t>
            </a:r>
            <a:r>
              <a:rPr lang="it-IT" sz="2400" dirty="0" err="1"/>
              <a:t>synthesis</a:t>
            </a:r>
            <a:r>
              <a:rPr lang="it-IT" sz="2400" dirty="0"/>
              <a:t> of IPP: (1) in the </a:t>
            </a:r>
            <a:r>
              <a:rPr lang="it-IT" sz="2400" dirty="0" err="1"/>
              <a:t>cytosol</a:t>
            </a:r>
            <a:r>
              <a:rPr lang="it-IT" sz="2400" dirty="0"/>
              <a:t>, IPP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formed</a:t>
            </a:r>
            <a:r>
              <a:rPr lang="it-IT" sz="2400" dirty="0"/>
              <a:t> from </a:t>
            </a:r>
            <a:r>
              <a:rPr lang="it-IT" sz="2400" dirty="0" err="1"/>
              <a:t>pyruvic</a:t>
            </a:r>
            <a:r>
              <a:rPr lang="it-IT" sz="2400" dirty="0"/>
              <a:t> acid via </a:t>
            </a:r>
            <a:r>
              <a:rPr lang="it-IT" sz="2400" dirty="0" err="1"/>
              <a:t>acetyl-CoA</a:t>
            </a:r>
            <a:r>
              <a:rPr lang="it-IT" sz="2400" dirty="0"/>
              <a:t> and </a:t>
            </a:r>
            <a:r>
              <a:rPr lang="it-IT" sz="2400" b="1" dirty="0" err="1"/>
              <a:t>mevalonic</a:t>
            </a:r>
            <a:r>
              <a:rPr lang="it-IT" sz="2400" b="1" dirty="0"/>
              <a:t> acid</a:t>
            </a:r>
            <a:r>
              <a:rPr lang="it-IT" sz="2400" dirty="0"/>
              <a:t>; (2) in </a:t>
            </a:r>
            <a:r>
              <a:rPr lang="it-IT" sz="2400" dirty="0" err="1"/>
              <a:t>plastids</a:t>
            </a:r>
            <a:r>
              <a:rPr lang="it-IT" sz="2400" dirty="0"/>
              <a:t>,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synthesized</a:t>
            </a:r>
            <a:r>
              <a:rPr lang="it-IT" sz="2400" dirty="0"/>
              <a:t> from </a:t>
            </a:r>
            <a:r>
              <a:rPr lang="it-IT" sz="2400" dirty="0" err="1"/>
              <a:t>pyruvic</a:t>
            </a:r>
            <a:r>
              <a:rPr lang="it-IT" sz="2400" dirty="0"/>
              <a:t> acid and glyceraldehyde-3-phosphate (GAP) via 1-deoxy-D-xylulose-5-phosphate (DOXP) and </a:t>
            </a:r>
            <a:r>
              <a:rPr lang="it-IT" sz="2400" b="1" dirty="0"/>
              <a:t>2-C-methyl-D-erythritol-4-phosphate</a:t>
            </a:r>
            <a:r>
              <a:rPr lang="it-IT" sz="2400" dirty="0"/>
              <a:t> (</a:t>
            </a:r>
            <a:r>
              <a:rPr lang="it-IT" sz="2400" b="1" dirty="0"/>
              <a:t>MEP</a:t>
            </a:r>
            <a:r>
              <a:rPr lang="it-IT" sz="2400" dirty="0"/>
              <a:t>).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C1E30AF-1EA1-6748-8ABB-6E78C8ADD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461" y="3718757"/>
            <a:ext cx="5539408" cy="263759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5D9833A-51BB-A14F-B198-40804A73DECC}"/>
              </a:ext>
            </a:extLst>
          </p:cNvPr>
          <p:cNvSpPr/>
          <p:nvPr/>
        </p:nvSpPr>
        <p:spPr>
          <a:xfrm>
            <a:off x="384313" y="4258826"/>
            <a:ext cx="2930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2E2E2E"/>
                </a:solidFill>
              </a:rPr>
              <a:t>IDI, </a:t>
            </a:r>
            <a:r>
              <a:rPr lang="it-IT" sz="2000" dirty="0" err="1">
                <a:solidFill>
                  <a:srgbClr val="2E2E2E"/>
                </a:solidFill>
              </a:rPr>
              <a:t>isopentenyl</a:t>
            </a:r>
            <a:r>
              <a:rPr lang="it-IT" sz="2000" dirty="0">
                <a:solidFill>
                  <a:srgbClr val="2E2E2E"/>
                </a:solidFill>
              </a:rPr>
              <a:t> </a:t>
            </a:r>
            <a:r>
              <a:rPr lang="it-IT" sz="2000" dirty="0" err="1">
                <a:solidFill>
                  <a:srgbClr val="2E2E2E"/>
                </a:solidFill>
              </a:rPr>
              <a:t>diphosphate</a:t>
            </a:r>
            <a:r>
              <a:rPr lang="it-IT" sz="2000" dirty="0">
                <a:solidFill>
                  <a:srgbClr val="2E2E2E"/>
                </a:solidFill>
              </a:rPr>
              <a:t> </a:t>
            </a:r>
            <a:r>
              <a:rPr lang="it-IT" sz="2000" dirty="0" err="1">
                <a:solidFill>
                  <a:srgbClr val="2E2E2E"/>
                </a:solidFill>
              </a:rPr>
              <a:t>isomerase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771521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B2E57A-C867-1247-BB06-45AFFBC13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7644" y="130399"/>
            <a:ext cx="7947818" cy="588965"/>
          </a:xfrm>
        </p:spPr>
        <p:txBody>
          <a:bodyPr/>
          <a:lstStyle/>
          <a:p>
            <a:pPr algn="ctr"/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Biosynthesis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of IPP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6C2AF7D-D819-EF42-B800-8B2A9A8CF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6507" y="1005211"/>
            <a:ext cx="4742274" cy="5704161"/>
          </a:xfrm>
        </p:spPr>
        <p:txBody>
          <a:bodyPr>
            <a:no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it-IT" sz="2200" dirty="0"/>
              <a:t>The </a:t>
            </a:r>
            <a:r>
              <a:rPr lang="it-IT" sz="2200" b="1" dirty="0" err="1"/>
              <a:t>mevalonic</a:t>
            </a:r>
            <a:r>
              <a:rPr lang="it-IT" sz="2200" b="1" dirty="0"/>
              <a:t> acid </a:t>
            </a:r>
            <a:r>
              <a:rPr lang="it-IT" sz="2200" dirty="0"/>
              <a:t>(</a:t>
            </a:r>
            <a:r>
              <a:rPr lang="it-IT" sz="2200" b="1" dirty="0"/>
              <a:t>MVA</a:t>
            </a:r>
            <a:r>
              <a:rPr lang="it-IT" sz="2200" dirty="0"/>
              <a:t>) </a:t>
            </a:r>
            <a:r>
              <a:rPr lang="it-IT" sz="2200" b="1" dirty="0" err="1"/>
              <a:t>pathway</a:t>
            </a:r>
            <a:endParaRPr lang="it-IT" sz="2200" dirty="0"/>
          </a:p>
          <a:p>
            <a:pPr marL="342900" indent="-342900" algn="ctr">
              <a:buFont typeface="Wingdings" pitchFamily="2" charset="2"/>
              <a:buChar char="Ø"/>
            </a:pPr>
            <a:r>
              <a:rPr lang="it-IT" sz="2200" dirty="0"/>
              <a:t>The non-</a:t>
            </a:r>
            <a:r>
              <a:rPr lang="it-IT" sz="2200" dirty="0" err="1"/>
              <a:t>mevalonate</a:t>
            </a:r>
            <a:r>
              <a:rPr lang="it-IT" sz="2200" dirty="0"/>
              <a:t> </a:t>
            </a:r>
            <a:r>
              <a:rPr lang="it-IT" sz="2200" dirty="0" err="1"/>
              <a:t>pathway</a:t>
            </a:r>
            <a:r>
              <a:rPr lang="it-IT" sz="2200" dirty="0"/>
              <a:t> </a:t>
            </a:r>
            <a:r>
              <a:rPr lang="it-IT" sz="2200" dirty="0" err="1"/>
              <a:t>also</a:t>
            </a:r>
            <a:r>
              <a:rPr lang="it-IT" sz="2200" dirty="0"/>
              <a:t> </a:t>
            </a:r>
            <a:r>
              <a:rPr lang="it-IT" sz="2200" dirty="0" err="1"/>
              <a:t>called</a:t>
            </a:r>
            <a:r>
              <a:rPr lang="it-IT" sz="2200" dirty="0"/>
              <a:t> </a:t>
            </a:r>
            <a:r>
              <a:rPr lang="it-IT" sz="2200" b="1" dirty="0" err="1"/>
              <a:t>methyl-erythritol-phosphate</a:t>
            </a:r>
            <a:r>
              <a:rPr lang="it-IT" sz="2200" dirty="0"/>
              <a:t> (</a:t>
            </a:r>
            <a:r>
              <a:rPr lang="it-IT" sz="2200" b="1" dirty="0"/>
              <a:t>MEP</a:t>
            </a:r>
            <a:r>
              <a:rPr lang="it-IT" sz="2200" dirty="0"/>
              <a:t>) </a:t>
            </a:r>
            <a:r>
              <a:rPr lang="it-IT" sz="2200" b="1" dirty="0" err="1"/>
              <a:t>pathway</a:t>
            </a:r>
            <a:endParaRPr lang="it-IT" sz="2200" dirty="0"/>
          </a:p>
          <a:p>
            <a:pPr marL="342900" indent="-342900" algn="ctr">
              <a:buFont typeface="Wingdings" pitchFamily="2" charset="2"/>
              <a:buChar char="Ø"/>
            </a:pPr>
            <a:r>
              <a:rPr lang="it-IT" sz="2200" b="1" dirty="0"/>
              <a:t>MVA</a:t>
            </a:r>
            <a:r>
              <a:rPr lang="it-IT" sz="2200" dirty="0"/>
              <a:t> </a:t>
            </a:r>
            <a:r>
              <a:rPr lang="it-IT" sz="2200" b="1" dirty="0" err="1"/>
              <a:t>pathway</a:t>
            </a:r>
            <a:r>
              <a:rPr lang="it-IT" sz="2200" dirty="0"/>
              <a:t>: 3 </a:t>
            </a:r>
            <a:r>
              <a:rPr lang="it-IT" sz="2200" dirty="0" err="1"/>
              <a:t>acetyl-CoA</a:t>
            </a:r>
            <a:r>
              <a:rPr lang="it-IT" sz="2200" dirty="0"/>
              <a:t> are </a:t>
            </a:r>
            <a:r>
              <a:rPr lang="it-IT" sz="2200" dirty="0" err="1"/>
              <a:t>converted</a:t>
            </a:r>
            <a:r>
              <a:rPr lang="it-IT" sz="2200" dirty="0"/>
              <a:t> to IPP, via HMG-</a:t>
            </a:r>
            <a:r>
              <a:rPr lang="it-IT" sz="2200" dirty="0" err="1"/>
              <a:t>CoA</a:t>
            </a:r>
            <a:r>
              <a:rPr lang="it-IT" sz="2200" dirty="0"/>
              <a:t> (</a:t>
            </a:r>
            <a:r>
              <a:rPr lang="it-IT" sz="2200" dirty="0" err="1"/>
              <a:t>hydroxymethylglutaryl-CoA</a:t>
            </a:r>
            <a:r>
              <a:rPr lang="it-IT" sz="2200" dirty="0"/>
              <a:t>) and </a:t>
            </a:r>
            <a:r>
              <a:rPr lang="it-IT" sz="2200" dirty="0" err="1"/>
              <a:t>mevalonic</a:t>
            </a:r>
            <a:r>
              <a:rPr lang="it-IT" sz="2200" dirty="0"/>
              <a:t> acid </a:t>
            </a:r>
            <a:r>
              <a:rPr lang="it-IT" sz="2200" dirty="0" err="1"/>
              <a:t>intermediates</a:t>
            </a:r>
            <a:endParaRPr lang="it-IT" sz="2200" dirty="0"/>
          </a:p>
          <a:p>
            <a:pPr marL="342900" indent="-342900" algn="ctr">
              <a:buFont typeface="Wingdings" pitchFamily="2" charset="2"/>
              <a:buChar char="Ø"/>
            </a:pPr>
            <a:r>
              <a:rPr lang="it-IT" sz="2200" b="1" dirty="0"/>
              <a:t>MEP</a:t>
            </a:r>
            <a:r>
              <a:rPr lang="it-IT" sz="2200" dirty="0"/>
              <a:t> </a:t>
            </a:r>
            <a:r>
              <a:rPr lang="it-IT" sz="2200" b="1" dirty="0" err="1"/>
              <a:t>pathway</a:t>
            </a:r>
            <a:r>
              <a:rPr lang="it-IT" sz="2200" dirty="0"/>
              <a:t> (</a:t>
            </a:r>
            <a:r>
              <a:rPr lang="it-IT" sz="2200" dirty="0" err="1"/>
              <a:t>plastids</a:t>
            </a:r>
            <a:r>
              <a:rPr lang="it-IT" sz="2200" dirty="0"/>
              <a:t>):  </a:t>
            </a:r>
            <a:r>
              <a:rPr lang="it-IT" sz="2200" dirty="0" err="1"/>
              <a:t>condensation</a:t>
            </a:r>
            <a:r>
              <a:rPr lang="it-IT" sz="2200" dirty="0"/>
              <a:t> of </a:t>
            </a:r>
            <a:r>
              <a:rPr lang="it-IT" sz="2200" dirty="0" err="1"/>
              <a:t>pyruvate</a:t>
            </a:r>
            <a:r>
              <a:rPr lang="it-IT" sz="2200" dirty="0"/>
              <a:t> and G3P, production of 1-deoxy-D-xylulose-5-phosphate, </a:t>
            </a:r>
            <a:r>
              <a:rPr lang="it-IT" sz="2200" dirty="0" err="1"/>
              <a:t>which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reduced</a:t>
            </a:r>
            <a:r>
              <a:rPr lang="it-IT" sz="2200" dirty="0"/>
              <a:t> to 2-C-methyl-D-erythritol-4-phosphate </a:t>
            </a:r>
            <a:r>
              <a:rPr lang="it-IT" sz="2200" dirty="0" err="1"/>
              <a:t>before</a:t>
            </a:r>
            <a:r>
              <a:rPr lang="it-IT" sz="2200" dirty="0"/>
              <a:t> to be </a:t>
            </a:r>
            <a:r>
              <a:rPr lang="it-IT" sz="2200" dirty="0" err="1"/>
              <a:t>converted</a:t>
            </a:r>
            <a:r>
              <a:rPr lang="it-IT" sz="2200" dirty="0"/>
              <a:t> </a:t>
            </a:r>
            <a:r>
              <a:rPr lang="it-IT" sz="2200" dirty="0" err="1"/>
              <a:t>simultaneously</a:t>
            </a:r>
            <a:r>
              <a:rPr lang="it-IT" sz="2200" dirty="0"/>
              <a:t> to </a:t>
            </a:r>
            <a:r>
              <a:rPr lang="it-IT" sz="2200" dirty="0" err="1"/>
              <a:t>both</a:t>
            </a:r>
            <a:r>
              <a:rPr lang="it-IT" sz="2200" dirty="0"/>
              <a:t> IPP and DMAPP. 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26D93A4-2E91-5940-9E77-947ED975FDC5}"/>
              </a:ext>
            </a:extLst>
          </p:cNvPr>
          <p:cNvSpPr/>
          <p:nvPr/>
        </p:nvSpPr>
        <p:spPr>
          <a:xfrm>
            <a:off x="6982661" y="6187073"/>
            <a:ext cx="29995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/>
              <a:t>doi:</a:t>
            </a:r>
            <a:r>
              <a:rPr lang="it-IT" sz="1600" dirty="0">
                <a:solidFill>
                  <a:srgbClr val="000066"/>
                </a:solidFill>
              </a:rPr>
              <a:t>10.1016/j.biochi.2012.03.021 </a:t>
            </a:r>
            <a:endParaRPr lang="it-IT" sz="16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365CDCD-9C6A-524C-96CF-94BE79DE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576B-7249-F541-9D24-C07FB2C775C0}" type="slidenum">
              <a:rPr lang="it-IT" smtClean="0"/>
              <a:t>8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62CA011-7A55-4D43-8E44-219D5455C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0" r="16659" b="3278"/>
          <a:stretch/>
        </p:blipFill>
        <p:spPr>
          <a:xfrm>
            <a:off x="5243084" y="1005211"/>
            <a:ext cx="6478691" cy="502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77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6C2AF7D-D819-EF42-B800-8B2A9A8CF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5900" y="2057400"/>
            <a:ext cx="4552351" cy="4445000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26D93A4-2E91-5940-9E77-947ED975FDC5}"/>
              </a:ext>
            </a:extLst>
          </p:cNvPr>
          <p:cNvSpPr/>
          <p:nvPr/>
        </p:nvSpPr>
        <p:spPr>
          <a:xfrm>
            <a:off x="6980356" y="6019800"/>
            <a:ext cx="29995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/>
              <a:t>doi:</a:t>
            </a:r>
            <a:r>
              <a:rPr lang="it-IT" sz="1600" dirty="0">
                <a:solidFill>
                  <a:srgbClr val="000066"/>
                </a:solidFill>
              </a:rPr>
              <a:t>10.1016/j.biochi.2012.03.021 </a:t>
            </a:r>
            <a:endParaRPr lang="it-IT" sz="16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365CDCD-9C6A-524C-96CF-94BE79DE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576B-7249-F541-9D24-C07FB2C775C0}" type="slidenum">
              <a:rPr lang="it-IT" smtClean="0"/>
              <a:t>9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62CA011-7A55-4D43-8E44-219D5455C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0" r="16659" b="3278"/>
          <a:stretch/>
        </p:blipFill>
        <p:spPr>
          <a:xfrm>
            <a:off x="4997692" y="827504"/>
            <a:ext cx="6478691" cy="5024021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8A426DF9-E04D-2246-AC39-4F5C9E51F31D}"/>
              </a:ext>
            </a:extLst>
          </p:cNvPr>
          <p:cNvSpPr txBox="1">
            <a:spLocks/>
          </p:cNvSpPr>
          <p:nvPr/>
        </p:nvSpPr>
        <p:spPr>
          <a:xfrm>
            <a:off x="2607644" y="130399"/>
            <a:ext cx="7947818" cy="5889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>
                <a:solidFill>
                  <a:schemeClr val="accent6">
                    <a:lumMod val="75000"/>
                  </a:schemeClr>
                </a:solidFill>
                <a:latin typeface="+mn-lt"/>
              </a:rPr>
              <a:t>Biosynthesis of IPP</a:t>
            </a:r>
            <a:endParaRPr lang="it-IT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B35620C-92E4-A748-AD37-E61661F34E25}"/>
              </a:ext>
            </a:extLst>
          </p:cNvPr>
          <p:cNvSpPr/>
          <p:nvPr/>
        </p:nvSpPr>
        <p:spPr>
          <a:xfrm>
            <a:off x="805348" y="756821"/>
            <a:ext cx="33793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it-IT" sz="2400" dirty="0"/>
              <a:t>The last </a:t>
            </a:r>
            <a:r>
              <a:rPr lang="it-IT" sz="2400" dirty="0" err="1"/>
              <a:t>enzyme</a:t>
            </a:r>
            <a:r>
              <a:rPr lang="it-IT" sz="2400" dirty="0"/>
              <a:t> of the </a:t>
            </a:r>
            <a:r>
              <a:rPr lang="it-IT" sz="2400" dirty="0" err="1"/>
              <a:t>pathway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an </a:t>
            </a:r>
            <a:r>
              <a:rPr lang="it-IT" sz="2400" dirty="0" err="1"/>
              <a:t>hydroxymethylbutenyl</a:t>
            </a:r>
            <a:r>
              <a:rPr lang="it-IT" sz="2400" dirty="0"/>
              <a:t> </a:t>
            </a:r>
            <a:r>
              <a:rPr lang="it-IT" sz="2400" dirty="0" err="1"/>
              <a:t>diphosphate</a:t>
            </a:r>
            <a:r>
              <a:rPr lang="it-IT" sz="2400" dirty="0"/>
              <a:t> </a:t>
            </a:r>
            <a:r>
              <a:rPr lang="it-IT" sz="2400" dirty="0" err="1"/>
              <a:t>reductase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called</a:t>
            </a:r>
            <a:r>
              <a:rPr lang="it-IT" sz="2400" dirty="0"/>
              <a:t> </a:t>
            </a:r>
            <a:r>
              <a:rPr lang="it-IT" sz="2400" dirty="0" err="1"/>
              <a:t>iso-pentenyl</a:t>
            </a:r>
            <a:r>
              <a:rPr lang="it-IT" sz="2400" dirty="0"/>
              <a:t> </a:t>
            </a:r>
            <a:r>
              <a:rPr lang="it-IT" sz="2400" dirty="0" err="1"/>
              <a:t>diphosphate:dimethylallyl</a:t>
            </a:r>
            <a:r>
              <a:rPr lang="it-IT" sz="2400" dirty="0"/>
              <a:t> </a:t>
            </a:r>
            <a:r>
              <a:rPr lang="it-IT" sz="2400" dirty="0" err="1"/>
              <a:t>diphosphate</a:t>
            </a:r>
            <a:r>
              <a:rPr lang="it-IT" sz="2400" dirty="0"/>
              <a:t> </a:t>
            </a:r>
            <a:r>
              <a:rPr lang="it-IT" sz="2400" dirty="0" err="1"/>
              <a:t>synthase</a:t>
            </a:r>
            <a:r>
              <a:rPr lang="it-IT" sz="2400" dirty="0"/>
              <a:t> (IDS)</a:t>
            </a:r>
          </a:p>
          <a:p>
            <a:pPr marL="342900" indent="-342900" algn="ctr">
              <a:buFont typeface="Wingdings" pitchFamily="2" charset="2"/>
              <a:buChar char="Ø"/>
            </a:pPr>
            <a:endParaRPr lang="it-IT" sz="2400" dirty="0"/>
          </a:p>
          <a:p>
            <a:pPr marL="342900" indent="-342900" algn="ctr">
              <a:buFont typeface="Wingdings" pitchFamily="2" charset="2"/>
              <a:buChar char="Ø"/>
            </a:pPr>
            <a:endParaRPr lang="it-IT" sz="2400" dirty="0"/>
          </a:p>
          <a:p>
            <a:pPr marL="342900" indent="-342900" algn="ctr">
              <a:buFont typeface="Wingdings" pitchFamily="2" charset="2"/>
              <a:buChar char="Ø"/>
            </a:pPr>
            <a:r>
              <a:rPr lang="it-IT" sz="2400" dirty="0"/>
              <a:t>IDS  </a:t>
            </a:r>
            <a:r>
              <a:rPr lang="it-IT" sz="2400" dirty="0" err="1"/>
              <a:t>produces</a:t>
            </a:r>
            <a:r>
              <a:rPr lang="it-IT" sz="2400" dirty="0"/>
              <a:t> IPP/DMAPP</a:t>
            </a:r>
          </a:p>
        </p:txBody>
      </p:sp>
    </p:spTree>
    <p:extLst>
      <p:ext uri="{BB962C8B-B14F-4D97-AF65-F5344CB8AC3E}">
        <p14:creationId xmlns:p14="http://schemas.microsoft.com/office/powerpoint/2010/main" val="3395158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2084</TotalTime>
  <Words>2376</Words>
  <Application>Microsoft Macintosh PowerPoint</Application>
  <PresentationFormat>Widescreen</PresentationFormat>
  <Paragraphs>263</Paragraphs>
  <Slides>59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59</vt:i4>
      </vt:variant>
    </vt:vector>
  </HeadingPairs>
  <TitlesOfParts>
    <vt:vector size="69" baseType="lpstr">
      <vt:lpstr>ＭＳ Ｐゴシック</vt:lpstr>
      <vt:lpstr>Arial</vt:lpstr>
      <vt:lpstr>Calibri</vt:lpstr>
      <vt:lpstr>Calibri Light</vt:lpstr>
      <vt:lpstr>Linux Libertine</vt:lpstr>
      <vt:lpstr>Symbol</vt:lpstr>
      <vt:lpstr>Times New Roman</vt:lpstr>
      <vt:lpstr>Wingdings</vt:lpstr>
      <vt:lpstr>Tema di Office</vt:lpstr>
      <vt:lpstr>CS ChemDraw Drawing</vt:lpstr>
      <vt:lpstr>Secondary Metabolites from Plant Sources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Biosynthesis of IPP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Fatty Acids </vt:lpstr>
      <vt:lpstr>Fatty Acids </vt:lpstr>
      <vt:lpstr>Presentazione standard di PowerPoint</vt:lpstr>
      <vt:lpstr>Presentazione standard di PowerPoint</vt:lpstr>
      <vt:lpstr>Fatty acids </vt:lpstr>
      <vt:lpstr>Fatty Acids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PUFA (Polyunsaturated Fatty Acids)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Fatty Acids  and diet</vt:lpstr>
      <vt:lpstr>Fatty Acids  and diet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107</cp:revision>
  <dcterms:created xsi:type="dcterms:W3CDTF">2022-09-23T12:29:11Z</dcterms:created>
  <dcterms:modified xsi:type="dcterms:W3CDTF">2022-10-06T08:52:48Z</dcterms:modified>
</cp:coreProperties>
</file>