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8" r:id="rId6"/>
    <p:sldId id="289" r:id="rId7"/>
    <p:sldId id="290" r:id="rId8"/>
    <p:sldId id="291" r:id="rId9"/>
    <p:sldId id="293" r:id="rId10"/>
    <p:sldId id="294" r:id="rId11"/>
    <p:sldId id="284" r:id="rId1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  <p14:sldId id="288"/>
            <p14:sldId id="289"/>
            <p14:sldId id="290"/>
            <p14:sldId id="291"/>
            <p14:sldId id="293"/>
            <p14:sldId id="294"/>
          </p14:sldIdLst>
        </p14:section>
        <p14:section name="Diseñar, Transformación, Anotar, Trabajar en colaboración, Información" id="{B9B51309-D148-4332-87C2-07BE32FBCA3B}">
          <p14:sldIdLst>
            <p14:sldId id="284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06/10/2022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06/10/2022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Editar el estilo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06/10/2022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Editar el estilo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 smtClean="0"/>
              <a:t>Quinto nivel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06/10/2022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 fontScale="90000"/>
          </a:bodyPr>
          <a:lstStyle/>
          <a:p>
            <a:pPr rtl="0"/>
            <a:r>
              <a:rPr lang="es-ES" sz="4800" dirty="0" smtClean="0">
                <a:solidFill>
                  <a:schemeClr val="bg1"/>
                </a:solidFill>
              </a:rPr>
              <a:t>ULTERIORI CONOSCENZE LINGUISTICHE </a:t>
            </a:r>
            <a:br>
              <a:rPr lang="es-ES" sz="4800" dirty="0" smtClean="0">
                <a:solidFill>
                  <a:schemeClr val="bg1"/>
                </a:solidFill>
              </a:rPr>
            </a:br>
            <a:r>
              <a:rPr lang="es-ES" sz="4800" dirty="0" smtClean="0">
                <a:solidFill>
                  <a:schemeClr val="bg1"/>
                </a:solidFill>
              </a:rPr>
              <a:t>ECOAZ - ECOFIN</a:t>
            </a:r>
            <a:br>
              <a:rPr lang="es-ES" sz="4800" dirty="0" smtClean="0">
                <a:solidFill>
                  <a:schemeClr val="bg1"/>
                </a:solidFill>
              </a:rPr>
            </a:br>
            <a:r>
              <a:rPr lang="es-ES" sz="4800" dirty="0" err="1" smtClean="0">
                <a:solidFill>
                  <a:schemeClr val="bg1"/>
                </a:solidFill>
              </a:rPr>
              <a:t>a.a</a:t>
            </a:r>
            <a:r>
              <a:rPr lang="es-ES" sz="4800" dirty="0" smtClean="0">
                <a:solidFill>
                  <a:schemeClr val="bg1"/>
                </a:solidFill>
              </a:rPr>
              <a:t>. </a:t>
            </a:r>
            <a:r>
              <a:rPr lang="es-ES" sz="4800" dirty="0" smtClean="0">
                <a:solidFill>
                  <a:schemeClr val="bg1"/>
                </a:solidFill>
              </a:rPr>
              <a:t>2022/2023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55620" y="3715352"/>
            <a:ext cx="9582736" cy="1405288"/>
          </a:xfrm>
        </p:spPr>
        <p:txBody>
          <a:bodyPr rtlCol="0">
            <a:normAutofit/>
          </a:bodyPr>
          <a:lstStyle/>
          <a:p>
            <a:pPr marL="0" indent="0" algn="r" rtl="0">
              <a:lnSpc>
                <a:spcPct val="100000"/>
              </a:lnSpc>
              <a:buNone/>
            </a:pPr>
            <a:r>
              <a:rPr lang="es-ES" sz="2400" dirty="0" err="1" smtClean="0">
                <a:solidFill>
                  <a:schemeClr val="bg1"/>
                </a:solidFill>
                <a:latin typeface="+mj-lt"/>
              </a:rPr>
              <a:t>Prof.ssa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 Ana Mar</a:t>
            </a:r>
            <a:r>
              <a:rPr lang="es-MX" sz="2400" dirty="0" err="1" smtClean="0">
                <a:solidFill>
                  <a:schemeClr val="bg1"/>
                </a:solidFill>
                <a:latin typeface="+mj-lt"/>
              </a:rPr>
              <a:t>ía</a:t>
            </a:r>
            <a:r>
              <a:rPr lang="es-MX" sz="2400" dirty="0" smtClean="0">
                <a:solidFill>
                  <a:schemeClr val="bg1"/>
                </a:solidFill>
                <a:latin typeface="+mj-lt"/>
              </a:rPr>
              <a:t> González Luna </a:t>
            </a:r>
          </a:p>
          <a:p>
            <a:pPr marL="0" indent="0" algn="r" rtl="0">
              <a:lnSpc>
                <a:spcPct val="100000"/>
              </a:lnSpc>
              <a:buNone/>
            </a:pPr>
            <a:r>
              <a:rPr lang="es-MX" sz="2400" dirty="0" smtClean="0">
                <a:solidFill>
                  <a:schemeClr val="bg1"/>
                </a:solidFill>
                <a:latin typeface="+mj-lt"/>
              </a:rPr>
              <a:t>Anamaria.gonzalez@unimib.it</a:t>
            </a:r>
            <a:endParaRPr lang="es-E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Imagen 3" descr="Logotipo de PowerPoin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IL CORSO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 err="1" smtClean="0"/>
              <a:t>Il</a:t>
            </a:r>
            <a:r>
              <a:rPr lang="es-MX" dirty="0" smtClean="0"/>
              <a:t> corso di UCL- per le </a:t>
            </a:r>
            <a:r>
              <a:rPr lang="es-MX" dirty="0" err="1" smtClean="0"/>
              <a:t>Scienze</a:t>
            </a:r>
            <a:r>
              <a:rPr lang="es-MX" dirty="0" smtClean="0"/>
              <a:t> </a:t>
            </a:r>
            <a:r>
              <a:rPr lang="es-MX" dirty="0" err="1" smtClean="0"/>
              <a:t>Economico</a:t>
            </a:r>
            <a:r>
              <a:rPr lang="es-MX" dirty="0" smtClean="0"/>
              <a:t> </a:t>
            </a:r>
            <a:r>
              <a:rPr lang="es-MX" dirty="0" err="1" smtClean="0"/>
              <a:t>Aziendale</a:t>
            </a:r>
            <a:r>
              <a:rPr lang="es-MX" dirty="0" smtClean="0"/>
              <a:t> e per </a:t>
            </a:r>
            <a:r>
              <a:rPr lang="es-MX" dirty="0" err="1" smtClean="0"/>
              <a:t>Economia</a:t>
            </a:r>
            <a:r>
              <a:rPr lang="es-MX" dirty="0" smtClean="0"/>
              <a:t> e Finanza – SPAGNOLO   é una </a:t>
            </a:r>
            <a:r>
              <a:rPr lang="es-MX" dirty="0" err="1" smtClean="0"/>
              <a:t>idoneit</a:t>
            </a:r>
            <a:r>
              <a:rPr lang="it-IT" dirty="0" smtClean="0"/>
              <a:t>à di 3 </a:t>
            </a:r>
            <a:r>
              <a:rPr lang="it-IT" dirty="0" err="1" smtClean="0"/>
              <a:t>cfu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 smtClean="0"/>
              <a:t>svolgerà solo </a:t>
            </a:r>
            <a:r>
              <a:rPr lang="it-IT" dirty="0" smtClean="0"/>
              <a:t>in presenza </a:t>
            </a:r>
            <a:r>
              <a:rPr lang="it-IT" dirty="0" smtClean="0"/>
              <a:t>tutti </a:t>
            </a:r>
            <a:r>
              <a:rPr lang="it-IT" dirty="0" smtClean="0"/>
              <a:t>i venerdì dalle ore </a:t>
            </a:r>
            <a:r>
              <a:rPr lang="it-IT" dirty="0" smtClean="0"/>
              <a:t>10.30 </a:t>
            </a:r>
            <a:r>
              <a:rPr lang="it-IT" dirty="0" smtClean="0"/>
              <a:t>alle ore </a:t>
            </a:r>
            <a:r>
              <a:rPr lang="it-IT" dirty="0" smtClean="0"/>
              <a:t>12.30 </a:t>
            </a:r>
            <a:r>
              <a:rPr lang="it-IT" dirty="0" smtClean="0"/>
              <a:t>in aula </a:t>
            </a:r>
            <a:r>
              <a:rPr lang="it-IT" dirty="0" smtClean="0"/>
              <a:t>U9/11</a:t>
            </a:r>
            <a:endParaRPr lang="it-IT" dirty="0" smtClean="0"/>
          </a:p>
          <a:p>
            <a:r>
              <a:rPr lang="it-IT" dirty="0" smtClean="0"/>
              <a:t>La prof.ssa Ana Mar</a:t>
            </a:r>
            <a:r>
              <a:rPr lang="es-MX" dirty="0" err="1" smtClean="0"/>
              <a:t>ía</a:t>
            </a:r>
            <a:r>
              <a:rPr lang="es-MX" dirty="0" smtClean="0"/>
              <a:t> González L. </a:t>
            </a:r>
            <a:r>
              <a:rPr lang="es-MX" dirty="0" err="1" smtClean="0"/>
              <a:t>far</a:t>
            </a:r>
            <a:r>
              <a:rPr lang="it-IT" dirty="0" smtClean="0"/>
              <a:t>à ricevimento il </a:t>
            </a:r>
            <a:r>
              <a:rPr lang="it-IT" dirty="0" smtClean="0"/>
              <a:t>lune</a:t>
            </a:r>
            <a:r>
              <a:rPr lang="it-IT" dirty="0" smtClean="0"/>
              <a:t>dì </a:t>
            </a:r>
            <a:r>
              <a:rPr lang="it-IT" dirty="0" smtClean="0"/>
              <a:t>dalle ore 15 alle ore 16, su appuntamento (Stanza </a:t>
            </a:r>
            <a:r>
              <a:rPr lang="it-IT" dirty="0" smtClean="0"/>
              <a:t>4019).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988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BIBLIOGRAFIA E MATERIALI DIDATTICI 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Gonzalez</a:t>
            </a:r>
            <a:r>
              <a:rPr lang="it-IT" dirty="0"/>
              <a:t> Luna – Lisi – </a:t>
            </a:r>
            <a:r>
              <a:rPr lang="it-IT" dirty="0" err="1"/>
              <a:t>Sagi</a:t>
            </a:r>
            <a:r>
              <a:rPr lang="it-IT" dirty="0"/>
              <a:t> Vela,</a:t>
            </a:r>
            <a:r>
              <a:rPr lang="it-IT" i="1" dirty="0"/>
              <a:t> </a:t>
            </a:r>
            <a:r>
              <a:rPr lang="it-IT" i="1" dirty="0" err="1"/>
              <a:t>Nueve</a:t>
            </a:r>
            <a:r>
              <a:rPr lang="it-IT" i="1" dirty="0"/>
              <a:t> </a:t>
            </a:r>
            <a:r>
              <a:rPr lang="it-IT" i="1" dirty="0" err="1"/>
              <a:t>temas</a:t>
            </a:r>
            <a:r>
              <a:rPr lang="it-IT" i="1" dirty="0"/>
              <a:t>. </a:t>
            </a:r>
            <a:r>
              <a:rPr lang="it-IT" i="1" dirty="0" err="1"/>
              <a:t>Gramática</a:t>
            </a:r>
            <a:r>
              <a:rPr lang="it-IT" i="1" dirty="0"/>
              <a:t>, </a:t>
            </a:r>
            <a:r>
              <a:rPr lang="it-IT" i="1" dirty="0" err="1"/>
              <a:t>léxico</a:t>
            </a:r>
            <a:r>
              <a:rPr lang="it-IT" i="1" dirty="0"/>
              <a:t> y </a:t>
            </a:r>
            <a:r>
              <a:rPr lang="it-IT" i="1" dirty="0" err="1"/>
              <a:t>lecturas</a:t>
            </a:r>
            <a:r>
              <a:rPr lang="it-IT" i="1" dirty="0"/>
              <a:t> </a:t>
            </a:r>
            <a:r>
              <a:rPr lang="it-IT" i="1" dirty="0" err="1"/>
              <a:t>sobre</a:t>
            </a:r>
            <a:r>
              <a:rPr lang="it-IT" i="1" dirty="0"/>
              <a:t> </a:t>
            </a:r>
            <a:r>
              <a:rPr lang="it-IT" i="1" dirty="0" err="1"/>
              <a:t>economía</a:t>
            </a:r>
            <a:r>
              <a:rPr lang="it-IT" dirty="0"/>
              <a:t>, Milano, Arcipelago, 2013.  (i capitoli del libro saranno disponibile in formato pdf nella piattaforma e-learning del corso).</a:t>
            </a:r>
          </a:p>
          <a:p>
            <a:r>
              <a:rPr lang="it-IT" b="1" dirty="0"/>
              <a:t>Materiali di supporto alla didattica: </a:t>
            </a:r>
            <a:br>
              <a:rPr lang="it-IT" b="1" dirty="0"/>
            </a:br>
            <a:r>
              <a:rPr lang="it-IT" b="1" dirty="0" err="1"/>
              <a:t>slides</a:t>
            </a:r>
            <a:r>
              <a:rPr lang="it-IT" b="1" dirty="0"/>
              <a:t>, schede, esercizi…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(scaricabili dalla pagina e-learning)</a:t>
            </a:r>
          </a:p>
        </p:txBody>
      </p:sp>
    </p:spTree>
    <p:extLst>
      <p:ext uri="{BB962C8B-B14F-4D97-AF65-F5344CB8AC3E}">
        <p14:creationId xmlns:p14="http://schemas.microsoft.com/office/powerpoint/2010/main" val="167240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FORMATIVI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/>
              <a:t>Il corso intende fornire agli studenti una conoscenza approfondita delle strutture linguistiche acquisite, completare lo studio delle competenze morfosintattiche e arricchire quelle lessicali attraverso lo studio di testi di </a:t>
            </a:r>
            <a:r>
              <a:rPr lang="it-IT" dirty="0" smtClean="0"/>
              <a:t>economia, finanza, </a:t>
            </a:r>
            <a:r>
              <a:rPr lang="it-IT" dirty="0" smtClean="0"/>
              <a:t>management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901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CONTENUTI GRAMMATICALI E COMUNICATIVI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I </a:t>
            </a:r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contenuti grammaticali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e </a:t>
            </a:r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comunicativi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del corso corrispondono ad un livello linguistico  B2 del Quadro comune europeo di riferimento per la conoscenza delle lingue (QCER).</a:t>
            </a:r>
          </a:p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Si richiede un livello B1 come prerequisito.</a:t>
            </a:r>
          </a:p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I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contenuti </a:t>
            </a:r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socio-culturali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 tengono conto del mondo dell’economia del turismo e del relativo lessico specifico nei paesi di lingua spagnola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it-IT" u="sng" dirty="0"/>
              <a:t>Per i frequentanti</a:t>
            </a:r>
            <a:r>
              <a:rPr lang="it-IT" b="1" dirty="0"/>
              <a:t>: </a:t>
            </a:r>
            <a:r>
              <a:rPr lang="it-IT" dirty="0"/>
              <a:t> valutazione in itinere degli esercizi scritti e orali e dei testi proposti durante il corso.  Test scritto sui contenuti linguistici del programma. </a:t>
            </a:r>
          </a:p>
          <a:p>
            <a:r>
              <a:rPr lang="it-IT" u="sng" dirty="0" smtClean="0"/>
              <a:t>Per </a:t>
            </a:r>
            <a:r>
              <a:rPr lang="it-IT" u="sng" dirty="0"/>
              <a:t>i non frequentanti:</a:t>
            </a:r>
            <a:r>
              <a:rPr lang="it-IT" b="1" dirty="0"/>
              <a:t>  </a:t>
            </a:r>
            <a:r>
              <a:rPr lang="it-IT" b="1" dirty="0" smtClean="0"/>
              <a:t>Prova scritta</a:t>
            </a:r>
            <a:r>
              <a:rPr lang="it-IT" dirty="0" smtClean="0"/>
              <a:t> sui contenuti grammaticali e comunicativi. + </a:t>
            </a:r>
            <a:r>
              <a:rPr lang="it-IT" b="1" dirty="0" smtClean="0"/>
              <a:t>Prova orale</a:t>
            </a:r>
            <a:r>
              <a:rPr lang="it-IT" dirty="0" smtClean="0"/>
              <a:t> sui testi del Manuale </a:t>
            </a:r>
            <a:r>
              <a:rPr lang="it-IT" i="1" dirty="0" smtClean="0"/>
              <a:t>9 </a:t>
            </a:r>
            <a:r>
              <a:rPr lang="it-IT" i="1" dirty="0" err="1" smtClean="0"/>
              <a:t>Temas</a:t>
            </a:r>
            <a:r>
              <a:rPr lang="it-IT" dirty="0" smtClean="0"/>
              <a:t>.   E’ indispensabile approvare la prova scritta per poter svolgere la prova orale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857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MODALITA’ DI SVOLGIMENTO DELLA VALUTAZIONE 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sz="4000" b="1" dirty="0" smtClean="0"/>
              <a:t>In presenza  </a:t>
            </a:r>
          </a:p>
        </p:txBody>
      </p:sp>
    </p:spTree>
    <p:extLst>
      <p:ext uri="{BB962C8B-B14F-4D97-AF65-F5344CB8AC3E}">
        <p14:creationId xmlns:p14="http://schemas.microsoft.com/office/powerpoint/2010/main" val="418806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Programma : la lengua </a:t>
            </a:r>
            <a:r>
              <a:rPr lang="it-IT" dirty="0" err="1" smtClean="0"/>
              <a:t>espa</a:t>
            </a:r>
            <a:r>
              <a:rPr lang="es-MX" dirty="0" smtClean="0"/>
              <a:t>ñola en el mundo de la economía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30070" cy="3977640"/>
          </a:xfrm>
        </p:spPr>
        <p:txBody>
          <a:bodyPr numCol="2">
            <a:normAutofit fontScale="32500" lnSpcReduction="2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 smtClean="0"/>
              <a:t>Tiempos </a:t>
            </a:r>
            <a:r>
              <a:rPr lang="es-ES" sz="7200" dirty="0"/>
              <a:t>del pasado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Perífrasis verbales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Tiempos del subjuntivo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sustantivas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temporales  y finales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causales y consecutivas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concesivas y de </a:t>
            </a:r>
            <a:r>
              <a:rPr lang="es-ES" sz="7200" dirty="0" smtClean="0"/>
              <a:t>relativo</a:t>
            </a:r>
            <a:endParaRPr lang="es-ES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Oraciones condicionales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s-ES" sz="7200" dirty="0"/>
              <a:t>Estilo indirecto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7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 damos la bienvenida a PowerPoint 2016</Template>
  <TotalTime>0</TotalTime>
  <Words>374</Words>
  <Application>Microsoft Office PowerPoint</Application>
  <PresentationFormat>Panorámica</PresentationFormat>
  <Paragraphs>32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-apple-system</vt:lpstr>
      <vt:lpstr>Arial</vt:lpstr>
      <vt:lpstr>Calibri</vt:lpstr>
      <vt:lpstr>Segoe UI</vt:lpstr>
      <vt:lpstr>Segoe UI Light</vt:lpstr>
      <vt:lpstr>WelcomeDoc</vt:lpstr>
      <vt:lpstr>ULTERIORI CONOSCENZE LINGUISTICHE  ECOAZ - ECOFIN a.a. 2022/2023</vt:lpstr>
      <vt:lpstr>IL CORSO </vt:lpstr>
      <vt:lpstr>BIBLIOGRAFIA E MATERIALI DIDATTICI  </vt:lpstr>
      <vt:lpstr>OBIETTIVI FORMATIVI</vt:lpstr>
      <vt:lpstr>CONTENUTI GRAMMATICALI E COMUNICATIVI </vt:lpstr>
      <vt:lpstr>VALUTAZIONE</vt:lpstr>
      <vt:lpstr>MODALITA’ DI SVOLGIMENTO DELLA VALUTAZIONE  </vt:lpstr>
      <vt:lpstr>Programma : la lengua española en el mundo de la economía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2020-10-05T09:46:42Z</dcterms:created>
  <dcterms:modified xsi:type="dcterms:W3CDTF">2022-10-06T15:16:06Z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