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7" r:id="rId2"/>
    <p:sldId id="394" r:id="rId3"/>
    <p:sldId id="399" r:id="rId4"/>
    <p:sldId id="387" r:id="rId5"/>
    <p:sldId id="286" r:id="rId6"/>
    <p:sldId id="386" r:id="rId7"/>
    <p:sldId id="402" r:id="rId8"/>
    <p:sldId id="378" r:id="rId9"/>
    <p:sldId id="388" r:id="rId10"/>
    <p:sldId id="380" r:id="rId11"/>
    <p:sldId id="401" r:id="rId12"/>
    <p:sldId id="261" r:id="rId13"/>
    <p:sldId id="265" r:id="rId14"/>
    <p:sldId id="266" r:id="rId15"/>
    <p:sldId id="398" r:id="rId16"/>
    <p:sldId id="397" r:id="rId17"/>
    <p:sldId id="396"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6405"/>
  </p:normalViewPr>
  <p:slideViewPr>
    <p:cSldViewPr snapToGrid="0" snapToObjects="1">
      <p:cViewPr varScale="1">
        <p:scale>
          <a:sx n="131" d="100"/>
          <a:sy n="131" d="100"/>
        </p:scale>
        <p:origin x="36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5774E-4368-0744-97CA-40E5D5CD6F80}" type="datetimeFigureOut">
              <a:rPr lang="it-IT" smtClean="0"/>
              <a:t>06/10/22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834FC-D60F-474D-BF4C-1335F675E06F}" type="slidenum">
              <a:rPr lang="it-IT" smtClean="0"/>
              <a:t>‹N›</a:t>
            </a:fld>
            <a:endParaRPr lang="it-IT"/>
          </a:p>
        </p:txBody>
      </p:sp>
    </p:spTree>
    <p:extLst>
      <p:ext uri="{BB962C8B-B14F-4D97-AF65-F5344CB8AC3E}">
        <p14:creationId xmlns:p14="http://schemas.microsoft.com/office/powerpoint/2010/main" val="1825771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24ACD7A-EF8B-3B4C-99BD-4DE1A2965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13B370-8918-654C-804B-0986C71E761F}" type="slidenum">
              <a:rPr lang="en-US" altLang="it-IT" b="1" smtClean="0">
                <a:latin typeface="Times" pitchFamily="2" charset="0"/>
                <a:ea typeface="ＭＳ Ｐゴシック" panose="020B0600070205080204" pitchFamily="34" charset="-128"/>
              </a:rPr>
              <a:pPr fontAlgn="base">
                <a:spcBef>
                  <a:spcPct val="0"/>
                </a:spcBef>
                <a:spcAft>
                  <a:spcPct val="0"/>
                </a:spcAft>
              </a:pPr>
              <a:t>1</a:t>
            </a:fld>
            <a:endParaRPr lang="en-US" altLang="it-IT" b="1">
              <a:latin typeface="Times" pitchFamily="2" charset="0"/>
              <a:ea typeface="ＭＳ Ｐゴシック" panose="020B0600070205080204" pitchFamily="34" charset="-128"/>
            </a:endParaRPr>
          </a:p>
        </p:txBody>
      </p:sp>
      <p:sp>
        <p:nvSpPr>
          <p:cNvPr id="29698" name="Rectangle 2">
            <a:extLst>
              <a:ext uri="{FF2B5EF4-FFF2-40B4-BE49-F238E27FC236}">
                <a16:creationId xmlns:a16="http://schemas.microsoft.com/office/drawing/2014/main" id="{01A8A001-5666-D14A-831D-52A44BDDE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4EA85E1A-1A69-3947-B344-378BDCFF3A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latin typeface="Times" pitchFamily="2" charset="0"/>
            </a:endParaRPr>
          </a:p>
        </p:txBody>
      </p:sp>
    </p:spTree>
    <p:extLst>
      <p:ext uri="{BB962C8B-B14F-4D97-AF65-F5344CB8AC3E}">
        <p14:creationId xmlns:p14="http://schemas.microsoft.com/office/powerpoint/2010/main" val="129102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F2B48C1A-B03D-2840-A0FF-80CDAD7EFC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CED240-1F9F-2C4D-A683-719536B66C73}" type="slidenum">
              <a:rPr lang="en-US" altLang="it-IT" sz="1200" b="1" smtClean="0">
                <a:latin typeface="Times" pitchFamily="2" charset="0"/>
              </a:rPr>
              <a:pPr/>
              <a:t>17</a:t>
            </a:fld>
            <a:endParaRPr lang="en-US" altLang="it-IT" sz="1200" b="1">
              <a:latin typeface="Times" pitchFamily="2" charset="0"/>
            </a:endParaRPr>
          </a:p>
        </p:txBody>
      </p:sp>
      <p:sp>
        <p:nvSpPr>
          <p:cNvPr id="62466" name="Rectangle 1026">
            <a:extLst>
              <a:ext uri="{FF2B5EF4-FFF2-40B4-BE49-F238E27FC236}">
                <a16:creationId xmlns:a16="http://schemas.microsoft.com/office/drawing/2014/main" id="{B4097B86-66B4-5342-AD72-F643767F2FB0}"/>
              </a:ext>
            </a:extLst>
          </p:cNvPr>
          <p:cNvSpPr>
            <a:spLocks noGrp="1" noRot="1" noChangeAspect="1" noChangeArrowheads="1" noTextEdit="1"/>
          </p:cNvSpPr>
          <p:nvPr>
            <p:ph type="sldImg"/>
          </p:nvPr>
        </p:nvSpPr>
        <p:spPr>
          <a:ln/>
        </p:spPr>
      </p:sp>
      <p:sp>
        <p:nvSpPr>
          <p:cNvPr id="62467" name="Rectangle 1027">
            <a:extLst>
              <a:ext uri="{FF2B5EF4-FFF2-40B4-BE49-F238E27FC236}">
                <a16:creationId xmlns:a16="http://schemas.microsoft.com/office/drawing/2014/main" id="{468FD5D8-5678-394B-ADDD-28D6C68DDD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33876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a:extLst>
              <a:ext uri="{FF2B5EF4-FFF2-40B4-BE49-F238E27FC236}">
                <a16:creationId xmlns:a16="http://schemas.microsoft.com/office/drawing/2014/main" id="{67BD97B6-C89B-904D-A059-DAEC127E04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Segnaposto note 2">
            <a:extLst>
              <a:ext uri="{FF2B5EF4-FFF2-40B4-BE49-F238E27FC236}">
                <a16:creationId xmlns:a16="http://schemas.microsoft.com/office/drawing/2014/main" id="{F203BB32-B071-2348-970B-EE6D13C81B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p>
        </p:txBody>
      </p:sp>
      <p:sp>
        <p:nvSpPr>
          <p:cNvPr id="4" name="Segnaposto numero diapositiva 3">
            <a:extLst>
              <a:ext uri="{FF2B5EF4-FFF2-40B4-BE49-F238E27FC236}">
                <a16:creationId xmlns:a16="http://schemas.microsoft.com/office/drawing/2014/main" id="{DC8FC27A-10BA-F344-A2E3-94E2F0DA3BB1}"/>
              </a:ext>
            </a:extLst>
          </p:cNvPr>
          <p:cNvSpPr>
            <a:spLocks noGrp="1"/>
          </p:cNvSpPr>
          <p:nvPr>
            <p:ph type="sldNum" sz="quarter" idx="5"/>
          </p:nvPr>
        </p:nvSpPr>
        <p:spPr/>
        <p:txBody>
          <a:bodyPr/>
          <a:lstStyle/>
          <a:p>
            <a:pPr>
              <a:defRPr/>
            </a:pPr>
            <a:fld id="{CFEB6961-DDB5-8844-8657-5AAAD6BB1956}" type="slidenum">
              <a:rPr lang="it-IT" smtClean="0"/>
              <a:pPr>
                <a:defRPr/>
              </a:pPr>
              <a:t>7</a:t>
            </a:fld>
            <a:endParaRPr lang="it-IT"/>
          </a:p>
        </p:txBody>
      </p:sp>
    </p:spTree>
    <p:extLst>
      <p:ext uri="{BB962C8B-B14F-4D97-AF65-F5344CB8AC3E}">
        <p14:creationId xmlns:p14="http://schemas.microsoft.com/office/powerpoint/2010/main" val="95378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BBF83204-43F9-AC44-A9D8-72CE7299A2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FB9072-AF5E-B344-A05B-1415B6F522A9}" type="slidenum">
              <a:rPr lang="en-US" altLang="it-IT" b="1" smtClean="0">
                <a:latin typeface="Times" pitchFamily="2" charset="0"/>
                <a:ea typeface="ＭＳ Ｐゴシック" panose="020B0600070205080204" pitchFamily="34" charset="-128"/>
              </a:rPr>
              <a:pPr fontAlgn="base">
                <a:spcBef>
                  <a:spcPct val="0"/>
                </a:spcBef>
                <a:spcAft>
                  <a:spcPct val="0"/>
                </a:spcAft>
              </a:pPr>
              <a:t>8</a:t>
            </a:fld>
            <a:endParaRPr lang="en-US" altLang="it-IT" b="1">
              <a:latin typeface="Times" pitchFamily="2" charset="0"/>
              <a:ea typeface="ＭＳ Ｐゴシック" panose="020B0600070205080204" pitchFamily="34" charset="-128"/>
            </a:endParaRPr>
          </a:p>
        </p:txBody>
      </p:sp>
      <p:sp>
        <p:nvSpPr>
          <p:cNvPr id="33794" name="Rectangle 2">
            <a:extLst>
              <a:ext uri="{FF2B5EF4-FFF2-40B4-BE49-F238E27FC236}">
                <a16:creationId xmlns:a16="http://schemas.microsoft.com/office/drawing/2014/main" id="{B934393D-D310-0842-A364-6F57AA6B82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4B3DC083-E362-A44F-A6EE-ECF0B95788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117398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AD198201-6B10-1942-A715-2ED90FEF8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8373F9-96F0-C34C-8205-C8AB923057ED}" type="slidenum">
              <a:rPr lang="en-US" altLang="it-IT" b="1" smtClean="0">
                <a:latin typeface="Times" pitchFamily="2" charset="0"/>
                <a:ea typeface="ＭＳ Ｐゴシック" panose="020B0600070205080204" pitchFamily="34" charset="-128"/>
              </a:rPr>
              <a:pPr fontAlgn="base">
                <a:spcBef>
                  <a:spcPct val="0"/>
                </a:spcBef>
                <a:spcAft>
                  <a:spcPct val="0"/>
                </a:spcAft>
              </a:pPr>
              <a:t>9</a:t>
            </a:fld>
            <a:endParaRPr lang="en-US" altLang="it-IT" b="1">
              <a:latin typeface="Times" pitchFamily="2" charset="0"/>
              <a:ea typeface="ＭＳ Ｐゴシック" panose="020B0600070205080204" pitchFamily="34" charset="-128"/>
            </a:endParaRPr>
          </a:p>
        </p:txBody>
      </p:sp>
      <p:sp>
        <p:nvSpPr>
          <p:cNvPr id="35842" name="Rectangle 1026">
            <a:extLst>
              <a:ext uri="{FF2B5EF4-FFF2-40B4-BE49-F238E27FC236}">
                <a16:creationId xmlns:a16="http://schemas.microsoft.com/office/drawing/2014/main" id="{6ABE8017-5CE7-324F-8181-D579544E12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1027">
            <a:extLst>
              <a:ext uri="{FF2B5EF4-FFF2-40B4-BE49-F238E27FC236}">
                <a16:creationId xmlns:a16="http://schemas.microsoft.com/office/drawing/2014/main" id="{1F4DC357-F902-3244-BF7F-0A47EF7264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31699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6BE69501-87F8-6F49-8DCE-0958153A11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8E0F49-1511-E24A-A5F9-97B5F195DF4D}" type="slidenum">
              <a:rPr lang="en-US" altLang="it-IT" b="1" smtClean="0">
                <a:latin typeface="Times" pitchFamily="2" charset="0"/>
                <a:ea typeface="ＭＳ Ｐゴシック" panose="020B0600070205080204" pitchFamily="34" charset="-128"/>
              </a:rPr>
              <a:pPr fontAlgn="base">
                <a:spcBef>
                  <a:spcPct val="0"/>
                </a:spcBef>
                <a:spcAft>
                  <a:spcPct val="0"/>
                </a:spcAft>
              </a:pPr>
              <a:t>10</a:t>
            </a:fld>
            <a:endParaRPr lang="en-US" altLang="it-IT" b="1">
              <a:latin typeface="Times" pitchFamily="2" charset="0"/>
              <a:ea typeface="ＭＳ Ｐゴシック" panose="020B0600070205080204" pitchFamily="34" charset="-128"/>
            </a:endParaRPr>
          </a:p>
        </p:txBody>
      </p:sp>
      <p:sp>
        <p:nvSpPr>
          <p:cNvPr id="37890" name="Rectangle 2">
            <a:extLst>
              <a:ext uri="{FF2B5EF4-FFF2-40B4-BE49-F238E27FC236}">
                <a16:creationId xmlns:a16="http://schemas.microsoft.com/office/drawing/2014/main" id="{2993F2E3-3811-3440-B980-B49B9319F4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BB7DD7EC-8553-9348-A238-CBD1502D1C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Times" pitchFamily="2" charset="0"/>
            </a:endParaRPr>
          </a:p>
        </p:txBody>
      </p:sp>
    </p:spTree>
    <p:extLst>
      <p:ext uri="{BB962C8B-B14F-4D97-AF65-F5344CB8AC3E}">
        <p14:creationId xmlns:p14="http://schemas.microsoft.com/office/powerpoint/2010/main" val="35014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F6A0534A-3EE8-BC44-83F4-CC161D9DF5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D85738B-0739-7E47-AA70-4A110473CAC4}" type="slidenum">
              <a:rPr lang="it-IT" altLang="it-IT" smtClean="0"/>
              <a:pPr>
                <a:spcBef>
                  <a:spcPct val="0"/>
                </a:spcBef>
              </a:pPr>
              <a:t>12</a:t>
            </a:fld>
            <a:endParaRPr lang="it-IT" altLang="it-IT"/>
          </a:p>
        </p:txBody>
      </p:sp>
      <p:sp>
        <p:nvSpPr>
          <p:cNvPr id="53250" name="Rectangle 2">
            <a:extLst>
              <a:ext uri="{FF2B5EF4-FFF2-40B4-BE49-F238E27FC236}">
                <a16:creationId xmlns:a16="http://schemas.microsoft.com/office/drawing/2014/main" id="{E19D6D51-309D-B449-A7A5-CBE07002F2A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30BCEA0E-C892-4943-B251-ABF6F1180BB3}"/>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149356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9B027B87-3D8D-B94B-B32F-F68806C40A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6CAA11E-81C0-CD40-B925-C2CE67BBB4C9}" type="slidenum">
              <a:rPr lang="it-IT" altLang="it-IT" smtClean="0"/>
              <a:pPr>
                <a:spcBef>
                  <a:spcPct val="0"/>
                </a:spcBef>
              </a:pPr>
              <a:t>13</a:t>
            </a:fld>
            <a:endParaRPr lang="it-IT" altLang="it-IT"/>
          </a:p>
        </p:txBody>
      </p:sp>
      <p:sp>
        <p:nvSpPr>
          <p:cNvPr id="55298" name="Rectangle 2">
            <a:extLst>
              <a:ext uri="{FF2B5EF4-FFF2-40B4-BE49-F238E27FC236}">
                <a16:creationId xmlns:a16="http://schemas.microsoft.com/office/drawing/2014/main" id="{9C968EAD-7829-3847-8EC5-56BBAC913F3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2DF96B3E-523B-9744-AC20-17813C566B40}"/>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380723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21656FB-A500-9241-83CF-C08604BFCE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A56F5DB-32F4-7944-9676-61D3CD310DC8}" type="slidenum">
              <a:rPr lang="it-IT" altLang="it-IT" smtClean="0"/>
              <a:pPr>
                <a:spcBef>
                  <a:spcPct val="0"/>
                </a:spcBef>
              </a:pPr>
              <a:t>14</a:t>
            </a:fld>
            <a:endParaRPr lang="it-IT" altLang="it-IT"/>
          </a:p>
        </p:txBody>
      </p:sp>
      <p:sp>
        <p:nvSpPr>
          <p:cNvPr id="57346" name="Rectangle 2">
            <a:extLst>
              <a:ext uri="{FF2B5EF4-FFF2-40B4-BE49-F238E27FC236}">
                <a16:creationId xmlns:a16="http://schemas.microsoft.com/office/drawing/2014/main" id="{A1352841-AF99-F24C-BEC0-FA3C6979FC4D}"/>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EDFBA10-0E5E-A847-B754-7989340CD715}"/>
              </a:ext>
            </a:extLst>
          </p:cNvPr>
          <p:cNvSpPr>
            <a:spLocks noGrp="1" noChangeArrowheads="1"/>
          </p:cNvSpPr>
          <p:nvPr>
            <p:ph type="body" idx="1"/>
          </p:nvPr>
        </p:nvSpPr>
        <p:spPr/>
        <p:txBody>
          <a:bodyPr/>
          <a:lstStyle/>
          <a:p>
            <a:pPr eaLnBrk="1" hangingPunct="1">
              <a:defRPr/>
            </a:pPr>
            <a:endParaRPr lang="it-IT">
              <a:cs typeface="+mn-cs"/>
            </a:endParaRPr>
          </a:p>
        </p:txBody>
      </p:sp>
    </p:spTree>
    <p:extLst>
      <p:ext uri="{BB962C8B-B14F-4D97-AF65-F5344CB8AC3E}">
        <p14:creationId xmlns:p14="http://schemas.microsoft.com/office/powerpoint/2010/main" val="416136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094D1AD4-A61F-234E-A8CE-5DC45F96F9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EC4F29-D507-4D48-AC8D-CF9E45EAEEAE}" type="slidenum">
              <a:rPr lang="en-US" altLang="it-IT" sz="1200" smtClean="0">
                <a:latin typeface="Times" pitchFamily="2" charset="0"/>
              </a:rPr>
              <a:pPr/>
              <a:t>16</a:t>
            </a:fld>
            <a:endParaRPr lang="en-US" altLang="it-IT" sz="1200">
              <a:latin typeface="Times" pitchFamily="2" charset="0"/>
            </a:endParaRPr>
          </a:p>
        </p:txBody>
      </p:sp>
      <p:sp>
        <p:nvSpPr>
          <p:cNvPr id="60418" name="Rectangle 2">
            <a:extLst>
              <a:ext uri="{FF2B5EF4-FFF2-40B4-BE49-F238E27FC236}">
                <a16:creationId xmlns:a16="http://schemas.microsoft.com/office/drawing/2014/main" id="{B3D11821-7804-814A-8374-B72C0285692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D4D596FA-79F7-A648-858B-19721270C6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612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5BE15F-01CE-844E-BA98-72B839F1F78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BFFAA06-7062-3845-85B4-A3223ECA0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C178243-0B92-EF4A-B590-AB6B23BFD9B5}"/>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60B8B731-BF81-A34B-9BD8-7CE4CD3213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90C9C9-CD74-9448-B5B8-CF70C27C9CAB}"/>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261934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203CC7-C059-4749-A672-7F5AB967170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72C7A0-EC1C-F44C-808F-47946220200F}"/>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1A5202B-6787-9340-985C-90342295FBC8}"/>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EAC65B6D-9EBC-6546-B5B5-05041AF57A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9FABD45-D2F7-5147-9AD4-27B514FB156F}"/>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169861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B94B075-D2A4-4D4E-9917-D580F6E6A63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8154C3-849A-9C45-BDE8-C1C9B36E8437}"/>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5A04F5E-66BC-F445-A528-3A99D031A1C2}"/>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4B7F8B71-9E5E-0640-8767-DEB6A35AA0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0AD676A-EF4B-814D-B9BB-7E70E2359054}"/>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340849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008DA-FC3E-6445-9174-C10DCF38FA8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1706A1D-A4AB-1F4B-A1D2-C19D87834164}"/>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7C7DA4A-CBB8-034C-B9A6-F086AFD90B51}"/>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FA1624D6-648C-C64D-B25E-7D4FD655E4B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8318BA-7E37-4D40-B504-1827F3FED76B}"/>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390171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794E2E-7372-FA4E-ACFE-B4BC0634519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70F58EA-4CF9-5549-9928-99A7024F3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47B4FAC-0868-9844-AA0E-E5FFBAAA4E9B}"/>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AC541F1D-4AAC-E147-A7A1-469D346888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3203BB-6BA0-F846-980F-D7867A7E8FAB}"/>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181886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5853AB-BB71-BC44-B736-A9B6B8F12A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C7A656-CFAE-744C-B071-00B573BC3DB7}"/>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236499F-287F-9041-A818-BD7967B8E9FF}"/>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1A66A76-0984-814D-BAD7-725D4E25E30A}"/>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6" name="Segnaposto piè di pagina 5">
            <a:extLst>
              <a:ext uri="{FF2B5EF4-FFF2-40B4-BE49-F238E27FC236}">
                <a16:creationId xmlns:a16="http://schemas.microsoft.com/office/drawing/2014/main" id="{C98FB08F-1392-DD4B-AB73-93E93CE034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604C412-D7DA-D04C-9014-2107110EA45E}"/>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304412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AD8C0B-C1C1-C549-A7FE-9CB5A49491E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6CEDA8F-344E-624F-BE93-519746515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F7307EE-691B-3448-A28B-7EABDE85DB64}"/>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B6680CE1-96A9-6646-B22B-1BA9B4D1AC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37DBDEEB-7B08-714E-A4D2-900BC9682C0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9041E983-F318-404A-96CD-0FC3FE002ACD}"/>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8" name="Segnaposto piè di pagina 7">
            <a:extLst>
              <a:ext uri="{FF2B5EF4-FFF2-40B4-BE49-F238E27FC236}">
                <a16:creationId xmlns:a16="http://schemas.microsoft.com/office/drawing/2014/main" id="{DA02F955-2A5A-084D-890F-A511EE5FD2B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4ED1810-8E2D-864F-A64C-52B93FF22086}"/>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139028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A0E62-8C74-EE4F-8761-F8C3CBEC962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2F86947-066E-0B40-8798-2B5C1834F36C}"/>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4" name="Segnaposto piè di pagina 3">
            <a:extLst>
              <a:ext uri="{FF2B5EF4-FFF2-40B4-BE49-F238E27FC236}">
                <a16:creationId xmlns:a16="http://schemas.microsoft.com/office/drawing/2014/main" id="{987330E5-9920-364D-BBDC-5E6AE34A696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D47064D-DB3D-524F-94FA-CDFEC484C000}"/>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148529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66AF79A-72B3-1E42-9207-058C966E4F7D}"/>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3" name="Segnaposto piè di pagina 2">
            <a:extLst>
              <a:ext uri="{FF2B5EF4-FFF2-40B4-BE49-F238E27FC236}">
                <a16:creationId xmlns:a16="http://schemas.microsoft.com/office/drawing/2014/main" id="{9869CB71-C66C-A748-A641-04EC9FF58DE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86C027-3642-0E4F-8029-E025161BADC5}"/>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31403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4E9F0C-B639-C94F-AC0E-CF553CD37ED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5554D0-4B09-F549-A834-947019742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6B7C9A34-B2B5-AE42-991A-EA9C6CE97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AA49D84-18A9-9B45-9C5B-60B240B77017}"/>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6" name="Segnaposto piè di pagina 5">
            <a:extLst>
              <a:ext uri="{FF2B5EF4-FFF2-40B4-BE49-F238E27FC236}">
                <a16:creationId xmlns:a16="http://schemas.microsoft.com/office/drawing/2014/main" id="{ACAC0506-2230-384B-A50A-A61EA123DCB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92225F-1985-3F41-B892-314755531339}"/>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23718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DE413-3B84-9544-AF02-A53C5843A88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4D89510-702E-F64A-BDE4-8B6856410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3C6AF6D-45DC-7740-9ED5-F05D4F884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117A8DC-94F8-7F46-A104-BDCF66C70313}"/>
              </a:ext>
            </a:extLst>
          </p:cNvPr>
          <p:cNvSpPr>
            <a:spLocks noGrp="1"/>
          </p:cNvSpPr>
          <p:nvPr>
            <p:ph type="dt" sz="half" idx="10"/>
          </p:nvPr>
        </p:nvSpPr>
        <p:spPr/>
        <p:txBody>
          <a:bodyPr/>
          <a:lstStyle/>
          <a:p>
            <a:fld id="{6A89F996-7D2C-3048-B482-DCC4D4DF462B}" type="datetimeFigureOut">
              <a:rPr lang="it-IT" smtClean="0"/>
              <a:t>06/10/22</a:t>
            </a:fld>
            <a:endParaRPr lang="it-IT"/>
          </a:p>
        </p:txBody>
      </p:sp>
      <p:sp>
        <p:nvSpPr>
          <p:cNvPr id="6" name="Segnaposto piè di pagina 5">
            <a:extLst>
              <a:ext uri="{FF2B5EF4-FFF2-40B4-BE49-F238E27FC236}">
                <a16:creationId xmlns:a16="http://schemas.microsoft.com/office/drawing/2014/main" id="{E1399AD2-5F7E-D449-B776-3FE5B05A18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025F8E-5150-A848-8D13-ABD7BFFBC1EC}"/>
              </a:ext>
            </a:extLst>
          </p:cNvPr>
          <p:cNvSpPr>
            <a:spLocks noGrp="1"/>
          </p:cNvSpPr>
          <p:nvPr>
            <p:ph type="sldNum" sz="quarter" idx="12"/>
          </p:nvPr>
        </p:nvSpPr>
        <p:spPr/>
        <p:txBody>
          <a:bodyPr/>
          <a:lstStyle/>
          <a:p>
            <a:fld id="{FF77CCA5-CF3D-4F4E-9114-B430B1A61FE3}" type="slidenum">
              <a:rPr lang="it-IT" smtClean="0"/>
              <a:t>‹N›</a:t>
            </a:fld>
            <a:endParaRPr lang="it-IT"/>
          </a:p>
        </p:txBody>
      </p:sp>
    </p:spTree>
    <p:extLst>
      <p:ext uri="{BB962C8B-B14F-4D97-AF65-F5344CB8AC3E}">
        <p14:creationId xmlns:p14="http://schemas.microsoft.com/office/powerpoint/2010/main" val="327817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366959E-172F-0D43-893A-68FDBFA1A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3D6851C-5620-4845-8D9C-95E95A498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6EF89F4-F9BC-A84D-AEFD-EB86BC01F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9F996-7D2C-3048-B482-DCC4D4DF462B}" type="datetimeFigureOut">
              <a:rPr lang="it-IT" smtClean="0"/>
              <a:t>06/10/22</a:t>
            </a:fld>
            <a:endParaRPr lang="it-IT"/>
          </a:p>
        </p:txBody>
      </p:sp>
      <p:sp>
        <p:nvSpPr>
          <p:cNvPr id="5" name="Segnaposto piè di pagina 4">
            <a:extLst>
              <a:ext uri="{FF2B5EF4-FFF2-40B4-BE49-F238E27FC236}">
                <a16:creationId xmlns:a16="http://schemas.microsoft.com/office/drawing/2014/main" id="{E7D4AEC3-A054-B54D-925A-DF2B8A75A4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1429AC6-A6E4-EA47-A17A-200FDECE3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7CCA5-CF3D-4F4E-9114-B430B1A61FE3}" type="slidenum">
              <a:rPr lang="it-IT" smtClean="0"/>
              <a:t>‹N›</a:t>
            </a:fld>
            <a:endParaRPr lang="it-IT"/>
          </a:p>
        </p:txBody>
      </p:sp>
    </p:spTree>
    <p:extLst>
      <p:ext uri="{BB962C8B-B14F-4D97-AF65-F5344CB8AC3E}">
        <p14:creationId xmlns:p14="http://schemas.microsoft.com/office/powerpoint/2010/main" val="357426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D275C1C-86A9-4B41-8134-45933315BC11}"/>
              </a:ext>
            </a:extLst>
          </p:cNvPr>
          <p:cNvSpPr>
            <a:spLocks noChangeArrowheads="1"/>
          </p:cNvSpPr>
          <p:nvPr/>
        </p:nvSpPr>
        <p:spPr bwMode="auto">
          <a:xfrm>
            <a:off x="2209799" y="19670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it-IT" sz="3600" b="1" dirty="0" err="1">
                <a:solidFill>
                  <a:srgbClr val="0000FF"/>
                </a:solidFill>
                <a:latin typeface="Arial" panose="020B0604020202020204" pitchFamily="34" charset="0"/>
              </a:rPr>
              <a:t>Cdks</a:t>
            </a:r>
            <a:r>
              <a:rPr lang="en-US" altLang="it-IT" sz="3600" b="1" dirty="0">
                <a:solidFill>
                  <a:srgbClr val="0000FF"/>
                </a:solidFill>
                <a:latin typeface="Arial" panose="020B0604020202020204" pitchFamily="34" charset="0"/>
              </a:rPr>
              <a:t> (cyclin-dependent kinases)</a:t>
            </a:r>
          </a:p>
        </p:txBody>
      </p:sp>
      <p:sp>
        <p:nvSpPr>
          <p:cNvPr id="28674" name="Rectangle 3">
            <a:extLst>
              <a:ext uri="{FF2B5EF4-FFF2-40B4-BE49-F238E27FC236}">
                <a16:creationId xmlns:a16="http://schemas.microsoft.com/office/drawing/2014/main" id="{C5482188-10BD-8A44-A652-63A34A62CA27}"/>
              </a:ext>
            </a:extLst>
          </p:cNvPr>
          <p:cNvSpPr>
            <a:spLocks noChangeArrowheads="1"/>
          </p:cNvSpPr>
          <p:nvPr/>
        </p:nvSpPr>
        <p:spPr bwMode="auto">
          <a:xfrm>
            <a:off x="512617" y="1215736"/>
            <a:ext cx="11291456" cy="533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Char char="•"/>
            </a:pPr>
            <a:r>
              <a:rPr lang="en-US" altLang="it-IT" sz="2200" dirty="0">
                <a:solidFill>
                  <a:srgbClr val="000000"/>
                </a:solidFill>
                <a:latin typeface="Arial" panose="020B0604020202020204" pitchFamily="34" charset="0"/>
              </a:rPr>
              <a:t>Based on the sequence of the kinase domain, </a:t>
            </a:r>
            <a:r>
              <a:rPr lang="en-US" altLang="it-IT" sz="2200" b="1" u="sng" dirty="0">
                <a:solidFill>
                  <a:srgbClr val="000000"/>
                </a:solidFill>
                <a:latin typeface="Arial" panose="020B0604020202020204" pitchFamily="34" charset="0"/>
              </a:rPr>
              <a:t>C</a:t>
            </a:r>
            <a:r>
              <a:rPr lang="en-US" altLang="it-IT" sz="2200" dirty="0">
                <a:solidFill>
                  <a:srgbClr val="000000"/>
                </a:solidFill>
                <a:latin typeface="Arial" panose="020B0604020202020204" pitchFamily="34" charset="0"/>
              </a:rPr>
              <a:t>DKs belong to the CMGC group of kinases (named for the initials of some members), along with mitogen-activated protein kinases (</a:t>
            </a:r>
            <a:r>
              <a:rPr lang="en-US" altLang="it-IT" sz="2200" b="1" u="sng" dirty="0">
                <a:solidFill>
                  <a:srgbClr val="000000"/>
                </a:solidFill>
                <a:latin typeface="Arial" panose="020B0604020202020204" pitchFamily="34" charset="0"/>
              </a:rPr>
              <a:t>M</a:t>
            </a:r>
            <a:r>
              <a:rPr lang="en-US" altLang="it-IT" sz="2200" dirty="0">
                <a:solidFill>
                  <a:srgbClr val="000000"/>
                </a:solidFill>
                <a:latin typeface="Arial" panose="020B0604020202020204" pitchFamily="34" charset="0"/>
              </a:rPr>
              <a:t>APKs), glycogen synthase kinase-3 beta (</a:t>
            </a:r>
            <a:r>
              <a:rPr lang="en-US" altLang="it-IT" sz="2200" b="1" u="sng" dirty="0">
                <a:solidFill>
                  <a:srgbClr val="000000"/>
                </a:solidFill>
                <a:latin typeface="Arial" panose="020B0604020202020204" pitchFamily="34" charset="0"/>
              </a:rPr>
              <a:t>G</a:t>
            </a:r>
            <a:r>
              <a:rPr lang="en-US" altLang="it-IT" sz="2200" dirty="0">
                <a:solidFill>
                  <a:srgbClr val="000000"/>
                </a:solidFill>
                <a:latin typeface="Arial" panose="020B0604020202020204" pitchFamily="34" charset="0"/>
              </a:rPr>
              <a:t>sk3</a:t>
            </a:r>
            <a:r>
              <a:rPr lang="el-GR" altLang="it-IT" sz="2200" dirty="0">
                <a:solidFill>
                  <a:srgbClr val="000000"/>
                </a:solidFill>
                <a:latin typeface="Arial" panose="020B0604020202020204" pitchFamily="34" charset="0"/>
              </a:rPr>
              <a:t>β), </a:t>
            </a:r>
            <a:r>
              <a:rPr lang="en-US" altLang="it-IT" sz="2200" dirty="0">
                <a:solidFill>
                  <a:srgbClr val="000000"/>
                </a:solidFill>
                <a:latin typeface="Arial" panose="020B0604020202020204" pitchFamily="34" charset="0"/>
              </a:rPr>
              <a:t>members of the dual-specificity tyrosine-regulated kinase (DYRK) family and CDK-like kinases (</a:t>
            </a:r>
            <a:r>
              <a:rPr lang="en-US" altLang="it-IT" sz="2200" b="1" dirty="0">
                <a:solidFill>
                  <a:srgbClr val="000000"/>
                </a:solidFill>
                <a:latin typeface="Arial" panose="020B0604020202020204" pitchFamily="34" charset="0"/>
              </a:rPr>
              <a:t>C</a:t>
            </a:r>
            <a:r>
              <a:rPr lang="en-US" altLang="it-IT" sz="2200" dirty="0">
                <a:solidFill>
                  <a:srgbClr val="000000"/>
                </a:solidFill>
                <a:latin typeface="Arial" panose="020B0604020202020204" pitchFamily="34" charset="0"/>
              </a:rPr>
              <a:t>LKs). </a:t>
            </a:r>
          </a:p>
          <a:p>
            <a:pPr>
              <a:buFontTx/>
              <a:buChar char="•"/>
            </a:pPr>
            <a:r>
              <a:rPr lang="en-US" altLang="it-IT" sz="2200" dirty="0">
                <a:solidFill>
                  <a:srgbClr val="000000"/>
                </a:solidFill>
                <a:latin typeface="Arial" panose="020B0604020202020204" pitchFamily="34" charset="0"/>
              </a:rPr>
              <a:t>In related kinases such as MAPKs, substrate specificity is conferred by docking sites separated from the catalytic site, whereas CDKs are characterized by dependency on separate protein subunits, cyclins, that provide additional sequences required for enzymatic activity.</a:t>
            </a:r>
          </a:p>
          <a:p>
            <a:pPr>
              <a:buFontTx/>
              <a:buChar char="•"/>
            </a:pPr>
            <a:r>
              <a:rPr lang="en-US" altLang="it-IT" sz="2200" dirty="0">
                <a:solidFill>
                  <a:srgbClr val="000000"/>
                </a:solidFill>
                <a:latin typeface="Arial" panose="020B0604020202020204" pitchFamily="34" charset="0"/>
              </a:rPr>
              <a:t>Kinase activity (phosphorylation) is turned on by association with cyclins.</a:t>
            </a:r>
          </a:p>
          <a:p>
            <a:pPr>
              <a:buFontTx/>
              <a:buChar char="•"/>
            </a:pPr>
            <a:r>
              <a:rPr lang="en-US" altLang="it-IT" sz="2200" dirty="0">
                <a:solidFill>
                  <a:srgbClr val="000000"/>
                </a:solidFill>
                <a:latin typeface="Arial" panose="020B0604020202020204" pitchFamily="34" charset="0"/>
              </a:rPr>
              <a:t>Activities cyclically vary during cell cycle and phosphorylate proteins involved in cell-cycle regulation.</a:t>
            </a:r>
          </a:p>
          <a:p>
            <a:pPr>
              <a:buFontTx/>
              <a:buChar char="•"/>
            </a:pPr>
            <a:r>
              <a:rPr lang="en-US" altLang="it-IT" sz="2200" dirty="0">
                <a:solidFill>
                  <a:srgbClr val="000000"/>
                </a:solidFill>
                <a:latin typeface="Arial" panose="020B0604020202020204" pitchFamily="34" charset="0"/>
              </a:rPr>
              <a:t>CDKs were first discovered by genetic and biochemical studies in model organisms such as yeasts and frogs in the 1980s.</a:t>
            </a:r>
          </a:p>
          <a:p>
            <a:pPr>
              <a:buFontTx/>
              <a:buChar char="•"/>
            </a:pPr>
            <a:r>
              <a:rPr lang="en-US" altLang="it-IT" sz="2200" dirty="0">
                <a:solidFill>
                  <a:srgbClr val="000000"/>
                </a:solidFill>
                <a:latin typeface="Arial" panose="020B0604020202020204" pitchFamily="34" charset="0"/>
              </a:rPr>
              <a:t>Proteins belonging to CDK family have been named as Cdk1 through to Cdk20.</a:t>
            </a:r>
          </a:p>
          <a:p>
            <a:pPr>
              <a:buFontTx/>
              <a:buChar char="•"/>
            </a:pPr>
            <a:endParaRPr lang="en-US" altLang="it-IT" sz="2200" dirty="0">
              <a:solidFill>
                <a:srgbClr val="000000"/>
              </a:solidFill>
              <a:latin typeface="Arial" panose="020B0604020202020204" pitchFamily="34" charset="0"/>
            </a:endParaRPr>
          </a:p>
          <a:p>
            <a:pPr>
              <a:buFontTx/>
              <a:buChar char="•"/>
            </a:pPr>
            <a:endParaRPr lang="en-US" altLang="it-IT" sz="2200" dirty="0">
              <a:solidFill>
                <a:srgbClr val="000000"/>
              </a:solidFill>
              <a:latin typeface="Arial" panose="020B0604020202020204" pitchFamily="34" charset="0"/>
            </a:endParaRPr>
          </a:p>
          <a:p>
            <a:pPr>
              <a:buFontTx/>
              <a:buChar char="•"/>
            </a:pPr>
            <a:endParaRPr lang="en-US" altLang="it-IT" sz="2200" dirty="0">
              <a:solidFill>
                <a:srgbClr val="000000"/>
              </a:solidFill>
              <a:latin typeface="Arial" panose="020B0604020202020204" pitchFamily="34" charset="0"/>
            </a:endParaRPr>
          </a:p>
          <a:p>
            <a:pPr>
              <a:buFontTx/>
              <a:buChar char="•"/>
            </a:pPr>
            <a:endParaRPr lang="en-US" altLang="it-IT" sz="2200" dirty="0">
              <a:solidFill>
                <a:srgbClr val="000000"/>
              </a:solidFill>
              <a:latin typeface="Arial" panose="020B0604020202020204" pitchFamily="34" charset="0"/>
            </a:endParaRPr>
          </a:p>
        </p:txBody>
      </p:sp>
      <p:sp>
        <p:nvSpPr>
          <p:cNvPr id="3" name="Segnaposto numero diapositiva 2">
            <a:extLst>
              <a:ext uri="{FF2B5EF4-FFF2-40B4-BE49-F238E27FC236}">
                <a16:creationId xmlns:a16="http://schemas.microsoft.com/office/drawing/2014/main" id="{A90758AC-78E7-F446-9C7F-4ECF151EED5B}"/>
              </a:ext>
            </a:extLst>
          </p:cNvPr>
          <p:cNvSpPr>
            <a:spLocks noGrp="1"/>
          </p:cNvSpPr>
          <p:nvPr>
            <p:ph type="sldNum" sz="quarter" idx="12"/>
          </p:nvPr>
        </p:nvSpPr>
        <p:spPr/>
        <p:txBody>
          <a:bodyPr/>
          <a:lstStyle/>
          <a:p>
            <a:pPr>
              <a:defRPr/>
            </a:pPr>
            <a:fld id="{20A7CE7B-5BCA-4448-97A2-945F44A6DB29}" type="slidenum">
              <a:rPr lang="it-IT"/>
              <a:pPr>
                <a:defRPr/>
              </a:pPr>
              <a:t>1</a:t>
            </a:fld>
            <a:endParaRPr lang="it-IT"/>
          </a:p>
        </p:txBody>
      </p:sp>
    </p:spTree>
    <p:extLst>
      <p:ext uri="{BB962C8B-B14F-4D97-AF65-F5344CB8AC3E}">
        <p14:creationId xmlns:p14="http://schemas.microsoft.com/office/powerpoint/2010/main" val="73872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91E3F665-1810-5942-8841-C576F1BB3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12718"/>
            <a:ext cx="7315200" cy="499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4D4FAB2F-D61B-334A-BE3C-C4B44899053F}"/>
              </a:ext>
            </a:extLst>
          </p:cNvPr>
          <p:cNvSpPr>
            <a:spLocks noGrp="1"/>
          </p:cNvSpPr>
          <p:nvPr>
            <p:ph type="sldNum" sz="quarter" idx="12"/>
          </p:nvPr>
        </p:nvSpPr>
        <p:spPr/>
        <p:txBody>
          <a:bodyPr/>
          <a:lstStyle/>
          <a:p>
            <a:pPr>
              <a:defRPr/>
            </a:pPr>
            <a:fld id="{E7523760-4EB3-624D-AAA8-E7FCD5AA9DBA}" type="slidenum">
              <a:rPr lang="it-IT" smtClean="0"/>
              <a:pPr>
                <a:defRPr/>
              </a:pPr>
              <a:t>10</a:t>
            </a:fld>
            <a:endParaRPr lang="it-IT"/>
          </a:p>
        </p:txBody>
      </p:sp>
      <p:sp>
        <p:nvSpPr>
          <p:cNvPr id="2" name="Rettangolo 1">
            <a:extLst>
              <a:ext uri="{FF2B5EF4-FFF2-40B4-BE49-F238E27FC236}">
                <a16:creationId xmlns:a16="http://schemas.microsoft.com/office/drawing/2014/main" id="{4B960FBE-8C35-714B-BCBF-B588C1041449}"/>
              </a:ext>
            </a:extLst>
          </p:cNvPr>
          <p:cNvSpPr/>
          <p:nvPr/>
        </p:nvSpPr>
        <p:spPr>
          <a:xfrm>
            <a:off x="2667000" y="5710019"/>
            <a:ext cx="7529945" cy="646331"/>
          </a:xfrm>
          <a:prstGeom prst="rect">
            <a:avLst/>
          </a:prstGeom>
        </p:spPr>
        <p:txBody>
          <a:bodyPr wrap="square">
            <a:spAutoFit/>
          </a:bodyPr>
          <a:lstStyle/>
          <a:p>
            <a:pPr algn="ctr"/>
            <a:r>
              <a:rPr lang="it-IT" b="1" dirty="0">
                <a:solidFill>
                  <a:srgbClr val="002060"/>
                </a:solidFill>
              </a:rPr>
              <a:t>PSTAIRE </a:t>
            </a:r>
            <a:r>
              <a:rPr lang="it-IT" b="1" dirty="0">
                <a:solidFill>
                  <a:srgbClr val="002060"/>
                </a:solidFill>
                <a:latin typeface="Symbol" pitchFamily="2" charset="2"/>
              </a:rPr>
              <a:t>a</a:t>
            </a:r>
            <a:r>
              <a:rPr lang="it-IT" b="1" dirty="0">
                <a:solidFill>
                  <a:srgbClr val="002060"/>
                </a:solidFill>
              </a:rPr>
              <a:t>-</a:t>
            </a:r>
            <a:r>
              <a:rPr lang="it-IT" b="1" dirty="0" err="1">
                <a:solidFill>
                  <a:srgbClr val="002060"/>
                </a:solidFill>
              </a:rPr>
              <a:t>helix</a:t>
            </a:r>
            <a:r>
              <a:rPr lang="it-IT" b="1" dirty="0">
                <a:solidFill>
                  <a:srgbClr val="002060"/>
                </a:solidFill>
              </a:rPr>
              <a:t> </a:t>
            </a:r>
            <a:r>
              <a:rPr lang="it-IT" b="1" dirty="0" err="1">
                <a:solidFill>
                  <a:srgbClr val="002060"/>
                </a:solidFill>
              </a:rPr>
              <a:t>is</a:t>
            </a:r>
            <a:r>
              <a:rPr lang="it-IT" b="1" dirty="0">
                <a:solidFill>
                  <a:srgbClr val="002060"/>
                </a:solidFill>
              </a:rPr>
              <a:t> </a:t>
            </a:r>
            <a:r>
              <a:rPr lang="it-IT" b="1" dirty="0" err="1">
                <a:solidFill>
                  <a:srgbClr val="002060"/>
                </a:solidFill>
              </a:rPr>
              <a:t>present</a:t>
            </a:r>
            <a:r>
              <a:rPr lang="it-IT" b="1" dirty="0">
                <a:solidFill>
                  <a:srgbClr val="002060"/>
                </a:solidFill>
              </a:rPr>
              <a:t> in </a:t>
            </a:r>
            <a:r>
              <a:rPr lang="it-IT" b="1" dirty="0" err="1">
                <a:solidFill>
                  <a:srgbClr val="002060"/>
                </a:solidFill>
              </a:rPr>
              <a:t>all</a:t>
            </a:r>
            <a:r>
              <a:rPr lang="it-IT" b="1" dirty="0">
                <a:solidFill>
                  <a:srgbClr val="002060"/>
                </a:solidFill>
              </a:rPr>
              <a:t> </a:t>
            </a:r>
            <a:r>
              <a:rPr lang="it-IT" b="1" dirty="0" err="1">
                <a:solidFill>
                  <a:srgbClr val="002060"/>
                </a:solidFill>
              </a:rPr>
              <a:t>CDKs</a:t>
            </a:r>
            <a:r>
              <a:rPr lang="it-IT" b="1" dirty="0">
                <a:solidFill>
                  <a:srgbClr val="002060"/>
                </a:solidFill>
              </a:rPr>
              <a:t> and </a:t>
            </a:r>
            <a:r>
              <a:rPr lang="it-IT" b="1" dirty="0" err="1">
                <a:solidFill>
                  <a:srgbClr val="002060"/>
                </a:solidFill>
              </a:rPr>
              <a:t>is</a:t>
            </a:r>
            <a:r>
              <a:rPr lang="it-IT" b="1" dirty="0">
                <a:solidFill>
                  <a:srgbClr val="002060"/>
                </a:solidFill>
              </a:rPr>
              <a:t> </a:t>
            </a:r>
            <a:r>
              <a:rPr lang="it-IT" b="1" dirty="0" err="1">
                <a:solidFill>
                  <a:srgbClr val="002060"/>
                </a:solidFill>
              </a:rPr>
              <a:t>essential</a:t>
            </a:r>
            <a:r>
              <a:rPr lang="it-IT" b="1" dirty="0">
                <a:solidFill>
                  <a:srgbClr val="002060"/>
                </a:solidFill>
              </a:rPr>
              <a:t> for </a:t>
            </a:r>
            <a:r>
              <a:rPr lang="it-IT" b="1" dirty="0" err="1">
                <a:solidFill>
                  <a:srgbClr val="002060"/>
                </a:solidFill>
              </a:rPr>
              <a:t>binding</a:t>
            </a:r>
            <a:r>
              <a:rPr lang="it-IT" b="1" dirty="0">
                <a:solidFill>
                  <a:srgbClr val="002060"/>
                </a:solidFill>
              </a:rPr>
              <a:t> of </a:t>
            </a:r>
            <a:r>
              <a:rPr lang="it-IT" b="1" dirty="0" err="1">
                <a:solidFill>
                  <a:srgbClr val="002060"/>
                </a:solidFill>
              </a:rPr>
              <a:t>cyclins</a:t>
            </a:r>
            <a:r>
              <a:rPr lang="it-IT" b="1" dirty="0">
                <a:solidFill>
                  <a:srgbClr val="002060"/>
                </a:solidFill>
              </a:rPr>
              <a:t> (EGV</a:t>
            </a:r>
            <a:r>
              <a:rPr lang="it-IT" b="1" u="sng" dirty="0">
                <a:solidFill>
                  <a:srgbClr val="002060"/>
                </a:solidFill>
              </a:rPr>
              <a:t>PSTAIRE</a:t>
            </a:r>
            <a:r>
              <a:rPr lang="it-IT" b="1" dirty="0">
                <a:solidFill>
                  <a:srgbClr val="002060"/>
                </a:solidFill>
              </a:rPr>
              <a:t>ISLLKE).</a:t>
            </a:r>
          </a:p>
        </p:txBody>
      </p:sp>
    </p:spTree>
    <p:extLst>
      <p:ext uri="{BB962C8B-B14F-4D97-AF65-F5344CB8AC3E}">
        <p14:creationId xmlns:p14="http://schemas.microsoft.com/office/powerpoint/2010/main" val="354781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0897F97-141C-6247-8AF9-557DAED1D21F}"/>
              </a:ext>
            </a:extLst>
          </p:cNvPr>
          <p:cNvSpPr/>
          <p:nvPr/>
        </p:nvSpPr>
        <p:spPr>
          <a:xfrm>
            <a:off x="4398313" y="362589"/>
            <a:ext cx="3180679" cy="523220"/>
          </a:xfrm>
          <a:prstGeom prst="rect">
            <a:avLst/>
          </a:prstGeom>
        </p:spPr>
        <p:txBody>
          <a:bodyPr wrap="none">
            <a:spAutoFit/>
          </a:bodyPr>
          <a:lstStyle/>
          <a:p>
            <a:r>
              <a:rPr lang="it-IT" sz="2800" b="1" dirty="0">
                <a:solidFill>
                  <a:srgbClr val="002060"/>
                </a:solidFill>
                <a:latin typeface="Arial" panose="020B0604020202020204" pitchFamily="34" charset="0"/>
                <a:cs typeface="Arial" panose="020B0604020202020204" pitchFamily="34" charset="0"/>
              </a:rPr>
              <a:t>The </a:t>
            </a:r>
            <a:r>
              <a:rPr lang="it-IT" sz="2800" b="1" dirty="0" err="1">
                <a:solidFill>
                  <a:srgbClr val="002060"/>
                </a:solidFill>
                <a:latin typeface="Arial" panose="020B0604020202020204" pitchFamily="34" charset="0"/>
                <a:cs typeface="Arial" panose="020B0604020202020204" pitchFamily="34" charset="0"/>
              </a:rPr>
              <a:t>cyclin</a:t>
            </a:r>
            <a:r>
              <a:rPr lang="it-IT" sz="2800" b="1" dirty="0">
                <a:solidFill>
                  <a:srgbClr val="002060"/>
                </a:solidFill>
                <a:latin typeface="Arial" panose="020B0604020202020204" pitchFamily="34" charset="0"/>
                <a:cs typeface="Arial" panose="020B0604020202020204" pitchFamily="34" charset="0"/>
              </a:rPr>
              <a:t> family </a:t>
            </a:r>
          </a:p>
        </p:txBody>
      </p:sp>
      <p:sp>
        <p:nvSpPr>
          <p:cNvPr id="3" name="Rettangolo 2">
            <a:extLst>
              <a:ext uri="{FF2B5EF4-FFF2-40B4-BE49-F238E27FC236}">
                <a16:creationId xmlns:a16="http://schemas.microsoft.com/office/drawing/2014/main" id="{E03F7CAA-3CC7-B942-B6AD-D3781F3B6B44}"/>
              </a:ext>
            </a:extLst>
          </p:cNvPr>
          <p:cNvSpPr/>
          <p:nvPr/>
        </p:nvSpPr>
        <p:spPr>
          <a:xfrm>
            <a:off x="481470" y="885809"/>
            <a:ext cx="11014363" cy="5632311"/>
          </a:xfrm>
          <a:prstGeom prst="rect">
            <a:avLst/>
          </a:prstGeom>
        </p:spPr>
        <p:txBody>
          <a:bodyPr wrap="square">
            <a:spAutoFit/>
          </a:bodyPr>
          <a:lstStyle/>
          <a:p>
            <a:pPr marL="342900" indent="-342900">
              <a:buFont typeface="Arial" panose="020B0604020202020204" pitchFamily="34" charset="0"/>
              <a:buChar char="•"/>
            </a:pPr>
            <a:r>
              <a:rPr lang="it-IT" sz="2400" dirty="0" err="1"/>
              <a:t>Cyclins</a:t>
            </a:r>
            <a:r>
              <a:rPr lang="it-IT" sz="2400" dirty="0"/>
              <a:t> are a large family of </a:t>
            </a:r>
            <a:r>
              <a:rPr lang="it-IT" sz="2400" dirty="0" err="1"/>
              <a:t>approximately</a:t>
            </a:r>
            <a:r>
              <a:rPr lang="it-IT" sz="2400" dirty="0"/>
              <a:t> 30 </a:t>
            </a:r>
            <a:r>
              <a:rPr lang="it-IT" sz="2400" dirty="0" err="1"/>
              <a:t>proteins</a:t>
            </a:r>
            <a:r>
              <a:rPr lang="it-IT" sz="2400" dirty="0"/>
              <a:t> </a:t>
            </a:r>
            <a:r>
              <a:rPr lang="it-IT" sz="2400" dirty="0" err="1"/>
              <a:t>varying</a:t>
            </a:r>
            <a:r>
              <a:rPr lang="it-IT" sz="2400" dirty="0"/>
              <a:t> in mass from 35 to 90 </a:t>
            </a:r>
            <a:r>
              <a:rPr lang="it-IT" sz="2400" dirty="0" err="1"/>
              <a:t>kDa</a:t>
            </a:r>
            <a:r>
              <a:rPr lang="it-IT" sz="2400" dirty="0"/>
              <a:t>. </a:t>
            </a:r>
          </a:p>
          <a:p>
            <a:pPr marL="342900" indent="-342900">
              <a:buFont typeface="Arial" panose="020B0604020202020204" pitchFamily="34" charset="0"/>
              <a:buChar char="•"/>
            </a:pPr>
            <a:r>
              <a:rPr lang="it-IT" sz="2400" dirty="0" err="1"/>
              <a:t>These</a:t>
            </a:r>
            <a:r>
              <a:rPr lang="it-IT" sz="2400" dirty="0"/>
              <a:t> </a:t>
            </a:r>
            <a:r>
              <a:rPr lang="it-IT" sz="2400" dirty="0" err="1"/>
              <a:t>proteins</a:t>
            </a:r>
            <a:r>
              <a:rPr lang="it-IT" sz="2400" dirty="0"/>
              <a:t> are </a:t>
            </a:r>
            <a:r>
              <a:rPr lang="it-IT" sz="2400" dirty="0" err="1"/>
              <a:t>structurally</a:t>
            </a:r>
            <a:r>
              <a:rPr lang="it-IT" sz="2400" dirty="0"/>
              <a:t> </a:t>
            </a:r>
            <a:r>
              <a:rPr lang="it-IT" sz="2400" dirty="0" err="1"/>
              <a:t>defined</a:t>
            </a:r>
            <a:r>
              <a:rPr lang="it-IT" sz="2400" dirty="0"/>
              <a:t> by the </a:t>
            </a:r>
            <a:r>
              <a:rPr lang="it-IT" sz="2400" dirty="0" err="1"/>
              <a:t>presence</a:t>
            </a:r>
            <a:r>
              <a:rPr lang="it-IT" sz="2400" dirty="0"/>
              <a:t> of the so-</a:t>
            </a:r>
            <a:r>
              <a:rPr lang="it-IT" sz="2400" dirty="0" err="1"/>
              <a:t>called</a:t>
            </a:r>
            <a:r>
              <a:rPr lang="it-IT" sz="2400" dirty="0"/>
              <a:t> </a:t>
            </a:r>
            <a:r>
              <a:rPr lang="it-IT" sz="2400" dirty="0" err="1"/>
              <a:t>cyclin</a:t>
            </a:r>
            <a:r>
              <a:rPr lang="it-IT" sz="2400" dirty="0"/>
              <a:t> box, a domain of </a:t>
            </a:r>
            <a:r>
              <a:rPr lang="it-IT" sz="2400" dirty="0" err="1"/>
              <a:t>approximately</a:t>
            </a:r>
            <a:r>
              <a:rPr lang="it-IT" sz="2400" dirty="0"/>
              <a:t> 100 amino acid </a:t>
            </a:r>
            <a:r>
              <a:rPr lang="it-IT" sz="2400" dirty="0" err="1"/>
              <a:t>residues</a:t>
            </a:r>
            <a:r>
              <a:rPr lang="it-IT" sz="2400" dirty="0"/>
              <a:t> </a:t>
            </a:r>
            <a:r>
              <a:rPr lang="it-IT" sz="2400" dirty="0" err="1"/>
              <a:t>that</a:t>
            </a:r>
            <a:r>
              <a:rPr lang="it-IT" sz="2400" dirty="0"/>
              <a:t> </a:t>
            </a:r>
            <a:r>
              <a:rPr lang="it-IT" sz="2400" dirty="0" err="1"/>
              <a:t>forms</a:t>
            </a:r>
            <a:r>
              <a:rPr lang="it-IT" sz="2400" dirty="0"/>
              <a:t> a </a:t>
            </a:r>
            <a:r>
              <a:rPr lang="it-IT" sz="2400" dirty="0" err="1"/>
              <a:t>stack</a:t>
            </a:r>
            <a:r>
              <a:rPr lang="it-IT" sz="2400" dirty="0"/>
              <a:t> of </a:t>
            </a:r>
            <a:r>
              <a:rPr lang="it-IT" sz="2400" dirty="0" err="1"/>
              <a:t>five</a:t>
            </a:r>
            <a:r>
              <a:rPr lang="it-IT" sz="2400" dirty="0"/>
              <a:t> α-</a:t>
            </a:r>
            <a:r>
              <a:rPr lang="it-IT" sz="2400" dirty="0" err="1"/>
              <a:t>helices</a:t>
            </a:r>
            <a:r>
              <a:rPr lang="it-IT" sz="2400" dirty="0"/>
              <a:t>. </a:t>
            </a:r>
          </a:p>
          <a:p>
            <a:pPr marL="342900" indent="-342900">
              <a:buFont typeface="Arial" panose="020B0604020202020204" pitchFamily="34" charset="0"/>
              <a:buChar char="•"/>
            </a:pPr>
            <a:r>
              <a:rPr lang="it-IT" sz="2400" dirty="0" err="1"/>
              <a:t>Many</a:t>
            </a:r>
            <a:r>
              <a:rPr lang="it-IT" sz="2400" dirty="0"/>
              <a:t> </a:t>
            </a:r>
            <a:r>
              <a:rPr lang="it-IT" sz="2400" dirty="0" err="1"/>
              <a:t>cyclins</a:t>
            </a:r>
            <a:r>
              <a:rPr lang="it-IT" sz="2400" dirty="0"/>
              <a:t> </a:t>
            </a:r>
            <a:r>
              <a:rPr lang="it-IT" sz="2400" dirty="0" err="1"/>
              <a:t>have</a:t>
            </a:r>
            <a:r>
              <a:rPr lang="it-IT" sz="2400" dirty="0"/>
              <a:t> </a:t>
            </a:r>
            <a:r>
              <a:rPr lang="it-IT" sz="2400" dirty="0" err="1"/>
              <a:t>two</a:t>
            </a:r>
            <a:r>
              <a:rPr lang="it-IT" sz="2400" dirty="0"/>
              <a:t> </a:t>
            </a:r>
            <a:r>
              <a:rPr lang="it-IT" sz="2400" dirty="0" err="1"/>
              <a:t>cyclin</a:t>
            </a:r>
            <a:r>
              <a:rPr lang="it-IT" sz="2400" dirty="0"/>
              <a:t> boxes, </a:t>
            </a:r>
            <a:r>
              <a:rPr lang="it-IT" sz="2400" dirty="0" err="1"/>
              <a:t>one</a:t>
            </a:r>
            <a:r>
              <a:rPr lang="it-IT" sz="2400" dirty="0"/>
              <a:t> amino- terminal box for </a:t>
            </a:r>
            <a:r>
              <a:rPr lang="it-IT" sz="2400" dirty="0" err="1"/>
              <a:t>binding</a:t>
            </a:r>
            <a:r>
              <a:rPr lang="it-IT" sz="2400" dirty="0"/>
              <a:t> to </a:t>
            </a:r>
            <a:r>
              <a:rPr lang="it-IT" sz="2400" dirty="0" err="1"/>
              <a:t>CDKs</a:t>
            </a:r>
            <a:r>
              <a:rPr lang="it-IT" sz="2400" dirty="0"/>
              <a:t>, and a </a:t>
            </a:r>
            <a:r>
              <a:rPr lang="it-IT" sz="2400" dirty="0" err="1"/>
              <a:t>carboxy</a:t>
            </a:r>
            <a:r>
              <a:rPr lang="it-IT" sz="2400" dirty="0"/>
              <a:t>-terminal box </a:t>
            </a:r>
            <a:r>
              <a:rPr lang="it-IT" sz="2400" dirty="0" err="1"/>
              <a:t>that</a:t>
            </a:r>
            <a:r>
              <a:rPr lang="it-IT" sz="2400" dirty="0"/>
              <a:t> </a:t>
            </a:r>
            <a:r>
              <a:rPr lang="it-IT" sz="2400" dirty="0" err="1"/>
              <a:t>is</a:t>
            </a:r>
            <a:r>
              <a:rPr lang="it-IT" sz="2400" dirty="0"/>
              <a:t> </a:t>
            </a:r>
            <a:r>
              <a:rPr lang="it-IT" sz="2400" dirty="0" err="1"/>
              <a:t>usually</a:t>
            </a:r>
            <a:r>
              <a:rPr lang="it-IT" sz="2400" dirty="0"/>
              <a:t> </a:t>
            </a:r>
            <a:r>
              <a:rPr lang="it-IT" sz="2400" dirty="0" err="1"/>
              <a:t>required</a:t>
            </a:r>
            <a:r>
              <a:rPr lang="it-IT" sz="2400" dirty="0"/>
              <a:t> for the </a:t>
            </a:r>
            <a:r>
              <a:rPr lang="it-IT" sz="2400" dirty="0" err="1"/>
              <a:t>proper</a:t>
            </a:r>
            <a:r>
              <a:rPr lang="it-IT" sz="2400" dirty="0"/>
              <a:t> </a:t>
            </a:r>
            <a:r>
              <a:rPr lang="it-IT" sz="2400" dirty="0" err="1"/>
              <a:t>folding</a:t>
            </a:r>
            <a:r>
              <a:rPr lang="it-IT" sz="2400" dirty="0"/>
              <a:t> of the </a:t>
            </a:r>
            <a:r>
              <a:rPr lang="it-IT" sz="2400" dirty="0" err="1"/>
              <a:t>cyclin</a:t>
            </a:r>
            <a:r>
              <a:rPr lang="it-IT" sz="2400" dirty="0"/>
              <a:t> </a:t>
            </a:r>
            <a:r>
              <a:rPr lang="it-IT" sz="2400" dirty="0" err="1"/>
              <a:t>molecule</a:t>
            </a:r>
            <a:r>
              <a:rPr lang="it-IT" sz="2400" dirty="0"/>
              <a:t>. </a:t>
            </a:r>
          </a:p>
          <a:p>
            <a:pPr marL="342900" indent="-342900">
              <a:buFont typeface="Arial" panose="020B0604020202020204" pitchFamily="34" charset="0"/>
              <a:buChar char="•"/>
            </a:pPr>
            <a:r>
              <a:rPr lang="it-IT" sz="2400" dirty="0"/>
              <a:t>The </a:t>
            </a:r>
            <a:r>
              <a:rPr lang="it-IT" sz="2400" dirty="0" err="1"/>
              <a:t>cyclin</a:t>
            </a:r>
            <a:r>
              <a:rPr lang="it-IT" sz="2400" dirty="0"/>
              <a:t> box </a:t>
            </a:r>
            <a:r>
              <a:rPr lang="it-IT" sz="2400" dirty="0" err="1"/>
              <a:t>is</a:t>
            </a:r>
            <a:r>
              <a:rPr lang="it-IT" sz="2400" dirty="0"/>
              <a:t> </a:t>
            </a:r>
            <a:r>
              <a:rPr lang="it-IT" sz="2400" dirty="0" err="1"/>
              <a:t>also</a:t>
            </a:r>
            <a:r>
              <a:rPr lang="it-IT" sz="2400" dirty="0"/>
              <a:t> </a:t>
            </a:r>
            <a:r>
              <a:rPr lang="it-IT" sz="2400" dirty="0" err="1"/>
              <a:t>present</a:t>
            </a:r>
            <a:r>
              <a:rPr lang="it-IT" sz="2400" dirty="0"/>
              <a:t> in </a:t>
            </a:r>
            <a:r>
              <a:rPr lang="it-IT" sz="2400" dirty="0" err="1"/>
              <a:t>other</a:t>
            </a:r>
            <a:r>
              <a:rPr lang="it-IT" sz="2400" dirty="0"/>
              <a:t> </a:t>
            </a:r>
            <a:r>
              <a:rPr lang="it-IT" sz="2400" dirty="0" err="1"/>
              <a:t>molecules</a:t>
            </a:r>
            <a:r>
              <a:rPr lang="it-IT" sz="2400" dirty="0"/>
              <a:t> (the </a:t>
            </a:r>
            <a:r>
              <a:rPr lang="it-IT" sz="2400" dirty="0" err="1"/>
              <a:t>retinoblastoma</a:t>
            </a:r>
            <a:r>
              <a:rPr lang="it-IT" sz="2400" dirty="0"/>
              <a:t> </a:t>
            </a:r>
            <a:r>
              <a:rPr lang="it-IT" sz="2400" dirty="0" err="1"/>
              <a:t>protein</a:t>
            </a:r>
            <a:r>
              <a:rPr lang="it-IT" sz="2400" dirty="0"/>
              <a:t> </a:t>
            </a:r>
            <a:r>
              <a:rPr lang="it-IT" sz="2400" dirty="0" err="1"/>
              <a:t>Rb</a:t>
            </a:r>
            <a:r>
              <a:rPr lang="it-IT" sz="2400" dirty="0"/>
              <a:t>, the </a:t>
            </a:r>
            <a:r>
              <a:rPr lang="it-IT" sz="2400" dirty="0" err="1"/>
              <a:t>transcription</a:t>
            </a:r>
            <a:r>
              <a:rPr lang="it-IT" sz="2400" dirty="0"/>
              <a:t> </a:t>
            </a:r>
            <a:r>
              <a:rPr lang="it-IT" sz="2400" dirty="0" err="1"/>
              <a:t>factor</a:t>
            </a:r>
            <a:r>
              <a:rPr lang="it-IT" sz="2400" dirty="0"/>
              <a:t> TFIIB)</a:t>
            </a:r>
          </a:p>
          <a:p>
            <a:pPr marL="342900" indent="-342900">
              <a:buFont typeface="Arial" panose="020B0604020202020204" pitchFamily="34" charset="0"/>
              <a:buChar char="•"/>
            </a:pPr>
            <a:r>
              <a:rPr lang="it-IT" sz="2400" dirty="0"/>
              <a:t>In general, </a:t>
            </a:r>
            <a:r>
              <a:rPr lang="it-IT" sz="2400" dirty="0" err="1"/>
              <a:t>cyclins</a:t>
            </a:r>
            <a:r>
              <a:rPr lang="it-IT" sz="2400" dirty="0"/>
              <a:t> show </a:t>
            </a:r>
            <a:r>
              <a:rPr lang="it-IT" sz="2400" dirty="0" err="1"/>
              <a:t>less</a:t>
            </a:r>
            <a:r>
              <a:rPr lang="it-IT" sz="2400" dirty="0"/>
              <a:t> </a:t>
            </a:r>
            <a:r>
              <a:rPr lang="it-IT" sz="2400" dirty="0" err="1"/>
              <a:t>sequence</a:t>
            </a:r>
            <a:r>
              <a:rPr lang="it-IT" sz="2400" dirty="0"/>
              <a:t> </a:t>
            </a:r>
            <a:r>
              <a:rPr lang="it-IT" sz="2400" dirty="0" err="1"/>
              <a:t>similarity</a:t>
            </a:r>
            <a:r>
              <a:rPr lang="it-IT" sz="2400" dirty="0"/>
              <a:t> </a:t>
            </a:r>
            <a:r>
              <a:rPr lang="it-IT" sz="2400" dirty="0" err="1"/>
              <a:t>than</a:t>
            </a:r>
            <a:r>
              <a:rPr lang="it-IT" sz="2400" dirty="0"/>
              <a:t> the </a:t>
            </a:r>
            <a:r>
              <a:rPr lang="it-IT" sz="2400" dirty="0" err="1"/>
              <a:t>CDKs</a:t>
            </a:r>
            <a:r>
              <a:rPr lang="it-IT" sz="2400" dirty="0"/>
              <a:t>. </a:t>
            </a:r>
          </a:p>
          <a:p>
            <a:pPr marL="342900" indent="-342900">
              <a:buFont typeface="Arial" panose="020B0604020202020204" pitchFamily="34" charset="0"/>
              <a:buChar char="•"/>
            </a:pPr>
            <a:r>
              <a:rPr lang="it-IT" sz="2400" dirty="0"/>
              <a:t>The </a:t>
            </a:r>
            <a:r>
              <a:rPr lang="it-IT" sz="2400" dirty="0" err="1"/>
              <a:t>cyclin</a:t>
            </a:r>
            <a:r>
              <a:rPr lang="it-IT" sz="2400" dirty="0"/>
              <a:t> family </a:t>
            </a:r>
            <a:r>
              <a:rPr lang="it-IT" sz="2400" dirty="0" err="1"/>
              <a:t>contains</a:t>
            </a:r>
            <a:r>
              <a:rPr lang="it-IT" sz="2400" dirty="0"/>
              <a:t> </a:t>
            </a:r>
            <a:r>
              <a:rPr lang="it-IT" sz="2400" dirty="0" err="1"/>
              <a:t>approximately</a:t>
            </a:r>
            <a:r>
              <a:rPr lang="it-IT" sz="2400" dirty="0"/>
              <a:t> 29 </a:t>
            </a:r>
            <a:r>
              <a:rPr lang="it-IT" sz="2400" dirty="0" err="1"/>
              <a:t>protein</a:t>
            </a:r>
            <a:r>
              <a:rPr lang="it-IT" sz="2400" dirty="0"/>
              <a:t> in </a:t>
            </a:r>
            <a:r>
              <a:rPr lang="it-IT" sz="2400" dirty="0" err="1"/>
              <a:t>humans</a:t>
            </a:r>
            <a:r>
              <a:rPr lang="it-IT" sz="2400" dirty="0"/>
              <a:t>, </a:t>
            </a:r>
            <a:r>
              <a:rPr lang="it-IT" sz="2400" dirty="0" err="1"/>
              <a:t>clustered</a:t>
            </a:r>
            <a:r>
              <a:rPr lang="it-IT" sz="2400" dirty="0"/>
              <a:t> in 16 </a:t>
            </a:r>
            <a:r>
              <a:rPr lang="it-IT" sz="2400" dirty="0" err="1"/>
              <a:t>subfamilies</a:t>
            </a:r>
            <a:r>
              <a:rPr lang="it-IT" sz="2400" dirty="0"/>
              <a:t> and </a:t>
            </a:r>
            <a:r>
              <a:rPr lang="it-IT" sz="2400" dirty="0" err="1"/>
              <a:t>three</a:t>
            </a:r>
            <a:r>
              <a:rPr lang="it-IT" sz="2400" dirty="0"/>
              <a:t> major </a:t>
            </a:r>
            <a:r>
              <a:rPr lang="it-IT" sz="2400" dirty="0" err="1"/>
              <a:t>groups</a:t>
            </a:r>
            <a:r>
              <a:rPr lang="it-IT" sz="2400" dirty="0"/>
              <a:t>: </a:t>
            </a:r>
            <a:r>
              <a:rPr lang="it-IT" sz="2400" dirty="0" err="1"/>
              <a:t>group</a:t>
            </a:r>
            <a:r>
              <a:rPr lang="it-IT" sz="2400" dirty="0"/>
              <a:t> I (</a:t>
            </a:r>
            <a:r>
              <a:rPr lang="it-IT" sz="2400" dirty="0" err="1"/>
              <a:t>cyclins</a:t>
            </a:r>
            <a:r>
              <a:rPr lang="it-IT" sz="2400" dirty="0"/>
              <a:t> </a:t>
            </a:r>
            <a:r>
              <a:rPr lang="it-IT" sz="2400" b="1" dirty="0">
                <a:solidFill>
                  <a:srgbClr val="FF0000"/>
                </a:solidFill>
              </a:rPr>
              <a:t>A</a:t>
            </a:r>
            <a:r>
              <a:rPr lang="it-IT" sz="2400" dirty="0"/>
              <a:t>, </a:t>
            </a:r>
            <a:r>
              <a:rPr lang="it-IT" sz="2400" b="1" dirty="0">
                <a:solidFill>
                  <a:srgbClr val="FF0000"/>
                </a:solidFill>
              </a:rPr>
              <a:t>B</a:t>
            </a:r>
            <a:r>
              <a:rPr lang="it-IT" sz="2400" dirty="0"/>
              <a:t>, </a:t>
            </a:r>
            <a:r>
              <a:rPr lang="it-IT" sz="2400" b="1" dirty="0">
                <a:solidFill>
                  <a:srgbClr val="FF0000"/>
                </a:solidFill>
              </a:rPr>
              <a:t>D</a:t>
            </a:r>
            <a:r>
              <a:rPr lang="it-IT" sz="2400" dirty="0"/>
              <a:t>, </a:t>
            </a:r>
            <a:r>
              <a:rPr lang="it-IT" sz="2400" b="1" dirty="0">
                <a:solidFill>
                  <a:srgbClr val="FF0000"/>
                </a:solidFill>
              </a:rPr>
              <a:t>E</a:t>
            </a:r>
            <a:r>
              <a:rPr lang="it-IT" sz="2400" dirty="0"/>
              <a:t>, </a:t>
            </a:r>
            <a:r>
              <a:rPr lang="it-IT" sz="2400" dirty="0" err="1"/>
              <a:t>F</a:t>
            </a:r>
            <a:r>
              <a:rPr lang="it-IT" sz="2400" dirty="0"/>
              <a:t>, G, </a:t>
            </a:r>
            <a:r>
              <a:rPr lang="it-IT" sz="2400" dirty="0" err="1"/>
              <a:t>J</a:t>
            </a:r>
            <a:r>
              <a:rPr lang="it-IT" sz="2400" dirty="0"/>
              <a:t>, I and O); </a:t>
            </a:r>
            <a:r>
              <a:rPr lang="it-IT" sz="2400" dirty="0" err="1"/>
              <a:t>group</a:t>
            </a:r>
            <a:r>
              <a:rPr lang="it-IT" sz="2400" dirty="0"/>
              <a:t> II (</a:t>
            </a:r>
            <a:r>
              <a:rPr lang="it-IT" sz="2400" dirty="0" err="1"/>
              <a:t>cyclin</a:t>
            </a:r>
            <a:r>
              <a:rPr lang="it-IT" sz="2400" dirty="0"/>
              <a:t> Y </a:t>
            </a:r>
            <a:r>
              <a:rPr lang="it-IT" sz="2400" dirty="0" err="1"/>
              <a:t>group</a:t>
            </a:r>
            <a:r>
              <a:rPr lang="it-IT" sz="2400" dirty="0"/>
              <a:t> - a partner of the Cdk5 </a:t>
            </a:r>
            <a:r>
              <a:rPr lang="it-IT" sz="2400" dirty="0" err="1"/>
              <a:t>subfamily</a:t>
            </a:r>
            <a:r>
              <a:rPr lang="it-IT" sz="2400" dirty="0"/>
              <a:t>); and </a:t>
            </a:r>
            <a:r>
              <a:rPr lang="it-IT" sz="2400" dirty="0" err="1"/>
              <a:t>group</a:t>
            </a:r>
            <a:r>
              <a:rPr lang="it-IT" sz="2400" dirty="0"/>
              <a:t> III (</a:t>
            </a:r>
            <a:r>
              <a:rPr lang="it-IT" sz="2400" dirty="0" err="1"/>
              <a:t>cyclin</a:t>
            </a:r>
            <a:r>
              <a:rPr lang="it-IT" sz="2400" dirty="0"/>
              <a:t> C </a:t>
            </a:r>
            <a:r>
              <a:rPr lang="it-IT" sz="2400" dirty="0" err="1"/>
              <a:t>group</a:t>
            </a:r>
            <a:r>
              <a:rPr lang="it-IT" sz="2400" dirty="0"/>
              <a:t>: C, H, K, L and T, major </a:t>
            </a:r>
            <a:r>
              <a:rPr lang="it-IT" sz="2400" dirty="0" err="1"/>
              <a:t>partners</a:t>
            </a:r>
            <a:r>
              <a:rPr lang="it-IT" sz="2400" dirty="0"/>
              <a:t> of </a:t>
            </a:r>
            <a:r>
              <a:rPr lang="it-IT" sz="2400" dirty="0" err="1"/>
              <a:t>transcriptional</a:t>
            </a:r>
            <a:r>
              <a:rPr lang="it-IT" sz="2400" dirty="0"/>
              <a:t> </a:t>
            </a:r>
            <a:r>
              <a:rPr lang="it-IT" sz="2400" dirty="0" err="1"/>
              <a:t>CDKs</a:t>
            </a:r>
            <a:r>
              <a:rPr lang="it-IT" sz="2400" dirty="0"/>
              <a:t>). </a:t>
            </a:r>
          </a:p>
        </p:txBody>
      </p:sp>
    </p:spTree>
    <p:extLst>
      <p:ext uri="{BB962C8B-B14F-4D97-AF65-F5344CB8AC3E}">
        <p14:creationId xmlns:p14="http://schemas.microsoft.com/office/powerpoint/2010/main" val="202687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4">
            <a:extLst>
              <a:ext uri="{FF2B5EF4-FFF2-40B4-BE49-F238E27FC236}">
                <a16:creationId xmlns:a16="http://schemas.microsoft.com/office/drawing/2014/main" id="{62496943-4942-A84A-8535-AF15792BD347}"/>
              </a:ext>
            </a:extLst>
          </p:cNvPr>
          <p:cNvSpPr>
            <a:spLocks noChangeArrowheads="1"/>
          </p:cNvSpPr>
          <p:nvPr/>
        </p:nvSpPr>
        <p:spPr bwMode="auto">
          <a:xfrm>
            <a:off x="1385455" y="1957780"/>
            <a:ext cx="969731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400" dirty="0" err="1">
                <a:cs typeface="Arial" panose="020B0604020202020204" pitchFamily="34" charset="0"/>
              </a:rPr>
              <a:t>Regulated</a:t>
            </a:r>
            <a:r>
              <a:rPr lang="it-IT" altLang="it-IT" sz="2400" dirty="0">
                <a:cs typeface="Arial" panose="020B0604020202020204" pitchFamily="34" charset="0"/>
              </a:rPr>
              <a:t> </a:t>
            </a:r>
            <a:r>
              <a:rPr lang="it-IT" altLang="it-IT" sz="2400" dirty="0" err="1">
                <a:cs typeface="Arial" panose="020B0604020202020204" pitchFamily="34" charset="0"/>
              </a:rPr>
              <a:t>periodic</a:t>
            </a:r>
            <a:r>
              <a:rPr lang="it-IT" altLang="it-IT" sz="2400" dirty="0">
                <a:cs typeface="Arial" panose="020B0604020202020204" pitchFamily="34" charset="0"/>
              </a:rPr>
              <a:t> </a:t>
            </a:r>
            <a:r>
              <a:rPr lang="it-IT" altLang="it-IT" sz="2400" dirty="0" err="1">
                <a:cs typeface="Arial" panose="020B0604020202020204" pitchFamily="34" charset="0"/>
              </a:rPr>
              <a:t>synthesis</a:t>
            </a:r>
            <a:r>
              <a:rPr lang="it-IT" altLang="it-IT" sz="2400" dirty="0">
                <a:cs typeface="Arial" panose="020B0604020202020204" pitchFamily="34" charset="0"/>
              </a:rPr>
              <a:t> of </a:t>
            </a:r>
            <a:r>
              <a:rPr lang="it-IT" altLang="it-IT" sz="2400" dirty="0" err="1">
                <a:cs typeface="Arial" panose="020B0604020202020204" pitchFamily="34" charset="0"/>
              </a:rPr>
              <a:t>cyclins</a:t>
            </a:r>
            <a:endParaRPr lang="it-IT" altLang="it-IT" sz="2400" dirty="0">
              <a:cs typeface="Arial" panose="020B0604020202020204" pitchFamily="34" charset="0"/>
            </a:endParaRPr>
          </a:p>
          <a:p>
            <a:pPr algn="ctr">
              <a:spcBef>
                <a:spcPct val="0"/>
              </a:spcBef>
              <a:buFontTx/>
              <a:buNone/>
            </a:pPr>
            <a:r>
              <a:rPr lang="it-IT" altLang="it-IT" sz="2400" dirty="0" err="1">
                <a:cs typeface="Arial" panose="020B0604020202020204" pitchFamily="34" charset="0"/>
              </a:rPr>
              <a:t>Activating</a:t>
            </a:r>
            <a:r>
              <a:rPr lang="it-IT" altLang="it-IT" sz="2400" dirty="0">
                <a:cs typeface="Arial" panose="020B0604020202020204" pitchFamily="34" charset="0"/>
              </a:rPr>
              <a:t> </a:t>
            </a:r>
            <a:r>
              <a:rPr lang="it-IT" altLang="it-IT" sz="2400" dirty="0" err="1">
                <a:cs typeface="Arial" panose="020B0604020202020204" pitchFamily="34" charset="0"/>
              </a:rPr>
              <a:t>phosphorylation</a:t>
            </a:r>
            <a:r>
              <a:rPr lang="it-IT" altLang="it-IT" sz="2400" dirty="0">
                <a:cs typeface="Arial" panose="020B0604020202020204" pitchFamily="34" charset="0"/>
              </a:rPr>
              <a:t> (by </a:t>
            </a:r>
            <a:r>
              <a:rPr lang="it-IT" altLang="it-IT" sz="2400" dirty="0" err="1">
                <a:cs typeface="Arial" panose="020B0604020202020204" pitchFamily="34" charset="0"/>
              </a:rPr>
              <a:t>other</a:t>
            </a:r>
            <a:r>
              <a:rPr lang="it-IT" altLang="it-IT" sz="2400" dirty="0">
                <a:cs typeface="Arial" panose="020B0604020202020204" pitchFamily="34" charset="0"/>
              </a:rPr>
              <a:t> </a:t>
            </a:r>
            <a:r>
              <a:rPr lang="it-IT" altLang="it-IT" sz="2400" dirty="0" err="1">
                <a:cs typeface="Arial" panose="020B0604020202020204" pitchFamily="34" charset="0"/>
              </a:rPr>
              <a:t>protein</a:t>
            </a:r>
            <a:r>
              <a:rPr lang="it-IT" altLang="it-IT" sz="2400" dirty="0">
                <a:cs typeface="Arial" panose="020B0604020202020204" pitchFamily="34" charset="0"/>
              </a:rPr>
              <a:t> </a:t>
            </a:r>
            <a:r>
              <a:rPr lang="it-IT" altLang="it-IT" sz="2400" dirty="0" err="1">
                <a:cs typeface="Arial" panose="020B0604020202020204" pitchFamily="34" charset="0"/>
              </a:rPr>
              <a:t>kinases</a:t>
            </a:r>
            <a:r>
              <a:rPr lang="it-IT" altLang="it-IT" sz="2400" dirty="0">
                <a:cs typeface="Arial" panose="020B0604020202020204" pitchFamily="34" charset="0"/>
              </a:rPr>
              <a:t>)</a:t>
            </a:r>
          </a:p>
          <a:p>
            <a:pPr algn="ctr">
              <a:spcBef>
                <a:spcPct val="0"/>
              </a:spcBef>
              <a:buFontTx/>
              <a:buNone/>
            </a:pPr>
            <a:r>
              <a:rPr lang="it-IT" altLang="it-IT" sz="2400" dirty="0" err="1">
                <a:cs typeface="Arial" panose="020B0604020202020204" pitchFamily="34" charset="0"/>
              </a:rPr>
              <a:t>Inhibitory</a:t>
            </a:r>
            <a:r>
              <a:rPr lang="it-IT" altLang="it-IT" sz="2400" dirty="0">
                <a:cs typeface="Arial" panose="020B0604020202020204" pitchFamily="34" charset="0"/>
              </a:rPr>
              <a:t> </a:t>
            </a:r>
            <a:r>
              <a:rPr lang="it-IT" altLang="it-IT" sz="2400" dirty="0" err="1">
                <a:cs typeface="Arial" panose="020B0604020202020204" pitchFamily="34" charset="0"/>
              </a:rPr>
              <a:t>phosphorylation</a:t>
            </a:r>
            <a:r>
              <a:rPr lang="it-IT" altLang="it-IT" sz="2400" dirty="0">
                <a:cs typeface="Arial" panose="020B0604020202020204" pitchFamily="34" charset="0"/>
              </a:rPr>
              <a:t> (by </a:t>
            </a:r>
            <a:r>
              <a:rPr lang="it-IT" altLang="it-IT" sz="2400" dirty="0" err="1">
                <a:cs typeface="Arial" panose="020B0604020202020204" pitchFamily="34" charset="0"/>
              </a:rPr>
              <a:t>other</a:t>
            </a:r>
            <a:r>
              <a:rPr lang="it-IT" altLang="it-IT" sz="2400" dirty="0">
                <a:cs typeface="Arial" panose="020B0604020202020204" pitchFamily="34" charset="0"/>
              </a:rPr>
              <a:t> </a:t>
            </a:r>
            <a:r>
              <a:rPr lang="it-IT" altLang="it-IT" sz="2400" dirty="0" err="1">
                <a:cs typeface="Arial" panose="020B0604020202020204" pitchFamily="34" charset="0"/>
              </a:rPr>
              <a:t>protein</a:t>
            </a:r>
            <a:r>
              <a:rPr lang="it-IT" altLang="it-IT" sz="2400" dirty="0">
                <a:cs typeface="Arial" panose="020B0604020202020204" pitchFamily="34" charset="0"/>
              </a:rPr>
              <a:t> </a:t>
            </a:r>
            <a:r>
              <a:rPr lang="it-IT" altLang="it-IT" sz="2400" dirty="0" err="1">
                <a:cs typeface="Arial" panose="020B0604020202020204" pitchFamily="34" charset="0"/>
              </a:rPr>
              <a:t>kinases</a:t>
            </a:r>
            <a:r>
              <a:rPr lang="it-IT" altLang="it-IT" sz="2400" dirty="0">
                <a:cs typeface="Arial" panose="020B0604020202020204" pitchFamily="34" charset="0"/>
              </a:rPr>
              <a:t>)</a:t>
            </a:r>
          </a:p>
          <a:p>
            <a:pPr algn="ctr">
              <a:spcBef>
                <a:spcPct val="0"/>
              </a:spcBef>
              <a:buFontTx/>
              <a:buNone/>
            </a:pPr>
            <a:r>
              <a:rPr lang="it-IT" altLang="it-IT" sz="2400" dirty="0" err="1">
                <a:cs typeface="Arial" panose="020B0604020202020204" pitchFamily="34" charset="0"/>
              </a:rPr>
              <a:t>Binding</a:t>
            </a:r>
            <a:r>
              <a:rPr lang="it-IT" altLang="it-IT" sz="2400" dirty="0">
                <a:cs typeface="Arial" panose="020B0604020202020204" pitchFamily="34" charset="0"/>
              </a:rPr>
              <a:t> of </a:t>
            </a:r>
            <a:r>
              <a:rPr lang="it-IT" altLang="it-IT" sz="2400" dirty="0" err="1">
                <a:cs typeface="Arial" panose="020B0604020202020204" pitchFamily="34" charset="0"/>
              </a:rPr>
              <a:t>inhibitory</a:t>
            </a:r>
            <a:r>
              <a:rPr lang="it-IT" altLang="it-IT" sz="2400" dirty="0">
                <a:cs typeface="Arial" panose="020B0604020202020204" pitchFamily="34" charset="0"/>
              </a:rPr>
              <a:t> </a:t>
            </a:r>
            <a:r>
              <a:rPr lang="it-IT" altLang="it-IT" sz="2400" dirty="0" err="1">
                <a:cs typeface="Arial" panose="020B0604020202020204" pitchFamily="34" charset="0"/>
              </a:rPr>
              <a:t>proteins</a:t>
            </a:r>
            <a:r>
              <a:rPr lang="it-IT" altLang="it-IT" sz="2400" dirty="0">
                <a:cs typeface="Arial" panose="020B0604020202020204" pitchFamily="34" charset="0"/>
              </a:rPr>
              <a:t> (</a:t>
            </a:r>
            <a:r>
              <a:rPr lang="it-IT" altLang="it-IT" sz="2400" dirty="0" err="1">
                <a:cs typeface="Arial" panose="020B0604020202020204" pitchFamily="34" charset="0"/>
              </a:rPr>
              <a:t>CKIs</a:t>
            </a:r>
            <a:r>
              <a:rPr lang="it-IT" altLang="it-IT" sz="2400" dirty="0">
                <a:cs typeface="Arial" panose="020B0604020202020204" pitchFamily="34" charset="0"/>
              </a:rPr>
              <a:t>)</a:t>
            </a:r>
          </a:p>
          <a:p>
            <a:pPr algn="ctr">
              <a:spcBef>
                <a:spcPct val="0"/>
              </a:spcBef>
              <a:buFontTx/>
              <a:buNone/>
            </a:pPr>
            <a:r>
              <a:rPr lang="it-IT" altLang="it-IT" sz="2400" dirty="0" err="1">
                <a:cs typeface="Arial" panose="020B0604020202020204" pitchFamily="34" charset="0"/>
              </a:rPr>
              <a:t>Regulated</a:t>
            </a:r>
            <a:r>
              <a:rPr lang="it-IT" altLang="it-IT" sz="2400" dirty="0">
                <a:cs typeface="Arial" panose="020B0604020202020204" pitchFamily="34" charset="0"/>
              </a:rPr>
              <a:t> </a:t>
            </a:r>
            <a:r>
              <a:rPr lang="it-IT" altLang="it-IT" sz="2400" dirty="0" err="1">
                <a:cs typeface="Arial" panose="020B0604020202020204" pitchFamily="34" charset="0"/>
              </a:rPr>
              <a:t>proteolysis</a:t>
            </a:r>
            <a:r>
              <a:rPr lang="it-IT" altLang="it-IT" sz="2400" dirty="0">
                <a:cs typeface="Arial" panose="020B0604020202020204" pitchFamily="34" charset="0"/>
              </a:rPr>
              <a:t> of the </a:t>
            </a:r>
            <a:r>
              <a:rPr lang="it-IT" altLang="it-IT" sz="2400" dirty="0" err="1">
                <a:cs typeface="Arial" panose="020B0604020202020204" pitchFamily="34" charset="0"/>
              </a:rPr>
              <a:t>cyclins</a:t>
            </a:r>
            <a:r>
              <a:rPr lang="it-IT" altLang="it-IT" sz="2400" dirty="0">
                <a:cs typeface="Arial" panose="020B0604020202020204" pitchFamily="34" charset="0"/>
              </a:rPr>
              <a:t> and </a:t>
            </a:r>
            <a:r>
              <a:rPr lang="it-IT" altLang="it-IT" sz="2400" dirty="0" err="1">
                <a:cs typeface="Arial" panose="020B0604020202020204" pitchFamily="34" charset="0"/>
              </a:rPr>
              <a:t>inhibitors</a:t>
            </a:r>
            <a:endParaRPr lang="it-IT" altLang="it-IT" sz="2400" dirty="0">
              <a:cs typeface="Arial" panose="020B0604020202020204" pitchFamily="34" charset="0"/>
            </a:endParaRPr>
          </a:p>
          <a:p>
            <a:pPr algn="ctr">
              <a:spcBef>
                <a:spcPct val="0"/>
              </a:spcBef>
              <a:buFontTx/>
              <a:buNone/>
            </a:pPr>
            <a:r>
              <a:rPr lang="it-IT" altLang="it-IT" sz="2400" dirty="0">
                <a:cs typeface="Arial" panose="020B0604020202020204" pitchFamily="34" charset="0"/>
              </a:rPr>
              <a:t>Cellular </a:t>
            </a:r>
            <a:r>
              <a:rPr lang="it-IT" altLang="it-IT" sz="2400" dirty="0" err="1">
                <a:cs typeface="Arial" panose="020B0604020202020204" pitchFamily="34" charset="0"/>
              </a:rPr>
              <a:t>localization</a:t>
            </a:r>
            <a:r>
              <a:rPr lang="it-IT" altLang="it-IT" sz="2400" dirty="0">
                <a:cs typeface="Arial" panose="020B0604020202020204" pitchFamily="34" charset="0"/>
              </a:rPr>
              <a:t> of </a:t>
            </a:r>
            <a:r>
              <a:rPr lang="it-IT" altLang="it-IT" sz="2400" dirty="0" err="1">
                <a:cs typeface="Arial" panose="020B0604020202020204" pitchFamily="34" charset="0"/>
              </a:rPr>
              <a:t>kinase</a:t>
            </a:r>
            <a:r>
              <a:rPr lang="it-IT" altLang="it-IT" sz="2400" dirty="0">
                <a:cs typeface="Arial" panose="020B0604020202020204" pitchFamily="34" charset="0"/>
              </a:rPr>
              <a:t> and </a:t>
            </a:r>
            <a:r>
              <a:rPr lang="it-IT" altLang="it-IT" sz="2400" dirty="0" err="1">
                <a:cs typeface="Arial" panose="020B0604020202020204" pitchFamily="34" charset="0"/>
              </a:rPr>
              <a:t>substrate</a:t>
            </a:r>
            <a:r>
              <a:rPr lang="it-IT" altLang="it-IT" sz="2400" dirty="0">
                <a:cs typeface="Arial" panose="020B0604020202020204" pitchFamily="34" charset="0"/>
              </a:rPr>
              <a:t> </a:t>
            </a:r>
          </a:p>
        </p:txBody>
      </p:sp>
      <p:sp>
        <p:nvSpPr>
          <p:cNvPr id="52226" name="Segnaposto numero diapositiva 1">
            <a:extLst>
              <a:ext uri="{FF2B5EF4-FFF2-40B4-BE49-F238E27FC236}">
                <a16:creationId xmlns:a16="http://schemas.microsoft.com/office/drawing/2014/main" id="{EDB80573-17BF-A14C-BD17-B2686C61500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E14C95-FE4C-EC43-ACCA-6CBD68651750}" type="slidenum">
              <a:rPr lang="it-IT" altLang="it-IT" sz="1400"/>
              <a:pPr>
                <a:spcBef>
                  <a:spcPct val="0"/>
                </a:spcBef>
                <a:buFontTx/>
                <a:buNone/>
              </a:pPr>
              <a:t>12</a:t>
            </a:fld>
            <a:endParaRPr lang="it-IT" altLang="it-IT" sz="1400"/>
          </a:p>
        </p:txBody>
      </p:sp>
      <p:sp>
        <p:nvSpPr>
          <p:cNvPr id="52227" name="Rettangolo 1">
            <a:extLst>
              <a:ext uri="{FF2B5EF4-FFF2-40B4-BE49-F238E27FC236}">
                <a16:creationId xmlns:a16="http://schemas.microsoft.com/office/drawing/2014/main" id="{2740081D-AD8C-C744-A18A-66FF6CB42179}"/>
              </a:ext>
            </a:extLst>
          </p:cNvPr>
          <p:cNvSpPr>
            <a:spLocks noChangeArrowheads="1"/>
          </p:cNvSpPr>
          <p:nvPr/>
        </p:nvSpPr>
        <p:spPr bwMode="auto">
          <a:xfrm>
            <a:off x="2264569" y="4711152"/>
            <a:ext cx="7939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Tx/>
              <a:buNone/>
            </a:pPr>
            <a:r>
              <a:rPr lang="it-IT" altLang="it-IT" sz="2400" dirty="0" err="1">
                <a:solidFill>
                  <a:srgbClr val="FF0000"/>
                </a:solidFill>
                <a:latin typeface="QmrkrbAdvTT86d47313"/>
              </a:rPr>
              <a:t>CDKs</a:t>
            </a:r>
            <a:r>
              <a:rPr lang="it-IT" altLang="it-IT" sz="2400" dirty="0">
                <a:solidFill>
                  <a:srgbClr val="FF0000"/>
                </a:solidFill>
                <a:latin typeface="QmrkrbAdvTT86d47313"/>
              </a:rPr>
              <a:t> are proline-</a:t>
            </a:r>
            <a:r>
              <a:rPr lang="it-IT" altLang="it-IT" sz="2400" dirty="0" err="1">
                <a:solidFill>
                  <a:srgbClr val="FF0000"/>
                </a:solidFill>
                <a:latin typeface="QmrkrbAdvTT86d47313"/>
              </a:rPr>
              <a:t>directed</a:t>
            </a:r>
            <a:r>
              <a:rPr lang="it-IT" altLang="it-IT" sz="2400" dirty="0">
                <a:solidFill>
                  <a:srgbClr val="FF0000"/>
                </a:solidFill>
                <a:latin typeface="QmrkrbAdvTT86d47313"/>
              </a:rPr>
              <a:t> serine/</a:t>
            </a:r>
            <a:r>
              <a:rPr lang="it-IT" altLang="it-IT" sz="2400" dirty="0" err="1">
                <a:solidFill>
                  <a:srgbClr val="FF0000"/>
                </a:solidFill>
                <a:latin typeface="QmrkrbAdvTT86d47313"/>
              </a:rPr>
              <a:t>threonine-protein</a:t>
            </a:r>
            <a:r>
              <a:rPr lang="it-IT" altLang="it-IT" sz="2400" dirty="0">
                <a:solidFill>
                  <a:srgbClr val="FF0000"/>
                </a:solidFill>
                <a:latin typeface="QmrkrbAdvTT86d47313"/>
              </a:rPr>
              <a:t> </a:t>
            </a:r>
            <a:r>
              <a:rPr lang="it-IT" altLang="it-IT" sz="2400" dirty="0" err="1">
                <a:solidFill>
                  <a:srgbClr val="FF0000"/>
                </a:solidFill>
                <a:latin typeface="QmrkrbAdvTT86d47313"/>
              </a:rPr>
              <a:t>kinases</a:t>
            </a:r>
            <a:r>
              <a:rPr lang="it-IT" altLang="it-IT" sz="2400" dirty="0">
                <a:solidFill>
                  <a:srgbClr val="FF0000"/>
                </a:solidFill>
                <a:latin typeface="QmrkrbAdvTT86d47313"/>
              </a:rPr>
              <a:t>:</a:t>
            </a:r>
            <a:endParaRPr lang="it-IT" altLang="it-IT" sz="2400" dirty="0">
              <a:solidFill>
                <a:srgbClr val="FF0000"/>
              </a:solidFill>
              <a:latin typeface="BllnpnAdvTT4fa15320.B"/>
            </a:endParaRPr>
          </a:p>
          <a:p>
            <a:pPr algn="just">
              <a:spcBef>
                <a:spcPct val="0"/>
              </a:spcBef>
              <a:buFontTx/>
              <a:buNone/>
            </a:pPr>
            <a:endParaRPr lang="it-IT" altLang="it-IT" sz="2400" dirty="0">
              <a:solidFill>
                <a:srgbClr val="FF0000"/>
              </a:solidFill>
              <a:latin typeface="BllnpnAdvTT4fa15320.B"/>
            </a:endParaRPr>
          </a:p>
          <a:p>
            <a:pPr algn="just">
              <a:spcBef>
                <a:spcPct val="0"/>
              </a:spcBef>
              <a:buFontTx/>
              <a:buNone/>
            </a:pPr>
            <a:r>
              <a:rPr lang="it-IT" altLang="it-IT" sz="2400" dirty="0">
                <a:solidFill>
                  <a:srgbClr val="FF0000"/>
                </a:solidFill>
                <a:latin typeface="BllnpnAdvTT4fa15320.B"/>
              </a:rPr>
              <a:t>		</a:t>
            </a:r>
            <a:r>
              <a:rPr lang="it-IT" altLang="it-IT" sz="2400" b="1" dirty="0" err="1">
                <a:solidFill>
                  <a:srgbClr val="FF0000"/>
                </a:solidFill>
                <a:latin typeface="BllnpnAdvTT4fa15320.B"/>
              </a:rPr>
              <a:t>S</a:t>
            </a:r>
            <a:r>
              <a:rPr lang="it-IT" altLang="it-IT" sz="2400" dirty="0">
                <a:solidFill>
                  <a:srgbClr val="FF0000"/>
                </a:solidFill>
                <a:latin typeface="BllnpnAdvTT4fa15320.B"/>
              </a:rPr>
              <a:t>/</a:t>
            </a:r>
            <a:r>
              <a:rPr lang="it-IT" altLang="it-IT" sz="2400" b="1" dirty="0">
                <a:solidFill>
                  <a:srgbClr val="FF0000"/>
                </a:solidFill>
                <a:latin typeface="BllnpnAdvTT4fa15320.B"/>
              </a:rPr>
              <a:t>T</a:t>
            </a:r>
            <a:r>
              <a:rPr lang="it-IT" altLang="it-IT" sz="2400" dirty="0">
                <a:solidFill>
                  <a:srgbClr val="FF0000"/>
                </a:solidFill>
                <a:latin typeface="QmrkrbAdvTT86d47313"/>
              </a:rPr>
              <a:t>-P-X-K/</a:t>
            </a:r>
            <a:r>
              <a:rPr lang="it-IT" altLang="it-IT" sz="2400" dirty="0" err="1">
                <a:solidFill>
                  <a:srgbClr val="FF0000"/>
                </a:solidFill>
                <a:latin typeface="QmrkrbAdvTT86d47313"/>
              </a:rPr>
              <a:t>R</a:t>
            </a:r>
            <a:r>
              <a:rPr lang="it-IT" altLang="it-IT" sz="2400" dirty="0">
                <a:solidFill>
                  <a:srgbClr val="FF0000"/>
                </a:solidFill>
                <a:latin typeface="QmrkrbAdvTT86d47313"/>
              </a:rPr>
              <a:t> </a:t>
            </a:r>
            <a:r>
              <a:rPr lang="it-IT" altLang="it-IT" sz="2400" dirty="0" err="1">
                <a:solidFill>
                  <a:srgbClr val="FF0000"/>
                </a:solidFill>
                <a:latin typeface="QmrkrbAdvTT86d47313"/>
              </a:rPr>
              <a:t>consesus</a:t>
            </a:r>
            <a:r>
              <a:rPr lang="it-IT" altLang="it-IT" sz="2400" dirty="0">
                <a:solidFill>
                  <a:srgbClr val="FF0000"/>
                </a:solidFill>
                <a:latin typeface="QmrkrbAdvTT86d47313"/>
              </a:rPr>
              <a:t> </a:t>
            </a:r>
            <a:r>
              <a:rPr lang="it-IT" altLang="it-IT" sz="2400" dirty="0" err="1">
                <a:solidFill>
                  <a:srgbClr val="FF0000"/>
                </a:solidFill>
                <a:latin typeface="QmrkrbAdvTT86d47313"/>
              </a:rPr>
              <a:t>sequence</a:t>
            </a:r>
            <a:endParaRPr lang="it-IT" altLang="it-IT" sz="2400" dirty="0">
              <a:solidFill>
                <a:srgbClr val="FF0000"/>
              </a:solidFill>
            </a:endParaRPr>
          </a:p>
        </p:txBody>
      </p:sp>
      <p:sp>
        <p:nvSpPr>
          <p:cNvPr id="3" name="Rettangolo 2">
            <a:extLst>
              <a:ext uri="{FF2B5EF4-FFF2-40B4-BE49-F238E27FC236}">
                <a16:creationId xmlns:a16="http://schemas.microsoft.com/office/drawing/2014/main" id="{8130ECB1-900B-B74C-A6B4-8DD951A4A102}"/>
              </a:ext>
            </a:extLst>
          </p:cNvPr>
          <p:cNvSpPr/>
          <p:nvPr/>
        </p:nvSpPr>
        <p:spPr>
          <a:xfrm>
            <a:off x="3439917" y="1273591"/>
            <a:ext cx="5588389" cy="461665"/>
          </a:xfrm>
          <a:prstGeom prst="rect">
            <a:avLst/>
          </a:prstGeom>
        </p:spPr>
        <p:txBody>
          <a:bodyPr wrap="none">
            <a:spAutoFit/>
          </a:bodyPr>
          <a:lstStyle/>
          <a:p>
            <a:r>
              <a:rPr lang="it-IT" sz="2400" b="1" dirty="0" err="1">
                <a:solidFill>
                  <a:srgbClr val="002060"/>
                </a:solidFill>
                <a:latin typeface="Arial" panose="020B0604020202020204" pitchFamily="34" charset="0"/>
                <a:cs typeface="Arial" panose="020B0604020202020204" pitchFamily="34" charset="0"/>
              </a:rPr>
              <a:t>Cdk</a:t>
            </a:r>
            <a:r>
              <a:rPr lang="it-IT" sz="2400" b="1" dirty="0">
                <a:solidFill>
                  <a:srgbClr val="002060"/>
                </a:solidFill>
                <a:latin typeface="Arial" panose="020B0604020202020204" pitchFamily="34" charset="0"/>
                <a:cs typeface="Arial" panose="020B0604020202020204" pitchFamily="34" charset="0"/>
              </a:rPr>
              <a:t> </a:t>
            </a:r>
            <a:r>
              <a:rPr lang="it-IT" sz="2400" b="1" dirty="0" err="1">
                <a:solidFill>
                  <a:srgbClr val="002060"/>
                </a:solidFill>
                <a:latin typeface="Arial" panose="020B0604020202020204" pitchFamily="34" charset="0"/>
                <a:cs typeface="Arial" panose="020B0604020202020204" pitchFamily="34" charset="0"/>
              </a:rPr>
              <a:t>kinase</a:t>
            </a:r>
            <a:r>
              <a:rPr lang="it-IT" sz="2400" b="1" dirty="0">
                <a:solidFill>
                  <a:srgbClr val="002060"/>
                </a:solidFill>
                <a:latin typeface="Arial" panose="020B0604020202020204" pitchFamily="34" charset="0"/>
                <a:cs typeface="Arial" panose="020B0604020202020204" pitchFamily="34" charset="0"/>
              </a:rPr>
              <a:t> </a:t>
            </a:r>
            <a:r>
              <a:rPr lang="it-IT" sz="2400" b="1" dirty="0" err="1">
                <a:solidFill>
                  <a:srgbClr val="002060"/>
                </a:solidFill>
                <a:latin typeface="Arial" panose="020B0604020202020204" pitchFamily="34" charset="0"/>
                <a:cs typeface="Arial" panose="020B0604020202020204" pitchFamily="34" charset="0"/>
              </a:rPr>
              <a:t>activity</a:t>
            </a:r>
            <a:r>
              <a:rPr lang="it-IT" sz="2400" b="1" dirty="0">
                <a:solidFill>
                  <a:srgbClr val="002060"/>
                </a:solidFill>
                <a:latin typeface="Arial" panose="020B0604020202020204" pitchFamily="34" charset="0"/>
                <a:cs typeface="Arial" panose="020B0604020202020204" pitchFamily="34" charset="0"/>
              </a:rPr>
              <a:t> </a:t>
            </a:r>
            <a:r>
              <a:rPr lang="it-IT" sz="2400" b="1" dirty="0" err="1">
                <a:solidFill>
                  <a:srgbClr val="002060"/>
                </a:solidFill>
                <a:latin typeface="Arial" panose="020B0604020202020204" pitchFamily="34" charset="0"/>
                <a:cs typeface="Arial" panose="020B0604020202020204" pitchFamily="34" charset="0"/>
              </a:rPr>
              <a:t>is</a:t>
            </a:r>
            <a:r>
              <a:rPr lang="it-IT" sz="2400" b="1" dirty="0">
                <a:solidFill>
                  <a:srgbClr val="002060"/>
                </a:solidFill>
                <a:latin typeface="Arial" panose="020B0604020202020204" pitchFamily="34" charset="0"/>
                <a:cs typeface="Arial" panose="020B0604020202020204" pitchFamily="34" charset="0"/>
              </a:rPr>
              <a:t> </a:t>
            </a:r>
            <a:r>
              <a:rPr lang="it-IT" sz="2400" b="1" dirty="0" err="1">
                <a:solidFill>
                  <a:srgbClr val="002060"/>
                </a:solidFill>
                <a:latin typeface="Arial" panose="020B0604020202020204" pitchFamily="34" charset="0"/>
                <a:cs typeface="Arial" panose="020B0604020202020204" pitchFamily="34" charset="0"/>
              </a:rPr>
              <a:t>determined</a:t>
            </a:r>
            <a:r>
              <a:rPr lang="it-IT" sz="2400" b="1" dirty="0">
                <a:solidFill>
                  <a:srgbClr val="002060"/>
                </a:solidFill>
                <a:latin typeface="Arial" panose="020B0604020202020204" pitchFamily="34" charset="0"/>
                <a:cs typeface="Arial" panose="020B0604020202020204" pitchFamily="34" charset="0"/>
              </a:rPr>
              <a:t> by:</a:t>
            </a:r>
          </a:p>
        </p:txBody>
      </p:sp>
    </p:spTree>
    <p:extLst>
      <p:ext uri="{BB962C8B-B14F-4D97-AF65-F5344CB8AC3E}">
        <p14:creationId xmlns:p14="http://schemas.microsoft.com/office/powerpoint/2010/main" val="111605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41" name="Group 37">
            <a:extLst>
              <a:ext uri="{FF2B5EF4-FFF2-40B4-BE49-F238E27FC236}">
                <a16:creationId xmlns:a16="http://schemas.microsoft.com/office/drawing/2014/main" id="{CDC18AFD-07E0-7D43-8017-2C8D6D460123}"/>
              </a:ext>
            </a:extLst>
          </p:cNvPr>
          <p:cNvGraphicFramePr>
            <a:graphicFrameLocks noGrp="1"/>
          </p:cNvGraphicFramePr>
          <p:nvPr/>
        </p:nvGraphicFramePr>
        <p:xfrm>
          <a:off x="2057400" y="1600200"/>
          <a:ext cx="8001000" cy="4267200"/>
        </p:xfrm>
        <a:graphic>
          <a:graphicData uri="http://schemas.openxmlformats.org/drawingml/2006/table">
            <a:tbl>
              <a:tblPr/>
              <a:tblGrid>
                <a:gridCol w="2205038">
                  <a:extLst>
                    <a:ext uri="{9D8B030D-6E8A-4147-A177-3AD203B41FA5}">
                      <a16:colId xmlns:a16="http://schemas.microsoft.com/office/drawing/2014/main" val="20000"/>
                    </a:ext>
                  </a:extLst>
                </a:gridCol>
                <a:gridCol w="1795462">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1066800">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1400" b="0" i="0" u="none" strike="noStrike" cap="none" normalizeH="0" baseline="0">
                        <a:ln>
                          <a:noFill/>
                        </a:ln>
                        <a:solidFill>
                          <a:schemeClr val="tx1"/>
                        </a:solidFill>
                        <a:effectLst/>
                        <a:latin typeface="Comic Sans MS"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Cyclin-dependent kinase</a:t>
                      </a:r>
                      <a:endParaRPr kumimoji="0" lang="it-IT" altLang="it-IT" sz="14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Activating phosphorylation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Inhibitory phosphorylation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1" u="none" strike="noStrike" cap="none" normalizeH="0" baseline="0">
                          <a:ln>
                            <a:noFill/>
                          </a:ln>
                          <a:solidFill>
                            <a:schemeClr val="tx1"/>
                          </a:solidFill>
                          <a:effectLst/>
                          <a:latin typeface="Comic Sans MS" charset="0"/>
                          <a:ea typeface="ＭＳ Ｐゴシック" charset="-128"/>
                        </a:rPr>
                        <a:t>Homo sapiens</a:t>
                      </a:r>
                      <a:r>
                        <a:rPr kumimoji="0" lang="it-IT" altLang="it-IT" sz="1400" b="0" i="0" u="none" strike="noStrike" cap="none" normalizeH="0" baseline="0">
                          <a:ln>
                            <a:noFill/>
                          </a:ln>
                          <a:solidFill>
                            <a:schemeClr val="tx1"/>
                          </a:solidFill>
                          <a:effectLst/>
                          <a:latin typeface="Comic Sans MS" charset="0"/>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Cdk2</a:t>
                      </a:r>
                      <a:r>
                        <a:rPr kumimoji="0" lang="it-IT" altLang="it-IT" sz="1400" b="0" i="0" u="none" strike="noStrike" cap="none" normalizeH="0" baseline="0">
                          <a:ln>
                            <a:noFill/>
                          </a:ln>
                          <a:solidFill>
                            <a:schemeClr val="tx1"/>
                          </a:solidFill>
                          <a:effectLst/>
                          <a:latin typeface="Comic Sans MS"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err="1">
                          <a:ln>
                            <a:noFill/>
                          </a:ln>
                          <a:solidFill>
                            <a:schemeClr val="tx1"/>
                          </a:solidFill>
                          <a:effectLst/>
                          <a:latin typeface="Comic Sans MS" charset="0"/>
                          <a:ea typeface="ＭＳ Ｐゴシック" charset="-128"/>
                        </a:rPr>
                        <a:t>Thr</a:t>
                      </a:r>
                      <a:r>
                        <a:rPr kumimoji="0" lang="it-IT" altLang="it-IT" sz="1800" b="0" i="0" u="none" strike="noStrike" cap="none" normalizeH="0" baseline="0" dirty="0">
                          <a:ln>
                            <a:noFill/>
                          </a:ln>
                          <a:solidFill>
                            <a:schemeClr val="tx1"/>
                          </a:solidFill>
                          <a:effectLst/>
                          <a:latin typeface="Comic Sans MS" charset="0"/>
                          <a:ea typeface="ＭＳ Ｐゴシック" charset="-128"/>
                        </a:rPr>
                        <a:t> 160</a:t>
                      </a:r>
                      <a:r>
                        <a:rPr kumimoji="0" lang="it-IT" altLang="it-IT" sz="1400" b="0" i="0" u="none" strike="noStrike" cap="none" normalizeH="0" baseline="0" dirty="0">
                          <a:ln>
                            <a:noFill/>
                          </a:ln>
                          <a:solidFill>
                            <a:schemeClr val="tx1"/>
                          </a:solidFill>
                          <a:effectLst/>
                          <a:latin typeface="Comic Sans MS"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dirty="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Thr 14, Tyr 15</a:t>
                      </a:r>
                      <a:r>
                        <a:rPr kumimoji="0" lang="it-IT" altLang="it-IT" sz="1400" b="0" i="0" u="none" strike="noStrike" cap="none" normalizeH="0" baseline="0">
                          <a:ln>
                            <a:noFill/>
                          </a:ln>
                          <a:solidFill>
                            <a:schemeClr val="tx1"/>
                          </a:solidFill>
                          <a:effectLst/>
                          <a:latin typeface="Comic Sans MS" charset="0"/>
                          <a:ea typeface="ＭＳ Ｐゴシック" charset="-128"/>
                        </a:rPr>
                        <a:t> </a:t>
                      </a:r>
                      <a:r>
                        <a:rPr kumimoji="0" lang="it-IT" altLang="it-IT" sz="1800" b="0" i="0" u="none" strike="noStrike" cap="none" normalizeH="0" baseline="0">
                          <a:ln>
                            <a:noFill/>
                          </a:ln>
                          <a:solidFill>
                            <a:schemeClr val="tx1"/>
                          </a:solidFill>
                          <a:effectLst/>
                          <a:latin typeface="Comic Sans MS" charset="0"/>
                          <a:ea typeface="ＭＳ Ｐゴシック" charset="-128"/>
                        </a:rPr>
                        <a:t>(myt1,wee1)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1" u="none" strike="noStrike" cap="none" normalizeH="0" baseline="0">
                          <a:ln>
                            <a:noFill/>
                          </a:ln>
                          <a:solidFill>
                            <a:schemeClr val="tx1"/>
                          </a:solidFill>
                          <a:effectLst/>
                          <a:latin typeface="Comic Sans MS" charset="0"/>
                          <a:ea typeface="ＭＳ Ｐゴシック" charset="-128"/>
                        </a:rPr>
                        <a:t>Saccharomyces cerevisiae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Cdc28</a:t>
                      </a:r>
                      <a:endParaRPr kumimoji="0" lang="it-IT" altLang="it-IT" sz="1400" b="0" i="0" u="none" strike="noStrike" cap="none" normalizeH="0" baseline="0">
                        <a:ln>
                          <a:noFill/>
                        </a:ln>
                        <a:solidFill>
                          <a:schemeClr val="tx1"/>
                        </a:solidFill>
                        <a:effectLst/>
                        <a:latin typeface="Comic Sans MS"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Thr 169 (Cak1)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Thr 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1" u="none" strike="noStrike" cap="none" normalizeH="0" baseline="0">
                          <a:ln>
                            <a:noFill/>
                          </a:ln>
                          <a:solidFill>
                            <a:schemeClr val="tx1"/>
                          </a:solidFill>
                          <a:effectLst/>
                          <a:latin typeface="Comic Sans MS" charset="0"/>
                          <a:ea typeface="ＭＳ Ｐゴシック" charset="-128"/>
                        </a:rPr>
                        <a:t>Schizosaccharomyces pombe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Cdc2</a:t>
                      </a:r>
                      <a:endParaRPr kumimoji="0" lang="it-IT" altLang="it-IT" sz="1400" b="0" i="0" u="none" strike="noStrike" cap="none" normalizeH="0" baseline="0">
                        <a:ln>
                          <a:noFill/>
                        </a:ln>
                        <a:solidFill>
                          <a:schemeClr val="tx1"/>
                        </a:solidFill>
                        <a:effectLst/>
                        <a:latin typeface="Comic Sans MS"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a:ln>
                            <a:noFill/>
                          </a:ln>
                          <a:solidFill>
                            <a:schemeClr val="tx1"/>
                          </a:solidFill>
                          <a:effectLst/>
                          <a:latin typeface="Comic Sans MS" charset="0"/>
                          <a:ea typeface="ＭＳ Ｐゴシック" charset="-128"/>
                        </a:rPr>
                        <a:t>Thr 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altLang="it-IT" sz="1800" b="0" i="0" u="none" strike="noStrike" cap="none" normalizeH="0" baseline="0" dirty="0" err="1">
                          <a:ln>
                            <a:noFill/>
                          </a:ln>
                          <a:solidFill>
                            <a:schemeClr val="tx1"/>
                          </a:solidFill>
                          <a:effectLst/>
                          <a:latin typeface="Comic Sans MS" charset="0"/>
                          <a:ea typeface="ＭＳ Ｐゴシック" charset="-128"/>
                        </a:rPr>
                        <a:t>Tyr</a:t>
                      </a:r>
                      <a:r>
                        <a:rPr kumimoji="0" lang="it-IT" altLang="it-IT" sz="1800" b="0" i="0" u="none" strike="noStrike" cap="none" normalizeH="0" baseline="0" dirty="0">
                          <a:ln>
                            <a:noFill/>
                          </a:ln>
                          <a:solidFill>
                            <a:schemeClr val="tx1"/>
                          </a:solidFill>
                          <a:effectLst/>
                          <a:latin typeface="Comic Sans MS" charset="0"/>
                          <a:ea typeface="ＭＳ Ｐゴシック" charset="-128"/>
                        </a:rPr>
                        <a:t>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4300" name="Text Box 38">
            <a:extLst>
              <a:ext uri="{FF2B5EF4-FFF2-40B4-BE49-F238E27FC236}">
                <a16:creationId xmlns:a16="http://schemas.microsoft.com/office/drawing/2014/main" id="{2F7427FE-C2AF-DF47-A4F9-05A106D37D2E}"/>
              </a:ext>
            </a:extLst>
          </p:cNvPr>
          <p:cNvSpPr txBox="1">
            <a:spLocks noChangeArrowheads="1"/>
          </p:cNvSpPr>
          <p:nvPr/>
        </p:nvSpPr>
        <p:spPr bwMode="auto">
          <a:xfrm>
            <a:off x="4495800" y="762001"/>
            <a:ext cx="3650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b="1" dirty="0" err="1">
                <a:solidFill>
                  <a:srgbClr val="C82115"/>
                </a:solidFill>
                <a:latin typeface="Comic Sans MS" panose="030F0902030302020204" pitchFamily="66" charset="0"/>
              </a:rPr>
              <a:t>Controlling</a:t>
            </a:r>
            <a:r>
              <a:rPr lang="it-IT" altLang="it-IT" sz="2400" b="1" dirty="0">
                <a:solidFill>
                  <a:srgbClr val="C82115"/>
                </a:solidFill>
                <a:latin typeface="Comic Sans MS" panose="030F0902030302020204" pitchFamily="66" charset="0"/>
              </a:rPr>
              <a:t> </a:t>
            </a:r>
            <a:r>
              <a:rPr lang="it-IT" altLang="it-IT" sz="2400" b="1" dirty="0" err="1">
                <a:solidFill>
                  <a:srgbClr val="C82115"/>
                </a:solidFill>
                <a:latin typeface="Comic Sans MS" panose="030F0902030302020204" pitchFamily="66" charset="0"/>
              </a:rPr>
              <a:t>Cdk</a:t>
            </a:r>
            <a:r>
              <a:rPr lang="it-IT" altLang="it-IT" sz="2400" b="1" dirty="0">
                <a:solidFill>
                  <a:srgbClr val="C82115"/>
                </a:solidFill>
                <a:latin typeface="Comic Sans MS" panose="030F0902030302020204" pitchFamily="66" charset="0"/>
              </a:rPr>
              <a:t> </a:t>
            </a:r>
            <a:r>
              <a:rPr lang="it-IT" altLang="it-IT" sz="2400" b="1" dirty="0" err="1">
                <a:solidFill>
                  <a:srgbClr val="C82115"/>
                </a:solidFill>
                <a:latin typeface="Comic Sans MS" panose="030F0902030302020204" pitchFamily="66" charset="0"/>
              </a:rPr>
              <a:t>activity</a:t>
            </a:r>
            <a:endParaRPr lang="it-IT" altLang="it-IT" sz="2400" dirty="0"/>
          </a:p>
        </p:txBody>
      </p:sp>
      <p:sp>
        <p:nvSpPr>
          <p:cNvPr id="54301" name="Segnaposto numero diapositiva 1">
            <a:extLst>
              <a:ext uri="{FF2B5EF4-FFF2-40B4-BE49-F238E27FC236}">
                <a16:creationId xmlns:a16="http://schemas.microsoft.com/office/drawing/2014/main" id="{2781DA74-0DA6-7E40-8DDC-398A9F51FC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1AA5A16-38AC-9D46-B9C0-2983C134B32A}" type="slidenum">
              <a:rPr lang="it-IT" altLang="it-IT" sz="1400"/>
              <a:pPr>
                <a:spcBef>
                  <a:spcPct val="0"/>
                </a:spcBef>
                <a:buFontTx/>
                <a:buNone/>
              </a:pPr>
              <a:t>13</a:t>
            </a:fld>
            <a:endParaRPr lang="it-IT" altLang="it-IT" sz="1400"/>
          </a:p>
        </p:txBody>
      </p:sp>
    </p:spTree>
    <p:extLst>
      <p:ext uri="{BB962C8B-B14F-4D97-AF65-F5344CB8AC3E}">
        <p14:creationId xmlns:p14="http://schemas.microsoft.com/office/powerpoint/2010/main" val="130484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extLst>
              <a:ext uri="{FF2B5EF4-FFF2-40B4-BE49-F238E27FC236}">
                <a16:creationId xmlns:a16="http://schemas.microsoft.com/office/drawing/2014/main" id="{757775FC-FCD9-A04E-A5CC-C6488576A8DF}"/>
              </a:ext>
            </a:extLst>
          </p:cNvPr>
          <p:cNvSpPr txBox="1">
            <a:spLocks noChangeArrowheads="1"/>
          </p:cNvSpPr>
          <p:nvPr/>
        </p:nvSpPr>
        <p:spPr bwMode="auto">
          <a:xfrm>
            <a:off x="4168775" y="501651"/>
            <a:ext cx="3651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C82115"/>
                </a:solidFill>
                <a:latin typeface="Comic Sans MS" panose="030F0902030302020204" pitchFamily="66" charset="0"/>
              </a:rPr>
              <a:t>Controlling Cdk activity</a:t>
            </a:r>
            <a:endParaRPr lang="it-IT" altLang="it-IT" sz="2400"/>
          </a:p>
        </p:txBody>
      </p:sp>
      <p:sp>
        <p:nvSpPr>
          <p:cNvPr id="56322" name="Text Box 4">
            <a:extLst>
              <a:ext uri="{FF2B5EF4-FFF2-40B4-BE49-F238E27FC236}">
                <a16:creationId xmlns:a16="http://schemas.microsoft.com/office/drawing/2014/main" id="{0EB7ED8E-EB19-1F4D-9590-DC28E2BADF12}"/>
              </a:ext>
            </a:extLst>
          </p:cNvPr>
          <p:cNvSpPr txBox="1">
            <a:spLocks noChangeArrowheads="1"/>
          </p:cNvSpPr>
          <p:nvPr/>
        </p:nvSpPr>
        <p:spPr bwMode="auto">
          <a:xfrm>
            <a:off x="2971800" y="1828801"/>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endParaRPr lang="it-IT" altLang="it-IT" sz="1800"/>
          </a:p>
        </p:txBody>
      </p:sp>
      <p:sp>
        <p:nvSpPr>
          <p:cNvPr id="56323" name="Oval 5">
            <a:extLst>
              <a:ext uri="{FF2B5EF4-FFF2-40B4-BE49-F238E27FC236}">
                <a16:creationId xmlns:a16="http://schemas.microsoft.com/office/drawing/2014/main" id="{D93A2D52-C3C8-0B4E-9764-EAC2223C59FD}"/>
              </a:ext>
            </a:extLst>
          </p:cNvPr>
          <p:cNvSpPr>
            <a:spLocks noChangeArrowheads="1"/>
          </p:cNvSpPr>
          <p:nvPr/>
        </p:nvSpPr>
        <p:spPr bwMode="auto">
          <a:xfrm>
            <a:off x="4953000" y="3276600"/>
            <a:ext cx="1295400" cy="914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it-IT" altLang="it-IT" sz="1800"/>
          </a:p>
        </p:txBody>
      </p:sp>
      <p:sp>
        <p:nvSpPr>
          <p:cNvPr id="56324" name="Text Box 6">
            <a:extLst>
              <a:ext uri="{FF2B5EF4-FFF2-40B4-BE49-F238E27FC236}">
                <a16:creationId xmlns:a16="http://schemas.microsoft.com/office/drawing/2014/main" id="{FE42FBA8-FECB-C548-A49A-B9BE62C5BE56}"/>
              </a:ext>
            </a:extLst>
          </p:cNvPr>
          <p:cNvSpPr txBox="1">
            <a:spLocks noChangeArrowheads="1"/>
          </p:cNvSpPr>
          <p:nvPr/>
        </p:nvSpPr>
        <p:spPr bwMode="auto">
          <a:xfrm>
            <a:off x="5232400" y="3581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Cdk2</a:t>
            </a:r>
          </a:p>
        </p:txBody>
      </p:sp>
      <p:sp>
        <p:nvSpPr>
          <p:cNvPr id="56325" name="Text Box 7">
            <a:extLst>
              <a:ext uri="{FF2B5EF4-FFF2-40B4-BE49-F238E27FC236}">
                <a16:creationId xmlns:a16="http://schemas.microsoft.com/office/drawing/2014/main" id="{1023CBC0-3481-BF46-86EE-E08FB69E64A3}"/>
              </a:ext>
            </a:extLst>
          </p:cNvPr>
          <p:cNvSpPr txBox="1">
            <a:spLocks noChangeArrowheads="1"/>
          </p:cNvSpPr>
          <p:nvPr/>
        </p:nvSpPr>
        <p:spPr bwMode="auto">
          <a:xfrm>
            <a:off x="4343400" y="3581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dirty="0"/>
              <a:t>T160</a:t>
            </a:r>
          </a:p>
        </p:txBody>
      </p:sp>
      <p:sp>
        <p:nvSpPr>
          <p:cNvPr id="56326" name="Text Box 8">
            <a:extLst>
              <a:ext uri="{FF2B5EF4-FFF2-40B4-BE49-F238E27FC236}">
                <a16:creationId xmlns:a16="http://schemas.microsoft.com/office/drawing/2014/main" id="{15AE9657-7EB6-8A43-9DF9-6BC6381E1B3A}"/>
              </a:ext>
            </a:extLst>
          </p:cNvPr>
          <p:cNvSpPr txBox="1">
            <a:spLocks noChangeArrowheads="1"/>
          </p:cNvSpPr>
          <p:nvPr/>
        </p:nvSpPr>
        <p:spPr bwMode="auto">
          <a:xfrm>
            <a:off x="6096000" y="38100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T14</a:t>
            </a:r>
          </a:p>
        </p:txBody>
      </p:sp>
      <p:sp>
        <p:nvSpPr>
          <p:cNvPr id="56327" name="Text Box 9">
            <a:extLst>
              <a:ext uri="{FF2B5EF4-FFF2-40B4-BE49-F238E27FC236}">
                <a16:creationId xmlns:a16="http://schemas.microsoft.com/office/drawing/2014/main" id="{1567889C-B6DA-1A4A-8DEE-F1059E1575DA}"/>
              </a:ext>
            </a:extLst>
          </p:cNvPr>
          <p:cNvSpPr txBox="1">
            <a:spLocks noChangeArrowheads="1"/>
          </p:cNvSpPr>
          <p:nvPr/>
        </p:nvSpPr>
        <p:spPr bwMode="auto">
          <a:xfrm>
            <a:off x="6096000" y="34290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a:t>Y15</a:t>
            </a:r>
          </a:p>
        </p:txBody>
      </p:sp>
      <p:sp>
        <p:nvSpPr>
          <p:cNvPr id="56328" name="Text Box 10">
            <a:extLst>
              <a:ext uri="{FF2B5EF4-FFF2-40B4-BE49-F238E27FC236}">
                <a16:creationId xmlns:a16="http://schemas.microsoft.com/office/drawing/2014/main" id="{E26FE562-4212-D742-8C05-2664BC1C2F63}"/>
              </a:ext>
            </a:extLst>
          </p:cNvPr>
          <p:cNvSpPr txBox="1">
            <a:spLocks noChangeArrowheads="1"/>
          </p:cNvSpPr>
          <p:nvPr/>
        </p:nvSpPr>
        <p:spPr bwMode="auto">
          <a:xfrm>
            <a:off x="3863975" y="1484313"/>
            <a:ext cx="44196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800100" indent="-342900">
              <a:defRPr sz="2400">
                <a:solidFill>
                  <a:schemeClr val="tx1"/>
                </a:solidFill>
                <a:latin typeface="Arial" panose="020B0604020202020204" pitchFamily="34" charset="0"/>
                <a:ea typeface="ＭＳ Ｐゴシック" panose="020B0600070205080204" pitchFamily="34" charset="-128"/>
              </a:defRPr>
            </a:lvl2pPr>
            <a:lvl3pPr marL="1257300" indent="-342900">
              <a:defRPr sz="2400">
                <a:solidFill>
                  <a:schemeClr val="tx1"/>
                </a:solidFill>
                <a:latin typeface="Arial" panose="020B0604020202020204" pitchFamily="34" charset="0"/>
                <a:ea typeface="ＭＳ Ｐゴシック" panose="020B0600070205080204" pitchFamily="34" charset="-128"/>
              </a:defRPr>
            </a:lvl3pPr>
            <a:lvl4pPr marL="1714500" indent="-342900">
              <a:defRPr sz="2400">
                <a:solidFill>
                  <a:schemeClr val="tx1"/>
                </a:solidFill>
                <a:latin typeface="Arial" panose="020B0604020202020204" pitchFamily="34" charset="0"/>
                <a:ea typeface="ＭＳ Ｐゴシック" panose="020B0600070205080204" pitchFamily="34" charset="-128"/>
              </a:defRPr>
            </a:lvl4pPr>
            <a:lvl5pPr marL="2171700" indent="-34290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 typeface="Arial" panose="020B0604020202020204" pitchFamily="34" charset="0"/>
              <a:buAutoNum type="arabicPeriod"/>
            </a:pPr>
            <a:r>
              <a:rPr lang="it-IT" altLang="it-IT" sz="1800"/>
              <a:t>Cyclin availability</a:t>
            </a:r>
          </a:p>
          <a:p>
            <a:pPr eaLnBrk="1" hangingPunct="1">
              <a:spcBef>
                <a:spcPct val="50000"/>
              </a:spcBef>
              <a:buFont typeface="Arial" panose="020B0604020202020204" pitchFamily="34" charset="0"/>
              <a:buAutoNum type="arabicPeriod"/>
            </a:pPr>
            <a:r>
              <a:rPr lang="it-IT" altLang="it-IT" sz="1800"/>
              <a:t>Phosphorylations</a:t>
            </a:r>
          </a:p>
          <a:p>
            <a:pPr eaLnBrk="1" hangingPunct="1">
              <a:spcBef>
                <a:spcPct val="50000"/>
              </a:spcBef>
              <a:buFont typeface="Arial" panose="020B0604020202020204" pitchFamily="34" charset="0"/>
              <a:buAutoNum type="arabicPeriod"/>
            </a:pPr>
            <a:r>
              <a:rPr lang="it-IT" altLang="it-IT" sz="1800"/>
              <a:t>Cdk inhibitors</a:t>
            </a:r>
          </a:p>
        </p:txBody>
      </p:sp>
      <p:sp>
        <p:nvSpPr>
          <p:cNvPr id="56329" name="Text Box 11">
            <a:extLst>
              <a:ext uri="{FF2B5EF4-FFF2-40B4-BE49-F238E27FC236}">
                <a16:creationId xmlns:a16="http://schemas.microsoft.com/office/drawing/2014/main" id="{7F703130-6141-BA41-A9AF-BBB7E2A8A7EF}"/>
              </a:ext>
            </a:extLst>
          </p:cNvPr>
          <p:cNvSpPr txBox="1">
            <a:spLocks noChangeArrowheads="1"/>
          </p:cNvSpPr>
          <p:nvPr/>
        </p:nvSpPr>
        <p:spPr bwMode="auto">
          <a:xfrm>
            <a:off x="1828800" y="4343401"/>
            <a:ext cx="4267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b="1">
                <a:solidFill>
                  <a:schemeClr val="hlink"/>
                </a:solidFill>
              </a:rPr>
              <a:t>	Activation</a:t>
            </a:r>
            <a:endParaRPr lang="it-IT" altLang="it-IT" sz="1800"/>
          </a:p>
          <a:p>
            <a:pPr eaLnBrk="1" hangingPunct="1">
              <a:spcBef>
                <a:spcPct val="50000"/>
              </a:spcBef>
              <a:buFontTx/>
              <a:buNone/>
            </a:pPr>
            <a:r>
              <a:rPr lang="it-IT" altLang="it-IT" sz="1800"/>
              <a:t>Cyclin binding (translation)</a:t>
            </a:r>
          </a:p>
          <a:p>
            <a:pPr eaLnBrk="1" hangingPunct="1">
              <a:spcBef>
                <a:spcPct val="50000"/>
              </a:spcBef>
              <a:buFontTx/>
              <a:buNone/>
            </a:pPr>
            <a:r>
              <a:rPr lang="it-IT" altLang="it-IT" sz="1800"/>
              <a:t>Phosphorylation Thr 161 (T-loop)</a:t>
            </a:r>
          </a:p>
          <a:p>
            <a:pPr eaLnBrk="1" hangingPunct="1">
              <a:spcBef>
                <a:spcPct val="50000"/>
              </a:spcBef>
              <a:buFontTx/>
              <a:buNone/>
            </a:pPr>
            <a:r>
              <a:rPr lang="it-IT" altLang="it-IT" sz="1800"/>
              <a:t>Dephosphorylation of Tyr 15 (cdc25)</a:t>
            </a:r>
          </a:p>
          <a:p>
            <a:pPr eaLnBrk="1" hangingPunct="1">
              <a:spcBef>
                <a:spcPct val="50000"/>
              </a:spcBef>
              <a:buFontTx/>
              <a:buNone/>
            </a:pPr>
            <a:r>
              <a:rPr lang="it-IT" altLang="it-IT" sz="1800"/>
              <a:t>No binding with inhibitor</a:t>
            </a:r>
          </a:p>
          <a:p>
            <a:pPr eaLnBrk="1" hangingPunct="1">
              <a:spcBef>
                <a:spcPct val="50000"/>
              </a:spcBef>
              <a:buFontTx/>
              <a:buNone/>
            </a:pPr>
            <a:endParaRPr lang="it-IT" altLang="it-IT" sz="1800"/>
          </a:p>
          <a:p>
            <a:pPr eaLnBrk="1" hangingPunct="1">
              <a:spcBef>
                <a:spcPct val="50000"/>
              </a:spcBef>
              <a:buFontTx/>
              <a:buNone/>
            </a:pPr>
            <a:endParaRPr lang="it-IT" altLang="it-IT" sz="1800"/>
          </a:p>
        </p:txBody>
      </p:sp>
      <p:sp>
        <p:nvSpPr>
          <p:cNvPr id="56330" name="Text Box 12">
            <a:extLst>
              <a:ext uri="{FF2B5EF4-FFF2-40B4-BE49-F238E27FC236}">
                <a16:creationId xmlns:a16="http://schemas.microsoft.com/office/drawing/2014/main" id="{B41873E0-85BE-204C-BF10-2562A61D5004}"/>
              </a:ext>
            </a:extLst>
          </p:cNvPr>
          <p:cNvSpPr txBox="1">
            <a:spLocks noChangeArrowheads="1"/>
          </p:cNvSpPr>
          <p:nvPr/>
        </p:nvSpPr>
        <p:spPr bwMode="auto">
          <a:xfrm>
            <a:off x="6172200" y="4343401"/>
            <a:ext cx="42672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it-IT" altLang="it-IT" sz="1800" b="1">
                <a:solidFill>
                  <a:srgbClr val="C82115"/>
                </a:solidFill>
              </a:rPr>
              <a:t>	Inhibition</a:t>
            </a:r>
            <a:endParaRPr lang="it-IT" altLang="it-IT" sz="1800"/>
          </a:p>
          <a:p>
            <a:pPr eaLnBrk="1" hangingPunct="1">
              <a:spcBef>
                <a:spcPct val="50000"/>
              </a:spcBef>
              <a:buFontTx/>
              <a:buNone/>
            </a:pPr>
            <a:r>
              <a:rPr lang="it-IT" altLang="it-IT" sz="1800"/>
              <a:t>Cyclin degradation</a:t>
            </a:r>
          </a:p>
          <a:p>
            <a:pPr eaLnBrk="1" hangingPunct="1">
              <a:spcBef>
                <a:spcPct val="50000"/>
              </a:spcBef>
              <a:buFontTx/>
              <a:buNone/>
            </a:pPr>
            <a:r>
              <a:rPr lang="it-IT" altLang="it-IT" sz="1800"/>
              <a:t>Dephosphorylation of Thr 161</a:t>
            </a:r>
          </a:p>
          <a:p>
            <a:pPr eaLnBrk="1" hangingPunct="1">
              <a:spcBef>
                <a:spcPct val="50000"/>
              </a:spcBef>
              <a:buFontTx/>
              <a:buNone/>
            </a:pPr>
            <a:r>
              <a:rPr lang="it-IT" altLang="it-IT" sz="1800"/>
              <a:t>Phosphorylation of Thr 14 and Tyr 15 </a:t>
            </a:r>
          </a:p>
          <a:p>
            <a:pPr eaLnBrk="1" hangingPunct="1">
              <a:spcBef>
                <a:spcPct val="50000"/>
              </a:spcBef>
              <a:buFontTx/>
              <a:buNone/>
            </a:pPr>
            <a:r>
              <a:rPr lang="it-IT" altLang="it-IT" sz="1800"/>
              <a:t>Binding with inhibitor</a:t>
            </a:r>
          </a:p>
          <a:p>
            <a:pPr eaLnBrk="1" hangingPunct="1">
              <a:spcBef>
                <a:spcPct val="50000"/>
              </a:spcBef>
              <a:buFontTx/>
              <a:buNone/>
            </a:pPr>
            <a:endParaRPr lang="it-IT" altLang="it-IT" sz="1800"/>
          </a:p>
          <a:p>
            <a:pPr eaLnBrk="1" hangingPunct="1">
              <a:spcBef>
                <a:spcPct val="50000"/>
              </a:spcBef>
              <a:buFontTx/>
              <a:buNone/>
            </a:pPr>
            <a:endParaRPr lang="it-IT" altLang="it-IT" sz="1800"/>
          </a:p>
        </p:txBody>
      </p:sp>
      <p:sp>
        <p:nvSpPr>
          <p:cNvPr id="56331" name="Segnaposto numero diapositiva 1">
            <a:extLst>
              <a:ext uri="{FF2B5EF4-FFF2-40B4-BE49-F238E27FC236}">
                <a16:creationId xmlns:a16="http://schemas.microsoft.com/office/drawing/2014/main" id="{4DF90F30-5756-0448-AB51-83AEAE1763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E9D0347-7979-244F-8453-34EF8B0361E8}" type="slidenum">
              <a:rPr lang="it-IT" altLang="it-IT" sz="1400"/>
              <a:pPr>
                <a:spcBef>
                  <a:spcPct val="0"/>
                </a:spcBef>
                <a:buFontTx/>
                <a:buNone/>
              </a:pPr>
              <a:t>14</a:t>
            </a:fld>
            <a:endParaRPr lang="it-IT" altLang="it-IT" sz="1400"/>
          </a:p>
        </p:txBody>
      </p:sp>
    </p:spTree>
    <p:extLst>
      <p:ext uri="{BB962C8B-B14F-4D97-AF65-F5344CB8AC3E}">
        <p14:creationId xmlns:p14="http://schemas.microsoft.com/office/powerpoint/2010/main" val="1925514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egnaposto numero diapositiva 1">
            <a:extLst>
              <a:ext uri="{FF2B5EF4-FFF2-40B4-BE49-F238E27FC236}">
                <a16:creationId xmlns:a16="http://schemas.microsoft.com/office/drawing/2014/main" id="{23585299-3FA8-2846-AA55-026D0198B3E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194B70C-092E-FF43-B5CC-7A740E71EDDC}" type="slidenum">
              <a:rPr lang="it-IT" altLang="it-IT" sz="1400"/>
              <a:pPr>
                <a:spcBef>
                  <a:spcPct val="0"/>
                </a:spcBef>
                <a:buFontTx/>
                <a:buNone/>
              </a:pPr>
              <a:t>15</a:t>
            </a:fld>
            <a:endParaRPr lang="it-IT" altLang="it-IT" sz="1400"/>
          </a:p>
        </p:txBody>
      </p:sp>
      <p:pic>
        <p:nvPicPr>
          <p:cNvPr id="58370" name="Immagine 3">
            <a:extLst>
              <a:ext uri="{FF2B5EF4-FFF2-40B4-BE49-F238E27FC236}">
                <a16:creationId xmlns:a16="http://schemas.microsoft.com/office/drawing/2014/main" id="{06FA53AE-878B-B342-B5FB-46D886428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76" t="2531" r="14563" b="22874"/>
          <a:stretch>
            <a:fillRect/>
          </a:stretch>
        </p:blipFill>
        <p:spPr bwMode="auto">
          <a:xfrm>
            <a:off x="2135189" y="908051"/>
            <a:ext cx="77057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ttangolo 4">
            <a:extLst>
              <a:ext uri="{FF2B5EF4-FFF2-40B4-BE49-F238E27FC236}">
                <a16:creationId xmlns:a16="http://schemas.microsoft.com/office/drawing/2014/main" id="{0D77B78E-F262-ED4C-A3E6-6172B7FFC472}"/>
              </a:ext>
            </a:extLst>
          </p:cNvPr>
          <p:cNvSpPr>
            <a:spLocks noChangeArrowheads="1"/>
          </p:cNvSpPr>
          <p:nvPr/>
        </p:nvSpPr>
        <p:spPr bwMode="auto">
          <a:xfrm>
            <a:off x="2351088" y="5059364"/>
            <a:ext cx="76692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000">
                <a:latin typeface="MywgmsAdvTTb5929f4c"/>
              </a:rPr>
              <a:t>In monomeric Cdk2 (unbound with cyclins) the activation domain, in which is included the phosphorylation- sensitive (T160 in Cdk2) residue (in the so-called T-loop) is close, ensuring that the catalytic pocket is inaccessible. </a:t>
            </a:r>
            <a:endParaRPr lang="it-IT" altLang="it-IT" sz="2000"/>
          </a:p>
        </p:txBody>
      </p:sp>
    </p:spTree>
    <p:extLst>
      <p:ext uri="{BB962C8B-B14F-4D97-AF65-F5344CB8AC3E}">
        <p14:creationId xmlns:p14="http://schemas.microsoft.com/office/powerpoint/2010/main" val="300472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figure_08_07">
            <a:extLst>
              <a:ext uri="{FF2B5EF4-FFF2-40B4-BE49-F238E27FC236}">
                <a16:creationId xmlns:a16="http://schemas.microsoft.com/office/drawing/2014/main" id="{5843BF04-80E7-8947-8518-6A9CD293E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982" y="1164137"/>
            <a:ext cx="6016722" cy="283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CasellaDiTesto 2">
            <a:extLst>
              <a:ext uri="{FF2B5EF4-FFF2-40B4-BE49-F238E27FC236}">
                <a16:creationId xmlns:a16="http://schemas.microsoft.com/office/drawing/2014/main" id="{BBB0EC60-171F-0845-9293-803461E0EA0F}"/>
              </a:ext>
            </a:extLst>
          </p:cNvPr>
          <p:cNvSpPr txBox="1">
            <a:spLocks noChangeArrowheads="1"/>
          </p:cNvSpPr>
          <p:nvPr/>
        </p:nvSpPr>
        <p:spPr bwMode="auto">
          <a:xfrm>
            <a:off x="2136776" y="330924"/>
            <a:ext cx="815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2800" b="1" dirty="0" err="1">
                <a:solidFill>
                  <a:srgbClr val="0000FF"/>
                </a:solidFill>
                <a:cs typeface="Arial" panose="020B0604020202020204" pitchFamily="34" charset="0"/>
              </a:rPr>
              <a:t>Cyclin</a:t>
            </a:r>
            <a:r>
              <a:rPr lang="it-IT" altLang="it-IT" sz="2800" b="1" dirty="0">
                <a:solidFill>
                  <a:srgbClr val="0000FF"/>
                </a:solidFill>
                <a:cs typeface="Arial" panose="020B0604020202020204" pitchFamily="34" charset="0"/>
              </a:rPr>
              <a:t>-CDK: the </a:t>
            </a:r>
            <a:r>
              <a:rPr lang="it-IT" altLang="it-IT" sz="2800" b="1" dirty="0" err="1">
                <a:solidFill>
                  <a:srgbClr val="0000FF"/>
                </a:solidFill>
                <a:cs typeface="Arial" panose="020B0604020202020204" pitchFamily="34" charset="0"/>
              </a:rPr>
              <a:t>engine</a:t>
            </a:r>
            <a:r>
              <a:rPr lang="it-IT" altLang="it-IT" sz="2800" b="1" dirty="0">
                <a:solidFill>
                  <a:srgbClr val="0000FF"/>
                </a:solidFill>
                <a:cs typeface="Arial" panose="020B0604020202020204" pitchFamily="34" charset="0"/>
              </a:rPr>
              <a:t> of the Cell </a:t>
            </a:r>
            <a:r>
              <a:rPr lang="it-IT" altLang="it-IT" sz="2800" b="1" dirty="0" err="1">
                <a:solidFill>
                  <a:srgbClr val="0000FF"/>
                </a:solidFill>
                <a:cs typeface="Arial" panose="020B0604020202020204" pitchFamily="34" charset="0"/>
              </a:rPr>
              <a:t>Cycle</a:t>
            </a:r>
            <a:r>
              <a:rPr lang="it-IT" altLang="it-IT" sz="2800" b="1" dirty="0">
                <a:solidFill>
                  <a:srgbClr val="0000FF"/>
                </a:solidFill>
                <a:cs typeface="Arial" panose="020B0604020202020204" pitchFamily="34" charset="0"/>
              </a:rPr>
              <a:t> Clock</a:t>
            </a:r>
          </a:p>
        </p:txBody>
      </p:sp>
      <p:sp>
        <p:nvSpPr>
          <p:cNvPr id="59395" name="CasellaDiTesto 1">
            <a:extLst>
              <a:ext uri="{FF2B5EF4-FFF2-40B4-BE49-F238E27FC236}">
                <a16:creationId xmlns:a16="http://schemas.microsoft.com/office/drawing/2014/main" id="{0C4C51B3-2505-BD41-9B38-64B7F89790B8}"/>
              </a:ext>
            </a:extLst>
          </p:cNvPr>
          <p:cNvSpPr txBox="1">
            <a:spLocks noChangeArrowheads="1"/>
          </p:cNvSpPr>
          <p:nvPr/>
        </p:nvSpPr>
        <p:spPr bwMode="auto">
          <a:xfrm>
            <a:off x="393615" y="4415271"/>
            <a:ext cx="112914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it-IT" altLang="it-IT" sz="1600" dirty="0"/>
              <a:t>The </a:t>
            </a:r>
            <a:r>
              <a:rPr lang="it-IT" altLang="it-IT" sz="1600" dirty="0" err="1"/>
              <a:t>cyclins</a:t>
            </a:r>
            <a:r>
              <a:rPr lang="it-IT" altLang="it-IT" sz="1600" dirty="0"/>
              <a:t> </a:t>
            </a:r>
            <a:r>
              <a:rPr lang="it-IT" altLang="it-IT" sz="1600" dirty="0" err="1"/>
              <a:t>associated</a:t>
            </a:r>
            <a:r>
              <a:rPr lang="it-IT" altLang="it-IT" sz="1600" dirty="0"/>
              <a:t> with the </a:t>
            </a:r>
            <a:r>
              <a:rPr lang="it-IT" altLang="it-IT" sz="1600" dirty="0" err="1"/>
              <a:t>CDKs</a:t>
            </a:r>
            <a:r>
              <a:rPr lang="it-IT" altLang="it-IT" sz="1600" dirty="0"/>
              <a:t> </a:t>
            </a:r>
            <a:r>
              <a:rPr lang="it-IT" altLang="it-IT" sz="1600" dirty="0" err="1"/>
              <a:t>activate</a:t>
            </a:r>
            <a:r>
              <a:rPr lang="it-IT" altLang="it-IT" sz="1600" dirty="0"/>
              <a:t> the </a:t>
            </a:r>
            <a:r>
              <a:rPr lang="it-IT" altLang="it-IT" sz="1600" dirty="0" err="1"/>
              <a:t>catalytic</a:t>
            </a:r>
            <a:r>
              <a:rPr lang="it-IT" altLang="it-IT" sz="1600" dirty="0"/>
              <a:t> </a:t>
            </a:r>
            <a:r>
              <a:rPr lang="it-IT" altLang="it-IT" sz="1600" dirty="0" err="1"/>
              <a:t>activity</a:t>
            </a:r>
            <a:r>
              <a:rPr lang="it-IT" altLang="it-IT" sz="1600" dirty="0"/>
              <a:t> of </a:t>
            </a:r>
            <a:r>
              <a:rPr lang="it-IT" altLang="it-IT" sz="1600" dirty="0" err="1"/>
              <a:t>their</a:t>
            </a:r>
            <a:r>
              <a:rPr lang="it-IT" altLang="it-IT" sz="1600" dirty="0"/>
              <a:t> CDK </a:t>
            </a:r>
            <a:r>
              <a:rPr lang="it-IT" altLang="it-IT" sz="1600" dirty="0" err="1"/>
              <a:t>partners</a:t>
            </a:r>
            <a:r>
              <a:rPr lang="it-IT" altLang="it-IT" sz="1600" dirty="0"/>
              <a:t> (</a:t>
            </a:r>
            <a:r>
              <a:rPr lang="it-IT" altLang="it-IT" sz="1600" dirty="0" err="1"/>
              <a:t>Cyclin</a:t>
            </a:r>
            <a:r>
              <a:rPr lang="it-IT" altLang="it-IT" sz="1600" dirty="0"/>
              <a:t> A/CDK2 </a:t>
            </a:r>
            <a:r>
              <a:rPr lang="it-IT" altLang="it-IT" sz="1600" dirty="0" err="1"/>
              <a:t>increases</a:t>
            </a:r>
            <a:r>
              <a:rPr lang="it-IT" altLang="it-IT" sz="1600" dirty="0"/>
              <a:t> the </a:t>
            </a:r>
            <a:r>
              <a:rPr lang="it-IT" altLang="it-IT" sz="1600" dirty="0" err="1"/>
              <a:t>catalytic</a:t>
            </a:r>
            <a:r>
              <a:rPr lang="it-IT" altLang="it-IT" sz="1600" dirty="0"/>
              <a:t> </a:t>
            </a:r>
            <a:r>
              <a:rPr lang="it-IT" altLang="it-IT" sz="1600" dirty="0" err="1"/>
              <a:t>cativity</a:t>
            </a:r>
            <a:r>
              <a:rPr lang="it-IT" altLang="it-IT" sz="1600" dirty="0"/>
              <a:t> of CDK2 of 400,000 </a:t>
            </a:r>
            <a:r>
              <a:rPr lang="it-IT" altLang="it-IT" sz="1600" dirty="0" err="1"/>
              <a:t>fold</a:t>
            </a:r>
            <a:r>
              <a:rPr lang="it-IT" altLang="it-IT" sz="1600" dirty="0"/>
              <a:t>).</a:t>
            </a:r>
          </a:p>
          <a:p>
            <a:pPr>
              <a:spcBef>
                <a:spcPct val="0"/>
              </a:spcBef>
            </a:pPr>
            <a:r>
              <a:rPr lang="it-IT" altLang="it-IT" sz="1600" dirty="0"/>
              <a:t>PSTAIRE </a:t>
            </a:r>
            <a:r>
              <a:rPr lang="it-IT" altLang="it-IT" sz="1600" dirty="0">
                <a:latin typeface="Symbol" pitchFamily="2" charset="2"/>
              </a:rPr>
              <a:t>a</a:t>
            </a:r>
            <a:r>
              <a:rPr lang="it-IT" altLang="it-IT" sz="1600" dirty="0"/>
              <a:t>-</a:t>
            </a:r>
            <a:r>
              <a:rPr lang="it-IT" altLang="it-IT" sz="1600" dirty="0" err="1"/>
              <a:t>helix</a:t>
            </a:r>
            <a:r>
              <a:rPr lang="it-IT" altLang="it-IT" sz="1600" dirty="0"/>
              <a:t> </a:t>
            </a:r>
            <a:r>
              <a:rPr lang="it-IT" altLang="it-IT" sz="1600" dirty="0" err="1"/>
              <a:t>is</a:t>
            </a:r>
            <a:r>
              <a:rPr lang="it-IT" altLang="it-IT" sz="1600" dirty="0"/>
              <a:t> </a:t>
            </a:r>
            <a:r>
              <a:rPr lang="it-IT" altLang="it-IT" sz="1600" dirty="0" err="1"/>
              <a:t>present</a:t>
            </a:r>
            <a:r>
              <a:rPr lang="it-IT" altLang="it-IT" sz="1600" dirty="0"/>
              <a:t> in </a:t>
            </a:r>
            <a:r>
              <a:rPr lang="it-IT" altLang="it-IT" sz="1600" dirty="0" err="1"/>
              <a:t>all</a:t>
            </a:r>
            <a:r>
              <a:rPr lang="it-IT" altLang="it-IT" sz="1600" dirty="0"/>
              <a:t> </a:t>
            </a:r>
            <a:r>
              <a:rPr lang="it-IT" altLang="it-IT" sz="1600" dirty="0" err="1"/>
              <a:t>CDKs</a:t>
            </a:r>
            <a:r>
              <a:rPr lang="it-IT" altLang="it-IT" sz="1600" dirty="0"/>
              <a:t> and </a:t>
            </a:r>
            <a:r>
              <a:rPr lang="it-IT" altLang="it-IT" sz="1600" dirty="0" err="1"/>
              <a:t>is</a:t>
            </a:r>
            <a:r>
              <a:rPr lang="it-IT" altLang="it-IT" sz="1600" dirty="0"/>
              <a:t> </a:t>
            </a:r>
            <a:r>
              <a:rPr lang="it-IT" altLang="it-IT" sz="1600" dirty="0" err="1"/>
              <a:t>essential</a:t>
            </a:r>
            <a:r>
              <a:rPr lang="it-IT" altLang="it-IT" sz="1600" dirty="0"/>
              <a:t> for </a:t>
            </a:r>
            <a:r>
              <a:rPr lang="it-IT" altLang="it-IT" sz="1600" dirty="0" err="1"/>
              <a:t>binding</a:t>
            </a:r>
            <a:r>
              <a:rPr lang="it-IT" altLang="it-IT" sz="1600" dirty="0"/>
              <a:t> of </a:t>
            </a:r>
            <a:r>
              <a:rPr lang="it-IT" altLang="it-IT" sz="1600" dirty="0" err="1"/>
              <a:t>cyclins</a:t>
            </a:r>
            <a:r>
              <a:rPr lang="it-IT" altLang="it-IT" sz="1600" dirty="0"/>
              <a:t> (EGV</a:t>
            </a:r>
            <a:r>
              <a:rPr lang="it-IT" altLang="it-IT" sz="1600" u="sng" dirty="0"/>
              <a:t>PSTAIRE</a:t>
            </a:r>
            <a:r>
              <a:rPr lang="it-IT" altLang="it-IT" sz="1600" dirty="0"/>
              <a:t>ISLLKE).</a:t>
            </a:r>
          </a:p>
          <a:p>
            <a:pPr>
              <a:spcBef>
                <a:spcPct val="0"/>
              </a:spcBef>
            </a:pPr>
            <a:r>
              <a:rPr lang="it-IT" altLang="it-IT" sz="1600" dirty="0" err="1"/>
              <a:t>Association</a:t>
            </a:r>
            <a:r>
              <a:rPr lang="it-IT" altLang="it-IT" sz="1600" dirty="0"/>
              <a:t> of </a:t>
            </a:r>
            <a:r>
              <a:rPr lang="it-IT" altLang="it-IT" sz="1600" dirty="0" err="1"/>
              <a:t>cyclins</a:t>
            </a:r>
            <a:r>
              <a:rPr lang="it-IT" altLang="it-IT" sz="1600" dirty="0"/>
              <a:t> </a:t>
            </a:r>
            <a:r>
              <a:rPr lang="it-IT" altLang="it-IT" sz="1600" dirty="0" err="1"/>
              <a:t>promotes</a:t>
            </a:r>
            <a:r>
              <a:rPr lang="it-IT" altLang="it-IT" sz="1600" dirty="0"/>
              <a:t> a </a:t>
            </a:r>
            <a:r>
              <a:rPr lang="it-IT" altLang="it-IT" sz="1600" dirty="0" err="1"/>
              <a:t>rotation</a:t>
            </a:r>
            <a:r>
              <a:rPr lang="it-IT" altLang="it-IT" sz="1600" dirty="0"/>
              <a:t>, </a:t>
            </a:r>
            <a:r>
              <a:rPr lang="it-IT" altLang="it-IT" sz="1600" dirty="0" err="1"/>
              <a:t>generating</a:t>
            </a:r>
            <a:r>
              <a:rPr lang="it-IT" altLang="it-IT" sz="1600" dirty="0"/>
              <a:t> new </a:t>
            </a:r>
            <a:r>
              <a:rPr lang="it-IT" altLang="it-IT" sz="1600" dirty="0" err="1"/>
              <a:t>interactions</a:t>
            </a:r>
            <a:r>
              <a:rPr lang="it-IT" altLang="it-IT" sz="1600" dirty="0"/>
              <a:t> </a:t>
            </a:r>
            <a:r>
              <a:rPr lang="it-IT" altLang="it-IT" sz="1600" dirty="0" err="1"/>
              <a:t>that</a:t>
            </a:r>
            <a:r>
              <a:rPr lang="it-IT" altLang="it-IT" sz="1600" dirty="0"/>
              <a:t> are part of the </a:t>
            </a:r>
            <a:r>
              <a:rPr lang="it-IT" altLang="it-IT" sz="1600" dirty="0" err="1"/>
              <a:t>active</a:t>
            </a:r>
            <a:r>
              <a:rPr lang="it-IT" altLang="it-IT" sz="1600" dirty="0"/>
              <a:t> ATP-</a:t>
            </a:r>
            <a:r>
              <a:rPr lang="it-IT" altLang="it-IT" sz="1600" dirty="0" err="1"/>
              <a:t>binding</a:t>
            </a:r>
            <a:r>
              <a:rPr lang="it-IT" altLang="it-IT" sz="1600" dirty="0"/>
              <a:t> site.</a:t>
            </a:r>
          </a:p>
          <a:p>
            <a:pPr>
              <a:spcBef>
                <a:spcPct val="0"/>
              </a:spcBef>
            </a:pPr>
            <a:r>
              <a:rPr lang="it-IT" altLang="it-IT" sz="1600" dirty="0" err="1"/>
              <a:t>Binding</a:t>
            </a:r>
            <a:r>
              <a:rPr lang="it-IT" altLang="it-IT" sz="1600" dirty="0"/>
              <a:t> with </a:t>
            </a:r>
            <a:r>
              <a:rPr lang="it-IT" altLang="it-IT" sz="1600" dirty="0" err="1"/>
              <a:t>cyclins</a:t>
            </a:r>
            <a:r>
              <a:rPr lang="it-IT" altLang="it-IT" sz="1600" dirty="0"/>
              <a:t> </a:t>
            </a:r>
            <a:r>
              <a:rPr lang="it-IT" altLang="it-IT" sz="1600" dirty="0" err="1"/>
              <a:t>induces</a:t>
            </a:r>
            <a:r>
              <a:rPr lang="it-IT" altLang="it-IT" sz="1600" dirty="0"/>
              <a:t> </a:t>
            </a:r>
            <a:r>
              <a:rPr lang="it-IT" altLang="it-IT" sz="1600" dirty="0" err="1"/>
              <a:t>accessible</a:t>
            </a:r>
            <a:r>
              <a:rPr lang="it-IT" altLang="it-IT" sz="1600" dirty="0"/>
              <a:t> </a:t>
            </a:r>
            <a:r>
              <a:rPr lang="it-IT" altLang="it-IT" sz="1600" dirty="0" err="1"/>
              <a:t>threonine</a:t>
            </a:r>
            <a:r>
              <a:rPr lang="it-IT" altLang="it-IT" sz="1600" dirty="0"/>
              <a:t> for </a:t>
            </a:r>
            <a:r>
              <a:rPr lang="it-IT" altLang="it-IT" sz="1600" dirty="0" err="1"/>
              <a:t>activating</a:t>
            </a:r>
            <a:r>
              <a:rPr lang="it-IT" altLang="it-IT" sz="1600" dirty="0"/>
              <a:t> </a:t>
            </a:r>
            <a:r>
              <a:rPr lang="it-IT" altLang="it-IT" sz="1600" dirty="0" err="1"/>
              <a:t>phosphorylation</a:t>
            </a:r>
            <a:r>
              <a:rPr lang="it-IT" altLang="it-IT" sz="1600" dirty="0"/>
              <a:t> by CAK.</a:t>
            </a:r>
          </a:p>
          <a:p>
            <a:pPr algn="just">
              <a:spcBef>
                <a:spcPct val="0"/>
              </a:spcBef>
            </a:pPr>
            <a:r>
              <a:rPr lang="it-IT" altLang="it-IT" sz="1600" dirty="0"/>
              <a:t>The </a:t>
            </a:r>
            <a:r>
              <a:rPr lang="it-IT" altLang="it-IT" sz="1600" dirty="0" err="1"/>
              <a:t>activation</a:t>
            </a:r>
            <a:r>
              <a:rPr lang="it-IT" altLang="it-IT" sz="1600" dirty="0"/>
              <a:t> </a:t>
            </a:r>
            <a:r>
              <a:rPr lang="it-IT" altLang="it-IT" sz="1600" dirty="0" err="1"/>
              <a:t>loop</a:t>
            </a:r>
            <a:r>
              <a:rPr lang="it-IT" altLang="it-IT" sz="1600" dirty="0"/>
              <a:t> (T-</a:t>
            </a:r>
            <a:r>
              <a:rPr lang="it-IT" altLang="it-IT" sz="1600" dirty="0" err="1"/>
              <a:t>loop</a:t>
            </a:r>
            <a:r>
              <a:rPr lang="it-IT" altLang="it-IT" sz="1600" dirty="0"/>
              <a:t>) must be </a:t>
            </a:r>
            <a:r>
              <a:rPr lang="it-IT" altLang="it-IT" sz="1600" dirty="0" err="1"/>
              <a:t>phosphorylated</a:t>
            </a:r>
            <a:r>
              <a:rPr lang="it-IT" altLang="it-IT" sz="1600" dirty="0"/>
              <a:t> on a </a:t>
            </a:r>
            <a:r>
              <a:rPr lang="it-IT" altLang="it-IT" sz="1600" dirty="0" err="1"/>
              <a:t>threonine</a:t>
            </a:r>
            <a:r>
              <a:rPr lang="it-IT" altLang="it-IT" sz="1600" dirty="0"/>
              <a:t> residue by a CDK-</a:t>
            </a:r>
            <a:r>
              <a:rPr lang="it-IT" altLang="it-IT" sz="1600" dirty="0" err="1"/>
              <a:t>activating</a:t>
            </a:r>
            <a:r>
              <a:rPr lang="it-IT" altLang="it-IT" sz="1600" dirty="0"/>
              <a:t> </a:t>
            </a:r>
            <a:r>
              <a:rPr lang="it-IT" altLang="it-IT" sz="1600" dirty="0" err="1"/>
              <a:t>kinase</a:t>
            </a:r>
            <a:r>
              <a:rPr lang="it-IT" altLang="it-IT" sz="1600" dirty="0"/>
              <a:t> (CAK) in </a:t>
            </a:r>
            <a:r>
              <a:rPr lang="it-IT" altLang="it-IT" sz="1600" dirty="0" err="1"/>
              <a:t>order</a:t>
            </a:r>
            <a:r>
              <a:rPr lang="it-IT" altLang="it-IT" sz="1600" dirty="0"/>
              <a:t> for the </a:t>
            </a:r>
            <a:r>
              <a:rPr lang="it-IT" altLang="it-IT" sz="1600" dirty="0" err="1"/>
              <a:t>catalytic</a:t>
            </a:r>
            <a:r>
              <a:rPr lang="it-IT" altLang="it-IT" sz="1600" dirty="0"/>
              <a:t> </a:t>
            </a:r>
            <a:r>
              <a:rPr lang="it-IT" altLang="it-IT" sz="1600" dirty="0" err="1"/>
              <a:t>function</a:t>
            </a:r>
            <a:r>
              <a:rPr lang="it-IT" altLang="it-IT" sz="1600" dirty="0"/>
              <a:t> of a CDK to </a:t>
            </a:r>
            <a:r>
              <a:rPr lang="it-IT" altLang="it-IT" sz="1600" dirty="0" err="1"/>
              <a:t>become</a:t>
            </a:r>
            <a:r>
              <a:rPr lang="it-IT" altLang="it-IT" sz="1600" dirty="0"/>
              <a:t> </a:t>
            </a:r>
            <a:r>
              <a:rPr lang="it-IT" altLang="it-IT" sz="1600" dirty="0" err="1"/>
              <a:t>activated</a:t>
            </a:r>
            <a:r>
              <a:rPr lang="it-IT" altLang="it-IT" sz="1600" dirty="0"/>
              <a:t>.</a:t>
            </a:r>
          </a:p>
        </p:txBody>
      </p:sp>
      <p:sp>
        <p:nvSpPr>
          <p:cNvPr id="59396" name="Rettangolo 3">
            <a:extLst>
              <a:ext uri="{FF2B5EF4-FFF2-40B4-BE49-F238E27FC236}">
                <a16:creationId xmlns:a16="http://schemas.microsoft.com/office/drawing/2014/main" id="{7FEFE89D-E4DF-C140-8136-506F615DD020}"/>
              </a:ext>
            </a:extLst>
          </p:cNvPr>
          <p:cNvSpPr>
            <a:spLocks noChangeArrowheads="1"/>
          </p:cNvSpPr>
          <p:nvPr/>
        </p:nvSpPr>
        <p:spPr bwMode="auto">
          <a:xfrm>
            <a:off x="4913862" y="3996279"/>
            <a:ext cx="2491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it-IT" altLang="it-IT" sz="1200" b="1" dirty="0"/>
              <a:t>X-</a:t>
            </a:r>
            <a:r>
              <a:rPr lang="it-IT" altLang="it-IT" sz="1200" b="1" dirty="0" err="1"/>
              <a:t>ray</a:t>
            </a:r>
            <a:r>
              <a:rPr lang="it-IT" altLang="it-IT" sz="1200" b="1" dirty="0"/>
              <a:t> </a:t>
            </a:r>
            <a:r>
              <a:rPr lang="it-IT" altLang="it-IT" sz="1200" b="1" dirty="0" err="1"/>
              <a:t>crystallographic</a:t>
            </a:r>
            <a:r>
              <a:rPr lang="it-IT" altLang="it-IT" sz="1200" b="1" dirty="0"/>
              <a:t> </a:t>
            </a:r>
            <a:r>
              <a:rPr lang="it-IT" altLang="it-IT" sz="1200" b="1" dirty="0" err="1"/>
              <a:t>analysis</a:t>
            </a:r>
            <a:r>
              <a:rPr lang="it-IT" altLang="it-IT" sz="1200" b="1" dirty="0"/>
              <a:t> </a:t>
            </a:r>
          </a:p>
        </p:txBody>
      </p:sp>
    </p:spTree>
    <p:extLst>
      <p:ext uri="{BB962C8B-B14F-4D97-AF65-F5344CB8AC3E}">
        <p14:creationId xmlns:p14="http://schemas.microsoft.com/office/powerpoint/2010/main" val="315068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a:extLst>
              <a:ext uri="{FF2B5EF4-FFF2-40B4-BE49-F238E27FC236}">
                <a16:creationId xmlns:a16="http://schemas.microsoft.com/office/drawing/2014/main" id="{A405B682-814B-3548-BE5B-B9A2DDC17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938" y="2854326"/>
            <a:ext cx="5503862"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Segnaposto numero diapositiva 2">
            <a:extLst>
              <a:ext uri="{FF2B5EF4-FFF2-40B4-BE49-F238E27FC236}">
                <a16:creationId xmlns:a16="http://schemas.microsoft.com/office/drawing/2014/main" id="{AB4CF7CB-0573-904C-BBFD-530384A6AE9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E574F2E-0828-5F4E-AC8E-730CB6DD3870}" type="slidenum">
              <a:rPr lang="it-IT" altLang="it-IT" sz="1400"/>
              <a:pPr>
                <a:spcBef>
                  <a:spcPct val="0"/>
                </a:spcBef>
                <a:buFontTx/>
                <a:buNone/>
              </a:pPr>
              <a:t>17</a:t>
            </a:fld>
            <a:endParaRPr lang="it-IT" altLang="it-IT" sz="1400"/>
          </a:p>
        </p:txBody>
      </p:sp>
      <p:sp>
        <p:nvSpPr>
          <p:cNvPr id="2" name="Rettangolo 1">
            <a:extLst>
              <a:ext uri="{FF2B5EF4-FFF2-40B4-BE49-F238E27FC236}">
                <a16:creationId xmlns:a16="http://schemas.microsoft.com/office/drawing/2014/main" id="{3899187C-3A85-CF46-A487-37675F124384}"/>
              </a:ext>
            </a:extLst>
          </p:cNvPr>
          <p:cNvSpPr/>
          <p:nvPr/>
        </p:nvSpPr>
        <p:spPr>
          <a:xfrm>
            <a:off x="2117726" y="498475"/>
            <a:ext cx="8550275" cy="2185214"/>
          </a:xfrm>
          <a:prstGeom prst="rect">
            <a:avLst/>
          </a:prstGeom>
        </p:spPr>
        <p:txBody>
          <a:bodyPr>
            <a:spAutoFit/>
          </a:bodyPr>
          <a:lstStyle/>
          <a:p>
            <a:pPr marL="285750" indent="-285750" algn="just">
              <a:buFont typeface="Arial"/>
              <a:buChar char="•"/>
              <a:defRPr/>
            </a:pPr>
            <a:r>
              <a:rPr lang="it-IT" sz="2000" dirty="0" err="1"/>
              <a:t>CDKs</a:t>
            </a:r>
            <a:r>
              <a:rPr lang="it-IT" sz="2000" dirty="0"/>
              <a:t> </a:t>
            </a:r>
            <a:r>
              <a:rPr lang="it-IT" sz="2000" dirty="0" err="1"/>
              <a:t>contain</a:t>
            </a:r>
            <a:r>
              <a:rPr lang="it-IT" sz="2000" dirty="0"/>
              <a:t> an </a:t>
            </a:r>
            <a:r>
              <a:rPr lang="it-IT" sz="2000" dirty="0" err="1"/>
              <a:t>evolutionary</a:t>
            </a:r>
            <a:r>
              <a:rPr lang="it-IT" sz="2000" dirty="0"/>
              <a:t> </a:t>
            </a:r>
            <a:r>
              <a:rPr lang="it-IT" sz="2000" dirty="0" err="1"/>
              <a:t>conserved</a:t>
            </a:r>
            <a:r>
              <a:rPr lang="it-IT" sz="2000" dirty="0"/>
              <a:t> 16 amino acid </a:t>
            </a:r>
            <a:r>
              <a:rPr lang="it-IT" sz="2000" dirty="0" err="1"/>
              <a:t>sequence</a:t>
            </a:r>
            <a:r>
              <a:rPr lang="it-IT" sz="2000" dirty="0"/>
              <a:t> </a:t>
            </a:r>
            <a:r>
              <a:rPr lang="it-IT" sz="2000" dirty="0" err="1"/>
              <a:t>called</a:t>
            </a:r>
            <a:r>
              <a:rPr lang="it-IT" sz="2000" dirty="0"/>
              <a:t> PSTAIRE (EGVPSTAIREISLLKE) </a:t>
            </a:r>
            <a:r>
              <a:rPr lang="it-IT" sz="2000" dirty="0" err="1"/>
              <a:t>which</a:t>
            </a:r>
            <a:r>
              <a:rPr lang="it-IT" sz="2000" dirty="0"/>
              <a:t> </a:t>
            </a:r>
            <a:r>
              <a:rPr lang="it-IT" sz="2000" dirty="0" err="1"/>
              <a:t>distinguishes</a:t>
            </a:r>
            <a:r>
              <a:rPr lang="it-IT" sz="2000" dirty="0"/>
              <a:t> </a:t>
            </a:r>
            <a:r>
              <a:rPr lang="it-IT" sz="2000" dirty="0" err="1"/>
              <a:t>them</a:t>
            </a:r>
            <a:r>
              <a:rPr lang="it-IT" sz="2000" dirty="0"/>
              <a:t> from </a:t>
            </a:r>
            <a:r>
              <a:rPr lang="it-IT" sz="2000" dirty="0" err="1"/>
              <a:t>other</a:t>
            </a:r>
            <a:r>
              <a:rPr lang="it-IT" sz="2000" dirty="0"/>
              <a:t> </a:t>
            </a:r>
            <a:r>
              <a:rPr lang="it-IT" sz="2000" dirty="0" err="1"/>
              <a:t>protein</a:t>
            </a:r>
            <a:r>
              <a:rPr lang="it-IT" sz="2000" dirty="0"/>
              <a:t> </a:t>
            </a:r>
            <a:r>
              <a:rPr lang="it-IT" sz="2000" dirty="0" err="1"/>
              <a:t>kinases</a:t>
            </a:r>
            <a:r>
              <a:rPr lang="it-IT" sz="2000" dirty="0"/>
              <a:t>.</a:t>
            </a:r>
          </a:p>
          <a:p>
            <a:pPr marL="285750" indent="-285750" algn="just">
              <a:buFont typeface="Arial"/>
              <a:buChar char="•"/>
              <a:defRPr/>
            </a:pPr>
            <a:r>
              <a:rPr lang="it-IT" sz="2000" dirty="0"/>
              <a:t>The PSTAIRE </a:t>
            </a:r>
            <a:r>
              <a:rPr lang="it-IT" sz="2000" dirty="0" err="1"/>
              <a:t>motif</a:t>
            </a:r>
            <a:r>
              <a:rPr lang="it-IT" sz="2000" dirty="0"/>
              <a:t> </a:t>
            </a:r>
            <a:r>
              <a:rPr lang="it-IT" sz="2000" dirty="0" err="1"/>
              <a:t>is</a:t>
            </a:r>
            <a:r>
              <a:rPr lang="it-IT" sz="2000" dirty="0"/>
              <a:t> </a:t>
            </a:r>
            <a:r>
              <a:rPr lang="it-IT" sz="2000" dirty="0" err="1"/>
              <a:t>involved</a:t>
            </a:r>
            <a:r>
              <a:rPr lang="it-IT" sz="2000" dirty="0"/>
              <a:t> in the </a:t>
            </a:r>
            <a:r>
              <a:rPr lang="it-IT" sz="2000" dirty="0" err="1"/>
              <a:t>complex</a:t>
            </a:r>
            <a:r>
              <a:rPr lang="it-IT" sz="2000" dirty="0"/>
              <a:t> </a:t>
            </a:r>
            <a:r>
              <a:rPr lang="it-IT" sz="2000" dirty="0" err="1"/>
              <a:t>formation</a:t>
            </a:r>
            <a:r>
              <a:rPr lang="it-IT" sz="2000" dirty="0"/>
              <a:t> with </a:t>
            </a:r>
            <a:r>
              <a:rPr lang="it-IT" sz="2000" dirty="0" err="1"/>
              <a:t>cyclins</a:t>
            </a:r>
            <a:r>
              <a:rPr lang="it-IT" sz="2000" dirty="0"/>
              <a:t>.</a:t>
            </a:r>
          </a:p>
          <a:p>
            <a:pPr marL="285750" indent="-285750" algn="just">
              <a:buFont typeface="Arial"/>
              <a:buChar char="•"/>
              <a:defRPr/>
            </a:pPr>
            <a:r>
              <a:rPr lang="it-IT" sz="2000" dirty="0" err="1"/>
              <a:t>As</a:t>
            </a:r>
            <a:r>
              <a:rPr lang="it-IT" sz="2000" dirty="0"/>
              <a:t> a </a:t>
            </a:r>
            <a:r>
              <a:rPr lang="it-IT" sz="2000" dirty="0" err="1"/>
              <a:t>consequence</a:t>
            </a:r>
            <a:r>
              <a:rPr lang="it-IT" sz="2000" dirty="0"/>
              <a:t> Thr160 </a:t>
            </a:r>
            <a:r>
              <a:rPr lang="it-IT" sz="2000" dirty="0" err="1"/>
              <a:t>is</a:t>
            </a:r>
            <a:r>
              <a:rPr lang="it-IT" sz="2000" dirty="0"/>
              <a:t> more </a:t>
            </a:r>
            <a:r>
              <a:rPr lang="it-IT" sz="2000" dirty="0" err="1"/>
              <a:t>accessible</a:t>
            </a:r>
            <a:r>
              <a:rPr lang="it-IT" sz="2000" dirty="0"/>
              <a:t> to CAK </a:t>
            </a:r>
            <a:r>
              <a:rPr lang="it-IT" sz="2000" dirty="0" err="1"/>
              <a:t>phoshorylation</a:t>
            </a:r>
            <a:r>
              <a:rPr lang="it-IT" sz="2000" dirty="0"/>
              <a:t>.</a:t>
            </a:r>
          </a:p>
          <a:p>
            <a:pPr marL="285750" indent="-285750" algn="just">
              <a:buFont typeface="Arial"/>
              <a:buChar char="•"/>
              <a:defRPr/>
            </a:pPr>
            <a:endParaRPr lang="it-IT" dirty="0"/>
          </a:p>
          <a:p>
            <a:pPr algn="just">
              <a:defRPr/>
            </a:pPr>
            <a:endParaRPr lang="it-IT" dirty="0"/>
          </a:p>
        </p:txBody>
      </p:sp>
    </p:spTree>
    <p:extLst>
      <p:ext uri="{BB962C8B-B14F-4D97-AF65-F5344CB8AC3E}">
        <p14:creationId xmlns:p14="http://schemas.microsoft.com/office/powerpoint/2010/main" val="45753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egnaposto numero diapositiva 2">
            <a:extLst>
              <a:ext uri="{FF2B5EF4-FFF2-40B4-BE49-F238E27FC236}">
                <a16:creationId xmlns:a16="http://schemas.microsoft.com/office/drawing/2014/main" id="{1F7D5870-AA54-A24E-92A2-F92FE74B0E9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6356B9E-485B-424A-96FB-D23C92F7C6AC}" type="slidenum">
              <a:rPr lang="it-IT" altLang="it-IT" sz="1400"/>
              <a:pPr>
                <a:spcBef>
                  <a:spcPct val="0"/>
                </a:spcBef>
                <a:buFontTx/>
                <a:buNone/>
              </a:pPr>
              <a:t>2</a:t>
            </a:fld>
            <a:endParaRPr lang="it-IT" altLang="it-IT" sz="1400"/>
          </a:p>
        </p:txBody>
      </p:sp>
      <p:sp>
        <p:nvSpPr>
          <p:cNvPr id="4" name="CasellaDiTesto 3">
            <a:extLst>
              <a:ext uri="{FF2B5EF4-FFF2-40B4-BE49-F238E27FC236}">
                <a16:creationId xmlns:a16="http://schemas.microsoft.com/office/drawing/2014/main" id="{4CDAA120-7C7E-B943-9311-6DF02B9D3E75}"/>
              </a:ext>
            </a:extLst>
          </p:cNvPr>
          <p:cNvSpPr txBox="1"/>
          <p:nvPr/>
        </p:nvSpPr>
        <p:spPr>
          <a:xfrm>
            <a:off x="783240" y="5139633"/>
            <a:ext cx="6495701" cy="307777"/>
          </a:xfrm>
          <a:prstGeom prst="rect">
            <a:avLst/>
          </a:prstGeom>
          <a:noFill/>
        </p:spPr>
        <p:txBody>
          <a:bodyPr wrap="square" rtlCol="0">
            <a:spAutoFit/>
          </a:bodyPr>
          <a:lstStyle/>
          <a:p>
            <a:pPr algn="ctr"/>
            <a:r>
              <a:rPr lang="it-IT" sz="1400" dirty="0" err="1"/>
              <a:t>Malumbres</a:t>
            </a:r>
            <a:r>
              <a:rPr lang="it-IT" sz="1400" dirty="0"/>
              <a:t> </a:t>
            </a:r>
            <a:r>
              <a:rPr lang="it-IT" sz="1400" dirty="0" err="1"/>
              <a:t>Genome</a:t>
            </a:r>
            <a:r>
              <a:rPr lang="it-IT" sz="1400" dirty="0"/>
              <a:t> </a:t>
            </a:r>
            <a:r>
              <a:rPr lang="it-IT" sz="1400" dirty="0" err="1"/>
              <a:t>Biology</a:t>
            </a:r>
            <a:r>
              <a:rPr lang="it-IT" sz="1400" dirty="0"/>
              <a:t> 2014, 15:122 http://</a:t>
            </a:r>
            <a:r>
              <a:rPr lang="it-IT" sz="1400" dirty="0" err="1"/>
              <a:t>genomebiology.com</a:t>
            </a:r>
            <a:r>
              <a:rPr lang="it-IT" sz="1400" dirty="0"/>
              <a:t>/2014/15/6/122 </a:t>
            </a:r>
          </a:p>
        </p:txBody>
      </p:sp>
      <p:sp>
        <p:nvSpPr>
          <p:cNvPr id="6" name="Rettangolo 5">
            <a:extLst>
              <a:ext uri="{FF2B5EF4-FFF2-40B4-BE49-F238E27FC236}">
                <a16:creationId xmlns:a16="http://schemas.microsoft.com/office/drawing/2014/main" id="{0F721AB9-FFDF-2F46-A32C-617C38E560EF}"/>
              </a:ext>
            </a:extLst>
          </p:cNvPr>
          <p:cNvSpPr/>
          <p:nvPr/>
        </p:nvSpPr>
        <p:spPr>
          <a:xfrm>
            <a:off x="7573245" y="1418174"/>
            <a:ext cx="4164743" cy="3416320"/>
          </a:xfrm>
          <a:prstGeom prst="rect">
            <a:avLst/>
          </a:prstGeom>
        </p:spPr>
        <p:txBody>
          <a:bodyPr wrap="square">
            <a:spAutoFit/>
          </a:bodyPr>
          <a:lstStyle/>
          <a:p>
            <a:pPr marL="285750" indent="-285750" algn="just">
              <a:buFont typeface="Arial" panose="020B0604020202020204" pitchFamily="34" charset="0"/>
              <a:buChar char="•"/>
            </a:pPr>
            <a:r>
              <a:rPr lang="it-IT" dirty="0" err="1">
                <a:latin typeface="Arial" panose="020B0604020202020204" pitchFamily="34" charset="0"/>
                <a:cs typeface="Arial" panose="020B0604020202020204" pitchFamily="34" charset="0"/>
              </a:rPr>
              <a:t>Cells</a:t>
            </a:r>
            <a:r>
              <a:rPr lang="it-IT" dirty="0">
                <a:latin typeface="Arial" panose="020B0604020202020204" pitchFamily="34" charset="0"/>
                <a:cs typeface="Arial" panose="020B0604020202020204" pitchFamily="34" charset="0"/>
              </a:rPr>
              <a:t> of the </a:t>
            </a:r>
            <a:r>
              <a:rPr lang="it-IT" dirty="0" err="1">
                <a:latin typeface="Arial" panose="020B0604020202020204" pitchFamily="34" charset="0"/>
                <a:cs typeface="Arial" panose="020B0604020202020204" pitchFamily="34" charset="0"/>
              </a:rPr>
              <a:t>budding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yeast</a:t>
            </a:r>
            <a:r>
              <a:rPr lang="it-IT"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S. </a:t>
            </a:r>
            <a:r>
              <a:rPr lang="it-IT" i="1" dirty="0" err="1">
                <a:latin typeface="Arial" panose="020B0604020202020204" pitchFamily="34" charset="0"/>
                <a:cs typeface="Arial" panose="020B0604020202020204" pitchFamily="34" charset="0"/>
              </a:rPr>
              <a:t>cerevisiae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contain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two</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CDKs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are </a:t>
            </a:r>
            <a:r>
              <a:rPr lang="it-IT" dirty="0" err="1">
                <a:latin typeface="Arial" panose="020B0604020202020204" pitchFamily="34" charset="0"/>
                <a:cs typeface="Arial" panose="020B0604020202020204" pitchFamily="34" charset="0"/>
              </a:rPr>
              <a:t>activated</a:t>
            </a:r>
            <a:r>
              <a:rPr lang="it-IT" dirty="0">
                <a:latin typeface="Arial" panose="020B0604020202020204" pitchFamily="34" charset="0"/>
                <a:cs typeface="Arial" panose="020B0604020202020204" pitchFamily="34" charset="0"/>
              </a:rPr>
              <a:t> by multiple </a:t>
            </a:r>
            <a:r>
              <a:rPr lang="it-IT" dirty="0" err="1">
                <a:latin typeface="Arial" panose="020B0604020202020204" pitchFamily="34" charset="0"/>
                <a:cs typeface="Arial" panose="020B0604020202020204" pitchFamily="34" charset="0"/>
              </a:rPr>
              <a:t>cyclins</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Cdc28</a:t>
            </a:r>
            <a:r>
              <a:rPr lang="it-IT" dirty="0">
                <a:latin typeface="Arial" panose="020B0604020202020204" pitchFamily="34" charset="0"/>
                <a:cs typeface="Arial" panose="020B0604020202020204" pitchFamily="34" charset="0"/>
              </a:rPr>
              <a:t> and </a:t>
            </a:r>
            <a:r>
              <a:rPr lang="it-IT" b="1" dirty="0">
                <a:latin typeface="Arial" panose="020B0604020202020204" pitchFamily="34" charset="0"/>
                <a:cs typeface="Arial" panose="020B0604020202020204" pitchFamily="34" charset="0"/>
              </a:rPr>
              <a:t>Pho85 </a:t>
            </a:r>
            <a:r>
              <a:rPr lang="it-IT" dirty="0" err="1">
                <a:latin typeface="Arial" panose="020B0604020202020204" pitchFamily="34" charset="0"/>
                <a:cs typeface="Arial" panose="020B0604020202020204" pitchFamily="34" charset="0"/>
              </a:rPr>
              <a:t>which</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not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essential</a:t>
            </a:r>
            <a:r>
              <a:rPr lang="it-IT" dirty="0">
                <a:latin typeface="Arial" panose="020B0604020202020204" pitchFamily="34" charset="0"/>
                <a:cs typeface="Arial" panose="020B0604020202020204" pitchFamily="34" charset="0"/>
              </a:rPr>
              <a:t> and </a:t>
            </a:r>
            <a:r>
              <a:rPr lang="it-IT" dirty="0" err="1">
                <a:latin typeface="Arial" panose="020B0604020202020204" pitchFamily="34" charset="0"/>
                <a:cs typeface="Arial" panose="020B0604020202020204" pitchFamily="34" charset="0"/>
              </a:rPr>
              <a:t>it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required</a:t>
            </a:r>
            <a:r>
              <a:rPr lang="it-IT" dirty="0">
                <a:latin typeface="Arial" panose="020B0604020202020204" pitchFamily="34" charset="0"/>
                <a:cs typeface="Arial" panose="020B0604020202020204" pitchFamily="34" charset="0"/>
              </a:rPr>
              <a:t> for </a:t>
            </a:r>
            <a:r>
              <a:rPr lang="it-IT" dirty="0" err="1">
                <a:latin typeface="Arial" panose="020B0604020202020204" pitchFamily="34" charset="0"/>
                <a:cs typeface="Arial" panose="020B0604020202020204" pitchFamily="34" charset="0"/>
              </a:rPr>
              <a:t>viability</a:t>
            </a:r>
            <a:r>
              <a:rPr lang="it-IT" dirty="0">
                <a:latin typeface="Arial" panose="020B0604020202020204" pitchFamily="34" charset="0"/>
                <a:cs typeface="Arial" panose="020B0604020202020204" pitchFamily="34" charset="0"/>
              </a:rPr>
              <a:t> in some stress </a:t>
            </a:r>
            <a:r>
              <a:rPr lang="it-IT" dirty="0" err="1">
                <a:latin typeface="Arial" panose="020B0604020202020204" pitchFamily="34" charset="0"/>
                <a:cs typeface="Arial" panose="020B0604020202020204" pitchFamily="34" charset="0"/>
              </a:rPr>
              <a:t>conditions</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b="1" dirty="0">
                <a:latin typeface="Arial" panose="020B0604020202020204" pitchFamily="34" charset="0"/>
                <a:cs typeface="Arial" panose="020B0604020202020204" pitchFamily="34" charset="0"/>
              </a:rPr>
              <a:t>Cdk1</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mammalian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ortholog</a:t>
            </a:r>
            <a:r>
              <a:rPr lang="it-IT" dirty="0">
                <a:latin typeface="Arial" panose="020B0604020202020204" pitchFamily="34" charset="0"/>
                <a:cs typeface="Arial" panose="020B0604020202020204" pitchFamily="34" charset="0"/>
              </a:rPr>
              <a:t> of Cdc28, </a:t>
            </a:r>
            <a:r>
              <a:rPr lang="it-IT" dirty="0" err="1">
                <a:latin typeface="Arial" panose="020B0604020202020204" pitchFamily="34" charset="0"/>
                <a:cs typeface="Arial" panose="020B0604020202020204" pitchFamily="34" charset="0"/>
              </a:rPr>
              <a:t>whereas</a:t>
            </a:r>
            <a:r>
              <a:rPr lang="it-IT" dirty="0">
                <a:latin typeface="Arial" panose="020B0604020202020204" pitchFamily="34" charset="0"/>
                <a:cs typeface="Arial" panose="020B0604020202020204" pitchFamily="34" charset="0"/>
              </a:rPr>
              <a:t> </a:t>
            </a:r>
            <a:r>
              <a:rPr lang="it-IT" b="1" dirty="0">
                <a:latin typeface="Arial" panose="020B0604020202020204" pitchFamily="34" charset="0"/>
                <a:cs typeface="Arial" panose="020B0604020202020204" pitchFamily="34" charset="0"/>
              </a:rPr>
              <a:t>Cdk5</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considered</a:t>
            </a:r>
            <a:r>
              <a:rPr lang="it-IT" dirty="0">
                <a:latin typeface="Arial" panose="020B0604020202020204" pitchFamily="34" charset="0"/>
                <a:cs typeface="Arial" panose="020B0604020202020204" pitchFamily="34" charset="0"/>
              </a:rPr>
              <a:t> to be the Pho85 </a:t>
            </a:r>
            <a:r>
              <a:rPr lang="it-IT" dirty="0" err="1">
                <a:latin typeface="Arial" panose="020B0604020202020204" pitchFamily="34" charset="0"/>
                <a:cs typeface="Arial" panose="020B0604020202020204" pitchFamily="34" charset="0"/>
              </a:rPr>
              <a:t>ortholog</a:t>
            </a:r>
            <a:r>
              <a:rPr lang="it-IT"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The Cdk4/Cdk6 </a:t>
            </a:r>
            <a:r>
              <a:rPr lang="it-IT" dirty="0" err="1">
                <a:latin typeface="Arial" panose="020B0604020202020204" pitchFamily="34" charset="0"/>
                <a:cs typeface="Arial" panose="020B0604020202020204" pitchFamily="34" charset="0"/>
              </a:rPr>
              <a:t>subfamily</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not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present</a:t>
            </a:r>
            <a:r>
              <a:rPr lang="it-IT" dirty="0">
                <a:latin typeface="Arial" panose="020B0604020202020204" pitchFamily="34" charset="0"/>
                <a:cs typeface="Arial" panose="020B0604020202020204" pitchFamily="34" charset="0"/>
              </a:rPr>
              <a:t> in </a:t>
            </a:r>
            <a:r>
              <a:rPr lang="it-IT" dirty="0" err="1">
                <a:latin typeface="Arial" panose="020B0604020202020204" pitchFamily="34" charset="0"/>
                <a:cs typeface="Arial" panose="020B0604020202020204" pitchFamily="34" charset="0"/>
              </a:rPr>
              <a:t>yeast</a:t>
            </a:r>
            <a:r>
              <a:rPr lang="it-IT"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it-IT" dirty="0"/>
          </a:p>
        </p:txBody>
      </p:sp>
      <p:sp>
        <p:nvSpPr>
          <p:cNvPr id="9" name="Rectangle 2">
            <a:extLst>
              <a:ext uri="{FF2B5EF4-FFF2-40B4-BE49-F238E27FC236}">
                <a16:creationId xmlns:a16="http://schemas.microsoft.com/office/drawing/2014/main" id="{8BAABA8A-69B6-144A-B16F-68CEF898CC93}"/>
              </a:ext>
            </a:extLst>
          </p:cNvPr>
          <p:cNvSpPr>
            <a:spLocks noChangeArrowheads="1"/>
          </p:cNvSpPr>
          <p:nvPr/>
        </p:nvSpPr>
        <p:spPr bwMode="auto">
          <a:xfrm>
            <a:off x="339986" y="98891"/>
            <a:ext cx="11512027" cy="101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it-IT" b="1" dirty="0">
                <a:solidFill>
                  <a:srgbClr val="0000FF"/>
                </a:solidFill>
                <a:latin typeface="Arial" panose="020B0604020202020204" pitchFamily="34" charset="0"/>
              </a:rPr>
              <a:t>Comparison of yeast and mammalian CDKs</a:t>
            </a:r>
          </a:p>
        </p:txBody>
      </p:sp>
      <p:pic>
        <p:nvPicPr>
          <p:cNvPr id="8" name="Immagine 7">
            <a:extLst>
              <a:ext uri="{FF2B5EF4-FFF2-40B4-BE49-F238E27FC236}">
                <a16:creationId xmlns:a16="http://schemas.microsoft.com/office/drawing/2014/main" id="{C0ED749A-BE1B-5141-8084-7880ED4C0332}"/>
              </a:ext>
            </a:extLst>
          </p:cNvPr>
          <p:cNvPicPr>
            <a:picLocks noChangeAspect="1"/>
          </p:cNvPicPr>
          <p:nvPr/>
        </p:nvPicPr>
        <p:blipFill rotWithShape="1">
          <a:blip r:embed="rId2"/>
          <a:srcRect t="2653"/>
          <a:stretch/>
        </p:blipFill>
        <p:spPr>
          <a:xfrm>
            <a:off x="602962" y="1113035"/>
            <a:ext cx="6856259" cy="4026598"/>
          </a:xfrm>
          <a:prstGeom prst="rect">
            <a:avLst/>
          </a:prstGeom>
        </p:spPr>
      </p:pic>
      <p:sp>
        <p:nvSpPr>
          <p:cNvPr id="10" name="Rettangolo 9">
            <a:extLst>
              <a:ext uri="{FF2B5EF4-FFF2-40B4-BE49-F238E27FC236}">
                <a16:creationId xmlns:a16="http://schemas.microsoft.com/office/drawing/2014/main" id="{E4EA4032-B783-1642-B354-C7DF15B9741B}"/>
              </a:ext>
            </a:extLst>
          </p:cNvPr>
          <p:cNvSpPr/>
          <p:nvPr/>
        </p:nvSpPr>
        <p:spPr>
          <a:xfrm>
            <a:off x="457446" y="5575770"/>
            <a:ext cx="10896354" cy="646331"/>
          </a:xfrm>
          <a:prstGeom prst="rect">
            <a:avLst/>
          </a:prstGeom>
        </p:spPr>
        <p:txBody>
          <a:bodyPr wrap="square">
            <a:spAutoFit/>
          </a:bodyPr>
          <a:lstStyle/>
          <a:p>
            <a:pPr algn="ctr"/>
            <a:r>
              <a:rPr lang="it-IT" b="1" dirty="0" err="1">
                <a:solidFill>
                  <a:srgbClr val="002060"/>
                </a:solidFill>
                <a:latin typeface="Arial" panose="020B0604020202020204" pitchFamily="34" charset="0"/>
                <a:cs typeface="Arial" panose="020B0604020202020204" pitchFamily="34" charset="0"/>
              </a:rPr>
              <a:t>CDKs</a:t>
            </a:r>
            <a:r>
              <a:rPr lang="it-IT" b="1" dirty="0">
                <a:solidFill>
                  <a:srgbClr val="002060"/>
                </a:solidFill>
                <a:latin typeface="Arial" panose="020B0604020202020204" pitchFamily="34" charset="0"/>
                <a:cs typeface="Arial" panose="020B0604020202020204" pitchFamily="34" charset="0"/>
              </a:rPr>
              <a:t> are </a:t>
            </a:r>
            <a:r>
              <a:rPr lang="it-IT" b="1" dirty="0" err="1">
                <a:solidFill>
                  <a:srgbClr val="002060"/>
                </a:solidFill>
                <a:latin typeface="Arial" panose="020B0604020202020204" pitchFamily="34" charset="0"/>
                <a:cs typeface="Arial" panose="020B0604020202020204" pitchFamily="34" charset="0"/>
              </a:rPr>
              <a:t>grouped</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as</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CDKs</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that</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bind</a:t>
            </a:r>
            <a:r>
              <a:rPr lang="it-IT" b="1" dirty="0">
                <a:solidFill>
                  <a:srgbClr val="002060"/>
                </a:solidFill>
                <a:latin typeface="Arial" panose="020B0604020202020204" pitchFamily="34" charset="0"/>
                <a:cs typeface="Arial" panose="020B0604020202020204" pitchFamily="34" charset="0"/>
              </a:rPr>
              <a:t> multiple </a:t>
            </a:r>
            <a:r>
              <a:rPr lang="it-IT" b="1" dirty="0" err="1">
                <a:solidFill>
                  <a:srgbClr val="002060"/>
                </a:solidFill>
                <a:latin typeface="Arial" panose="020B0604020202020204" pitchFamily="34" charset="0"/>
                <a:cs typeface="Arial" panose="020B0604020202020204" pitchFamily="34" charset="0"/>
              </a:rPr>
              <a:t>cyclins</a:t>
            </a:r>
            <a:r>
              <a:rPr lang="it-IT" b="1" dirty="0">
                <a:solidFill>
                  <a:srgbClr val="002060"/>
                </a:solidFill>
                <a:latin typeface="Arial" panose="020B0604020202020204" pitchFamily="34" charset="0"/>
                <a:cs typeface="Arial" panose="020B0604020202020204" pitchFamily="34" charset="0"/>
              </a:rPr>
              <a:t> and can </a:t>
            </a:r>
            <a:r>
              <a:rPr lang="it-IT" b="1" dirty="0" err="1">
                <a:solidFill>
                  <a:srgbClr val="002060"/>
                </a:solidFill>
                <a:latin typeface="Arial" panose="020B0604020202020204" pitchFamily="34" charset="0"/>
                <a:cs typeface="Arial" panose="020B0604020202020204" pitchFamily="34" charset="0"/>
              </a:rPr>
              <a:t>regulate</a:t>
            </a:r>
            <a:r>
              <a:rPr lang="it-IT" b="1" dirty="0">
                <a:solidFill>
                  <a:srgbClr val="002060"/>
                </a:solidFill>
                <a:latin typeface="Arial" panose="020B0604020202020204" pitchFamily="34" charset="0"/>
                <a:cs typeface="Arial" panose="020B0604020202020204" pitchFamily="34" charset="0"/>
              </a:rPr>
              <a:t> the </a:t>
            </a:r>
            <a:r>
              <a:rPr lang="it-IT" b="1" dirty="0" err="1">
                <a:solidFill>
                  <a:srgbClr val="002060"/>
                </a:solidFill>
                <a:latin typeface="Arial" panose="020B0604020202020204" pitchFamily="34" charset="0"/>
                <a:cs typeface="Arial" panose="020B0604020202020204" pitchFamily="34" charset="0"/>
              </a:rPr>
              <a:t>cell</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cycle</a:t>
            </a:r>
            <a:r>
              <a:rPr lang="it-IT" b="1" dirty="0">
                <a:solidFill>
                  <a:srgbClr val="002060"/>
                </a:solidFill>
                <a:latin typeface="Arial" panose="020B0604020202020204" pitchFamily="34" charset="0"/>
                <a:cs typeface="Arial" panose="020B0604020202020204" pitchFamily="34" charset="0"/>
              </a:rPr>
              <a:t> and </a:t>
            </a:r>
            <a:r>
              <a:rPr lang="it-IT" b="1" dirty="0" err="1">
                <a:solidFill>
                  <a:srgbClr val="002060"/>
                </a:solidFill>
                <a:latin typeface="Arial" panose="020B0604020202020204" pitchFamily="34" charset="0"/>
                <a:cs typeface="Arial" panose="020B0604020202020204" pitchFamily="34" charset="0"/>
              </a:rPr>
              <a:t>CDKs</a:t>
            </a:r>
            <a:r>
              <a:rPr lang="it-IT" b="1" dirty="0">
                <a:solidFill>
                  <a:srgbClr val="002060"/>
                </a:solidFill>
                <a:latin typeface="Arial" panose="020B0604020202020204" pitchFamily="34" charset="0"/>
                <a:cs typeface="Arial" panose="020B0604020202020204" pitchFamily="34" charset="0"/>
              </a:rPr>
              <a:t> </a:t>
            </a:r>
            <a:r>
              <a:rPr lang="it-IT" b="1" dirty="0" err="1">
                <a:solidFill>
                  <a:srgbClr val="002060"/>
                </a:solidFill>
                <a:latin typeface="Arial" panose="020B0604020202020204" pitchFamily="34" charset="0"/>
                <a:cs typeface="Arial" panose="020B0604020202020204" pitchFamily="34" charset="0"/>
              </a:rPr>
              <a:t>that</a:t>
            </a:r>
            <a:r>
              <a:rPr lang="it-IT" b="1" dirty="0">
                <a:solidFill>
                  <a:srgbClr val="002060"/>
                </a:solidFill>
                <a:latin typeface="Arial" panose="020B0604020202020204" pitchFamily="34" charset="0"/>
                <a:cs typeface="Arial" panose="020B0604020202020204" pitchFamily="34" charset="0"/>
              </a:rPr>
              <a:t> are </a:t>
            </a:r>
            <a:r>
              <a:rPr lang="it-IT" b="1" dirty="0" err="1">
                <a:solidFill>
                  <a:srgbClr val="002060"/>
                </a:solidFill>
                <a:latin typeface="Arial" panose="020B0604020202020204" pitchFamily="34" charset="0"/>
                <a:cs typeface="Arial" panose="020B0604020202020204" pitchFamily="34" charset="0"/>
              </a:rPr>
              <a:t>activated</a:t>
            </a:r>
            <a:r>
              <a:rPr lang="it-IT" b="1" dirty="0">
                <a:solidFill>
                  <a:srgbClr val="002060"/>
                </a:solidFill>
                <a:latin typeface="Arial" panose="020B0604020202020204" pitchFamily="34" charset="0"/>
                <a:cs typeface="Arial" panose="020B0604020202020204" pitchFamily="34" charset="0"/>
              </a:rPr>
              <a:t> by a single </a:t>
            </a:r>
            <a:r>
              <a:rPr lang="it-IT" b="1" dirty="0" err="1">
                <a:solidFill>
                  <a:srgbClr val="002060"/>
                </a:solidFill>
                <a:latin typeface="Arial" panose="020B0604020202020204" pitchFamily="34" charset="0"/>
                <a:cs typeface="Arial" panose="020B0604020202020204" pitchFamily="34" charset="0"/>
              </a:rPr>
              <a:t>cyclin</a:t>
            </a:r>
            <a:r>
              <a:rPr lang="it-IT" b="1" dirty="0">
                <a:solidFill>
                  <a:srgbClr val="002060"/>
                </a:solidFill>
                <a:latin typeface="Arial" panose="020B0604020202020204" pitchFamily="34" charset="0"/>
                <a:cs typeface="Arial" panose="020B0604020202020204" pitchFamily="34" charset="0"/>
              </a:rPr>
              <a:t> and are </a:t>
            </a:r>
            <a:r>
              <a:rPr lang="it-IT" b="1" dirty="0" err="1">
                <a:solidFill>
                  <a:srgbClr val="002060"/>
                </a:solidFill>
                <a:latin typeface="Arial" panose="020B0604020202020204" pitchFamily="34" charset="0"/>
                <a:cs typeface="Arial" panose="020B0604020202020204" pitchFamily="34" charset="0"/>
              </a:rPr>
              <a:t>involved</a:t>
            </a:r>
            <a:r>
              <a:rPr lang="it-IT" b="1" dirty="0">
                <a:solidFill>
                  <a:srgbClr val="002060"/>
                </a:solidFill>
                <a:latin typeface="Arial" panose="020B0604020202020204" pitchFamily="34" charset="0"/>
                <a:cs typeface="Arial" panose="020B0604020202020204" pitchFamily="34" charset="0"/>
              </a:rPr>
              <a:t> in the </a:t>
            </a:r>
            <a:r>
              <a:rPr lang="it-IT" b="1" dirty="0" err="1">
                <a:solidFill>
                  <a:srgbClr val="002060"/>
                </a:solidFill>
                <a:latin typeface="Arial" panose="020B0604020202020204" pitchFamily="34" charset="0"/>
                <a:cs typeface="Arial" panose="020B0604020202020204" pitchFamily="34" charset="0"/>
              </a:rPr>
              <a:t>regulation</a:t>
            </a:r>
            <a:r>
              <a:rPr lang="it-IT" b="1" dirty="0">
                <a:solidFill>
                  <a:srgbClr val="002060"/>
                </a:solidFill>
                <a:latin typeface="Arial" panose="020B0604020202020204" pitchFamily="34" charset="0"/>
                <a:cs typeface="Arial" panose="020B0604020202020204" pitchFamily="34" charset="0"/>
              </a:rPr>
              <a:t> of </a:t>
            </a:r>
            <a:r>
              <a:rPr lang="it-IT" b="1" dirty="0" err="1">
                <a:solidFill>
                  <a:srgbClr val="002060"/>
                </a:solidFill>
                <a:latin typeface="Arial" panose="020B0604020202020204" pitchFamily="34" charset="0"/>
                <a:cs typeface="Arial" panose="020B0604020202020204" pitchFamily="34" charset="0"/>
              </a:rPr>
              <a:t>transcription</a:t>
            </a:r>
            <a:r>
              <a:rPr lang="it-IT" b="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8177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A360AE-8123-1645-A179-2BA7643A5F94}"/>
              </a:ext>
            </a:extLst>
          </p:cNvPr>
          <p:cNvPicPr>
            <a:picLocks noChangeAspect="1"/>
          </p:cNvPicPr>
          <p:nvPr/>
        </p:nvPicPr>
        <p:blipFill rotWithShape="1">
          <a:blip r:embed="rId2"/>
          <a:srcRect l="9794" t="5504" r="11307" b="16867"/>
          <a:stretch/>
        </p:blipFill>
        <p:spPr>
          <a:xfrm>
            <a:off x="886692" y="1664987"/>
            <a:ext cx="5430982" cy="3987680"/>
          </a:xfrm>
          <a:prstGeom prst="rect">
            <a:avLst/>
          </a:prstGeom>
        </p:spPr>
      </p:pic>
      <p:sp>
        <p:nvSpPr>
          <p:cNvPr id="2" name="CasellaDiTesto 1">
            <a:extLst>
              <a:ext uri="{FF2B5EF4-FFF2-40B4-BE49-F238E27FC236}">
                <a16:creationId xmlns:a16="http://schemas.microsoft.com/office/drawing/2014/main" id="{C5318A0E-12EB-194F-974E-47D4B2CBE144}"/>
              </a:ext>
            </a:extLst>
          </p:cNvPr>
          <p:cNvSpPr txBox="1"/>
          <p:nvPr/>
        </p:nvSpPr>
        <p:spPr>
          <a:xfrm>
            <a:off x="1274619" y="5749649"/>
            <a:ext cx="4655128" cy="523220"/>
          </a:xfrm>
          <a:prstGeom prst="rect">
            <a:avLst/>
          </a:prstGeom>
          <a:noFill/>
        </p:spPr>
        <p:txBody>
          <a:bodyPr wrap="square" rtlCol="0">
            <a:spAutoFit/>
          </a:bodyPr>
          <a:lstStyle/>
          <a:p>
            <a:pPr algn="ctr"/>
            <a:r>
              <a:rPr lang="it-IT" sz="1400" dirty="0" err="1"/>
              <a:t>Malumbres</a:t>
            </a:r>
            <a:r>
              <a:rPr lang="it-IT" sz="1400" dirty="0"/>
              <a:t> </a:t>
            </a:r>
            <a:r>
              <a:rPr lang="it-IT" sz="1400" dirty="0" err="1"/>
              <a:t>Genome</a:t>
            </a:r>
            <a:r>
              <a:rPr lang="it-IT" sz="1400" dirty="0"/>
              <a:t> </a:t>
            </a:r>
            <a:r>
              <a:rPr lang="it-IT" sz="1400" dirty="0" err="1"/>
              <a:t>Biology</a:t>
            </a:r>
            <a:r>
              <a:rPr lang="it-IT" sz="1400" dirty="0"/>
              <a:t> 2014, 15:122 http://</a:t>
            </a:r>
            <a:r>
              <a:rPr lang="it-IT" sz="1400" dirty="0" err="1"/>
              <a:t>genomebiology.com</a:t>
            </a:r>
            <a:r>
              <a:rPr lang="it-IT" sz="1400" dirty="0"/>
              <a:t>/2014/15/6/122 </a:t>
            </a:r>
          </a:p>
        </p:txBody>
      </p:sp>
      <p:sp>
        <p:nvSpPr>
          <p:cNvPr id="5" name="Rectangle 2">
            <a:extLst>
              <a:ext uri="{FF2B5EF4-FFF2-40B4-BE49-F238E27FC236}">
                <a16:creationId xmlns:a16="http://schemas.microsoft.com/office/drawing/2014/main" id="{A4672569-988C-A84E-81C8-0B3AED204CBB}"/>
              </a:ext>
            </a:extLst>
          </p:cNvPr>
          <p:cNvSpPr>
            <a:spLocks noChangeArrowheads="1"/>
          </p:cNvSpPr>
          <p:nvPr/>
        </p:nvSpPr>
        <p:spPr bwMode="auto">
          <a:xfrm>
            <a:off x="796637" y="34650"/>
            <a:ext cx="11042073" cy="153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it-IT" b="1" dirty="0">
                <a:solidFill>
                  <a:srgbClr val="0000FF"/>
                </a:solidFill>
                <a:latin typeface="Arial" panose="020B0604020202020204" pitchFamily="34" charset="0"/>
              </a:rPr>
              <a:t>Evolutionary relationships among the mammalian CDK subfamilies </a:t>
            </a:r>
          </a:p>
        </p:txBody>
      </p:sp>
      <p:sp>
        <p:nvSpPr>
          <p:cNvPr id="6" name="Rettangolo 5">
            <a:extLst>
              <a:ext uri="{FF2B5EF4-FFF2-40B4-BE49-F238E27FC236}">
                <a16:creationId xmlns:a16="http://schemas.microsoft.com/office/drawing/2014/main" id="{A5FC5CD5-B426-254B-A8C8-17B2805AA9B8}"/>
              </a:ext>
            </a:extLst>
          </p:cNvPr>
          <p:cNvSpPr/>
          <p:nvPr/>
        </p:nvSpPr>
        <p:spPr>
          <a:xfrm>
            <a:off x="6317673" y="1631803"/>
            <a:ext cx="5247408" cy="4801314"/>
          </a:xfrm>
          <a:prstGeom prst="rect">
            <a:avLst/>
          </a:prstGeom>
        </p:spPr>
        <p:txBody>
          <a:bodyPr wrap="square">
            <a:spAutoFit/>
          </a:bodyPr>
          <a:lstStyle/>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phylogenetic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tree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based</a:t>
            </a:r>
            <a:r>
              <a:rPr lang="it-IT" dirty="0">
                <a:latin typeface="Arial" panose="020B0604020202020204" pitchFamily="34" charset="0"/>
                <a:cs typeface="Arial" panose="020B0604020202020204" pitchFamily="34" charset="0"/>
              </a:rPr>
              <a:t> on the </a:t>
            </a:r>
            <a:r>
              <a:rPr lang="it-IT" dirty="0" err="1">
                <a:latin typeface="Arial" panose="020B0604020202020204" pitchFamily="34" charset="0"/>
                <a:cs typeface="Arial" panose="020B0604020202020204" pitchFamily="34" charset="0"/>
              </a:rPr>
              <a:t>comparison</a:t>
            </a:r>
            <a:r>
              <a:rPr lang="it-IT" dirty="0">
                <a:latin typeface="Arial" panose="020B0604020202020204" pitchFamily="34" charset="0"/>
                <a:cs typeface="Arial" panose="020B0604020202020204" pitchFamily="34" charset="0"/>
              </a:rPr>
              <a:t> of the human </a:t>
            </a:r>
            <a:r>
              <a:rPr lang="it-IT" dirty="0" err="1">
                <a:latin typeface="Arial" panose="020B0604020202020204" pitchFamily="34" charset="0"/>
                <a:cs typeface="Arial" panose="020B0604020202020204" pitchFamily="34" charset="0"/>
              </a:rPr>
              <a:t>kinase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domains</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The </a:t>
            </a:r>
            <a:r>
              <a:rPr lang="it-IT" dirty="0" err="1">
                <a:latin typeface="Arial" panose="020B0604020202020204" pitchFamily="34" charset="0"/>
                <a:cs typeface="Arial" panose="020B0604020202020204" pitchFamily="34" charset="0"/>
              </a:rPr>
              <a:t>conserved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protein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kinase</a:t>
            </a:r>
            <a:r>
              <a:rPr lang="it-IT" dirty="0">
                <a:latin typeface="Arial" panose="020B0604020202020204" pitchFamily="34" charset="0"/>
                <a:cs typeface="Arial" panose="020B0604020202020204" pitchFamily="34" charset="0"/>
              </a:rPr>
              <a:t> domain (</a:t>
            </a:r>
            <a:r>
              <a:rPr lang="it-IT" dirty="0" err="1">
                <a:latin typeface="Arial" panose="020B0604020202020204" pitchFamily="34" charset="0"/>
                <a:cs typeface="Arial" panose="020B0604020202020204" pitchFamily="34" charset="0"/>
              </a:rPr>
              <a:t>red</a:t>
            </a:r>
            <a:r>
              <a:rPr lang="it-IT" dirty="0">
                <a:latin typeface="Arial" panose="020B0604020202020204" pitchFamily="34" charset="0"/>
                <a:cs typeface="Arial" panose="020B0604020202020204" pitchFamily="34" charset="0"/>
              </a:rPr>
              <a:t>) and some </a:t>
            </a:r>
            <a:r>
              <a:rPr lang="it-IT" dirty="0" err="1">
                <a:latin typeface="Arial" panose="020B0604020202020204" pitchFamily="34" charset="0"/>
                <a:cs typeface="Arial" panose="020B0604020202020204" pitchFamily="34" charset="0"/>
              </a:rPr>
              <a:t>additional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domains</a:t>
            </a:r>
            <a:r>
              <a:rPr lang="it-IT" dirty="0">
                <a:latin typeface="Arial" panose="020B0604020202020204" pitchFamily="34" charset="0"/>
                <a:cs typeface="Arial" panose="020B0604020202020204" pitchFamily="34" charset="0"/>
              </a:rPr>
              <a:t> are </a:t>
            </a:r>
            <a:r>
              <a:rPr lang="it-IT" dirty="0" err="1">
                <a:latin typeface="Arial" panose="020B0604020202020204" pitchFamily="34" charset="0"/>
                <a:cs typeface="Arial" panose="020B0604020202020204" pitchFamily="34" charset="0"/>
              </a:rPr>
              <a:t>indicated</a:t>
            </a:r>
            <a:r>
              <a:rPr lang="it-IT" dirty="0">
                <a:latin typeface="Arial" panose="020B0604020202020204" pitchFamily="34" charset="0"/>
                <a:cs typeface="Arial" panose="020B0604020202020204" pitchFamily="34" charset="0"/>
              </a:rPr>
              <a:t> for </a:t>
            </a:r>
            <a:r>
              <a:rPr lang="it-IT" dirty="0" err="1">
                <a:latin typeface="Arial" panose="020B0604020202020204" pitchFamily="34" charset="0"/>
                <a:cs typeface="Arial" panose="020B0604020202020204" pitchFamily="34" charset="0"/>
              </a:rPr>
              <a:t>each</a:t>
            </a:r>
            <a:r>
              <a:rPr lang="it-IT" dirty="0">
                <a:latin typeface="Arial" panose="020B0604020202020204" pitchFamily="34" charset="0"/>
                <a:cs typeface="Arial" panose="020B0604020202020204" pitchFamily="34" charset="0"/>
              </a:rPr>
              <a:t> CDK.</a:t>
            </a:r>
          </a:p>
          <a:p>
            <a:pPr marL="285750" indent="-285750" algn="just">
              <a:buFont typeface="Arial" panose="020B0604020202020204" pitchFamily="34" charset="0"/>
              <a:buChar char="•"/>
            </a:pPr>
            <a:r>
              <a:rPr lang="it-IT" dirty="0" err="1">
                <a:latin typeface="Arial" panose="020B0604020202020204" pitchFamily="34" charset="0"/>
                <a:cs typeface="Arial" panose="020B0604020202020204" pitchFamily="34" charset="0"/>
              </a:rPr>
              <a:t>Proteins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belonging</a:t>
            </a:r>
            <a:r>
              <a:rPr lang="it-IT" dirty="0">
                <a:latin typeface="Arial" panose="020B0604020202020204" pitchFamily="34" charset="0"/>
                <a:cs typeface="Arial" panose="020B0604020202020204" pitchFamily="34" charset="0"/>
              </a:rPr>
              <a:t> to CDK family </a:t>
            </a:r>
            <a:r>
              <a:rPr lang="it-IT" dirty="0" err="1">
                <a:latin typeface="Arial" panose="020B0604020202020204" pitchFamily="34" charset="0"/>
                <a:cs typeface="Arial" panose="020B0604020202020204" pitchFamily="34" charset="0"/>
              </a:rPr>
              <a:t>have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been</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named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as</a:t>
            </a:r>
            <a:r>
              <a:rPr lang="it-IT" dirty="0">
                <a:latin typeface="Arial" panose="020B0604020202020204" pitchFamily="34" charset="0"/>
                <a:cs typeface="Arial" panose="020B0604020202020204" pitchFamily="34" charset="0"/>
              </a:rPr>
              <a:t> Cdk1 </a:t>
            </a:r>
            <a:r>
              <a:rPr lang="it-IT" dirty="0" err="1">
                <a:latin typeface="Arial" panose="020B0604020202020204" pitchFamily="34" charset="0"/>
                <a:cs typeface="Arial" panose="020B0604020202020204" pitchFamily="34" charset="0"/>
              </a:rPr>
              <a:t>through</a:t>
            </a:r>
            <a:r>
              <a:rPr lang="it-IT" dirty="0">
                <a:latin typeface="Arial" panose="020B0604020202020204" pitchFamily="34" charset="0"/>
                <a:cs typeface="Arial" panose="020B0604020202020204" pitchFamily="34" charset="0"/>
              </a:rPr>
              <a:t> to Cdk20.</a:t>
            </a:r>
          </a:p>
          <a:p>
            <a:pPr marL="285750" indent="-285750" algn="just">
              <a:buFont typeface="Arial" panose="020B0604020202020204" pitchFamily="34" charset="0"/>
              <a:buChar char="•"/>
            </a:pPr>
            <a:r>
              <a:rPr lang="it-IT" dirty="0" err="1">
                <a:latin typeface="Arial" panose="020B0604020202020204" pitchFamily="34" charset="0"/>
                <a:cs typeface="Arial" panose="020B0604020202020204" pitchFamily="34" charset="0"/>
              </a:rPr>
              <a:t>Evolutionary</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studies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suggest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that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CDKs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fall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into</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eight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subfamilies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represented</a:t>
            </a:r>
            <a:r>
              <a:rPr lang="it-IT" dirty="0">
                <a:latin typeface="Arial" panose="020B0604020202020204" pitchFamily="34" charset="0"/>
                <a:cs typeface="Arial" panose="020B0604020202020204" pitchFamily="34" charset="0"/>
              </a:rPr>
              <a:t> by Cdk1, Cdk4 and Cdk5 (from the </a:t>
            </a:r>
            <a:r>
              <a:rPr lang="it-IT" dirty="0" err="1">
                <a:latin typeface="Arial" panose="020B0604020202020204" pitchFamily="34" charset="0"/>
                <a:cs typeface="Arial" panose="020B0604020202020204" pitchFamily="34" charset="0"/>
              </a:rPr>
              <a:t>yeast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cell-cycle-related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CDKs</a:t>
            </a:r>
            <a:r>
              <a:rPr lang="it-IT" dirty="0">
                <a:latin typeface="Arial" panose="020B0604020202020204" pitchFamily="34" charset="0"/>
                <a:cs typeface="Arial" panose="020B0604020202020204" pitchFamily="34" charset="0"/>
              </a:rPr>
              <a:t>), and Cdk7, Cdk8, Cdk9, Cdk11 and Cdk20 (</a:t>
            </a:r>
            <a:r>
              <a:rPr lang="it-IT" dirty="0" err="1">
                <a:latin typeface="Arial" panose="020B0604020202020204" pitchFamily="34" charset="0"/>
                <a:cs typeface="Arial" panose="020B0604020202020204" pitchFamily="34" charset="0"/>
              </a:rPr>
              <a:t>functioning</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transcriptional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CDKs</a:t>
            </a:r>
            <a:r>
              <a:rPr lang="it-IT" dirty="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Like </a:t>
            </a:r>
            <a:r>
              <a:rPr lang="it-IT" dirty="0" err="1">
                <a:latin typeface="Arial" panose="020B0604020202020204" pitchFamily="34" charset="0"/>
                <a:cs typeface="Arial" panose="020B0604020202020204" pitchFamily="34" charset="0"/>
              </a:rPr>
              <a:t>its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yeast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ortholog</a:t>
            </a:r>
            <a:r>
              <a:rPr lang="it-IT" dirty="0">
                <a:latin typeface="Arial" panose="020B0604020202020204" pitchFamily="34" charset="0"/>
                <a:cs typeface="Arial" panose="020B0604020202020204" pitchFamily="34" charset="0"/>
              </a:rPr>
              <a:t>, Cdk1 </a:t>
            </a:r>
            <a:r>
              <a:rPr lang="it-IT" dirty="0" err="1">
                <a:latin typeface="Arial" panose="020B0604020202020204" pitchFamily="34" charset="0"/>
                <a:cs typeface="Arial" panose="020B0604020202020204" pitchFamily="34" charset="0"/>
              </a:rPr>
              <a:t>is</a:t>
            </a:r>
            <a:r>
              <a:rPr lang="it-IT" dirty="0">
                <a:latin typeface="Arial" panose="020B0604020202020204" pitchFamily="34" charset="0"/>
                <a:cs typeface="Arial" panose="020B0604020202020204" pitchFamily="34" charset="0"/>
              </a:rPr>
              <a:t> the </a:t>
            </a:r>
            <a:r>
              <a:rPr lang="it-IT" dirty="0" err="1">
                <a:latin typeface="Arial" panose="020B0604020202020204" pitchFamily="34" charset="0"/>
                <a:cs typeface="Arial" panose="020B0604020202020204" pitchFamily="34" charset="0"/>
              </a:rPr>
              <a:t>only</a:t>
            </a:r>
            <a:r>
              <a:rPr lang="it-IT" dirty="0">
                <a:latin typeface="Arial" panose="020B0604020202020204" pitchFamily="34" charset="0"/>
                <a:cs typeface="Arial" panose="020B0604020202020204" pitchFamily="34" charset="0"/>
              </a:rPr>
              <a:t> CDK </a:t>
            </a:r>
            <a:r>
              <a:rPr lang="it-IT" dirty="0" err="1">
                <a:latin typeface="Arial" panose="020B0604020202020204" pitchFamily="34" charset="0"/>
                <a:cs typeface="Arial" panose="020B0604020202020204" pitchFamily="34" charset="0"/>
              </a:rPr>
              <a:t>essential</a:t>
            </a:r>
            <a:r>
              <a:rPr lang="it-IT" dirty="0">
                <a:latin typeface="Arial" panose="020B0604020202020204" pitchFamily="34" charset="0"/>
                <a:cs typeface="Arial" panose="020B0604020202020204" pitchFamily="34" charset="0"/>
              </a:rPr>
              <a:t> for the </a:t>
            </a:r>
            <a:r>
              <a:rPr lang="it-IT" dirty="0" err="1">
                <a:latin typeface="Arial" panose="020B0604020202020204" pitchFamily="34" charset="0"/>
                <a:cs typeface="Arial" panose="020B0604020202020204" pitchFamily="34" charset="0"/>
              </a:rPr>
              <a:t>cell</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cycle</a:t>
            </a:r>
            <a:r>
              <a:rPr lang="it-IT" dirty="0">
                <a:latin typeface="Arial" panose="020B0604020202020204" pitchFamily="34" charset="0"/>
                <a:cs typeface="Arial" panose="020B0604020202020204" pitchFamily="34" charset="0"/>
              </a:rPr>
              <a:t> in </a:t>
            </a:r>
            <a:r>
              <a:rPr lang="it-IT" dirty="0" err="1">
                <a:latin typeface="Arial" panose="020B0604020202020204" pitchFamily="34" charset="0"/>
                <a:cs typeface="Arial" panose="020B0604020202020204" pitchFamily="34" charset="0"/>
              </a:rPr>
              <a:t>mammals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whereas</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both</a:t>
            </a:r>
            <a:r>
              <a:rPr lang="it-IT" dirty="0">
                <a:latin typeface="Arial" panose="020B0604020202020204" pitchFamily="34" charset="0"/>
                <a:cs typeface="Arial" panose="020B0604020202020204" pitchFamily="34" charset="0"/>
              </a:rPr>
              <a:t> Cdk2 and Cdk3 are </a:t>
            </a:r>
            <a:r>
              <a:rPr lang="it-IT" dirty="0" err="1">
                <a:latin typeface="Arial" panose="020B0604020202020204" pitchFamily="34" charset="0"/>
                <a:cs typeface="Arial" panose="020B0604020202020204" pitchFamily="34" charset="0"/>
              </a:rPr>
              <a:t>dispensable</a:t>
            </a:r>
            <a:r>
              <a:rPr lang="it-IT" dirty="0">
                <a:latin typeface="Arial" panose="020B0604020202020204" pitchFamily="34" charset="0"/>
                <a:cs typeface="Arial" panose="020B0604020202020204" pitchFamily="34" charset="0"/>
              </a:rPr>
              <a:t>.</a:t>
            </a:r>
          </a:p>
          <a:p>
            <a:pPr algn="just"/>
            <a:r>
              <a:rPr lang="it-I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757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asellaDiTesto 1">
            <a:extLst>
              <a:ext uri="{FF2B5EF4-FFF2-40B4-BE49-F238E27FC236}">
                <a16:creationId xmlns:a16="http://schemas.microsoft.com/office/drawing/2014/main" id="{899B7DE8-AEA4-084F-BC65-AE6968E2CD8E}"/>
              </a:ext>
            </a:extLst>
          </p:cNvPr>
          <p:cNvSpPr txBox="1">
            <a:spLocks noChangeArrowheads="1"/>
          </p:cNvSpPr>
          <p:nvPr/>
        </p:nvSpPr>
        <p:spPr bwMode="auto">
          <a:xfrm>
            <a:off x="1539443" y="163558"/>
            <a:ext cx="8967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it-IT" altLang="it-IT" sz="2800" b="1" dirty="0">
                <a:solidFill>
                  <a:srgbClr val="0000FF"/>
                </a:solidFill>
              </a:rPr>
              <a:t>Multiple </a:t>
            </a:r>
            <a:r>
              <a:rPr lang="it-IT" altLang="it-IT" sz="2800" b="1" dirty="0" err="1">
                <a:solidFill>
                  <a:srgbClr val="0000FF"/>
                </a:solidFill>
              </a:rPr>
              <a:t>Cdks</a:t>
            </a:r>
            <a:r>
              <a:rPr lang="it-IT" altLang="it-IT" sz="2800" b="1" dirty="0">
                <a:solidFill>
                  <a:srgbClr val="0000FF"/>
                </a:solidFill>
              </a:rPr>
              <a:t> and </a:t>
            </a:r>
            <a:r>
              <a:rPr lang="it-IT" altLang="it-IT" sz="2800" b="1" dirty="0" err="1">
                <a:solidFill>
                  <a:srgbClr val="0000FF"/>
                </a:solidFill>
              </a:rPr>
              <a:t>Cyclins</a:t>
            </a:r>
            <a:r>
              <a:rPr lang="it-IT" altLang="it-IT" sz="2800" b="1" dirty="0">
                <a:solidFill>
                  <a:srgbClr val="0000FF"/>
                </a:solidFill>
              </a:rPr>
              <a:t> </a:t>
            </a:r>
            <a:r>
              <a:rPr lang="it-IT" altLang="it-IT" sz="2800" b="1" dirty="0" err="1">
                <a:solidFill>
                  <a:srgbClr val="0000FF"/>
                </a:solidFill>
              </a:rPr>
              <a:t>Regulate</a:t>
            </a:r>
            <a:r>
              <a:rPr lang="it-IT" altLang="it-IT" sz="2800" b="1" dirty="0">
                <a:solidFill>
                  <a:srgbClr val="0000FF"/>
                </a:solidFill>
              </a:rPr>
              <a:t> </a:t>
            </a:r>
            <a:r>
              <a:rPr lang="it-IT" altLang="it-IT" sz="2800" b="1" dirty="0" err="1">
                <a:solidFill>
                  <a:srgbClr val="0000FF"/>
                </a:solidFill>
              </a:rPr>
              <a:t>Passage</a:t>
            </a:r>
            <a:r>
              <a:rPr lang="it-IT" altLang="it-IT" sz="2800" b="1" dirty="0">
                <a:solidFill>
                  <a:srgbClr val="0000FF"/>
                </a:solidFill>
              </a:rPr>
              <a:t> of </a:t>
            </a:r>
          </a:p>
          <a:p>
            <a:pPr algn="ctr">
              <a:spcBef>
                <a:spcPct val="0"/>
              </a:spcBef>
              <a:buFontTx/>
              <a:buNone/>
            </a:pPr>
            <a:r>
              <a:rPr lang="it-IT" altLang="it-IT" sz="2800" b="1" dirty="0" err="1">
                <a:solidFill>
                  <a:srgbClr val="0000FF"/>
                </a:solidFill>
              </a:rPr>
              <a:t>Mammalian</a:t>
            </a:r>
            <a:r>
              <a:rPr lang="it-IT" altLang="it-IT" sz="2800" b="1" dirty="0">
                <a:solidFill>
                  <a:srgbClr val="0000FF"/>
                </a:solidFill>
              </a:rPr>
              <a:t> </a:t>
            </a:r>
            <a:r>
              <a:rPr lang="it-IT" altLang="it-IT" sz="2800" b="1" dirty="0" err="1">
                <a:solidFill>
                  <a:srgbClr val="0000FF"/>
                </a:solidFill>
              </a:rPr>
              <a:t>Cells</a:t>
            </a:r>
            <a:r>
              <a:rPr lang="it-IT" altLang="it-IT" sz="2800" b="1" dirty="0">
                <a:solidFill>
                  <a:srgbClr val="0000FF"/>
                </a:solidFill>
              </a:rPr>
              <a:t> </a:t>
            </a:r>
            <a:r>
              <a:rPr lang="it-IT" altLang="it-IT" sz="2800" b="1" dirty="0" err="1">
                <a:solidFill>
                  <a:srgbClr val="0000FF"/>
                </a:solidFill>
              </a:rPr>
              <a:t>through</a:t>
            </a:r>
            <a:r>
              <a:rPr lang="it-IT" altLang="it-IT" sz="2800" b="1" dirty="0">
                <a:solidFill>
                  <a:srgbClr val="0000FF"/>
                </a:solidFill>
              </a:rPr>
              <a:t> the Cell </a:t>
            </a:r>
            <a:r>
              <a:rPr lang="it-IT" altLang="it-IT" sz="2800" b="1" dirty="0" err="1">
                <a:solidFill>
                  <a:srgbClr val="0000FF"/>
                </a:solidFill>
              </a:rPr>
              <a:t>Cycle</a:t>
            </a:r>
            <a:r>
              <a:rPr lang="it-IT" altLang="it-IT" sz="2800" b="1" dirty="0">
                <a:solidFill>
                  <a:srgbClr val="0000FF"/>
                </a:solidFill>
              </a:rPr>
              <a:t>  </a:t>
            </a:r>
          </a:p>
        </p:txBody>
      </p:sp>
      <p:sp>
        <p:nvSpPr>
          <p:cNvPr id="3" name="CasellaDiTesto 2">
            <a:extLst>
              <a:ext uri="{FF2B5EF4-FFF2-40B4-BE49-F238E27FC236}">
                <a16:creationId xmlns:a16="http://schemas.microsoft.com/office/drawing/2014/main" id="{1CC1DE22-CDCC-5A47-855E-3C0AD66122F4}"/>
              </a:ext>
            </a:extLst>
          </p:cNvPr>
          <p:cNvSpPr txBox="1"/>
          <p:nvPr/>
        </p:nvSpPr>
        <p:spPr>
          <a:xfrm>
            <a:off x="699860" y="1339592"/>
            <a:ext cx="10646229" cy="5016758"/>
          </a:xfrm>
          <a:prstGeom prst="rect">
            <a:avLst/>
          </a:prstGeom>
          <a:noFill/>
        </p:spPr>
        <p:txBody>
          <a:bodyPr wrap="square">
            <a:spAutoFit/>
          </a:bodyPr>
          <a:lstStyle/>
          <a:p>
            <a:pPr marL="214313" indent="-214313" algn="just">
              <a:buFont typeface="Arial"/>
              <a:buChar char="•"/>
              <a:defRPr/>
            </a:pPr>
            <a:r>
              <a:rPr lang="it-IT" sz="2000" dirty="0">
                <a:latin typeface="Arial" panose="020B0604020202020204" pitchFamily="34" charset="0"/>
                <a:cs typeface="Arial" panose="020B0604020202020204" pitchFamily="34" charset="0"/>
              </a:rPr>
              <a:t>In </a:t>
            </a:r>
            <a:r>
              <a:rPr lang="it-IT" sz="2000" dirty="0" err="1">
                <a:latin typeface="Arial" panose="020B0604020202020204" pitchFamily="34" charset="0"/>
                <a:cs typeface="Arial" panose="020B0604020202020204" pitchFamily="34" charset="0"/>
              </a:rPr>
              <a:t>mammalian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cells</a:t>
            </a:r>
            <a:r>
              <a:rPr lang="it-IT" sz="2000" dirty="0">
                <a:latin typeface="Arial" panose="020B0604020202020204" pitchFamily="34" charset="0"/>
                <a:cs typeface="Arial" panose="020B0604020202020204" pitchFamily="34" charset="0"/>
              </a:rPr>
              <a:t> the </a:t>
            </a:r>
            <a:r>
              <a:rPr lang="it-IT" sz="2000" dirty="0" err="1">
                <a:latin typeface="Arial" panose="020B0604020202020204" pitchFamily="34" charset="0"/>
                <a:cs typeface="Arial" panose="020B0604020202020204" pitchFamily="34" charset="0"/>
              </a:rPr>
              <a:t>principal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Cdks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associated</a:t>
            </a:r>
            <a:r>
              <a:rPr lang="it-IT" sz="2000" dirty="0">
                <a:latin typeface="Arial" panose="020B0604020202020204" pitchFamily="34" charset="0"/>
                <a:cs typeface="Arial" panose="020B0604020202020204" pitchFamily="34" charset="0"/>
              </a:rPr>
              <a:t> with </a:t>
            </a:r>
            <a:r>
              <a:rPr lang="it-IT" sz="2000" dirty="0" err="1">
                <a:latin typeface="Arial" panose="020B0604020202020204" pitchFamily="34" charset="0"/>
                <a:cs typeface="Arial" panose="020B0604020202020204" pitchFamily="34" charset="0"/>
              </a:rPr>
              <a:t>cell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cycle</a:t>
            </a:r>
            <a:r>
              <a:rPr lang="it-IT" sz="2000" dirty="0">
                <a:latin typeface="Arial" panose="020B0604020202020204" pitchFamily="34" charset="0"/>
                <a:cs typeface="Arial" panose="020B0604020202020204" pitchFamily="34" charset="0"/>
              </a:rPr>
              <a:t> control are </a:t>
            </a:r>
            <a:r>
              <a:rPr lang="it-IT" sz="2000" b="1" dirty="0">
                <a:latin typeface="Arial" panose="020B0604020202020204" pitchFamily="34" charset="0"/>
                <a:cs typeface="Arial" panose="020B0604020202020204" pitchFamily="34" charset="0"/>
              </a:rPr>
              <a:t>Cdk1, Cdk2, Cdk4 </a:t>
            </a:r>
            <a:r>
              <a:rPr lang="it-IT" sz="2000" dirty="0">
                <a:latin typeface="Arial" panose="020B0604020202020204" pitchFamily="34" charset="0"/>
                <a:cs typeface="Arial" panose="020B0604020202020204" pitchFamily="34" charset="0"/>
              </a:rPr>
              <a:t>and</a:t>
            </a:r>
            <a:r>
              <a:rPr lang="it-IT" sz="2000" b="1" dirty="0">
                <a:latin typeface="Arial" panose="020B0604020202020204" pitchFamily="34" charset="0"/>
                <a:cs typeface="Arial" panose="020B0604020202020204" pitchFamily="34" charset="0"/>
              </a:rPr>
              <a:t> Cdk6 </a:t>
            </a:r>
            <a:endParaRPr lang="it-IT" sz="2000" dirty="0">
              <a:latin typeface="Arial" panose="020B0604020202020204" pitchFamily="34" charset="0"/>
              <a:cs typeface="Arial" panose="020B0604020202020204" pitchFamily="34" charset="0"/>
            </a:endParaRPr>
          </a:p>
          <a:p>
            <a:pPr marL="214313" indent="-214313" algn="just">
              <a:buFont typeface="Arial"/>
              <a:buChar char="•"/>
              <a:defRPr/>
            </a:pPr>
            <a:r>
              <a:rPr lang="it-IT" sz="2000" dirty="0">
                <a:latin typeface="Arial" panose="020B0604020202020204" pitchFamily="34" charset="0"/>
                <a:cs typeface="Arial" panose="020B0604020202020204" pitchFamily="34" charset="0"/>
              </a:rPr>
              <a:t>The first human </a:t>
            </a:r>
            <a:r>
              <a:rPr lang="it-IT" sz="2000" dirty="0" err="1">
                <a:latin typeface="Arial" panose="020B0604020202020204" pitchFamily="34" charset="0"/>
                <a:cs typeface="Arial" panose="020B0604020202020204" pitchFamily="34" charset="0"/>
              </a:rPr>
              <a:t>Cdk</a:t>
            </a:r>
            <a:r>
              <a:rPr lang="it-IT" sz="2000" dirty="0">
                <a:latin typeface="Arial" panose="020B0604020202020204" pitchFamily="34" charset="0"/>
                <a:cs typeface="Arial" panose="020B0604020202020204" pitchFamily="34" charset="0"/>
              </a:rPr>
              <a:t> to be </a:t>
            </a:r>
            <a:r>
              <a:rPr lang="it-IT" sz="2000" dirty="0" err="1">
                <a:latin typeface="Arial" panose="020B0604020202020204" pitchFamily="34" charset="0"/>
                <a:cs typeface="Arial" panose="020B0604020202020204" pitchFamily="34" charset="0"/>
              </a:rPr>
              <a:t>discovered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identified</a:t>
            </a:r>
            <a:r>
              <a:rPr lang="it-IT" sz="2000" dirty="0">
                <a:latin typeface="Arial" panose="020B0604020202020204" pitchFamily="34" charset="0"/>
                <a:cs typeface="Arial" panose="020B0604020202020204" pitchFamily="34" charset="0"/>
              </a:rPr>
              <a:t> by the </a:t>
            </a:r>
            <a:r>
              <a:rPr lang="it-IT" sz="2000" dirty="0" err="1">
                <a:latin typeface="Arial" panose="020B0604020202020204" pitchFamily="34" charset="0"/>
                <a:cs typeface="Arial" panose="020B0604020202020204" pitchFamily="34" charset="0"/>
              </a:rPr>
              <a:t>ability</a:t>
            </a:r>
            <a:r>
              <a:rPr lang="it-IT" sz="2000" dirty="0">
                <a:latin typeface="Arial" panose="020B0604020202020204" pitchFamily="34" charset="0"/>
                <a:cs typeface="Arial" panose="020B0604020202020204" pitchFamily="34" charset="0"/>
              </a:rPr>
              <a:t> of a </a:t>
            </a:r>
            <a:r>
              <a:rPr lang="it-IT" sz="2000" dirty="0" err="1">
                <a:latin typeface="Arial" panose="020B0604020202020204" pitchFamily="34" charset="0"/>
                <a:cs typeface="Arial" panose="020B0604020202020204" pitchFamily="34" charset="0"/>
              </a:rPr>
              <a:t>cDNA</a:t>
            </a:r>
            <a:r>
              <a:rPr lang="it-IT" sz="2000" dirty="0">
                <a:latin typeface="Arial" panose="020B0604020202020204" pitchFamily="34" charset="0"/>
                <a:cs typeface="Arial" panose="020B0604020202020204" pitchFamily="34" charset="0"/>
              </a:rPr>
              <a:t> clone </a:t>
            </a:r>
            <a:r>
              <a:rPr lang="it-IT" sz="2000" dirty="0" err="1">
                <a:latin typeface="Arial" panose="020B0604020202020204" pitchFamily="34" charset="0"/>
                <a:cs typeface="Arial" panose="020B0604020202020204" pitchFamily="34" charset="0"/>
              </a:rPr>
              <a:t>encoding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it</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complement</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S. </a:t>
            </a:r>
            <a:r>
              <a:rPr lang="it-IT" sz="2000" i="1" dirty="0" err="1">
                <a:latin typeface="Arial" panose="020B0604020202020204" pitchFamily="34" charset="0"/>
                <a:cs typeface="Arial" panose="020B0604020202020204" pitchFamily="34" charset="0"/>
              </a:rPr>
              <a:t>pombe</a:t>
            </a:r>
            <a:r>
              <a:rPr lang="it-IT" sz="2000" i="1" dirty="0">
                <a:latin typeface="Arial" panose="020B0604020202020204" pitchFamily="34" charset="0"/>
                <a:cs typeface="Arial" panose="020B0604020202020204" pitchFamily="34" charset="0"/>
              </a:rPr>
              <a:t> cdc2</a:t>
            </a:r>
            <a:r>
              <a:rPr lang="it-IT" sz="2000" i="1" dirty="0">
                <a:latin typeface="Symbol" pitchFamily="2" charset="2"/>
                <a:cs typeface="Arial" panose="020B0604020202020204" pitchFamily="34" charset="0"/>
              </a:rPr>
              <a:t>D</a:t>
            </a:r>
            <a:r>
              <a:rPr lang="it-IT" sz="2000" i="1"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mutants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Initially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called</a:t>
            </a:r>
            <a:r>
              <a:rPr lang="it-IT" sz="2000" dirty="0">
                <a:latin typeface="Arial" panose="020B0604020202020204" pitchFamily="34" charset="0"/>
                <a:cs typeface="Arial" panose="020B0604020202020204" pitchFamily="34" charset="0"/>
              </a:rPr>
              <a:t> human Cdc2, </a:t>
            </a:r>
            <a:r>
              <a:rPr lang="it-IT" sz="2000" dirty="0" err="1">
                <a:latin typeface="Arial" panose="020B0604020202020204" pitchFamily="34" charset="0"/>
                <a:cs typeface="Arial" panose="020B0604020202020204" pitchFamily="34" charset="0"/>
              </a:rPr>
              <a:t>now</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called</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Cdk1.</a:t>
            </a:r>
            <a:endParaRPr lang="it-IT" sz="2000" b="1" i="1" dirty="0">
              <a:latin typeface="Arial" panose="020B0604020202020204" pitchFamily="34" charset="0"/>
              <a:cs typeface="Arial" panose="020B0604020202020204" pitchFamily="34" charset="0"/>
            </a:endParaRPr>
          </a:p>
          <a:p>
            <a:pPr marL="214313" indent="-214313" algn="just">
              <a:buFont typeface="Arial"/>
              <a:buChar char="•"/>
              <a:defRPr/>
            </a:pPr>
            <a:r>
              <a:rPr lang="it-IT" sz="2000" dirty="0">
                <a:latin typeface="Arial" panose="020B0604020202020204" pitchFamily="34" charset="0"/>
                <a:cs typeface="Arial" panose="020B0604020202020204" pitchFamily="34" charset="0"/>
              </a:rPr>
              <a:t>A </a:t>
            </a:r>
            <a:r>
              <a:rPr lang="it-IT" sz="2000" dirty="0" err="1">
                <a:latin typeface="Arial" panose="020B0604020202020204" pitchFamily="34" charset="0"/>
                <a:cs typeface="Arial" panose="020B0604020202020204" pitchFamily="34" charset="0"/>
              </a:rPr>
              <a:t>cDNA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encoding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mammalian</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Cdk2 </a:t>
            </a:r>
            <a:r>
              <a:rPr lang="it-IT" sz="2000" dirty="0" err="1">
                <a:latin typeface="Arial" panose="020B0604020202020204" pitchFamily="34" charset="0"/>
                <a:cs typeface="Arial" panose="020B0604020202020204" pitchFamily="34" charset="0"/>
              </a:rPr>
              <a:t>was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isolated</a:t>
            </a:r>
            <a:r>
              <a:rPr lang="it-IT" sz="2000" dirty="0">
                <a:latin typeface="Arial" panose="020B0604020202020204" pitchFamily="34" charset="0"/>
                <a:cs typeface="Arial" panose="020B0604020202020204" pitchFamily="34" charset="0"/>
              </a:rPr>
              <a:t> by </a:t>
            </a:r>
            <a:r>
              <a:rPr lang="it-IT" sz="2000" dirty="0" err="1">
                <a:latin typeface="Arial" panose="020B0604020202020204" pitchFamily="34" charset="0"/>
                <a:cs typeface="Arial" panose="020B0604020202020204" pitchFamily="34" charset="0"/>
              </a:rPr>
              <a:t>its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ability</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complement</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S. </a:t>
            </a:r>
            <a:r>
              <a:rPr lang="it-IT" sz="2000" i="1" dirty="0" err="1">
                <a:latin typeface="Arial" panose="020B0604020202020204" pitchFamily="34" charset="0"/>
                <a:cs typeface="Arial" panose="020B0604020202020204" pitchFamily="34" charset="0"/>
              </a:rPr>
              <a:t>cerevisiae</a:t>
            </a:r>
            <a:r>
              <a:rPr lang="it-IT" sz="2000" i="1" dirty="0">
                <a:latin typeface="Arial" panose="020B0604020202020204" pitchFamily="34" charset="0"/>
                <a:cs typeface="Arial" panose="020B0604020202020204" pitchFamily="34" charset="0"/>
              </a:rPr>
              <a:t> cdc28</a:t>
            </a:r>
            <a:r>
              <a:rPr lang="it-IT" sz="2000" i="1" dirty="0">
                <a:latin typeface="Symbol" pitchFamily="2" charset="2"/>
                <a:cs typeface="Arial" panose="020B0604020202020204" pitchFamily="34" charset="0"/>
              </a:rPr>
              <a:t>D</a:t>
            </a:r>
          </a:p>
          <a:p>
            <a:pPr marL="214313" indent="-214313" algn="just">
              <a:buFont typeface="Arial"/>
              <a:buChar char="•"/>
              <a:defRPr/>
            </a:pPr>
            <a:r>
              <a:rPr lang="it-IT" sz="2000" b="1" dirty="0">
                <a:latin typeface="Arial" panose="020B0604020202020204" pitchFamily="34" charset="0"/>
                <a:cs typeface="Arial" panose="020B0604020202020204" pitchFamily="34" charset="0"/>
              </a:rPr>
              <a:t>Cdk4</a:t>
            </a:r>
            <a:r>
              <a:rPr lang="it-IT" sz="2000" dirty="0">
                <a:latin typeface="Arial" panose="020B0604020202020204" pitchFamily="34" charset="0"/>
                <a:cs typeface="Arial" panose="020B0604020202020204" pitchFamily="34" charset="0"/>
              </a:rPr>
              <a:t> and </a:t>
            </a:r>
            <a:r>
              <a:rPr lang="it-IT" sz="2000" b="1" dirty="0">
                <a:latin typeface="Arial" panose="020B0604020202020204" pitchFamily="34" charset="0"/>
                <a:cs typeface="Arial" panose="020B0604020202020204" pitchFamily="34" charset="0"/>
              </a:rPr>
              <a:t>Cdk6</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were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isolated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based</a:t>
            </a:r>
            <a:r>
              <a:rPr lang="it-IT" sz="2000" dirty="0">
                <a:latin typeface="Arial" panose="020B0604020202020204" pitchFamily="34" charset="0"/>
                <a:cs typeface="Arial" panose="020B0604020202020204" pitchFamily="34" charset="0"/>
              </a:rPr>
              <a:t> on </a:t>
            </a:r>
            <a:r>
              <a:rPr lang="it-IT" sz="2000" dirty="0" err="1">
                <a:latin typeface="Arial" panose="020B0604020202020204" pitchFamily="34" charset="0"/>
                <a:cs typeface="Arial" panose="020B0604020202020204" pitchFamily="34" charset="0"/>
              </a:rPr>
              <a:t>their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homology</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other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Cdks</a:t>
            </a:r>
            <a:r>
              <a:rPr lang="it-IT" sz="2000" dirty="0">
                <a:latin typeface="Arial" panose="020B0604020202020204" pitchFamily="34" charset="0"/>
                <a:cs typeface="Arial" panose="020B0604020202020204" pitchFamily="34" charset="0"/>
              </a:rPr>
              <a:t>.</a:t>
            </a:r>
          </a:p>
          <a:p>
            <a:pPr marL="214313" indent="-214313" algn="just">
              <a:buFont typeface="Arial"/>
              <a:buChar char="•"/>
              <a:defRPr/>
            </a:pPr>
            <a:r>
              <a:rPr lang="it-IT" sz="2000" dirty="0">
                <a:latin typeface="Arial" panose="020B0604020202020204" pitchFamily="34" charset="0"/>
                <a:cs typeface="Arial" panose="020B0604020202020204" pitchFamily="34" charset="0"/>
              </a:rPr>
              <a:t>Like </a:t>
            </a:r>
            <a:r>
              <a:rPr lang="it-IT" sz="2000" i="1" dirty="0">
                <a:latin typeface="Arial" panose="020B0604020202020204" pitchFamily="34" charset="0"/>
                <a:cs typeface="Arial" panose="020B0604020202020204" pitchFamily="34" charset="0"/>
              </a:rPr>
              <a:t>S. </a:t>
            </a:r>
            <a:r>
              <a:rPr lang="it-IT" sz="2000" i="1" dirty="0" err="1">
                <a:latin typeface="Arial" panose="020B0604020202020204" pitchFamily="34" charset="0"/>
                <a:cs typeface="Arial" panose="020B0604020202020204" pitchFamily="34" charset="0"/>
              </a:rPr>
              <a:t>cerevisiae</a:t>
            </a:r>
            <a:r>
              <a:rPr lang="it-IT" sz="2000" dirty="0">
                <a:latin typeface="Arial" panose="020B0604020202020204" pitchFamily="34" charset="0"/>
                <a:cs typeface="Arial" panose="020B0604020202020204" pitchFamily="34" charset="0"/>
              </a:rPr>
              <a:t>,</a:t>
            </a:r>
            <a:r>
              <a:rPr lang="it-IT" sz="2000" i="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mammalian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cells</a:t>
            </a:r>
            <a:r>
              <a:rPr lang="it-IT" sz="2000" dirty="0">
                <a:latin typeface="Arial" panose="020B0604020202020204" pitchFamily="34" charset="0"/>
                <a:cs typeface="Arial" panose="020B0604020202020204" pitchFamily="34" charset="0"/>
              </a:rPr>
              <a:t> express multiple </a:t>
            </a:r>
            <a:r>
              <a:rPr lang="it-IT" sz="2000"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Cyclin</a:t>
            </a:r>
            <a:r>
              <a:rPr lang="it-IT" sz="2000" b="1" dirty="0">
                <a:latin typeface="Arial" panose="020B0604020202020204" pitchFamily="34" charset="0"/>
                <a:cs typeface="Arial" panose="020B0604020202020204" pitchFamily="34" charset="0"/>
              </a:rPr>
              <a:t> A </a:t>
            </a:r>
            <a:r>
              <a:rPr lang="it-IT" sz="2000" dirty="0">
                <a:latin typeface="Arial" panose="020B0604020202020204" pitchFamily="34" charset="0"/>
                <a:cs typeface="Arial" panose="020B0604020202020204" pitchFamily="34" charset="0"/>
              </a:rPr>
              <a:t>and </a:t>
            </a:r>
            <a:r>
              <a:rPr lang="it-IT" sz="2000" b="1" dirty="0" err="1">
                <a:latin typeface="Arial" panose="020B0604020202020204" pitchFamily="34" charset="0"/>
                <a:cs typeface="Arial" panose="020B0604020202020204" pitchFamily="34" charset="0"/>
              </a:rPr>
              <a:t>Cyclin</a:t>
            </a:r>
            <a:r>
              <a:rPr lang="it-IT" sz="2000" b="1" dirty="0">
                <a:latin typeface="Arial" panose="020B0604020202020204" pitchFamily="34" charset="0"/>
                <a:cs typeface="Arial" panose="020B0604020202020204" pitchFamily="34" charset="0"/>
              </a:rPr>
              <a:t> B </a:t>
            </a:r>
            <a:r>
              <a:rPr lang="it-IT" sz="2000" dirty="0" err="1">
                <a:latin typeface="Arial" panose="020B0604020202020204" pitchFamily="34" charset="0"/>
                <a:cs typeface="Arial" panose="020B0604020202020204" pitchFamily="34" charset="0"/>
              </a:rPr>
              <a:t>were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initially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detected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proteins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whose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concentration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oscillates</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experiments</a:t>
            </a:r>
            <a:r>
              <a:rPr lang="it-IT" sz="2000" dirty="0">
                <a:latin typeface="Arial" panose="020B0604020202020204" pitchFamily="34" charset="0"/>
                <a:cs typeface="Arial" panose="020B0604020202020204" pitchFamily="34" charset="0"/>
              </a:rPr>
              <a:t> with </a:t>
            </a:r>
            <a:r>
              <a:rPr lang="it-IT" sz="2000" dirty="0" err="1">
                <a:latin typeface="Arial" panose="020B0604020202020204" pitchFamily="34" charset="0"/>
                <a:cs typeface="Arial" panose="020B0604020202020204" pitchFamily="34" charset="0"/>
              </a:rPr>
              <a:t>synchronously</a:t>
            </a:r>
            <a:r>
              <a:rPr lang="it-IT" sz="2000" dirty="0">
                <a:latin typeface="Arial" panose="020B0604020202020204" pitchFamily="34" charset="0"/>
                <a:cs typeface="Arial" panose="020B0604020202020204" pitchFamily="34" charset="0"/>
              </a:rPr>
              <a:t> cycling </a:t>
            </a:r>
            <a:r>
              <a:rPr lang="it-IT" sz="2000" dirty="0" err="1">
                <a:latin typeface="Arial" panose="020B0604020202020204" pitchFamily="34" charset="0"/>
                <a:cs typeface="Arial" panose="020B0604020202020204" pitchFamily="34" charset="0"/>
              </a:rPr>
              <a:t>early</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sea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urchin</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clam</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embryos</a:t>
            </a:r>
            <a:r>
              <a:rPr lang="it-IT" sz="2000" dirty="0">
                <a:latin typeface="Arial" panose="020B0604020202020204" pitchFamily="34" charset="0"/>
                <a:cs typeface="Arial" panose="020B0604020202020204" pitchFamily="34" charset="0"/>
              </a:rPr>
              <a:t>. </a:t>
            </a:r>
          </a:p>
          <a:p>
            <a:pPr marL="214313" indent="-214313" algn="just">
              <a:buFont typeface="Arial"/>
              <a:buChar char="•"/>
              <a:defRPr/>
            </a:pPr>
            <a:r>
              <a:rPr lang="it-IT" sz="2000" dirty="0" err="1">
                <a:latin typeface="Arial" panose="020B0604020202020204" pitchFamily="34" charset="0"/>
                <a:cs typeface="Arial" panose="020B0604020202020204" pitchFamily="34" charset="0"/>
              </a:rPr>
              <a:t>Homologous</a:t>
            </a:r>
            <a:r>
              <a:rPr lang="it-IT" sz="2000"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Cyclin</a:t>
            </a:r>
            <a:r>
              <a:rPr lang="it-IT" sz="2000" b="1" dirty="0">
                <a:latin typeface="Arial" panose="020B0604020202020204" pitchFamily="34" charset="0"/>
                <a:cs typeface="Arial" panose="020B0604020202020204" pitchFamily="34" charset="0"/>
              </a:rPr>
              <a:t> A</a:t>
            </a:r>
            <a:r>
              <a:rPr lang="it-IT" sz="2000" dirty="0">
                <a:latin typeface="Arial" panose="020B0604020202020204" pitchFamily="34" charset="0"/>
                <a:cs typeface="Arial" panose="020B0604020202020204" pitchFamily="34" charset="0"/>
              </a:rPr>
              <a:t> and </a:t>
            </a:r>
            <a:r>
              <a:rPr lang="it-IT" sz="2000" b="1" dirty="0" err="1">
                <a:latin typeface="Arial" panose="020B0604020202020204" pitchFamily="34" charset="0"/>
                <a:cs typeface="Arial" panose="020B0604020202020204" pitchFamily="34" charset="0"/>
              </a:rPr>
              <a:t>Cyclin</a:t>
            </a:r>
            <a:r>
              <a:rPr lang="it-IT" sz="2000" b="1" dirty="0">
                <a:latin typeface="Arial" panose="020B0604020202020204" pitchFamily="34" charset="0"/>
                <a:cs typeface="Arial" panose="020B0604020202020204" pitchFamily="34" charset="0"/>
              </a:rPr>
              <a:t> B </a:t>
            </a:r>
            <a:r>
              <a:rPr lang="it-IT" sz="2000" dirty="0" err="1">
                <a:latin typeface="Arial" panose="020B0604020202020204" pitchFamily="34" charset="0"/>
                <a:cs typeface="Arial" panose="020B0604020202020204" pitchFamily="34" charset="0"/>
              </a:rPr>
              <a:t>proteins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have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been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found</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all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higher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eukaryotes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examined</a:t>
            </a:r>
            <a:r>
              <a:rPr lang="it-IT" sz="2000" dirty="0">
                <a:latin typeface="Arial" panose="020B0604020202020204" pitchFamily="34" charset="0"/>
                <a:cs typeface="Arial" panose="020B0604020202020204" pitchFamily="34" charset="0"/>
              </a:rPr>
              <a:t>.</a:t>
            </a:r>
          </a:p>
          <a:p>
            <a:pPr marL="214313" indent="-214313" algn="just">
              <a:buFont typeface="Arial"/>
              <a:buChar char="•"/>
              <a:defRPr/>
            </a:pPr>
            <a:r>
              <a:rPr lang="it-IT" sz="2000" dirty="0" err="1">
                <a:latin typeface="Arial" panose="020B0604020202020204" pitchFamily="34" charset="0"/>
                <a:cs typeface="Arial" panose="020B0604020202020204" pitchFamily="34" charset="0"/>
              </a:rPr>
              <a:t>cDNA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encoding</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three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related</a:t>
            </a:r>
            <a:r>
              <a:rPr lang="it-IT" sz="2000" dirty="0">
                <a:latin typeface="Arial" panose="020B0604020202020204" pitchFamily="34" charset="0"/>
                <a:cs typeface="Arial" panose="020B0604020202020204" pitchFamily="34" charset="0"/>
              </a:rPr>
              <a:t> human </a:t>
            </a:r>
            <a:r>
              <a:rPr lang="it-IT" sz="2000" b="1" dirty="0">
                <a:latin typeface="Arial" panose="020B0604020202020204" pitchFamily="34" charset="0"/>
                <a:cs typeface="Arial" panose="020B0604020202020204" pitchFamily="34" charset="0"/>
              </a:rPr>
              <a:t>D-</a:t>
            </a:r>
            <a:r>
              <a:rPr lang="it-IT" sz="2000" b="1" dirty="0" err="1">
                <a:latin typeface="Arial" panose="020B0604020202020204" pitchFamily="34" charset="0"/>
                <a:cs typeface="Arial" panose="020B0604020202020204" pitchFamily="34" charset="0"/>
              </a:rPr>
              <a:t>type</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 and </a:t>
            </a:r>
            <a:r>
              <a:rPr lang="it-IT" sz="2000" b="1" dirty="0" err="1">
                <a:latin typeface="Arial" panose="020B0604020202020204" pitchFamily="34" charset="0"/>
                <a:cs typeface="Arial" panose="020B0604020202020204" pitchFamily="34" charset="0"/>
              </a:rPr>
              <a:t>cyclin</a:t>
            </a:r>
            <a:r>
              <a:rPr lang="it-IT" sz="2000" b="1" dirty="0">
                <a:latin typeface="Arial" panose="020B0604020202020204" pitchFamily="34" charset="0"/>
                <a:cs typeface="Arial" panose="020B0604020202020204" pitchFamily="34" charset="0"/>
              </a:rPr>
              <a:t> E </a:t>
            </a:r>
            <a:r>
              <a:rPr lang="it-IT" sz="2000" dirty="0" err="1">
                <a:latin typeface="Arial" panose="020B0604020202020204" pitchFamily="34" charset="0"/>
                <a:cs typeface="Arial" panose="020B0604020202020204" pitchFamily="34" charset="0"/>
              </a:rPr>
              <a:t>were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isolated</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based</a:t>
            </a:r>
            <a:r>
              <a:rPr lang="it-IT" sz="2000" dirty="0">
                <a:latin typeface="Arial" panose="020B0604020202020204" pitchFamily="34" charset="0"/>
                <a:cs typeface="Arial" panose="020B0604020202020204" pitchFamily="34" charset="0"/>
              </a:rPr>
              <a:t> on </a:t>
            </a:r>
            <a:r>
              <a:rPr lang="it-IT" sz="2000" dirty="0" err="1">
                <a:latin typeface="Arial" panose="020B0604020202020204" pitchFamily="34" charset="0"/>
                <a:cs typeface="Arial" panose="020B0604020202020204" pitchFamily="34" charset="0"/>
              </a:rPr>
              <a:t>their</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ability</a:t>
            </a:r>
            <a:r>
              <a:rPr lang="it-IT" sz="2000" dirty="0">
                <a:latin typeface="Arial" panose="020B0604020202020204" pitchFamily="34" charset="0"/>
                <a:cs typeface="Arial" panose="020B0604020202020204" pitchFamily="34" charset="0"/>
              </a:rPr>
              <a:t> to </a:t>
            </a:r>
            <a:r>
              <a:rPr lang="it-IT" sz="2000" dirty="0" err="1">
                <a:latin typeface="Arial" panose="020B0604020202020204" pitchFamily="34" charset="0"/>
                <a:cs typeface="Arial" panose="020B0604020202020204" pitchFamily="34" charset="0"/>
              </a:rPr>
              <a:t>complement</a:t>
            </a:r>
            <a:r>
              <a:rPr lang="it-IT" sz="2000" dirty="0">
                <a:latin typeface="Arial" panose="020B0604020202020204" pitchFamily="34" charset="0"/>
                <a:cs typeface="Arial" panose="020B0604020202020204" pitchFamily="34" charset="0"/>
              </a:rPr>
              <a:t> </a:t>
            </a:r>
            <a:r>
              <a:rPr lang="it-IT" sz="2000" i="1" dirty="0" err="1">
                <a:latin typeface="Arial" panose="020B0604020202020204" pitchFamily="34" charset="0"/>
                <a:cs typeface="Arial" panose="020B0604020202020204" pitchFamily="34" charset="0"/>
              </a:rPr>
              <a:t>S.cerevisiae</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cells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mutant</a:t>
            </a:r>
            <a:r>
              <a:rPr lang="it-IT" sz="2000" dirty="0">
                <a:latin typeface="Arial" panose="020B0604020202020204" pitchFamily="34" charset="0"/>
                <a:cs typeface="Arial" panose="020B0604020202020204" pitchFamily="34" charset="0"/>
              </a:rPr>
              <a:t> in </a:t>
            </a:r>
            <a:r>
              <a:rPr lang="it-IT" sz="2000" dirty="0" err="1">
                <a:latin typeface="Arial" panose="020B0604020202020204" pitchFamily="34" charset="0"/>
                <a:cs typeface="Arial" panose="020B0604020202020204" pitchFamily="34" charset="0"/>
              </a:rPr>
              <a:t>all</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three</a:t>
            </a:r>
            <a:r>
              <a:rPr lang="it-IT" sz="2000" dirty="0">
                <a:latin typeface="Arial" panose="020B0604020202020204" pitchFamily="34" charset="0"/>
                <a:cs typeface="Arial" panose="020B0604020202020204" pitchFamily="34" charset="0"/>
              </a:rPr>
              <a:t> </a:t>
            </a:r>
            <a:r>
              <a:rPr lang="it-IT" sz="2000" i="1" dirty="0">
                <a:latin typeface="Arial" panose="020B0604020202020204" pitchFamily="34" charset="0"/>
                <a:cs typeface="Arial" panose="020B0604020202020204" pitchFamily="34" charset="0"/>
              </a:rPr>
              <a:t>CLN</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genes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encoding</a:t>
            </a:r>
            <a:r>
              <a:rPr lang="it-IT" sz="2000" dirty="0">
                <a:latin typeface="Arial" panose="020B0604020202020204" pitchFamily="34" charset="0"/>
                <a:cs typeface="Arial" panose="020B0604020202020204" pitchFamily="34" charset="0"/>
              </a:rPr>
              <a:t> G1 </a:t>
            </a:r>
            <a:r>
              <a:rPr lang="it-IT" sz="2000"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a:t>
            </a:r>
          </a:p>
        </p:txBody>
      </p:sp>
      <p:sp>
        <p:nvSpPr>
          <p:cNvPr id="50179" name="Segnaposto numero diapositiva 4">
            <a:extLst>
              <a:ext uri="{FF2B5EF4-FFF2-40B4-BE49-F238E27FC236}">
                <a16:creationId xmlns:a16="http://schemas.microsoft.com/office/drawing/2014/main" id="{CF95493F-1A21-904C-83DD-49EC33B9BAA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4777C80-9715-7543-9316-D1039C0A6642}" type="slidenum">
              <a:rPr lang="it-IT" altLang="it-IT" sz="1400"/>
              <a:pPr>
                <a:spcBef>
                  <a:spcPct val="0"/>
                </a:spcBef>
                <a:buFontTx/>
                <a:buNone/>
              </a:pPr>
              <a:t>4</a:t>
            </a:fld>
            <a:endParaRPr lang="it-IT" altLang="it-IT" sz="1400"/>
          </a:p>
        </p:txBody>
      </p:sp>
    </p:spTree>
    <p:extLst>
      <p:ext uri="{BB962C8B-B14F-4D97-AF65-F5344CB8AC3E}">
        <p14:creationId xmlns:p14="http://schemas.microsoft.com/office/powerpoint/2010/main" val="346575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asellaDiTesto 1">
            <a:extLst>
              <a:ext uri="{FF2B5EF4-FFF2-40B4-BE49-F238E27FC236}">
                <a16:creationId xmlns:a16="http://schemas.microsoft.com/office/drawing/2014/main" id="{B8E67EBC-B65D-EF48-B3AB-DEBA06DFC668}"/>
              </a:ext>
            </a:extLst>
          </p:cNvPr>
          <p:cNvSpPr txBox="1">
            <a:spLocks noChangeArrowheads="1"/>
          </p:cNvSpPr>
          <p:nvPr/>
        </p:nvSpPr>
        <p:spPr bwMode="auto">
          <a:xfrm>
            <a:off x="4835235" y="170041"/>
            <a:ext cx="6830291"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a:spcBef>
                <a:spcPct val="0"/>
              </a:spcBef>
              <a:buFontTx/>
              <a:buNone/>
            </a:pPr>
            <a:r>
              <a:rPr lang="it-IT" altLang="it-IT" sz="1800" b="1" dirty="0"/>
              <a:t>Cdk1 </a:t>
            </a:r>
            <a:r>
              <a:rPr lang="it-IT" altLang="it-IT" sz="1800" dirty="0" err="1"/>
              <a:t>is</a:t>
            </a:r>
            <a:r>
              <a:rPr lang="it-IT" altLang="it-IT" sz="1800" dirty="0"/>
              <a:t> the </a:t>
            </a:r>
            <a:r>
              <a:rPr lang="it-IT" altLang="it-IT" sz="1800" dirty="0" err="1"/>
              <a:t>founding</a:t>
            </a:r>
            <a:r>
              <a:rPr lang="it-IT" altLang="it-IT" sz="1800" dirty="0"/>
              <a:t> </a:t>
            </a:r>
            <a:r>
              <a:rPr lang="it-IT" altLang="it-IT" sz="1800" dirty="0" err="1"/>
              <a:t>member</a:t>
            </a:r>
            <a:r>
              <a:rPr lang="it-IT" altLang="it-IT" sz="1800" dirty="0"/>
              <a:t>, </a:t>
            </a:r>
            <a:r>
              <a:rPr lang="it-IT" altLang="it-IT" sz="1800" dirty="0" err="1"/>
              <a:t>it</a:t>
            </a:r>
            <a:r>
              <a:rPr lang="it-IT" altLang="it-IT" sz="1800" dirty="0"/>
              <a:t> </a:t>
            </a:r>
            <a:r>
              <a:rPr lang="it-IT" altLang="it-IT" sz="1800" dirty="0" err="1"/>
              <a:t>has</a:t>
            </a:r>
            <a:r>
              <a:rPr lang="it-IT" altLang="it-IT" sz="1800" dirty="0"/>
              <a:t> </a:t>
            </a:r>
            <a:r>
              <a:rPr lang="it-IT" altLang="it-IT" sz="1800" dirty="0" err="1"/>
              <a:t>been</a:t>
            </a:r>
            <a:r>
              <a:rPr lang="it-IT" altLang="it-IT" sz="1800" dirty="0"/>
              <a:t> </a:t>
            </a:r>
            <a:r>
              <a:rPr lang="it-IT" altLang="it-IT" sz="1800" dirty="0" err="1"/>
              <a:t>typically</a:t>
            </a:r>
            <a:r>
              <a:rPr lang="it-IT" altLang="it-IT" sz="1800" dirty="0"/>
              <a:t> </a:t>
            </a:r>
            <a:r>
              <a:rPr lang="it-IT" altLang="it-IT" sz="1800" dirty="0" err="1"/>
              <a:t>associated</a:t>
            </a:r>
            <a:r>
              <a:rPr lang="it-IT" altLang="it-IT" sz="1800" dirty="0"/>
              <a:t> with </a:t>
            </a:r>
            <a:r>
              <a:rPr lang="it-IT" altLang="it-IT" sz="1800" b="1" dirty="0" err="1"/>
              <a:t>Cyclin</a:t>
            </a:r>
            <a:r>
              <a:rPr lang="it-IT" altLang="it-IT" sz="1800" b="1" dirty="0"/>
              <a:t> A</a:t>
            </a:r>
            <a:r>
              <a:rPr lang="it-IT" altLang="it-IT" sz="1800" dirty="0"/>
              <a:t> and </a:t>
            </a:r>
            <a:r>
              <a:rPr lang="it-IT" altLang="it-IT" sz="1800" b="1" dirty="0" err="1"/>
              <a:t>Cyclin</a:t>
            </a:r>
            <a:r>
              <a:rPr lang="it-IT" altLang="it-IT" sz="1800" b="1" dirty="0"/>
              <a:t> B </a:t>
            </a:r>
            <a:r>
              <a:rPr lang="it-IT" altLang="it-IT" sz="1800" dirty="0"/>
              <a:t>(</a:t>
            </a:r>
            <a:r>
              <a:rPr lang="it-IT" altLang="it-IT" sz="1800" b="1" dirty="0" err="1"/>
              <a:t>Mitosis</a:t>
            </a:r>
            <a:r>
              <a:rPr lang="it-IT" altLang="it-IT" sz="1800" dirty="0"/>
              <a:t>). </a:t>
            </a:r>
            <a:r>
              <a:rPr lang="it-IT" altLang="it-IT" sz="1800" dirty="0" err="1"/>
              <a:t>It</a:t>
            </a:r>
            <a:r>
              <a:rPr lang="it-IT" altLang="it-IT" sz="1800" dirty="0"/>
              <a:t> </a:t>
            </a:r>
            <a:r>
              <a:rPr lang="it-IT" altLang="it-IT" sz="1800" dirty="0" err="1"/>
              <a:t>phosphorylates</a:t>
            </a:r>
            <a:r>
              <a:rPr lang="it-IT" altLang="it-IT" sz="1800" dirty="0"/>
              <a:t> a wide </a:t>
            </a:r>
            <a:r>
              <a:rPr lang="it-IT" altLang="it-IT" sz="1800" dirty="0" err="1"/>
              <a:t>spectrum</a:t>
            </a:r>
            <a:r>
              <a:rPr lang="it-IT" altLang="it-IT" sz="1800" dirty="0"/>
              <a:t> of </a:t>
            </a:r>
            <a:r>
              <a:rPr lang="it-IT" altLang="it-IT" sz="1800" dirty="0" err="1"/>
              <a:t>proteins</a:t>
            </a:r>
            <a:r>
              <a:rPr lang="it-IT" altLang="it-IT" sz="1800" dirty="0"/>
              <a:t> (more </a:t>
            </a:r>
            <a:r>
              <a:rPr lang="it-IT" altLang="it-IT" sz="1800" dirty="0" err="1"/>
              <a:t>than</a:t>
            </a:r>
            <a:r>
              <a:rPr lang="it-IT" altLang="it-IT" sz="1800" dirty="0"/>
              <a:t> 70) and </a:t>
            </a:r>
            <a:r>
              <a:rPr lang="it-IT" altLang="it-IT" sz="1800" dirty="0" err="1"/>
              <a:t>controls</a:t>
            </a:r>
            <a:r>
              <a:rPr lang="it-IT" altLang="it-IT" sz="1800" dirty="0"/>
              <a:t> </a:t>
            </a:r>
            <a:r>
              <a:rPr lang="it-IT" altLang="it-IT" sz="1800" dirty="0" err="1"/>
              <a:t>critical</a:t>
            </a:r>
            <a:r>
              <a:rPr lang="it-IT" altLang="it-IT" sz="1800" dirty="0"/>
              <a:t> </a:t>
            </a:r>
            <a:r>
              <a:rPr lang="it-IT" altLang="it-IT" sz="1800" dirty="0" err="1"/>
              <a:t>processes</a:t>
            </a:r>
            <a:r>
              <a:rPr lang="it-IT" altLang="it-IT" sz="1800" dirty="0"/>
              <a:t> </a:t>
            </a:r>
            <a:r>
              <a:rPr lang="it-IT" altLang="it-IT" sz="1800" dirty="0" err="1"/>
              <a:t>required</a:t>
            </a:r>
            <a:r>
              <a:rPr lang="it-IT" altLang="it-IT" sz="1800" dirty="0"/>
              <a:t> for </a:t>
            </a:r>
            <a:r>
              <a:rPr lang="it-IT" altLang="it-IT" sz="1800" dirty="0" err="1"/>
              <a:t>mitosis</a:t>
            </a:r>
            <a:r>
              <a:rPr lang="it-IT" altLang="it-IT" sz="1800" dirty="0"/>
              <a:t> </a:t>
            </a:r>
            <a:r>
              <a:rPr lang="it-IT" altLang="it-IT" sz="1800" dirty="0" err="1"/>
              <a:t>such</a:t>
            </a:r>
            <a:r>
              <a:rPr lang="it-IT" altLang="it-IT" sz="1800" dirty="0"/>
              <a:t> </a:t>
            </a:r>
            <a:r>
              <a:rPr lang="it-IT" altLang="it-IT" sz="1800" dirty="0" err="1"/>
              <a:t>as</a:t>
            </a:r>
            <a:r>
              <a:rPr lang="it-IT" altLang="it-IT" sz="1800" dirty="0"/>
              <a:t> </a:t>
            </a:r>
            <a:r>
              <a:rPr lang="it-IT" altLang="it-IT" sz="1800" dirty="0" err="1"/>
              <a:t>nuclear</a:t>
            </a:r>
            <a:r>
              <a:rPr lang="it-IT" altLang="it-IT" sz="1800" dirty="0"/>
              <a:t> </a:t>
            </a:r>
            <a:r>
              <a:rPr lang="it-IT" altLang="it-IT" sz="1800" dirty="0" err="1"/>
              <a:t>envelope</a:t>
            </a:r>
            <a:r>
              <a:rPr lang="it-IT" altLang="it-IT" sz="1800" dirty="0"/>
              <a:t> breakdown, </a:t>
            </a:r>
            <a:r>
              <a:rPr lang="it-IT" altLang="it-IT" sz="1800" dirty="0" err="1"/>
              <a:t>disassembly</a:t>
            </a:r>
            <a:r>
              <a:rPr lang="it-IT" altLang="it-IT" sz="1800" dirty="0"/>
              <a:t> of the Golgi </a:t>
            </a:r>
            <a:r>
              <a:rPr lang="it-IT" altLang="it-IT" sz="1800" dirty="0" err="1"/>
              <a:t>apparatus</a:t>
            </a:r>
            <a:r>
              <a:rPr lang="it-IT" altLang="it-IT" sz="1800" dirty="0"/>
              <a:t>, </a:t>
            </a:r>
            <a:r>
              <a:rPr lang="it-IT" altLang="it-IT" sz="1800" dirty="0" err="1"/>
              <a:t>chromosome</a:t>
            </a:r>
            <a:r>
              <a:rPr lang="it-IT" altLang="it-IT" sz="1800" dirty="0"/>
              <a:t> </a:t>
            </a:r>
            <a:r>
              <a:rPr lang="it-IT" altLang="it-IT" sz="1800" dirty="0" err="1"/>
              <a:t>cohesion</a:t>
            </a:r>
            <a:r>
              <a:rPr lang="it-IT" altLang="it-IT" sz="1800" dirty="0"/>
              <a:t> and </a:t>
            </a:r>
            <a:r>
              <a:rPr lang="it-IT" altLang="it-IT" sz="1800" dirty="0" err="1"/>
              <a:t>condensation</a:t>
            </a:r>
            <a:r>
              <a:rPr lang="it-IT" altLang="it-IT" sz="1800" dirty="0"/>
              <a:t>, </a:t>
            </a:r>
            <a:r>
              <a:rPr lang="it-IT" altLang="it-IT" sz="1800" dirty="0" err="1"/>
              <a:t>formation</a:t>
            </a:r>
            <a:r>
              <a:rPr lang="it-IT" altLang="it-IT" sz="1800" dirty="0"/>
              <a:t> of the </a:t>
            </a:r>
            <a:r>
              <a:rPr lang="it-IT" altLang="it-IT" sz="1800" dirty="0" err="1"/>
              <a:t>spindle</a:t>
            </a:r>
            <a:r>
              <a:rPr lang="it-IT" altLang="it-IT" sz="1800" dirty="0"/>
              <a:t> and attachment of </a:t>
            </a:r>
            <a:r>
              <a:rPr lang="it-IT" altLang="it-IT" sz="1800" dirty="0" err="1"/>
              <a:t>chromosomes</a:t>
            </a:r>
            <a:r>
              <a:rPr lang="it-IT" altLang="it-IT" sz="1800" dirty="0"/>
              <a:t> to the </a:t>
            </a:r>
            <a:r>
              <a:rPr lang="it-IT" altLang="it-IT" sz="1800" dirty="0" err="1"/>
              <a:t>spindle</a:t>
            </a:r>
            <a:r>
              <a:rPr lang="it-IT" altLang="it-IT" sz="1800" dirty="0"/>
              <a:t>.</a:t>
            </a:r>
          </a:p>
          <a:p>
            <a:pPr algn="just">
              <a:spcBef>
                <a:spcPct val="0"/>
              </a:spcBef>
              <a:buFontTx/>
              <a:buNone/>
            </a:pPr>
            <a:r>
              <a:rPr lang="it-IT" altLang="it-IT" sz="1800" dirty="0" err="1"/>
              <a:t>Lack</a:t>
            </a:r>
            <a:r>
              <a:rPr lang="it-IT" altLang="it-IT" sz="1800" dirty="0"/>
              <a:t> of </a:t>
            </a:r>
            <a:r>
              <a:rPr lang="it-IT" altLang="it-IT" sz="1800" dirty="0" err="1"/>
              <a:t>genetic</a:t>
            </a:r>
            <a:r>
              <a:rPr lang="it-IT" altLang="it-IT" sz="1800" dirty="0"/>
              <a:t> </a:t>
            </a:r>
            <a:r>
              <a:rPr lang="it-IT" altLang="it-IT" sz="1800" dirty="0" err="1"/>
              <a:t>models</a:t>
            </a:r>
            <a:r>
              <a:rPr lang="it-IT" altLang="it-IT" sz="1800" dirty="0"/>
              <a:t> </a:t>
            </a:r>
            <a:r>
              <a:rPr lang="it-IT" altLang="it-IT" sz="1800" dirty="0" err="1"/>
              <a:t>considering</a:t>
            </a:r>
            <a:r>
              <a:rPr lang="it-IT" altLang="it-IT" sz="1800" dirty="0"/>
              <a:t> the </a:t>
            </a:r>
            <a:r>
              <a:rPr lang="it-IT" altLang="it-IT" sz="1800" dirty="0" err="1"/>
              <a:t>essentiality</a:t>
            </a:r>
            <a:r>
              <a:rPr lang="it-IT" altLang="it-IT" sz="1800" dirty="0"/>
              <a:t> of </a:t>
            </a:r>
            <a:r>
              <a:rPr lang="it-IT" altLang="it-IT" sz="1800" dirty="0" err="1"/>
              <a:t>this</a:t>
            </a:r>
            <a:r>
              <a:rPr lang="it-IT" altLang="it-IT" sz="1800" dirty="0"/>
              <a:t> </a:t>
            </a:r>
            <a:r>
              <a:rPr lang="it-IT" altLang="it-IT" sz="1800" dirty="0" err="1"/>
              <a:t>kinase</a:t>
            </a:r>
            <a:r>
              <a:rPr lang="it-IT" altLang="it-IT" sz="1800" dirty="0"/>
              <a:t>. In </a:t>
            </a:r>
            <a:r>
              <a:rPr lang="it-IT" altLang="it-IT" sz="1800" dirty="0" err="1"/>
              <a:t>fact</a:t>
            </a:r>
            <a:r>
              <a:rPr lang="it-IT" altLang="it-IT" sz="1800" dirty="0"/>
              <a:t>, </a:t>
            </a:r>
            <a:r>
              <a:rPr lang="it-IT" altLang="it-IT" sz="1800" dirty="0" err="1"/>
              <a:t>genetic</a:t>
            </a:r>
            <a:r>
              <a:rPr lang="it-IT" altLang="it-IT" sz="1800" dirty="0"/>
              <a:t> </a:t>
            </a:r>
            <a:r>
              <a:rPr lang="it-IT" altLang="it-IT" sz="1800" dirty="0" err="1"/>
              <a:t>ablation</a:t>
            </a:r>
            <a:r>
              <a:rPr lang="it-IT" altLang="it-IT" sz="1800" dirty="0"/>
              <a:t> of </a:t>
            </a:r>
            <a:r>
              <a:rPr lang="it-IT" altLang="it-IT" sz="1800" b="1" dirty="0"/>
              <a:t>Cdk1</a:t>
            </a:r>
            <a:r>
              <a:rPr lang="it-IT" altLang="it-IT" sz="1800" dirty="0"/>
              <a:t> in the mouse </a:t>
            </a:r>
            <a:r>
              <a:rPr lang="it-IT" altLang="it-IT" sz="1800" dirty="0" err="1"/>
              <a:t>embryos</a:t>
            </a:r>
            <a:r>
              <a:rPr lang="it-IT" altLang="it-IT" sz="1800" dirty="0"/>
              <a:t> </a:t>
            </a:r>
            <a:r>
              <a:rPr lang="it-IT" altLang="it-IT" sz="1800" dirty="0" err="1"/>
              <a:t>causes</a:t>
            </a:r>
            <a:r>
              <a:rPr lang="it-IT" altLang="it-IT" sz="1800" dirty="0"/>
              <a:t> </a:t>
            </a:r>
            <a:r>
              <a:rPr lang="it-IT" altLang="it-IT" sz="1800" dirty="0" err="1"/>
              <a:t>early</a:t>
            </a:r>
            <a:r>
              <a:rPr lang="it-IT" altLang="it-IT" sz="1800" dirty="0"/>
              <a:t> </a:t>
            </a:r>
            <a:r>
              <a:rPr lang="it-IT" altLang="it-IT" sz="1800" dirty="0" err="1"/>
              <a:t>letality</a:t>
            </a:r>
            <a:r>
              <a:rPr lang="it-IT" altLang="it-IT" sz="1800" dirty="0"/>
              <a:t>.</a:t>
            </a:r>
          </a:p>
          <a:p>
            <a:pPr algn="just">
              <a:spcBef>
                <a:spcPct val="0"/>
              </a:spcBef>
              <a:buFontTx/>
              <a:buNone/>
            </a:pPr>
            <a:endParaRPr lang="it-IT" altLang="it-IT" sz="1800" b="1" dirty="0">
              <a:solidFill>
                <a:srgbClr val="FF0000"/>
              </a:solidFill>
            </a:endParaRPr>
          </a:p>
          <a:p>
            <a:pPr algn="just">
              <a:spcBef>
                <a:spcPct val="0"/>
              </a:spcBef>
              <a:buFontTx/>
              <a:buNone/>
            </a:pPr>
            <a:r>
              <a:rPr lang="it-IT" altLang="it-IT" sz="1800" b="1" dirty="0"/>
              <a:t>Cdk4</a:t>
            </a:r>
            <a:r>
              <a:rPr lang="it-IT" altLang="it-IT" sz="1800" dirty="0"/>
              <a:t> and </a:t>
            </a:r>
            <a:r>
              <a:rPr lang="it-IT" altLang="it-IT" sz="1800" b="1" dirty="0"/>
              <a:t>Cdk6</a:t>
            </a:r>
            <a:r>
              <a:rPr lang="it-IT" altLang="it-IT" sz="1800" dirty="0"/>
              <a:t> are </a:t>
            </a:r>
            <a:r>
              <a:rPr lang="it-IT" altLang="it-IT" sz="1800" dirty="0" err="1"/>
              <a:t>activated</a:t>
            </a:r>
            <a:r>
              <a:rPr lang="it-IT" altLang="it-IT" sz="1800" dirty="0"/>
              <a:t> by </a:t>
            </a:r>
            <a:r>
              <a:rPr lang="it-IT" altLang="it-IT" sz="1800" b="1" dirty="0"/>
              <a:t>D-</a:t>
            </a:r>
            <a:r>
              <a:rPr lang="it-IT" altLang="it-IT" sz="1800" b="1" dirty="0" err="1"/>
              <a:t>type</a:t>
            </a:r>
            <a:r>
              <a:rPr lang="it-IT" altLang="it-IT" sz="1800" b="1" dirty="0"/>
              <a:t> </a:t>
            </a:r>
            <a:r>
              <a:rPr lang="it-IT" altLang="it-IT" sz="1800" b="1" dirty="0" err="1"/>
              <a:t>cyclins</a:t>
            </a:r>
            <a:r>
              <a:rPr lang="it-IT" altLang="it-IT" sz="1800" b="1" dirty="0"/>
              <a:t> </a:t>
            </a:r>
            <a:r>
              <a:rPr lang="it-IT" altLang="it-IT" sz="1800" dirty="0"/>
              <a:t>(D1, D2, D3), </a:t>
            </a:r>
            <a:r>
              <a:rPr lang="it-IT" altLang="it-IT" sz="1800" dirty="0" err="1"/>
              <a:t>which</a:t>
            </a:r>
            <a:r>
              <a:rPr lang="it-IT" altLang="it-IT" sz="1800" dirty="0"/>
              <a:t> are the major </a:t>
            </a:r>
            <a:r>
              <a:rPr lang="it-IT" altLang="it-IT" sz="1800" dirty="0" err="1"/>
              <a:t>cell</a:t>
            </a:r>
            <a:r>
              <a:rPr lang="it-IT" altLang="it-IT" sz="1800" dirty="0"/>
              <a:t> </a:t>
            </a:r>
            <a:r>
              <a:rPr lang="it-IT" altLang="it-IT" sz="1800" dirty="0" err="1"/>
              <a:t>cycle</a:t>
            </a:r>
            <a:r>
              <a:rPr lang="it-IT" altLang="it-IT" sz="1800" dirty="0"/>
              <a:t> </a:t>
            </a:r>
            <a:r>
              <a:rPr lang="it-IT" altLang="it-IT" sz="1800" dirty="0" err="1"/>
              <a:t>sensors</a:t>
            </a:r>
            <a:r>
              <a:rPr lang="it-IT" altLang="it-IT" sz="1800" dirty="0"/>
              <a:t> for </a:t>
            </a:r>
            <a:r>
              <a:rPr lang="it-IT" altLang="it-IT" sz="1800" dirty="0" err="1"/>
              <a:t>mitogenic</a:t>
            </a:r>
            <a:r>
              <a:rPr lang="it-IT" altLang="it-IT" sz="1800" dirty="0"/>
              <a:t> </a:t>
            </a:r>
            <a:r>
              <a:rPr lang="it-IT" altLang="it-IT" sz="1800" dirty="0" err="1"/>
              <a:t>signals</a:t>
            </a:r>
            <a:r>
              <a:rPr lang="it-IT" altLang="it-IT" sz="1800" dirty="0"/>
              <a:t> in the </a:t>
            </a:r>
            <a:r>
              <a:rPr lang="it-IT" altLang="it-IT" sz="1800" dirty="0" err="1"/>
              <a:t>cell</a:t>
            </a:r>
            <a:r>
              <a:rPr lang="it-IT" altLang="it-IT" sz="1800" dirty="0"/>
              <a:t> </a:t>
            </a:r>
            <a:r>
              <a:rPr lang="it-IT" altLang="it-IT" sz="1800" dirty="0" err="1"/>
              <a:t>cycle</a:t>
            </a:r>
            <a:r>
              <a:rPr lang="it-IT" altLang="it-IT" sz="1800" dirty="0"/>
              <a:t> (</a:t>
            </a:r>
            <a:r>
              <a:rPr lang="it-IT" altLang="it-IT" sz="1800" b="1" dirty="0"/>
              <a:t>G1/</a:t>
            </a:r>
            <a:r>
              <a:rPr lang="it-IT" altLang="it-IT" sz="1800" b="1" dirty="0" err="1"/>
              <a:t>S</a:t>
            </a:r>
            <a:r>
              <a:rPr lang="it-IT" altLang="it-IT" sz="1800" b="1" dirty="0"/>
              <a:t> </a:t>
            </a:r>
            <a:r>
              <a:rPr lang="it-IT" altLang="it-IT" sz="1800" b="1" dirty="0" err="1"/>
              <a:t>progression</a:t>
            </a:r>
            <a:r>
              <a:rPr lang="it-IT" altLang="it-IT" sz="1800" dirty="0"/>
              <a:t>).</a:t>
            </a:r>
          </a:p>
          <a:p>
            <a:pPr algn="just">
              <a:spcBef>
                <a:spcPct val="0"/>
              </a:spcBef>
              <a:buFontTx/>
              <a:buNone/>
            </a:pPr>
            <a:r>
              <a:rPr lang="it-IT" altLang="it-IT" sz="1800" dirty="0"/>
              <a:t>D-</a:t>
            </a:r>
            <a:r>
              <a:rPr lang="it-IT" altLang="it-IT" sz="1800" dirty="0" err="1"/>
              <a:t>type</a:t>
            </a:r>
            <a:r>
              <a:rPr lang="it-IT" altLang="it-IT" sz="1800" dirty="0"/>
              <a:t> </a:t>
            </a:r>
            <a:r>
              <a:rPr lang="it-IT" altLang="it-IT" sz="1800" dirty="0" err="1"/>
              <a:t>cyclins</a:t>
            </a:r>
            <a:r>
              <a:rPr lang="it-IT" altLang="it-IT" sz="1800" dirty="0"/>
              <a:t> are</a:t>
            </a:r>
            <a:r>
              <a:rPr lang="it-IT" altLang="it-IT" sz="1800" b="1" dirty="0"/>
              <a:t> </a:t>
            </a:r>
            <a:r>
              <a:rPr lang="it-IT" altLang="it-IT" sz="1800" dirty="0" err="1"/>
              <a:t>transcriptionally</a:t>
            </a:r>
            <a:r>
              <a:rPr lang="it-IT" altLang="it-IT" sz="1800" dirty="0"/>
              <a:t> </a:t>
            </a:r>
            <a:r>
              <a:rPr lang="it-IT" altLang="it-IT" sz="1800" dirty="0" err="1"/>
              <a:t>induced</a:t>
            </a:r>
            <a:r>
              <a:rPr lang="it-IT" altLang="it-IT" sz="1800" dirty="0"/>
              <a:t> by </a:t>
            </a:r>
            <a:r>
              <a:rPr lang="it-IT" altLang="it-IT" sz="1800" dirty="0" err="1"/>
              <a:t>all</a:t>
            </a:r>
            <a:r>
              <a:rPr lang="it-IT" altLang="it-IT" sz="1800" dirty="0"/>
              <a:t> </a:t>
            </a:r>
            <a:r>
              <a:rPr lang="it-IT" altLang="it-IT" sz="1800" dirty="0" err="1"/>
              <a:t>mitogenic</a:t>
            </a:r>
            <a:r>
              <a:rPr lang="it-IT" altLang="it-IT" sz="1800" dirty="0"/>
              <a:t> </a:t>
            </a:r>
            <a:r>
              <a:rPr lang="it-IT" altLang="it-IT" sz="1800" dirty="0" err="1"/>
              <a:t>signals</a:t>
            </a:r>
            <a:r>
              <a:rPr lang="it-IT" altLang="it-IT" sz="1800" dirty="0"/>
              <a:t> </a:t>
            </a:r>
            <a:r>
              <a:rPr lang="it-IT" altLang="it-IT" sz="1800" dirty="0" err="1"/>
              <a:t>including</a:t>
            </a:r>
            <a:r>
              <a:rPr lang="it-IT" altLang="it-IT" sz="1800" dirty="0"/>
              <a:t> the Ras/</a:t>
            </a:r>
            <a:r>
              <a:rPr lang="it-IT" altLang="it-IT" sz="1800" dirty="0" err="1"/>
              <a:t>mitogen-activated</a:t>
            </a:r>
            <a:r>
              <a:rPr lang="it-IT" altLang="it-IT" sz="1800" dirty="0"/>
              <a:t> </a:t>
            </a:r>
            <a:r>
              <a:rPr lang="it-IT" altLang="it-IT" sz="1800" dirty="0" err="1"/>
              <a:t>protein</a:t>
            </a:r>
            <a:r>
              <a:rPr lang="it-IT" altLang="it-IT" sz="1800" dirty="0"/>
              <a:t> </a:t>
            </a:r>
            <a:r>
              <a:rPr lang="it-IT" altLang="it-IT" sz="1800" dirty="0" err="1"/>
              <a:t>kinase</a:t>
            </a:r>
            <a:r>
              <a:rPr lang="it-IT" altLang="it-IT" sz="1800" dirty="0"/>
              <a:t> (MAPK) </a:t>
            </a:r>
            <a:r>
              <a:rPr lang="it-IT" altLang="it-IT" sz="1800" dirty="0" err="1"/>
              <a:t>pathway</a:t>
            </a:r>
            <a:r>
              <a:rPr lang="it-IT" altLang="it-IT" sz="1800" b="1" dirty="0"/>
              <a:t>.</a:t>
            </a:r>
          </a:p>
          <a:p>
            <a:pPr algn="just">
              <a:spcBef>
                <a:spcPct val="0"/>
              </a:spcBef>
              <a:buFontTx/>
              <a:buNone/>
            </a:pPr>
            <a:endParaRPr lang="it-IT" altLang="it-IT" sz="1800" b="1" dirty="0"/>
          </a:p>
          <a:p>
            <a:pPr algn="just">
              <a:spcBef>
                <a:spcPct val="0"/>
              </a:spcBef>
              <a:buFontTx/>
              <a:buNone/>
            </a:pPr>
            <a:r>
              <a:rPr lang="it-IT" altLang="it-IT" sz="1800" b="1" dirty="0"/>
              <a:t>Cdk2</a:t>
            </a:r>
            <a:r>
              <a:rPr lang="it-IT" altLang="it-IT" sz="1800" dirty="0"/>
              <a:t> </a:t>
            </a:r>
            <a:r>
              <a:rPr lang="it-IT" altLang="it-IT" sz="1800" dirty="0" err="1"/>
              <a:t>is</a:t>
            </a:r>
            <a:r>
              <a:rPr lang="it-IT" altLang="it-IT" sz="1800" dirty="0"/>
              <a:t> </a:t>
            </a:r>
            <a:r>
              <a:rPr lang="it-IT" altLang="it-IT" sz="1800" dirty="0" err="1"/>
              <a:t>activated</a:t>
            </a:r>
            <a:r>
              <a:rPr lang="it-IT" altLang="it-IT" sz="1800" dirty="0"/>
              <a:t> by</a:t>
            </a:r>
            <a:r>
              <a:rPr lang="it-IT" altLang="it-IT" sz="1800" b="1" dirty="0"/>
              <a:t> </a:t>
            </a:r>
            <a:r>
              <a:rPr lang="it-IT" altLang="it-IT" sz="1800" b="1" dirty="0" err="1"/>
              <a:t>cyclin</a:t>
            </a:r>
            <a:r>
              <a:rPr lang="it-IT" altLang="it-IT" sz="1800" b="1" dirty="0"/>
              <a:t> E </a:t>
            </a:r>
            <a:r>
              <a:rPr lang="it-IT" altLang="it-IT" sz="1800" dirty="0"/>
              <a:t>(</a:t>
            </a:r>
            <a:r>
              <a:rPr lang="it-IT" altLang="it-IT" sz="1800" b="1" dirty="0"/>
              <a:t>G1/</a:t>
            </a:r>
            <a:r>
              <a:rPr lang="it-IT" altLang="it-IT" sz="1800" b="1" dirty="0" err="1"/>
              <a:t>S</a:t>
            </a:r>
            <a:r>
              <a:rPr lang="it-IT" altLang="it-IT" sz="1800" b="1" dirty="0"/>
              <a:t> </a:t>
            </a:r>
            <a:r>
              <a:rPr lang="it-IT" altLang="it-IT" sz="1800" b="1" dirty="0" err="1"/>
              <a:t>progression</a:t>
            </a:r>
            <a:r>
              <a:rPr lang="it-IT" altLang="it-IT" sz="1800" dirty="0"/>
              <a:t>)</a:t>
            </a:r>
            <a:endParaRPr lang="it-IT" altLang="it-IT" sz="1800" b="1" dirty="0"/>
          </a:p>
          <a:p>
            <a:pPr algn="just">
              <a:spcBef>
                <a:spcPct val="0"/>
              </a:spcBef>
              <a:buFontTx/>
              <a:buNone/>
            </a:pPr>
            <a:endParaRPr lang="it-IT" altLang="it-IT" sz="1800" dirty="0"/>
          </a:p>
        </p:txBody>
      </p:sp>
      <p:sp>
        <p:nvSpPr>
          <p:cNvPr id="51202" name="Segnaposto numero diapositiva 3">
            <a:extLst>
              <a:ext uri="{FF2B5EF4-FFF2-40B4-BE49-F238E27FC236}">
                <a16:creationId xmlns:a16="http://schemas.microsoft.com/office/drawing/2014/main" id="{D0EF4689-4427-DB4C-B655-F742E0EC21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C0BFF12-BB26-2048-8FAD-810BC8A880C0}" type="slidenum">
              <a:rPr lang="it-IT" altLang="it-IT" sz="1400"/>
              <a:pPr>
                <a:spcBef>
                  <a:spcPct val="0"/>
                </a:spcBef>
                <a:buFontTx/>
                <a:buNone/>
              </a:pPr>
              <a:t>5</a:t>
            </a:fld>
            <a:endParaRPr lang="it-IT" altLang="it-IT" sz="1400"/>
          </a:p>
        </p:txBody>
      </p:sp>
      <p:pic>
        <p:nvPicPr>
          <p:cNvPr id="4" name="Picture 3">
            <a:extLst>
              <a:ext uri="{FF2B5EF4-FFF2-40B4-BE49-F238E27FC236}">
                <a16:creationId xmlns:a16="http://schemas.microsoft.com/office/drawing/2014/main" id="{3932C7B4-267B-0F4D-B8AE-3518DC110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5" y="1207892"/>
            <a:ext cx="4547006" cy="362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28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Immagine 1" descr="Schermata 2013-11-24 alle 14.18.39.png">
            <a:extLst>
              <a:ext uri="{FF2B5EF4-FFF2-40B4-BE49-F238E27FC236}">
                <a16:creationId xmlns:a16="http://schemas.microsoft.com/office/drawing/2014/main" id="{7CDB6FAB-D334-C34B-B2D5-CCCC7731B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5" b="954"/>
          <a:stretch/>
        </p:blipFill>
        <p:spPr bwMode="auto">
          <a:xfrm>
            <a:off x="2911260" y="799856"/>
            <a:ext cx="6467871" cy="573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CasellaDiTesto 2">
            <a:extLst>
              <a:ext uri="{FF2B5EF4-FFF2-40B4-BE49-F238E27FC236}">
                <a16:creationId xmlns:a16="http://schemas.microsoft.com/office/drawing/2014/main" id="{2081C6CA-B879-9848-9A5E-9298C6D58DED}"/>
              </a:ext>
            </a:extLst>
          </p:cNvPr>
          <p:cNvSpPr txBox="1">
            <a:spLocks noChangeArrowheads="1"/>
          </p:cNvSpPr>
          <p:nvPr/>
        </p:nvSpPr>
        <p:spPr bwMode="auto">
          <a:xfrm>
            <a:off x="4394925" y="211321"/>
            <a:ext cx="27304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800" b="1" dirty="0">
                <a:solidFill>
                  <a:srgbClr val="0000FF"/>
                </a:solidFill>
              </a:rPr>
              <a:t>Cell </a:t>
            </a:r>
            <a:r>
              <a:rPr lang="it-IT" altLang="it-IT" sz="2800" b="1" dirty="0" err="1">
                <a:solidFill>
                  <a:srgbClr val="0000FF"/>
                </a:solidFill>
              </a:rPr>
              <a:t>cycle</a:t>
            </a:r>
            <a:r>
              <a:rPr lang="it-IT" altLang="it-IT" sz="2800" b="1" dirty="0">
                <a:solidFill>
                  <a:srgbClr val="0000FF"/>
                </a:solidFill>
              </a:rPr>
              <a:t> </a:t>
            </a:r>
            <a:r>
              <a:rPr lang="it-IT" altLang="it-IT" sz="2800" b="1" dirty="0" err="1">
                <a:solidFill>
                  <a:srgbClr val="0000FF"/>
                </a:solidFill>
              </a:rPr>
              <a:t>kinases</a:t>
            </a:r>
            <a:endParaRPr lang="it-IT" altLang="it-IT" sz="2800" b="1" dirty="0">
              <a:solidFill>
                <a:srgbClr val="0000FF"/>
              </a:solidFill>
            </a:endParaRPr>
          </a:p>
        </p:txBody>
      </p:sp>
      <p:sp>
        <p:nvSpPr>
          <p:cNvPr id="5" name="Segnaposto numero diapositiva 4">
            <a:extLst>
              <a:ext uri="{FF2B5EF4-FFF2-40B4-BE49-F238E27FC236}">
                <a16:creationId xmlns:a16="http://schemas.microsoft.com/office/drawing/2014/main" id="{18C6B4D5-557B-054C-AB47-FAD29314CB1B}"/>
              </a:ext>
            </a:extLst>
          </p:cNvPr>
          <p:cNvSpPr>
            <a:spLocks noGrp="1"/>
          </p:cNvSpPr>
          <p:nvPr>
            <p:ph type="sldNum" sz="quarter" idx="12"/>
          </p:nvPr>
        </p:nvSpPr>
        <p:spPr/>
        <p:txBody>
          <a:bodyPr/>
          <a:lstStyle/>
          <a:p>
            <a:pPr>
              <a:defRPr/>
            </a:pPr>
            <a:fld id="{32AE7EF4-F868-9246-A7D3-2FD6C5D2D42A}" type="slidenum">
              <a:rPr lang="it-IT" smtClean="0"/>
              <a:pPr>
                <a:defRPr/>
              </a:pPr>
              <a:t>6</a:t>
            </a:fld>
            <a:endParaRPr lang="it-IT"/>
          </a:p>
        </p:txBody>
      </p:sp>
    </p:spTree>
    <p:extLst>
      <p:ext uri="{BB962C8B-B14F-4D97-AF65-F5344CB8AC3E}">
        <p14:creationId xmlns:p14="http://schemas.microsoft.com/office/powerpoint/2010/main" val="6627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B521AC-76DE-2349-889C-934B58F6B32E}"/>
              </a:ext>
            </a:extLst>
          </p:cNvPr>
          <p:cNvSpPr>
            <a:spLocks noGrp="1"/>
          </p:cNvSpPr>
          <p:nvPr>
            <p:ph type="sldNum" sz="quarter" idx="12"/>
          </p:nvPr>
        </p:nvSpPr>
        <p:spPr/>
        <p:txBody>
          <a:bodyPr/>
          <a:lstStyle/>
          <a:p>
            <a:pPr>
              <a:defRPr/>
            </a:pPr>
            <a:fld id="{85686984-ED3E-EB40-BD13-8C7CA6421036}" type="slidenum">
              <a:rPr lang="it-IT" smtClean="0"/>
              <a:pPr>
                <a:defRPr/>
              </a:pPr>
              <a:t>7</a:t>
            </a:fld>
            <a:endParaRPr lang="it-IT"/>
          </a:p>
        </p:txBody>
      </p:sp>
      <p:sp>
        <p:nvSpPr>
          <p:cNvPr id="18434" name="CasellaDiTesto 2">
            <a:extLst>
              <a:ext uri="{FF2B5EF4-FFF2-40B4-BE49-F238E27FC236}">
                <a16:creationId xmlns:a16="http://schemas.microsoft.com/office/drawing/2014/main" id="{1971D703-F42D-2A4C-AD62-E7661AD4B7DB}"/>
              </a:ext>
            </a:extLst>
          </p:cNvPr>
          <p:cNvSpPr txBox="1">
            <a:spLocks noChangeArrowheads="1"/>
          </p:cNvSpPr>
          <p:nvPr/>
        </p:nvSpPr>
        <p:spPr bwMode="auto">
          <a:xfrm>
            <a:off x="2014539" y="204789"/>
            <a:ext cx="831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2800" b="1">
                <a:solidFill>
                  <a:srgbClr val="0000FF"/>
                </a:solidFill>
              </a:rPr>
              <a:t>Representative mouse models of cell cycle kinases  </a:t>
            </a:r>
          </a:p>
        </p:txBody>
      </p:sp>
      <p:pic>
        <p:nvPicPr>
          <p:cNvPr id="18435" name="Immagine 3" descr="Schermata 2013-11-24 alle 14.19.47.png">
            <a:extLst>
              <a:ext uri="{FF2B5EF4-FFF2-40B4-BE49-F238E27FC236}">
                <a16:creationId xmlns:a16="http://schemas.microsoft.com/office/drawing/2014/main" id="{D8D9B355-47E1-7F4A-B9E1-1E8EDD36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2" t="6281" r="29607"/>
          <a:stretch>
            <a:fillRect/>
          </a:stretch>
        </p:blipFill>
        <p:spPr bwMode="auto">
          <a:xfrm>
            <a:off x="2959101" y="1311275"/>
            <a:ext cx="5948363"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1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a:extLst>
              <a:ext uri="{FF2B5EF4-FFF2-40B4-BE49-F238E27FC236}">
                <a16:creationId xmlns:a16="http://schemas.microsoft.com/office/drawing/2014/main" id="{C48DE930-4F5B-414C-9A8E-7EA15B8876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40" r="30654"/>
          <a:stretch/>
        </p:blipFill>
        <p:spPr bwMode="auto">
          <a:xfrm>
            <a:off x="1565564" y="789710"/>
            <a:ext cx="5777345" cy="53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BD812237-1BB5-2147-99D2-6146E90B2557}"/>
              </a:ext>
            </a:extLst>
          </p:cNvPr>
          <p:cNvSpPr>
            <a:spLocks noGrp="1"/>
          </p:cNvSpPr>
          <p:nvPr>
            <p:ph type="sldNum" sz="quarter" idx="12"/>
          </p:nvPr>
        </p:nvSpPr>
        <p:spPr/>
        <p:txBody>
          <a:bodyPr/>
          <a:lstStyle/>
          <a:p>
            <a:pPr>
              <a:defRPr/>
            </a:pPr>
            <a:fld id="{8999FEE8-8FA3-F247-8404-2BA4DD317EC9}" type="slidenum">
              <a:rPr lang="it-IT" smtClean="0"/>
              <a:pPr>
                <a:defRPr/>
              </a:pPr>
              <a:t>8</a:t>
            </a:fld>
            <a:endParaRPr lang="it-IT"/>
          </a:p>
        </p:txBody>
      </p:sp>
      <p:sp>
        <p:nvSpPr>
          <p:cNvPr id="2" name="Rettangolo 1">
            <a:extLst>
              <a:ext uri="{FF2B5EF4-FFF2-40B4-BE49-F238E27FC236}">
                <a16:creationId xmlns:a16="http://schemas.microsoft.com/office/drawing/2014/main" id="{FD3F1282-B50E-7B41-AD4D-B6F73D4CFF34}"/>
              </a:ext>
            </a:extLst>
          </p:cNvPr>
          <p:cNvSpPr/>
          <p:nvPr/>
        </p:nvSpPr>
        <p:spPr>
          <a:xfrm flipH="1">
            <a:off x="7897087" y="2193941"/>
            <a:ext cx="3338948" cy="2554545"/>
          </a:xfrm>
          <a:prstGeom prst="rect">
            <a:avLst/>
          </a:prstGeom>
        </p:spPr>
        <p:txBody>
          <a:bodyPr wrap="square">
            <a:spAutoFit/>
          </a:bodyPr>
          <a:lstStyle/>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Fungi </a:t>
            </a:r>
            <a:r>
              <a:rPr lang="it-IT" sz="2000" dirty="0" err="1">
                <a:latin typeface="Arial" panose="020B0604020202020204" pitchFamily="34" charset="0"/>
                <a:cs typeface="Arial" panose="020B0604020202020204" pitchFamily="34" charset="0"/>
              </a:rPr>
              <a:t>contain</a:t>
            </a:r>
            <a:r>
              <a:rPr lang="it-IT" sz="2000" dirty="0">
                <a:latin typeface="Arial" panose="020B0604020202020204" pitchFamily="34" charset="0"/>
                <a:cs typeface="Arial" panose="020B0604020202020204" pitchFamily="34" charset="0"/>
              </a:rPr>
              <a:t> 6 to 8 </a:t>
            </a:r>
            <a:r>
              <a:rPr lang="it-IT" sz="2000" dirty="0" err="1">
                <a:latin typeface="Arial" panose="020B0604020202020204" pitchFamily="34" charset="0"/>
                <a:cs typeface="Arial" panose="020B0604020202020204" pitchFamily="34" charset="0"/>
              </a:rPr>
              <a:t>CDKs</a:t>
            </a:r>
            <a:r>
              <a:rPr lang="it-IT" sz="2000" dirty="0">
                <a:latin typeface="Arial" panose="020B0604020202020204" pitchFamily="34" charset="0"/>
                <a:cs typeface="Arial" panose="020B0604020202020204" pitchFamily="34" charset="0"/>
              </a:rPr>
              <a:t> and 9 to 15 </a:t>
            </a:r>
            <a:r>
              <a:rPr lang="it-IT" sz="2000"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it-IT" sz="2000" dirty="0" err="1">
                <a:latin typeface="Arial" panose="020B0604020202020204" pitchFamily="34" charset="0"/>
                <a:cs typeface="Arial" panose="020B0604020202020204" pitchFamily="34" charset="0"/>
              </a:rPr>
              <a:t>Flies</a:t>
            </a:r>
            <a:r>
              <a:rPr lang="it-IT" sz="2000" dirty="0">
                <a:latin typeface="Arial" panose="020B0604020202020204" pitchFamily="34" charset="0"/>
                <a:cs typeface="Arial" panose="020B0604020202020204" pitchFamily="34" charset="0"/>
              </a:rPr>
              <a:t> and </a:t>
            </a:r>
            <a:r>
              <a:rPr lang="it-IT" sz="2000" dirty="0" err="1">
                <a:latin typeface="Arial" panose="020B0604020202020204" pitchFamily="34" charset="0"/>
                <a:cs typeface="Arial" panose="020B0604020202020204" pitchFamily="34" charset="0"/>
              </a:rPr>
              <a:t>echinodermata</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contain</a:t>
            </a:r>
            <a:r>
              <a:rPr lang="it-IT" sz="2000" dirty="0">
                <a:latin typeface="Arial" panose="020B0604020202020204" pitchFamily="34" charset="0"/>
                <a:cs typeface="Arial" panose="020B0604020202020204" pitchFamily="34" charset="0"/>
              </a:rPr>
              <a:t> 11 </a:t>
            </a:r>
            <a:r>
              <a:rPr lang="it-IT" sz="2000" dirty="0" err="1">
                <a:latin typeface="Arial" panose="020B0604020202020204" pitchFamily="34" charset="0"/>
                <a:cs typeface="Arial" panose="020B0604020202020204" pitchFamily="34" charset="0"/>
              </a:rPr>
              <a:t>CDKs</a:t>
            </a:r>
            <a:r>
              <a:rPr lang="it-IT" sz="2000" dirty="0">
                <a:latin typeface="Arial" panose="020B0604020202020204" pitchFamily="34" charset="0"/>
                <a:cs typeface="Arial" panose="020B0604020202020204" pitchFamily="34" charset="0"/>
              </a:rPr>
              <a:t> and 14 </a:t>
            </a:r>
            <a:r>
              <a:rPr lang="it-IT" sz="2000"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Human </a:t>
            </a:r>
            <a:r>
              <a:rPr lang="it-IT" sz="2000" dirty="0" err="1">
                <a:latin typeface="Arial" panose="020B0604020202020204" pitchFamily="34" charset="0"/>
                <a:cs typeface="Arial" panose="020B0604020202020204" pitchFamily="34" charset="0"/>
              </a:rPr>
              <a:t>cells</a:t>
            </a:r>
            <a:r>
              <a:rPr lang="it-IT" sz="2000" dirty="0">
                <a:latin typeface="Arial" panose="020B0604020202020204" pitchFamily="34" charset="0"/>
                <a:cs typeface="Arial" panose="020B0604020202020204" pitchFamily="34" charset="0"/>
              </a:rPr>
              <a:t> </a:t>
            </a:r>
            <a:r>
              <a:rPr lang="it-IT" sz="2000" dirty="0" err="1">
                <a:latin typeface="Arial" panose="020B0604020202020204" pitchFamily="34" charset="0"/>
                <a:cs typeface="Arial" panose="020B0604020202020204" pitchFamily="34" charset="0"/>
              </a:rPr>
              <a:t>have</a:t>
            </a:r>
            <a:r>
              <a:rPr lang="it-IT" sz="2000" dirty="0">
                <a:latin typeface="Arial" panose="020B0604020202020204" pitchFamily="34" charset="0"/>
                <a:cs typeface="Arial" panose="020B0604020202020204" pitchFamily="34" charset="0"/>
              </a:rPr>
              <a:t> 20 </a:t>
            </a:r>
            <a:r>
              <a:rPr lang="it-IT" sz="2000" dirty="0" err="1">
                <a:latin typeface="Arial" panose="020B0604020202020204" pitchFamily="34" charset="0"/>
                <a:cs typeface="Arial" panose="020B0604020202020204" pitchFamily="34" charset="0"/>
              </a:rPr>
              <a:t>CDKs</a:t>
            </a:r>
            <a:r>
              <a:rPr lang="it-IT" sz="2000" dirty="0">
                <a:latin typeface="Arial" panose="020B0604020202020204" pitchFamily="34" charset="0"/>
                <a:cs typeface="Arial" panose="020B0604020202020204" pitchFamily="34" charset="0"/>
              </a:rPr>
              <a:t> and 29 </a:t>
            </a:r>
            <a:r>
              <a:rPr lang="it-IT" sz="2000" dirty="0" err="1">
                <a:latin typeface="Arial" panose="020B0604020202020204" pitchFamily="34" charset="0"/>
                <a:cs typeface="Arial" panose="020B0604020202020204" pitchFamily="34" charset="0"/>
              </a:rPr>
              <a:t>cyclins</a:t>
            </a:r>
            <a:r>
              <a:rPr lang="it-IT"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4532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a:extLst>
              <a:ext uri="{FF2B5EF4-FFF2-40B4-BE49-F238E27FC236}">
                <a16:creationId xmlns:a16="http://schemas.microsoft.com/office/drawing/2014/main" id="{6B368421-D317-E848-BBA2-7C8309BFC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8D191E37-2526-0643-A70B-88A010F0D23D}"/>
              </a:ext>
            </a:extLst>
          </p:cNvPr>
          <p:cNvSpPr>
            <a:spLocks noGrp="1"/>
          </p:cNvSpPr>
          <p:nvPr>
            <p:ph type="sldNum" sz="quarter" idx="12"/>
          </p:nvPr>
        </p:nvSpPr>
        <p:spPr/>
        <p:txBody>
          <a:bodyPr/>
          <a:lstStyle/>
          <a:p>
            <a:pPr>
              <a:defRPr/>
            </a:pPr>
            <a:fld id="{60B532C4-07BD-4B4D-B41D-4B1536E6D056}" type="slidenum">
              <a:rPr lang="it-IT" smtClean="0"/>
              <a:pPr>
                <a:defRPr/>
              </a:pPr>
              <a:t>9</a:t>
            </a:fld>
            <a:endParaRPr lang="it-IT"/>
          </a:p>
        </p:txBody>
      </p:sp>
    </p:spTree>
    <p:extLst>
      <p:ext uri="{BB962C8B-B14F-4D97-AF65-F5344CB8AC3E}">
        <p14:creationId xmlns:p14="http://schemas.microsoft.com/office/powerpoint/2010/main" val="27915533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1409</Words>
  <Application>Microsoft Macintosh PowerPoint</Application>
  <PresentationFormat>Widescreen</PresentationFormat>
  <Paragraphs>131</Paragraphs>
  <Slides>17</Slides>
  <Notes>10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17</vt:i4>
      </vt:variant>
    </vt:vector>
  </HeadingPairs>
  <TitlesOfParts>
    <vt:vector size="28" baseType="lpstr">
      <vt:lpstr>ＭＳ Ｐゴシック</vt:lpstr>
      <vt:lpstr>Arial</vt:lpstr>
      <vt:lpstr>BllnpnAdvTT4fa15320.B</vt:lpstr>
      <vt:lpstr>Calibri</vt:lpstr>
      <vt:lpstr>Calibri Light</vt:lpstr>
      <vt:lpstr>Comic Sans MS</vt:lpstr>
      <vt:lpstr>MywgmsAdvTTb5929f4c</vt:lpstr>
      <vt:lpstr>QmrkrbAdvTT86d47313</vt:lpstr>
      <vt:lpstr>Symbol</vt:lpstr>
      <vt:lpstr>Times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Microsoft Office User</cp:lastModifiedBy>
  <cp:revision>24</cp:revision>
  <dcterms:created xsi:type="dcterms:W3CDTF">2021-10-05T08:03:01Z</dcterms:created>
  <dcterms:modified xsi:type="dcterms:W3CDTF">2022-10-06T10:43:17Z</dcterms:modified>
</cp:coreProperties>
</file>