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67" r:id="rId19"/>
    <p:sldId id="278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8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07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1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03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85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13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93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8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99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02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5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751BF-8C29-45FD-B947-FEB1C4518BD6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3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Tiempos</a:t>
            </a:r>
            <a:r>
              <a:rPr lang="it-IT" dirty="0" smtClean="0"/>
              <a:t> del </a:t>
            </a:r>
            <a:r>
              <a:rPr lang="it-IT" dirty="0" err="1" smtClean="0"/>
              <a:t>pasado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Modo indicativo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2434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PRETÉRITO INDEFINIDO 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4000" dirty="0" smtClean="0">
                <a:solidFill>
                  <a:schemeClr val="bg1">
                    <a:lumMod val="50000"/>
                  </a:schemeClr>
                </a:solidFill>
              </a:rPr>
              <a:t>¿CUÁNDO </a:t>
            </a:r>
            <a:r>
              <a:rPr lang="es-MX" sz="4000" dirty="0">
                <a:solidFill>
                  <a:schemeClr val="bg1">
                    <a:lumMod val="50000"/>
                  </a:schemeClr>
                </a:solidFill>
              </a:rPr>
              <a:t>SE USA</a:t>
            </a:r>
            <a:r>
              <a:rPr lang="es-MX" sz="4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endParaRPr lang="es-MX" dirty="0"/>
          </a:p>
          <a:p>
            <a:pPr marL="0" lvl="0" indent="0">
              <a:buNone/>
            </a:pPr>
            <a:r>
              <a:rPr lang="es-MX" dirty="0"/>
              <a:t>→ </a:t>
            </a:r>
            <a:r>
              <a:rPr lang="es-MX" sz="4000" dirty="0" smtClean="0"/>
              <a:t>Para </a:t>
            </a:r>
            <a:r>
              <a:rPr lang="es-MX" sz="4000" dirty="0"/>
              <a:t>hablar de acciones pasadas terminadas y completas situándolas en un momento concreto del pasado que ya no tiene relación con el momento en que se habla.  </a:t>
            </a:r>
            <a:endParaRPr lang="es-MX" sz="4000" dirty="0" smtClean="0"/>
          </a:p>
          <a:p>
            <a:pPr marL="0" lvl="0" indent="0">
              <a:buNone/>
            </a:pP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Ayer fui al cine con mis amigas</a:t>
            </a:r>
          </a:p>
          <a:p>
            <a:pPr marL="0" lvl="0" indent="0">
              <a:buNone/>
            </a:pP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La semana pasada comimos en un buen restaurante</a:t>
            </a:r>
          </a:p>
          <a:p>
            <a:pPr marL="0" lvl="0" indent="0">
              <a:buNone/>
            </a:pPr>
            <a:endParaRPr lang="es-MX" sz="3200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0" lvl="0" indent="0">
              <a:buNone/>
            </a:pPr>
            <a:endParaRPr lang="es-MX" sz="4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102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4160" y="365125"/>
            <a:ext cx="9819640" cy="1325563"/>
          </a:xfrm>
        </p:spPr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1920" y="1825625"/>
            <a:ext cx="9961880" cy="4351338"/>
          </a:xfrm>
        </p:spPr>
        <p:txBody>
          <a:bodyPr/>
          <a:lstStyle/>
          <a:p>
            <a:pPr marL="914400" lvl="2" indent="0">
              <a:buNone/>
            </a:pPr>
            <a:r>
              <a:rPr lang="es-MX" dirty="0" smtClean="0"/>
              <a:t>LAS TERMINACIONES</a:t>
            </a:r>
          </a:p>
          <a:p>
            <a:endParaRPr lang="it-IT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34264"/>
              </p:ext>
            </p:extLst>
          </p:nvPr>
        </p:nvGraphicFramePr>
        <p:xfrm>
          <a:off x="3302000" y="2255521"/>
          <a:ext cx="6847839" cy="405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2344">
                  <a:extLst>
                    <a:ext uri="{9D8B030D-6E8A-4147-A177-3AD203B41FA5}">
                      <a16:colId xmlns:a16="http://schemas.microsoft.com/office/drawing/2014/main" val="550821982"/>
                    </a:ext>
                  </a:extLst>
                </a:gridCol>
                <a:gridCol w="2282344">
                  <a:extLst>
                    <a:ext uri="{9D8B030D-6E8A-4147-A177-3AD203B41FA5}">
                      <a16:colId xmlns:a16="http://schemas.microsoft.com/office/drawing/2014/main" val="628416087"/>
                    </a:ext>
                  </a:extLst>
                </a:gridCol>
                <a:gridCol w="2283151">
                  <a:extLst>
                    <a:ext uri="{9D8B030D-6E8A-4147-A177-3AD203B41FA5}">
                      <a16:colId xmlns:a16="http://schemas.microsoft.com/office/drawing/2014/main" val="2547054674"/>
                    </a:ext>
                  </a:extLst>
                </a:gridCol>
              </a:tblGrid>
              <a:tr h="73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-er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-ir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30046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-é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-í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-í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073735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b="0" dirty="0" err="1">
                          <a:solidFill>
                            <a:schemeClr val="tx1"/>
                          </a:solidFill>
                          <a:effectLst/>
                        </a:rPr>
                        <a:t>aste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-iste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-iste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932667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b="0" dirty="0" err="1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ió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-ió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81706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-amos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imos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imos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37507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b="0" dirty="0" err="1">
                          <a:solidFill>
                            <a:schemeClr val="tx1"/>
                          </a:solidFill>
                          <a:effectLst/>
                        </a:rPr>
                        <a:t>asteis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isteis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isteis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08077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-aron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ieron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ieron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61223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398838" y="3282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00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566" y="365125"/>
            <a:ext cx="10271234" cy="1325563"/>
          </a:xfrm>
        </p:spPr>
        <p:txBody>
          <a:bodyPr/>
          <a:lstStyle/>
          <a:p>
            <a:pPr marL="538163"/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INDEFINIDO – formas irregulares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6560" y="1828799"/>
            <a:ext cx="9667240" cy="4348163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it-IT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205764"/>
              </p:ext>
            </p:extLst>
          </p:nvPr>
        </p:nvGraphicFramePr>
        <p:xfrm>
          <a:off x="2103119" y="2154621"/>
          <a:ext cx="3373121" cy="3846790"/>
        </p:xfrm>
        <a:graphic>
          <a:graphicData uri="http://schemas.openxmlformats.org/drawingml/2006/table">
            <a:tbl>
              <a:tblPr firstRow="1" firstCol="1" bandRow="1"/>
              <a:tblGrid>
                <a:gridCol w="1849306">
                  <a:extLst>
                    <a:ext uri="{9D8B030D-6E8A-4147-A177-3AD203B41FA5}">
                      <a16:colId xmlns:a16="http://schemas.microsoft.com/office/drawing/2014/main" val="2285059068"/>
                    </a:ext>
                  </a:extLst>
                </a:gridCol>
                <a:gridCol w="1523815">
                  <a:extLst>
                    <a:ext uri="{9D8B030D-6E8A-4147-A177-3AD203B41FA5}">
                      <a16:colId xmlns:a16="http://schemas.microsoft.com/office/drawing/2014/main" val="862524111"/>
                    </a:ext>
                  </a:extLst>
                </a:gridCol>
              </a:tblGrid>
              <a:tr h="699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90917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728750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fuiste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fuiste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83545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539861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fuimos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fuimos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245380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fuisteis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fuisteis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111982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fueron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fueron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294332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79622" y="3219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62467"/>
              </p:ext>
            </p:extLst>
          </p:nvPr>
        </p:nvGraphicFramePr>
        <p:xfrm>
          <a:off x="8092966" y="2154621"/>
          <a:ext cx="2123089" cy="3846787"/>
        </p:xfrm>
        <a:graphic>
          <a:graphicData uri="http://schemas.openxmlformats.org/drawingml/2006/table">
            <a:tbl>
              <a:tblPr firstRow="1" firstCol="1" bandRow="1"/>
              <a:tblGrid>
                <a:gridCol w="2123089">
                  <a:extLst>
                    <a:ext uri="{9D8B030D-6E8A-4147-A177-3AD203B41FA5}">
                      <a16:colId xmlns:a16="http://schemas.microsoft.com/office/drawing/2014/main" val="758344453"/>
                    </a:ext>
                  </a:extLst>
                </a:gridCol>
              </a:tblGrid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HACER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057009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643118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hiciste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386455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hizo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873755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hicimos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657705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hicisteis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254025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hicieron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59592"/>
                  </a:ext>
                </a:extLst>
              </a:tr>
            </a:tbl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616575" y="3316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79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VERBOS </a:t>
            </a:r>
            <a:r>
              <a:rPr lang="it-IT" dirty="0" smtClean="0"/>
              <a:t>IRREGULARES: </a:t>
            </a:r>
            <a:r>
              <a:rPr lang="it-IT" dirty="0"/>
              <a:t>	Con cambio </a:t>
            </a:r>
            <a:r>
              <a:rPr lang="it-IT" dirty="0" err="1"/>
              <a:t>vocálico</a:t>
            </a:r>
            <a:endParaRPr lang="it-IT" dirty="0"/>
          </a:p>
          <a:p>
            <a:pPr marL="0" indent="0">
              <a:buNone/>
            </a:pPr>
            <a:r>
              <a:rPr lang="it-IT" dirty="0" err="1" smtClean="0"/>
              <a:t>Verbos</a:t>
            </a:r>
            <a:r>
              <a:rPr lang="it-IT" dirty="0" smtClean="0"/>
              <a:t> </a:t>
            </a:r>
            <a:r>
              <a:rPr lang="it-IT" dirty="0"/>
              <a:t>en –</a:t>
            </a:r>
            <a:r>
              <a:rPr lang="it-IT" b="1" dirty="0"/>
              <a:t>IR</a:t>
            </a:r>
            <a:r>
              <a:rPr lang="it-IT" dirty="0"/>
              <a:t>:  </a:t>
            </a:r>
            <a:r>
              <a:rPr lang="it-IT" sz="3200" b="1" dirty="0"/>
              <a:t>e&gt;i </a:t>
            </a:r>
            <a:r>
              <a:rPr lang="it-IT" sz="3200" b="1" dirty="0" smtClean="0"/>
              <a:t>/ o&gt;u  </a:t>
            </a:r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b="1" dirty="0" smtClean="0"/>
              <a:t>PEDIR</a:t>
            </a:r>
            <a:r>
              <a:rPr lang="it-IT" b="1" dirty="0"/>
              <a:t>	SENTIR	DORMIR</a:t>
            </a:r>
          </a:p>
          <a:p>
            <a:r>
              <a:rPr lang="it-IT" dirty="0" err="1"/>
              <a:t>p</a:t>
            </a:r>
            <a:r>
              <a:rPr lang="it-IT" dirty="0" err="1" smtClean="0"/>
              <a:t>edí</a:t>
            </a:r>
            <a:r>
              <a:rPr lang="it-IT" dirty="0" smtClean="0"/>
              <a:t>   </a:t>
            </a:r>
            <a:r>
              <a:rPr lang="it-IT" dirty="0"/>
              <a:t>	</a:t>
            </a:r>
            <a:r>
              <a:rPr lang="it-IT" dirty="0" err="1"/>
              <a:t>sentí</a:t>
            </a:r>
            <a:r>
              <a:rPr lang="it-IT" dirty="0"/>
              <a:t>	</a:t>
            </a:r>
            <a:r>
              <a:rPr lang="it-IT" dirty="0" smtClean="0"/>
              <a:t>            </a:t>
            </a:r>
            <a:r>
              <a:rPr lang="it-IT" dirty="0" err="1" smtClean="0"/>
              <a:t>dormí</a:t>
            </a:r>
            <a:endParaRPr lang="it-IT" dirty="0"/>
          </a:p>
          <a:p>
            <a:r>
              <a:rPr lang="it-IT" dirty="0" err="1"/>
              <a:t>pediste</a:t>
            </a:r>
            <a:r>
              <a:rPr lang="it-IT" dirty="0"/>
              <a:t>	sentiste	</a:t>
            </a:r>
            <a:r>
              <a:rPr lang="it-IT" dirty="0" smtClean="0"/>
              <a:t>dormiste</a:t>
            </a:r>
            <a:endParaRPr lang="it-IT" dirty="0"/>
          </a:p>
          <a:p>
            <a:r>
              <a:rPr lang="it-IT" dirty="0" err="1"/>
              <a:t>p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dirty="0" err="1"/>
              <a:t>dió</a:t>
            </a:r>
            <a:r>
              <a:rPr lang="it-IT" dirty="0"/>
              <a:t>	</a:t>
            </a:r>
            <a:r>
              <a:rPr lang="it-IT" dirty="0" err="1"/>
              <a:t>s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dirty="0" err="1"/>
              <a:t>ntió</a:t>
            </a:r>
            <a:r>
              <a:rPr lang="it-IT" dirty="0"/>
              <a:t>	</a:t>
            </a:r>
            <a:r>
              <a:rPr lang="it-IT" dirty="0" smtClean="0"/>
              <a:t>           </a:t>
            </a:r>
            <a:r>
              <a:rPr lang="it-IT" dirty="0" err="1" smtClean="0"/>
              <a:t>d</a:t>
            </a:r>
            <a:r>
              <a:rPr lang="it-IT" b="1" dirty="0" err="1" smtClean="0">
                <a:solidFill>
                  <a:srgbClr val="FF0000"/>
                </a:solidFill>
              </a:rPr>
              <a:t>u</a:t>
            </a:r>
            <a:r>
              <a:rPr lang="it-IT" dirty="0" err="1" smtClean="0"/>
              <a:t>rmió</a:t>
            </a:r>
            <a:endParaRPr lang="it-IT" dirty="0"/>
          </a:p>
          <a:p>
            <a:r>
              <a:rPr lang="it-IT" dirty="0" err="1"/>
              <a:t>pedimos</a:t>
            </a:r>
            <a:r>
              <a:rPr lang="it-IT" dirty="0"/>
              <a:t>	</a:t>
            </a:r>
            <a:r>
              <a:rPr lang="it-IT" dirty="0" err="1"/>
              <a:t>sentimos</a:t>
            </a:r>
            <a:r>
              <a:rPr lang="it-IT" dirty="0"/>
              <a:t>	</a:t>
            </a:r>
            <a:r>
              <a:rPr lang="it-IT" dirty="0" err="1"/>
              <a:t>dormimos</a:t>
            </a:r>
            <a:endParaRPr lang="it-IT" dirty="0"/>
          </a:p>
          <a:p>
            <a:r>
              <a:rPr lang="it-IT" dirty="0" err="1"/>
              <a:t>p</a:t>
            </a:r>
            <a:r>
              <a:rPr lang="it-IT" dirty="0" err="1" smtClean="0"/>
              <a:t>edistes</a:t>
            </a:r>
            <a:r>
              <a:rPr lang="it-IT" dirty="0"/>
              <a:t>	</a:t>
            </a:r>
            <a:r>
              <a:rPr lang="it-IT" dirty="0" err="1"/>
              <a:t>sentisteis</a:t>
            </a:r>
            <a:r>
              <a:rPr lang="it-IT" dirty="0"/>
              <a:t>	</a:t>
            </a:r>
            <a:r>
              <a:rPr lang="it-IT" dirty="0" err="1"/>
              <a:t>dormisteis</a:t>
            </a:r>
            <a:endParaRPr lang="it-IT" dirty="0"/>
          </a:p>
          <a:p>
            <a:r>
              <a:rPr lang="it-IT" dirty="0" err="1"/>
              <a:t>p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dirty="0" err="1"/>
              <a:t>dieron</a:t>
            </a:r>
            <a:r>
              <a:rPr lang="it-IT" dirty="0"/>
              <a:t>	</a:t>
            </a:r>
            <a:r>
              <a:rPr lang="it-IT" dirty="0" err="1"/>
              <a:t>s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dirty="0" err="1"/>
              <a:t>ntieron</a:t>
            </a:r>
            <a:r>
              <a:rPr lang="it-IT" dirty="0"/>
              <a:t>	</a:t>
            </a:r>
            <a:r>
              <a:rPr lang="it-IT" dirty="0" err="1" smtClean="0"/>
              <a:t>d</a:t>
            </a:r>
            <a:r>
              <a:rPr lang="it-IT" b="1" dirty="0" err="1" smtClean="0">
                <a:solidFill>
                  <a:srgbClr val="FF0000"/>
                </a:solidFill>
              </a:rPr>
              <a:t>u</a:t>
            </a:r>
            <a:r>
              <a:rPr lang="it-IT" dirty="0" err="1" smtClean="0"/>
              <a:t>rmieron</a:t>
            </a:r>
            <a:r>
              <a:rPr lang="it-IT" dirty="0" smtClean="0"/>
              <a:t>          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Rectángulo redondeado 9"/>
          <p:cNvSpPr/>
          <p:nvPr/>
        </p:nvSpPr>
        <p:spPr>
          <a:xfrm>
            <a:off x="8092966" y="3773214"/>
            <a:ext cx="2469930" cy="24037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e&gt;</a:t>
            </a:r>
            <a:r>
              <a:rPr lang="es-MX" b="1" dirty="0" err="1" smtClean="0">
                <a:solidFill>
                  <a:schemeClr val="tx1"/>
                </a:solidFill>
              </a:rPr>
              <a:t>ie</a:t>
            </a:r>
            <a:r>
              <a:rPr lang="es-MX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los verbos con terminación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-</a:t>
            </a:r>
            <a:r>
              <a:rPr lang="es-MX" b="1" dirty="0" err="1" smtClean="0">
                <a:solidFill>
                  <a:schemeClr val="tx1"/>
                </a:solidFill>
              </a:rPr>
              <a:t>erir</a:t>
            </a:r>
            <a:r>
              <a:rPr lang="es-MX" b="1" dirty="0" smtClean="0">
                <a:solidFill>
                  <a:schemeClr val="tx1"/>
                </a:solidFill>
              </a:rPr>
              <a:t>, -</a:t>
            </a:r>
            <a:r>
              <a:rPr lang="es-MX" b="1" dirty="0" err="1" smtClean="0">
                <a:solidFill>
                  <a:schemeClr val="tx1"/>
                </a:solidFill>
              </a:rPr>
              <a:t>entir</a:t>
            </a:r>
            <a:r>
              <a:rPr lang="es-MX" b="1" dirty="0" smtClean="0">
                <a:solidFill>
                  <a:schemeClr val="tx1"/>
                </a:solidFill>
              </a:rPr>
              <a:t>, - </a:t>
            </a:r>
            <a:r>
              <a:rPr lang="es-MX" b="1" dirty="0" err="1" smtClean="0">
                <a:solidFill>
                  <a:schemeClr val="tx1"/>
                </a:solidFill>
              </a:rPr>
              <a:t>ertir</a:t>
            </a:r>
            <a:r>
              <a:rPr lang="es-MX" b="1" smtClean="0">
                <a:solidFill>
                  <a:schemeClr val="tx1"/>
                </a:solidFill>
              </a:rPr>
              <a:t> </a:t>
            </a:r>
            <a:endParaRPr lang="es-MX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03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15114"/>
            <a:ext cx="10515600" cy="5042885"/>
          </a:xfrm>
        </p:spPr>
        <p:txBody>
          <a:bodyPr/>
          <a:lstStyle/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Irregularidades consonánticas</a:t>
            </a:r>
          </a:p>
          <a:p>
            <a:pPr lvl="1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Verbos con raíz terminada en vocal (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–a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-e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–o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):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la </a:t>
            </a: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i &gt; y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en la 3ª persona singular y plural</a:t>
            </a:r>
          </a:p>
          <a:p>
            <a:pPr lvl="1"/>
            <a:endParaRPr lang="es-MX" dirty="0" smtClean="0"/>
          </a:p>
          <a:p>
            <a:pPr lvl="1"/>
            <a:endParaRPr lang="es-MX" dirty="0"/>
          </a:p>
          <a:p>
            <a:pPr lvl="1"/>
            <a:endParaRPr lang="es-MX" dirty="0" smtClean="0"/>
          </a:p>
          <a:p>
            <a:endParaRPr lang="it-IT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14574"/>
              </p:ext>
            </p:extLst>
          </p:nvPr>
        </p:nvGraphicFramePr>
        <p:xfrm>
          <a:off x="2032000" y="3216167"/>
          <a:ext cx="81279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8222783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670484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42475065"/>
                    </a:ext>
                  </a:extLst>
                </a:gridCol>
              </a:tblGrid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LEER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OÍR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CAER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02167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Leí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Oí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Caí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95657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Leíste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Oíste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Caíste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417669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ó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ó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ó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01342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Leímos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Oímos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Caímos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138817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Leísteis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Oísteis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Caísteis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04902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eron 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eron 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eron 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95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Adaptación ortográfica:</a:t>
            </a:r>
          </a:p>
          <a:p>
            <a:pPr marL="0" indent="0">
              <a:buNone/>
            </a:pPr>
            <a:r>
              <a:rPr lang="es-MX" dirty="0" smtClean="0"/>
              <a:t>Los verbos con infinitivo terminado en </a:t>
            </a:r>
            <a:r>
              <a:rPr lang="es-MX" b="1" dirty="0" smtClean="0"/>
              <a:t>–car</a:t>
            </a:r>
            <a:r>
              <a:rPr lang="es-MX" dirty="0" smtClean="0"/>
              <a:t>, </a:t>
            </a:r>
            <a:r>
              <a:rPr lang="es-MX" b="1" dirty="0" smtClean="0"/>
              <a:t>-gar </a:t>
            </a:r>
            <a:r>
              <a:rPr lang="es-MX" dirty="0" smtClean="0"/>
              <a:t>y –</a:t>
            </a:r>
            <a:r>
              <a:rPr lang="es-MX" b="1" dirty="0" smtClean="0"/>
              <a:t>zar </a:t>
            </a:r>
            <a:r>
              <a:rPr lang="es-MX" dirty="0" smtClean="0"/>
              <a:t>tienen una modificación en la 1ª persona singular </a:t>
            </a:r>
          </a:p>
          <a:p>
            <a:pPr marL="0" indent="0">
              <a:buNone/>
            </a:pPr>
            <a:endParaRPr lang="es-MX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s-MX" sz="3200" dirty="0" smtClean="0"/>
              <a:t>-car  → </a:t>
            </a:r>
            <a:r>
              <a:rPr lang="es-MX" sz="3200" b="1" dirty="0" smtClean="0"/>
              <a:t>c&gt;q</a:t>
            </a:r>
            <a:r>
              <a:rPr lang="es-MX" sz="3200" dirty="0" smtClean="0"/>
              <a:t>   	expliqué, explicaste, explicó…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MX" sz="3200" dirty="0" smtClean="0"/>
              <a:t>-gar → </a:t>
            </a:r>
            <a:r>
              <a:rPr lang="es-MX" sz="3200" b="1" dirty="0" smtClean="0"/>
              <a:t>g&gt;</a:t>
            </a:r>
            <a:r>
              <a:rPr lang="es-MX" sz="3200" b="1" dirty="0" err="1" smtClean="0"/>
              <a:t>gu</a:t>
            </a:r>
            <a:r>
              <a:rPr lang="es-MX" sz="3200" dirty="0" smtClean="0"/>
              <a:t> 	llegué, llegaste, llegó, llegamos…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MX" sz="3200" dirty="0" smtClean="0"/>
              <a:t>-zar → </a:t>
            </a:r>
            <a:r>
              <a:rPr lang="es-MX" sz="3200" b="1" dirty="0" smtClean="0"/>
              <a:t>z&gt;c </a:t>
            </a:r>
            <a:r>
              <a:rPr lang="es-MX" sz="3200" dirty="0" smtClean="0"/>
              <a:t>		empecé, empezaste, empezó…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s-MX" sz="3200" dirty="0"/>
          </a:p>
          <a:p>
            <a:pPr marL="457200" lvl="1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60580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Verbos con irregularidad en la raíz y en la terminación:</a:t>
            </a:r>
          </a:p>
          <a:p>
            <a:endParaRPr lang="it-IT" dirty="0"/>
          </a:p>
        </p:txBody>
      </p:sp>
      <p:sp>
        <p:nvSpPr>
          <p:cNvPr id="4" name="Rectángulo redondeado 3"/>
          <p:cNvSpPr/>
          <p:nvPr/>
        </p:nvSpPr>
        <p:spPr>
          <a:xfrm>
            <a:off x="1975944" y="2606566"/>
            <a:ext cx="2469931" cy="35703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-u-  </a:t>
            </a:r>
            <a:endParaRPr lang="it-IT" sz="2800" b="1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ANDAR→ </a:t>
            </a:r>
            <a:r>
              <a:rPr lang="es-MX" sz="2400" dirty="0" err="1">
                <a:solidFill>
                  <a:schemeClr val="tx1"/>
                </a:solidFill>
              </a:rPr>
              <a:t>anduv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ESTAR → </a:t>
            </a:r>
            <a:r>
              <a:rPr lang="es-MX" sz="2400" dirty="0" err="1">
                <a:solidFill>
                  <a:schemeClr val="tx1"/>
                </a:solidFill>
              </a:rPr>
              <a:t>estuv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TENER→  </a:t>
            </a:r>
            <a:r>
              <a:rPr lang="es-MX" sz="2400" dirty="0" err="1">
                <a:solidFill>
                  <a:schemeClr val="tx1"/>
                </a:solidFill>
              </a:rPr>
              <a:t>tuv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PODER→ </a:t>
            </a:r>
            <a:r>
              <a:rPr lang="es-MX" sz="2400" dirty="0" err="1">
                <a:solidFill>
                  <a:schemeClr val="tx1"/>
                </a:solidFill>
              </a:rPr>
              <a:t>pud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PONER→ pus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SABER→ </a:t>
            </a:r>
            <a:r>
              <a:rPr lang="es-MX" sz="2400" dirty="0" err="1">
                <a:solidFill>
                  <a:schemeClr val="tx1"/>
                </a:solidFill>
              </a:rPr>
              <a:t>sup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HABER</a:t>
            </a:r>
            <a:r>
              <a:rPr lang="es-MX" sz="2400" dirty="0">
                <a:solidFill>
                  <a:schemeClr val="tx1"/>
                </a:solidFill>
              </a:rPr>
              <a:t>→ </a:t>
            </a:r>
            <a:r>
              <a:rPr lang="es-MX" sz="2400" dirty="0" err="1">
                <a:solidFill>
                  <a:schemeClr val="tx1"/>
                </a:solidFill>
              </a:rPr>
              <a:t>hub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CABER</a:t>
            </a:r>
            <a:r>
              <a:rPr lang="es-MX" sz="2400" dirty="0">
                <a:solidFill>
                  <a:schemeClr val="tx1"/>
                </a:solidFill>
              </a:rPr>
              <a:t>→ cup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/>
              <a:t> </a:t>
            </a:r>
            <a:endParaRPr lang="it-IT" sz="24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7231117" y="2606566"/>
            <a:ext cx="2364828" cy="3570397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>
                <a:solidFill>
                  <a:schemeClr val="tx1"/>
                </a:solidFill>
              </a:rPr>
              <a:t>Terminación </a:t>
            </a:r>
          </a:p>
          <a:p>
            <a:pPr lvl="1"/>
            <a:r>
              <a:rPr lang="es-MX" sz="2800" dirty="0" smtClean="0">
                <a:solidFill>
                  <a:schemeClr val="tx1"/>
                </a:solidFill>
              </a:rPr>
              <a:t>-</a:t>
            </a:r>
            <a:r>
              <a:rPr lang="es-MX" sz="2800" dirty="0">
                <a:solidFill>
                  <a:schemeClr val="tx1"/>
                </a:solidFill>
              </a:rPr>
              <a:t>e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-iste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-o 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</a:t>
            </a:r>
            <a:r>
              <a:rPr lang="es-MX" sz="2800" dirty="0" err="1">
                <a:solidFill>
                  <a:schemeClr val="tx1"/>
                </a:solidFill>
              </a:rPr>
              <a:t>imos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</a:t>
            </a:r>
            <a:r>
              <a:rPr lang="es-MX" sz="2800" dirty="0" err="1">
                <a:solidFill>
                  <a:schemeClr val="tx1"/>
                </a:solidFill>
              </a:rPr>
              <a:t>ísteis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</a:t>
            </a:r>
            <a:r>
              <a:rPr lang="es-MX" sz="2800" dirty="0" err="1" smtClean="0">
                <a:solidFill>
                  <a:schemeClr val="tx1"/>
                </a:solidFill>
              </a:rPr>
              <a:t>ieron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400" dirty="0"/>
              <a:t> 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5122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075328"/>
            <a:ext cx="2377646" cy="3515603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2417378" y="2075328"/>
            <a:ext cx="2827283" cy="152972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-i -  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HACER→     hic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QUERER →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VENIR →     </a:t>
            </a:r>
            <a:r>
              <a:rPr lang="es-MX" sz="2000" dirty="0" err="1">
                <a:solidFill>
                  <a:schemeClr val="tx1"/>
                </a:solidFill>
              </a:rPr>
              <a:t>vin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dirty="0"/>
              <a:t> </a:t>
            </a:r>
            <a:endParaRPr lang="it-IT" dirty="0"/>
          </a:p>
        </p:txBody>
      </p:sp>
      <p:sp>
        <p:nvSpPr>
          <p:cNvPr id="6" name="Rectángulo redondeado 5"/>
          <p:cNvSpPr/>
          <p:nvPr/>
        </p:nvSpPr>
        <p:spPr>
          <a:xfrm>
            <a:off x="2417378" y="3867807"/>
            <a:ext cx="2827283" cy="17861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-j -  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DECIR 	→     </a:t>
            </a:r>
            <a:r>
              <a:rPr lang="es-MX" sz="2000" dirty="0" err="1" smtClean="0">
                <a:solidFill>
                  <a:schemeClr val="tx1"/>
                </a:solidFill>
              </a:rPr>
              <a:t>dij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TRAER	→     </a:t>
            </a:r>
            <a:r>
              <a:rPr lang="es-MX" sz="2000" dirty="0" err="1">
                <a:solidFill>
                  <a:schemeClr val="tx1"/>
                </a:solidFill>
              </a:rPr>
              <a:t>traj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CONDUCIR* → </a:t>
            </a:r>
            <a:r>
              <a:rPr lang="es-MX" dirty="0" err="1" smtClean="0">
                <a:solidFill>
                  <a:schemeClr val="tx1"/>
                </a:solidFill>
              </a:rPr>
              <a:t>conduj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es-MX" dirty="0"/>
              <a:t> </a:t>
            </a:r>
            <a:r>
              <a:rPr lang="es-MX" dirty="0" smtClean="0">
                <a:solidFill>
                  <a:schemeClr val="tx1"/>
                </a:solidFill>
              </a:rPr>
              <a:t>* -</a:t>
            </a:r>
            <a:r>
              <a:rPr lang="es-MX" dirty="0" err="1" smtClean="0">
                <a:solidFill>
                  <a:schemeClr val="tx1"/>
                </a:solidFill>
              </a:rPr>
              <a:t>ducir</a:t>
            </a:r>
            <a:r>
              <a:rPr lang="es-MX" dirty="0" smtClean="0">
                <a:solidFill>
                  <a:schemeClr val="tx1"/>
                </a:solidFill>
              </a:rPr>
              <a:t>: producir, introducir, traducir, etc.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217571" y="4845269"/>
            <a:ext cx="1996965" cy="74566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-j-</a:t>
            </a:r>
          </a:p>
          <a:p>
            <a:pPr algn="ctr"/>
            <a:r>
              <a:rPr lang="es-MX" b="1" dirty="0" smtClean="0">
                <a:solidFill>
                  <a:schemeClr val="tx1"/>
                </a:solidFill>
              </a:rPr>
              <a:t>-</a:t>
            </a:r>
            <a:r>
              <a:rPr lang="es-MX" b="1" dirty="0" err="1" smtClean="0">
                <a:solidFill>
                  <a:schemeClr val="tx1"/>
                </a:solidFill>
              </a:rPr>
              <a:t>jeron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75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MARCADORES </a:t>
            </a:r>
            <a:r>
              <a:rPr lang="es-MX" sz="3200" b="1" dirty="0">
                <a:solidFill>
                  <a:schemeClr val="bg1">
                    <a:lumMod val="50000"/>
                  </a:schemeClr>
                </a:solidFill>
              </a:rPr>
              <a:t>TEMPORALES</a:t>
            </a:r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MX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Ayer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Anteayer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El otro día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El mes /año pasado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La semana pasada 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Ese/ aquel día/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es-MX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es-MX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 smtClean="0">
                <a:solidFill>
                  <a:schemeClr val="bg1">
                    <a:lumMod val="50000"/>
                  </a:schemeClr>
                </a:solidFill>
              </a:rPr>
              <a:t>esa</a:t>
            </a:r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/ aquella vez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El lunes / martes…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En junio / en 2012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La última vez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677099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Tiempos del pasado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PRETÉRITO IMPERFECTO 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52001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Los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tiempos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del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pasado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it-IT" dirty="0"/>
          </a:p>
          <a:p>
            <a:r>
              <a:rPr lang="it-IT" sz="4000" b="1" dirty="0" smtClean="0">
                <a:solidFill>
                  <a:schemeClr val="accent3">
                    <a:lumMod val="50000"/>
                  </a:schemeClr>
                </a:solidFill>
              </a:rPr>
              <a:t>PRET</a:t>
            </a:r>
            <a:r>
              <a:rPr lang="es-MX" sz="4000" b="1" dirty="0" smtClean="0">
                <a:solidFill>
                  <a:schemeClr val="accent3">
                    <a:lumMod val="50000"/>
                  </a:schemeClr>
                </a:solidFill>
              </a:rPr>
              <a:t>ÉRITO PERFECTO</a:t>
            </a:r>
          </a:p>
          <a:p>
            <a:r>
              <a:rPr lang="es-MX" sz="4000" b="1" dirty="0" smtClean="0">
                <a:solidFill>
                  <a:schemeClr val="accent3">
                    <a:lumMod val="50000"/>
                  </a:schemeClr>
                </a:solidFill>
              </a:rPr>
              <a:t>PRETÉRITO INDEFINIDO</a:t>
            </a:r>
          </a:p>
          <a:p>
            <a:r>
              <a:rPr lang="es-MX" sz="4000" b="1" dirty="0" smtClean="0">
                <a:solidFill>
                  <a:schemeClr val="accent3">
                    <a:lumMod val="50000"/>
                  </a:schemeClr>
                </a:solidFill>
              </a:rPr>
              <a:t>PRETÉRITO IMPERFECTO </a:t>
            </a:r>
          </a:p>
          <a:p>
            <a:r>
              <a:rPr lang="es-MX" sz="4000" b="1" dirty="0" smtClean="0">
                <a:solidFill>
                  <a:schemeClr val="accent3">
                    <a:lumMod val="50000"/>
                  </a:schemeClr>
                </a:solidFill>
              </a:rPr>
              <a:t>PRETÉRITO PLUSMCUAMPERFECTO </a:t>
            </a:r>
          </a:p>
        </p:txBody>
      </p:sp>
    </p:spTree>
    <p:extLst>
      <p:ext uri="{BB962C8B-B14F-4D97-AF65-F5344CB8AC3E}">
        <p14:creationId xmlns:p14="http://schemas.microsoft.com/office/powerpoint/2010/main" val="525025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bg2">
                    <a:lumMod val="50000"/>
                  </a:schemeClr>
                </a:solidFill>
              </a:rPr>
              <a:t>PRETÉRITO IMPERFECTO 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¿CUÁNDO SE USA?</a:t>
            </a:r>
          </a:p>
          <a:p>
            <a:pPr marL="0" indent="0">
              <a:buNone/>
            </a:pPr>
            <a:r>
              <a:rPr lang="es-MX" dirty="0" smtClean="0"/>
              <a:t>→Para </a:t>
            </a:r>
            <a:r>
              <a:rPr lang="es-MX" dirty="0"/>
              <a:t>describir cosas, personas o circunstancias en un momento pasado</a:t>
            </a:r>
            <a:r>
              <a:rPr lang="es-MX" dirty="0" smtClean="0"/>
              <a:t>.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Cuando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trabajaba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en el banco,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salía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de casa las 7 am.</a:t>
            </a:r>
          </a:p>
          <a:p>
            <a:pPr marL="0" indent="0">
              <a:buNone/>
            </a:pPr>
            <a:r>
              <a:rPr lang="es-MX" dirty="0" smtClean="0"/>
              <a:t>→ para referirnos a hábitos o costumbres en un momento del pasado.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En aquellos años no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había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internet y se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enviaban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cartas. </a:t>
            </a:r>
          </a:p>
          <a:p>
            <a:pPr marL="457200" lvl="1" indent="0">
              <a:buNone/>
            </a:pPr>
            <a:endParaRPr lang="es-MX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s-MX" dirty="0" smtClean="0"/>
              <a:t>→En formas de cortesía</a:t>
            </a:r>
          </a:p>
          <a:p>
            <a:pPr marL="457200" lvl="1" indent="0">
              <a:buNone/>
            </a:pP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Quería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reservar una habitación doble, por favor</a:t>
            </a:r>
          </a:p>
          <a:p>
            <a:pPr marL="457200" lvl="1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784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2">
                    <a:lumMod val="50000"/>
                  </a:schemeClr>
                </a:solidFill>
              </a:rPr>
              <a:t>PRETÉRITO IMPERFECTO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Terminación </a:t>
            </a:r>
          </a:p>
          <a:p>
            <a:endParaRPr lang="es-MX" dirty="0"/>
          </a:p>
          <a:p>
            <a:endParaRPr lang="it-IT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86876"/>
              </p:ext>
            </p:extLst>
          </p:nvPr>
        </p:nvGraphicFramePr>
        <p:xfrm>
          <a:off x="3878317" y="2375340"/>
          <a:ext cx="4456388" cy="3777305"/>
        </p:xfrm>
        <a:graphic>
          <a:graphicData uri="http://schemas.openxmlformats.org/drawingml/2006/table">
            <a:tbl>
              <a:tblPr firstRow="1" firstCol="1" bandRow="1"/>
              <a:tblGrid>
                <a:gridCol w="1772280">
                  <a:extLst>
                    <a:ext uri="{9D8B030D-6E8A-4147-A177-3AD203B41FA5}">
                      <a16:colId xmlns:a16="http://schemas.microsoft.com/office/drawing/2014/main" val="1270656921"/>
                    </a:ext>
                  </a:extLst>
                </a:gridCol>
                <a:gridCol w="1289553">
                  <a:extLst>
                    <a:ext uri="{9D8B030D-6E8A-4147-A177-3AD203B41FA5}">
                      <a16:colId xmlns:a16="http://schemas.microsoft.com/office/drawing/2014/main" val="1689452554"/>
                    </a:ext>
                  </a:extLst>
                </a:gridCol>
                <a:gridCol w="1394555">
                  <a:extLst>
                    <a:ext uri="{9D8B030D-6E8A-4147-A177-3AD203B41FA5}">
                      <a16:colId xmlns:a16="http://schemas.microsoft.com/office/drawing/2014/main" val="3475528743"/>
                    </a:ext>
                  </a:extLst>
                </a:gridCol>
              </a:tblGrid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-er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-ir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302341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-aba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826919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abas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-ías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769718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-aba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894948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ábamos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íamos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-íamos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635392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abais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765350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aban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ían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ían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489185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 rot="16200000">
            <a:off x="5131566" y="30351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779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2">
                    <a:lumMod val="50000"/>
                  </a:schemeClr>
                </a:solidFill>
              </a:rPr>
              <a:t>PRETÉRITO IMPERFECTO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786" y="1690688"/>
            <a:ext cx="10515600" cy="4351338"/>
          </a:xfrm>
        </p:spPr>
        <p:txBody>
          <a:bodyPr/>
          <a:lstStyle/>
          <a:p>
            <a:pPr algn="ctr"/>
            <a:r>
              <a:rPr lang="es-MX" dirty="0" smtClean="0"/>
              <a:t>VERBOS IRREGULARES</a:t>
            </a:r>
          </a:p>
          <a:p>
            <a:endParaRPr lang="it-IT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48" y="2028434"/>
            <a:ext cx="7462345" cy="4519571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51283"/>
              </p:ext>
            </p:extLst>
          </p:nvPr>
        </p:nvGraphicFramePr>
        <p:xfrm>
          <a:off x="8324193" y="2816772"/>
          <a:ext cx="2291254" cy="2942897"/>
        </p:xfrm>
        <a:graphic>
          <a:graphicData uri="http://schemas.openxmlformats.org/drawingml/2006/table">
            <a:tbl>
              <a:tblPr firstRow="1" firstCol="1" bandRow="1"/>
              <a:tblGrid>
                <a:gridCol w="2291254">
                  <a:extLst>
                    <a:ext uri="{9D8B030D-6E8A-4147-A177-3AD203B41FA5}">
                      <a16:colId xmlns:a16="http://schemas.microsoft.com/office/drawing/2014/main" val="2484709242"/>
                    </a:ext>
                  </a:extLst>
                </a:gridCol>
              </a:tblGrid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52810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98251"/>
                  </a:ext>
                </a:extLst>
              </a:tr>
              <a:tr h="410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veías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667645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857541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veíamos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29670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veías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26072"/>
                  </a:ext>
                </a:extLst>
              </a:tr>
              <a:tr h="410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veían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684676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616575" y="3316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025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2">
                    <a:lumMod val="50000"/>
                  </a:schemeClr>
                </a:solidFill>
              </a:rPr>
              <a:t>PRETÉRITO IMPERFECTO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56138"/>
            <a:ext cx="10515600" cy="549691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s-MX" sz="5100" b="1" dirty="0" smtClean="0"/>
          </a:p>
          <a:p>
            <a:pPr marL="0" indent="0" algn="ctr">
              <a:buNone/>
            </a:pPr>
            <a:r>
              <a:rPr lang="es-MX" sz="5100" b="1" dirty="0" smtClean="0"/>
              <a:t>MARCADORES </a:t>
            </a:r>
            <a:r>
              <a:rPr lang="es-MX" sz="5100" b="1" dirty="0"/>
              <a:t>TEMPORALES</a:t>
            </a:r>
            <a:r>
              <a:rPr lang="es-MX" sz="5100" dirty="0"/>
              <a:t>:</a:t>
            </a:r>
            <a:endParaRPr lang="it-IT" sz="5100" dirty="0"/>
          </a:p>
          <a:p>
            <a:pPr marL="0" lvl="0" indent="0">
              <a:buNone/>
            </a:pPr>
            <a:r>
              <a:rPr lang="es-MX" sz="5100" dirty="0"/>
              <a:t/>
            </a:r>
            <a:br>
              <a:rPr lang="es-MX" sz="5100" dirty="0"/>
            </a:br>
            <a:r>
              <a:rPr lang="es-MX" sz="6700" dirty="0"/>
              <a:t>De niño/a… de joven/adolescente…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A los … años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En esa/aquella época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En aquellos tiempos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Entonces 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Antes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Cuando </a:t>
            </a:r>
            <a:endParaRPr lang="it-IT" sz="6700" dirty="0"/>
          </a:p>
          <a:p>
            <a:pPr marL="0" indent="0">
              <a:buNone/>
            </a:pPr>
            <a:r>
              <a:rPr lang="es-MX" sz="6700" dirty="0"/>
              <a:t/>
            </a:r>
            <a:br>
              <a:rPr lang="es-MX" sz="6700" dirty="0"/>
            </a:br>
            <a:r>
              <a:rPr lang="es-MX" sz="6700" dirty="0"/>
              <a:t> </a:t>
            </a:r>
            <a:endParaRPr lang="it-IT" sz="67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528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¿CUÁNDO SE USA?</a:t>
            </a:r>
          </a:p>
          <a:p>
            <a:pPr marL="0" lvl="0" indent="0">
              <a:buNone/>
            </a:pPr>
            <a:r>
              <a:rPr lang="es-MX" dirty="0" smtClean="0"/>
              <a:t>→ </a:t>
            </a:r>
            <a:r>
              <a:rPr lang="es-MX" dirty="0"/>
              <a:t>Para referirnos a un momento del pasado relacionado con el momento </a:t>
            </a:r>
            <a:r>
              <a:rPr lang="es-MX" dirty="0" smtClean="0"/>
              <a:t>presente de quien habla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Hoy han confirmado el horario de salida del vuelo</a:t>
            </a:r>
          </a:p>
          <a:p>
            <a:pPr lvl="0"/>
            <a:endParaRPr lang="it-IT" sz="2400" dirty="0"/>
          </a:p>
          <a:p>
            <a:pPr marL="0" lvl="0" indent="0">
              <a:buNone/>
            </a:pPr>
            <a:r>
              <a:rPr lang="es-MX" dirty="0"/>
              <a:t>→ P</a:t>
            </a:r>
            <a:r>
              <a:rPr lang="es-MX" dirty="0" smtClean="0"/>
              <a:t>ara  hablar de experiencias en el pasado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¿Has visto alguna vez el </a:t>
            </a:r>
            <a:r>
              <a:rPr lang="es-MX" dirty="0" err="1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Duomo</a:t>
            </a: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 de Milán?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Nunca he estado en Bilbao. 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172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566" y="365125"/>
            <a:ext cx="10271234" cy="1325563"/>
          </a:xfrm>
        </p:spPr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¿CÓMO SE FORMA? </a:t>
            </a:r>
          </a:p>
          <a:p>
            <a:pPr marL="0" indent="0">
              <a:buNone/>
            </a:pPr>
            <a:r>
              <a:rPr lang="es-MX" dirty="0" smtClean="0"/>
              <a:t>→ con un verbo auxiliar y el participio pasado del verbo principal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       Recuerda:</a:t>
            </a:r>
          </a:p>
          <a:p>
            <a:pPr marL="0" indent="0">
              <a:buNone/>
            </a:pPr>
            <a:r>
              <a:rPr lang="es-MX" dirty="0" smtClean="0"/>
              <a:t>El verbo </a:t>
            </a:r>
            <a:r>
              <a:rPr lang="es-MX" dirty="0"/>
              <a:t>HABER </a:t>
            </a:r>
            <a:r>
              <a:rPr lang="es-MX" dirty="0" smtClean="0"/>
              <a:t>va en </a:t>
            </a:r>
            <a:r>
              <a:rPr lang="es-MX" dirty="0"/>
              <a:t>presente de </a:t>
            </a:r>
            <a:r>
              <a:rPr lang="es-MX" dirty="0" smtClean="0"/>
              <a:t>indicativo.</a:t>
            </a:r>
          </a:p>
          <a:p>
            <a:pPr marL="0" indent="0">
              <a:buNone/>
            </a:pPr>
            <a:r>
              <a:rPr lang="es-MX" dirty="0" smtClean="0"/>
              <a:t>El </a:t>
            </a:r>
            <a:r>
              <a:rPr lang="es-MX" b="1" dirty="0" smtClean="0"/>
              <a:t>participio</a:t>
            </a:r>
            <a:r>
              <a:rPr lang="es-MX" dirty="0" smtClean="0"/>
              <a:t> en los tiempos compuestos es invariable en género y número</a:t>
            </a:r>
          </a:p>
          <a:p>
            <a:pPr marL="0" indent="0">
              <a:buNone/>
            </a:pPr>
            <a:r>
              <a:rPr lang="es-MX" dirty="0" smtClean="0"/>
              <a:t>El verbo auxiliar ‘Haber’ y el participio no pueden separarse </a:t>
            </a:r>
          </a:p>
          <a:p>
            <a:pPr marL="457200" lvl="1" indent="0">
              <a:buNone/>
            </a:pP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Los viajes organizados nunca nos han gustado</a:t>
            </a:r>
            <a:endParaRPr lang="es-MX" sz="2000" dirty="0">
              <a:solidFill>
                <a:schemeClr val="accent3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Rectángulo 3"/>
          <p:cNvSpPr/>
          <p:nvPr/>
        </p:nvSpPr>
        <p:spPr>
          <a:xfrm>
            <a:off x="2136808" y="2916454"/>
            <a:ext cx="8171849" cy="4427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HABER    +   PARTICIPIO PASADO</a:t>
            </a:r>
            <a:endParaRPr lang="it-IT" sz="3600" b="1" dirty="0"/>
          </a:p>
        </p:txBody>
      </p:sp>
      <p:sp>
        <p:nvSpPr>
          <p:cNvPr id="5" name="Explosión 1 4"/>
          <p:cNvSpPr/>
          <p:nvPr/>
        </p:nvSpPr>
        <p:spPr>
          <a:xfrm>
            <a:off x="838200" y="3359216"/>
            <a:ext cx="480461" cy="642077"/>
          </a:xfrm>
          <a:prstGeom prst="irregularSeal1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6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sp>
        <p:nvSpPr>
          <p:cNvPr id="6" name="Rectángulo redondeado 5"/>
          <p:cNvSpPr/>
          <p:nvPr/>
        </p:nvSpPr>
        <p:spPr>
          <a:xfrm>
            <a:off x="1453415" y="2690260"/>
            <a:ext cx="2926079" cy="302714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Haber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He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Has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Ha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Hemos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Habéis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Han 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7399283" y="1690689"/>
            <a:ext cx="3026979" cy="437378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Participio pasado</a:t>
            </a:r>
          </a:p>
          <a:p>
            <a:pPr algn="ctr"/>
            <a:endParaRPr lang="es-MX" sz="28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-ADO e –IDO</a:t>
            </a:r>
          </a:p>
          <a:p>
            <a:pPr algn="ctr"/>
            <a:endParaRPr lang="es-MX" sz="2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ALOJAR→ALOJADO</a:t>
            </a:r>
          </a:p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COGER → COGIDO </a:t>
            </a:r>
          </a:p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EXIGIR → EXIGIDO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1220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228637"/>
              </p:ext>
            </p:extLst>
          </p:nvPr>
        </p:nvGraphicFramePr>
        <p:xfrm>
          <a:off x="2154620" y="1576551"/>
          <a:ext cx="7462345" cy="4025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4116">
                  <a:extLst>
                    <a:ext uri="{9D8B030D-6E8A-4147-A177-3AD203B41FA5}">
                      <a16:colId xmlns:a16="http://schemas.microsoft.com/office/drawing/2014/main" val="3478120302"/>
                    </a:ext>
                  </a:extLst>
                </a:gridCol>
                <a:gridCol w="3228229">
                  <a:extLst>
                    <a:ext uri="{9D8B030D-6E8A-4147-A177-3AD203B41FA5}">
                      <a16:colId xmlns:a16="http://schemas.microsoft.com/office/drawing/2014/main" val="3570027142"/>
                    </a:ext>
                  </a:extLst>
                </a:gridCol>
              </a:tblGrid>
              <a:tr h="864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HABER  presente </a:t>
                      </a: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indicativo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(verbo auxiliar)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0" dirty="0">
                          <a:solidFill>
                            <a:schemeClr val="tx1"/>
                          </a:solidFill>
                          <a:effectLst/>
                        </a:rPr>
                        <a:t>PARTICIPIO  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5073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He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Cantado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974202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Corrido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74832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Comido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06800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Hemos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Jugado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130902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Habéis 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Estudiado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04634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Han 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Recibido 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51801"/>
                  </a:ext>
                </a:extLst>
              </a:tr>
            </a:tbl>
          </a:graphicData>
        </a:graphic>
      </p:graphicFrame>
      <p:sp useBgFill="1">
        <p:nvSpPr>
          <p:cNvPr id="5" name="Rectangle 1"/>
          <p:cNvSpPr>
            <a:spLocks noChangeArrowheads="1"/>
          </p:cNvSpPr>
          <p:nvPr/>
        </p:nvSpPr>
        <p:spPr bwMode="auto">
          <a:xfrm>
            <a:off x="-7023796" y="0"/>
            <a:ext cx="27316878" cy="45720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43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r">
              <a:buNone/>
            </a:pPr>
            <a:r>
              <a:rPr lang="es-MX" b="1" dirty="0" smtClean="0"/>
              <a:t>Participios irregulares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Decir → dicho</a:t>
            </a:r>
          </a:p>
          <a:p>
            <a:pPr marL="0" indent="0">
              <a:buNone/>
            </a:pPr>
            <a:r>
              <a:rPr lang="es-MX" dirty="0" smtClean="0"/>
              <a:t>Abrir → abierto</a:t>
            </a:r>
          </a:p>
          <a:p>
            <a:pPr marL="0" indent="0">
              <a:buNone/>
            </a:pPr>
            <a:r>
              <a:rPr lang="es-MX" dirty="0" smtClean="0"/>
              <a:t>Escribir → escrito</a:t>
            </a:r>
          </a:p>
          <a:p>
            <a:pPr marL="0" indent="0">
              <a:buNone/>
            </a:pPr>
            <a:r>
              <a:rPr lang="es-MX" dirty="0" smtClean="0"/>
              <a:t>Hacer → hecho</a:t>
            </a:r>
          </a:p>
          <a:p>
            <a:pPr marL="0" indent="0">
              <a:buNone/>
            </a:pPr>
            <a:r>
              <a:rPr lang="es-MX" dirty="0" smtClean="0"/>
              <a:t>Morir → muerto </a:t>
            </a:r>
          </a:p>
          <a:p>
            <a:pPr marL="0" indent="0">
              <a:buNone/>
            </a:pPr>
            <a:r>
              <a:rPr lang="es-MX" dirty="0" smtClean="0"/>
              <a:t>Poner → puesto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Romper → roto</a:t>
            </a:r>
          </a:p>
          <a:p>
            <a:pPr marL="0" indent="0">
              <a:buNone/>
            </a:pPr>
            <a:r>
              <a:rPr lang="es-MX" dirty="0" smtClean="0"/>
              <a:t>Ver → visto</a:t>
            </a:r>
          </a:p>
          <a:p>
            <a:pPr marL="0" indent="0">
              <a:buNone/>
            </a:pPr>
            <a:r>
              <a:rPr lang="es-MX" dirty="0" smtClean="0"/>
              <a:t>Volver → vuelto</a:t>
            </a:r>
          </a:p>
          <a:p>
            <a:pPr marL="0" indent="0">
              <a:buNone/>
            </a:pPr>
            <a:r>
              <a:rPr lang="es-MX" dirty="0" smtClean="0"/>
              <a:t>Cubrir →  cubierto</a:t>
            </a:r>
          </a:p>
          <a:p>
            <a:pPr marL="0" indent="0">
              <a:buNone/>
            </a:pPr>
            <a:r>
              <a:rPr lang="es-MX" dirty="0" smtClean="0"/>
              <a:t>Deshacer → deshecho</a:t>
            </a:r>
          </a:p>
          <a:p>
            <a:pPr marL="0" indent="0">
              <a:buNone/>
            </a:pPr>
            <a:r>
              <a:rPr lang="es-MX" dirty="0" smtClean="0"/>
              <a:t>Descubrir → descubierto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577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r>
              <a:rPr lang="es-MX" b="1" dirty="0" smtClean="0"/>
              <a:t>MARCADORES TEMPORALES </a:t>
            </a:r>
          </a:p>
          <a:p>
            <a:pPr marL="0" indent="0">
              <a:buNone/>
            </a:pPr>
            <a:endParaRPr lang="es-MX" dirty="0" smtClean="0"/>
          </a:p>
          <a:p>
            <a:pPr lvl="0"/>
            <a:r>
              <a:rPr lang="es-MX" dirty="0"/>
              <a:t>hoy</a:t>
            </a:r>
            <a:endParaRPr lang="it-IT" dirty="0"/>
          </a:p>
          <a:p>
            <a:pPr lvl="0"/>
            <a:r>
              <a:rPr lang="es-MX" dirty="0"/>
              <a:t>esta mañana / tarde / semana…</a:t>
            </a:r>
            <a:endParaRPr lang="it-IT" dirty="0"/>
          </a:p>
          <a:p>
            <a:pPr lvl="0"/>
            <a:r>
              <a:rPr lang="es-MX" dirty="0"/>
              <a:t>este fin de semana / mes / año…</a:t>
            </a:r>
            <a:endParaRPr lang="it-IT" dirty="0"/>
          </a:p>
          <a:p>
            <a:pPr lvl="0"/>
            <a:r>
              <a:rPr lang="es-MX" dirty="0"/>
              <a:t>últimamente</a:t>
            </a:r>
            <a:endParaRPr lang="it-IT" dirty="0"/>
          </a:p>
          <a:p>
            <a:pPr lvl="0"/>
            <a:r>
              <a:rPr lang="es-MX" dirty="0"/>
              <a:t>hasta el momento</a:t>
            </a:r>
            <a:endParaRPr lang="it-IT" dirty="0"/>
          </a:p>
          <a:p>
            <a:pPr lvl="0"/>
            <a:r>
              <a:rPr lang="es-MX" dirty="0"/>
              <a:t>hasta ahora</a:t>
            </a:r>
            <a:endParaRPr lang="it-IT" dirty="0"/>
          </a:p>
          <a:p>
            <a:pPr lvl="0"/>
            <a:endParaRPr lang="es-MX" dirty="0" smtClean="0"/>
          </a:p>
          <a:p>
            <a:pPr lvl="0"/>
            <a:endParaRPr lang="es-MX" dirty="0"/>
          </a:p>
          <a:p>
            <a:pPr lvl="0"/>
            <a:endParaRPr lang="es-MX" dirty="0" smtClean="0"/>
          </a:p>
          <a:p>
            <a:pPr lvl="0"/>
            <a:r>
              <a:rPr lang="es-MX" dirty="0" smtClean="0"/>
              <a:t>Una </a:t>
            </a:r>
            <a:r>
              <a:rPr lang="es-MX" dirty="0"/>
              <a:t>/ alguna vez </a:t>
            </a:r>
            <a:endParaRPr lang="it-IT" dirty="0"/>
          </a:p>
          <a:p>
            <a:pPr lvl="0"/>
            <a:r>
              <a:rPr lang="es-MX" dirty="0"/>
              <a:t>Varias / algunas / dos / tres / muchas veces</a:t>
            </a:r>
            <a:endParaRPr lang="it-IT" dirty="0"/>
          </a:p>
          <a:p>
            <a:pPr lvl="0"/>
            <a:r>
              <a:rPr lang="es-MX" dirty="0"/>
              <a:t>Nunca</a:t>
            </a:r>
            <a:endParaRPr lang="it-IT" dirty="0"/>
          </a:p>
          <a:p>
            <a:pPr lvl="0"/>
            <a:r>
              <a:rPr lang="es-MX" dirty="0"/>
              <a:t>Siempre</a:t>
            </a:r>
            <a:endParaRPr lang="it-IT" dirty="0"/>
          </a:p>
          <a:p>
            <a:pPr lvl="0"/>
            <a:r>
              <a:rPr lang="es-MX" dirty="0"/>
              <a:t>Ya </a:t>
            </a:r>
            <a:endParaRPr lang="it-IT" dirty="0"/>
          </a:p>
          <a:p>
            <a:pPr lvl="0"/>
            <a:r>
              <a:rPr lang="es-MX" dirty="0"/>
              <a:t>Todavía no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600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Tiempos del pasado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PRETÉRITO INDEFINIDO 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013461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888</Words>
  <Application>Microsoft Office PowerPoint</Application>
  <PresentationFormat>Panorámica</PresentationFormat>
  <Paragraphs>298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Book Antiqua</vt:lpstr>
      <vt:lpstr>Calibri</vt:lpstr>
      <vt:lpstr>Calibri Light</vt:lpstr>
      <vt:lpstr>Times New Roman</vt:lpstr>
      <vt:lpstr>Wingdings</vt:lpstr>
      <vt:lpstr>Tema de Office</vt:lpstr>
      <vt:lpstr>Tiempos del pasado</vt:lpstr>
      <vt:lpstr>Los tiempos del pasado</vt:lpstr>
      <vt:lpstr>PRETÉRITO PERFECTO </vt:lpstr>
      <vt:lpstr>PRETÉRITO PERFECTO </vt:lpstr>
      <vt:lpstr>PRETÉRITO PERFECTO </vt:lpstr>
      <vt:lpstr>PRETÉRITO PERFECTO </vt:lpstr>
      <vt:lpstr>PRETÉRITO PERFECTO </vt:lpstr>
      <vt:lpstr>PRETÉRITO PERFECTO </vt:lpstr>
      <vt:lpstr>Tiempos del pasado </vt:lpstr>
      <vt:lpstr>PRETÉRITO INDEFINIDO </vt:lpstr>
      <vt:lpstr>PRETÉRITO INDEFINIDO </vt:lpstr>
      <vt:lpstr>PRETÉRITO INDEFINIDO – formas irregulares </vt:lpstr>
      <vt:lpstr>PRETÉRITO INDEFINIDO</vt:lpstr>
      <vt:lpstr>PRETÉRITO INDEFINIDO</vt:lpstr>
      <vt:lpstr>PRETÉRITO INDEFINIDO</vt:lpstr>
      <vt:lpstr>PRETÉRITO INDEFINIDO</vt:lpstr>
      <vt:lpstr>PRETÉRITO INDEFINIDO</vt:lpstr>
      <vt:lpstr>PRETÉRITO INDEFINIDO</vt:lpstr>
      <vt:lpstr>Tiempos del pasado </vt:lpstr>
      <vt:lpstr>PRETÉRITO IMPERFECTO </vt:lpstr>
      <vt:lpstr>PRETÉRITO IMPERFECTO </vt:lpstr>
      <vt:lpstr>PRETÉRITO IMPERFECTO </vt:lpstr>
      <vt:lpstr>PRETÉRITO IMPERFECTO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gramática</dc:title>
  <dc:creator>anamaria.gonzalez</dc:creator>
  <cp:lastModifiedBy>anamaria.gonzalez</cp:lastModifiedBy>
  <cp:revision>24</cp:revision>
  <dcterms:created xsi:type="dcterms:W3CDTF">2020-11-05T11:11:33Z</dcterms:created>
  <dcterms:modified xsi:type="dcterms:W3CDTF">2022-10-06T20:56:26Z</dcterms:modified>
</cp:coreProperties>
</file>