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1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it-I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it-I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9215-2158-40DE-9856-F78DDC99A24E}" type="datetimeFigureOut">
              <a:rPr lang="it-IT" smtClean="0"/>
              <a:t>06/10/2022</a:t>
            </a:fld>
            <a:endParaRPr lang="it-I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10CD-32B3-45FC-B1F1-916819F6744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7252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it-I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it-I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9215-2158-40DE-9856-F78DDC99A24E}" type="datetimeFigureOut">
              <a:rPr lang="it-IT" smtClean="0"/>
              <a:t>06/10/2022</a:t>
            </a:fld>
            <a:endParaRPr lang="it-I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10CD-32B3-45FC-B1F1-916819F6744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7265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it-I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it-I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9215-2158-40DE-9856-F78DDC99A24E}" type="datetimeFigureOut">
              <a:rPr lang="it-IT" smtClean="0"/>
              <a:t>06/10/2022</a:t>
            </a:fld>
            <a:endParaRPr lang="it-I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10CD-32B3-45FC-B1F1-916819F6744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3201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it-I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it-I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9215-2158-40DE-9856-F78DDC99A24E}" type="datetimeFigureOut">
              <a:rPr lang="it-IT" smtClean="0"/>
              <a:t>06/10/2022</a:t>
            </a:fld>
            <a:endParaRPr lang="it-I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10CD-32B3-45FC-B1F1-916819F6744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2100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it-I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9215-2158-40DE-9856-F78DDC99A24E}" type="datetimeFigureOut">
              <a:rPr lang="it-IT" smtClean="0"/>
              <a:t>06/10/2022</a:t>
            </a:fld>
            <a:endParaRPr lang="it-I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10CD-32B3-45FC-B1F1-916819F6744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7825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it-IT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it-IT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it-IT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9215-2158-40DE-9856-F78DDC99A24E}" type="datetimeFigureOut">
              <a:rPr lang="it-IT" smtClean="0"/>
              <a:t>06/10/2022</a:t>
            </a:fld>
            <a:endParaRPr lang="it-I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10CD-32B3-45FC-B1F1-916819F6744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9384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it-I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it-IT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it-IT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9215-2158-40DE-9856-F78DDC99A24E}" type="datetimeFigureOut">
              <a:rPr lang="it-IT" smtClean="0"/>
              <a:t>06/10/2022</a:t>
            </a:fld>
            <a:endParaRPr lang="it-IT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10CD-32B3-45FC-B1F1-916819F6744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9958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it-IT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9215-2158-40DE-9856-F78DDC99A24E}" type="datetimeFigureOut">
              <a:rPr lang="it-IT" smtClean="0"/>
              <a:t>06/10/2022</a:t>
            </a:fld>
            <a:endParaRPr lang="it-I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10CD-32B3-45FC-B1F1-916819F6744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4598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9215-2158-40DE-9856-F78DDC99A24E}" type="datetimeFigureOut">
              <a:rPr lang="it-IT" smtClean="0"/>
              <a:t>06/10/2022</a:t>
            </a:fld>
            <a:endParaRPr lang="it-IT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10CD-32B3-45FC-B1F1-916819F6744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1475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it-I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it-I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9215-2158-40DE-9856-F78DDC99A24E}" type="datetimeFigureOut">
              <a:rPr lang="it-IT" smtClean="0"/>
              <a:t>06/10/2022</a:t>
            </a:fld>
            <a:endParaRPr lang="it-I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10CD-32B3-45FC-B1F1-916819F6744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5756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it-IT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9215-2158-40DE-9856-F78DDC99A24E}" type="datetimeFigureOut">
              <a:rPr lang="it-IT" smtClean="0"/>
              <a:t>06/10/2022</a:t>
            </a:fld>
            <a:endParaRPr lang="it-I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10CD-32B3-45FC-B1F1-916819F6744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2877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it-I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it-I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79215-2158-40DE-9856-F78DDC99A24E}" type="datetimeFigureOut">
              <a:rPr lang="it-IT" smtClean="0"/>
              <a:t>06/10/2022</a:t>
            </a:fld>
            <a:endParaRPr lang="it-I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D10CD-32B3-45FC-B1F1-916819F6744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339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Uso de los tiempos del  pasado </a:t>
            </a:r>
            <a:endParaRPr lang="it-I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8059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002060"/>
                </a:solidFill>
              </a:rPr>
              <a:t>Pretérito indefinido             Pretérito perfecto</a:t>
            </a:r>
            <a:endParaRPr lang="it-IT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MX" dirty="0" smtClean="0"/>
              <a:t>Nos referimos a un momento que no está relacionado con el presente.</a:t>
            </a:r>
          </a:p>
          <a:p>
            <a:r>
              <a:rPr lang="es-MX" dirty="0" smtClean="0"/>
              <a:t>Va asociado a expresiones de tiempo (marcadores temporales)</a:t>
            </a:r>
          </a:p>
          <a:p>
            <a:endParaRPr lang="es-MX" dirty="0" smtClean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MX" dirty="0" smtClean="0"/>
              <a:t>Usamos el pretérito perfecto para referirnos a un momento que sí está relacionado con el momento presente.</a:t>
            </a:r>
          </a:p>
          <a:p>
            <a:r>
              <a:rPr lang="es-MX" dirty="0" smtClean="0"/>
              <a:t>Para hablar de experiencias vividas sin especificar cuando tuvieron lugar</a:t>
            </a:r>
          </a:p>
          <a:p>
            <a:r>
              <a:rPr lang="es-MX" dirty="0" smtClean="0"/>
              <a:t>Va asociado a expresiones de tiempo (marcadores temporales)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20389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002060"/>
                </a:solidFill>
              </a:rPr>
              <a:t>Marcadores temporales 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MX" sz="3200" dirty="0" smtClean="0">
                <a:solidFill>
                  <a:srgbClr val="002060"/>
                </a:solidFill>
              </a:rPr>
              <a:t>Pretérito perfecto </a:t>
            </a:r>
            <a:endParaRPr lang="it-IT" sz="3200" dirty="0">
              <a:solidFill>
                <a:srgbClr val="002060"/>
              </a:solidFill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s-MX" dirty="0" smtClean="0"/>
              <a:t>Hoy</a:t>
            </a:r>
          </a:p>
          <a:p>
            <a:pPr marL="0" indent="0">
              <a:buNone/>
            </a:pPr>
            <a:r>
              <a:rPr lang="es-MX" dirty="0" smtClean="0"/>
              <a:t>Esta mañana/ tarde / noche</a:t>
            </a:r>
          </a:p>
          <a:p>
            <a:pPr marL="0" indent="0">
              <a:buNone/>
            </a:pPr>
            <a:r>
              <a:rPr lang="es-MX" dirty="0" smtClean="0"/>
              <a:t>Este mes</a:t>
            </a:r>
          </a:p>
          <a:p>
            <a:pPr marL="0" indent="0">
              <a:buNone/>
            </a:pPr>
            <a:r>
              <a:rPr lang="es-MX" dirty="0" smtClean="0"/>
              <a:t>Esta semana</a:t>
            </a:r>
          </a:p>
          <a:p>
            <a:pPr marL="0" indent="0">
              <a:buNone/>
            </a:pPr>
            <a:r>
              <a:rPr lang="es-MX" dirty="0" smtClean="0"/>
              <a:t>Estos años</a:t>
            </a:r>
          </a:p>
          <a:p>
            <a:pPr marL="0" indent="0">
              <a:buNone/>
            </a:pPr>
            <a:r>
              <a:rPr lang="es-MX" dirty="0" smtClean="0"/>
              <a:t>Estas vacaciones</a:t>
            </a:r>
          </a:p>
          <a:p>
            <a:pPr marL="0" indent="0">
              <a:buNone/>
            </a:pPr>
            <a:r>
              <a:rPr lang="es-MX" u="sng" dirty="0" smtClean="0"/>
              <a:t>Tiempos no definidos</a:t>
            </a:r>
            <a:r>
              <a:rPr lang="es-MX" dirty="0" smtClean="0"/>
              <a:t>:</a:t>
            </a:r>
          </a:p>
          <a:p>
            <a:pPr marL="0" indent="0">
              <a:buNone/>
            </a:pPr>
            <a:r>
              <a:rPr lang="es-MX" dirty="0" smtClean="0"/>
              <a:t> alguna vez, nunca, una vez / pocas / algunas veces</a:t>
            </a:r>
          </a:p>
          <a:p>
            <a:pPr marL="0" indent="0">
              <a:buNone/>
            </a:pPr>
            <a:r>
              <a:rPr lang="es-MX" dirty="0" smtClean="0"/>
              <a:t>Ya / todavía no</a:t>
            </a:r>
          </a:p>
          <a:p>
            <a:pPr marL="0" indent="0">
              <a:buNone/>
            </a:pPr>
            <a:r>
              <a:rPr lang="es-MX" dirty="0" smtClean="0"/>
              <a:t>Todos los días / años…</a:t>
            </a:r>
          </a:p>
          <a:p>
            <a:pPr marL="0" indent="0">
              <a:buNone/>
            </a:pPr>
            <a:r>
              <a:rPr lang="es-MX" dirty="0" smtClean="0"/>
              <a:t>Últimamente 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597794"/>
            <a:ext cx="5183188" cy="770022"/>
          </a:xfrm>
        </p:spPr>
        <p:txBody>
          <a:bodyPr>
            <a:normAutofit fontScale="25000" lnSpcReduction="20000"/>
          </a:bodyPr>
          <a:lstStyle/>
          <a:p>
            <a:endParaRPr lang="es-MX" dirty="0" smtClean="0">
              <a:solidFill>
                <a:srgbClr val="002060"/>
              </a:solidFill>
            </a:endParaRPr>
          </a:p>
          <a:p>
            <a:endParaRPr lang="es-MX" dirty="0">
              <a:solidFill>
                <a:srgbClr val="002060"/>
              </a:solidFill>
            </a:endParaRPr>
          </a:p>
          <a:p>
            <a:r>
              <a:rPr lang="es-MX" sz="12800" dirty="0" smtClean="0">
                <a:solidFill>
                  <a:srgbClr val="002060"/>
                </a:solidFill>
              </a:rPr>
              <a:t>Pretérito indefinido  </a:t>
            </a:r>
          </a:p>
          <a:p>
            <a:endParaRPr lang="es-MX" dirty="0" smtClean="0">
              <a:solidFill>
                <a:srgbClr val="002060"/>
              </a:solidFill>
            </a:endParaRP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367815"/>
            <a:ext cx="5183188" cy="428324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MX" dirty="0" smtClean="0"/>
              <a:t>Ayer, anteayer, anoche</a:t>
            </a:r>
          </a:p>
          <a:p>
            <a:pPr marL="0" indent="0">
              <a:buNone/>
            </a:pPr>
            <a:r>
              <a:rPr lang="es-MX" dirty="0" smtClean="0"/>
              <a:t>El mes pasado/la semana pasada/el año pasado</a:t>
            </a:r>
          </a:p>
          <a:p>
            <a:pPr marL="0" indent="0">
              <a:buNone/>
            </a:pPr>
            <a:r>
              <a:rPr lang="es-MX" dirty="0" smtClean="0"/>
              <a:t>Las vacaciones pasadas</a:t>
            </a:r>
          </a:p>
          <a:p>
            <a:pPr marL="0" indent="0">
              <a:buNone/>
            </a:pPr>
            <a:r>
              <a:rPr lang="es-MX" dirty="0" smtClean="0"/>
              <a:t>El otro día</a:t>
            </a:r>
          </a:p>
          <a:p>
            <a:pPr marL="0" indent="0">
              <a:buNone/>
            </a:pPr>
            <a:r>
              <a:rPr lang="es-MX" dirty="0" smtClean="0"/>
              <a:t>Hace dos días / semanas / años</a:t>
            </a:r>
          </a:p>
          <a:p>
            <a:pPr marL="0" indent="0">
              <a:buNone/>
            </a:pPr>
            <a:r>
              <a:rPr lang="es-MX" u="sng" dirty="0" smtClean="0"/>
              <a:t>Tiempos definidos</a:t>
            </a:r>
            <a:r>
              <a:rPr lang="es-MX" dirty="0" smtClean="0"/>
              <a:t>:</a:t>
            </a:r>
          </a:p>
          <a:p>
            <a:pPr marL="0" indent="0">
              <a:buNone/>
            </a:pPr>
            <a:r>
              <a:rPr lang="es-MX" dirty="0" smtClean="0"/>
              <a:t>El día 17…</a:t>
            </a:r>
          </a:p>
          <a:p>
            <a:pPr marL="0" indent="0">
              <a:buNone/>
            </a:pPr>
            <a:r>
              <a:rPr lang="es-MX" dirty="0" smtClean="0"/>
              <a:t>El lunes / martes / miércoles…</a:t>
            </a:r>
          </a:p>
          <a:p>
            <a:pPr marL="0" indent="0">
              <a:buNone/>
            </a:pPr>
            <a:r>
              <a:rPr lang="es-MX" dirty="0" smtClean="0"/>
              <a:t>En enero / febrero / marzo…</a:t>
            </a:r>
          </a:p>
          <a:p>
            <a:pPr marL="0" indent="0">
              <a:buNone/>
            </a:pPr>
            <a:r>
              <a:rPr lang="es-MX" dirty="0" smtClean="0"/>
              <a:t>En el año 2000</a:t>
            </a:r>
          </a:p>
          <a:p>
            <a:pPr marL="0" indent="0">
              <a:buNone/>
            </a:pPr>
            <a:r>
              <a:rPr lang="es-MX" dirty="0" smtClean="0"/>
              <a:t>En 1990</a:t>
            </a:r>
          </a:p>
          <a:p>
            <a:pPr marL="0" indent="0">
              <a:buNone/>
            </a:pPr>
            <a:r>
              <a:rPr lang="es-MX" dirty="0" smtClean="0"/>
              <a:t>Aquel año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79780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002060"/>
                </a:solidFill>
              </a:rPr>
              <a:t>Algunos ejemplos 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002060"/>
                </a:solidFill>
              </a:rPr>
              <a:t>Pretérito perfecto 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MX" dirty="0" smtClean="0"/>
              <a:t>Hoy nos hemos ido a tomar un café con Lucía</a:t>
            </a:r>
          </a:p>
          <a:p>
            <a:r>
              <a:rPr lang="es-MX" dirty="0" smtClean="0"/>
              <a:t>Este año he aprendido a conducir</a:t>
            </a:r>
          </a:p>
          <a:p>
            <a:r>
              <a:rPr lang="es-MX" dirty="0" smtClean="0"/>
              <a:t>Últimamente habéis hecho mucho deporte</a:t>
            </a:r>
          </a:p>
          <a:p>
            <a:r>
              <a:rPr lang="es-MX" dirty="0" smtClean="0"/>
              <a:t>Nunca han estado en Londres</a:t>
            </a:r>
            <a:endParaRPr lang="it-IT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002060"/>
                </a:solidFill>
              </a:rPr>
              <a:t>Pretérito indefinido 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MX" dirty="0" smtClean="0"/>
              <a:t>Ayer llegué tarde a la cita con el director</a:t>
            </a:r>
          </a:p>
          <a:p>
            <a:r>
              <a:rPr lang="es-MX" dirty="0" smtClean="0"/>
              <a:t>El martes hubo huelga de transportes</a:t>
            </a:r>
          </a:p>
          <a:p>
            <a:r>
              <a:rPr lang="es-MX" dirty="0" smtClean="0"/>
              <a:t>En 2012 ganaron la copa de los campeones</a:t>
            </a:r>
          </a:p>
          <a:p>
            <a:r>
              <a:rPr lang="es-MX" dirty="0" smtClean="0"/>
              <a:t>La conocí hace dos años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5779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002060"/>
                </a:solidFill>
              </a:rPr>
              <a:t>En la narración… 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MX" sz="3600" dirty="0" smtClean="0">
                <a:solidFill>
                  <a:srgbClr val="002060"/>
                </a:solidFill>
              </a:rPr>
              <a:t>Pretérito indefinido </a:t>
            </a:r>
            <a:endParaRPr lang="it-IT" sz="3600" dirty="0">
              <a:solidFill>
                <a:srgbClr val="002060"/>
              </a:solidFill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MX" dirty="0" smtClean="0"/>
              <a:t>Representamos una acción terminada, completa situándola en un momento exacto del pasado. </a:t>
            </a:r>
          </a:p>
          <a:p>
            <a:r>
              <a:rPr lang="es-MX" dirty="0" smtClean="0"/>
              <a:t>Presentamos la información como un evento que hace avanzar la historia. </a:t>
            </a:r>
            <a:endParaRPr lang="it-IT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s-MX" sz="3600" dirty="0" smtClean="0">
                <a:solidFill>
                  <a:srgbClr val="002060"/>
                </a:solidFill>
              </a:rPr>
              <a:t>Pretérito imperfecto </a:t>
            </a:r>
            <a:endParaRPr lang="it-IT" sz="3600" dirty="0">
              <a:solidFill>
                <a:srgbClr val="002060"/>
              </a:solidFill>
            </a:endParaRP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MX" dirty="0" smtClean="0"/>
              <a:t>Representa la acción no terminada, en proceso. La historia ‘se detiene’ y hacemos una descripción de las personas, cosas o circunstancias.</a:t>
            </a:r>
          </a:p>
          <a:p>
            <a:r>
              <a:rPr lang="es-MX" dirty="0" smtClean="0"/>
              <a:t>Expresamos acciones habituales en el pasado, para hablar de circunstancias que rodean a los acontecimientos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04940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002060"/>
                </a:solidFill>
              </a:rPr>
              <a:t>Pretérito indefinido y pretérito imperfecto 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>
                <a:solidFill>
                  <a:srgbClr val="002060"/>
                </a:solidFill>
              </a:rPr>
              <a:t>Cuando vivía en Como conocí a mi amiga Paola.</a:t>
            </a:r>
          </a:p>
          <a:p>
            <a:r>
              <a:rPr lang="es-MX" dirty="0" smtClean="0">
                <a:solidFill>
                  <a:srgbClr val="002060"/>
                </a:solidFill>
              </a:rPr>
              <a:t>Mientras caminaba por el parque se encontró a Lucas.</a:t>
            </a:r>
          </a:p>
          <a:p>
            <a:r>
              <a:rPr lang="es-MX" dirty="0" smtClean="0">
                <a:solidFill>
                  <a:srgbClr val="002060"/>
                </a:solidFill>
              </a:rPr>
              <a:t>En el momento en que estaba por salir de casa, llegó el paquete de libros. </a:t>
            </a:r>
          </a:p>
          <a:p>
            <a:r>
              <a:rPr lang="es-MX" dirty="0" smtClean="0">
                <a:solidFill>
                  <a:srgbClr val="002060"/>
                </a:solidFill>
              </a:rPr>
              <a:t>Se cayó de la bicicleta mientras paseaba por el parque.</a:t>
            </a:r>
          </a:p>
          <a:p>
            <a:r>
              <a:rPr lang="es-MX" dirty="0" smtClean="0">
                <a:solidFill>
                  <a:srgbClr val="002060"/>
                </a:solidFill>
              </a:rPr>
              <a:t>Cuando era niño, jugaba fútbol en el patio de su casa y soñaba con ser jugador del inter. </a:t>
            </a:r>
          </a:p>
          <a:p>
            <a:r>
              <a:rPr lang="es-MX" dirty="0" smtClean="0">
                <a:solidFill>
                  <a:srgbClr val="002060"/>
                </a:solidFill>
              </a:rPr>
              <a:t> Fue su padre quien le dio la noticia cuando regresaba del colegio.</a:t>
            </a:r>
          </a:p>
          <a:p>
            <a:r>
              <a:rPr lang="es-MX" dirty="0" smtClean="0">
                <a:solidFill>
                  <a:srgbClr val="002060"/>
                </a:solidFill>
              </a:rPr>
              <a:t>Queríamos hacerle un regalo original a mi mamá, pero no se nos ocurrió nada </a:t>
            </a:r>
          </a:p>
          <a:p>
            <a:endParaRPr lang="es-MX" dirty="0" smtClean="0">
              <a:solidFill>
                <a:srgbClr val="002060"/>
              </a:solidFill>
            </a:endParaRPr>
          </a:p>
          <a:p>
            <a:endParaRPr lang="es-MX" dirty="0" smtClean="0">
              <a:solidFill>
                <a:srgbClr val="002060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831521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413</Words>
  <Application>Microsoft Office PowerPoint</Application>
  <PresentationFormat>Panorámica</PresentationFormat>
  <Paragraphs>62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Uso de los tiempos del  pasado </vt:lpstr>
      <vt:lpstr>Pretérito indefinido             Pretérito perfecto</vt:lpstr>
      <vt:lpstr>Marcadores temporales </vt:lpstr>
      <vt:lpstr>Algunos ejemplos </vt:lpstr>
      <vt:lpstr>En la narración… </vt:lpstr>
      <vt:lpstr>Pretérito indefinido y pretérito imperfecto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Uso del pasado</dc:title>
  <dc:creator>anamaria.gonzalez</dc:creator>
  <cp:lastModifiedBy>anamaria.gonzalez</cp:lastModifiedBy>
  <cp:revision>7</cp:revision>
  <dcterms:created xsi:type="dcterms:W3CDTF">2020-11-19T20:02:11Z</dcterms:created>
  <dcterms:modified xsi:type="dcterms:W3CDTF">2022-10-06T20:54:11Z</dcterms:modified>
</cp:coreProperties>
</file>