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2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04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96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47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5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89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3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88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3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75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6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C63C7-D64A-4955-9F16-77C7E7235278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97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2536" y="1261872"/>
            <a:ext cx="8238744" cy="3118104"/>
          </a:xfrm>
        </p:spPr>
        <p:txBody>
          <a:bodyPr>
            <a:normAutofit/>
          </a:bodyPr>
          <a:lstStyle/>
          <a:p>
            <a:pPr algn="l"/>
            <a:r>
              <a:rPr lang="it-IT" sz="6800">
                <a:solidFill>
                  <a:schemeClr val="accent1"/>
                </a:solidFill>
              </a:rPr>
              <a:t>Les pronoms relatifs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35823" y="3320139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FDB61A8-F412-4C20-81C0-5B3ED6E43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1C0B91C-D011-482B-A494-E48497FBC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0571556-24A1-4095-93E8-DB173C6CD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E974A71-BEE4-40AF-89A6-FDD36655A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667FF13-DA96-45EC-9D83-4647FE275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11840EC-DF4F-47D7-9DFB-76B4B8543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A53FCF9-7A57-49AD-B709-79127CFEF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E84A77F9-2746-4A6C-9D62-D910F7979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C64E8EC-E435-4A50-8DCC-F1D1146E6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5477BD5D-1BC6-4730-B8C8-ADA47AC7B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C03B2280-793B-459A-A7A7-413C1B50E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65542C9-4CB0-4F11-9377-D507A1BBB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51B4DCDA-7DA1-4D83-A06B-64C3807DD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A804718-7A3F-44E5-ACA7-1CBC727C0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DB495408-912A-40A1-B4EB-B8B1070D3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38424851-9238-411E-A683-1D82E04A5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E06FA0F-15EB-48EE-B6EB-06F420C0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79692C7-9AC0-4B2C-9456-3ED401877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D576C72-8571-4357-8868-561C61A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362EFBB-07B1-4FE6-BB68-BAFC96B07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18597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54" y="672860"/>
            <a:ext cx="7235382" cy="5504103"/>
          </a:xfrm>
        </p:spPr>
      </p:pic>
    </p:spTree>
    <p:extLst>
      <p:ext uri="{BB962C8B-B14F-4D97-AF65-F5344CB8AC3E}">
        <p14:creationId xmlns:p14="http://schemas.microsoft.com/office/powerpoint/2010/main" val="392637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BB7C51-829B-4243-9A2F-5EA8A29D7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CE0A17-721D-47DA-B462-427AB9C65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7B1C03F-70ED-4BE3-AFBC-CD51D4411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E84050F-F367-4A35-93F5-1397E3C66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5D88F3A8-CDAB-4D08-8D47-096D7AA34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2BEFDF5-BD04-4DD8-9671-13817A4D8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CA74E73-7B97-43C1-BC3B-89DED3F8A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C11D94E0-EFF2-4934-97FD-3E424A25F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0D5352A-232D-40A3-8A72-4CB6B8277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E3B6EC6-9A43-43B8-BE95-D12BD1AF3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B71BA3B-3BFF-4756-B642-C00DA5F4A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6070AC7F-F9D6-4E73-A95C-9DA3846FD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9DDF2314-3F38-4664-B31D-AEB55882B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A59AAAEA-0A38-490A-9CBF-F8C79B0A6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9AEF5CD7-59EB-48AC-BB37-3EB70C052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24602B28-B14A-4724-9665-D2CDC19C9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541E4D23-8098-43A1-9826-246EBF1BB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D164F3ED-DB01-4823-852E-A99B4C264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05C52390-6376-4DB5-B289-6B1C5273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40ABB3F2-1D59-4F3E-921C-DD7B8D55B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88E0EE84-E054-424D-A93B-D6D23AFFF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F084CB4C-E741-4E13-AE65-BAB699C6C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AA5D2838-70AA-418B-87DF-83A903E79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08DA454-A7F1-451C-B515-495788249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96FE467-34A9-4910-A7C5-6B92891F2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22">
              <a:extLst>
                <a:ext uri="{FF2B5EF4-FFF2-40B4-BE49-F238E27FC236}">
                  <a16:creationId xmlns:a16="http://schemas.microsoft.com/office/drawing/2014/main" id="{01A2AF91-EF78-4611-8AF7-C1B45269F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C7115C0-C409-41DC-96F1-B784C5E37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it-IT" sz="3600">
                <a:solidFill>
                  <a:srgbClr val="FFFFFE"/>
                </a:solidFill>
              </a:rPr>
              <a:t>La mise en relief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10872" y="1323976"/>
            <a:ext cx="6719178" cy="18668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/>
              <a:t>La mise en relief consiste à antéposer le terme de la phrase sur lequel on veut mettre l’accent au début de la phrase, précédé de </a:t>
            </a:r>
            <a:r>
              <a:rPr lang="it-IT" sz="2000" b="1" i="1"/>
              <a:t>C’est</a:t>
            </a:r>
            <a:r>
              <a:rPr lang="it-IT" sz="2000"/>
              <a:t> et suivi d’une </a:t>
            </a:r>
            <a:r>
              <a:rPr lang="it-IT" sz="2000" b="1"/>
              <a:t>proposition relative</a:t>
            </a:r>
            <a:r>
              <a:rPr lang="it-IT" sz="2000"/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4A42E0-EF5F-4494-B39B-3DB7D0475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5" y="3667039"/>
            <a:ext cx="6269016" cy="23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966" y="3269056"/>
            <a:ext cx="7160134" cy="2358632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46917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La proposition subordonnée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/>
              <a:t>Toute proposition qui est introduite par un pronom relatif est une proposition subordonnée relative.</a:t>
            </a:r>
          </a:p>
          <a:p>
            <a:endParaRPr lang="it-IT" sz="2000"/>
          </a:p>
          <a:p>
            <a:r>
              <a:rPr lang="it-IT" sz="2000"/>
              <a:t>Le mode de la relative est généralement </a:t>
            </a:r>
            <a:r>
              <a:rPr lang="it-IT" sz="2000" b="1"/>
              <a:t>l’indicatif</a:t>
            </a:r>
            <a:r>
              <a:rPr lang="it-IT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956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93FAE-C602-4A43-AFE6-FD226AEC3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25A6DA1E-F0E6-42D9-904D-2CDFC209F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374" y="1828609"/>
            <a:ext cx="10386426" cy="439664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734BE10-48C2-4E17-B881-1BDC8D7DA403}"/>
              </a:ext>
            </a:extLst>
          </p:cNvPr>
          <p:cNvSpPr txBox="1"/>
          <p:nvPr/>
        </p:nvSpPr>
        <p:spPr>
          <a:xfrm>
            <a:off x="5324475" y="29718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dont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EAD9D59-EF1F-4E2C-B8F7-D6511A999717}"/>
              </a:ext>
            </a:extLst>
          </p:cNvPr>
          <p:cNvSpPr txBox="1"/>
          <p:nvPr/>
        </p:nvSpPr>
        <p:spPr>
          <a:xfrm>
            <a:off x="1364295" y="38422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qu’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29A2D38-B2CF-4BF0-9371-CF856BA8FF95}"/>
              </a:ext>
            </a:extLst>
          </p:cNvPr>
          <p:cNvSpPr txBox="1"/>
          <p:nvPr/>
        </p:nvSpPr>
        <p:spPr>
          <a:xfrm>
            <a:off x="5324475" y="4740676"/>
            <a:ext cx="5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 b="1">
                <a:solidFill>
                  <a:srgbClr val="FF0000"/>
                </a:solidFill>
              </a:rPr>
              <a:t>où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E58D891-09C0-4E71-ADD8-775D9A12856E}"/>
              </a:ext>
            </a:extLst>
          </p:cNvPr>
          <p:cNvSpPr txBox="1"/>
          <p:nvPr/>
        </p:nvSpPr>
        <p:spPr>
          <a:xfrm>
            <a:off x="3391270" y="5033639"/>
            <a:ext cx="5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qui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971C8BC-C33E-4343-B55C-E06188500F90}"/>
              </a:ext>
            </a:extLst>
          </p:cNvPr>
          <p:cNvSpPr txBox="1"/>
          <p:nvPr/>
        </p:nvSpPr>
        <p:spPr>
          <a:xfrm>
            <a:off x="6252007" y="29718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dont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1E21114-7E63-4599-AE92-2B5E5905C03E}"/>
              </a:ext>
            </a:extLst>
          </p:cNvPr>
          <p:cNvSpPr txBox="1"/>
          <p:nvPr/>
        </p:nvSpPr>
        <p:spPr>
          <a:xfrm>
            <a:off x="9472474" y="3588640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où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CE9CBAF-4F06-4E74-A52F-3B32743021DA}"/>
              </a:ext>
            </a:extLst>
          </p:cNvPr>
          <p:cNvSpPr txBox="1"/>
          <p:nvPr/>
        </p:nvSpPr>
        <p:spPr>
          <a:xfrm>
            <a:off x="9286043" y="392780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que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C927B28-C251-4FF1-BB6A-619BDFC2D1DF}"/>
              </a:ext>
            </a:extLst>
          </p:cNvPr>
          <p:cNvSpPr txBox="1"/>
          <p:nvPr/>
        </p:nvSpPr>
        <p:spPr>
          <a:xfrm>
            <a:off x="8478175" y="4485389"/>
            <a:ext cx="80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dont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76CE388-00F7-4376-AD34-489ACC37EF6B}"/>
              </a:ext>
            </a:extLst>
          </p:cNvPr>
          <p:cNvSpPr txBox="1"/>
          <p:nvPr/>
        </p:nvSpPr>
        <p:spPr>
          <a:xfrm>
            <a:off x="10528916" y="4829853"/>
            <a:ext cx="63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que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AF63847-C187-4508-B91F-907F4AFCDD25}"/>
              </a:ext>
            </a:extLst>
          </p:cNvPr>
          <p:cNvSpPr txBox="1"/>
          <p:nvPr/>
        </p:nvSpPr>
        <p:spPr>
          <a:xfrm>
            <a:off x="10576679" y="5090488"/>
            <a:ext cx="5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qui</a:t>
            </a:r>
            <a:endParaRPr lang="fr-F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5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6513" y="630936"/>
            <a:ext cx="9437687" cy="1293114"/>
          </a:xfrm>
        </p:spPr>
        <p:txBody>
          <a:bodyPr anchor="b">
            <a:normAutofit/>
          </a:bodyPr>
          <a:lstStyle/>
          <a:p>
            <a:pPr algn="ctr"/>
            <a:r>
              <a:rPr lang="it-IT" sz="4000"/>
              <a:t>Les pronoms relatifs simples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0625" y="2046986"/>
            <a:ext cx="9553575" cy="400634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sz="3600"/>
              <a:t>Qui</a:t>
            </a:r>
          </a:p>
          <a:p>
            <a:pPr marL="0" indent="0" algn="ctr">
              <a:buNone/>
            </a:pPr>
            <a:r>
              <a:rPr lang="it-IT" sz="3600"/>
              <a:t>Que</a:t>
            </a:r>
          </a:p>
          <a:p>
            <a:pPr marL="0" indent="0" algn="ctr">
              <a:buNone/>
            </a:pPr>
            <a:r>
              <a:rPr lang="it-IT" sz="3600"/>
              <a:t>Dont</a:t>
            </a:r>
          </a:p>
          <a:p>
            <a:pPr marL="0" indent="0" algn="ctr">
              <a:buNone/>
            </a:pPr>
            <a:r>
              <a:rPr lang="it-IT" sz="3600"/>
              <a:t>Où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271246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QUI – SUJET de la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 b="1"/>
              <a:t>QUI</a:t>
            </a:r>
            <a:r>
              <a:rPr lang="it-IT" sz="2000"/>
              <a:t> remplace un nom ou un pronom qui peut représenter un animé ou une chose :</a:t>
            </a:r>
          </a:p>
          <a:p>
            <a:pPr marL="0" indent="0">
              <a:buNone/>
            </a:pPr>
            <a:r>
              <a:rPr lang="fr-FR" sz="2000" i="1"/>
              <a:t>Payfit est une entreprise française </a:t>
            </a:r>
            <a:r>
              <a:rPr lang="fr-FR" sz="2000" b="1" i="1"/>
              <a:t>qui</a:t>
            </a:r>
            <a:r>
              <a:rPr lang="fr-FR" sz="2000" i="1"/>
              <a:t> développe un outil de gestion de paie et de gestion des ressources humaines.</a:t>
            </a:r>
          </a:p>
          <a:p>
            <a:pPr marL="0" indent="0">
              <a:buNone/>
            </a:pPr>
            <a:r>
              <a:rPr lang="fr-FR" sz="2000" i="1"/>
              <a:t>Un statisticien est un homme </a:t>
            </a:r>
            <a:r>
              <a:rPr lang="fr-FR" sz="2000" b="1" i="1"/>
              <a:t>qui</a:t>
            </a:r>
            <a:r>
              <a:rPr lang="fr-FR" sz="2000" i="1"/>
              <a:t> étudie des phénomènes à travers la collecte de données.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/>
              <a:t>L’antécédent peut être un pronom :</a:t>
            </a:r>
          </a:p>
          <a:p>
            <a:pPr marL="0" indent="0">
              <a:buNone/>
            </a:pPr>
            <a:r>
              <a:rPr lang="it-IT" sz="2000" i="1"/>
              <a:t>Cet employé, c’est </a:t>
            </a:r>
            <a:r>
              <a:rPr lang="it-IT" sz="2000" b="1" i="1"/>
              <a:t>celui qui </a:t>
            </a:r>
            <a:r>
              <a:rPr lang="it-IT" sz="2000" i="1"/>
              <a:t>s’occupe des passeports.</a:t>
            </a:r>
          </a:p>
          <a:p>
            <a:pPr marL="0" indent="0">
              <a:buNone/>
            </a:pPr>
            <a:r>
              <a:rPr lang="it-IT" sz="2000" i="1"/>
              <a:t>Parmi les projets qui ont été présentés, c’est </a:t>
            </a:r>
            <a:r>
              <a:rPr lang="it-IT" sz="2000" b="1" i="1"/>
              <a:t>le mien qui </a:t>
            </a:r>
            <a:r>
              <a:rPr lang="it-IT" sz="2000" i="1"/>
              <a:t>a gagné.</a:t>
            </a:r>
          </a:p>
          <a:p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327939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QUE – complément d’objet direct de la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 b="1"/>
              <a:t>QUE</a:t>
            </a:r>
            <a:r>
              <a:rPr lang="it-IT" sz="2000"/>
              <a:t> peut remplacer un animé ou un inanimé ; l’antédécent peut être un nom ou un pronom :</a:t>
            </a:r>
          </a:p>
          <a:p>
            <a:pPr marL="0" indent="0">
              <a:buNone/>
            </a:pPr>
            <a:r>
              <a:rPr lang="it-IT" sz="2000" b="1"/>
              <a:t>Exemples</a:t>
            </a:r>
            <a:r>
              <a:rPr lang="it-IT" sz="2000"/>
              <a:t> :</a:t>
            </a:r>
          </a:p>
          <a:p>
            <a:pPr marL="0" indent="0">
              <a:buNone/>
            </a:pPr>
            <a:r>
              <a:rPr lang="it-IT" sz="2000" i="1"/>
              <a:t>Ce sont des fournisseurs </a:t>
            </a:r>
            <a:r>
              <a:rPr lang="it-IT" sz="2000" b="1" i="1"/>
              <a:t>que</a:t>
            </a:r>
            <a:r>
              <a:rPr lang="it-IT" sz="2000" i="1"/>
              <a:t> nous voyons rarement.</a:t>
            </a:r>
          </a:p>
          <a:p>
            <a:pPr marL="0" indent="0">
              <a:buNone/>
            </a:pPr>
            <a:r>
              <a:rPr lang="it-IT" sz="2000" i="1"/>
              <a:t>Nous leur envoyons les quantités de produits </a:t>
            </a:r>
            <a:r>
              <a:rPr lang="it-IT" sz="2000" b="1" i="1"/>
              <a:t>qu’</a:t>
            </a:r>
            <a:r>
              <a:rPr lang="it-IT" sz="2000" i="1"/>
              <a:t>ils nous commandent.</a:t>
            </a:r>
          </a:p>
          <a:p>
            <a:pPr marL="0" indent="0">
              <a:buNone/>
            </a:pPr>
            <a:r>
              <a:rPr lang="it-IT" sz="2000" i="1"/>
              <a:t>C’est à toi </a:t>
            </a:r>
            <a:r>
              <a:rPr lang="it-IT" sz="2000" b="1" i="1"/>
              <a:t>qu’</a:t>
            </a:r>
            <a:r>
              <a:rPr lang="it-IT" sz="2000" i="1"/>
              <a:t>il s’est adressé.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Attention</a:t>
            </a:r>
            <a:r>
              <a:rPr lang="it-IT" sz="2000"/>
              <a:t> :</a:t>
            </a:r>
          </a:p>
          <a:p>
            <a:pPr marL="0" indent="0">
              <a:buNone/>
            </a:pPr>
            <a:r>
              <a:rPr lang="it-IT" sz="2000" b="1"/>
              <a:t>QUI</a:t>
            </a:r>
            <a:r>
              <a:rPr lang="it-IT" sz="2000"/>
              <a:t> ne s’élide pas</a:t>
            </a:r>
          </a:p>
          <a:p>
            <a:pPr marL="0" indent="0">
              <a:buNone/>
            </a:pPr>
            <a:r>
              <a:rPr lang="it-IT" sz="2000" b="1"/>
              <a:t>QUE</a:t>
            </a:r>
            <a:r>
              <a:rPr lang="it-IT" sz="2000"/>
              <a:t> s’élide </a:t>
            </a:r>
            <a:r>
              <a:rPr lang="it-IT" sz="2000" b="1"/>
              <a:t>obligatoirement</a:t>
            </a:r>
            <a:r>
              <a:rPr lang="it-IT" sz="2000"/>
              <a:t> devant une voyelle : </a:t>
            </a:r>
            <a:r>
              <a:rPr lang="it-IT" sz="2000" b="1"/>
              <a:t>QU’</a:t>
            </a:r>
          </a:p>
        </p:txBody>
      </p:sp>
    </p:spTree>
    <p:extLst>
      <p:ext uri="{BB962C8B-B14F-4D97-AF65-F5344CB8AC3E}">
        <p14:creationId xmlns:p14="http://schemas.microsoft.com/office/powerpoint/2010/main" val="350846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DONT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 b="1"/>
              <a:t>Dont</a:t>
            </a:r>
            <a:r>
              <a:rPr lang="it-IT" sz="2000"/>
              <a:t> remplace un complément introduit par la préposition </a:t>
            </a:r>
            <a:r>
              <a:rPr lang="it-IT" sz="2000" i="1"/>
              <a:t>de</a:t>
            </a:r>
            <a:r>
              <a:rPr lang="it-IT" sz="2000"/>
              <a:t> :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Exemples</a:t>
            </a:r>
            <a:r>
              <a:rPr lang="it-IT" sz="2000"/>
              <a:t> :</a:t>
            </a:r>
          </a:p>
          <a:p>
            <a:pPr marL="0" indent="0">
              <a:buNone/>
            </a:pPr>
            <a:r>
              <a:rPr lang="it-IT" sz="2000" i="1"/>
              <a:t>J’ai acheté un ordinateur </a:t>
            </a:r>
            <a:r>
              <a:rPr lang="it-IT" sz="2000" b="1" i="1">
                <a:solidFill>
                  <a:srgbClr val="FF0000"/>
                </a:solidFill>
              </a:rPr>
              <a:t>dont</a:t>
            </a:r>
            <a:r>
              <a:rPr lang="it-IT" sz="2000" i="1"/>
              <a:t> je suis très satisfait (être satisfait </a:t>
            </a:r>
            <a:r>
              <a:rPr lang="it-IT" sz="2000" b="1" i="1"/>
              <a:t>de</a:t>
            </a:r>
            <a:r>
              <a:rPr lang="it-IT" sz="2000" i="1"/>
              <a:t>)</a:t>
            </a:r>
          </a:p>
          <a:p>
            <a:pPr marL="0" indent="0">
              <a:buNone/>
            </a:pPr>
            <a:r>
              <a:rPr lang="it-IT" sz="2000" i="1"/>
              <a:t>J’ai écouté avec intérêt les thèses de cet économiste </a:t>
            </a:r>
            <a:r>
              <a:rPr lang="it-IT" sz="2000" b="1" i="1">
                <a:solidFill>
                  <a:srgbClr val="FF0000"/>
                </a:solidFill>
              </a:rPr>
              <a:t>dont</a:t>
            </a:r>
            <a:r>
              <a:rPr lang="it-IT" sz="2000" i="1"/>
              <a:t> on m’avait tant parlé (parler </a:t>
            </a:r>
            <a:r>
              <a:rPr lang="it-IT" sz="2000" b="1" i="1"/>
              <a:t>de</a:t>
            </a:r>
            <a:r>
              <a:rPr lang="it-IT" sz="2000" i="1"/>
              <a:t>)</a:t>
            </a:r>
          </a:p>
          <a:p>
            <a:pPr marL="0" indent="0">
              <a:buNone/>
            </a:pPr>
            <a:r>
              <a:rPr lang="it-IT" sz="2000" i="1"/>
              <a:t>Cette entreprise a un nom </a:t>
            </a:r>
            <a:r>
              <a:rPr lang="it-IT" sz="2000" b="1" i="1">
                <a:solidFill>
                  <a:srgbClr val="FF0000"/>
                </a:solidFill>
              </a:rPr>
              <a:t>dont</a:t>
            </a:r>
            <a:r>
              <a:rPr lang="it-IT" sz="2000" i="1"/>
              <a:t> l’origine est allemande (l’origine </a:t>
            </a:r>
            <a:r>
              <a:rPr lang="it-IT" sz="2000" b="1" i="1"/>
              <a:t>de</a:t>
            </a:r>
            <a:r>
              <a:rPr lang="it-IT" sz="2000" i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509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 cap="all">
                <a:solidFill>
                  <a:srgbClr val="FFFFFF"/>
                </a:solidFill>
              </a:rPr>
              <a:t>Où – </a:t>
            </a:r>
            <a:r>
              <a:rPr lang="it-IT" sz="4000">
                <a:solidFill>
                  <a:srgbClr val="FFFFFF"/>
                </a:solidFill>
              </a:rPr>
              <a:t>complément de lieu ou de temps</a:t>
            </a:r>
            <a:endParaRPr lang="it-IT" sz="4000" cap="all">
              <a:solidFill>
                <a:srgbClr val="FFFF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 b="1"/>
              <a:t>Complément de lieu</a:t>
            </a:r>
          </a:p>
          <a:p>
            <a:pPr marL="0" indent="0">
              <a:buNone/>
            </a:pPr>
            <a:r>
              <a:rPr lang="it-IT" sz="2000" i="1"/>
              <a:t>Le Bordelais est une région </a:t>
            </a:r>
            <a:r>
              <a:rPr lang="it-IT" sz="2000" b="1" i="1">
                <a:solidFill>
                  <a:srgbClr val="FF0000"/>
                </a:solidFill>
              </a:rPr>
              <a:t>où</a:t>
            </a:r>
            <a:r>
              <a:rPr lang="it-IT" sz="2000" i="1"/>
              <a:t> on produit de très bons vins.</a:t>
            </a:r>
          </a:p>
          <a:p>
            <a:pPr marL="0" indent="0">
              <a:buNone/>
            </a:pPr>
            <a:r>
              <a:rPr lang="it-IT" sz="2000" b="1"/>
              <a:t>Là où</a:t>
            </a:r>
          </a:p>
          <a:p>
            <a:pPr marL="0" indent="0">
              <a:buNone/>
            </a:pPr>
            <a:r>
              <a:rPr lang="it-IT" sz="2000"/>
              <a:t>On ira </a:t>
            </a:r>
            <a:r>
              <a:rPr lang="it-IT" sz="2000" b="1">
                <a:solidFill>
                  <a:srgbClr val="FF0000"/>
                </a:solidFill>
              </a:rPr>
              <a:t>là où </a:t>
            </a:r>
            <a:r>
              <a:rPr lang="it-IT" sz="2000"/>
              <a:t>tu préféres.</a:t>
            </a:r>
          </a:p>
          <a:p>
            <a:pPr marL="0" indent="0">
              <a:buNone/>
            </a:pPr>
            <a:r>
              <a:rPr lang="it-IT" sz="2000" b="1"/>
              <a:t>D’où</a:t>
            </a:r>
          </a:p>
          <a:p>
            <a:pPr marL="0" indent="0">
              <a:buNone/>
            </a:pPr>
            <a:r>
              <a:rPr lang="it-IT" sz="2000"/>
              <a:t>Dites-nous </a:t>
            </a:r>
            <a:r>
              <a:rPr lang="it-IT" sz="2000" b="1">
                <a:solidFill>
                  <a:srgbClr val="FF0000"/>
                </a:solidFill>
              </a:rPr>
              <a:t>d’où</a:t>
            </a:r>
            <a:r>
              <a:rPr lang="it-IT" sz="2000"/>
              <a:t> vous venez</a:t>
            </a:r>
          </a:p>
          <a:p>
            <a:pPr marL="0" indent="0">
              <a:buNone/>
            </a:pPr>
            <a:r>
              <a:rPr lang="it-IT" sz="2000" b="1"/>
              <a:t>Par où</a:t>
            </a:r>
          </a:p>
          <a:p>
            <a:pPr marL="0" indent="0">
              <a:buNone/>
            </a:pPr>
            <a:r>
              <a:rPr lang="it-IT" sz="2000"/>
              <a:t>Les embouteillages, ça dépend </a:t>
            </a:r>
            <a:r>
              <a:rPr lang="it-IT" sz="2000" b="1">
                <a:solidFill>
                  <a:srgbClr val="FF0000"/>
                </a:solidFill>
              </a:rPr>
              <a:t>par où </a:t>
            </a:r>
            <a:r>
              <a:rPr lang="it-IT" sz="2000"/>
              <a:t>on passe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Complément de temps </a:t>
            </a:r>
            <a:r>
              <a:rPr lang="it-IT" sz="2000"/>
              <a:t>(quand l’antécédent est un mot qui indique le temps)</a:t>
            </a:r>
          </a:p>
          <a:p>
            <a:pPr marL="0" indent="0">
              <a:buNone/>
            </a:pPr>
            <a:r>
              <a:rPr lang="it-IT" sz="2000" i="1"/>
              <a:t>Ces dix jours-là, c’est la période </a:t>
            </a:r>
            <a:r>
              <a:rPr lang="it-IT" sz="2000" b="1" i="1">
                <a:solidFill>
                  <a:srgbClr val="FF0000"/>
                </a:solidFill>
              </a:rPr>
              <a:t>où</a:t>
            </a:r>
            <a:r>
              <a:rPr lang="it-IT" sz="2000" i="1"/>
              <a:t> j’ai le plus travaillé.</a:t>
            </a:r>
          </a:p>
        </p:txBody>
      </p:sp>
    </p:spTree>
    <p:extLst>
      <p:ext uri="{BB962C8B-B14F-4D97-AF65-F5344CB8AC3E}">
        <p14:creationId xmlns:p14="http://schemas.microsoft.com/office/powerpoint/2010/main" val="367721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Ce + qui, que, dont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/>
              <a:t>L’antécédent peut être le pronom neutre </a:t>
            </a:r>
            <a:r>
              <a:rPr lang="it-IT" sz="2000" b="1"/>
              <a:t>CE</a:t>
            </a:r>
            <a:r>
              <a:rPr lang="it-IT" sz="2000"/>
              <a:t>. Cette construction est très fréquente.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Exemples</a:t>
            </a:r>
            <a:r>
              <a:rPr lang="it-IT" sz="2000"/>
              <a:t>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i="1"/>
              <a:t>Il fait </a:t>
            </a:r>
            <a:r>
              <a:rPr lang="it-IT" sz="2000" b="1" i="1">
                <a:solidFill>
                  <a:srgbClr val="FF0000"/>
                </a:solidFill>
              </a:rPr>
              <a:t>ce qui </a:t>
            </a:r>
            <a:r>
              <a:rPr lang="it-IT" sz="2000" i="1"/>
              <a:t>lui chante.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b="1" i="1"/>
              <a:t>Ce qu’a </a:t>
            </a:r>
            <a:r>
              <a:rPr lang="it-IT" sz="2000" i="1"/>
              <a:t>dit l’expert, ça me confirme </a:t>
            </a:r>
            <a:r>
              <a:rPr lang="it-IT" sz="2000" b="1" i="1">
                <a:solidFill>
                  <a:srgbClr val="FF0000"/>
                </a:solidFill>
              </a:rPr>
              <a:t>ce que </a:t>
            </a:r>
            <a:r>
              <a:rPr lang="it-IT" sz="2000" i="1"/>
              <a:t>je pensais déjà.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i="1"/>
              <a:t>Nous avons montré </a:t>
            </a:r>
            <a:r>
              <a:rPr lang="it-IT" sz="2000" b="1" i="1">
                <a:solidFill>
                  <a:srgbClr val="FF0000"/>
                </a:solidFill>
              </a:rPr>
              <a:t>ce dont </a:t>
            </a:r>
            <a:r>
              <a:rPr lang="it-IT" sz="2000" i="1"/>
              <a:t>nous sommes capables.</a:t>
            </a:r>
          </a:p>
          <a:p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300884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05271"/>
            <a:ext cx="10515600" cy="1325563"/>
          </a:xfrm>
        </p:spPr>
        <p:txBody>
          <a:bodyPr>
            <a:normAutofit/>
          </a:bodyPr>
          <a:lstStyle/>
          <a:p>
            <a:r>
              <a:rPr lang="it-IT"/>
              <a:t>Les pronoms relatifs composés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16778"/>
            <a:ext cx="4276725" cy="2224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/>
              <a:t>Quand le pronom relatif est précédé d’une </a:t>
            </a:r>
            <a:r>
              <a:rPr lang="it-IT" sz="2400" b="1"/>
              <a:t>préposition</a:t>
            </a:r>
            <a:r>
              <a:rPr lang="it-IT" sz="2400"/>
              <a:t>, on emploie le pronom relatif composé.</a:t>
            </a:r>
          </a:p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21757"/>
              </p:ext>
            </p:extLst>
          </p:nvPr>
        </p:nvGraphicFramePr>
        <p:xfrm>
          <a:off x="5553075" y="2316778"/>
          <a:ext cx="5534471" cy="2232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811"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Pronom relatif composé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Précédé</a:t>
                      </a:r>
                      <a:r>
                        <a:rPr lang="it-IT" sz="1800" b="1" baseline="0">
                          <a:solidFill>
                            <a:schemeClr val="tx1"/>
                          </a:solidFill>
                        </a:rPr>
                        <a:t> de </a:t>
                      </a:r>
                    </a:p>
                    <a:p>
                      <a:pPr algn="ctr"/>
                      <a:r>
                        <a:rPr lang="it-IT" sz="1800" b="1" i="1" baseline="0">
                          <a:solidFill>
                            <a:schemeClr val="tx1"/>
                          </a:solidFill>
                        </a:rPr>
                        <a:t>à</a:t>
                      </a:r>
                      <a:endParaRPr lang="it-IT" sz="1800" b="1" i="1">
                        <a:solidFill>
                          <a:schemeClr val="tx1"/>
                        </a:solidFill>
                      </a:endParaRP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Précédé de </a:t>
                      </a:r>
                    </a:p>
                    <a:p>
                      <a:pPr algn="ctr"/>
                      <a:r>
                        <a:rPr lang="it-IT" sz="1800" b="1" i="1">
                          <a:solidFill>
                            <a:schemeClr val="tx1"/>
                          </a:solidFill>
                        </a:rPr>
                        <a:t>de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15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Lequel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Auquel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Duquel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15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Laquelle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À laquelle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it-IT" sz="1800" b="0" baseline="0">
                          <a:solidFill>
                            <a:schemeClr val="tx1"/>
                          </a:solidFill>
                        </a:rPr>
                        <a:t> laquelle</a:t>
                      </a:r>
                      <a:endParaRPr lang="it-IT" sz="1800" b="0">
                        <a:solidFill>
                          <a:schemeClr val="tx1"/>
                        </a:solidFill>
                      </a:endParaRP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15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Lesquels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Auxquels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Desquels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15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Lesquelles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Auxquelles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desquelles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2097E9FC-A450-4A7A-A903-86FBFBC6A6E8}"/>
              </a:ext>
            </a:extLst>
          </p:cNvPr>
          <p:cNvCxnSpPr>
            <a:cxnSpLocks/>
          </p:cNvCxnSpPr>
          <p:nvPr/>
        </p:nvCxnSpPr>
        <p:spPr>
          <a:xfrm>
            <a:off x="838200" y="1908699"/>
            <a:ext cx="10382250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A5417A12-F0D5-4BD9-90F0-1F81E4E6B6B6}"/>
              </a:ext>
            </a:extLst>
          </p:cNvPr>
          <p:cNvSpPr txBox="1"/>
          <p:nvPr/>
        </p:nvSpPr>
        <p:spPr>
          <a:xfrm>
            <a:off x="838200" y="4949301"/>
            <a:ext cx="10315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/>
              <a:t>Exemples</a:t>
            </a:r>
            <a:r>
              <a:rPr lang="fr-FR"/>
              <a:t> :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fr-FR" i="1"/>
              <a:t>Je ne sais pas comment s’appelle la machine </a:t>
            </a:r>
            <a:r>
              <a:rPr lang="fr-FR" i="1">
                <a:solidFill>
                  <a:srgbClr val="FF0000"/>
                </a:solidFill>
              </a:rPr>
              <a:t>avec laquelle </a:t>
            </a:r>
            <a:r>
              <a:rPr lang="fr-FR" i="1"/>
              <a:t>on coupe le papier.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fr-FR" i="1"/>
              <a:t>L’ordinateur </a:t>
            </a:r>
            <a:r>
              <a:rPr lang="fr-FR" i="1">
                <a:solidFill>
                  <a:srgbClr val="FF0000"/>
                </a:solidFill>
              </a:rPr>
              <a:t>sur lequel </a:t>
            </a:r>
            <a:r>
              <a:rPr lang="fr-FR" i="1"/>
              <a:t>je travaille est toujours en panne.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fr-FR" i="1"/>
              <a:t>Rendez-vous au café </a:t>
            </a:r>
            <a:r>
              <a:rPr lang="fr-FR" i="1">
                <a:solidFill>
                  <a:srgbClr val="FF0000"/>
                </a:solidFill>
              </a:rPr>
              <a:t>en face duquel </a:t>
            </a:r>
            <a:r>
              <a:rPr lang="fr-FR" i="1"/>
              <a:t>j’habite</a:t>
            </a:r>
          </a:p>
        </p:txBody>
      </p:sp>
    </p:spTree>
    <p:extLst>
      <p:ext uri="{BB962C8B-B14F-4D97-AF65-F5344CB8AC3E}">
        <p14:creationId xmlns:p14="http://schemas.microsoft.com/office/powerpoint/2010/main" val="155148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Préposition + QUI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 fontScale="92500"/>
          </a:bodyPr>
          <a:lstStyle/>
          <a:p>
            <a:endParaRPr lang="it-IT" sz="2000"/>
          </a:p>
          <a:p>
            <a:r>
              <a:rPr lang="it-IT" sz="2000"/>
              <a:t>Si le pronom relatif qui suit la préposition remplace un </a:t>
            </a:r>
            <a:r>
              <a:rPr lang="it-IT" sz="2000" b="1"/>
              <a:t>nom de personne</a:t>
            </a:r>
            <a:r>
              <a:rPr lang="it-IT" sz="2000"/>
              <a:t>, on peut employer soit </a:t>
            </a:r>
            <a:r>
              <a:rPr lang="it-IT" sz="2000" b="1" i="1"/>
              <a:t>qui</a:t>
            </a:r>
            <a:r>
              <a:rPr lang="it-IT" sz="2000"/>
              <a:t>, soit </a:t>
            </a:r>
            <a:r>
              <a:rPr lang="it-IT" sz="2000" b="1" i="1"/>
              <a:t>lequel</a:t>
            </a:r>
            <a:r>
              <a:rPr lang="it-IT" sz="2000"/>
              <a:t>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/>
              <a:t>Exemples :</a:t>
            </a:r>
          </a:p>
          <a:p>
            <a:pPr marL="0" indent="0">
              <a:buNone/>
            </a:pPr>
            <a:r>
              <a:rPr lang="it-IT" sz="2000" i="1"/>
              <a:t>Ce sont les clients </a:t>
            </a:r>
            <a:r>
              <a:rPr lang="it-IT" sz="2000" b="1" i="1">
                <a:solidFill>
                  <a:srgbClr val="FF0000"/>
                </a:solidFill>
              </a:rPr>
              <a:t>avec qui </a:t>
            </a:r>
            <a:r>
              <a:rPr lang="it-IT" sz="2000" i="1"/>
              <a:t>nous faisons le plus d’affaires.</a:t>
            </a:r>
          </a:p>
          <a:p>
            <a:pPr marL="0" indent="0">
              <a:buNone/>
            </a:pPr>
            <a:r>
              <a:rPr lang="it-IT" sz="2000" i="1"/>
              <a:t>Ce sont les clients </a:t>
            </a:r>
            <a:r>
              <a:rPr lang="it-IT" sz="2000" b="1" i="1">
                <a:solidFill>
                  <a:srgbClr val="FF0000"/>
                </a:solidFill>
              </a:rPr>
              <a:t>avec lesquels </a:t>
            </a:r>
            <a:r>
              <a:rPr lang="it-IT" sz="2000" i="1"/>
              <a:t>nous faisons le plus d’affaires.</a:t>
            </a:r>
          </a:p>
          <a:p>
            <a:pPr marL="0" indent="0">
              <a:buNone/>
            </a:pPr>
            <a:endParaRPr lang="it-IT" sz="2000" i="1"/>
          </a:p>
          <a:p>
            <a:pPr marL="0" indent="0">
              <a:buNone/>
            </a:pPr>
            <a:r>
              <a:rPr lang="it-IT" sz="2000" i="1"/>
              <a:t>Céline est une amie </a:t>
            </a:r>
            <a:r>
              <a:rPr lang="it-IT" sz="2000" b="1" i="1">
                <a:solidFill>
                  <a:srgbClr val="FF0000"/>
                </a:solidFill>
              </a:rPr>
              <a:t>sur qui </a:t>
            </a:r>
            <a:r>
              <a:rPr lang="it-IT" sz="2000" i="1"/>
              <a:t>je peux compter.</a:t>
            </a:r>
          </a:p>
          <a:p>
            <a:pPr marL="0" indent="0">
              <a:buNone/>
            </a:pPr>
            <a:r>
              <a:rPr lang="it-IT" sz="2000" i="1"/>
              <a:t>Céline est une amie </a:t>
            </a:r>
            <a:r>
              <a:rPr lang="it-IT" sz="2000" b="1" i="1">
                <a:solidFill>
                  <a:srgbClr val="FF0000"/>
                </a:solidFill>
              </a:rPr>
              <a:t>sur laquelle </a:t>
            </a:r>
            <a:r>
              <a:rPr lang="it-IT" sz="2000" i="1"/>
              <a:t>je peux compter.</a:t>
            </a:r>
          </a:p>
          <a:p>
            <a:pPr marL="0" indent="0">
              <a:buNone/>
            </a:pPr>
            <a:endParaRPr lang="it-IT" sz="2000" i="1"/>
          </a:p>
          <a:p>
            <a:pPr marL="0" indent="0">
              <a:buNone/>
            </a:pPr>
            <a:r>
              <a:rPr lang="it-IT" sz="2000" i="1"/>
              <a:t>Cette société a un administrateur </a:t>
            </a:r>
            <a:r>
              <a:rPr lang="it-IT" sz="2000" b="1" i="1">
                <a:solidFill>
                  <a:srgbClr val="FF0000"/>
                </a:solidFill>
              </a:rPr>
              <a:t>en qui </a:t>
            </a:r>
            <a:r>
              <a:rPr lang="it-IT" sz="2000" i="1"/>
              <a:t>j’ai toute confiance.</a:t>
            </a:r>
          </a:p>
          <a:p>
            <a:pPr marL="0" indent="0">
              <a:buNone/>
            </a:pPr>
            <a:r>
              <a:rPr lang="it-IT" sz="2000" i="1"/>
              <a:t>Cette société a un administrateur </a:t>
            </a:r>
            <a:r>
              <a:rPr lang="it-IT" sz="2000" b="1" i="1">
                <a:solidFill>
                  <a:srgbClr val="FF0000"/>
                </a:solidFill>
              </a:rPr>
              <a:t>dans lequel </a:t>
            </a:r>
            <a:r>
              <a:rPr lang="it-IT" sz="2000" i="1"/>
              <a:t>j’ai toute confiance.</a:t>
            </a:r>
            <a:endParaRPr lang="it-IT" sz="2000"/>
          </a:p>
          <a:p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3939188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606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Les pronoms relatifs</vt:lpstr>
      <vt:lpstr>Les pronoms relatifs simples</vt:lpstr>
      <vt:lpstr>QUI – SUJET de la relative</vt:lpstr>
      <vt:lpstr>QUE – complément d’objet direct de la relative</vt:lpstr>
      <vt:lpstr>DONT</vt:lpstr>
      <vt:lpstr>Où – complément de lieu ou de temps</vt:lpstr>
      <vt:lpstr>Ce + qui, que, dont</vt:lpstr>
      <vt:lpstr>Les pronoms relatifs composés</vt:lpstr>
      <vt:lpstr>Préposition + QUI</vt:lpstr>
      <vt:lpstr>Presentazione standard di PowerPoint</vt:lpstr>
      <vt:lpstr>La mise en relief</vt:lpstr>
      <vt:lpstr>La proposition subordonnée relative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relatifs</dc:title>
  <dc:creator>laura.kreyder</dc:creator>
  <cp:lastModifiedBy>laura.kreyder@unimib.it</cp:lastModifiedBy>
  <cp:revision>19</cp:revision>
  <dcterms:created xsi:type="dcterms:W3CDTF">2020-10-09T16:24:45Z</dcterms:created>
  <dcterms:modified xsi:type="dcterms:W3CDTF">2022-10-10T15:53:48Z</dcterms:modified>
</cp:coreProperties>
</file>