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81" r:id="rId2"/>
    <p:sldId id="307" r:id="rId3"/>
    <p:sldId id="383" r:id="rId4"/>
    <p:sldId id="384" r:id="rId5"/>
    <p:sldId id="258" r:id="rId6"/>
    <p:sldId id="385" r:id="rId7"/>
    <p:sldId id="260" r:id="rId8"/>
    <p:sldId id="272" r:id="rId9"/>
    <p:sldId id="386" r:id="rId10"/>
    <p:sldId id="387" r:id="rId11"/>
    <p:sldId id="375" r:id="rId12"/>
    <p:sldId id="291" r:id="rId13"/>
    <p:sldId id="280" r:id="rId14"/>
    <p:sldId id="357" r:id="rId1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9"/>
    <p:restoredTop sz="96405"/>
  </p:normalViewPr>
  <p:slideViewPr>
    <p:cSldViewPr snapToGrid="0" snapToObjects="1">
      <p:cViewPr varScale="1">
        <p:scale>
          <a:sx n="101" d="100"/>
          <a:sy n="101" d="100"/>
        </p:scale>
        <p:origin x="200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C83B29-6DAD-C04E-97CD-C906CF9236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AB391D4-5D16-A74D-A3D1-12B67F4F2E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2338712-B358-DC45-98CD-CE958232F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20AC4-9F30-D546-ABC5-09B3E7F46555}" type="datetimeFigureOut">
              <a:rPr lang="it-IT" smtClean="0"/>
              <a:t>09/10/22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A8BFC5B-BAFF-5A42-BF0F-B4E0F6B57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7254CE2-630D-FB42-824E-6BFBED5E2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86310-4EA3-754A-8EC8-7361935DE3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5138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4F2278-8C8E-C84E-A1CE-26A3917E0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58A9C4E-59DB-504D-8D7D-1C2DCCD96B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283BE90-5237-D347-BB2F-CBE0D899E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20AC4-9F30-D546-ABC5-09B3E7F46555}" type="datetimeFigureOut">
              <a:rPr lang="it-IT" smtClean="0"/>
              <a:t>09/10/22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D52C653-FD9A-9146-8189-69A4126FC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482695D-2D0F-A444-AB80-89F8FD2DF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86310-4EA3-754A-8EC8-7361935DE3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5529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EAEB054-7C93-7847-8E24-DA9671E165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7C29D87-5B0F-E74D-8425-3FD33154B2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1BCFAD9-CEE3-D04A-911C-AAFBD76B3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20AC4-9F30-D546-ABC5-09B3E7F46555}" type="datetimeFigureOut">
              <a:rPr lang="it-IT" smtClean="0"/>
              <a:t>09/10/22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B9C1C6D-BC73-D74A-9E9E-31CF297AC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B0ADBF0-2A8F-7644-A208-B4E0F1793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86310-4EA3-754A-8EC8-7361935DE3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2477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BA0FE9-78E3-7E4F-9D3A-26293BDB5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ED63D8E-01F1-034A-9BC8-03BE44824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CBA341B-084E-BB44-BCC9-A5B3225C1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20AC4-9F30-D546-ABC5-09B3E7F46555}" type="datetimeFigureOut">
              <a:rPr lang="it-IT" smtClean="0"/>
              <a:t>09/10/22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5FB4084-7BBB-F747-865F-5EFFBE4C1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FFE12F9-98D5-1346-8100-B5BA25123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86310-4EA3-754A-8EC8-7361935DE3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9845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7AB570-0B7D-7C49-90FB-081E053E7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2108E08-674E-944A-A5F4-D3C0BFF936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72990D1-FDD4-2B43-83EE-EF00C8A28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20AC4-9F30-D546-ABC5-09B3E7F46555}" type="datetimeFigureOut">
              <a:rPr lang="it-IT" smtClean="0"/>
              <a:t>09/10/22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85B6A27-AD62-E74B-9EC1-0FE21A00A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611B6F1-8487-7546-9504-6D9C49118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86310-4EA3-754A-8EC8-7361935DE3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1352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5BDB52-EFD9-E043-8D9E-384C54B0A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ACA37E8-F2C3-8C49-B1DE-1FE37AF8B3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C7D7A5D-966A-314F-90B3-58ED70D40C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47A460B-B181-7545-AAB9-5BAAF0E00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20AC4-9F30-D546-ABC5-09B3E7F46555}" type="datetimeFigureOut">
              <a:rPr lang="it-IT" smtClean="0"/>
              <a:t>09/10/22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E9D9584-1799-1E40-9F9D-7803940BE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722305E-5E6E-234C-8BAE-F441204F9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86310-4EA3-754A-8EC8-7361935DE3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9411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8AADF08-A00B-AD49-9936-13FCC2E1D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3C20920-32A4-2749-95BC-154E61DE5D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52B578F-DE70-754C-B7C7-5F9EFE743E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38D7544-1290-4E45-BD1A-C7C85A550A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3983634-E13B-E143-86F2-5E42CD2673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57320460-595F-D14D-A4C9-90D5A21D2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20AC4-9F30-D546-ABC5-09B3E7F46555}" type="datetimeFigureOut">
              <a:rPr lang="it-IT" smtClean="0"/>
              <a:t>09/10/22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FE02847-919C-704C-990B-99C5ED992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2E54CEF0-F0C6-4641-B9F5-02A303AA9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86310-4EA3-754A-8EC8-7361935DE3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0409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9C2FF2-BF07-2749-8B96-3EB701E8B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3254990-94E2-D94C-80CF-5E9A0560B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20AC4-9F30-D546-ABC5-09B3E7F46555}" type="datetimeFigureOut">
              <a:rPr lang="it-IT" smtClean="0"/>
              <a:t>09/10/22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2B62EE2-1B43-9748-95EE-A227816D5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41FB332-C618-274F-B09D-D40BE1C13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86310-4EA3-754A-8EC8-7361935DE3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635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B343A2D-D37D-B44F-859A-A0ED19A23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20AC4-9F30-D546-ABC5-09B3E7F46555}" type="datetimeFigureOut">
              <a:rPr lang="it-IT" smtClean="0"/>
              <a:t>09/10/22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4AC046C-1489-8049-9046-CF00F9A52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D7E2350-31FF-AC4A-8EA1-A8480B604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86310-4EA3-754A-8EC8-7361935DE3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0234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B6BCCC-F563-E844-AC9D-0EDE68FB4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A3A887C-63CE-D34F-BF8F-792F56E8FF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D1BA933-B6BD-4F46-9F8F-BCC7FA106B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81A9AF3-AF6E-5E47-9519-2AE428E59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20AC4-9F30-D546-ABC5-09B3E7F46555}" type="datetimeFigureOut">
              <a:rPr lang="it-IT" smtClean="0"/>
              <a:t>09/10/22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E7FC485-F07E-A84F-A70E-069BA0C57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B1DFD9D-A805-9C4B-B2A6-A56045A11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86310-4EA3-754A-8EC8-7361935DE3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2813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B3470E-1863-F046-841B-5AB980A82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03CFE697-1C91-2C48-85FA-240DEC66F3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D0D40BF-7BB1-0C4E-BF9E-05A1C7115D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0C94A2C-498B-244A-ABC4-19D82E11D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20AC4-9F30-D546-ABC5-09B3E7F46555}" type="datetimeFigureOut">
              <a:rPr lang="it-IT" smtClean="0"/>
              <a:t>09/10/22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8D199CB-061A-C14C-87AC-659DA703C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59F1D7-DCBD-D44A-92A3-F79D46021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86310-4EA3-754A-8EC8-7361935DE3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7995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E20AD282-2687-8945-A308-90CF38636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0C54F6E-6D90-5341-9A10-AEB59F1DC6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024F8D3-D160-9544-A2B9-183BB3A699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20AC4-9F30-D546-ABC5-09B3E7F46555}" type="datetimeFigureOut">
              <a:rPr lang="it-IT" smtClean="0"/>
              <a:t>09/10/22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3DB759E-3720-4447-B729-4BC5AC7E03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DD425E4-41AD-8940-A56C-5FC027F48E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86310-4EA3-754A-8EC8-7361935DE3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1103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F497A05-07AB-D643-939C-85D3C51E5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7130" y="6195536"/>
            <a:ext cx="2743200" cy="365125"/>
          </a:xfrm>
        </p:spPr>
        <p:txBody>
          <a:bodyPr/>
          <a:lstStyle/>
          <a:p>
            <a:fld id="{6A110857-D844-EB4C-A303-6740D68A01A6}" type="slidenum">
              <a:rPr lang="it-IT" smtClean="0"/>
              <a:t>1</a:t>
            </a:fld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9C135F8-1366-0B41-9848-6A1F28BFE5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4" t="3163" r="20264" b="3715"/>
          <a:stretch/>
        </p:blipFill>
        <p:spPr>
          <a:xfrm>
            <a:off x="1477694" y="2007849"/>
            <a:ext cx="4207487" cy="4187687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67887494-C169-4A4E-A59C-FAB5A15B00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52" r="15147"/>
          <a:stretch/>
        </p:blipFill>
        <p:spPr>
          <a:xfrm>
            <a:off x="5892245" y="2060388"/>
            <a:ext cx="3429000" cy="4167957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255681E0-27FB-544A-9E1B-BB65F8A238B5}"/>
              </a:ext>
            </a:extLst>
          </p:cNvPr>
          <p:cNvSpPr/>
          <p:nvPr/>
        </p:nvSpPr>
        <p:spPr>
          <a:xfrm>
            <a:off x="2514940" y="6318319"/>
            <a:ext cx="2417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i="1" dirty="0" err="1"/>
              <a:t>Compositae</a:t>
            </a:r>
            <a:r>
              <a:rPr lang="it-IT" dirty="0"/>
              <a:t>/</a:t>
            </a:r>
            <a:r>
              <a:rPr lang="it-IT" i="1" dirty="0" err="1"/>
              <a:t>Asteraceae</a:t>
            </a:r>
            <a:endParaRPr lang="it-IT" i="1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D051D750-5030-D14A-AB44-3474DE68223D}"/>
              </a:ext>
            </a:extLst>
          </p:cNvPr>
          <p:cNvSpPr/>
          <p:nvPr/>
        </p:nvSpPr>
        <p:spPr>
          <a:xfrm>
            <a:off x="6440047" y="6273332"/>
            <a:ext cx="23333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i="1" dirty="0" err="1"/>
              <a:t>Umbelliferae</a:t>
            </a:r>
            <a:r>
              <a:rPr lang="it-IT" dirty="0"/>
              <a:t>/</a:t>
            </a:r>
            <a:r>
              <a:rPr lang="it-IT" i="1" dirty="0" err="1"/>
              <a:t>Apiaceae</a:t>
            </a:r>
            <a:endParaRPr lang="it-IT" i="1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71286D92-4958-194C-82EA-BCC52552E998}"/>
              </a:ext>
            </a:extLst>
          </p:cNvPr>
          <p:cNvSpPr/>
          <p:nvPr/>
        </p:nvSpPr>
        <p:spPr>
          <a:xfrm>
            <a:off x="530086" y="277248"/>
            <a:ext cx="1118483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itchFamily="2" charset="2"/>
              <a:buChar char="Ø"/>
            </a:pPr>
            <a:r>
              <a:rPr lang="it-IT" dirty="0" err="1"/>
              <a:t>Many</a:t>
            </a:r>
            <a:r>
              <a:rPr lang="it-IT" dirty="0"/>
              <a:t> </a:t>
            </a:r>
            <a:r>
              <a:rPr lang="it-IT" dirty="0" err="1"/>
              <a:t>unsaturated</a:t>
            </a:r>
            <a:r>
              <a:rPr lang="it-IT" dirty="0"/>
              <a:t> </a:t>
            </a:r>
            <a:r>
              <a:rPr lang="it-IT" dirty="0" err="1"/>
              <a:t>secondary</a:t>
            </a:r>
            <a:r>
              <a:rPr lang="it-IT" dirty="0"/>
              <a:t> </a:t>
            </a:r>
            <a:r>
              <a:rPr lang="it-IT" dirty="0" err="1"/>
              <a:t>metabolites</a:t>
            </a:r>
            <a:r>
              <a:rPr lang="it-IT" dirty="0"/>
              <a:t> </a:t>
            </a:r>
            <a:r>
              <a:rPr lang="it-IT" dirty="0" err="1"/>
              <a:t>also</a:t>
            </a:r>
            <a:r>
              <a:rPr lang="it-IT" dirty="0"/>
              <a:t> </a:t>
            </a:r>
            <a:r>
              <a:rPr lang="it-IT" dirty="0" err="1"/>
              <a:t>contain</a:t>
            </a:r>
            <a:r>
              <a:rPr lang="it-IT" dirty="0"/>
              <a:t> </a:t>
            </a:r>
            <a:r>
              <a:rPr lang="it-IT" b="1" dirty="0"/>
              <a:t>triple bonds </a:t>
            </a:r>
            <a:r>
              <a:rPr lang="it-IT" dirty="0" err="1"/>
              <a:t>produced</a:t>
            </a:r>
            <a:r>
              <a:rPr lang="it-IT" dirty="0"/>
              <a:t> </a:t>
            </a:r>
            <a:r>
              <a:rPr lang="it-IT" dirty="0" err="1"/>
              <a:t>mainly</a:t>
            </a:r>
            <a:r>
              <a:rPr lang="it-IT" dirty="0"/>
              <a:t> by </a:t>
            </a:r>
            <a:r>
              <a:rPr lang="it-IT" dirty="0" err="1"/>
              <a:t>further</a:t>
            </a:r>
            <a:r>
              <a:rPr lang="it-IT" dirty="0"/>
              <a:t> </a:t>
            </a:r>
            <a:r>
              <a:rPr lang="it-IT" dirty="0" err="1"/>
              <a:t>dehydrogenations</a:t>
            </a:r>
            <a:r>
              <a:rPr lang="it-IT" dirty="0"/>
              <a:t> of </a:t>
            </a:r>
            <a:r>
              <a:rPr lang="it-IT" dirty="0" err="1"/>
              <a:t>olefinic</a:t>
            </a:r>
            <a:r>
              <a:rPr lang="it-IT" dirty="0"/>
              <a:t> </a:t>
            </a:r>
            <a:r>
              <a:rPr lang="it-IT" dirty="0" err="1"/>
              <a:t>systems</a:t>
            </a:r>
            <a:r>
              <a:rPr lang="it-IT" dirty="0"/>
              <a:t> </a:t>
            </a:r>
            <a:r>
              <a:rPr lang="it-IT" dirty="0" err="1"/>
              <a:t>into</a:t>
            </a:r>
            <a:r>
              <a:rPr lang="it-IT" dirty="0"/>
              <a:t> </a:t>
            </a:r>
            <a:r>
              <a:rPr lang="it-IT" dirty="0" err="1"/>
              <a:t>molecules</a:t>
            </a:r>
            <a:r>
              <a:rPr lang="it-IT" dirty="0"/>
              <a:t> </a:t>
            </a:r>
            <a:r>
              <a:rPr lang="it-IT" dirty="0" err="1"/>
              <a:t>derived</a:t>
            </a:r>
            <a:r>
              <a:rPr lang="it-IT" dirty="0"/>
              <a:t> from </a:t>
            </a:r>
            <a:r>
              <a:rPr lang="it-IT" dirty="0" err="1"/>
              <a:t>fatty</a:t>
            </a:r>
            <a:r>
              <a:rPr lang="it-IT" dirty="0"/>
              <a:t> </a:t>
            </a:r>
            <a:r>
              <a:rPr lang="it-IT" dirty="0" err="1"/>
              <a:t>acids</a:t>
            </a:r>
            <a:r>
              <a:rPr lang="it-IT" dirty="0"/>
              <a:t>. </a:t>
            </a:r>
          </a:p>
          <a:p>
            <a:pPr marL="285750" indent="-285750" algn="ctr">
              <a:buFont typeface="Wingdings" pitchFamily="2" charset="2"/>
              <a:buChar char="Ø"/>
            </a:pPr>
            <a:endParaRPr lang="it-IT" dirty="0"/>
          </a:p>
          <a:p>
            <a:pPr marL="285750" indent="-285750" algn="ctr">
              <a:buFont typeface="Wingdings" pitchFamily="2" charset="2"/>
              <a:buChar char="Ø"/>
            </a:pPr>
            <a:r>
              <a:rPr lang="it-IT" dirty="0" err="1"/>
              <a:t>These</a:t>
            </a:r>
            <a:r>
              <a:rPr lang="it-IT" dirty="0"/>
              <a:t> </a:t>
            </a:r>
            <a:r>
              <a:rPr lang="it-IT" dirty="0" err="1"/>
              <a:t>compounds</a:t>
            </a:r>
            <a:r>
              <a:rPr lang="it-IT" dirty="0"/>
              <a:t> are </a:t>
            </a:r>
            <a:r>
              <a:rPr lang="it-IT" dirty="0" err="1"/>
              <a:t>widespread</a:t>
            </a:r>
            <a:r>
              <a:rPr lang="it-IT" dirty="0"/>
              <a:t> in nature, </a:t>
            </a:r>
            <a:r>
              <a:rPr lang="it-IT" dirty="0" err="1"/>
              <a:t>found</a:t>
            </a:r>
            <a:r>
              <a:rPr lang="it-IT" dirty="0"/>
              <a:t> in </a:t>
            </a:r>
            <a:r>
              <a:rPr lang="it-IT" dirty="0" err="1"/>
              <a:t>many</a:t>
            </a:r>
            <a:r>
              <a:rPr lang="it-IT" dirty="0"/>
              <a:t> </a:t>
            </a:r>
            <a:r>
              <a:rPr lang="it-IT" dirty="0" err="1"/>
              <a:t>organisms</a:t>
            </a:r>
            <a:r>
              <a:rPr lang="it-IT" dirty="0"/>
              <a:t>, and </a:t>
            </a:r>
            <a:r>
              <a:rPr lang="it-IT" dirty="0" err="1"/>
              <a:t>particularly</a:t>
            </a:r>
            <a:r>
              <a:rPr lang="it-IT" dirty="0"/>
              <a:t> in </a:t>
            </a:r>
            <a:r>
              <a:rPr lang="it-IT" dirty="0" err="1"/>
              <a:t>plants</a:t>
            </a:r>
            <a:r>
              <a:rPr lang="it-IT" dirty="0"/>
              <a:t> </a:t>
            </a:r>
            <a:r>
              <a:rPr lang="it-IT" dirty="0" err="1"/>
              <a:t>belonging</a:t>
            </a:r>
            <a:r>
              <a:rPr lang="it-IT" dirty="0"/>
              <a:t> to the family of the </a:t>
            </a:r>
            <a:r>
              <a:rPr lang="it-IT" dirty="0" err="1"/>
              <a:t>Compositae</a:t>
            </a:r>
            <a:r>
              <a:rPr lang="it-IT" dirty="0"/>
              <a:t> / </a:t>
            </a:r>
            <a:r>
              <a:rPr lang="it-IT" dirty="0" err="1"/>
              <a:t>Asteraceae</a:t>
            </a:r>
            <a:r>
              <a:rPr lang="it-IT" dirty="0"/>
              <a:t>, of the </a:t>
            </a:r>
            <a:r>
              <a:rPr lang="it-IT" dirty="0" err="1"/>
              <a:t>Umbelliferae</a:t>
            </a:r>
            <a:r>
              <a:rPr lang="it-IT" dirty="0"/>
              <a:t> / </a:t>
            </a:r>
            <a:r>
              <a:rPr lang="it-IT" dirty="0" err="1"/>
              <a:t>Apiaceae</a:t>
            </a:r>
            <a:r>
              <a:rPr lang="it-IT" dirty="0"/>
              <a:t> (</a:t>
            </a:r>
            <a:r>
              <a:rPr lang="it-IT" dirty="0" err="1"/>
              <a:t>also</a:t>
            </a:r>
            <a:r>
              <a:rPr lang="it-IT" dirty="0"/>
              <a:t> in fungi </a:t>
            </a:r>
            <a:r>
              <a:rPr lang="it-IT" i="1" dirty="0" err="1"/>
              <a:t>Basidiomycetes</a:t>
            </a:r>
            <a:r>
              <a:rPr lang="it-IT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16863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795AF091-FACD-914E-98BF-968347B8DF62}"/>
              </a:ext>
            </a:extLst>
          </p:cNvPr>
          <p:cNvGrpSpPr/>
          <p:nvPr/>
        </p:nvGrpSpPr>
        <p:grpSpPr>
          <a:xfrm>
            <a:off x="4204827" y="3318370"/>
            <a:ext cx="3465973" cy="2447430"/>
            <a:chOff x="7748127" y="2353170"/>
            <a:chExt cx="2860863" cy="2045476"/>
          </a:xfrm>
        </p:grpSpPr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2188" y="2353170"/>
              <a:ext cx="2766802" cy="19027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CasellaDiTesto 4"/>
            <p:cNvSpPr txBox="1"/>
            <p:nvPr/>
          </p:nvSpPr>
          <p:spPr>
            <a:xfrm>
              <a:off x="7748127" y="4029314"/>
              <a:ext cx="13789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err="1"/>
                <a:t>Anandamide</a:t>
              </a:r>
              <a:endParaRPr lang="it-IT" dirty="0"/>
            </a:p>
          </p:txBody>
        </p:sp>
      </p:grpSp>
      <p:sp>
        <p:nvSpPr>
          <p:cNvPr id="7" name="CasellaDiTesto 6"/>
          <p:cNvSpPr txBox="1"/>
          <p:nvPr/>
        </p:nvSpPr>
        <p:spPr>
          <a:xfrm>
            <a:off x="3800328" y="235035"/>
            <a:ext cx="33003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b="1" dirty="0" err="1">
                <a:solidFill>
                  <a:schemeClr val="accent6">
                    <a:lumMod val="75000"/>
                  </a:schemeClr>
                </a:solidFill>
              </a:rPr>
              <a:t>Amides</a:t>
            </a:r>
            <a:r>
              <a:rPr lang="it-IT" sz="2800" b="1" dirty="0">
                <a:solidFill>
                  <a:schemeClr val="accent6">
                    <a:lumMod val="75000"/>
                  </a:schemeClr>
                </a:solidFill>
              </a:rPr>
              <a:t> of </a:t>
            </a:r>
            <a:r>
              <a:rPr lang="it-IT" sz="2800" b="1" dirty="0" err="1">
                <a:solidFill>
                  <a:schemeClr val="accent6">
                    <a:lumMod val="75000"/>
                  </a:schemeClr>
                </a:solidFill>
              </a:rPr>
              <a:t>fatty</a:t>
            </a:r>
            <a:r>
              <a:rPr lang="it-IT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sz="2800" b="1" dirty="0" err="1">
                <a:solidFill>
                  <a:schemeClr val="accent6">
                    <a:lumMod val="75000"/>
                  </a:schemeClr>
                </a:solidFill>
              </a:rPr>
              <a:t>acids</a:t>
            </a:r>
            <a:endParaRPr lang="it-IT" sz="28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A8BE7E1C-373A-AB4C-B9A3-526DA364B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0857-D844-EB4C-A303-6740D68A01A6}" type="slidenum">
              <a:rPr lang="it-IT" smtClean="0"/>
              <a:t>10</a:t>
            </a:fld>
            <a:endParaRPr lang="it-IT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E2213537-BB16-9B46-9B69-E02E95D1549E}"/>
              </a:ext>
            </a:extLst>
          </p:cNvPr>
          <p:cNvSpPr/>
          <p:nvPr/>
        </p:nvSpPr>
        <p:spPr>
          <a:xfrm>
            <a:off x="689113" y="1136942"/>
            <a:ext cx="106646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itchFamily="2" charset="2"/>
              <a:buChar char="Ø"/>
            </a:pPr>
            <a:r>
              <a:rPr lang="it-IT" sz="2400" dirty="0" err="1">
                <a:solidFill>
                  <a:srgbClr val="000000"/>
                </a:solidFill>
              </a:rPr>
              <a:t>Anandamide</a:t>
            </a:r>
            <a:r>
              <a:rPr lang="it-IT" sz="2400" dirty="0">
                <a:solidFill>
                  <a:srgbClr val="000000"/>
                </a:solidFill>
              </a:rPr>
              <a:t>, amide of </a:t>
            </a:r>
            <a:r>
              <a:rPr lang="it-IT" sz="2400" dirty="0" err="1">
                <a:solidFill>
                  <a:srgbClr val="000000"/>
                </a:solidFill>
              </a:rPr>
              <a:t>arachidonic</a:t>
            </a:r>
            <a:r>
              <a:rPr lang="it-IT" sz="2400" dirty="0">
                <a:solidFill>
                  <a:srgbClr val="000000"/>
                </a:solidFill>
              </a:rPr>
              <a:t> acid</a:t>
            </a:r>
          </a:p>
          <a:p>
            <a:pPr algn="ctr"/>
            <a:endParaRPr lang="it-IT" sz="2400" dirty="0">
              <a:solidFill>
                <a:srgbClr val="000000"/>
              </a:solidFill>
            </a:endParaRPr>
          </a:p>
          <a:p>
            <a:pPr marL="342900" indent="-342900" algn="ctr">
              <a:buFont typeface="Wingdings" pitchFamily="2" charset="2"/>
              <a:buChar char="Ø"/>
            </a:pPr>
            <a:r>
              <a:rPr lang="it-IT" sz="2400" dirty="0" err="1">
                <a:solidFill>
                  <a:srgbClr val="000000"/>
                </a:solidFill>
              </a:rPr>
              <a:t>Anandamide</a:t>
            </a:r>
            <a:r>
              <a:rPr lang="it-IT" sz="2400" dirty="0">
                <a:solidFill>
                  <a:srgbClr val="000000"/>
                </a:solidFill>
              </a:rPr>
              <a:t> or </a:t>
            </a:r>
            <a:r>
              <a:rPr lang="it-IT" sz="2400" dirty="0" err="1">
                <a:solidFill>
                  <a:srgbClr val="000000"/>
                </a:solidFill>
              </a:rPr>
              <a:t>arachidonoylethanolamine</a:t>
            </a:r>
            <a:r>
              <a:rPr lang="it-IT" sz="2400" dirty="0">
                <a:solidFill>
                  <a:srgbClr val="000000"/>
                </a:solidFill>
              </a:rPr>
              <a:t>  (AEA) </a:t>
            </a:r>
            <a:r>
              <a:rPr lang="it-IT" sz="2400" dirty="0" err="1">
                <a:solidFill>
                  <a:srgbClr val="000000"/>
                </a:solidFill>
              </a:rPr>
              <a:t>binds</a:t>
            </a:r>
            <a:r>
              <a:rPr lang="it-IT" sz="2400" dirty="0">
                <a:solidFill>
                  <a:srgbClr val="000000"/>
                </a:solidFill>
              </a:rPr>
              <a:t> to </a:t>
            </a:r>
            <a:r>
              <a:rPr lang="it-IT" sz="2400" dirty="0" err="1">
                <a:solidFill>
                  <a:srgbClr val="000000"/>
                </a:solidFill>
              </a:rPr>
              <a:t>cannabinoid</a:t>
            </a:r>
            <a:r>
              <a:rPr lang="it-IT" sz="2400" dirty="0">
                <a:solidFill>
                  <a:srgbClr val="000000"/>
                </a:solidFill>
              </a:rPr>
              <a:t> </a:t>
            </a:r>
            <a:r>
              <a:rPr lang="it-IT" sz="2400" dirty="0" err="1">
                <a:solidFill>
                  <a:srgbClr val="000000"/>
                </a:solidFill>
              </a:rPr>
              <a:t>receptors</a:t>
            </a:r>
            <a:r>
              <a:rPr lang="it-IT" sz="2400" dirty="0">
                <a:solidFill>
                  <a:srgbClr val="000000"/>
                </a:solidFill>
              </a:rPr>
              <a:t> </a:t>
            </a:r>
            <a:endParaRPr lang="it-IT" sz="240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49956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935760" y="437369"/>
            <a:ext cx="4464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 err="1">
                <a:solidFill>
                  <a:schemeClr val="accent6">
                    <a:lumMod val="75000"/>
                  </a:schemeClr>
                </a:solidFill>
              </a:rPr>
              <a:t>Uncommon</a:t>
            </a:r>
            <a:r>
              <a:rPr lang="it-IT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sz="2800" b="1" dirty="0" err="1">
                <a:solidFill>
                  <a:schemeClr val="accent6">
                    <a:lumMod val="75000"/>
                  </a:schemeClr>
                </a:solidFill>
              </a:rPr>
              <a:t>fatty</a:t>
            </a:r>
            <a:r>
              <a:rPr lang="it-IT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sz="2800" b="1" dirty="0" err="1">
                <a:solidFill>
                  <a:schemeClr val="accent6">
                    <a:lumMod val="75000"/>
                  </a:schemeClr>
                </a:solidFill>
              </a:rPr>
              <a:t>acids</a:t>
            </a:r>
            <a:endParaRPr lang="it-IT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716" y="984986"/>
            <a:ext cx="9405788" cy="2416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0A5E4C7-7DA7-9744-8B57-9AE6F0E90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0857-D844-EB4C-A303-6740D68A01A6}" type="slidenum">
              <a:rPr lang="it-IT" smtClean="0"/>
              <a:t>11</a:t>
            </a:fld>
            <a:endParaRPr lang="it-IT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CA180130-EBF0-4246-92BD-72A8384A4C08}"/>
              </a:ext>
            </a:extLst>
          </p:cNvPr>
          <p:cNvSpPr/>
          <p:nvPr/>
        </p:nvSpPr>
        <p:spPr>
          <a:xfrm>
            <a:off x="743749" y="4437612"/>
            <a:ext cx="104957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itchFamily="2" charset="2"/>
              <a:buChar char="Ø"/>
            </a:pPr>
            <a:r>
              <a:rPr lang="it-IT" sz="2400" dirty="0" err="1"/>
              <a:t>Ricinoleic</a:t>
            </a:r>
            <a:r>
              <a:rPr lang="it-IT" sz="2400" dirty="0"/>
              <a:t> acid: </a:t>
            </a:r>
            <a:r>
              <a:rPr lang="it-IT" sz="2400" dirty="0" err="1"/>
              <a:t>oxidation</a:t>
            </a:r>
            <a:r>
              <a:rPr lang="it-IT" sz="2400" dirty="0"/>
              <a:t> of  </a:t>
            </a:r>
            <a:r>
              <a:rPr lang="it-IT" sz="2400" dirty="0" err="1"/>
              <a:t>oleic</a:t>
            </a:r>
            <a:r>
              <a:rPr lang="it-IT" sz="2400" dirty="0"/>
              <a:t> acid of </a:t>
            </a:r>
            <a:r>
              <a:rPr lang="it-IT" sz="2400" dirty="0" err="1"/>
              <a:t>oil</a:t>
            </a:r>
            <a:endParaRPr lang="it-IT" sz="2400" dirty="0"/>
          </a:p>
          <a:p>
            <a:pPr algn="ctr"/>
            <a:r>
              <a:rPr lang="it-IT" sz="2400" dirty="0"/>
              <a:t>of </a:t>
            </a:r>
            <a:r>
              <a:rPr lang="it-IT" sz="2400" dirty="0" err="1"/>
              <a:t>castor</a:t>
            </a:r>
            <a:r>
              <a:rPr lang="it-IT" sz="2400" dirty="0"/>
              <a:t> (</a:t>
            </a:r>
            <a:r>
              <a:rPr lang="it-IT" sz="2400" dirty="0" err="1"/>
              <a:t>preparation</a:t>
            </a:r>
            <a:r>
              <a:rPr lang="it-IT" sz="2400" dirty="0"/>
              <a:t> of </a:t>
            </a:r>
            <a:r>
              <a:rPr lang="it-IT" sz="2400" dirty="0" err="1"/>
              <a:t>creams</a:t>
            </a:r>
            <a:r>
              <a:rPr lang="it-IT" sz="2400" dirty="0"/>
              <a:t>)</a:t>
            </a:r>
          </a:p>
          <a:p>
            <a:endParaRPr lang="it-IT" sz="2400" dirty="0"/>
          </a:p>
          <a:p>
            <a:pPr marL="342900" indent="-342900" algn="ctr">
              <a:buFont typeface="Wingdings" pitchFamily="2" charset="2"/>
              <a:buChar char="Ø"/>
            </a:pPr>
            <a:r>
              <a:rPr lang="it-IT" sz="2400" dirty="0"/>
              <a:t> Acid </a:t>
            </a:r>
            <a:r>
              <a:rPr lang="it-IT" sz="2400" dirty="0" err="1"/>
              <a:t>undecenoic</a:t>
            </a:r>
            <a:r>
              <a:rPr lang="it-IT" sz="2400" dirty="0"/>
              <a:t>: </a:t>
            </a:r>
            <a:r>
              <a:rPr lang="it-IT" sz="2400" dirty="0" err="1"/>
              <a:t>thermal</a:t>
            </a:r>
            <a:r>
              <a:rPr lang="it-IT" sz="2400" dirty="0"/>
              <a:t> </a:t>
            </a:r>
            <a:r>
              <a:rPr lang="it-IT" sz="2400" dirty="0" err="1"/>
              <a:t>degradationof</a:t>
            </a:r>
            <a:r>
              <a:rPr lang="it-IT" sz="2400" dirty="0"/>
              <a:t> </a:t>
            </a:r>
            <a:r>
              <a:rPr lang="it-IT" sz="2400" dirty="0" err="1"/>
              <a:t>ricinoleic</a:t>
            </a:r>
            <a:r>
              <a:rPr lang="it-IT" sz="2400" dirty="0"/>
              <a:t> acid (</a:t>
            </a:r>
            <a:r>
              <a:rPr lang="it-IT" sz="2400" dirty="0" err="1"/>
              <a:t>fungistatic</a:t>
            </a:r>
            <a:r>
              <a:rPr lang="it-IT" sz="24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294037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93C63E64-8E70-6848-9F3E-95E4208513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42648" y="3504742"/>
            <a:ext cx="2460846" cy="2420669"/>
          </a:xfr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DAA1A501-DDDF-E845-8BEA-B61FBFB7D8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688" y="3321946"/>
            <a:ext cx="3841843" cy="2756105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4C8B210B-734F-484A-AD43-84D876AD63EE}"/>
              </a:ext>
            </a:extLst>
          </p:cNvPr>
          <p:cNvSpPr/>
          <p:nvPr/>
        </p:nvSpPr>
        <p:spPr>
          <a:xfrm>
            <a:off x="2913294" y="6171684"/>
            <a:ext cx="2388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i="1" dirty="0" err="1"/>
              <a:t>Hydnocarpus</a:t>
            </a:r>
            <a:r>
              <a:rPr lang="it-IT" i="1" dirty="0"/>
              <a:t> </a:t>
            </a:r>
            <a:r>
              <a:rPr lang="it-IT" i="1" dirty="0" err="1"/>
              <a:t>wightiana</a:t>
            </a:r>
            <a:endParaRPr lang="it-IT" i="1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FC4117A5-44FF-BA4F-8A7A-D384DFD3166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14" r="5373"/>
          <a:stretch/>
        </p:blipFill>
        <p:spPr>
          <a:xfrm>
            <a:off x="265688" y="1351722"/>
            <a:ext cx="6657719" cy="1689387"/>
          </a:xfrm>
          <a:prstGeom prst="rect">
            <a:avLst/>
          </a:prstGeom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D36F79A-C6F1-994C-B356-62523222F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0857-D844-EB4C-A303-6740D68A01A6}" type="slidenum">
              <a:rPr lang="it-IT" smtClean="0"/>
              <a:t>12</a:t>
            </a:fld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E36FE152-5C71-634F-812E-3D394DC88858}"/>
              </a:ext>
            </a:extLst>
          </p:cNvPr>
          <p:cNvSpPr/>
          <p:nvPr/>
        </p:nvSpPr>
        <p:spPr>
          <a:xfrm>
            <a:off x="7434469" y="1088696"/>
            <a:ext cx="438646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it-IT" sz="2200" dirty="0"/>
              <a:t>The </a:t>
            </a:r>
            <a:r>
              <a:rPr lang="it-IT" sz="2200" dirty="0" err="1"/>
              <a:t>hydnocarpic</a:t>
            </a:r>
            <a:r>
              <a:rPr lang="it-IT" sz="2200" dirty="0"/>
              <a:t> acid  and </a:t>
            </a:r>
            <a:r>
              <a:rPr lang="it-IT" sz="2200" dirty="0" err="1"/>
              <a:t>chaulmoogric</a:t>
            </a:r>
            <a:r>
              <a:rPr lang="it-IT" sz="2200" dirty="0"/>
              <a:t>  acid are </a:t>
            </a:r>
            <a:r>
              <a:rPr lang="it-IT" sz="2200" dirty="0" err="1"/>
              <a:t>found</a:t>
            </a:r>
            <a:r>
              <a:rPr lang="it-IT" sz="2200" dirty="0"/>
              <a:t> in the </a:t>
            </a:r>
            <a:r>
              <a:rPr lang="it-IT" sz="2200" dirty="0" err="1"/>
              <a:t>oil</a:t>
            </a:r>
            <a:r>
              <a:rPr lang="it-IT" sz="2200" dirty="0"/>
              <a:t> </a:t>
            </a:r>
            <a:r>
              <a:rPr lang="it-IT" sz="2200" dirty="0" err="1"/>
              <a:t>extracted</a:t>
            </a:r>
            <a:r>
              <a:rPr lang="it-IT" sz="2200" dirty="0"/>
              <a:t> from the </a:t>
            </a:r>
            <a:r>
              <a:rPr lang="it-IT" sz="2200" dirty="0" err="1"/>
              <a:t>seeds</a:t>
            </a:r>
            <a:r>
              <a:rPr lang="it-IT" sz="2200" dirty="0"/>
              <a:t> of </a:t>
            </a:r>
            <a:r>
              <a:rPr lang="it-IT" sz="2200" i="1" dirty="0" err="1"/>
              <a:t>Hydnocarpus</a:t>
            </a:r>
            <a:r>
              <a:rPr lang="it-IT" sz="2200" i="1" dirty="0"/>
              <a:t> </a:t>
            </a:r>
            <a:r>
              <a:rPr lang="it-IT" sz="2200" i="1" dirty="0" err="1"/>
              <a:t>wightiana</a:t>
            </a:r>
            <a:r>
              <a:rPr lang="it-IT" sz="2200" i="1" dirty="0"/>
              <a:t> </a:t>
            </a:r>
            <a:r>
              <a:rPr lang="it-IT" sz="2200" dirty="0"/>
              <a:t>(</a:t>
            </a:r>
            <a:r>
              <a:rPr lang="it-IT" sz="2200" i="1" dirty="0" err="1"/>
              <a:t>Flacourtiaceae</a:t>
            </a:r>
            <a:r>
              <a:rPr lang="it-IT" sz="2200" dirty="0"/>
              <a:t>)</a:t>
            </a:r>
          </a:p>
          <a:p>
            <a:endParaRPr lang="it-IT" sz="2200" dirty="0"/>
          </a:p>
          <a:p>
            <a:pPr marL="342900" indent="-342900">
              <a:buFont typeface="Wingdings" pitchFamily="2" charset="2"/>
              <a:buChar char="Ø"/>
            </a:pPr>
            <a:r>
              <a:rPr lang="it-IT" sz="2200" dirty="0" err="1"/>
              <a:t>They</a:t>
            </a:r>
            <a:r>
              <a:rPr lang="it-IT" sz="2200" dirty="0"/>
              <a:t> </a:t>
            </a:r>
            <a:r>
              <a:rPr lang="it-IT" sz="2200" dirty="0" err="1"/>
              <a:t>have</a:t>
            </a:r>
            <a:r>
              <a:rPr lang="it-IT" sz="2200" dirty="0"/>
              <a:t> long </a:t>
            </a:r>
            <a:r>
              <a:rPr lang="it-IT" sz="2200" dirty="0" err="1"/>
              <a:t>been</a:t>
            </a:r>
            <a:r>
              <a:rPr lang="it-IT" sz="2200" dirty="0"/>
              <a:t> the </a:t>
            </a:r>
            <a:r>
              <a:rPr lang="it-IT" sz="2200" dirty="0" err="1"/>
              <a:t>only</a:t>
            </a:r>
            <a:r>
              <a:rPr lang="it-IT" sz="2200" dirty="0"/>
              <a:t> </a:t>
            </a:r>
            <a:r>
              <a:rPr lang="it-IT" sz="2200" dirty="0" err="1"/>
              <a:t>remedy</a:t>
            </a:r>
            <a:r>
              <a:rPr lang="it-IT" sz="2200" dirty="0"/>
              <a:t> for </a:t>
            </a:r>
            <a:r>
              <a:rPr lang="it-IT" sz="2200" dirty="0" err="1"/>
              <a:t>leprosy</a:t>
            </a:r>
            <a:r>
              <a:rPr lang="it-IT" sz="2200" dirty="0"/>
              <a:t> (</a:t>
            </a:r>
            <a:r>
              <a:rPr lang="it-IT" sz="2200" dirty="0" err="1"/>
              <a:t>now</a:t>
            </a:r>
            <a:r>
              <a:rPr lang="it-IT" sz="2200" dirty="0"/>
              <a:t> </a:t>
            </a:r>
            <a:r>
              <a:rPr lang="it-IT" sz="2200" dirty="0" err="1"/>
              <a:t>their</a:t>
            </a:r>
            <a:r>
              <a:rPr lang="it-IT" sz="2200" dirty="0"/>
              <a:t> </a:t>
            </a:r>
            <a:r>
              <a:rPr lang="it-IT" sz="2200" dirty="0" err="1"/>
              <a:t>salts</a:t>
            </a:r>
            <a:r>
              <a:rPr lang="it-IT" sz="2200" dirty="0"/>
              <a:t> and </a:t>
            </a:r>
            <a:r>
              <a:rPr lang="it-IT" sz="2200" dirty="0" err="1"/>
              <a:t>esters</a:t>
            </a:r>
            <a:r>
              <a:rPr lang="it-IT" sz="2200" dirty="0"/>
              <a:t> are </a:t>
            </a:r>
            <a:r>
              <a:rPr lang="it-IT" sz="2200" dirty="0" err="1"/>
              <a:t>used</a:t>
            </a:r>
            <a:r>
              <a:rPr lang="it-IT" sz="2200" dirty="0"/>
              <a:t>).</a:t>
            </a:r>
          </a:p>
          <a:p>
            <a:endParaRPr lang="it-IT" sz="2200" dirty="0"/>
          </a:p>
          <a:p>
            <a:pPr marL="342900" indent="-342900">
              <a:buFont typeface="Wingdings" pitchFamily="2" charset="2"/>
              <a:buChar char="Ø"/>
            </a:pPr>
            <a:r>
              <a:rPr lang="it-IT" sz="2200" dirty="0" err="1"/>
              <a:t>Hydnocarpic</a:t>
            </a:r>
            <a:r>
              <a:rPr lang="it-IT" sz="2200" dirty="0"/>
              <a:t> </a:t>
            </a:r>
            <a:r>
              <a:rPr lang="it-IT" sz="2200" b="1" dirty="0"/>
              <a:t>acid</a:t>
            </a:r>
            <a:r>
              <a:rPr lang="it-IT" sz="2200" dirty="0"/>
              <a:t>  and </a:t>
            </a:r>
            <a:r>
              <a:rPr lang="it-IT" sz="2200" dirty="0" err="1"/>
              <a:t>chaulmoogric</a:t>
            </a:r>
            <a:r>
              <a:rPr lang="it-IT" sz="2200" dirty="0"/>
              <a:t>  acid: </a:t>
            </a:r>
            <a:r>
              <a:rPr lang="it-IT" sz="2200" dirty="0" err="1"/>
              <a:t>antibacterial</a:t>
            </a:r>
            <a:r>
              <a:rPr lang="it-IT" sz="2200" dirty="0"/>
              <a:t> </a:t>
            </a:r>
            <a:r>
              <a:rPr lang="it-IT" sz="2200" dirty="0" err="1"/>
              <a:t>action</a:t>
            </a:r>
            <a:r>
              <a:rPr lang="it-IT" sz="2200" dirty="0"/>
              <a:t>, in </a:t>
            </a:r>
            <a:r>
              <a:rPr lang="it-IT" sz="2200" dirty="0" err="1"/>
              <a:t>particular</a:t>
            </a:r>
            <a:r>
              <a:rPr lang="it-IT" sz="2200" dirty="0"/>
              <a:t> </a:t>
            </a:r>
            <a:r>
              <a:rPr lang="it-IT" sz="2200" dirty="0" err="1"/>
              <a:t>towards</a:t>
            </a:r>
            <a:r>
              <a:rPr lang="it-IT" sz="2200" dirty="0"/>
              <a:t> </a:t>
            </a:r>
            <a:r>
              <a:rPr lang="it-IT" sz="2200" dirty="0" err="1"/>
              <a:t>mycobacteria</a:t>
            </a:r>
            <a:r>
              <a:rPr lang="it-IT" sz="2200" dirty="0"/>
              <a:t>.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75AFB63C-317D-2142-9478-CDCCEBE43091}"/>
              </a:ext>
            </a:extLst>
          </p:cNvPr>
          <p:cNvSpPr/>
          <p:nvPr/>
        </p:nvSpPr>
        <p:spPr>
          <a:xfrm>
            <a:off x="3750230" y="206819"/>
            <a:ext cx="4464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 err="1">
                <a:solidFill>
                  <a:schemeClr val="accent6">
                    <a:lumMod val="75000"/>
                  </a:schemeClr>
                </a:solidFill>
              </a:rPr>
              <a:t>Uncommon</a:t>
            </a:r>
            <a:r>
              <a:rPr lang="it-IT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sz="2800" b="1" dirty="0" err="1">
                <a:solidFill>
                  <a:schemeClr val="accent6">
                    <a:lumMod val="75000"/>
                  </a:schemeClr>
                </a:solidFill>
              </a:rPr>
              <a:t>fatty</a:t>
            </a:r>
            <a:r>
              <a:rPr lang="it-IT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sz="2800" b="1" dirty="0" err="1">
                <a:solidFill>
                  <a:schemeClr val="accent6">
                    <a:lumMod val="75000"/>
                  </a:schemeClr>
                </a:solidFill>
              </a:rPr>
              <a:t>acids</a:t>
            </a:r>
            <a:endParaRPr lang="it-IT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502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796338" y="375030"/>
            <a:ext cx="20219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err="1">
                <a:solidFill>
                  <a:schemeClr val="accent6">
                    <a:lumMod val="75000"/>
                  </a:schemeClr>
                </a:solidFill>
              </a:rPr>
              <a:t>Hyperforin</a:t>
            </a:r>
            <a:endParaRPr lang="it-IT" sz="3200" b="1" dirty="0">
              <a:solidFill>
                <a:schemeClr val="accent6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71076E3-CD07-8F47-B653-48F2402A7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0857-D844-EB4C-A303-6740D68A01A6}" type="slidenum">
              <a:rPr lang="it-IT" smtClean="0"/>
              <a:t>13</a:t>
            </a:fld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10A4651-8A02-1741-8400-0814434F6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872" y="1634704"/>
            <a:ext cx="4050840" cy="3503930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92CA7BEC-A24F-F649-9BCA-0FA3B925E9FA}"/>
              </a:ext>
            </a:extLst>
          </p:cNvPr>
          <p:cNvSpPr/>
          <p:nvPr/>
        </p:nvSpPr>
        <p:spPr>
          <a:xfrm>
            <a:off x="5379614" y="1513503"/>
            <a:ext cx="6096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ctr">
              <a:buFont typeface="Wingdings" pitchFamily="2" charset="2"/>
              <a:buChar char="Ø"/>
            </a:pPr>
            <a:r>
              <a:rPr lang="it-IT" sz="2000" dirty="0"/>
              <a:t>The </a:t>
            </a:r>
            <a:r>
              <a:rPr lang="it-IT" sz="2000" dirty="0" err="1"/>
              <a:t>dried</a:t>
            </a:r>
            <a:r>
              <a:rPr lang="it-IT" sz="2000" dirty="0"/>
              <a:t> </a:t>
            </a:r>
            <a:r>
              <a:rPr lang="it-IT" sz="2000" dirty="0" err="1"/>
              <a:t>ends</a:t>
            </a:r>
            <a:r>
              <a:rPr lang="it-IT" sz="2000" dirty="0"/>
              <a:t> of the </a:t>
            </a:r>
            <a:r>
              <a:rPr lang="it-IT" sz="2000" dirty="0" err="1"/>
              <a:t>inflorescences</a:t>
            </a:r>
            <a:r>
              <a:rPr lang="it-IT" sz="2000" dirty="0"/>
              <a:t> of St. </a:t>
            </a:r>
            <a:r>
              <a:rPr lang="it-IT" sz="2000" dirty="0" err="1"/>
              <a:t>John's</a:t>
            </a:r>
            <a:r>
              <a:rPr lang="it-IT" sz="2000" dirty="0"/>
              <a:t> </a:t>
            </a:r>
            <a:r>
              <a:rPr lang="it-IT" sz="2000" dirty="0" err="1"/>
              <a:t>Wort</a:t>
            </a:r>
            <a:r>
              <a:rPr lang="it-IT" sz="2000" dirty="0"/>
              <a:t> (</a:t>
            </a:r>
            <a:r>
              <a:rPr lang="it-IT" sz="2000" i="1" dirty="0" err="1"/>
              <a:t>Hypericum</a:t>
            </a:r>
            <a:r>
              <a:rPr lang="it-IT" sz="2000" i="1" dirty="0"/>
              <a:t> </a:t>
            </a:r>
            <a:r>
              <a:rPr lang="it-IT" sz="2000" i="1" dirty="0" err="1"/>
              <a:t>perforatum</a:t>
            </a:r>
            <a:r>
              <a:rPr lang="it-IT" sz="2000" i="1" dirty="0"/>
              <a:t>, </a:t>
            </a:r>
            <a:r>
              <a:rPr lang="it-IT" sz="2000" i="1" dirty="0" err="1"/>
              <a:t>Guttifer</a:t>
            </a:r>
            <a:r>
              <a:rPr lang="it-IT" sz="2000" dirty="0" err="1"/>
              <a:t>ae</a:t>
            </a:r>
            <a:r>
              <a:rPr lang="it-IT" sz="2000" dirty="0"/>
              <a:t> / </a:t>
            </a:r>
            <a:r>
              <a:rPr lang="it-IT" sz="2000" i="1" dirty="0" err="1"/>
              <a:t>Hypericacee</a:t>
            </a:r>
            <a:r>
              <a:rPr lang="it-IT" sz="2000" dirty="0"/>
              <a:t>) </a:t>
            </a:r>
            <a:r>
              <a:rPr lang="it-IT" sz="2000" dirty="0" err="1"/>
              <a:t>have</a:t>
            </a:r>
            <a:r>
              <a:rPr lang="it-IT" sz="2000" dirty="0"/>
              <a:t> </a:t>
            </a:r>
            <a:r>
              <a:rPr lang="it-IT" sz="2000" dirty="0" err="1"/>
              <a:t>been</a:t>
            </a:r>
            <a:r>
              <a:rPr lang="it-IT" sz="2000" dirty="0"/>
              <a:t> </a:t>
            </a:r>
            <a:r>
              <a:rPr lang="it-IT" sz="2000" dirty="0" err="1"/>
              <a:t>used</a:t>
            </a:r>
            <a:r>
              <a:rPr lang="it-IT" sz="2000" dirty="0"/>
              <a:t> for </a:t>
            </a:r>
            <a:r>
              <a:rPr lang="it-IT" sz="2000" dirty="0" err="1"/>
              <a:t>many</a:t>
            </a:r>
            <a:r>
              <a:rPr lang="it-IT" sz="2000" dirty="0"/>
              <a:t> </a:t>
            </a:r>
            <a:r>
              <a:rPr lang="it-IT" sz="2000" dirty="0" err="1"/>
              <a:t>years</a:t>
            </a:r>
            <a:r>
              <a:rPr lang="it-IT" sz="2000" dirty="0"/>
              <a:t> </a:t>
            </a:r>
            <a:r>
              <a:rPr lang="it-IT" sz="2000" dirty="0" err="1"/>
              <a:t>as</a:t>
            </a:r>
            <a:r>
              <a:rPr lang="it-IT" sz="2000" dirty="0"/>
              <a:t> a </a:t>
            </a:r>
            <a:r>
              <a:rPr lang="it-IT" sz="2000" dirty="0" err="1"/>
              <a:t>herbal</a:t>
            </a:r>
            <a:r>
              <a:rPr lang="it-IT" sz="2000" dirty="0"/>
              <a:t> </a:t>
            </a:r>
            <a:r>
              <a:rPr lang="it-IT" sz="2000" dirty="0" err="1"/>
              <a:t>remedy</a:t>
            </a:r>
            <a:r>
              <a:rPr lang="it-IT" sz="2000" dirty="0"/>
              <a:t>, </a:t>
            </a:r>
            <a:r>
              <a:rPr lang="it-IT" sz="2000" dirty="0" err="1"/>
              <a:t>taking</a:t>
            </a:r>
            <a:r>
              <a:rPr lang="it-IT" sz="2000" dirty="0"/>
              <a:t> </a:t>
            </a:r>
            <a:r>
              <a:rPr lang="it-IT" sz="2000" dirty="0" err="1"/>
              <a:t>advantage</a:t>
            </a:r>
            <a:r>
              <a:rPr lang="it-IT" sz="2000" dirty="0"/>
              <a:t> of the </a:t>
            </a:r>
            <a:r>
              <a:rPr lang="it-IT" sz="2000" dirty="0" err="1"/>
              <a:t>antiseptic</a:t>
            </a:r>
            <a:r>
              <a:rPr lang="it-IT" sz="2000" dirty="0"/>
              <a:t> and </a:t>
            </a:r>
            <a:r>
              <a:rPr lang="it-IT" sz="2000" dirty="0" err="1"/>
              <a:t>healing</a:t>
            </a:r>
            <a:r>
              <a:rPr lang="it-IT" sz="2000" dirty="0"/>
              <a:t> </a:t>
            </a:r>
            <a:r>
              <a:rPr lang="it-IT" sz="2000" dirty="0" err="1"/>
              <a:t>properties</a:t>
            </a:r>
            <a:r>
              <a:rPr lang="it-IT" sz="2000" dirty="0"/>
              <a:t> of </a:t>
            </a:r>
            <a:r>
              <a:rPr lang="it-IT" sz="2000" dirty="0" err="1"/>
              <a:t>their</a:t>
            </a:r>
            <a:r>
              <a:rPr lang="it-IT" sz="2000" dirty="0"/>
              <a:t> </a:t>
            </a:r>
            <a:r>
              <a:rPr lang="it-IT" sz="2000" dirty="0" err="1"/>
              <a:t>vegetable</a:t>
            </a:r>
            <a:r>
              <a:rPr lang="it-IT" sz="2000" dirty="0"/>
              <a:t> </a:t>
            </a:r>
            <a:r>
              <a:rPr lang="it-IT" sz="2000" dirty="0" err="1"/>
              <a:t>oil</a:t>
            </a:r>
            <a:r>
              <a:rPr lang="it-IT" sz="2000" dirty="0"/>
              <a:t> </a:t>
            </a:r>
            <a:r>
              <a:rPr lang="it-IT" sz="2000" dirty="0" err="1"/>
              <a:t>extract</a:t>
            </a:r>
            <a:r>
              <a:rPr lang="it-IT" sz="2000" dirty="0"/>
              <a:t>. </a:t>
            </a:r>
          </a:p>
          <a:p>
            <a:pPr algn="ctr"/>
            <a:endParaRPr lang="it-IT" sz="2000" dirty="0"/>
          </a:p>
          <a:p>
            <a:pPr marL="285750" indent="-285750" algn="ctr">
              <a:buFont typeface="Wingdings" pitchFamily="2" charset="2"/>
              <a:buChar char="Ø"/>
            </a:pPr>
            <a:r>
              <a:rPr lang="it-IT" sz="2000" dirty="0"/>
              <a:t>St. </a:t>
            </a:r>
            <a:r>
              <a:rPr lang="it-IT" sz="2000" dirty="0" err="1"/>
              <a:t>John's</a:t>
            </a:r>
            <a:r>
              <a:rPr lang="it-IT" sz="2000" dirty="0"/>
              <a:t> </a:t>
            </a:r>
            <a:r>
              <a:rPr lang="it-IT" sz="2000" dirty="0" err="1"/>
              <a:t>Wort</a:t>
            </a:r>
            <a:r>
              <a:rPr lang="it-IT" sz="2000" dirty="0"/>
              <a:t> </a:t>
            </a:r>
            <a:r>
              <a:rPr lang="it-IT" sz="2000" dirty="0" err="1"/>
              <a:t>is</a:t>
            </a:r>
            <a:r>
              <a:rPr lang="it-IT" sz="2000" dirty="0"/>
              <a:t> </a:t>
            </a:r>
            <a:r>
              <a:rPr lang="it-IT" sz="2000" dirty="0" err="1"/>
              <a:t>sold</a:t>
            </a:r>
            <a:r>
              <a:rPr lang="it-IT" sz="2000" dirty="0"/>
              <a:t> </a:t>
            </a:r>
            <a:r>
              <a:rPr lang="it-IT" sz="2000" dirty="0" err="1"/>
              <a:t>as</a:t>
            </a:r>
            <a:r>
              <a:rPr lang="it-IT" sz="2000" dirty="0"/>
              <a:t> an </a:t>
            </a:r>
            <a:r>
              <a:rPr lang="it-IT" sz="2000" dirty="0" err="1"/>
              <a:t>antidepressant</a:t>
            </a:r>
            <a:r>
              <a:rPr lang="it-IT" sz="2000" dirty="0"/>
              <a:t> with </a:t>
            </a:r>
            <a:r>
              <a:rPr lang="it-IT" sz="2000" dirty="0" err="1"/>
              <a:t>similar</a:t>
            </a:r>
            <a:r>
              <a:rPr lang="it-IT" sz="2000" dirty="0"/>
              <a:t> </a:t>
            </a:r>
            <a:r>
              <a:rPr lang="it-IT" sz="2000" dirty="0" err="1"/>
              <a:t>efficacy</a:t>
            </a:r>
            <a:r>
              <a:rPr lang="it-IT" sz="2000" dirty="0"/>
              <a:t> to </a:t>
            </a:r>
            <a:r>
              <a:rPr lang="it-IT" sz="2000" dirty="0" err="1"/>
              <a:t>antidepressants</a:t>
            </a:r>
            <a:r>
              <a:rPr lang="it-IT" sz="2000" dirty="0"/>
              <a:t> </a:t>
            </a:r>
            <a:r>
              <a:rPr lang="it-IT" sz="2000" dirty="0" err="1"/>
              <a:t>but</a:t>
            </a:r>
            <a:r>
              <a:rPr lang="it-IT" sz="2000" dirty="0"/>
              <a:t> with </a:t>
            </a:r>
            <a:r>
              <a:rPr lang="it-IT" sz="2000" dirty="0" err="1"/>
              <a:t>fewer</a:t>
            </a:r>
            <a:r>
              <a:rPr lang="it-IT" sz="2000" dirty="0"/>
              <a:t> side </a:t>
            </a:r>
            <a:r>
              <a:rPr lang="it-IT" sz="2000" dirty="0" err="1"/>
              <a:t>effects</a:t>
            </a:r>
            <a:r>
              <a:rPr lang="it-IT" sz="2000" dirty="0"/>
              <a:t> </a:t>
            </a:r>
            <a:r>
              <a:rPr lang="it-IT" sz="2000" dirty="0" err="1"/>
              <a:t>than</a:t>
            </a:r>
            <a:r>
              <a:rPr lang="it-IT" sz="2000" dirty="0"/>
              <a:t> Prozac. </a:t>
            </a:r>
          </a:p>
          <a:p>
            <a:pPr algn="ctr"/>
            <a:endParaRPr lang="it-IT" sz="2000" dirty="0"/>
          </a:p>
          <a:p>
            <a:pPr marL="285750" indent="-285750" algn="ctr">
              <a:buFont typeface="Wingdings" pitchFamily="2" charset="2"/>
              <a:buChar char="Ø"/>
            </a:pPr>
            <a:r>
              <a:rPr lang="it-IT" sz="2000" dirty="0"/>
              <a:t>The </a:t>
            </a:r>
            <a:r>
              <a:rPr lang="it-IT" sz="2000" dirty="0" err="1"/>
              <a:t>main</a:t>
            </a:r>
            <a:r>
              <a:rPr lang="it-IT" sz="2000" dirty="0"/>
              <a:t> </a:t>
            </a:r>
            <a:r>
              <a:rPr lang="it-IT" sz="2000" dirty="0" err="1"/>
              <a:t>contribution</a:t>
            </a:r>
            <a:r>
              <a:rPr lang="it-IT" sz="2000" dirty="0"/>
              <a:t> to </a:t>
            </a:r>
            <a:r>
              <a:rPr lang="it-IT" sz="2000" dirty="0" err="1"/>
              <a:t>this</a:t>
            </a:r>
            <a:r>
              <a:rPr lang="it-IT" sz="2000" dirty="0"/>
              <a:t> </a:t>
            </a:r>
            <a:r>
              <a:rPr lang="it-IT" sz="2000" dirty="0" err="1"/>
              <a:t>activity</a:t>
            </a:r>
            <a:r>
              <a:rPr lang="it-IT" sz="2000" dirty="0"/>
              <a:t> </a:t>
            </a:r>
            <a:r>
              <a:rPr lang="it-IT" sz="2000" dirty="0" err="1"/>
              <a:t>seems</a:t>
            </a:r>
            <a:r>
              <a:rPr lang="it-IT" sz="2000" dirty="0"/>
              <a:t> to be due to the </a:t>
            </a:r>
            <a:r>
              <a:rPr lang="it-IT" sz="2000" dirty="0" err="1"/>
              <a:t>presence</a:t>
            </a:r>
            <a:r>
              <a:rPr lang="it-IT" sz="2000" dirty="0"/>
              <a:t> of </a:t>
            </a:r>
            <a:r>
              <a:rPr lang="it-IT" sz="2000" dirty="0" err="1"/>
              <a:t>hyperforin</a:t>
            </a:r>
            <a:r>
              <a:rPr lang="it-IT" sz="2000" dirty="0"/>
              <a:t> in the </a:t>
            </a:r>
            <a:r>
              <a:rPr lang="it-IT" sz="2000" dirty="0" err="1"/>
              <a:t>oily</a:t>
            </a:r>
            <a:r>
              <a:rPr lang="it-IT" sz="2000" dirty="0"/>
              <a:t> </a:t>
            </a:r>
            <a:r>
              <a:rPr lang="it-IT" sz="2000" dirty="0" err="1"/>
              <a:t>extract</a:t>
            </a:r>
            <a:r>
              <a:rPr lang="it-IT" sz="2000" dirty="0"/>
              <a:t>. The </a:t>
            </a:r>
            <a:r>
              <a:rPr lang="it-IT" sz="2000" dirty="0" err="1"/>
              <a:t>polyketide</a:t>
            </a:r>
            <a:r>
              <a:rPr lang="it-IT" sz="2000" dirty="0"/>
              <a:t> nature of </a:t>
            </a:r>
            <a:r>
              <a:rPr lang="it-IT" sz="2000" dirty="0" err="1"/>
              <a:t>hyperforin</a:t>
            </a:r>
            <a:r>
              <a:rPr lang="it-IT" sz="2000" dirty="0"/>
              <a:t> </a:t>
            </a:r>
            <a:r>
              <a:rPr lang="it-IT" sz="2000" dirty="0" err="1"/>
              <a:t>is</a:t>
            </a:r>
            <a:r>
              <a:rPr lang="it-IT" sz="2000" dirty="0"/>
              <a:t> </a:t>
            </a:r>
            <a:r>
              <a:rPr lang="it-IT" sz="2000" dirty="0" err="1"/>
              <a:t>almost</a:t>
            </a:r>
            <a:r>
              <a:rPr lang="it-IT" sz="2000" dirty="0"/>
              <a:t> </a:t>
            </a:r>
            <a:r>
              <a:rPr lang="it-IT" sz="2000" dirty="0" err="1"/>
              <a:t>entirely</a:t>
            </a:r>
            <a:r>
              <a:rPr lang="it-IT" sz="2000" dirty="0"/>
              <a:t> </a:t>
            </a:r>
            <a:r>
              <a:rPr lang="it-IT" sz="2000" dirty="0" err="1"/>
              <a:t>obscured</a:t>
            </a:r>
            <a:r>
              <a:rPr lang="it-IT" sz="2000" dirty="0"/>
              <a:t> by the </a:t>
            </a:r>
            <a:r>
              <a:rPr lang="it-IT" sz="2000" dirty="0" err="1"/>
              <a:t>isoprenoid</a:t>
            </a:r>
            <a:r>
              <a:rPr lang="it-IT" sz="2000" dirty="0"/>
              <a:t> </a:t>
            </a:r>
            <a:r>
              <a:rPr lang="it-IT" sz="2000" dirty="0" err="1"/>
              <a:t>fragments</a:t>
            </a:r>
            <a:r>
              <a:rPr lang="it-IT" sz="2000" dirty="0"/>
              <a:t> </a:t>
            </a:r>
            <a:r>
              <a:rPr lang="it-IT" sz="2000" dirty="0" err="1"/>
              <a:t>that</a:t>
            </a:r>
            <a:r>
              <a:rPr lang="it-IT" sz="2000" dirty="0"/>
              <a:t> are </a:t>
            </a:r>
            <a:r>
              <a:rPr lang="it-IT" sz="2000" dirty="0" err="1"/>
              <a:t>added</a:t>
            </a:r>
            <a:r>
              <a:rPr lang="it-IT" sz="2000" dirty="0"/>
              <a:t> in the </a:t>
            </a:r>
            <a:r>
              <a:rPr lang="it-IT" sz="2000" dirty="0" err="1"/>
              <a:t>biosynthetic</a:t>
            </a:r>
            <a:r>
              <a:rPr lang="it-IT" sz="2000" dirty="0"/>
              <a:t> </a:t>
            </a:r>
            <a:r>
              <a:rPr lang="it-IT" sz="2000" dirty="0" err="1"/>
              <a:t>pathway</a:t>
            </a:r>
            <a:r>
              <a:rPr lang="it-IT" sz="2000" dirty="0"/>
              <a:t>.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E77780B4-071A-B94F-8DF1-4FCA1D0A54AE}"/>
              </a:ext>
            </a:extLst>
          </p:cNvPr>
          <p:cNvSpPr/>
          <p:nvPr/>
        </p:nvSpPr>
        <p:spPr>
          <a:xfrm>
            <a:off x="1690823" y="5161611"/>
            <a:ext cx="2312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i="1" dirty="0" err="1"/>
              <a:t>Hypericum</a:t>
            </a:r>
            <a:r>
              <a:rPr lang="it-IT" i="1" dirty="0"/>
              <a:t> </a:t>
            </a:r>
            <a:r>
              <a:rPr lang="it-IT" i="1" dirty="0" err="1"/>
              <a:t>perforatum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35936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3F9E9EE2-8904-3D44-B19A-B3037289B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0857-D844-EB4C-A303-6740D68A01A6}" type="slidenum">
              <a:rPr lang="it-IT" smtClean="0"/>
              <a:t>14</a:t>
            </a:fld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2CF162F-61E0-0F4D-87ED-879ED60385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277"/>
          <a:stretch/>
        </p:blipFill>
        <p:spPr>
          <a:xfrm>
            <a:off x="8610600" y="1032665"/>
            <a:ext cx="3183834" cy="5050323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97FACEB1-AEB7-9040-A08B-EE3AAA7118C3}"/>
              </a:ext>
            </a:extLst>
          </p:cNvPr>
          <p:cNvSpPr/>
          <p:nvPr/>
        </p:nvSpPr>
        <p:spPr>
          <a:xfrm>
            <a:off x="410816" y="325484"/>
            <a:ext cx="112643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 err="1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Biosynthesis</a:t>
            </a:r>
            <a:r>
              <a:rPr lang="it-IT" sz="2800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 of </a:t>
            </a:r>
            <a:r>
              <a:rPr lang="it-IT" sz="2800" b="1" dirty="0" err="1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hyperforin</a:t>
            </a:r>
            <a:r>
              <a:rPr lang="it-IT" sz="2800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endParaRPr lang="it-IT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2634F91-DA2F-1B40-8164-F995C4C2E08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1"/>
          <a:stretch/>
        </p:blipFill>
        <p:spPr>
          <a:xfrm>
            <a:off x="530086" y="893052"/>
            <a:ext cx="8080514" cy="529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794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67" y="286341"/>
            <a:ext cx="7839158" cy="6207223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C23CCDAE-48E4-984D-915B-60B223C8C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0857-D844-EB4C-A303-6740D68A01A6}" type="slidenum">
              <a:rPr lang="it-IT" smtClean="0"/>
              <a:t>2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CE5EBFDF-3C37-6346-ADEC-C837FB3ED0F5}"/>
              </a:ext>
            </a:extLst>
          </p:cNvPr>
          <p:cNvSpPr/>
          <p:nvPr/>
        </p:nvSpPr>
        <p:spPr>
          <a:xfrm flipH="1">
            <a:off x="9104244" y="543019"/>
            <a:ext cx="274828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it-IT" sz="2800" dirty="0" err="1"/>
              <a:t>Falcarinol</a:t>
            </a:r>
            <a:r>
              <a:rPr lang="it-IT" sz="2800" dirty="0"/>
              <a:t>, Ginseng (</a:t>
            </a:r>
            <a:r>
              <a:rPr lang="it-IT" sz="2800" dirty="0" err="1"/>
              <a:t>Panax</a:t>
            </a:r>
            <a:r>
              <a:rPr lang="it-IT" sz="2800" dirty="0"/>
              <a:t> ginseng) and </a:t>
            </a:r>
            <a:r>
              <a:rPr lang="it-IT" sz="2800" dirty="0" err="1"/>
              <a:t>carrots</a:t>
            </a:r>
            <a:endParaRPr lang="it-IT" sz="2800" dirty="0"/>
          </a:p>
          <a:p>
            <a:pPr marL="457200" indent="-457200" algn="ctr">
              <a:buFont typeface="Wingdings" pitchFamily="2" charset="2"/>
              <a:buChar char="Ø"/>
            </a:pPr>
            <a:r>
              <a:rPr lang="it-IT" sz="2800" dirty="0" err="1"/>
              <a:t>Falcarinol</a:t>
            </a:r>
            <a:r>
              <a:rPr lang="it-IT" sz="2800" dirty="0"/>
              <a:t> </a:t>
            </a:r>
            <a:r>
              <a:rPr lang="it-IT" sz="2800" dirty="0" err="1"/>
              <a:t>synthesis</a:t>
            </a:r>
            <a:r>
              <a:rPr lang="it-IT" sz="2800" dirty="0"/>
              <a:t>: </a:t>
            </a:r>
            <a:r>
              <a:rPr lang="it-IT" sz="2800" dirty="0" err="1"/>
              <a:t>oleic</a:t>
            </a:r>
            <a:r>
              <a:rPr lang="it-IT" sz="2800" dirty="0"/>
              <a:t> acid, </a:t>
            </a:r>
            <a:r>
              <a:rPr lang="it-IT" sz="2800" dirty="0" err="1"/>
              <a:t>crepenic</a:t>
            </a:r>
            <a:r>
              <a:rPr lang="it-IT" sz="2800" dirty="0"/>
              <a:t> and </a:t>
            </a:r>
            <a:r>
              <a:rPr lang="it-IT" sz="2800" dirty="0" err="1"/>
              <a:t>dehydrocrepenic</a:t>
            </a:r>
            <a:r>
              <a:rPr lang="it-IT" sz="2800" dirty="0"/>
              <a:t> acid are the precursor of </a:t>
            </a:r>
            <a:r>
              <a:rPr lang="it-IT" sz="2800" dirty="0" err="1"/>
              <a:t>falcarinolo</a:t>
            </a:r>
            <a:r>
              <a:rPr lang="it-IT" sz="2800" dirty="0"/>
              <a:t>.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11F436AC-3FE6-2A42-AAA1-5879FBCE1679}"/>
              </a:ext>
            </a:extLst>
          </p:cNvPr>
          <p:cNvSpPr/>
          <p:nvPr/>
        </p:nvSpPr>
        <p:spPr>
          <a:xfrm>
            <a:off x="4717776" y="4929809"/>
            <a:ext cx="3087756" cy="10999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8517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4F610CC-2E78-0D42-BA62-AADA04DF9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812" y="841272"/>
            <a:ext cx="10981084" cy="5837824"/>
          </a:xfrm>
        </p:spPr>
        <p:txBody>
          <a:bodyPr>
            <a:no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it-IT" sz="2600" dirty="0" err="1"/>
              <a:t>Colorectal</a:t>
            </a:r>
            <a:r>
              <a:rPr lang="it-IT" sz="2600" dirty="0"/>
              <a:t> </a:t>
            </a:r>
            <a:r>
              <a:rPr lang="it-IT" sz="2600" dirty="0" err="1"/>
              <a:t>cancer</a:t>
            </a:r>
            <a:r>
              <a:rPr lang="it-IT" sz="2600" dirty="0"/>
              <a:t> (CRC) </a:t>
            </a:r>
            <a:r>
              <a:rPr lang="it-IT" sz="2600" dirty="0" err="1"/>
              <a:t>is</a:t>
            </a:r>
            <a:r>
              <a:rPr lang="it-IT" sz="2600" dirty="0"/>
              <a:t> a major </a:t>
            </a:r>
            <a:r>
              <a:rPr lang="it-IT" sz="2600" dirty="0" err="1"/>
              <a:t>worldwide</a:t>
            </a:r>
            <a:r>
              <a:rPr lang="it-IT" sz="2600" dirty="0"/>
              <a:t> </a:t>
            </a:r>
            <a:r>
              <a:rPr lang="it-IT" sz="2600" dirty="0" err="1"/>
              <a:t>health</a:t>
            </a:r>
            <a:r>
              <a:rPr lang="it-IT" sz="2600" dirty="0"/>
              <a:t> </a:t>
            </a:r>
            <a:r>
              <a:rPr lang="it-IT" sz="2600" dirty="0" err="1"/>
              <a:t>problem</a:t>
            </a:r>
            <a:r>
              <a:rPr lang="it-IT" sz="2600" dirty="0"/>
              <a:t> and </a:t>
            </a:r>
            <a:r>
              <a:rPr lang="it-IT" sz="2600" dirty="0" err="1"/>
              <a:t>is</a:t>
            </a:r>
            <a:r>
              <a:rPr lang="it-IT" sz="2600" dirty="0"/>
              <a:t> the </a:t>
            </a:r>
            <a:r>
              <a:rPr lang="it-IT" sz="2600" dirty="0" err="1"/>
              <a:t>third</a:t>
            </a:r>
            <a:r>
              <a:rPr lang="it-IT" sz="2600" dirty="0"/>
              <a:t> </a:t>
            </a:r>
            <a:r>
              <a:rPr lang="it-IT" sz="2600" dirty="0" err="1"/>
              <a:t>most</a:t>
            </a:r>
            <a:r>
              <a:rPr lang="it-IT" sz="2600" dirty="0"/>
              <a:t> </a:t>
            </a:r>
            <a:r>
              <a:rPr lang="it-IT" sz="2600" dirty="0" err="1"/>
              <a:t>frequent</a:t>
            </a:r>
            <a:r>
              <a:rPr lang="it-IT" sz="2600" dirty="0"/>
              <a:t> cause of </a:t>
            </a:r>
            <a:r>
              <a:rPr lang="it-IT" sz="2600" dirty="0" err="1"/>
              <a:t>cancer-related</a:t>
            </a:r>
            <a:r>
              <a:rPr lang="it-IT" sz="2600" dirty="0"/>
              <a:t> </a:t>
            </a:r>
            <a:r>
              <a:rPr lang="it-IT" sz="2600" dirty="0" err="1"/>
              <a:t>death</a:t>
            </a:r>
            <a:r>
              <a:rPr lang="it-IT" sz="2600" dirty="0"/>
              <a:t> in </a:t>
            </a:r>
            <a:r>
              <a:rPr lang="it-IT" sz="2600" dirty="0" err="1"/>
              <a:t>developed</a:t>
            </a:r>
            <a:r>
              <a:rPr lang="it-IT" sz="2600" dirty="0"/>
              <a:t> </a:t>
            </a:r>
            <a:r>
              <a:rPr lang="it-IT" sz="2600" dirty="0" err="1"/>
              <a:t>countries</a:t>
            </a:r>
            <a:r>
              <a:rPr lang="it-IT" sz="2600" dirty="0"/>
              <a:t>. The </a:t>
            </a:r>
            <a:r>
              <a:rPr lang="it-IT" sz="2600" dirty="0" err="1"/>
              <a:t>growing</a:t>
            </a:r>
            <a:r>
              <a:rPr lang="it-IT" sz="2600" dirty="0"/>
              <a:t> </a:t>
            </a:r>
            <a:r>
              <a:rPr lang="it-IT" sz="2600" dirty="0" err="1"/>
              <a:t>incidence</a:t>
            </a:r>
            <a:r>
              <a:rPr lang="it-IT" sz="2600" dirty="0"/>
              <a:t> of CRC </a:t>
            </a:r>
            <a:r>
              <a:rPr lang="it-IT" sz="2600" dirty="0" err="1"/>
              <a:t>is</a:t>
            </a:r>
            <a:r>
              <a:rPr lang="it-IT" sz="2600" dirty="0"/>
              <a:t> </a:t>
            </a:r>
            <a:r>
              <a:rPr lang="it-IT" sz="2600" dirty="0" err="1"/>
              <a:t>probably</a:t>
            </a:r>
            <a:r>
              <a:rPr lang="it-IT" sz="2600" dirty="0"/>
              <a:t> </a:t>
            </a:r>
            <a:r>
              <a:rPr lang="it-IT" sz="2600" dirty="0" err="1"/>
              <a:t>associated</a:t>
            </a:r>
            <a:r>
              <a:rPr lang="it-IT" sz="2600" dirty="0"/>
              <a:t> with a </a:t>
            </a:r>
            <a:r>
              <a:rPr lang="it-IT" sz="2600" dirty="0" err="1"/>
              <a:t>modern</a:t>
            </a:r>
            <a:r>
              <a:rPr lang="it-IT" sz="2600" dirty="0"/>
              <a:t> </a:t>
            </a:r>
            <a:r>
              <a:rPr lang="it-IT" sz="2600" dirty="0" err="1"/>
              <a:t>lifestyle</a:t>
            </a:r>
            <a:r>
              <a:rPr lang="it-IT" sz="2600" dirty="0"/>
              <a:t> </a:t>
            </a:r>
            <a:r>
              <a:rPr lang="it-IT" sz="2600" dirty="0" err="1"/>
              <a:t>typified</a:t>
            </a:r>
            <a:r>
              <a:rPr lang="it-IT" sz="2600" dirty="0"/>
              <a:t> by </a:t>
            </a:r>
            <a:r>
              <a:rPr lang="it-IT" sz="2600" dirty="0" err="1"/>
              <a:t>limited</a:t>
            </a:r>
            <a:r>
              <a:rPr lang="it-IT" sz="2600" dirty="0"/>
              <a:t> </a:t>
            </a:r>
            <a:r>
              <a:rPr lang="it-IT" sz="2600" dirty="0" err="1"/>
              <a:t>physical</a:t>
            </a:r>
            <a:r>
              <a:rPr lang="it-IT" sz="2600" dirty="0"/>
              <a:t> </a:t>
            </a:r>
            <a:r>
              <a:rPr lang="it-IT" sz="2600" dirty="0" err="1"/>
              <a:t>activity</a:t>
            </a:r>
            <a:r>
              <a:rPr lang="it-IT" sz="2600" dirty="0"/>
              <a:t>, </a:t>
            </a:r>
            <a:r>
              <a:rPr lang="it-IT" sz="2600" dirty="0" err="1"/>
              <a:t>alcohol</a:t>
            </a:r>
            <a:r>
              <a:rPr lang="it-IT" sz="2600" dirty="0"/>
              <a:t> </a:t>
            </a:r>
            <a:r>
              <a:rPr lang="it-IT" sz="2600" dirty="0" err="1"/>
              <a:t>consumption</a:t>
            </a:r>
            <a:r>
              <a:rPr lang="it-IT" sz="2600" dirty="0"/>
              <a:t> and </a:t>
            </a:r>
            <a:r>
              <a:rPr lang="it-IT" sz="2600" dirty="0" err="1"/>
              <a:t>dietary</a:t>
            </a:r>
            <a:r>
              <a:rPr lang="it-IT" sz="2600" dirty="0"/>
              <a:t> </a:t>
            </a:r>
            <a:r>
              <a:rPr lang="it-IT" sz="2600" dirty="0" err="1"/>
              <a:t>changes</a:t>
            </a:r>
            <a:r>
              <a:rPr lang="it-IT" sz="2600" dirty="0"/>
              <a:t>. </a:t>
            </a:r>
          </a:p>
          <a:p>
            <a:pPr marL="0" indent="0" algn="ctr">
              <a:buNone/>
            </a:pPr>
            <a:endParaRPr lang="it-IT" sz="2600" dirty="0"/>
          </a:p>
          <a:p>
            <a:pPr algn="ctr">
              <a:buFont typeface="Wingdings" pitchFamily="2" charset="2"/>
              <a:buChar char="Ø"/>
            </a:pPr>
            <a:r>
              <a:rPr lang="it-IT" sz="2600" dirty="0"/>
              <a:t>In </a:t>
            </a:r>
            <a:r>
              <a:rPr lang="it-IT" sz="2600" dirty="0" err="1"/>
              <a:t>order</a:t>
            </a:r>
            <a:r>
              <a:rPr lang="it-IT" sz="2600" dirty="0"/>
              <a:t> to reduce the </a:t>
            </a:r>
            <a:r>
              <a:rPr lang="it-IT" sz="2600" dirty="0" err="1"/>
              <a:t>incidence</a:t>
            </a:r>
            <a:r>
              <a:rPr lang="it-IT" sz="2600" dirty="0"/>
              <a:t> of CRC, </a:t>
            </a:r>
            <a:r>
              <a:rPr lang="it-IT" sz="2600" dirty="0" err="1"/>
              <a:t>effective</a:t>
            </a:r>
            <a:r>
              <a:rPr lang="it-IT" sz="2600" dirty="0"/>
              <a:t> </a:t>
            </a:r>
            <a:r>
              <a:rPr lang="it-IT" sz="2600" dirty="0" err="1"/>
              <a:t>prevention</a:t>
            </a:r>
            <a:r>
              <a:rPr lang="it-IT" sz="2600" dirty="0"/>
              <a:t> and treatment </a:t>
            </a:r>
            <a:r>
              <a:rPr lang="it-IT" sz="2600" dirty="0" err="1"/>
              <a:t>strategies</a:t>
            </a:r>
            <a:r>
              <a:rPr lang="it-IT" sz="2600" dirty="0"/>
              <a:t> </a:t>
            </a:r>
            <a:r>
              <a:rPr lang="it-IT" sz="2600" dirty="0" err="1"/>
              <a:t>need</a:t>
            </a:r>
            <a:r>
              <a:rPr lang="it-IT" sz="2600" dirty="0"/>
              <a:t> to be </a:t>
            </a:r>
            <a:r>
              <a:rPr lang="it-IT" sz="2600" dirty="0" err="1"/>
              <a:t>identified</a:t>
            </a:r>
            <a:r>
              <a:rPr lang="it-IT" sz="2600" dirty="0"/>
              <a:t>. Due to the long </a:t>
            </a:r>
            <a:r>
              <a:rPr lang="it-IT" sz="2600" dirty="0" err="1"/>
              <a:t>precancerous</a:t>
            </a:r>
            <a:r>
              <a:rPr lang="it-IT" sz="2600" dirty="0"/>
              <a:t> stage of </a:t>
            </a:r>
            <a:r>
              <a:rPr lang="it-IT" sz="2600" dirty="0" err="1"/>
              <a:t>this</a:t>
            </a:r>
            <a:r>
              <a:rPr lang="it-IT" sz="2600" dirty="0"/>
              <a:t> </a:t>
            </a:r>
            <a:r>
              <a:rPr lang="it-IT" sz="2600" dirty="0" err="1"/>
              <a:t>disease</a:t>
            </a:r>
            <a:r>
              <a:rPr lang="it-IT" sz="2600" dirty="0"/>
              <a:t>, </a:t>
            </a:r>
            <a:r>
              <a:rPr lang="it-IT" sz="2600" dirty="0" err="1"/>
              <a:t>dietary</a:t>
            </a:r>
            <a:r>
              <a:rPr lang="it-IT" sz="2600" dirty="0"/>
              <a:t> </a:t>
            </a:r>
            <a:r>
              <a:rPr lang="it-IT" sz="2600" dirty="0" err="1"/>
              <a:t>intervention</a:t>
            </a:r>
            <a:r>
              <a:rPr lang="it-IT" sz="2600" dirty="0"/>
              <a:t> </a:t>
            </a:r>
            <a:r>
              <a:rPr lang="it-IT" sz="2600" dirty="0" err="1"/>
              <a:t>may</a:t>
            </a:r>
            <a:r>
              <a:rPr lang="it-IT" sz="2600" dirty="0"/>
              <a:t> </a:t>
            </a:r>
            <a:r>
              <a:rPr lang="it-IT" sz="2600" dirty="0" err="1"/>
              <a:t>exert</a:t>
            </a:r>
            <a:r>
              <a:rPr lang="it-IT" sz="2600" dirty="0"/>
              <a:t> a </a:t>
            </a:r>
            <a:r>
              <a:rPr lang="it-IT" sz="2600" dirty="0" err="1"/>
              <a:t>favorable</a:t>
            </a:r>
            <a:r>
              <a:rPr lang="it-IT" sz="2600" dirty="0"/>
              <a:t> </a:t>
            </a:r>
            <a:r>
              <a:rPr lang="it-IT" sz="2600" dirty="0" err="1"/>
              <a:t>effect</a:t>
            </a:r>
            <a:r>
              <a:rPr lang="it-IT" sz="2600" dirty="0"/>
              <a:t> on </a:t>
            </a:r>
            <a:r>
              <a:rPr lang="it-IT" sz="2600" dirty="0" err="1"/>
              <a:t>polyp</a:t>
            </a:r>
            <a:r>
              <a:rPr lang="it-IT" sz="2600" dirty="0"/>
              <a:t> </a:t>
            </a:r>
            <a:r>
              <a:rPr lang="it-IT" sz="2600" dirty="0" err="1"/>
              <a:t>formation</a:t>
            </a:r>
            <a:r>
              <a:rPr lang="it-IT" sz="2600" dirty="0"/>
              <a:t> and/or </a:t>
            </a:r>
            <a:r>
              <a:rPr lang="it-IT" sz="2600" dirty="0" err="1"/>
              <a:t>inhibition</a:t>
            </a:r>
            <a:r>
              <a:rPr lang="it-IT" sz="2600" dirty="0"/>
              <a:t> of the </a:t>
            </a:r>
            <a:r>
              <a:rPr lang="it-IT" sz="2600" dirty="0" err="1"/>
              <a:t>transformation</a:t>
            </a:r>
            <a:r>
              <a:rPr lang="it-IT" sz="2600" dirty="0"/>
              <a:t> of </a:t>
            </a:r>
            <a:r>
              <a:rPr lang="it-IT" sz="2600" dirty="0" err="1"/>
              <a:t>adenomas</a:t>
            </a:r>
            <a:r>
              <a:rPr lang="it-IT" sz="2600" dirty="0"/>
              <a:t> to CRC. </a:t>
            </a:r>
          </a:p>
          <a:p>
            <a:pPr algn="ctr">
              <a:buFont typeface="Wingdings" pitchFamily="2" charset="2"/>
              <a:buChar char="Ø"/>
            </a:pPr>
            <a:endParaRPr lang="it-IT" sz="2600" dirty="0"/>
          </a:p>
          <a:p>
            <a:pPr algn="ctr">
              <a:buFont typeface="Wingdings" pitchFamily="2" charset="2"/>
              <a:buChar char="Ø"/>
            </a:pPr>
            <a:r>
              <a:rPr lang="it-IT" sz="2600" dirty="0" err="1"/>
              <a:t>Recent</a:t>
            </a:r>
            <a:r>
              <a:rPr lang="it-IT" sz="2600" dirty="0"/>
              <a:t> </a:t>
            </a:r>
            <a:r>
              <a:rPr lang="it-IT" sz="2600" dirty="0" err="1"/>
              <a:t>findings</a:t>
            </a:r>
            <a:r>
              <a:rPr lang="it-IT" sz="2600" dirty="0"/>
              <a:t> indicate </a:t>
            </a:r>
            <a:r>
              <a:rPr lang="it-IT" sz="2600" dirty="0" err="1"/>
              <a:t>that</a:t>
            </a:r>
            <a:r>
              <a:rPr lang="it-IT" sz="2600" dirty="0"/>
              <a:t> long-</a:t>
            </a:r>
            <a:r>
              <a:rPr lang="it-IT" sz="2600" dirty="0" err="1"/>
              <a:t>term</a:t>
            </a:r>
            <a:r>
              <a:rPr lang="it-IT" sz="2600" dirty="0"/>
              <a:t> </a:t>
            </a:r>
            <a:r>
              <a:rPr lang="it-IT" sz="2600" dirty="0" err="1"/>
              <a:t>consumption</a:t>
            </a:r>
            <a:r>
              <a:rPr lang="it-IT" sz="2600" dirty="0"/>
              <a:t> of a </a:t>
            </a:r>
            <a:r>
              <a:rPr lang="it-IT" sz="2600" dirty="0" err="1"/>
              <a:t>diet</a:t>
            </a:r>
            <a:r>
              <a:rPr lang="it-IT" sz="2600" dirty="0"/>
              <a:t> </a:t>
            </a:r>
            <a:r>
              <a:rPr lang="it-IT" sz="2600" dirty="0" err="1"/>
              <a:t>rich</a:t>
            </a:r>
            <a:r>
              <a:rPr lang="it-IT" sz="2600" dirty="0"/>
              <a:t> in </a:t>
            </a:r>
            <a:r>
              <a:rPr lang="it-IT" sz="2600" dirty="0" err="1"/>
              <a:t>vegetables</a:t>
            </a:r>
            <a:r>
              <a:rPr lang="it-IT" sz="2600" dirty="0"/>
              <a:t> </a:t>
            </a:r>
            <a:r>
              <a:rPr lang="it-IT" sz="2600" dirty="0" err="1"/>
              <a:t>may</a:t>
            </a:r>
            <a:r>
              <a:rPr lang="it-IT" sz="2600" dirty="0"/>
              <a:t> </a:t>
            </a:r>
            <a:r>
              <a:rPr lang="it-IT" sz="2600" dirty="0" err="1"/>
              <a:t>prevent</a:t>
            </a:r>
            <a:r>
              <a:rPr lang="it-IT" sz="2600" dirty="0"/>
              <a:t> the </a:t>
            </a:r>
            <a:r>
              <a:rPr lang="it-IT" sz="2600" dirty="0" err="1"/>
              <a:t>development</a:t>
            </a:r>
            <a:r>
              <a:rPr lang="it-IT" sz="2600" dirty="0"/>
              <a:t> of CRC. </a:t>
            </a:r>
            <a:r>
              <a:rPr lang="it-IT" sz="2600" dirty="0" err="1"/>
              <a:t>Vegetables</a:t>
            </a:r>
            <a:r>
              <a:rPr lang="it-IT" sz="2600" dirty="0"/>
              <a:t> </a:t>
            </a:r>
            <a:r>
              <a:rPr lang="it-IT" sz="2600" dirty="0" err="1"/>
              <a:t>contain</a:t>
            </a:r>
            <a:r>
              <a:rPr lang="it-IT" sz="2600" dirty="0"/>
              <a:t> a wide </a:t>
            </a:r>
            <a:r>
              <a:rPr lang="it-IT" sz="2600" dirty="0" err="1"/>
              <a:t>variety</a:t>
            </a:r>
            <a:r>
              <a:rPr lang="it-IT" sz="2600" dirty="0"/>
              <a:t> of </a:t>
            </a:r>
            <a:r>
              <a:rPr lang="it-IT" sz="2600" dirty="0" err="1"/>
              <a:t>bioactive</a:t>
            </a:r>
            <a:r>
              <a:rPr lang="it-IT" sz="2600" dirty="0"/>
              <a:t> </a:t>
            </a:r>
            <a:r>
              <a:rPr lang="it-IT" sz="2600" dirty="0" err="1"/>
              <a:t>secondary</a:t>
            </a:r>
            <a:r>
              <a:rPr lang="it-IT" sz="2600" dirty="0"/>
              <a:t> </a:t>
            </a:r>
            <a:r>
              <a:rPr lang="it-IT" sz="2600" dirty="0" err="1"/>
              <a:t>metabolites</a:t>
            </a:r>
            <a:r>
              <a:rPr lang="it-IT" sz="2600" dirty="0"/>
              <a:t> some of </a:t>
            </a:r>
            <a:r>
              <a:rPr lang="it-IT" sz="2600" dirty="0" err="1"/>
              <a:t>which</a:t>
            </a:r>
            <a:r>
              <a:rPr lang="it-IT" sz="2600" dirty="0"/>
              <a:t> </a:t>
            </a:r>
            <a:r>
              <a:rPr lang="it-IT" sz="2600" dirty="0" err="1"/>
              <a:t>have</a:t>
            </a:r>
            <a:r>
              <a:rPr lang="it-IT" sz="2600" dirty="0"/>
              <a:t> </a:t>
            </a:r>
            <a:r>
              <a:rPr lang="it-IT" sz="2600" dirty="0" err="1"/>
              <a:t>shown</a:t>
            </a:r>
            <a:r>
              <a:rPr lang="it-IT" sz="2600" dirty="0"/>
              <a:t> </a:t>
            </a:r>
            <a:r>
              <a:rPr lang="it-IT" sz="2600" dirty="0" err="1"/>
              <a:t>bioactivities</a:t>
            </a:r>
            <a:r>
              <a:rPr lang="it-IT" sz="2600" dirty="0"/>
              <a:t> </a:t>
            </a:r>
            <a:r>
              <a:rPr lang="it-IT" sz="2600" dirty="0" err="1"/>
              <a:t>that</a:t>
            </a:r>
            <a:r>
              <a:rPr lang="it-IT" sz="2600" dirty="0"/>
              <a:t> </a:t>
            </a:r>
            <a:r>
              <a:rPr lang="it-IT" sz="2600" dirty="0" err="1"/>
              <a:t>may</a:t>
            </a:r>
            <a:r>
              <a:rPr lang="it-IT" sz="2600" dirty="0"/>
              <a:t> </a:t>
            </a:r>
            <a:r>
              <a:rPr lang="it-IT" sz="2600" dirty="0" err="1"/>
              <a:t>contribute</a:t>
            </a:r>
            <a:r>
              <a:rPr lang="it-IT" sz="2600" dirty="0"/>
              <a:t> to </a:t>
            </a:r>
            <a:r>
              <a:rPr lang="it-IT" sz="2600" dirty="0" err="1"/>
              <a:t>their</a:t>
            </a:r>
            <a:r>
              <a:rPr lang="it-IT" sz="2600" dirty="0"/>
              <a:t> CRC </a:t>
            </a:r>
            <a:r>
              <a:rPr lang="it-IT" sz="2600" dirty="0" err="1"/>
              <a:t>protective</a:t>
            </a:r>
            <a:r>
              <a:rPr lang="it-IT" sz="2600" dirty="0"/>
              <a:t> </a:t>
            </a:r>
            <a:r>
              <a:rPr lang="it-IT" sz="2600" dirty="0" err="1"/>
              <a:t>effects</a:t>
            </a:r>
            <a:r>
              <a:rPr lang="it-IT" sz="2600" dirty="0"/>
              <a:t>.</a:t>
            </a:r>
          </a:p>
          <a:p>
            <a:endParaRPr lang="it-IT" sz="2600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AD2912C-4B03-D84F-A4F8-D8112A49CC2D}"/>
              </a:ext>
            </a:extLst>
          </p:cNvPr>
          <p:cNvSpPr txBox="1"/>
          <p:nvPr/>
        </p:nvSpPr>
        <p:spPr>
          <a:xfrm>
            <a:off x="4108174" y="318052"/>
            <a:ext cx="29288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err="1">
                <a:solidFill>
                  <a:srgbClr val="FF0000"/>
                </a:solidFill>
              </a:rPr>
              <a:t>Falcarinol</a:t>
            </a:r>
            <a:r>
              <a:rPr lang="it-IT" sz="2800" b="1" dirty="0">
                <a:solidFill>
                  <a:srgbClr val="FF0000"/>
                </a:solidFill>
              </a:rPr>
              <a:t> and CRC</a:t>
            </a:r>
          </a:p>
        </p:txBody>
      </p:sp>
    </p:spTree>
    <p:extLst>
      <p:ext uri="{BB962C8B-B14F-4D97-AF65-F5344CB8AC3E}">
        <p14:creationId xmlns:p14="http://schemas.microsoft.com/office/powerpoint/2010/main" val="1126352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95367956-1FD2-E440-8BD0-E26A2C178DBE}"/>
              </a:ext>
            </a:extLst>
          </p:cNvPr>
          <p:cNvSpPr/>
          <p:nvPr/>
        </p:nvSpPr>
        <p:spPr>
          <a:xfrm>
            <a:off x="812800" y="552946"/>
            <a:ext cx="10528300" cy="5974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itchFamily="2" charset="2"/>
              <a:buChar char="Ø"/>
            </a:pPr>
            <a:r>
              <a:rPr lang="it-IT" sz="2200" dirty="0"/>
              <a:t>Strong </a:t>
            </a:r>
            <a:r>
              <a:rPr lang="it-IT" sz="2200" dirty="0" err="1"/>
              <a:t>evidence</a:t>
            </a:r>
            <a:r>
              <a:rPr lang="it-IT" sz="2200" dirty="0"/>
              <a:t> </a:t>
            </a:r>
            <a:r>
              <a:rPr lang="it-IT" sz="2200" dirty="0" err="1"/>
              <a:t>suggests</a:t>
            </a:r>
            <a:r>
              <a:rPr lang="it-IT" sz="2200" dirty="0"/>
              <a:t> the </a:t>
            </a:r>
            <a:r>
              <a:rPr lang="it-IT" sz="2200" dirty="0" err="1"/>
              <a:t>existence</a:t>
            </a:r>
            <a:r>
              <a:rPr lang="it-IT" sz="2200" dirty="0"/>
              <a:t> of an </a:t>
            </a:r>
            <a:r>
              <a:rPr lang="it-IT" sz="2200" dirty="0" err="1"/>
              <a:t>association</a:t>
            </a:r>
            <a:r>
              <a:rPr lang="it-IT" sz="2200" dirty="0"/>
              <a:t> </a:t>
            </a:r>
            <a:r>
              <a:rPr lang="it-IT" sz="2200" dirty="0" err="1"/>
              <a:t>between</a:t>
            </a:r>
            <a:r>
              <a:rPr lang="it-IT" sz="2200" dirty="0"/>
              <a:t> the </a:t>
            </a:r>
            <a:r>
              <a:rPr lang="it-IT" sz="2200" dirty="0" err="1"/>
              <a:t>development</a:t>
            </a:r>
            <a:r>
              <a:rPr lang="it-IT" sz="2200" dirty="0"/>
              <a:t> of CRC and the </a:t>
            </a:r>
            <a:r>
              <a:rPr lang="it-IT" sz="2200" dirty="0" err="1"/>
              <a:t>expression</a:t>
            </a:r>
            <a:r>
              <a:rPr lang="it-IT" sz="2200" dirty="0"/>
              <a:t> of </a:t>
            </a:r>
            <a:r>
              <a:rPr lang="it-IT" sz="2200" b="1" dirty="0" err="1">
                <a:solidFill>
                  <a:srgbClr val="FF0000"/>
                </a:solidFill>
              </a:rPr>
              <a:t>cyclooxygenase</a:t>
            </a:r>
            <a:r>
              <a:rPr lang="it-IT" sz="2200" dirty="0"/>
              <a:t> (</a:t>
            </a:r>
            <a:r>
              <a:rPr lang="it-IT" sz="2200" b="1" dirty="0">
                <a:solidFill>
                  <a:srgbClr val="FF0000"/>
                </a:solidFill>
              </a:rPr>
              <a:t>COX</a:t>
            </a:r>
            <a:r>
              <a:rPr lang="it-IT" sz="2200" dirty="0"/>
              <a:t>) </a:t>
            </a:r>
            <a:r>
              <a:rPr lang="it-IT" sz="2200" b="1" dirty="0" err="1">
                <a:solidFill>
                  <a:srgbClr val="FF0000"/>
                </a:solidFill>
              </a:rPr>
              <a:t>enzyme</a:t>
            </a:r>
            <a:r>
              <a:rPr lang="it-IT" sz="2200" b="1" dirty="0">
                <a:solidFill>
                  <a:srgbClr val="FF0000"/>
                </a:solidFill>
              </a:rPr>
              <a:t> </a:t>
            </a:r>
            <a:r>
              <a:rPr lang="it-IT" sz="2200" b="1" dirty="0" err="1">
                <a:solidFill>
                  <a:srgbClr val="FF0000"/>
                </a:solidFill>
              </a:rPr>
              <a:t>complex</a:t>
            </a:r>
            <a:r>
              <a:rPr lang="it-IT" sz="2200" b="1" dirty="0">
                <a:solidFill>
                  <a:srgbClr val="FF0000"/>
                </a:solidFill>
              </a:rPr>
              <a:t> </a:t>
            </a:r>
            <a:r>
              <a:rPr lang="it-IT" sz="2200" dirty="0" err="1"/>
              <a:t>that</a:t>
            </a:r>
            <a:r>
              <a:rPr lang="it-IT" sz="2200" dirty="0"/>
              <a:t> </a:t>
            </a:r>
            <a:r>
              <a:rPr lang="it-IT" sz="2200" dirty="0" err="1"/>
              <a:t>catalyzes</a:t>
            </a:r>
            <a:r>
              <a:rPr lang="it-IT" sz="2200" dirty="0"/>
              <a:t> the </a:t>
            </a:r>
            <a:r>
              <a:rPr lang="it-IT" sz="2200" dirty="0" err="1"/>
              <a:t>conversion</a:t>
            </a:r>
            <a:r>
              <a:rPr lang="it-IT" sz="2200" dirty="0"/>
              <a:t> of </a:t>
            </a:r>
            <a:r>
              <a:rPr lang="it-IT" sz="2200" dirty="0" err="1"/>
              <a:t>arachidonic</a:t>
            </a:r>
            <a:r>
              <a:rPr lang="it-IT" sz="2200" dirty="0"/>
              <a:t> acid </a:t>
            </a:r>
            <a:r>
              <a:rPr lang="it-IT" sz="2200" dirty="0" err="1"/>
              <a:t>released</a:t>
            </a:r>
            <a:r>
              <a:rPr lang="it-IT" sz="2200" dirty="0"/>
              <a:t> from membrane </a:t>
            </a:r>
            <a:r>
              <a:rPr lang="it-IT" sz="2200" dirty="0" err="1"/>
              <a:t>phospholipids</a:t>
            </a:r>
            <a:r>
              <a:rPr lang="it-IT" sz="2200" dirty="0"/>
              <a:t> to </a:t>
            </a:r>
            <a:r>
              <a:rPr lang="it-IT" sz="2200" dirty="0" err="1"/>
              <a:t>prostaglandins</a:t>
            </a:r>
            <a:r>
              <a:rPr lang="it-IT" sz="2200" dirty="0"/>
              <a:t>. </a:t>
            </a:r>
            <a:r>
              <a:rPr lang="it-IT" sz="2200" dirty="0" err="1"/>
              <a:t>Prostaglandins</a:t>
            </a:r>
            <a:r>
              <a:rPr lang="it-IT" sz="2200" dirty="0"/>
              <a:t> </a:t>
            </a:r>
            <a:r>
              <a:rPr lang="it-IT" sz="2200" dirty="0" err="1"/>
              <a:t>sustain</a:t>
            </a:r>
            <a:r>
              <a:rPr lang="it-IT" sz="2200" dirty="0"/>
              <a:t> </a:t>
            </a:r>
            <a:r>
              <a:rPr lang="it-IT" sz="2200" dirty="0" err="1"/>
              <a:t>homeostatic</a:t>
            </a:r>
            <a:r>
              <a:rPr lang="it-IT" sz="2200" dirty="0"/>
              <a:t> </a:t>
            </a:r>
            <a:r>
              <a:rPr lang="it-IT" sz="2200" dirty="0" err="1"/>
              <a:t>functions</a:t>
            </a:r>
            <a:r>
              <a:rPr lang="it-IT" sz="2200" dirty="0"/>
              <a:t> and mediate </a:t>
            </a:r>
            <a:r>
              <a:rPr lang="it-IT" sz="2200" dirty="0" err="1"/>
              <a:t>pathogenic</a:t>
            </a:r>
            <a:r>
              <a:rPr lang="it-IT" sz="2200" dirty="0"/>
              <a:t> </a:t>
            </a:r>
            <a:r>
              <a:rPr lang="it-IT" sz="2200" dirty="0" err="1"/>
              <a:t>mechanisms</a:t>
            </a:r>
            <a:r>
              <a:rPr lang="it-IT" sz="2200" dirty="0"/>
              <a:t>, </a:t>
            </a:r>
            <a:r>
              <a:rPr lang="it-IT" sz="2200" dirty="0" err="1"/>
              <a:t>including</a:t>
            </a:r>
            <a:r>
              <a:rPr lang="it-IT" sz="2200" dirty="0"/>
              <a:t> the </a:t>
            </a:r>
            <a:r>
              <a:rPr lang="it-IT" sz="2200" dirty="0" err="1"/>
              <a:t>inflammatory</a:t>
            </a:r>
            <a:r>
              <a:rPr lang="it-IT" sz="2200" dirty="0"/>
              <a:t> </a:t>
            </a:r>
            <a:r>
              <a:rPr lang="it-IT" sz="2200" dirty="0" err="1"/>
              <a:t>response</a:t>
            </a:r>
            <a:r>
              <a:rPr lang="it-IT" sz="2200" dirty="0"/>
              <a:t>.</a:t>
            </a:r>
          </a:p>
          <a:p>
            <a:pPr algn="ctr"/>
            <a:endParaRPr lang="it-IT" sz="2200" dirty="0"/>
          </a:p>
          <a:p>
            <a:pPr marL="342900" indent="-342900" algn="ctr">
              <a:buFont typeface="Wingdings" pitchFamily="2" charset="2"/>
              <a:buChar char="Ø"/>
            </a:pPr>
            <a:r>
              <a:rPr lang="it-IT" sz="2200" dirty="0"/>
              <a:t> COX-1 </a:t>
            </a:r>
            <a:r>
              <a:rPr lang="it-IT" sz="2200" dirty="0" err="1"/>
              <a:t>is</a:t>
            </a:r>
            <a:r>
              <a:rPr lang="it-IT" sz="2200" dirty="0"/>
              <a:t> a </a:t>
            </a:r>
            <a:r>
              <a:rPr lang="it-IT" sz="2200" dirty="0" err="1"/>
              <a:t>constitutively</a:t>
            </a:r>
            <a:r>
              <a:rPr lang="it-IT" sz="2200" dirty="0"/>
              <a:t> </a:t>
            </a:r>
            <a:r>
              <a:rPr lang="it-IT" sz="2200" dirty="0" err="1"/>
              <a:t>expressed</a:t>
            </a:r>
            <a:r>
              <a:rPr lang="it-IT" sz="2200" dirty="0"/>
              <a:t> </a:t>
            </a:r>
            <a:r>
              <a:rPr lang="it-IT" sz="2200" dirty="0" err="1"/>
              <a:t>enzyme</a:t>
            </a:r>
            <a:r>
              <a:rPr lang="it-IT" sz="2200" dirty="0"/>
              <a:t> in </a:t>
            </a:r>
            <a:r>
              <a:rPr lang="it-IT" sz="2200" dirty="0" err="1"/>
              <a:t>most</a:t>
            </a:r>
            <a:r>
              <a:rPr lang="it-IT" sz="2200" dirty="0"/>
              <a:t> </a:t>
            </a:r>
            <a:r>
              <a:rPr lang="it-IT" sz="2200" dirty="0" err="1"/>
              <a:t>mammalian</a:t>
            </a:r>
            <a:r>
              <a:rPr lang="it-IT" sz="2200" dirty="0"/>
              <a:t> </a:t>
            </a:r>
            <a:r>
              <a:rPr lang="it-IT" sz="2200" dirty="0" err="1"/>
              <a:t>tissues</a:t>
            </a:r>
            <a:r>
              <a:rPr lang="it-IT" sz="2200" dirty="0"/>
              <a:t> and </a:t>
            </a:r>
            <a:r>
              <a:rPr lang="it-IT" sz="2200" dirty="0" err="1"/>
              <a:t>it</a:t>
            </a:r>
            <a:r>
              <a:rPr lang="it-IT" sz="2200" dirty="0"/>
              <a:t> </a:t>
            </a:r>
            <a:r>
              <a:rPr lang="it-IT" sz="2200" dirty="0" err="1"/>
              <a:t>is</a:t>
            </a:r>
            <a:r>
              <a:rPr lang="it-IT" sz="2200" dirty="0"/>
              <a:t> </a:t>
            </a:r>
            <a:r>
              <a:rPr lang="it-IT" sz="2200" dirty="0" err="1"/>
              <a:t>involved</a:t>
            </a:r>
            <a:r>
              <a:rPr lang="it-IT" sz="2200" dirty="0"/>
              <a:t> in </a:t>
            </a:r>
            <a:r>
              <a:rPr lang="it-IT" sz="2200" dirty="0" err="1"/>
              <a:t>normal</a:t>
            </a:r>
            <a:r>
              <a:rPr lang="it-IT" sz="2200" dirty="0"/>
              <a:t> </a:t>
            </a:r>
            <a:r>
              <a:rPr lang="it-IT" sz="2200" dirty="0" err="1"/>
              <a:t>physiological</a:t>
            </a:r>
            <a:r>
              <a:rPr lang="it-IT" sz="2200" dirty="0"/>
              <a:t> </a:t>
            </a:r>
            <a:r>
              <a:rPr lang="it-IT" sz="2200" dirty="0" err="1"/>
              <a:t>functions</a:t>
            </a:r>
            <a:r>
              <a:rPr lang="it-IT" sz="2200" dirty="0"/>
              <a:t>.</a:t>
            </a:r>
          </a:p>
          <a:p>
            <a:pPr algn="ctr"/>
            <a:endParaRPr lang="it-IT" sz="2200" dirty="0"/>
          </a:p>
          <a:p>
            <a:pPr marL="342900" indent="-342900" algn="ctr">
              <a:buFont typeface="Wingdings" pitchFamily="2" charset="2"/>
              <a:buChar char="Ø"/>
            </a:pPr>
            <a:r>
              <a:rPr lang="it-IT" sz="2200" dirty="0"/>
              <a:t> COX-2 </a:t>
            </a:r>
            <a:r>
              <a:rPr lang="it-IT" sz="2200" dirty="0" err="1"/>
              <a:t>levels</a:t>
            </a:r>
            <a:r>
              <a:rPr lang="it-IT" sz="2200" dirty="0"/>
              <a:t> are </a:t>
            </a:r>
            <a:r>
              <a:rPr lang="it-IT" sz="2200" dirty="0" err="1"/>
              <a:t>normally</a:t>
            </a:r>
            <a:r>
              <a:rPr lang="it-IT" sz="2200" dirty="0"/>
              <a:t> </a:t>
            </a:r>
            <a:r>
              <a:rPr lang="it-IT" sz="2200" dirty="0" err="1"/>
              <a:t>low</a:t>
            </a:r>
            <a:r>
              <a:rPr lang="it-IT" sz="2200" dirty="0"/>
              <a:t> </a:t>
            </a:r>
            <a:r>
              <a:rPr lang="it-IT" sz="2200" dirty="0" err="1"/>
              <a:t>but</a:t>
            </a:r>
            <a:r>
              <a:rPr lang="it-IT" sz="2200" dirty="0"/>
              <a:t> are </a:t>
            </a:r>
            <a:r>
              <a:rPr lang="it-IT" sz="2200" dirty="0" err="1"/>
              <a:t>rapidly</a:t>
            </a:r>
            <a:r>
              <a:rPr lang="it-IT" sz="2200" dirty="0"/>
              <a:t> </a:t>
            </a:r>
            <a:r>
              <a:rPr lang="it-IT" sz="2200" dirty="0" err="1"/>
              <a:t>induced</a:t>
            </a:r>
            <a:r>
              <a:rPr lang="it-IT" sz="2200" dirty="0"/>
              <a:t> </a:t>
            </a:r>
            <a:r>
              <a:rPr lang="it-IT" sz="2200" dirty="0" err="1"/>
              <a:t>as</a:t>
            </a:r>
            <a:r>
              <a:rPr lang="it-IT" sz="2200" dirty="0"/>
              <a:t> an </a:t>
            </a:r>
            <a:r>
              <a:rPr lang="it-IT" sz="2200" dirty="0" err="1"/>
              <a:t>early</a:t>
            </a:r>
            <a:r>
              <a:rPr lang="it-IT" sz="2200" dirty="0"/>
              <a:t> </a:t>
            </a:r>
            <a:r>
              <a:rPr lang="it-IT" sz="2200" dirty="0" err="1"/>
              <a:t>response</a:t>
            </a:r>
            <a:r>
              <a:rPr lang="it-IT" sz="2200" dirty="0"/>
              <a:t> to </a:t>
            </a:r>
            <a:r>
              <a:rPr lang="it-IT" sz="2200" dirty="0" err="1"/>
              <a:t>growth</a:t>
            </a:r>
            <a:r>
              <a:rPr lang="it-IT" sz="2200" dirty="0"/>
              <a:t> </a:t>
            </a:r>
            <a:r>
              <a:rPr lang="it-IT" sz="2200" dirty="0" err="1"/>
              <a:t>factors</a:t>
            </a:r>
            <a:r>
              <a:rPr lang="it-IT" sz="2200" dirty="0"/>
              <a:t>, </a:t>
            </a:r>
            <a:r>
              <a:rPr lang="it-IT" sz="2200" dirty="0" err="1"/>
              <a:t>cytokines</a:t>
            </a:r>
            <a:r>
              <a:rPr lang="it-IT" sz="2200" dirty="0"/>
              <a:t> and </a:t>
            </a:r>
            <a:r>
              <a:rPr lang="it-IT" sz="2200" dirty="0" err="1"/>
              <a:t>tumor</a:t>
            </a:r>
            <a:r>
              <a:rPr lang="it-IT" sz="2200" dirty="0"/>
              <a:t> promoters </a:t>
            </a:r>
            <a:r>
              <a:rPr lang="it-IT" sz="2200" dirty="0" err="1"/>
              <a:t>associated</a:t>
            </a:r>
            <a:r>
              <a:rPr lang="it-IT" sz="2200" dirty="0"/>
              <a:t> with </a:t>
            </a:r>
            <a:r>
              <a:rPr lang="it-IT" sz="2200" dirty="0" err="1"/>
              <a:t>inflammation</a:t>
            </a:r>
            <a:r>
              <a:rPr lang="it-IT" sz="2200" dirty="0"/>
              <a:t>, </a:t>
            </a:r>
            <a:r>
              <a:rPr lang="it-IT" sz="2200" dirty="0" err="1"/>
              <a:t>cell</a:t>
            </a:r>
            <a:r>
              <a:rPr lang="it-IT" sz="2200" dirty="0"/>
              <a:t> </a:t>
            </a:r>
            <a:r>
              <a:rPr lang="it-IT" sz="2200" dirty="0" err="1"/>
              <a:t>survival</a:t>
            </a:r>
            <a:r>
              <a:rPr lang="it-IT" sz="2200" dirty="0"/>
              <a:t>, </a:t>
            </a:r>
            <a:r>
              <a:rPr lang="it-IT" sz="2200" dirty="0" err="1"/>
              <a:t>abnormal</a:t>
            </a:r>
            <a:r>
              <a:rPr lang="it-IT" sz="2200" dirty="0"/>
              <a:t> </a:t>
            </a:r>
            <a:r>
              <a:rPr lang="it-IT" sz="2200" dirty="0" err="1"/>
              <a:t>proliferation</a:t>
            </a:r>
            <a:r>
              <a:rPr lang="it-IT" sz="2200" dirty="0"/>
              <a:t>, </a:t>
            </a:r>
            <a:r>
              <a:rPr lang="it-IT" sz="2200" dirty="0" err="1"/>
              <a:t>angiogenesis</a:t>
            </a:r>
            <a:r>
              <a:rPr lang="it-IT" sz="2200" dirty="0"/>
              <a:t>, </a:t>
            </a:r>
            <a:r>
              <a:rPr lang="it-IT" sz="2200" dirty="0" err="1"/>
              <a:t>invasion</a:t>
            </a:r>
            <a:r>
              <a:rPr lang="it-IT" sz="2200" dirty="0"/>
              <a:t>, and </a:t>
            </a:r>
            <a:r>
              <a:rPr lang="it-IT" sz="2200" dirty="0" err="1"/>
              <a:t>metastasis</a:t>
            </a:r>
            <a:r>
              <a:rPr lang="it-IT" sz="2200" dirty="0"/>
              <a:t>. </a:t>
            </a:r>
          </a:p>
          <a:p>
            <a:pPr algn="ctr"/>
            <a:endParaRPr lang="it-IT" sz="2200" dirty="0"/>
          </a:p>
          <a:p>
            <a:pPr marL="342900" indent="-342900" algn="ctr">
              <a:buFont typeface="Wingdings" pitchFamily="2" charset="2"/>
              <a:buChar char="Ø"/>
            </a:pPr>
            <a:r>
              <a:rPr lang="it-IT" sz="2200" dirty="0"/>
              <a:t>The </a:t>
            </a:r>
            <a:r>
              <a:rPr lang="it-IT" sz="2200" dirty="0" err="1"/>
              <a:t>existence</a:t>
            </a:r>
            <a:r>
              <a:rPr lang="it-IT" sz="2200" dirty="0"/>
              <a:t> of an </a:t>
            </a:r>
            <a:r>
              <a:rPr lang="it-IT" sz="2200" dirty="0" err="1"/>
              <a:t>association</a:t>
            </a:r>
            <a:r>
              <a:rPr lang="it-IT" sz="2200" dirty="0"/>
              <a:t> </a:t>
            </a:r>
            <a:r>
              <a:rPr lang="it-IT" sz="2200" dirty="0" err="1"/>
              <a:t>between</a:t>
            </a:r>
            <a:r>
              <a:rPr lang="it-IT" sz="2200" dirty="0"/>
              <a:t> CRC and COX-2 </a:t>
            </a:r>
            <a:r>
              <a:rPr lang="it-IT" sz="2200" dirty="0" err="1"/>
              <a:t>overexpression</a:t>
            </a:r>
            <a:r>
              <a:rPr lang="it-IT" sz="2200" dirty="0"/>
              <a:t> </a:t>
            </a:r>
            <a:r>
              <a:rPr lang="it-IT" sz="2200" dirty="0" err="1"/>
              <a:t>has</a:t>
            </a:r>
            <a:r>
              <a:rPr lang="it-IT" sz="2200" dirty="0"/>
              <a:t> </a:t>
            </a:r>
            <a:r>
              <a:rPr lang="it-IT" sz="2200" dirty="0" err="1"/>
              <a:t>been</a:t>
            </a:r>
            <a:r>
              <a:rPr lang="it-IT" sz="2200" dirty="0"/>
              <a:t> </a:t>
            </a:r>
            <a:r>
              <a:rPr lang="it-IT" sz="2200" dirty="0" err="1"/>
              <a:t>established</a:t>
            </a:r>
            <a:r>
              <a:rPr lang="it-IT" sz="2200" dirty="0"/>
              <a:t>. COX-2 </a:t>
            </a:r>
            <a:r>
              <a:rPr lang="it-IT" sz="2200" dirty="0" err="1"/>
              <a:t>expression</a:t>
            </a:r>
            <a:r>
              <a:rPr lang="it-IT" sz="2200" dirty="0"/>
              <a:t> </a:t>
            </a:r>
            <a:r>
              <a:rPr lang="it-IT" sz="2200" dirty="0" err="1"/>
              <a:t>but</a:t>
            </a:r>
            <a:r>
              <a:rPr lang="it-IT" sz="2200" dirty="0"/>
              <a:t> </a:t>
            </a:r>
            <a:r>
              <a:rPr lang="it-IT" sz="2200" dirty="0" err="1"/>
              <a:t>not</a:t>
            </a:r>
            <a:r>
              <a:rPr lang="it-IT" sz="2200" dirty="0"/>
              <a:t> COX-1 </a:t>
            </a:r>
            <a:r>
              <a:rPr lang="it-IT" sz="2200" dirty="0" err="1"/>
              <a:t>has</a:t>
            </a:r>
            <a:r>
              <a:rPr lang="it-IT" sz="2200" dirty="0"/>
              <a:t> </a:t>
            </a:r>
            <a:r>
              <a:rPr lang="it-IT" sz="2200" dirty="0" err="1"/>
              <a:t>been</a:t>
            </a:r>
            <a:r>
              <a:rPr lang="it-IT" sz="2200" dirty="0"/>
              <a:t> </a:t>
            </a:r>
            <a:r>
              <a:rPr lang="it-IT" sz="2200" dirty="0" err="1"/>
              <a:t>detected</a:t>
            </a:r>
            <a:r>
              <a:rPr lang="it-IT" sz="2200" dirty="0"/>
              <a:t> in 50% of </a:t>
            </a:r>
            <a:r>
              <a:rPr lang="it-IT" sz="2200" dirty="0" err="1"/>
              <a:t>colorectal</a:t>
            </a:r>
            <a:r>
              <a:rPr lang="it-IT" sz="2200" dirty="0"/>
              <a:t> </a:t>
            </a:r>
            <a:r>
              <a:rPr lang="it-IT" sz="2200" dirty="0" err="1"/>
              <a:t>adenomas</a:t>
            </a:r>
            <a:r>
              <a:rPr lang="it-IT" sz="2200" dirty="0"/>
              <a:t> and in up to 85% of </a:t>
            </a:r>
            <a:r>
              <a:rPr lang="it-IT" sz="2200" dirty="0" err="1"/>
              <a:t>colorectal</a:t>
            </a:r>
            <a:r>
              <a:rPr lang="it-IT" sz="2200" dirty="0"/>
              <a:t> </a:t>
            </a:r>
            <a:r>
              <a:rPr lang="it-IT" sz="2200" dirty="0" err="1"/>
              <a:t>carcinomas</a:t>
            </a:r>
            <a:r>
              <a:rPr lang="it-IT" sz="2200" dirty="0"/>
              <a:t>, and </a:t>
            </a:r>
            <a:r>
              <a:rPr lang="it-IT" sz="2200" dirty="0" err="1"/>
              <a:t>it</a:t>
            </a:r>
            <a:r>
              <a:rPr lang="it-IT" sz="2200" dirty="0"/>
              <a:t> </a:t>
            </a:r>
            <a:r>
              <a:rPr lang="it-IT" sz="2200" dirty="0" err="1"/>
              <a:t>is</a:t>
            </a:r>
            <a:r>
              <a:rPr lang="it-IT" sz="2200" dirty="0"/>
              <a:t> </a:t>
            </a:r>
            <a:r>
              <a:rPr lang="it-IT" sz="2200" dirty="0" err="1"/>
              <a:t>correlated</a:t>
            </a:r>
            <a:r>
              <a:rPr lang="it-IT" sz="2200" dirty="0"/>
              <a:t> with </a:t>
            </a:r>
            <a:r>
              <a:rPr lang="it-IT" sz="2200" dirty="0" err="1"/>
              <a:t>poor</a:t>
            </a:r>
            <a:r>
              <a:rPr lang="it-IT" sz="2200" dirty="0"/>
              <a:t> </a:t>
            </a:r>
            <a:r>
              <a:rPr lang="it-IT" sz="2200" dirty="0" err="1"/>
              <a:t>prognosis</a:t>
            </a:r>
            <a:r>
              <a:rPr lang="it-IT" sz="2200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2405442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13B2F6B7-6664-9F49-B68C-77EFD5C306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23" t="15175" r="5124" b="5788"/>
          <a:stretch/>
        </p:blipFill>
        <p:spPr>
          <a:xfrm>
            <a:off x="546100" y="368300"/>
            <a:ext cx="4166237" cy="3584106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3C6F9587-12DA-9A42-A2A7-E69729DCB7F4}"/>
              </a:ext>
            </a:extLst>
          </p:cNvPr>
          <p:cNvSpPr/>
          <p:nvPr/>
        </p:nvSpPr>
        <p:spPr>
          <a:xfrm>
            <a:off x="1015363" y="5974834"/>
            <a:ext cx="36969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/>
              <a:t>https</a:t>
            </a:r>
            <a:r>
              <a:rPr lang="it-IT" dirty="0"/>
              <a:t>://</a:t>
            </a:r>
            <a:r>
              <a:rPr lang="it-IT" dirty="0" err="1"/>
              <a:t>doi.org</a:t>
            </a:r>
            <a:r>
              <a:rPr lang="it-IT" dirty="0"/>
              <a:t>/10.3390/nu11092223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1CFC3232-1B41-324E-AFDE-2A54B74C13B0}"/>
              </a:ext>
            </a:extLst>
          </p:cNvPr>
          <p:cNvSpPr/>
          <p:nvPr/>
        </p:nvSpPr>
        <p:spPr>
          <a:xfrm>
            <a:off x="4851400" y="155793"/>
            <a:ext cx="70485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itchFamily="2" charset="2"/>
              <a:buChar char="Ø"/>
            </a:pPr>
            <a:r>
              <a:rPr lang="it-IT" dirty="0"/>
              <a:t>For the </a:t>
            </a:r>
            <a:r>
              <a:rPr lang="it-IT" dirty="0" err="1"/>
              <a:t>prevention</a:t>
            </a:r>
            <a:r>
              <a:rPr lang="it-IT" dirty="0"/>
              <a:t> of CRC by </a:t>
            </a:r>
            <a:r>
              <a:rPr lang="it-IT" dirty="0" err="1"/>
              <a:t>dietary</a:t>
            </a:r>
            <a:r>
              <a:rPr lang="it-IT" dirty="0"/>
              <a:t> </a:t>
            </a:r>
            <a:r>
              <a:rPr lang="it-IT" dirty="0" err="1"/>
              <a:t>measures</a:t>
            </a:r>
            <a:r>
              <a:rPr lang="it-IT" dirty="0"/>
              <a:t>, </a:t>
            </a:r>
            <a:r>
              <a:rPr lang="it-IT" dirty="0" err="1"/>
              <a:t>apiaceous</a:t>
            </a:r>
            <a:r>
              <a:rPr lang="it-IT" dirty="0"/>
              <a:t> </a:t>
            </a:r>
            <a:r>
              <a:rPr lang="it-IT" dirty="0" err="1"/>
              <a:t>vegetables</a:t>
            </a:r>
            <a:r>
              <a:rPr lang="it-IT" dirty="0"/>
              <a:t> </a:t>
            </a:r>
            <a:r>
              <a:rPr lang="it-IT" dirty="0" err="1"/>
              <a:t>such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carrots</a:t>
            </a:r>
            <a:r>
              <a:rPr lang="it-IT" dirty="0"/>
              <a:t>, </a:t>
            </a:r>
            <a:r>
              <a:rPr lang="it-IT" dirty="0" err="1"/>
              <a:t>celery</a:t>
            </a:r>
            <a:r>
              <a:rPr lang="it-IT" dirty="0"/>
              <a:t>, </a:t>
            </a:r>
            <a:r>
              <a:rPr lang="it-IT" dirty="0" err="1"/>
              <a:t>celeriac</a:t>
            </a:r>
            <a:r>
              <a:rPr lang="it-IT" dirty="0"/>
              <a:t>, </a:t>
            </a:r>
            <a:r>
              <a:rPr lang="it-IT" dirty="0" err="1"/>
              <a:t>fennel</a:t>
            </a:r>
            <a:r>
              <a:rPr lang="it-IT" dirty="0"/>
              <a:t>, </a:t>
            </a:r>
            <a:r>
              <a:rPr lang="it-IT" dirty="0" err="1"/>
              <a:t>parsley</a:t>
            </a:r>
            <a:r>
              <a:rPr lang="it-IT" dirty="0"/>
              <a:t>, and </a:t>
            </a:r>
            <a:r>
              <a:rPr lang="it-IT" dirty="0" err="1"/>
              <a:t>parsnip</a:t>
            </a:r>
            <a:r>
              <a:rPr lang="it-IT" dirty="0"/>
              <a:t> are </a:t>
            </a:r>
            <a:r>
              <a:rPr lang="it-IT" dirty="0" err="1"/>
              <a:t>highly</a:t>
            </a:r>
            <a:r>
              <a:rPr lang="it-IT" dirty="0"/>
              <a:t> </a:t>
            </a:r>
            <a:r>
              <a:rPr lang="it-IT" dirty="0" err="1"/>
              <a:t>interesting</a:t>
            </a:r>
            <a:r>
              <a:rPr lang="it-IT" dirty="0"/>
              <a:t> due to </a:t>
            </a:r>
            <a:r>
              <a:rPr lang="it-IT" dirty="0" err="1"/>
              <a:t>their</a:t>
            </a:r>
            <a:r>
              <a:rPr lang="it-IT" dirty="0"/>
              <a:t> </a:t>
            </a:r>
            <a:r>
              <a:rPr lang="it-IT" dirty="0" err="1"/>
              <a:t>content</a:t>
            </a:r>
            <a:r>
              <a:rPr lang="it-IT" dirty="0"/>
              <a:t> of the </a:t>
            </a:r>
            <a:r>
              <a:rPr lang="it-IT" dirty="0" err="1"/>
              <a:t>bioactive</a:t>
            </a:r>
            <a:r>
              <a:rPr lang="it-IT" dirty="0"/>
              <a:t> </a:t>
            </a:r>
            <a:r>
              <a:rPr lang="it-IT" dirty="0" err="1"/>
              <a:t>polyacetylenic</a:t>
            </a:r>
            <a:r>
              <a:rPr lang="it-IT" dirty="0"/>
              <a:t> </a:t>
            </a:r>
            <a:r>
              <a:rPr lang="it-IT" dirty="0" err="1"/>
              <a:t>oxylipins</a:t>
            </a:r>
            <a:r>
              <a:rPr lang="it-IT" dirty="0"/>
              <a:t> </a:t>
            </a:r>
            <a:r>
              <a:rPr lang="it-IT" dirty="0" err="1"/>
              <a:t>falcarinol</a:t>
            </a:r>
            <a:r>
              <a:rPr lang="it-IT" dirty="0"/>
              <a:t> (</a:t>
            </a:r>
            <a:r>
              <a:rPr lang="it-IT" dirty="0" err="1"/>
              <a:t>FaOH</a:t>
            </a:r>
            <a:r>
              <a:rPr lang="it-IT" dirty="0"/>
              <a:t>) and </a:t>
            </a:r>
            <a:r>
              <a:rPr lang="it-IT" dirty="0" err="1"/>
              <a:t>falcarindiol</a:t>
            </a:r>
            <a:r>
              <a:rPr lang="it-IT" dirty="0"/>
              <a:t> (</a:t>
            </a:r>
            <a:r>
              <a:rPr lang="it-IT" dirty="0" err="1"/>
              <a:t>FaDOH</a:t>
            </a:r>
            <a:r>
              <a:rPr lang="it-IT" dirty="0"/>
              <a:t>). </a:t>
            </a:r>
          </a:p>
          <a:p>
            <a:pPr algn="ctr"/>
            <a:endParaRPr lang="it-IT" dirty="0"/>
          </a:p>
          <a:p>
            <a:pPr marL="285750" indent="-285750" algn="ctr">
              <a:buFont typeface="Wingdings" pitchFamily="2" charset="2"/>
              <a:buChar char="Ø"/>
            </a:pPr>
            <a:r>
              <a:rPr lang="it-IT" dirty="0" err="1"/>
              <a:t>FaOH</a:t>
            </a:r>
            <a:r>
              <a:rPr lang="it-IT" dirty="0"/>
              <a:t> and </a:t>
            </a:r>
            <a:r>
              <a:rPr lang="it-IT" dirty="0" err="1"/>
              <a:t>FaDOH</a:t>
            </a:r>
            <a:r>
              <a:rPr lang="it-IT" dirty="0"/>
              <a:t> </a:t>
            </a:r>
            <a:r>
              <a:rPr lang="it-IT" dirty="0" err="1"/>
              <a:t>have</a:t>
            </a:r>
            <a:r>
              <a:rPr lang="it-IT" dirty="0"/>
              <a:t> </a:t>
            </a:r>
            <a:r>
              <a:rPr lang="it-IT" dirty="0" err="1"/>
              <a:t>shown</a:t>
            </a:r>
            <a:r>
              <a:rPr lang="it-IT" dirty="0"/>
              <a:t> </a:t>
            </a:r>
            <a:r>
              <a:rPr lang="it-IT" dirty="0" err="1"/>
              <a:t>many</a:t>
            </a:r>
            <a:r>
              <a:rPr lang="it-IT" dirty="0"/>
              <a:t> </a:t>
            </a:r>
            <a:r>
              <a:rPr lang="it-IT" dirty="0" err="1"/>
              <a:t>interesting</a:t>
            </a:r>
            <a:r>
              <a:rPr lang="it-IT" dirty="0"/>
              <a:t> </a:t>
            </a:r>
            <a:r>
              <a:rPr lang="it-IT" dirty="0" err="1"/>
              <a:t>bioactivities</a:t>
            </a:r>
            <a:r>
              <a:rPr lang="it-IT" dirty="0"/>
              <a:t>, </a:t>
            </a:r>
            <a:r>
              <a:rPr lang="it-IT" dirty="0" err="1"/>
              <a:t>including</a:t>
            </a:r>
            <a:r>
              <a:rPr lang="it-IT" dirty="0"/>
              <a:t> anti-</a:t>
            </a:r>
            <a:r>
              <a:rPr lang="it-IT" dirty="0" err="1"/>
              <a:t>inflammatory</a:t>
            </a:r>
            <a:r>
              <a:rPr lang="it-IT" dirty="0"/>
              <a:t>, anti-</a:t>
            </a:r>
            <a:r>
              <a:rPr lang="it-IT" dirty="0" err="1"/>
              <a:t>platelet</a:t>
            </a:r>
            <a:r>
              <a:rPr lang="it-IT" dirty="0"/>
              <a:t>-</a:t>
            </a:r>
            <a:r>
              <a:rPr lang="it-IT" dirty="0" err="1"/>
              <a:t>aggregatory</a:t>
            </a:r>
            <a:r>
              <a:rPr lang="it-IT" dirty="0"/>
              <a:t>, </a:t>
            </a:r>
            <a:r>
              <a:rPr lang="it-IT" dirty="0" err="1"/>
              <a:t>anti-diabetic</a:t>
            </a:r>
            <a:r>
              <a:rPr lang="it-IT" dirty="0"/>
              <a:t>, and </a:t>
            </a:r>
            <a:r>
              <a:rPr lang="it-IT" dirty="0" err="1"/>
              <a:t>cytotoxic</a:t>
            </a:r>
            <a:r>
              <a:rPr lang="it-IT" dirty="0"/>
              <a:t> </a:t>
            </a:r>
            <a:r>
              <a:rPr lang="it-IT" dirty="0" err="1"/>
              <a:t>activity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well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an anti-</a:t>
            </a:r>
            <a:r>
              <a:rPr lang="it-IT" dirty="0" err="1"/>
              <a:t>neoplastic</a:t>
            </a:r>
            <a:r>
              <a:rPr lang="it-IT" dirty="0"/>
              <a:t> </a:t>
            </a:r>
            <a:r>
              <a:rPr lang="it-IT" dirty="0" err="1"/>
              <a:t>effect</a:t>
            </a:r>
            <a:r>
              <a:rPr lang="it-IT" dirty="0"/>
              <a:t>.</a:t>
            </a:r>
          </a:p>
          <a:p>
            <a:pPr marL="285750" indent="-285750" algn="ctr">
              <a:buFont typeface="Wingdings" pitchFamily="2" charset="2"/>
              <a:buChar char="Ø"/>
            </a:pPr>
            <a:endParaRPr lang="it-IT" dirty="0"/>
          </a:p>
          <a:p>
            <a:pPr marL="285750" indent="-285750" algn="ctr">
              <a:buFont typeface="Wingdings" pitchFamily="2" charset="2"/>
              <a:buChar char="Ø"/>
            </a:pPr>
            <a:r>
              <a:rPr lang="it-IT" dirty="0" err="1"/>
              <a:t>FaOH</a:t>
            </a:r>
            <a:r>
              <a:rPr lang="it-IT" dirty="0"/>
              <a:t> </a:t>
            </a:r>
            <a:r>
              <a:rPr lang="it-IT" dirty="0" err="1"/>
              <a:t>inhibits</a:t>
            </a:r>
            <a:r>
              <a:rPr lang="it-IT" dirty="0"/>
              <a:t> the </a:t>
            </a:r>
            <a:r>
              <a:rPr lang="it-IT" dirty="0" err="1"/>
              <a:t>growth</a:t>
            </a:r>
            <a:r>
              <a:rPr lang="it-IT" dirty="0"/>
              <a:t> of the human </a:t>
            </a:r>
            <a:r>
              <a:rPr lang="it-IT" dirty="0" err="1"/>
              <a:t>epithelial</a:t>
            </a:r>
            <a:r>
              <a:rPr lang="it-IT" dirty="0"/>
              <a:t> </a:t>
            </a:r>
            <a:r>
              <a:rPr lang="it-IT" dirty="0" err="1"/>
              <a:t>colorectal</a:t>
            </a:r>
            <a:r>
              <a:rPr lang="it-IT" dirty="0"/>
              <a:t> adenocarcinoma </a:t>
            </a:r>
            <a:r>
              <a:rPr lang="it-IT" dirty="0" err="1"/>
              <a:t>cell</a:t>
            </a:r>
            <a:r>
              <a:rPr lang="it-IT" dirty="0"/>
              <a:t> line Caco-2 in vitro, </a:t>
            </a:r>
            <a:r>
              <a:rPr lang="it-IT" dirty="0" err="1"/>
              <a:t>leads</a:t>
            </a:r>
            <a:r>
              <a:rPr lang="it-IT" dirty="0"/>
              <a:t> to </a:t>
            </a:r>
            <a:r>
              <a:rPr lang="it-IT" dirty="0" err="1"/>
              <a:t>cell</a:t>
            </a:r>
            <a:r>
              <a:rPr lang="it-IT" dirty="0"/>
              <a:t> </a:t>
            </a:r>
            <a:r>
              <a:rPr lang="it-IT" dirty="0" err="1"/>
              <a:t>cycle</a:t>
            </a:r>
            <a:r>
              <a:rPr lang="it-IT" dirty="0"/>
              <a:t> </a:t>
            </a:r>
            <a:r>
              <a:rPr lang="it-IT" dirty="0" err="1"/>
              <a:t>arrest</a:t>
            </a:r>
            <a:r>
              <a:rPr lang="it-IT" dirty="0"/>
              <a:t> and </a:t>
            </a:r>
            <a:r>
              <a:rPr lang="it-IT" dirty="0" err="1"/>
              <a:t>apoptosis</a:t>
            </a:r>
            <a:r>
              <a:rPr lang="it-IT" dirty="0"/>
              <a:t> of </a:t>
            </a:r>
            <a:r>
              <a:rPr lang="it-IT" dirty="0" err="1"/>
              <a:t>cancer</a:t>
            </a:r>
            <a:r>
              <a:rPr lang="it-IT" dirty="0"/>
              <a:t> </a:t>
            </a:r>
            <a:r>
              <a:rPr lang="it-IT" dirty="0" err="1"/>
              <a:t>cells</a:t>
            </a:r>
            <a:r>
              <a:rPr lang="it-IT" dirty="0"/>
              <a:t>.</a:t>
            </a:r>
          </a:p>
          <a:p>
            <a:pPr marL="285750" indent="-285750" algn="ctr">
              <a:buFont typeface="Wingdings" pitchFamily="2" charset="2"/>
              <a:buChar char="Ø"/>
            </a:pPr>
            <a:endParaRPr lang="it-IT" dirty="0"/>
          </a:p>
          <a:p>
            <a:pPr marL="285750" indent="-285750" algn="ctr">
              <a:buFont typeface="Wingdings" pitchFamily="2" charset="2"/>
              <a:buChar char="Ø"/>
            </a:pPr>
            <a:r>
              <a:rPr lang="it-IT" dirty="0"/>
              <a:t>The </a:t>
            </a:r>
            <a:r>
              <a:rPr lang="it-IT" dirty="0" err="1"/>
              <a:t>synergistic</a:t>
            </a:r>
            <a:r>
              <a:rPr lang="it-IT" dirty="0"/>
              <a:t> anti-proliferative </a:t>
            </a:r>
            <a:r>
              <a:rPr lang="it-IT" dirty="0" err="1"/>
              <a:t>effect</a:t>
            </a:r>
            <a:r>
              <a:rPr lang="it-IT" dirty="0"/>
              <a:t> of </a:t>
            </a:r>
            <a:r>
              <a:rPr lang="it-IT" dirty="0" err="1"/>
              <a:t>FaOH</a:t>
            </a:r>
            <a:r>
              <a:rPr lang="it-IT" dirty="0"/>
              <a:t> and </a:t>
            </a:r>
            <a:r>
              <a:rPr lang="it-IT" dirty="0" err="1"/>
              <a:t>FaDOH</a:t>
            </a:r>
            <a:r>
              <a:rPr lang="it-IT" dirty="0"/>
              <a:t> </a:t>
            </a:r>
            <a:r>
              <a:rPr lang="it-IT" dirty="0" err="1"/>
              <a:t>also</a:t>
            </a:r>
            <a:r>
              <a:rPr lang="it-IT" dirty="0"/>
              <a:t> </a:t>
            </a:r>
            <a:r>
              <a:rPr lang="it-IT" dirty="0" err="1"/>
              <a:t>exists</a:t>
            </a:r>
            <a:r>
              <a:rPr lang="it-IT" dirty="0"/>
              <a:t> in vivo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recently</a:t>
            </a:r>
            <a:r>
              <a:rPr lang="it-IT" dirty="0"/>
              <a:t> </a:t>
            </a:r>
            <a:r>
              <a:rPr lang="it-IT" dirty="0" err="1"/>
              <a:t>demonstrated</a:t>
            </a:r>
            <a:r>
              <a:rPr lang="it-IT" dirty="0"/>
              <a:t> in a </a:t>
            </a:r>
            <a:r>
              <a:rPr lang="it-IT" dirty="0" err="1"/>
              <a:t>cancer</a:t>
            </a:r>
            <a:r>
              <a:rPr lang="it-IT" dirty="0"/>
              <a:t> </a:t>
            </a:r>
            <a:r>
              <a:rPr lang="it-IT" dirty="0" err="1"/>
              <a:t>primed</a:t>
            </a:r>
            <a:r>
              <a:rPr lang="it-IT" dirty="0"/>
              <a:t> </a:t>
            </a:r>
            <a:r>
              <a:rPr lang="it-IT" dirty="0" err="1"/>
              <a:t>rat</a:t>
            </a:r>
            <a:r>
              <a:rPr lang="it-IT" dirty="0"/>
              <a:t> model for CRC </a:t>
            </a:r>
            <a:r>
              <a:rPr lang="it-IT" dirty="0" err="1"/>
              <a:t>where</a:t>
            </a:r>
            <a:r>
              <a:rPr lang="it-IT" dirty="0"/>
              <a:t> a </a:t>
            </a:r>
            <a:r>
              <a:rPr lang="it-IT" dirty="0" err="1"/>
              <a:t>diet</a:t>
            </a:r>
            <a:r>
              <a:rPr lang="it-IT" dirty="0"/>
              <a:t> </a:t>
            </a:r>
            <a:r>
              <a:rPr lang="it-IT" dirty="0" err="1"/>
              <a:t>containing</a:t>
            </a:r>
            <a:r>
              <a:rPr lang="it-IT" dirty="0"/>
              <a:t> 7 </a:t>
            </a:r>
            <a:r>
              <a:rPr lang="it-IT" dirty="0" err="1"/>
              <a:t>μg</a:t>
            </a:r>
            <a:r>
              <a:rPr lang="it-IT" dirty="0"/>
              <a:t> </a:t>
            </a:r>
            <a:r>
              <a:rPr lang="it-IT" dirty="0" err="1"/>
              <a:t>FaOH</a:t>
            </a:r>
            <a:r>
              <a:rPr lang="it-IT" dirty="0"/>
              <a:t> and 7 </a:t>
            </a:r>
            <a:r>
              <a:rPr lang="it-IT" dirty="0" err="1"/>
              <a:t>μg</a:t>
            </a:r>
            <a:r>
              <a:rPr lang="it-IT" dirty="0"/>
              <a:t> </a:t>
            </a:r>
            <a:r>
              <a:rPr lang="it-IT" dirty="0" err="1"/>
              <a:t>FaDOH</a:t>
            </a:r>
            <a:r>
              <a:rPr lang="it-IT" dirty="0"/>
              <a:t> g−1 </a:t>
            </a:r>
            <a:r>
              <a:rPr lang="it-IT" dirty="0" err="1"/>
              <a:t>feed</a:t>
            </a:r>
            <a:r>
              <a:rPr lang="it-IT" dirty="0"/>
              <a:t> </a:t>
            </a:r>
            <a:r>
              <a:rPr lang="it-IT" dirty="0" err="1"/>
              <a:t>was</a:t>
            </a:r>
            <a:r>
              <a:rPr lang="it-IT" dirty="0"/>
              <a:t> </a:t>
            </a:r>
            <a:r>
              <a:rPr lang="it-IT" dirty="0" err="1"/>
              <a:t>shown</a:t>
            </a:r>
            <a:r>
              <a:rPr lang="it-IT" dirty="0"/>
              <a:t> to </a:t>
            </a:r>
            <a:r>
              <a:rPr lang="it-IT" dirty="0" err="1"/>
              <a:t>significantly</a:t>
            </a:r>
            <a:r>
              <a:rPr lang="it-IT" dirty="0"/>
              <a:t> </a:t>
            </a:r>
            <a:r>
              <a:rPr lang="it-IT" dirty="0" err="1"/>
              <a:t>inhibit</a:t>
            </a:r>
            <a:r>
              <a:rPr lang="it-IT" dirty="0"/>
              <a:t> </a:t>
            </a:r>
            <a:r>
              <a:rPr lang="it-IT" dirty="0" err="1"/>
              <a:t>neoplastic</a:t>
            </a:r>
            <a:r>
              <a:rPr lang="it-IT" dirty="0"/>
              <a:t> </a:t>
            </a:r>
            <a:r>
              <a:rPr lang="it-IT" dirty="0" err="1"/>
              <a:t>transformations</a:t>
            </a:r>
            <a:r>
              <a:rPr lang="it-IT" dirty="0"/>
              <a:t> in the colon </a:t>
            </a:r>
            <a:r>
              <a:rPr lang="it-IT" dirty="0" err="1"/>
              <a:t>epithelium</a:t>
            </a:r>
            <a:r>
              <a:rPr lang="it-IT" dirty="0"/>
              <a:t> . </a:t>
            </a:r>
          </a:p>
          <a:p>
            <a:pPr marL="285750" indent="-285750" algn="ctr">
              <a:buFont typeface="Wingdings" pitchFamily="2" charset="2"/>
              <a:buChar char="Ø"/>
            </a:pPr>
            <a:endParaRPr lang="it-IT" dirty="0"/>
          </a:p>
          <a:p>
            <a:pPr marL="285750" indent="-285750" algn="ctr">
              <a:buFont typeface="Wingdings" pitchFamily="2" charset="2"/>
              <a:buChar char="Ø"/>
            </a:pPr>
            <a:r>
              <a:rPr lang="it-IT" dirty="0"/>
              <a:t>A </a:t>
            </a:r>
            <a:r>
              <a:rPr lang="it-IT" dirty="0" err="1"/>
              <a:t>probable</a:t>
            </a:r>
            <a:r>
              <a:rPr lang="it-IT" dirty="0"/>
              <a:t> </a:t>
            </a:r>
            <a:r>
              <a:rPr lang="it-IT" dirty="0" err="1"/>
              <a:t>mechanism</a:t>
            </a:r>
            <a:r>
              <a:rPr lang="it-IT" dirty="0"/>
              <a:t>: do to  </a:t>
            </a:r>
            <a:r>
              <a:rPr lang="it-IT" dirty="0" err="1"/>
              <a:t>their</a:t>
            </a:r>
            <a:r>
              <a:rPr lang="it-IT" dirty="0"/>
              <a:t> </a:t>
            </a:r>
            <a:r>
              <a:rPr lang="it-IT" dirty="0" err="1"/>
              <a:t>alkylating</a:t>
            </a:r>
            <a:r>
              <a:rPr lang="it-IT" dirty="0"/>
              <a:t> </a:t>
            </a:r>
            <a:r>
              <a:rPr lang="it-IT" dirty="0" err="1"/>
              <a:t>properties</a:t>
            </a:r>
            <a:r>
              <a:rPr lang="it-IT" dirty="0"/>
              <a:t> </a:t>
            </a:r>
            <a:r>
              <a:rPr lang="it-IT" dirty="0" err="1"/>
              <a:t>FaOH</a:t>
            </a:r>
            <a:r>
              <a:rPr lang="it-IT" dirty="0"/>
              <a:t> and </a:t>
            </a:r>
            <a:r>
              <a:rPr lang="it-IT" dirty="0" err="1"/>
              <a:t>FaDOH</a:t>
            </a:r>
            <a:r>
              <a:rPr lang="it-IT" dirty="0"/>
              <a:t> can </a:t>
            </a:r>
            <a:r>
              <a:rPr lang="it-IT" dirty="0" err="1"/>
              <a:t>lead</a:t>
            </a:r>
            <a:r>
              <a:rPr lang="it-IT" dirty="0"/>
              <a:t> to the </a:t>
            </a:r>
            <a:r>
              <a:rPr lang="it-IT" dirty="0" err="1"/>
              <a:t>inhibition</a:t>
            </a:r>
            <a:r>
              <a:rPr lang="it-IT" dirty="0"/>
              <a:t> of pro-</a:t>
            </a:r>
            <a:r>
              <a:rPr lang="it-IT" dirty="0" err="1"/>
              <a:t>inflammatory</a:t>
            </a:r>
            <a:r>
              <a:rPr lang="it-IT" dirty="0"/>
              <a:t> </a:t>
            </a:r>
            <a:r>
              <a:rPr lang="it-IT" dirty="0" err="1"/>
              <a:t>markers</a:t>
            </a:r>
            <a:r>
              <a:rPr lang="it-IT" dirty="0"/>
              <a:t>, </a:t>
            </a:r>
            <a:r>
              <a:rPr lang="it-IT" dirty="0" err="1"/>
              <a:t>enzymes</a:t>
            </a:r>
            <a:r>
              <a:rPr lang="it-IT" dirty="0"/>
              <a:t>, and </a:t>
            </a:r>
            <a:r>
              <a:rPr lang="it-IT" dirty="0" err="1"/>
              <a:t>inflammatory</a:t>
            </a:r>
            <a:r>
              <a:rPr lang="it-IT" dirty="0"/>
              <a:t> </a:t>
            </a:r>
            <a:r>
              <a:rPr lang="it-IT" dirty="0" err="1"/>
              <a:t>transcription</a:t>
            </a:r>
            <a:r>
              <a:rPr lang="it-IT" dirty="0"/>
              <a:t> </a:t>
            </a:r>
            <a:r>
              <a:rPr lang="it-IT" dirty="0" err="1"/>
              <a:t>factors</a:t>
            </a:r>
            <a:r>
              <a:rPr lang="it-IT" dirty="0"/>
              <a:t> via </a:t>
            </a:r>
            <a:r>
              <a:rPr lang="it-IT" dirty="0" err="1"/>
              <a:t>covalent</a:t>
            </a:r>
            <a:r>
              <a:rPr lang="it-IT" dirty="0"/>
              <a:t> </a:t>
            </a:r>
            <a:r>
              <a:rPr lang="it-IT" dirty="0" err="1"/>
              <a:t>alkylation</a:t>
            </a:r>
            <a:r>
              <a:rPr lang="it-IT" dirty="0"/>
              <a:t>. </a:t>
            </a:r>
          </a:p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24950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A685FAD4-AFD0-5644-91FB-D48722C5564E}"/>
              </a:ext>
            </a:extLst>
          </p:cNvPr>
          <p:cNvSpPr/>
          <p:nvPr/>
        </p:nvSpPr>
        <p:spPr>
          <a:xfrm>
            <a:off x="7937500" y="4025899"/>
            <a:ext cx="35941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amounts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FaOH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FaDOH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rat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correspond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to a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daily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human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intake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250–300 g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carrots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indicates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apiaceous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vegetables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could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a preventive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effect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against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CRC.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5941027-7AF2-BD4C-B146-DDE78114E9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5" t="1896" r="8333" b="4656"/>
          <a:stretch/>
        </p:blipFill>
        <p:spPr>
          <a:xfrm>
            <a:off x="1524000" y="2070100"/>
            <a:ext cx="5499100" cy="3911599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993B07DC-A180-264C-B2A5-CA9ED8DA1205}"/>
              </a:ext>
            </a:extLst>
          </p:cNvPr>
          <p:cNvSpPr/>
          <p:nvPr/>
        </p:nvSpPr>
        <p:spPr>
          <a:xfrm>
            <a:off x="2425063" y="6101834"/>
            <a:ext cx="36969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/>
              <a:t>https</a:t>
            </a:r>
            <a:r>
              <a:rPr lang="it-IT" dirty="0"/>
              <a:t>://</a:t>
            </a:r>
            <a:r>
              <a:rPr lang="it-IT" dirty="0" err="1"/>
              <a:t>doi.org</a:t>
            </a:r>
            <a:r>
              <a:rPr lang="it-IT" dirty="0"/>
              <a:t>/10.3390/nu11092223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F158672-2CDA-654F-B64A-D69481F054A2}"/>
              </a:ext>
            </a:extLst>
          </p:cNvPr>
          <p:cNvSpPr/>
          <p:nvPr/>
        </p:nvSpPr>
        <p:spPr>
          <a:xfrm>
            <a:off x="1435100" y="527735"/>
            <a:ext cx="91312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i="0" u="none" strike="noStrike" dirty="0" err="1">
                <a:effectLst/>
              </a:rPr>
              <a:t>FaOH</a:t>
            </a:r>
            <a:r>
              <a:rPr lang="it-IT" sz="2400" b="1" i="0" u="none" strike="noStrike" dirty="0">
                <a:effectLst/>
              </a:rPr>
              <a:t> and </a:t>
            </a:r>
            <a:r>
              <a:rPr lang="it-IT" sz="2400" b="1" i="0" u="none" strike="noStrike" dirty="0" err="1">
                <a:effectLst/>
              </a:rPr>
              <a:t>FaDOH</a:t>
            </a:r>
            <a:r>
              <a:rPr lang="it-IT" sz="2400" b="1" i="0" u="none" strike="noStrike" dirty="0">
                <a:effectLst/>
              </a:rPr>
              <a:t> </a:t>
            </a:r>
            <a:r>
              <a:rPr lang="it-IT" sz="2400" b="1" i="0" u="none" strike="noStrike" dirty="0" err="1">
                <a:effectLst/>
              </a:rPr>
              <a:t>downregulates</a:t>
            </a:r>
            <a:r>
              <a:rPr lang="it-IT" sz="2400" b="1" i="0" u="none" strike="noStrike" dirty="0">
                <a:effectLst/>
              </a:rPr>
              <a:t> </a:t>
            </a:r>
            <a:r>
              <a:rPr lang="it-IT" sz="2400" b="1" i="0" u="none" strike="noStrike" dirty="0" err="1">
                <a:effectLst/>
              </a:rPr>
              <a:t>expression</a:t>
            </a:r>
            <a:r>
              <a:rPr lang="it-IT" sz="2400" b="1" i="0" u="none" strike="noStrike" dirty="0">
                <a:effectLst/>
              </a:rPr>
              <a:t> of COX-2 in </a:t>
            </a:r>
            <a:r>
              <a:rPr lang="it-IT" sz="2400" b="1" i="0" u="none" strike="noStrike" dirty="0" err="1">
                <a:effectLst/>
              </a:rPr>
              <a:t>neoplastic</a:t>
            </a:r>
            <a:r>
              <a:rPr lang="it-IT" sz="2400" b="1" i="0" u="none" strike="noStrike" dirty="0">
                <a:effectLst/>
              </a:rPr>
              <a:t> </a:t>
            </a:r>
            <a:r>
              <a:rPr lang="it-IT" sz="2400" b="1" i="0" u="none" strike="noStrike" dirty="0" err="1">
                <a:effectLst/>
              </a:rPr>
              <a:t>tissue</a:t>
            </a:r>
            <a:r>
              <a:rPr lang="it-IT" sz="2400" b="1" i="0" u="none" strike="noStrike" dirty="0">
                <a:effectLst/>
              </a:rPr>
              <a:t> in </a:t>
            </a:r>
            <a:r>
              <a:rPr lang="it-IT" sz="2400" b="1" i="0" u="none" strike="noStrike" dirty="0" err="1">
                <a:effectLst/>
              </a:rPr>
              <a:t>colorectal</a:t>
            </a:r>
            <a:r>
              <a:rPr lang="it-IT" sz="2400" b="1" i="0" u="none" strike="noStrike" dirty="0">
                <a:effectLst/>
              </a:rPr>
              <a:t> </a:t>
            </a:r>
            <a:r>
              <a:rPr lang="it-IT" sz="2400" b="1" i="0" u="none" strike="noStrike" dirty="0" err="1">
                <a:effectLst/>
              </a:rPr>
              <a:t>cancer</a:t>
            </a:r>
            <a:r>
              <a:rPr lang="it-IT" sz="2400" b="1" i="0" u="none" strike="noStrike" dirty="0">
                <a:effectLst/>
              </a:rPr>
              <a:t> </a:t>
            </a:r>
            <a:r>
              <a:rPr lang="it-IT" sz="2400" b="1" i="0" u="none" strike="noStrike" dirty="0" err="1">
                <a:effectLst/>
              </a:rPr>
              <a:t>primed</a:t>
            </a:r>
            <a:r>
              <a:rPr lang="it-IT" sz="2400" b="1" i="0" u="none" strike="noStrike" dirty="0">
                <a:effectLst/>
              </a:rPr>
              <a:t> </a:t>
            </a:r>
            <a:r>
              <a:rPr lang="it-IT" sz="2400" b="1" i="0" u="none" strike="noStrike" dirty="0" err="1">
                <a:effectLst/>
              </a:rPr>
              <a:t>rats</a:t>
            </a:r>
            <a:endParaRPr lang="it-IT" sz="2400" b="1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574EEA84-1B88-C046-B0FC-BE8660869534}"/>
              </a:ext>
            </a:extLst>
          </p:cNvPr>
          <p:cNvSpPr/>
          <p:nvPr/>
        </p:nvSpPr>
        <p:spPr>
          <a:xfrm>
            <a:off x="7810500" y="1608435"/>
            <a:ext cx="40449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FaOH</a:t>
            </a:r>
            <a:r>
              <a:rPr lang="it-IT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lang="it-IT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FaDOH</a:t>
            </a:r>
            <a:r>
              <a:rPr lang="it-IT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it-IT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downregulates</a:t>
            </a:r>
            <a:r>
              <a:rPr lang="it-IT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the </a:t>
            </a:r>
            <a:r>
              <a:rPr lang="it-IT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expression</a:t>
            </a:r>
            <a:r>
              <a:rPr lang="it-IT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 of 5 </a:t>
            </a:r>
            <a:r>
              <a:rPr lang="it-IT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different</a:t>
            </a:r>
            <a:r>
              <a:rPr lang="it-IT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it-IT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inflammatory</a:t>
            </a:r>
            <a:r>
              <a:rPr lang="it-IT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lang="it-IT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cancer</a:t>
            </a:r>
            <a:r>
              <a:rPr lang="it-IT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it-IT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biomarkers</a:t>
            </a:r>
            <a:r>
              <a:rPr lang="it-IT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endParaRPr lang="it-IT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ctr"/>
            <a:r>
              <a:rPr lang="it-IT" b="1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COX-2, TNF</a:t>
            </a:r>
            <a:r>
              <a:rPr lang="el-GR" b="1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α, </a:t>
            </a:r>
            <a:r>
              <a:rPr lang="it-IT" b="1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IL-6, NF-</a:t>
            </a:r>
            <a:r>
              <a:rPr lang="el-GR" b="1" i="0" u="none" strike="noStrike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κβ</a:t>
            </a:r>
            <a:r>
              <a:rPr lang="el-GR" b="1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it-IT" b="1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and PPAR</a:t>
            </a:r>
            <a:r>
              <a:rPr lang="el-GR" b="1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γ2,</a:t>
            </a:r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025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2102F0FA-4751-6347-BE84-05C4063DA8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63" t="11818" r="13438"/>
          <a:stretch/>
        </p:blipFill>
        <p:spPr>
          <a:xfrm>
            <a:off x="1092200" y="180355"/>
            <a:ext cx="10058400" cy="3373089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EB14FF34-FCDD-574C-9794-D60E16FDB3DD}"/>
              </a:ext>
            </a:extLst>
          </p:cNvPr>
          <p:cNvSpPr txBox="1"/>
          <p:nvPr/>
        </p:nvSpPr>
        <p:spPr>
          <a:xfrm>
            <a:off x="10147300" y="1155700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/>
              <a:t>2019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42623E86-45BD-0C4A-9F52-58D3CC0C2F6C}"/>
              </a:ext>
            </a:extLst>
          </p:cNvPr>
          <p:cNvSpPr/>
          <p:nvPr/>
        </p:nvSpPr>
        <p:spPr>
          <a:xfrm>
            <a:off x="958850" y="3943726"/>
            <a:ext cx="10598150" cy="2554545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285750" indent="-285750" algn="ctr">
              <a:buFont typeface="Wingdings" pitchFamily="2" charset="2"/>
              <a:buChar char="Ø"/>
            </a:pPr>
            <a:r>
              <a:rPr lang="it-IT" sz="2000" dirty="0" err="1">
                <a:latin typeface="URWPalladioL"/>
              </a:rPr>
              <a:t>Danish</a:t>
            </a:r>
            <a:r>
              <a:rPr lang="it-IT" sz="2000" dirty="0">
                <a:latin typeface="URWPalladioL"/>
              </a:rPr>
              <a:t> </a:t>
            </a:r>
            <a:r>
              <a:rPr lang="it-IT" sz="2000" dirty="0" err="1">
                <a:latin typeface="URWPalladioL"/>
              </a:rPr>
              <a:t>population</a:t>
            </a:r>
            <a:r>
              <a:rPr lang="it-IT" sz="2000" dirty="0">
                <a:latin typeface="URWPalladioL"/>
              </a:rPr>
              <a:t> of 57,053 </a:t>
            </a:r>
            <a:r>
              <a:rPr lang="it-IT" sz="2000" dirty="0" err="1">
                <a:latin typeface="URWPalladioL"/>
              </a:rPr>
              <a:t>individuals</a:t>
            </a:r>
            <a:r>
              <a:rPr lang="it-IT" sz="2000" dirty="0">
                <a:latin typeface="URWPalladioL"/>
              </a:rPr>
              <a:t> with a long follow-up. </a:t>
            </a:r>
          </a:p>
          <a:p>
            <a:pPr algn="ctr"/>
            <a:endParaRPr lang="it-IT" sz="2000" dirty="0">
              <a:latin typeface="URWPalladioL"/>
            </a:endParaRPr>
          </a:p>
          <a:p>
            <a:pPr marL="285750" indent="-285750" algn="ctr">
              <a:buFont typeface="Wingdings" pitchFamily="2" charset="2"/>
              <a:buChar char="Ø"/>
            </a:pPr>
            <a:r>
              <a:rPr lang="it-IT" sz="2000" dirty="0" err="1">
                <a:latin typeface="URWPalladioL"/>
              </a:rPr>
              <a:t>Intake</a:t>
            </a:r>
            <a:r>
              <a:rPr lang="it-IT" sz="2000" dirty="0">
                <a:latin typeface="URWPalladioL"/>
              </a:rPr>
              <a:t> of </a:t>
            </a:r>
            <a:r>
              <a:rPr lang="it-IT" sz="2000" dirty="0" err="1">
                <a:latin typeface="URWPalladioL"/>
              </a:rPr>
              <a:t>raw</a:t>
            </a:r>
            <a:r>
              <a:rPr lang="it-IT" sz="2000" dirty="0">
                <a:latin typeface="URWPalladioL"/>
              </a:rPr>
              <a:t> </a:t>
            </a:r>
            <a:r>
              <a:rPr lang="it-IT" sz="2000" dirty="0" err="1">
                <a:latin typeface="URWPalladioL"/>
              </a:rPr>
              <a:t>carrots</a:t>
            </a:r>
            <a:r>
              <a:rPr lang="it-IT" sz="2000" dirty="0">
                <a:latin typeface="URWPalladioL"/>
              </a:rPr>
              <a:t> </a:t>
            </a:r>
            <a:r>
              <a:rPr lang="it-IT" sz="2000" dirty="0" err="1">
                <a:latin typeface="URWPalladioL"/>
              </a:rPr>
              <a:t>at</a:t>
            </a:r>
            <a:r>
              <a:rPr lang="it-IT" sz="2000" dirty="0">
                <a:latin typeface="URWPalladioL"/>
              </a:rPr>
              <a:t> a baseline of 2–4 </a:t>
            </a:r>
            <a:r>
              <a:rPr lang="it-IT" sz="2000" dirty="0" err="1">
                <a:latin typeface="URWPalladioL"/>
              </a:rPr>
              <a:t>carrots</a:t>
            </a:r>
            <a:r>
              <a:rPr lang="it-IT" sz="2000" dirty="0">
                <a:latin typeface="URWPalladioL"/>
              </a:rPr>
              <a:t> or more </a:t>
            </a:r>
            <a:r>
              <a:rPr lang="it-IT" sz="2000" dirty="0" err="1">
                <a:latin typeface="URWPalladioL"/>
              </a:rPr>
              <a:t>each</a:t>
            </a:r>
            <a:r>
              <a:rPr lang="it-IT" sz="2000" dirty="0">
                <a:latin typeface="URWPalladioL"/>
              </a:rPr>
              <a:t> week (</a:t>
            </a:r>
            <a:r>
              <a:rPr lang="it-IT" sz="2000" dirty="0">
                <a:latin typeface="Rpxr"/>
              </a:rPr>
              <a:t>&gt;</a:t>
            </a:r>
            <a:r>
              <a:rPr lang="it-IT" sz="2000" dirty="0">
                <a:latin typeface="URWPalladioL"/>
              </a:rPr>
              <a:t>32 g</a:t>
            </a:r>
            <a:r>
              <a:rPr lang="it-IT" sz="2000" dirty="0">
                <a:latin typeface="Rpxr"/>
              </a:rPr>
              <a:t>/</a:t>
            </a:r>
            <a:r>
              <a:rPr lang="it-IT" sz="2000" dirty="0" err="1">
                <a:latin typeface="URWPalladioL"/>
              </a:rPr>
              <a:t>day</a:t>
            </a:r>
            <a:r>
              <a:rPr lang="it-IT" sz="2000" dirty="0">
                <a:latin typeface="URWPalladioL"/>
              </a:rPr>
              <a:t>) </a:t>
            </a:r>
            <a:r>
              <a:rPr lang="it-IT" sz="2000" dirty="0" err="1">
                <a:latin typeface="URWPalladioL"/>
              </a:rPr>
              <a:t>is</a:t>
            </a:r>
            <a:r>
              <a:rPr lang="it-IT" sz="2000" dirty="0">
                <a:latin typeface="URWPalladioL"/>
              </a:rPr>
              <a:t> </a:t>
            </a:r>
            <a:r>
              <a:rPr lang="it-IT" sz="2000" dirty="0" err="1">
                <a:latin typeface="URWPalladioL"/>
              </a:rPr>
              <a:t>associated</a:t>
            </a:r>
            <a:r>
              <a:rPr lang="it-IT" sz="2000" dirty="0">
                <a:latin typeface="URWPalladioL"/>
              </a:rPr>
              <a:t> with a 17% </a:t>
            </a:r>
            <a:r>
              <a:rPr lang="it-IT" sz="2000" dirty="0" err="1">
                <a:latin typeface="URWPalladioL"/>
              </a:rPr>
              <a:t>decrease</a:t>
            </a:r>
            <a:r>
              <a:rPr lang="it-IT" sz="2000" dirty="0">
                <a:latin typeface="URWPalladioL"/>
              </a:rPr>
              <a:t> in </a:t>
            </a:r>
            <a:r>
              <a:rPr lang="it-IT" sz="2000" dirty="0" err="1">
                <a:latin typeface="URWPalladioL"/>
              </a:rPr>
              <a:t>risk</a:t>
            </a:r>
            <a:r>
              <a:rPr lang="it-IT" sz="2000" dirty="0">
                <a:latin typeface="URWPalladioL"/>
              </a:rPr>
              <a:t> of CRC with a </a:t>
            </a:r>
            <a:r>
              <a:rPr lang="it-IT" sz="2000" dirty="0" err="1">
                <a:latin typeface="URWPalladioL"/>
              </a:rPr>
              <a:t>mean</a:t>
            </a:r>
            <a:r>
              <a:rPr lang="it-IT" sz="2000" dirty="0">
                <a:latin typeface="URWPalladioL"/>
              </a:rPr>
              <a:t> follow-up of </a:t>
            </a:r>
            <a:r>
              <a:rPr lang="it-IT" sz="2000" dirty="0">
                <a:latin typeface="Rpxr"/>
              </a:rPr>
              <a:t>&gt;</a:t>
            </a:r>
            <a:r>
              <a:rPr lang="it-IT" sz="2000" dirty="0">
                <a:latin typeface="URWPalladioL"/>
              </a:rPr>
              <a:t>18 </a:t>
            </a:r>
            <a:r>
              <a:rPr lang="it-IT" sz="2000" dirty="0" err="1">
                <a:latin typeface="URWPalladioL"/>
              </a:rPr>
              <a:t>years</a:t>
            </a:r>
            <a:r>
              <a:rPr lang="it-IT" sz="2000" dirty="0">
                <a:latin typeface="URWPalladioL"/>
              </a:rPr>
              <a:t>, </a:t>
            </a:r>
            <a:r>
              <a:rPr lang="it-IT" sz="2000" dirty="0" err="1">
                <a:latin typeface="URWPalladioL"/>
              </a:rPr>
              <a:t>compared</a:t>
            </a:r>
            <a:r>
              <a:rPr lang="it-IT" sz="2000" dirty="0">
                <a:latin typeface="URWPalladioL"/>
              </a:rPr>
              <a:t> to </a:t>
            </a:r>
            <a:r>
              <a:rPr lang="it-IT" sz="2000" dirty="0" err="1">
                <a:latin typeface="URWPalladioL"/>
              </a:rPr>
              <a:t>individuals</a:t>
            </a:r>
            <a:r>
              <a:rPr lang="it-IT" sz="2000" dirty="0">
                <a:latin typeface="URWPalladioL"/>
              </a:rPr>
              <a:t> with no </a:t>
            </a:r>
            <a:r>
              <a:rPr lang="it-IT" sz="2000" dirty="0" err="1">
                <a:latin typeface="URWPalladioL"/>
              </a:rPr>
              <a:t>intake</a:t>
            </a:r>
            <a:r>
              <a:rPr lang="it-IT" sz="2000" dirty="0">
                <a:latin typeface="URWPalladioL"/>
              </a:rPr>
              <a:t> of </a:t>
            </a:r>
            <a:r>
              <a:rPr lang="it-IT" sz="2000" dirty="0" err="1">
                <a:latin typeface="URWPalladioL"/>
              </a:rPr>
              <a:t>raw</a:t>
            </a:r>
            <a:r>
              <a:rPr lang="it-IT" sz="2000" dirty="0">
                <a:latin typeface="URWPalladioL"/>
              </a:rPr>
              <a:t> </a:t>
            </a:r>
            <a:r>
              <a:rPr lang="it-IT" sz="2000" dirty="0" err="1">
                <a:latin typeface="URWPalladioL"/>
              </a:rPr>
              <a:t>carrots</a:t>
            </a:r>
            <a:r>
              <a:rPr lang="it-IT" sz="2000" dirty="0">
                <a:latin typeface="URWPalladioL"/>
              </a:rPr>
              <a:t>.</a:t>
            </a:r>
          </a:p>
          <a:p>
            <a:pPr marL="285750" indent="-285750" algn="ctr">
              <a:buFont typeface="Wingdings" pitchFamily="2" charset="2"/>
              <a:buChar char="Ø"/>
            </a:pPr>
            <a:endParaRPr lang="it-IT" sz="2000" dirty="0">
              <a:latin typeface="URWPalladioL"/>
            </a:endParaRPr>
          </a:p>
          <a:p>
            <a:pPr marL="285750" indent="-285750" algn="ctr">
              <a:buFont typeface="Wingdings" pitchFamily="2" charset="2"/>
              <a:buChar char="Ø"/>
            </a:pPr>
            <a:r>
              <a:rPr lang="it-IT" sz="2000" dirty="0">
                <a:latin typeface="URWPalladioL"/>
              </a:rPr>
              <a:t>The </a:t>
            </a:r>
            <a:r>
              <a:rPr lang="it-IT" sz="2000" dirty="0" err="1">
                <a:latin typeface="URWPalladioL"/>
              </a:rPr>
              <a:t>results</a:t>
            </a:r>
            <a:r>
              <a:rPr lang="it-IT" sz="2000" dirty="0">
                <a:latin typeface="URWPalladioL"/>
              </a:rPr>
              <a:t> of </a:t>
            </a:r>
            <a:r>
              <a:rPr lang="it-IT" sz="2000" dirty="0" err="1">
                <a:latin typeface="URWPalladioL"/>
              </a:rPr>
              <a:t>this</a:t>
            </a:r>
            <a:r>
              <a:rPr lang="it-IT" sz="2000" dirty="0">
                <a:latin typeface="URWPalladioL"/>
              </a:rPr>
              <a:t> </a:t>
            </a:r>
            <a:r>
              <a:rPr lang="it-IT" sz="2000" dirty="0" err="1">
                <a:latin typeface="URWPalladioL"/>
              </a:rPr>
              <a:t>prospective</a:t>
            </a:r>
            <a:r>
              <a:rPr lang="it-IT" sz="2000" dirty="0">
                <a:latin typeface="URWPalladioL"/>
              </a:rPr>
              <a:t> </a:t>
            </a:r>
            <a:r>
              <a:rPr lang="it-IT" sz="2000" dirty="0" err="1">
                <a:latin typeface="URWPalladioL"/>
              </a:rPr>
              <a:t>cohort</a:t>
            </a:r>
            <a:r>
              <a:rPr lang="it-IT" sz="2000" dirty="0">
                <a:latin typeface="URWPalladioL"/>
              </a:rPr>
              <a:t> </a:t>
            </a:r>
            <a:r>
              <a:rPr lang="it-IT" sz="2000" dirty="0" err="1">
                <a:latin typeface="URWPalladioL"/>
              </a:rPr>
              <a:t>study</a:t>
            </a:r>
            <a:r>
              <a:rPr lang="it-IT" sz="2000" dirty="0">
                <a:latin typeface="URWPalladioL"/>
              </a:rPr>
              <a:t> </a:t>
            </a:r>
            <a:r>
              <a:rPr lang="it-IT" sz="2000" dirty="0" err="1">
                <a:latin typeface="URWPalladioL"/>
              </a:rPr>
              <a:t>clearly</a:t>
            </a:r>
            <a:r>
              <a:rPr lang="it-IT" sz="2000" dirty="0">
                <a:latin typeface="URWPalladioL"/>
              </a:rPr>
              <a:t> </a:t>
            </a:r>
            <a:r>
              <a:rPr lang="it-IT" sz="2000" dirty="0" err="1">
                <a:latin typeface="URWPalladioL"/>
              </a:rPr>
              <a:t>support</a:t>
            </a:r>
            <a:r>
              <a:rPr lang="it-IT" sz="2000" dirty="0">
                <a:latin typeface="URWPalladioL"/>
              </a:rPr>
              <a:t> the </a:t>
            </a:r>
            <a:r>
              <a:rPr lang="it-IT" sz="2000" dirty="0" err="1">
                <a:latin typeface="URWPalladioL"/>
              </a:rPr>
              <a:t>results</a:t>
            </a:r>
            <a:r>
              <a:rPr lang="it-IT" sz="2000" dirty="0">
                <a:latin typeface="URWPalladioL"/>
              </a:rPr>
              <a:t> from </a:t>
            </a:r>
            <a:r>
              <a:rPr lang="it-IT" sz="2000" dirty="0" err="1">
                <a:latin typeface="URWPalladioL"/>
              </a:rPr>
              <a:t>studies</a:t>
            </a:r>
            <a:r>
              <a:rPr lang="it-IT" sz="2000" dirty="0">
                <a:latin typeface="URWPalladioL"/>
              </a:rPr>
              <a:t> in </a:t>
            </a:r>
            <a:r>
              <a:rPr lang="it-IT" sz="2000" dirty="0" err="1">
                <a:latin typeface="URWPalladioL"/>
              </a:rPr>
              <a:t>cancer-primed</a:t>
            </a:r>
            <a:r>
              <a:rPr lang="it-IT" sz="2000" dirty="0">
                <a:latin typeface="URWPalladioL"/>
              </a:rPr>
              <a:t> </a:t>
            </a:r>
            <a:r>
              <a:rPr lang="it-IT" sz="2000" dirty="0" err="1">
                <a:latin typeface="URWPalladioL"/>
              </a:rPr>
              <a:t>rats</a:t>
            </a:r>
            <a:r>
              <a:rPr lang="it-IT" sz="2000" dirty="0">
                <a:latin typeface="URWPalladioL"/>
              </a:rPr>
              <a:t> for CRC and </a:t>
            </a:r>
            <a:r>
              <a:rPr lang="it-IT" sz="2000" dirty="0" err="1">
                <a:latin typeface="URWPalladioL"/>
              </a:rPr>
              <a:t>hence</a:t>
            </a:r>
            <a:r>
              <a:rPr lang="it-IT" sz="2000" dirty="0">
                <a:latin typeface="URWPalladioL"/>
              </a:rPr>
              <a:t> a CRC-preventive </a:t>
            </a:r>
            <a:r>
              <a:rPr lang="it-IT" sz="2000" dirty="0" err="1">
                <a:latin typeface="URWPalladioL"/>
              </a:rPr>
              <a:t>e</a:t>
            </a:r>
            <a:r>
              <a:rPr lang="it-IT" sz="2000" dirty="0" err="1">
                <a:latin typeface="Rpxr"/>
              </a:rPr>
              <a:t>ff</a:t>
            </a:r>
            <a:r>
              <a:rPr lang="it-IT" sz="2000" dirty="0" err="1">
                <a:latin typeface="URWPalladioL"/>
              </a:rPr>
              <a:t>ect</a:t>
            </a:r>
            <a:r>
              <a:rPr lang="it-IT" sz="2000" dirty="0">
                <a:latin typeface="URWPalladioL"/>
              </a:rPr>
              <a:t> of </a:t>
            </a:r>
            <a:r>
              <a:rPr lang="it-IT" sz="2000" dirty="0" err="1">
                <a:latin typeface="URWPalladioL"/>
              </a:rPr>
              <a:t>carrots</a:t>
            </a:r>
            <a:r>
              <a:rPr lang="it-IT" sz="2000" dirty="0">
                <a:latin typeface="URWPalladioL"/>
              </a:rPr>
              <a:t>. 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4108085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9FA97233-0AE8-2448-A74C-9892A26422E1}"/>
              </a:ext>
            </a:extLst>
          </p:cNvPr>
          <p:cNvGrpSpPr/>
          <p:nvPr/>
        </p:nvGrpSpPr>
        <p:grpSpPr>
          <a:xfrm>
            <a:off x="2019300" y="4285150"/>
            <a:ext cx="3241528" cy="1822468"/>
            <a:chOff x="1626294" y="2585807"/>
            <a:chExt cx="2537376" cy="1453136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6294" y="2585807"/>
              <a:ext cx="2537376" cy="1083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CasellaDiTesto 2"/>
            <p:cNvSpPr txBox="1"/>
            <p:nvPr/>
          </p:nvSpPr>
          <p:spPr>
            <a:xfrm>
              <a:off x="1931566" y="3669611"/>
              <a:ext cx="12747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err="1"/>
                <a:t>Oleammide</a:t>
              </a:r>
              <a:endParaRPr lang="it-IT" dirty="0"/>
            </a:p>
          </p:txBody>
        </p:sp>
      </p:grpSp>
      <p:sp>
        <p:nvSpPr>
          <p:cNvPr id="7" name="CasellaDiTesto 6"/>
          <p:cNvSpPr txBox="1"/>
          <p:nvPr/>
        </p:nvSpPr>
        <p:spPr>
          <a:xfrm>
            <a:off x="3800328" y="235035"/>
            <a:ext cx="33003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b="1" dirty="0" err="1">
                <a:solidFill>
                  <a:schemeClr val="accent6">
                    <a:lumMod val="75000"/>
                  </a:schemeClr>
                </a:solidFill>
              </a:rPr>
              <a:t>Amides</a:t>
            </a:r>
            <a:r>
              <a:rPr lang="it-IT" sz="2800" b="1" dirty="0">
                <a:solidFill>
                  <a:schemeClr val="accent6">
                    <a:lumMod val="75000"/>
                  </a:schemeClr>
                </a:solidFill>
              </a:rPr>
              <a:t> of </a:t>
            </a:r>
            <a:r>
              <a:rPr lang="it-IT" sz="2800" b="1" dirty="0" err="1">
                <a:solidFill>
                  <a:schemeClr val="accent6">
                    <a:lumMod val="75000"/>
                  </a:schemeClr>
                </a:solidFill>
              </a:rPr>
              <a:t>fatty</a:t>
            </a:r>
            <a:r>
              <a:rPr lang="it-IT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sz="2800" b="1" dirty="0" err="1">
                <a:solidFill>
                  <a:schemeClr val="accent6">
                    <a:lumMod val="75000"/>
                  </a:schemeClr>
                </a:solidFill>
              </a:rPr>
              <a:t>acids</a:t>
            </a:r>
            <a:endParaRPr lang="it-IT" sz="28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A8BE7E1C-373A-AB4C-B9A3-526DA364B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0857-D844-EB4C-A303-6740D68A01A6}" type="slidenum">
              <a:rPr lang="it-IT" smtClean="0"/>
              <a:t>8</a:t>
            </a:fld>
            <a:endParaRPr lang="it-IT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E2213537-BB16-9B46-9B69-E02E95D1549E}"/>
              </a:ext>
            </a:extLst>
          </p:cNvPr>
          <p:cNvSpPr/>
          <p:nvPr/>
        </p:nvSpPr>
        <p:spPr>
          <a:xfrm>
            <a:off x="571288" y="989431"/>
            <a:ext cx="1066468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itchFamily="2" charset="2"/>
              <a:buChar char="Ø"/>
            </a:pPr>
            <a:r>
              <a:rPr lang="it-IT" sz="2400" dirty="0">
                <a:solidFill>
                  <a:srgbClr val="000000"/>
                </a:solidFill>
              </a:rPr>
              <a:t>The </a:t>
            </a:r>
            <a:r>
              <a:rPr lang="it-IT" sz="2400" dirty="0" err="1">
                <a:solidFill>
                  <a:srgbClr val="000000"/>
                </a:solidFill>
              </a:rPr>
              <a:t>amides</a:t>
            </a:r>
            <a:r>
              <a:rPr lang="it-IT" sz="2400" dirty="0">
                <a:solidFill>
                  <a:srgbClr val="000000"/>
                </a:solidFill>
              </a:rPr>
              <a:t> of  </a:t>
            </a:r>
            <a:r>
              <a:rPr lang="it-IT" sz="2400" dirty="0" err="1">
                <a:solidFill>
                  <a:srgbClr val="000000"/>
                </a:solidFill>
              </a:rPr>
              <a:t>polyunsatured</a:t>
            </a:r>
            <a:r>
              <a:rPr lang="it-IT" sz="2400" dirty="0">
                <a:solidFill>
                  <a:srgbClr val="000000"/>
                </a:solidFill>
              </a:rPr>
              <a:t> </a:t>
            </a:r>
            <a:r>
              <a:rPr lang="it-IT" sz="2400" dirty="0" err="1">
                <a:solidFill>
                  <a:srgbClr val="000000"/>
                </a:solidFill>
              </a:rPr>
              <a:t>fatty</a:t>
            </a:r>
            <a:r>
              <a:rPr lang="it-IT" sz="2400" dirty="0">
                <a:solidFill>
                  <a:srgbClr val="000000"/>
                </a:solidFill>
              </a:rPr>
              <a:t> </a:t>
            </a:r>
            <a:r>
              <a:rPr lang="it-IT" sz="2400" dirty="0" err="1">
                <a:solidFill>
                  <a:srgbClr val="000000"/>
                </a:solidFill>
              </a:rPr>
              <a:t>acids</a:t>
            </a:r>
            <a:r>
              <a:rPr lang="it-IT" sz="2400" dirty="0">
                <a:solidFill>
                  <a:srgbClr val="000000"/>
                </a:solidFill>
              </a:rPr>
              <a:t> </a:t>
            </a:r>
            <a:r>
              <a:rPr lang="it-IT" sz="2400" dirty="0" err="1">
                <a:solidFill>
                  <a:srgbClr val="000000"/>
                </a:solidFill>
              </a:rPr>
              <a:t>have</a:t>
            </a:r>
            <a:r>
              <a:rPr lang="it-IT" sz="2400" dirty="0">
                <a:solidFill>
                  <a:srgbClr val="000000"/>
                </a:solidFill>
              </a:rPr>
              <a:t> a </a:t>
            </a:r>
            <a:r>
              <a:rPr lang="it-IT" sz="2400" dirty="0" err="1">
                <a:solidFill>
                  <a:srgbClr val="000000"/>
                </a:solidFill>
              </a:rPr>
              <a:t>biological</a:t>
            </a:r>
            <a:r>
              <a:rPr lang="it-IT" sz="2400" dirty="0">
                <a:solidFill>
                  <a:srgbClr val="000000"/>
                </a:solidFill>
              </a:rPr>
              <a:t> </a:t>
            </a:r>
            <a:r>
              <a:rPr lang="it-IT" sz="2400" dirty="0" err="1">
                <a:solidFill>
                  <a:srgbClr val="000000"/>
                </a:solidFill>
              </a:rPr>
              <a:t>role</a:t>
            </a:r>
            <a:r>
              <a:rPr lang="it-IT" sz="2400" dirty="0">
                <a:solidFill>
                  <a:srgbClr val="000000"/>
                </a:solidFill>
              </a:rPr>
              <a:t> </a:t>
            </a:r>
            <a:r>
              <a:rPr lang="it-IT" sz="2400" dirty="0" err="1">
                <a:solidFill>
                  <a:srgbClr val="000000"/>
                </a:solidFill>
              </a:rPr>
              <a:t>as</a:t>
            </a:r>
            <a:r>
              <a:rPr lang="it-IT" sz="2400" dirty="0">
                <a:solidFill>
                  <a:srgbClr val="000000"/>
                </a:solidFill>
              </a:rPr>
              <a:t> </a:t>
            </a:r>
            <a:r>
              <a:rPr lang="it-IT" sz="2400" dirty="0" err="1">
                <a:solidFill>
                  <a:srgbClr val="000000"/>
                </a:solidFill>
              </a:rPr>
              <a:t>signaling</a:t>
            </a:r>
            <a:r>
              <a:rPr lang="it-IT" sz="2400" dirty="0">
                <a:solidFill>
                  <a:srgbClr val="000000"/>
                </a:solidFill>
              </a:rPr>
              <a:t> </a:t>
            </a:r>
            <a:r>
              <a:rPr lang="it-IT" sz="2400" dirty="0" err="1">
                <a:solidFill>
                  <a:srgbClr val="000000"/>
                </a:solidFill>
              </a:rPr>
              <a:t>molecules</a:t>
            </a:r>
            <a:r>
              <a:rPr lang="it-IT" sz="2400" dirty="0">
                <a:solidFill>
                  <a:srgbClr val="000000"/>
                </a:solidFill>
              </a:rPr>
              <a:t> in </a:t>
            </a:r>
            <a:r>
              <a:rPr lang="it-IT" sz="2400" dirty="0" err="1">
                <a:solidFill>
                  <a:srgbClr val="000000"/>
                </a:solidFill>
              </a:rPr>
              <a:t>humans</a:t>
            </a:r>
            <a:r>
              <a:rPr lang="it-IT" sz="2400" dirty="0">
                <a:solidFill>
                  <a:srgbClr val="000000"/>
                </a:solidFill>
              </a:rPr>
              <a:t> (and </a:t>
            </a:r>
            <a:r>
              <a:rPr lang="it-IT" sz="2400" dirty="0" err="1">
                <a:solidFill>
                  <a:srgbClr val="000000"/>
                </a:solidFill>
              </a:rPr>
              <a:t>also</a:t>
            </a:r>
            <a:r>
              <a:rPr lang="it-IT" sz="2400" dirty="0">
                <a:solidFill>
                  <a:srgbClr val="000000"/>
                </a:solidFill>
              </a:rPr>
              <a:t> in </a:t>
            </a:r>
            <a:r>
              <a:rPr lang="it-IT" sz="2400" dirty="0" err="1">
                <a:solidFill>
                  <a:srgbClr val="000000"/>
                </a:solidFill>
              </a:rPr>
              <a:t>other</a:t>
            </a:r>
            <a:r>
              <a:rPr lang="it-IT" sz="2400" dirty="0">
                <a:solidFill>
                  <a:srgbClr val="000000"/>
                </a:solidFill>
              </a:rPr>
              <a:t> </a:t>
            </a:r>
            <a:r>
              <a:rPr lang="it-IT" sz="2400" dirty="0" err="1">
                <a:solidFill>
                  <a:srgbClr val="000000"/>
                </a:solidFill>
              </a:rPr>
              <a:t>mammals</a:t>
            </a:r>
            <a:r>
              <a:rPr lang="it-IT" sz="2400" dirty="0">
                <a:solidFill>
                  <a:srgbClr val="000000"/>
                </a:solidFill>
              </a:rPr>
              <a:t>)</a:t>
            </a:r>
          </a:p>
          <a:p>
            <a:pPr marL="342900" indent="-342900" algn="ctr">
              <a:buFont typeface="Wingdings" pitchFamily="2" charset="2"/>
              <a:buChar char="Ø"/>
            </a:pPr>
            <a:endParaRPr lang="it-IT" sz="2400" dirty="0">
              <a:solidFill>
                <a:srgbClr val="000000"/>
              </a:solidFill>
            </a:endParaRPr>
          </a:p>
          <a:p>
            <a:pPr marL="342900" indent="-342900" algn="ctr">
              <a:buFont typeface="Wingdings" pitchFamily="2" charset="2"/>
              <a:buChar char="Ø"/>
            </a:pPr>
            <a:r>
              <a:rPr lang="it-IT" sz="2400" dirty="0"/>
              <a:t>In the </a:t>
            </a:r>
            <a:r>
              <a:rPr lang="it-IT" sz="2400" dirty="0" err="1"/>
              <a:t>roots</a:t>
            </a:r>
            <a:r>
              <a:rPr lang="it-IT" sz="2400" dirty="0"/>
              <a:t> of </a:t>
            </a:r>
            <a:r>
              <a:rPr lang="it-IT" sz="2400" i="1" dirty="0" err="1"/>
              <a:t>Echinacea</a:t>
            </a:r>
            <a:r>
              <a:rPr lang="it-IT" sz="2400" i="1" dirty="0"/>
              <a:t> purpurea</a:t>
            </a:r>
            <a:r>
              <a:rPr lang="it-IT" sz="2400" dirty="0"/>
              <a:t>,</a:t>
            </a:r>
            <a:r>
              <a:rPr lang="it-IT" sz="2400" i="1" dirty="0"/>
              <a:t> </a:t>
            </a:r>
            <a:r>
              <a:rPr lang="it-IT" sz="2400" i="1" dirty="0" err="1"/>
              <a:t>Echinacea</a:t>
            </a:r>
            <a:r>
              <a:rPr lang="it-IT" sz="2400" i="1" dirty="0"/>
              <a:t> </a:t>
            </a:r>
            <a:r>
              <a:rPr lang="it-IT" sz="2400" i="1" dirty="0" err="1"/>
              <a:t>angustifolia</a:t>
            </a:r>
            <a:r>
              <a:rPr lang="it-IT" sz="2400" i="1" dirty="0"/>
              <a:t>, </a:t>
            </a:r>
            <a:r>
              <a:rPr lang="it-IT" sz="2400" i="1" dirty="0" err="1"/>
              <a:t>Echinacea</a:t>
            </a:r>
            <a:r>
              <a:rPr lang="it-IT" sz="2400" i="1" dirty="0"/>
              <a:t> pallida </a:t>
            </a:r>
            <a:r>
              <a:rPr lang="it-IT" sz="2400" dirty="0"/>
              <a:t>(</a:t>
            </a:r>
            <a:r>
              <a:rPr lang="it-IT" sz="2400" dirty="0" err="1"/>
              <a:t>Compositae</a:t>
            </a:r>
            <a:r>
              <a:rPr lang="it-IT" sz="2400" dirty="0"/>
              <a:t> / </a:t>
            </a:r>
            <a:r>
              <a:rPr lang="it-IT" sz="2400" dirty="0" err="1"/>
              <a:t>Asteraceae</a:t>
            </a:r>
            <a:r>
              <a:rPr lang="it-IT" sz="2400" dirty="0"/>
              <a:t>), </a:t>
            </a:r>
            <a:r>
              <a:rPr lang="it-IT" sz="2400" dirty="0" err="1"/>
              <a:t>there</a:t>
            </a:r>
            <a:r>
              <a:rPr lang="it-IT" sz="2400" dirty="0"/>
              <a:t> are a </a:t>
            </a:r>
            <a:r>
              <a:rPr lang="it-IT" sz="2400" dirty="0" err="1"/>
              <a:t>series</a:t>
            </a:r>
            <a:r>
              <a:rPr lang="it-IT" sz="2400" dirty="0"/>
              <a:t> ( </a:t>
            </a:r>
            <a:r>
              <a:rPr lang="it-IT" sz="2400" dirty="0" err="1"/>
              <a:t>at</a:t>
            </a:r>
            <a:r>
              <a:rPr lang="it-IT" sz="2400" dirty="0"/>
              <a:t> </a:t>
            </a:r>
            <a:r>
              <a:rPr lang="it-IT" sz="2400" dirty="0" err="1"/>
              <a:t>least</a:t>
            </a:r>
            <a:r>
              <a:rPr lang="it-IT" sz="2400" dirty="0"/>
              <a:t> 12) of </a:t>
            </a:r>
            <a:r>
              <a:rPr lang="it-IT" sz="2400" dirty="0" err="1"/>
              <a:t>alkylamides</a:t>
            </a:r>
            <a:r>
              <a:rPr lang="it-IT" sz="2400" dirty="0"/>
              <a:t> of </a:t>
            </a:r>
            <a:r>
              <a:rPr lang="it-IT" sz="2400" dirty="0" err="1"/>
              <a:t>polyunsaturated</a:t>
            </a:r>
            <a:r>
              <a:rPr lang="it-IT" sz="2400" dirty="0"/>
              <a:t> </a:t>
            </a:r>
            <a:r>
              <a:rPr lang="it-IT" sz="2400" dirty="0" err="1"/>
              <a:t>acids</a:t>
            </a:r>
            <a:r>
              <a:rPr lang="it-IT" sz="2400" dirty="0"/>
              <a:t> with </a:t>
            </a:r>
            <a:r>
              <a:rPr lang="it-IT" sz="2400" dirty="0" err="1"/>
              <a:t>isobutylamine</a:t>
            </a:r>
            <a:r>
              <a:rPr lang="it-IT" sz="2400" dirty="0"/>
              <a:t>  (</a:t>
            </a:r>
            <a:r>
              <a:rPr lang="it-IT" sz="2400" dirty="0" err="1"/>
              <a:t>immunostimulating</a:t>
            </a:r>
            <a:r>
              <a:rPr lang="it-IT" sz="2400" dirty="0"/>
              <a:t> </a:t>
            </a:r>
            <a:r>
              <a:rPr lang="it-IT" sz="2400" dirty="0" err="1"/>
              <a:t>activity</a:t>
            </a:r>
            <a:r>
              <a:rPr lang="it-IT" sz="2400" dirty="0"/>
              <a:t>).</a:t>
            </a:r>
          </a:p>
          <a:p>
            <a:pPr algn="ctr"/>
            <a:endParaRPr lang="it-IT" sz="2400" dirty="0">
              <a:solidFill>
                <a:srgbClr val="000000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4A0C44A-7BE6-A845-B335-3515FD98B858}"/>
              </a:ext>
            </a:extLst>
          </p:cNvPr>
          <p:cNvSpPr txBox="1"/>
          <p:nvPr/>
        </p:nvSpPr>
        <p:spPr>
          <a:xfrm>
            <a:off x="7100719" y="4411554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/>
              <a:t>Oleammide</a:t>
            </a:r>
            <a:r>
              <a:rPr lang="it-IT" sz="2400" dirty="0"/>
              <a:t>, amide of </a:t>
            </a:r>
            <a:r>
              <a:rPr lang="it-IT" sz="2400" dirty="0" err="1"/>
              <a:t>oleic</a:t>
            </a:r>
            <a:r>
              <a:rPr lang="it-IT" sz="2400" dirty="0"/>
              <a:t> acid</a:t>
            </a:r>
          </a:p>
          <a:p>
            <a:r>
              <a:rPr lang="it-IT" sz="2400" dirty="0" err="1">
                <a:solidFill>
                  <a:srgbClr val="000000"/>
                </a:solidFill>
              </a:rPr>
              <a:t>Oleamide</a:t>
            </a:r>
            <a:r>
              <a:rPr lang="it-IT" sz="2400" dirty="0">
                <a:solidFill>
                  <a:srgbClr val="000000"/>
                </a:solidFill>
              </a:rPr>
              <a:t> </a:t>
            </a:r>
            <a:r>
              <a:rPr lang="it-IT" sz="2400" dirty="0" err="1">
                <a:solidFill>
                  <a:srgbClr val="000000"/>
                </a:solidFill>
              </a:rPr>
              <a:t>induces</a:t>
            </a:r>
            <a:r>
              <a:rPr lang="it-IT" sz="2400" dirty="0">
                <a:solidFill>
                  <a:srgbClr val="000000"/>
                </a:solidFill>
              </a:rPr>
              <a:t> </a:t>
            </a:r>
            <a:r>
              <a:rPr lang="it-IT" sz="2400" dirty="0" err="1">
                <a:solidFill>
                  <a:srgbClr val="000000"/>
                </a:solidFill>
              </a:rPr>
              <a:t>sleep</a:t>
            </a:r>
            <a:r>
              <a:rPr lang="it-IT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95747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F92BF0DC-B730-F04B-95D4-B2F5F240B309}"/>
              </a:ext>
            </a:extLst>
          </p:cNvPr>
          <p:cNvGrpSpPr/>
          <p:nvPr/>
        </p:nvGrpSpPr>
        <p:grpSpPr>
          <a:xfrm>
            <a:off x="4328969" y="3344939"/>
            <a:ext cx="3481531" cy="2027161"/>
            <a:chOff x="4417869" y="2430539"/>
            <a:chExt cx="2893915" cy="1394341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7869" y="2430539"/>
              <a:ext cx="2893915" cy="13943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CasellaDiTesto 3"/>
            <p:cNvSpPr txBox="1"/>
            <p:nvPr/>
          </p:nvSpPr>
          <p:spPr>
            <a:xfrm>
              <a:off x="4915081" y="3304540"/>
              <a:ext cx="13641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err="1"/>
                <a:t>Erucammide</a:t>
              </a:r>
              <a:endParaRPr lang="it-IT" dirty="0"/>
            </a:p>
          </p:txBody>
        </p:sp>
      </p:grpSp>
      <p:sp>
        <p:nvSpPr>
          <p:cNvPr id="7" name="CasellaDiTesto 6"/>
          <p:cNvSpPr txBox="1"/>
          <p:nvPr/>
        </p:nvSpPr>
        <p:spPr>
          <a:xfrm>
            <a:off x="3800328" y="235035"/>
            <a:ext cx="33003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err="1">
                <a:solidFill>
                  <a:schemeClr val="accent6">
                    <a:lumMod val="75000"/>
                  </a:schemeClr>
                </a:solidFill>
              </a:rPr>
              <a:t>Amides</a:t>
            </a:r>
            <a:r>
              <a:rPr lang="it-IT" sz="2800" b="1" dirty="0">
                <a:solidFill>
                  <a:schemeClr val="accent6">
                    <a:lumMod val="75000"/>
                  </a:schemeClr>
                </a:solidFill>
              </a:rPr>
              <a:t> of </a:t>
            </a:r>
            <a:r>
              <a:rPr lang="it-IT" sz="2800" b="1" dirty="0" err="1">
                <a:solidFill>
                  <a:schemeClr val="accent6">
                    <a:lumMod val="75000"/>
                  </a:schemeClr>
                </a:solidFill>
              </a:rPr>
              <a:t>fatty</a:t>
            </a:r>
            <a:r>
              <a:rPr lang="it-IT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sz="2800" b="1" dirty="0" err="1">
                <a:solidFill>
                  <a:schemeClr val="accent6">
                    <a:lumMod val="75000"/>
                  </a:schemeClr>
                </a:solidFill>
              </a:rPr>
              <a:t>acids</a:t>
            </a:r>
            <a:endParaRPr lang="it-IT" sz="28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A8BE7E1C-373A-AB4C-B9A3-526DA364B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0857-D844-EB4C-A303-6740D68A01A6}" type="slidenum">
              <a:rPr lang="it-IT" smtClean="0"/>
              <a:t>9</a:t>
            </a:fld>
            <a:endParaRPr lang="it-IT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E2213537-BB16-9B46-9B69-E02E95D1549E}"/>
              </a:ext>
            </a:extLst>
          </p:cNvPr>
          <p:cNvSpPr/>
          <p:nvPr/>
        </p:nvSpPr>
        <p:spPr>
          <a:xfrm>
            <a:off x="689113" y="933645"/>
            <a:ext cx="106646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itchFamily="2" charset="2"/>
              <a:buChar char="Ø"/>
            </a:pPr>
            <a:r>
              <a:rPr lang="it-IT" sz="2400" dirty="0" err="1">
                <a:solidFill>
                  <a:srgbClr val="000000"/>
                </a:solidFill>
              </a:rPr>
              <a:t>Erucamide</a:t>
            </a:r>
            <a:r>
              <a:rPr lang="it-IT" sz="2400" dirty="0">
                <a:solidFill>
                  <a:srgbClr val="000000"/>
                </a:solidFill>
              </a:rPr>
              <a:t>: amide of </a:t>
            </a:r>
            <a:r>
              <a:rPr lang="it-IT" sz="2400" dirty="0" err="1">
                <a:solidFill>
                  <a:srgbClr val="000000"/>
                </a:solidFill>
              </a:rPr>
              <a:t>erucic</a:t>
            </a:r>
            <a:r>
              <a:rPr lang="it-IT" sz="2400" dirty="0">
                <a:solidFill>
                  <a:srgbClr val="000000"/>
                </a:solidFill>
              </a:rPr>
              <a:t> acid</a:t>
            </a:r>
          </a:p>
          <a:p>
            <a:pPr algn="ctr"/>
            <a:endParaRPr lang="it-IT" sz="2400" dirty="0">
              <a:solidFill>
                <a:srgbClr val="000000"/>
              </a:solidFill>
            </a:endParaRPr>
          </a:p>
          <a:p>
            <a:pPr marL="342900" indent="-342900" algn="ctr">
              <a:buFont typeface="Wingdings" pitchFamily="2" charset="2"/>
              <a:buChar char="Ø"/>
            </a:pPr>
            <a:r>
              <a:rPr lang="it-IT" sz="2400" dirty="0">
                <a:solidFill>
                  <a:srgbClr val="000000"/>
                </a:solidFill>
              </a:rPr>
              <a:t> </a:t>
            </a:r>
            <a:r>
              <a:rPr lang="it-IT" sz="2400" dirty="0" err="1">
                <a:solidFill>
                  <a:srgbClr val="000000"/>
                </a:solidFill>
              </a:rPr>
              <a:t>Erucamide</a:t>
            </a:r>
            <a:r>
              <a:rPr lang="it-IT" sz="2400" dirty="0">
                <a:solidFill>
                  <a:srgbClr val="000000"/>
                </a:solidFill>
              </a:rPr>
              <a:t> </a:t>
            </a:r>
            <a:r>
              <a:rPr lang="it-IT" sz="2400" dirty="0" err="1">
                <a:solidFill>
                  <a:srgbClr val="000000"/>
                </a:solidFill>
              </a:rPr>
              <a:t>stimulates</a:t>
            </a:r>
            <a:r>
              <a:rPr lang="it-IT" sz="2400" dirty="0">
                <a:solidFill>
                  <a:srgbClr val="000000"/>
                </a:solidFill>
              </a:rPr>
              <a:t> the </a:t>
            </a:r>
            <a:r>
              <a:rPr lang="it-IT" sz="2400" dirty="0" err="1">
                <a:solidFill>
                  <a:srgbClr val="000000"/>
                </a:solidFill>
              </a:rPr>
              <a:t>growth</a:t>
            </a:r>
            <a:r>
              <a:rPr lang="it-IT" sz="2400" dirty="0">
                <a:solidFill>
                  <a:srgbClr val="000000"/>
                </a:solidFill>
              </a:rPr>
              <a:t> of </a:t>
            </a:r>
            <a:r>
              <a:rPr lang="it-IT" sz="2400" dirty="0" err="1">
                <a:solidFill>
                  <a:srgbClr val="000000"/>
                </a:solidFill>
              </a:rPr>
              <a:t>blood</a:t>
            </a:r>
            <a:r>
              <a:rPr lang="it-IT" sz="2400" dirty="0">
                <a:solidFill>
                  <a:srgbClr val="000000"/>
                </a:solidFill>
              </a:rPr>
              <a:t> </a:t>
            </a:r>
            <a:r>
              <a:rPr lang="it-IT" sz="2400" dirty="0" err="1">
                <a:solidFill>
                  <a:srgbClr val="000000"/>
                </a:solidFill>
              </a:rPr>
              <a:t>vessels</a:t>
            </a:r>
            <a:r>
              <a:rPr lang="it-IT" sz="2400" dirty="0">
                <a:solidFill>
                  <a:srgbClr val="000000"/>
                </a:solidFill>
              </a:rPr>
              <a:t> (</a:t>
            </a:r>
            <a:r>
              <a:rPr lang="it-IT" sz="2400" dirty="0" err="1">
                <a:solidFill>
                  <a:srgbClr val="000000"/>
                </a:solidFill>
              </a:rPr>
              <a:t>angiogenic</a:t>
            </a:r>
            <a:r>
              <a:rPr lang="it-IT" sz="2400" dirty="0">
                <a:solidFill>
                  <a:srgbClr val="000000"/>
                </a:solidFill>
              </a:rPr>
              <a:t> agent)</a:t>
            </a:r>
            <a:endParaRPr lang="it-IT" sz="240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903309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1088</Words>
  <Application>Microsoft Macintosh PowerPoint</Application>
  <PresentationFormat>Widescreen</PresentationFormat>
  <Paragraphs>88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Rpxr</vt:lpstr>
      <vt:lpstr>URWPalladioL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paola.coccetti@unimib.it</cp:lastModifiedBy>
  <cp:revision>6</cp:revision>
  <dcterms:created xsi:type="dcterms:W3CDTF">2022-10-06T08:52:08Z</dcterms:created>
  <dcterms:modified xsi:type="dcterms:W3CDTF">2022-10-09T20:43:42Z</dcterms:modified>
</cp:coreProperties>
</file>