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392" r:id="rId3"/>
    <p:sldId id="400" r:id="rId4"/>
    <p:sldId id="401" r:id="rId5"/>
    <p:sldId id="402" r:id="rId6"/>
    <p:sldId id="397" r:id="rId7"/>
    <p:sldId id="398" r:id="rId8"/>
    <p:sldId id="399" r:id="rId9"/>
    <p:sldId id="403" r:id="rId10"/>
    <p:sldId id="273" r:id="rId11"/>
    <p:sldId id="404" r:id="rId12"/>
    <p:sldId id="405" r:id="rId13"/>
    <p:sldId id="277" r:id="rId14"/>
    <p:sldId id="389" r:id="rId15"/>
    <p:sldId id="391" r:id="rId16"/>
    <p:sldId id="388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405"/>
  </p:normalViewPr>
  <p:slideViewPr>
    <p:cSldViewPr snapToGrid="0" snapToObjects="1">
      <p:cViewPr varScale="1">
        <p:scale>
          <a:sx n="101" d="100"/>
          <a:sy n="101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3308F-E2A2-9A49-8CCE-96D727C67E5C}" type="datetimeFigureOut">
              <a:rPr lang="it-IT" smtClean="0"/>
              <a:t>10/10/22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7BA1-A62E-F24A-B42D-4240D07D72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40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FC33B5EE-0767-694D-AB13-6461006A2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CE9AE3-43DF-2546-B63D-97E54B39CB75}" type="slidenum">
              <a:rPr lang="it-IT" altLang="it-IT" smtClean="0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5A8E0B9-2D33-2941-A4B5-192770512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26A84EE-23C1-7E4F-B7F7-3EABFAFE7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7CA6B6C4-FCA4-4A4F-8195-B5397B100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4874BA-CD89-3941-BCF0-5E7D3F6887AF}" type="slidenum">
              <a:rPr lang="it-IT" altLang="it-IT" smtClean="0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695583A0-CC2C-3140-AF24-33D42E8A1C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E55A71-A723-CC49-955D-A4903EAB6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8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4A6480A-8DAD-5045-ACC0-1266DDED6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D96135-3759-C348-B861-AE5B37A75B9A}" type="slidenum">
              <a:rPr lang="it-IT" altLang="it-IT" smtClean="0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2F0042D-E69D-944E-8DB8-FE2D2DB5E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B040924-A4EA-3E45-98D0-CE86BFE9B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0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13181AB-B507-6948-B0D2-7A33A4C5A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FBC831-4EC7-9940-9EB4-3AF64A661977}" type="slidenum">
              <a:rPr lang="it-IT" altLang="it-IT" smtClean="0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1CA8CD5-5991-3D4F-8C8B-2F00678D8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991FDED-AD64-6945-B23B-C928429AC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0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98AC8662-7B65-E74B-814A-05780650B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04C4C4-BDF0-9F46-8FB8-9ABC05A0C895}" type="slidenum">
              <a:rPr lang="it-IT" altLang="it-IT" smtClean="0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540966E-771F-4349-ADAD-6BDB8EF18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6B57189-8C33-1841-91E1-9B1BCC3E6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49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ABADE-362C-0442-8A00-DFD14F38D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69E707-943F-AB42-98D7-E0173C372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45BF8D-4308-3A4D-80B5-217FAAF3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B1C-A500-5F44-8BA5-0A80C558DA40}" type="datetime1">
              <a:rPr lang="it-IT" smtClean="0"/>
              <a:t>10/10/22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E8B052-2E50-9F4B-BF8E-8433F395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587C4F-AA8F-8641-BAE6-D795F9F7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55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4C63B4-9CF9-D145-A634-0B8699A2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ADB1C3-50E1-9743-BBF9-5A35F256A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EA5777-248E-B544-AB44-0629883E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12E3-C9E0-BB45-9CA7-112472D8C4F9}" type="datetime1">
              <a:rPr lang="it-IT" smtClean="0"/>
              <a:t>10/10/22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0415B2-A9B8-D745-8346-6B8DCC46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22300C-1801-4B47-8559-7F1C7A86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8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86F81C-6777-4247-8805-AAB4CCAA9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32A289-67B8-3949-9BD6-394E8D00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1ECDC5-3544-F14A-A4CB-E365B8DD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56FE-B953-774D-844F-4190E13446D8}" type="datetime1">
              <a:rPr lang="it-IT" smtClean="0"/>
              <a:t>10/10/22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AAC638-558F-E140-B52F-38818F17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69AFB0-3B6F-F84F-A5A6-34555508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01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C72A3-B98A-D840-986C-5D7FB672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8B622D-7195-FE47-A3DA-032A7FA5F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B62A75-5296-504A-9019-8E4C3C7B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A043-82CE-B040-8593-52540141801D}" type="datetime1">
              <a:rPr lang="it-IT" smtClean="0"/>
              <a:t>10/10/22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D8A26D-29E1-D94E-A7E5-84D7B2ED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658A89-D7FC-1746-B78C-45AA60FA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23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702F0-27E3-234E-99B1-D248F7F9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750837-4BD9-E84C-91ED-61B3C524A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DF1A69-358B-A24A-9C02-6972CF60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2BBA-3C79-E444-AE0F-5EDFAFF90B21}" type="datetime1">
              <a:rPr lang="it-IT" smtClean="0"/>
              <a:t>10/10/22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05F27-2B2A-2F44-954A-EDEE717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3D7AAA-C7A8-1749-98DC-AA65FDD6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92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95016-FC41-E844-9EE9-BE3F1900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9E24D-0C84-5A43-9BC8-54B0F3A91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E450EC-AB82-FE41-A8B7-747E8D6BC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737B85-A66C-634B-B6CC-213FAAC2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9A10-17E3-1B4B-84E5-D69A4A04F464}" type="datetime1">
              <a:rPr lang="it-IT" smtClean="0"/>
              <a:t>10/10/22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01D788-BDF4-CB43-AD4F-F0688614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8A515-9033-9348-ADE6-A14906D9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10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0FBB7-612F-7940-8C26-FB15E399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09057F-6F1C-EC47-AB21-2AB74F4A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0EF86E-ACB2-D748-AD76-0186EB2EA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174B68-F0F1-104B-9349-0ED053F11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B86F7D-5C05-DF44-AEA4-29889AEFB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5E6DDA-C1FE-9247-8CE2-A0391F7E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5500-0F12-1142-8F59-BC7EC8612A07}" type="datetime1">
              <a:rPr lang="it-IT" smtClean="0"/>
              <a:t>10/10/22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B86100-1CCC-784E-BB47-46AD376F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A23BBCD-A979-054C-B2F7-52400E40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85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54054-2B80-2842-9CD0-DD5CF436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8B16B74-C74D-E742-9FAC-9FA34566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7855-8A40-0146-9FF0-B98E78B315AB}" type="datetime1">
              <a:rPr lang="it-IT" smtClean="0"/>
              <a:t>10/10/22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9AD91F-BE4E-E740-AAAC-339C4DB7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8A74F5-3033-084E-9F99-9037A2A8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7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9FDE02-E465-1142-8E8C-0756A77B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8CC5-BFB2-5848-86D0-25C647DE0DF0}" type="datetime1">
              <a:rPr lang="it-IT" smtClean="0"/>
              <a:t>10/10/22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4FEE5A-4AEE-F64F-BA14-76C91888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4756A3-B61F-AD4A-9DE1-FE09C492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11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01CDB-A477-F441-817F-8B6CBAA0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8A4394-200F-114F-B7E0-96FB507A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5988BA-8B5A-DE4A-91E7-D16D2E603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B1A025-AB91-2147-8936-6A08AF99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4DC6-265E-BA4B-A7B6-EE09FE6944B3}" type="datetime1">
              <a:rPr lang="it-IT" smtClean="0"/>
              <a:t>10/10/22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65625C-B323-DC4C-8A8A-370E6A54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622EB7-193A-224D-83CE-5DC349B0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01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EC70E-AC02-9749-BF1D-71819A6D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805A0F8-086A-344A-84BA-822914942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8F1935-FB53-8045-9095-F4921ECE0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FF927D-DA41-434E-8574-4CFA0D33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156A-D010-584A-A08B-E1E1FE913E16}" type="datetime1">
              <a:rPr lang="it-IT" smtClean="0"/>
              <a:t>10/10/22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554BE1-73D8-CF4C-9F4A-7A713727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DCE024-3581-9346-BD7A-361C9205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63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6A2ABD3-746E-7E45-A3C9-316A8362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D1FA6D-3849-B54C-96DA-E7026ACE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4E77F-0065-154D-AD43-31FB8B1F5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BD6CD-EC8F-F344-A38B-D26BC4637F95}" type="datetime1">
              <a:rPr lang="it-IT" smtClean="0"/>
              <a:t>10/10/22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260A90-DECE-5A4D-8168-EEA949650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E41F34-006E-1942-ABD8-9BFDDD145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0652E-7B1D-1B4D-90C5-2D1DBC5CD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5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astgenome.org/locus/S000004812#protein" TargetMode="External"/><Relationship Id="rId2" Type="http://schemas.openxmlformats.org/officeDocument/2006/relationships/hyperlink" Target="https://www.yeastgenome.org/locus/S000006177#protei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eastgenome.org/locus/S000000038#protei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otein_complexes" TargetMode="External"/><Relationship Id="rId3" Type="http://schemas.openxmlformats.org/officeDocument/2006/relationships/hyperlink" Target="http://en.wikipedia.org/wiki/Protein_tag" TargetMode="External"/><Relationship Id="rId7" Type="http://schemas.openxmlformats.org/officeDocument/2006/relationships/hyperlink" Target="http://en.wikipedia.org/wiki/Wild-type" TargetMode="External"/><Relationship Id="rId12" Type="http://schemas.openxmlformats.org/officeDocument/2006/relationships/hyperlink" Target="http://en.wikipedia.org/wiki/SDS_P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ffinity_chromatography" TargetMode="External"/><Relationship Id="rId11" Type="http://schemas.openxmlformats.org/officeDocument/2006/relationships/hyperlink" Target="http://en.wikipedia.org/wiki/Immunofluorescence" TargetMode="External"/><Relationship Id="rId5" Type="http://schemas.openxmlformats.org/officeDocument/2006/relationships/hyperlink" Target="http://en.wikipedia.org/wiki/Technology" TargetMode="External"/><Relationship Id="rId10" Type="http://schemas.openxmlformats.org/officeDocument/2006/relationships/hyperlink" Target="http://en.wikipedia.org/wiki/Antibody" TargetMode="External"/><Relationship Id="rId4" Type="http://schemas.openxmlformats.org/officeDocument/2006/relationships/hyperlink" Target="http://en.wikipedia.org/wiki/Recombinant_DNA" TargetMode="External"/><Relationship Id="rId9" Type="http://schemas.openxmlformats.org/officeDocument/2006/relationships/hyperlink" Target="http://en.wikipedia.org/wiki/Bioassa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ve.com/v/5081/an-introduction-to-saccharomyces-cerevisia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ve.com/v/5695/co-immunoprecipitation-and-pull-down-assay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ve.com/v/57674/identification-cyclin-dependent-kinase-1-specific-phosphoryl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sellaDiTesto 2">
            <a:extLst>
              <a:ext uri="{FF2B5EF4-FFF2-40B4-BE49-F238E27FC236}">
                <a16:creationId xmlns:a16="http://schemas.microsoft.com/office/drawing/2014/main" id="{5D46A1B6-E020-1E45-A1B9-73CF6F0E6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64" y="1268413"/>
            <a:ext cx="112776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dirty="0"/>
              <a:t>Cln1,2 hanno 75% di omologia, 25% con Cln3.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dirty="0"/>
              <a:t>La trascrizione di </a:t>
            </a:r>
            <a:r>
              <a:rPr lang="it-IT" altLang="it-IT" sz="1800" i="1" dirty="0"/>
              <a:t>CLN1, 2</a:t>
            </a:r>
            <a:r>
              <a:rPr lang="it-IT" altLang="it-IT" sz="1800" dirty="0"/>
              <a:t>, dipendente dal fattore </a:t>
            </a:r>
            <a:r>
              <a:rPr lang="it-IT" altLang="it-IT" sz="1800" dirty="0" err="1"/>
              <a:t>trascrizionale</a:t>
            </a:r>
            <a:r>
              <a:rPr lang="it-IT" altLang="it-IT" sz="1800" dirty="0"/>
              <a:t> SBF (Swi4/Swi6), oscilla durante il ciclo con un picco massimo a START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dirty="0"/>
              <a:t>La trascrizione di </a:t>
            </a:r>
            <a:r>
              <a:rPr lang="it-IT" altLang="it-IT" sz="1800" i="1" dirty="0"/>
              <a:t>CLN3</a:t>
            </a:r>
            <a:r>
              <a:rPr lang="it-IT" altLang="it-IT" sz="1800" dirty="0"/>
              <a:t> ha un andamento quasi costante con un modesto picco in late M/</a:t>
            </a:r>
            <a:r>
              <a:rPr lang="it-IT" altLang="it-IT" sz="1800" dirty="0" err="1"/>
              <a:t>early</a:t>
            </a:r>
            <a:r>
              <a:rPr lang="it-IT" altLang="it-IT" sz="1800" dirty="0"/>
              <a:t> G1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it-IT" altLang="it-IT" sz="1800" i="1" dirty="0"/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dirty="0"/>
              <a:t>Cln2: 1801 +/- 531 </a:t>
            </a:r>
            <a:r>
              <a:rPr lang="it-IT" altLang="it-IT" sz="1800" dirty="0" err="1"/>
              <a:t>mol</a:t>
            </a:r>
            <a:r>
              <a:rPr lang="it-IT" altLang="it-IT" sz="1800" dirty="0"/>
              <a:t>/</a:t>
            </a:r>
            <a:r>
              <a:rPr lang="it-IT" altLang="it-IT" sz="1800" dirty="0" err="1"/>
              <a:t>cell</a:t>
            </a:r>
            <a:r>
              <a:rPr lang="it-IT" altLang="it-IT" sz="1800" dirty="0"/>
              <a:t> (</a:t>
            </a:r>
            <a:r>
              <a:rPr lang="it-IT" altLang="it-IT" sz="1800" dirty="0">
                <a:hlinkClick r:id="rId2"/>
              </a:rPr>
              <a:t>https://www.yeastgenome.org/locus/S000006177#protein</a:t>
            </a:r>
            <a:r>
              <a:rPr lang="it-IT" altLang="it-IT" sz="1800" dirty="0"/>
              <a:t>, SGD)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dirty="0"/>
              <a:t>Cln1: 796 +/- 477 </a:t>
            </a:r>
            <a:r>
              <a:rPr lang="it-IT" altLang="it-IT" sz="1800" dirty="0" err="1"/>
              <a:t>mol</a:t>
            </a:r>
            <a:r>
              <a:rPr lang="it-IT" altLang="it-IT" sz="1800" dirty="0"/>
              <a:t>/</a:t>
            </a:r>
            <a:r>
              <a:rPr lang="it-IT" altLang="it-IT" sz="1800" dirty="0" err="1"/>
              <a:t>cell</a:t>
            </a:r>
            <a:r>
              <a:rPr lang="it-IT" altLang="it-IT" sz="1800" dirty="0"/>
              <a:t> (</a:t>
            </a:r>
            <a:r>
              <a:rPr lang="it-IT" altLang="it-IT" sz="1800" dirty="0">
                <a:hlinkClick r:id="rId3"/>
              </a:rPr>
              <a:t>https://www.yeastgenome.org/locus/S000004812#protein</a:t>
            </a:r>
            <a:r>
              <a:rPr lang="it-IT" altLang="it-IT" sz="1800" dirty="0"/>
              <a:t>, SGD)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dirty="0"/>
              <a:t>Cln3: 873 </a:t>
            </a:r>
            <a:r>
              <a:rPr lang="it-IT" altLang="it-IT" sz="1800" dirty="0" err="1"/>
              <a:t>mol</a:t>
            </a:r>
            <a:r>
              <a:rPr lang="it-IT" altLang="it-IT" sz="1800" dirty="0"/>
              <a:t>/</a:t>
            </a:r>
            <a:r>
              <a:rPr lang="it-IT" altLang="it-IT" sz="1800" dirty="0" err="1"/>
              <a:t>cell</a:t>
            </a:r>
            <a:r>
              <a:rPr lang="it-IT" altLang="it-IT" sz="1800" dirty="0"/>
              <a:t> (</a:t>
            </a:r>
            <a:r>
              <a:rPr lang="it-IT" altLang="it-IT" sz="1800" dirty="0">
                <a:hlinkClick r:id="rId4"/>
              </a:rPr>
              <a:t>https://www.yeastgenome.org/locus/S000000038#protein</a:t>
            </a:r>
            <a:r>
              <a:rPr lang="it-IT" altLang="it-IT" sz="1800" dirty="0"/>
              <a:t>, SGD)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dirty="0"/>
              <a:t>L’attività </a:t>
            </a:r>
            <a:r>
              <a:rPr lang="it-IT" altLang="it-IT" sz="1800" dirty="0" err="1"/>
              <a:t>chinasica</a:t>
            </a:r>
            <a:r>
              <a:rPr lang="it-IT" altLang="it-IT" sz="1800" dirty="0"/>
              <a:t> </a:t>
            </a:r>
            <a:r>
              <a:rPr lang="it-IT" altLang="it-IT" sz="1800" i="1" dirty="0"/>
              <a:t>in vitro </a:t>
            </a:r>
            <a:r>
              <a:rPr lang="it-IT" altLang="it-IT" sz="1800" dirty="0"/>
              <a:t>del complesso Cln2/Cdc28 sul substrato istone H1 è superiore rispetto a quella del complesso Cln3/Cdc28, coerentemente con i diversi livelli delle </a:t>
            </a:r>
            <a:r>
              <a:rPr lang="it-IT" altLang="it-IT" sz="1800" dirty="0" err="1"/>
              <a:t>cicline</a:t>
            </a:r>
            <a:r>
              <a:rPr lang="it-IT" altLang="it-IT" sz="1800" dirty="0"/>
              <a:t> Cln2 e Cln3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dirty="0"/>
              <a:t>Nei mutanti </a:t>
            </a:r>
            <a:r>
              <a:rPr lang="it-IT" altLang="it-IT" sz="1800" i="1" dirty="0"/>
              <a:t>cln3</a:t>
            </a:r>
            <a:r>
              <a:rPr lang="it-IT" altLang="it-IT" sz="1800" i="1" dirty="0">
                <a:latin typeface="Symbol" pitchFamily="2" charset="2"/>
              </a:rPr>
              <a:t>D</a:t>
            </a:r>
            <a:r>
              <a:rPr lang="it-IT" altLang="it-IT" sz="1800" dirty="0">
                <a:latin typeface="Symbol" pitchFamily="2" charset="2"/>
              </a:rPr>
              <a:t> </a:t>
            </a:r>
            <a:r>
              <a:rPr lang="it-IT" altLang="it-IT" sz="1800" dirty="0"/>
              <a:t> la massa cellulare critica per START aumenta rispetto ai mutanti </a:t>
            </a:r>
            <a:r>
              <a:rPr lang="it-IT" altLang="it-IT" sz="1800" i="1" dirty="0"/>
              <a:t>cln1</a:t>
            </a:r>
            <a:r>
              <a:rPr lang="it-IT" altLang="it-IT" sz="1800" i="1" dirty="0">
                <a:latin typeface="Symbol" pitchFamily="2" charset="2"/>
              </a:rPr>
              <a:t>D </a:t>
            </a:r>
            <a:r>
              <a:rPr lang="it-IT" altLang="it-IT" sz="1800" dirty="0">
                <a:latin typeface="Symbol" pitchFamily="2" charset="2"/>
              </a:rPr>
              <a:t> </a:t>
            </a:r>
            <a:r>
              <a:rPr lang="it-IT" altLang="it-IT" sz="1800" dirty="0"/>
              <a:t>e</a:t>
            </a:r>
            <a:r>
              <a:rPr lang="it-IT" altLang="it-IT" sz="1800" dirty="0">
                <a:latin typeface="Symbol" pitchFamily="2" charset="2"/>
              </a:rPr>
              <a:t> </a:t>
            </a:r>
            <a:r>
              <a:rPr lang="it-IT" altLang="it-IT" sz="1800" i="1" dirty="0">
                <a:latin typeface="Symbol" pitchFamily="2" charset="2"/>
              </a:rPr>
              <a:t> </a:t>
            </a:r>
            <a:r>
              <a:rPr lang="it-IT" altLang="it-IT" sz="1800" i="1" dirty="0"/>
              <a:t>cln2</a:t>
            </a:r>
            <a:r>
              <a:rPr lang="it-IT" altLang="it-IT" sz="1800" i="1" dirty="0">
                <a:latin typeface="Symbol" pitchFamily="2" charset="2"/>
              </a:rPr>
              <a:t>D </a:t>
            </a:r>
            <a:r>
              <a:rPr lang="it-IT" altLang="it-IT" sz="1800" dirty="0"/>
              <a:t>(dove i cambiamenti sono di modesta entità)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it-IT" altLang="it-IT" sz="1800" i="1" dirty="0">
                <a:solidFill>
                  <a:srgbClr val="FF0000"/>
                </a:solidFill>
              </a:rPr>
              <a:t>cln1</a:t>
            </a:r>
            <a:r>
              <a:rPr lang="it-IT" altLang="it-IT" sz="1800" i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it-IT" altLang="it-IT" sz="1800" i="1" dirty="0">
                <a:solidFill>
                  <a:srgbClr val="FF0000"/>
                </a:solidFill>
              </a:rPr>
              <a:t> cln2</a:t>
            </a:r>
            <a:r>
              <a:rPr lang="it-IT" altLang="it-IT" sz="1800" i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it-IT" altLang="it-IT" sz="1800" i="1" dirty="0">
                <a:solidFill>
                  <a:srgbClr val="FF0000"/>
                </a:solidFill>
              </a:rPr>
              <a:t> cln3</a:t>
            </a:r>
            <a:r>
              <a:rPr lang="it-IT" altLang="it-IT" sz="1800" i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it-IT" altLang="it-IT" sz="1800" i="1" dirty="0">
                <a:solidFill>
                  <a:srgbClr val="FF0000"/>
                </a:solidFill>
              </a:rPr>
              <a:t> </a:t>
            </a:r>
            <a:r>
              <a:rPr lang="it-IT" altLang="it-IT" sz="1800" dirty="0">
                <a:solidFill>
                  <a:srgbClr val="FF0000"/>
                </a:solidFill>
              </a:rPr>
              <a:t>letale</a:t>
            </a:r>
          </a:p>
        </p:txBody>
      </p:sp>
      <p:sp>
        <p:nvSpPr>
          <p:cNvPr id="60418" name="Text Box 3">
            <a:extLst>
              <a:ext uri="{FF2B5EF4-FFF2-40B4-BE49-F238E27FC236}">
                <a16:creationId xmlns:a16="http://schemas.microsoft.com/office/drawing/2014/main" id="{0818A819-D6A8-AC4A-A0F0-48D75002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919" y="195263"/>
            <a:ext cx="741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LE CICLINE DI FASE G1</a:t>
            </a:r>
            <a:endParaRPr lang="it-IT" altLang="it-IT" sz="2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0419" name="Rettangolo 1">
            <a:extLst>
              <a:ext uri="{FF2B5EF4-FFF2-40B4-BE49-F238E27FC236}">
                <a16:creationId xmlns:a16="http://schemas.microsoft.com/office/drawing/2014/main" id="{D1CD3338-6F39-A743-A351-3D640833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957" y="684213"/>
            <a:ext cx="684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</a:rPr>
              <a:t>ALMENO UNA CICLINA DI FASE G1 E’ RICHIESTA PER GARANTIRE LA VITALITA’ CELLULARE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D9D96CA-DE85-814F-8897-970E327D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6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EB50997A-5B24-A844-B36B-E175C7372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63" y="228600"/>
            <a:ext cx="10238509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c-</a:t>
            </a:r>
            <a:r>
              <a:rPr lang="it-IT" altLang="it-IT" sz="1800" b="1" dirty="0" err="1"/>
              <a:t>Myc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protein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a </a:t>
            </a:r>
            <a:r>
              <a:rPr lang="it-IT" altLang="it-IT" sz="1800" dirty="0" err="1"/>
              <a:t>transcription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factor</a:t>
            </a:r>
            <a:r>
              <a:rPr lang="it-IT" altLang="it-IT" sz="1800" dirty="0"/>
              <a:t>, </a:t>
            </a:r>
            <a:r>
              <a:rPr lang="it-IT" altLang="it-IT" sz="1800" dirty="0" err="1"/>
              <a:t>encoded</a:t>
            </a:r>
            <a:r>
              <a:rPr lang="it-IT" altLang="it-IT" sz="1800" dirty="0"/>
              <a:t> by the c-</a:t>
            </a:r>
            <a:r>
              <a:rPr lang="it-IT" altLang="it-IT" sz="1800" dirty="0" err="1"/>
              <a:t>Myc</a:t>
            </a:r>
            <a:r>
              <a:rPr lang="it-IT" altLang="it-IT" sz="1800" dirty="0"/>
              <a:t> gene on human </a:t>
            </a:r>
            <a:r>
              <a:rPr lang="it-IT" altLang="it-IT" sz="1800" dirty="0" err="1"/>
              <a:t>chromosome</a:t>
            </a:r>
            <a:r>
              <a:rPr lang="it-IT" altLang="it-IT" sz="1800" dirty="0"/>
              <a:t> 8q24. A </a:t>
            </a:r>
            <a:r>
              <a:rPr lang="it-IT" altLang="it-IT" sz="1800" dirty="0" err="1"/>
              <a:t>synthetic</a:t>
            </a:r>
            <a:r>
              <a:rPr lang="it-IT" altLang="it-IT" sz="1800" dirty="0"/>
              <a:t> peptide </a:t>
            </a:r>
            <a:r>
              <a:rPr lang="it-IT" altLang="it-IT" sz="1800" dirty="0" err="1"/>
              <a:t>corresponding</a:t>
            </a:r>
            <a:r>
              <a:rPr lang="it-IT" altLang="it-IT" sz="1800" dirty="0"/>
              <a:t> to </a:t>
            </a:r>
            <a:r>
              <a:rPr lang="it-IT" altLang="it-IT" sz="1800" dirty="0" err="1"/>
              <a:t>residues</a:t>
            </a:r>
            <a:r>
              <a:rPr lang="it-IT" altLang="it-IT" sz="1800" dirty="0"/>
              <a:t> 410-419 of the human p62 c-</a:t>
            </a:r>
            <a:r>
              <a:rPr lang="it-IT" altLang="it-IT" sz="1800" dirty="0" err="1"/>
              <a:t>myc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protein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conjugated</a:t>
            </a:r>
            <a:r>
              <a:rPr lang="it-IT" altLang="it-IT" sz="1800" dirty="0"/>
              <a:t> to KLH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used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immunogen</a:t>
            </a:r>
            <a:r>
              <a:rPr lang="it-IT" altLang="it-IT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c-</a:t>
            </a:r>
            <a:r>
              <a:rPr lang="it-IT" altLang="it-IT" sz="1800" dirty="0" err="1"/>
              <a:t>Myc</a:t>
            </a:r>
            <a:r>
              <a:rPr lang="it-IT" altLang="it-IT" sz="1800" dirty="0"/>
              <a:t>-</a:t>
            </a:r>
            <a:r>
              <a:rPr lang="it-IT" altLang="it-IT" sz="1800" dirty="0" err="1"/>
              <a:t>tag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provides</a:t>
            </a:r>
            <a:r>
              <a:rPr lang="it-IT" altLang="it-IT" sz="1800" dirty="0"/>
              <a:t> a </a:t>
            </a:r>
            <a:r>
              <a:rPr lang="it-IT" altLang="it-IT" sz="1800" dirty="0" err="1"/>
              <a:t>method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localizing</a:t>
            </a:r>
            <a:r>
              <a:rPr lang="it-IT" altLang="it-IT" sz="1800" dirty="0"/>
              <a:t> gene </a:t>
            </a:r>
            <a:r>
              <a:rPr lang="it-IT" altLang="it-IT" sz="1800" dirty="0" err="1"/>
              <a:t>products</a:t>
            </a:r>
            <a:r>
              <a:rPr lang="it-IT" altLang="it-IT" sz="1800" dirty="0"/>
              <a:t> in a </a:t>
            </a:r>
            <a:r>
              <a:rPr lang="it-IT" altLang="it-IT" sz="1800" dirty="0" err="1"/>
              <a:t>variety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cell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types</a:t>
            </a:r>
            <a:r>
              <a:rPr lang="it-IT" altLang="it-IT" sz="1800" dirty="0"/>
              <a:t>, to </a:t>
            </a:r>
            <a:r>
              <a:rPr lang="it-IT" altLang="it-IT" sz="1800" dirty="0" err="1"/>
              <a:t>study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topology</a:t>
            </a:r>
            <a:r>
              <a:rPr lang="it-IT" altLang="it-IT" sz="1800" dirty="0"/>
              <a:t> of </a:t>
            </a:r>
            <a:r>
              <a:rPr lang="it-IT" altLang="it-IT" sz="1800" dirty="0" err="1"/>
              <a:t>proteins</a:t>
            </a:r>
            <a:r>
              <a:rPr lang="it-IT" altLang="it-IT" sz="1800" dirty="0"/>
              <a:t> and </a:t>
            </a:r>
            <a:r>
              <a:rPr lang="it-IT" altLang="it-IT" sz="1800" dirty="0" err="1"/>
              <a:t>protein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complexes</a:t>
            </a:r>
            <a:r>
              <a:rPr lang="it-IT" altLang="it-IT" sz="1800" dirty="0"/>
              <a:t> and of </a:t>
            </a:r>
            <a:r>
              <a:rPr lang="it-IT" altLang="it-IT" sz="1800" dirty="0" err="1"/>
              <a:t>identifying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associated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proteins</a:t>
            </a:r>
            <a:r>
              <a:rPr lang="it-IT" altLang="it-IT" sz="1800" dirty="0"/>
              <a:t>. </a:t>
            </a:r>
            <a:r>
              <a:rPr lang="it-IT" altLang="it-IT" sz="1800" dirty="0" err="1"/>
              <a:t>This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product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suitable</a:t>
            </a:r>
            <a:r>
              <a:rPr lang="it-IT" altLang="it-IT" sz="1800" dirty="0"/>
              <a:t> for </a:t>
            </a:r>
            <a:r>
              <a:rPr lang="it-IT" altLang="it-IT" sz="1800" dirty="0" err="1"/>
              <a:t>detecting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expression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level</a:t>
            </a:r>
            <a:r>
              <a:rPr lang="it-IT" altLang="it-IT" sz="1800" dirty="0"/>
              <a:t> of c-</a:t>
            </a:r>
            <a:r>
              <a:rPr lang="it-IT" altLang="it-IT" sz="1800" dirty="0" err="1"/>
              <a:t>Myc</a:t>
            </a:r>
            <a:r>
              <a:rPr lang="it-IT" altLang="it-IT" sz="1800" dirty="0"/>
              <a:t> fusion </a:t>
            </a:r>
            <a:r>
              <a:rPr lang="it-IT" altLang="it-IT" sz="1800" dirty="0" err="1"/>
              <a:t>proteins</a:t>
            </a:r>
            <a:r>
              <a:rPr lang="it-IT" altLang="it-IT" sz="1800" dirty="0"/>
              <a:t> or c-</a:t>
            </a:r>
            <a:r>
              <a:rPr lang="it-IT" altLang="it-IT" sz="1800" dirty="0" err="1"/>
              <a:t>Myc</a:t>
            </a:r>
            <a:r>
              <a:rPr lang="it-IT" altLang="it-IT" sz="1800" dirty="0"/>
              <a:t> by </a:t>
            </a:r>
            <a:r>
              <a:rPr lang="it-IT" altLang="it-IT" sz="1800" dirty="0" err="1"/>
              <a:t>various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immunoassays</a:t>
            </a:r>
            <a:r>
              <a:rPr lang="it-IT" altLang="it-IT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Helvetica" pitchFamily="2" charset="0"/>
              </a:rPr>
              <a:t>FLAG-</a:t>
            </a:r>
            <a:r>
              <a:rPr lang="it-IT" altLang="it-IT" sz="1800" b="1" dirty="0" err="1">
                <a:latin typeface="Helvetica" pitchFamily="2" charset="0"/>
              </a:rPr>
              <a:t>tag</a:t>
            </a:r>
            <a:r>
              <a:rPr lang="it-IT" altLang="it-IT" sz="1800" dirty="0">
                <a:latin typeface="Helvetica" pitchFamily="2" charset="0"/>
              </a:rPr>
              <a:t>, or </a:t>
            </a:r>
            <a:r>
              <a:rPr lang="it-IT" altLang="it-IT" sz="1800" b="1" dirty="0">
                <a:latin typeface="Helvetica" pitchFamily="2" charset="0"/>
              </a:rPr>
              <a:t>FLAG </a:t>
            </a:r>
            <a:r>
              <a:rPr lang="it-IT" altLang="it-IT" sz="1800" b="1" dirty="0" err="1">
                <a:latin typeface="Helvetica" pitchFamily="2" charset="0"/>
              </a:rPr>
              <a:t>octapeptide</a:t>
            </a:r>
            <a:r>
              <a:rPr lang="it-IT" altLang="it-IT" sz="1800" dirty="0">
                <a:latin typeface="Helvetica" pitchFamily="2" charset="0"/>
              </a:rPr>
              <a:t>, </a:t>
            </a:r>
            <a:r>
              <a:rPr lang="it-IT" altLang="it-IT" sz="1800" dirty="0" err="1">
                <a:latin typeface="Helvetica" pitchFamily="2" charset="0"/>
              </a:rPr>
              <a:t>is</a:t>
            </a:r>
            <a:r>
              <a:rPr lang="it-IT" altLang="it-IT" sz="1800" dirty="0">
                <a:latin typeface="Helvetica" pitchFamily="2" charset="0"/>
              </a:rPr>
              <a:t> a </a:t>
            </a:r>
            <a:r>
              <a:rPr lang="it-IT" altLang="it-IT" sz="1800" dirty="0" err="1">
                <a:latin typeface="Helvetica" pitchFamily="2" charset="0"/>
              </a:rPr>
              <a:t>polypeptide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3"/>
              </a:rPr>
              <a:t>protein tag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that</a:t>
            </a:r>
            <a:r>
              <a:rPr lang="it-IT" altLang="it-IT" sz="1800" dirty="0">
                <a:latin typeface="Helvetica" pitchFamily="2" charset="0"/>
              </a:rPr>
              <a:t> can be </a:t>
            </a:r>
            <a:r>
              <a:rPr lang="it-IT" altLang="it-IT" sz="1800" dirty="0" err="1">
                <a:latin typeface="Helvetica" pitchFamily="2" charset="0"/>
              </a:rPr>
              <a:t>added</a:t>
            </a:r>
            <a:r>
              <a:rPr lang="it-IT" altLang="it-IT" sz="1800" dirty="0">
                <a:latin typeface="Helvetica" pitchFamily="2" charset="0"/>
              </a:rPr>
              <a:t> to a </a:t>
            </a:r>
            <a:r>
              <a:rPr lang="it-IT" altLang="it-IT" sz="1800" dirty="0" err="1">
                <a:latin typeface="Helvetica" pitchFamily="2" charset="0"/>
              </a:rPr>
              <a:t>protein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using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4"/>
              </a:rPr>
              <a:t>recombinant DNA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5"/>
              </a:rPr>
              <a:t>technology</a:t>
            </a:r>
            <a:r>
              <a:rPr lang="it-IT" altLang="it-IT" sz="1800" dirty="0">
                <a:latin typeface="Helvetica" pitchFamily="2" charset="0"/>
              </a:rPr>
              <a:t>. </a:t>
            </a:r>
            <a:r>
              <a:rPr lang="it-IT" altLang="it-IT" sz="1800" dirty="0" err="1">
                <a:latin typeface="Helvetica" pitchFamily="2" charset="0"/>
              </a:rPr>
              <a:t>It</a:t>
            </a:r>
            <a:r>
              <a:rPr lang="it-IT" altLang="it-IT" sz="1800" dirty="0">
                <a:latin typeface="Helvetica" pitchFamily="2" charset="0"/>
              </a:rPr>
              <a:t> can be </a:t>
            </a:r>
            <a:r>
              <a:rPr lang="it-IT" altLang="it-IT" sz="1800" dirty="0" err="1">
                <a:latin typeface="Helvetica" pitchFamily="2" charset="0"/>
              </a:rPr>
              <a:t>used</a:t>
            </a:r>
            <a:r>
              <a:rPr lang="it-IT" altLang="it-IT" sz="1800" dirty="0">
                <a:latin typeface="Helvetica" pitchFamily="2" charset="0"/>
              </a:rPr>
              <a:t> for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6"/>
              </a:rPr>
              <a:t>affinity chromatography</a:t>
            </a:r>
            <a:r>
              <a:rPr lang="it-IT" altLang="it-IT" sz="1800" dirty="0">
                <a:latin typeface="Helvetica" pitchFamily="2" charset="0"/>
              </a:rPr>
              <a:t>, </a:t>
            </a:r>
            <a:r>
              <a:rPr lang="it-IT" altLang="it-IT" sz="1800" dirty="0" err="1">
                <a:latin typeface="Helvetica" pitchFamily="2" charset="0"/>
              </a:rPr>
              <a:t>then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used</a:t>
            </a:r>
            <a:r>
              <a:rPr lang="it-IT" altLang="it-IT" sz="1800" dirty="0">
                <a:latin typeface="Helvetica" pitchFamily="2" charset="0"/>
              </a:rPr>
              <a:t> to separate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4"/>
              </a:rPr>
              <a:t>recombinant</a:t>
            </a:r>
            <a:r>
              <a:rPr lang="it-IT" altLang="it-IT" sz="1800" dirty="0">
                <a:latin typeface="Helvetica" pitchFamily="2" charset="0"/>
              </a:rPr>
              <a:t>, </a:t>
            </a:r>
            <a:r>
              <a:rPr lang="it-IT" altLang="it-IT" sz="1800" dirty="0" err="1">
                <a:latin typeface="Helvetica" pitchFamily="2" charset="0"/>
              </a:rPr>
              <a:t>overexpressed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protein</a:t>
            </a:r>
            <a:r>
              <a:rPr lang="it-IT" altLang="it-IT" sz="1800" dirty="0">
                <a:latin typeface="Helvetica" pitchFamily="2" charset="0"/>
              </a:rPr>
              <a:t> from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7"/>
              </a:rPr>
              <a:t>wild-type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protein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expressed</a:t>
            </a:r>
            <a:r>
              <a:rPr lang="it-IT" altLang="it-IT" sz="1800" dirty="0">
                <a:latin typeface="Helvetica" pitchFamily="2" charset="0"/>
              </a:rPr>
              <a:t> by the </a:t>
            </a:r>
            <a:r>
              <a:rPr lang="it-IT" altLang="it-IT" sz="1800" dirty="0" err="1">
                <a:latin typeface="Helvetica" pitchFamily="2" charset="0"/>
              </a:rPr>
              <a:t>host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organism</a:t>
            </a:r>
            <a:r>
              <a:rPr lang="it-IT" altLang="it-IT" sz="1800" dirty="0">
                <a:latin typeface="Helvetica" pitchFamily="2" charset="0"/>
              </a:rPr>
              <a:t>. </a:t>
            </a:r>
            <a:r>
              <a:rPr lang="it-IT" altLang="it-IT" sz="1800" dirty="0" err="1">
                <a:latin typeface="Helvetica" pitchFamily="2" charset="0"/>
              </a:rPr>
              <a:t>It</a:t>
            </a:r>
            <a:r>
              <a:rPr lang="it-IT" altLang="it-IT" sz="1800" dirty="0">
                <a:latin typeface="Helvetica" pitchFamily="2" charset="0"/>
              </a:rPr>
              <a:t> can </a:t>
            </a:r>
            <a:r>
              <a:rPr lang="it-IT" altLang="it-IT" sz="1800" dirty="0" err="1">
                <a:latin typeface="Helvetica" pitchFamily="2" charset="0"/>
              </a:rPr>
              <a:t>also</a:t>
            </a:r>
            <a:r>
              <a:rPr lang="it-IT" altLang="it-IT" sz="1800" dirty="0">
                <a:latin typeface="Helvetica" pitchFamily="2" charset="0"/>
              </a:rPr>
              <a:t> be </a:t>
            </a:r>
            <a:r>
              <a:rPr lang="it-IT" altLang="it-IT" sz="1800" dirty="0" err="1">
                <a:latin typeface="Helvetica" pitchFamily="2" charset="0"/>
              </a:rPr>
              <a:t>used</a:t>
            </a:r>
            <a:r>
              <a:rPr lang="it-IT" altLang="it-IT" sz="1800" dirty="0">
                <a:latin typeface="Helvetica" pitchFamily="2" charset="0"/>
              </a:rPr>
              <a:t> in the </a:t>
            </a:r>
            <a:r>
              <a:rPr lang="it-IT" altLang="it-IT" sz="1800" dirty="0" err="1">
                <a:latin typeface="Helvetica" pitchFamily="2" charset="0"/>
              </a:rPr>
              <a:t>isolation</a:t>
            </a:r>
            <a:r>
              <a:rPr lang="it-IT" altLang="it-IT" sz="1800" dirty="0">
                <a:latin typeface="Helvetica" pitchFamily="2" charset="0"/>
              </a:rPr>
              <a:t> of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8"/>
              </a:rPr>
              <a:t>protein complexes</a:t>
            </a:r>
            <a:r>
              <a:rPr lang="it-IT" altLang="it-IT" sz="1800" dirty="0">
                <a:latin typeface="Helvetica" pitchFamily="2" charset="0"/>
              </a:rPr>
              <a:t> with multiple </a:t>
            </a:r>
            <a:r>
              <a:rPr lang="it-IT" altLang="it-IT" sz="1800" dirty="0" err="1">
                <a:latin typeface="Helvetica" pitchFamily="2" charset="0"/>
              </a:rPr>
              <a:t>subunits.A</a:t>
            </a:r>
            <a:r>
              <a:rPr lang="it-IT" altLang="it-IT" sz="1800" dirty="0">
                <a:latin typeface="Helvetica" pitchFamily="2" charset="0"/>
              </a:rPr>
              <a:t> FLAG-</a:t>
            </a:r>
            <a:r>
              <a:rPr lang="it-IT" altLang="it-IT" sz="1800" dirty="0" err="1">
                <a:latin typeface="Helvetica" pitchFamily="2" charset="0"/>
              </a:rPr>
              <a:t>tag</a:t>
            </a:r>
            <a:r>
              <a:rPr lang="it-IT" altLang="it-IT" sz="1800" dirty="0">
                <a:latin typeface="Helvetica" pitchFamily="2" charset="0"/>
              </a:rPr>
              <a:t> can be </a:t>
            </a:r>
            <a:r>
              <a:rPr lang="it-IT" altLang="it-IT" sz="1800" dirty="0" err="1">
                <a:latin typeface="Helvetica" pitchFamily="2" charset="0"/>
              </a:rPr>
              <a:t>used</a:t>
            </a:r>
            <a:r>
              <a:rPr lang="it-IT" altLang="it-IT" sz="1800" dirty="0">
                <a:latin typeface="Helvetica" pitchFamily="2" charset="0"/>
              </a:rPr>
              <a:t> in </a:t>
            </a:r>
            <a:r>
              <a:rPr lang="it-IT" altLang="it-IT" sz="1800" dirty="0" err="1">
                <a:latin typeface="Helvetica" pitchFamily="2" charset="0"/>
              </a:rPr>
              <a:t>many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different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9"/>
              </a:rPr>
              <a:t>assays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that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require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recognition</a:t>
            </a:r>
            <a:r>
              <a:rPr lang="it-IT" altLang="it-IT" sz="1800" dirty="0">
                <a:latin typeface="Helvetica" pitchFamily="2" charset="0"/>
              </a:rPr>
              <a:t> by an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10"/>
              </a:rPr>
              <a:t>antibody</a:t>
            </a:r>
            <a:r>
              <a:rPr lang="it-IT" altLang="it-IT" sz="1800" dirty="0">
                <a:latin typeface="Helvetica" pitchFamily="2" charset="0"/>
              </a:rPr>
              <a:t>. </a:t>
            </a:r>
            <a:r>
              <a:rPr lang="it-IT" altLang="it-IT" sz="1800" dirty="0" err="1">
                <a:latin typeface="Helvetica" pitchFamily="2" charset="0"/>
              </a:rPr>
              <a:t>If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there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is</a:t>
            </a:r>
            <a:r>
              <a:rPr lang="it-IT" altLang="it-IT" sz="1800" dirty="0">
                <a:latin typeface="Helvetica" pitchFamily="2" charset="0"/>
              </a:rPr>
              <a:t> no </a:t>
            </a:r>
            <a:r>
              <a:rPr lang="it-IT" altLang="it-IT" sz="1800" dirty="0" err="1">
                <a:latin typeface="Helvetica" pitchFamily="2" charset="0"/>
              </a:rPr>
              <a:t>antibody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against</a:t>
            </a:r>
            <a:r>
              <a:rPr lang="it-IT" altLang="it-IT" sz="1800" dirty="0">
                <a:latin typeface="Helvetica" pitchFamily="2" charset="0"/>
              </a:rPr>
              <a:t> the </a:t>
            </a:r>
            <a:r>
              <a:rPr lang="it-IT" altLang="it-IT" sz="1800" dirty="0" err="1">
                <a:latin typeface="Helvetica" pitchFamily="2" charset="0"/>
              </a:rPr>
              <a:t>studied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protein</a:t>
            </a:r>
            <a:r>
              <a:rPr lang="it-IT" altLang="it-IT" sz="1800" dirty="0">
                <a:latin typeface="Helvetica" pitchFamily="2" charset="0"/>
              </a:rPr>
              <a:t>, </a:t>
            </a:r>
            <a:r>
              <a:rPr lang="it-IT" altLang="it-IT" sz="1800" dirty="0" err="1">
                <a:latin typeface="Helvetica" pitchFamily="2" charset="0"/>
              </a:rPr>
              <a:t>adding</a:t>
            </a:r>
            <a:r>
              <a:rPr lang="it-IT" altLang="it-IT" sz="1800" dirty="0">
                <a:latin typeface="Helvetica" pitchFamily="2" charset="0"/>
              </a:rPr>
              <a:t> a FLAG-</a:t>
            </a:r>
            <a:r>
              <a:rPr lang="it-IT" altLang="it-IT" sz="1800" dirty="0" err="1">
                <a:latin typeface="Helvetica" pitchFamily="2" charset="0"/>
              </a:rPr>
              <a:t>tag</a:t>
            </a:r>
            <a:r>
              <a:rPr lang="it-IT" altLang="it-IT" sz="1800" dirty="0">
                <a:latin typeface="Helvetica" pitchFamily="2" charset="0"/>
              </a:rPr>
              <a:t> to </a:t>
            </a:r>
            <a:r>
              <a:rPr lang="it-IT" altLang="it-IT" sz="1800" dirty="0" err="1">
                <a:latin typeface="Helvetica" pitchFamily="2" charset="0"/>
              </a:rPr>
              <a:t>this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protein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allows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one</a:t>
            </a:r>
            <a:r>
              <a:rPr lang="it-IT" altLang="it-IT" sz="1800" dirty="0">
                <a:latin typeface="Helvetica" pitchFamily="2" charset="0"/>
              </a:rPr>
              <a:t> to </a:t>
            </a:r>
            <a:r>
              <a:rPr lang="it-IT" altLang="it-IT" sz="1800" dirty="0" err="1">
                <a:latin typeface="Helvetica" pitchFamily="2" charset="0"/>
              </a:rPr>
              <a:t>follow</a:t>
            </a:r>
            <a:r>
              <a:rPr lang="it-IT" altLang="it-IT" sz="1800" dirty="0">
                <a:latin typeface="Helvetica" pitchFamily="2" charset="0"/>
              </a:rPr>
              <a:t> the </a:t>
            </a:r>
            <a:r>
              <a:rPr lang="it-IT" altLang="it-IT" sz="1800" dirty="0" err="1">
                <a:latin typeface="Helvetica" pitchFamily="2" charset="0"/>
              </a:rPr>
              <a:t>protein</a:t>
            </a:r>
            <a:r>
              <a:rPr lang="it-IT" altLang="it-IT" sz="1800" dirty="0">
                <a:latin typeface="Helvetica" pitchFamily="2" charset="0"/>
              </a:rPr>
              <a:t> with an </a:t>
            </a:r>
            <a:r>
              <a:rPr lang="it-IT" altLang="it-IT" sz="1800" dirty="0" err="1">
                <a:latin typeface="Helvetica" pitchFamily="2" charset="0"/>
              </a:rPr>
              <a:t>antibody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against</a:t>
            </a:r>
            <a:r>
              <a:rPr lang="it-IT" altLang="it-IT" sz="1800" dirty="0">
                <a:latin typeface="Helvetica" pitchFamily="2" charset="0"/>
              </a:rPr>
              <a:t> the FLAG </a:t>
            </a:r>
            <a:r>
              <a:rPr lang="it-IT" altLang="it-IT" sz="1800" dirty="0" err="1">
                <a:latin typeface="Helvetica" pitchFamily="2" charset="0"/>
              </a:rPr>
              <a:t>sequence</a:t>
            </a:r>
            <a:r>
              <a:rPr lang="it-IT" altLang="it-IT" sz="1800" dirty="0">
                <a:latin typeface="Helvetica" pitchFamily="2" charset="0"/>
              </a:rPr>
              <a:t>. </a:t>
            </a:r>
            <a:r>
              <a:rPr lang="it-IT" altLang="it-IT" sz="1800" dirty="0" err="1">
                <a:latin typeface="Helvetica" pitchFamily="2" charset="0"/>
              </a:rPr>
              <a:t>Examples</a:t>
            </a:r>
            <a:r>
              <a:rPr lang="it-IT" altLang="it-IT" sz="1800" dirty="0">
                <a:latin typeface="Helvetica" pitchFamily="2" charset="0"/>
              </a:rPr>
              <a:t> are </a:t>
            </a:r>
            <a:r>
              <a:rPr lang="it-IT" altLang="it-IT" sz="1800" dirty="0" err="1">
                <a:latin typeface="Helvetica" pitchFamily="2" charset="0"/>
              </a:rPr>
              <a:t>cellular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localization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studies</a:t>
            </a:r>
            <a:r>
              <a:rPr lang="it-IT" altLang="it-IT" sz="1800" dirty="0">
                <a:latin typeface="Helvetica" pitchFamily="2" charset="0"/>
              </a:rPr>
              <a:t> by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11"/>
              </a:rPr>
              <a:t>immunofluorescence</a:t>
            </a:r>
            <a:r>
              <a:rPr lang="it-IT" altLang="it-IT" sz="1800" dirty="0">
                <a:latin typeface="Helvetica" pitchFamily="2" charset="0"/>
              </a:rPr>
              <a:t> or </a:t>
            </a:r>
            <a:r>
              <a:rPr lang="it-IT" altLang="it-IT" sz="1800" dirty="0" err="1">
                <a:latin typeface="Helvetica" pitchFamily="2" charset="0"/>
              </a:rPr>
              <a:t>detection</a:t>
            </a:r>
            <a:r>
              <a:rPr lang="it-IT" altLang="it-IT" sz="1800" dirty="0">
                <a:latin typeface="Helvetica" pitchFamily="2" charset="0"/>
              </a:rPr>
              <a:t> by </a:t>
            </a:r>
            <a:r>
              <a:rPr lang="it-IT" altLang="it-IT" sz="1800" dirty="0">
                <a:solidFill>
                  <a:srgbClr val="1446A7"/>
                </a:solidFill>
                <a:latin typeface="Helvetica" pitchFamily="2" charset="0"/>
                <a:hlinkClick r:id="rId12"/>
              </a:rPr>
              <a:t>SDS PAGE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protein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electrophoresis.The</a:t>
            </a:r>
            <a:r>
              <a:rPr lang="it-IT" altLang="it-IT" sz="1800" dirty="0">
                <a:latin typeface="Helvetica" pitchFamily="2" charset="0"/>
              </a:rPr>
              <a:t> peptide </a:t>
            </a:r>
            <a:r>
              <a:rPr lang="it-IT" altLang="it-IT" sz="1800" dirty="0" err="1">
                <a:latin typeface="Helvetica" pitchFamily="2" charset="0"/>
              </a:rPr>
              <a:t>sequence</a:t>
            </a:r>
            <a:r>
              <a:rPr lang="it-IT" altLang="it-IT" sz="1800" dirty="0">
                <a:latin typeface="Helvetica" pitchFamily="2" charset="0"/>
              </a:rPr>
              <a:t> of the FLAG-</a:t>
            </a:r>
            <a:r>
              <a:rPr lang="it-IT" altLang="it-IT" sz="1800" dirty="0" err="1">
                <a:latin typeface="Helvetica" pitchFamily="2" charset="0"/>
              </a:rPr>
              <a:t>tag</a:t>
            </a:r>
            <a:r>
              <a:rPr lang="it-IT" altLang="it-IT" sz="1800" dirty="0">
                <a:latin typeface="Helvetica" pitchFamily="2" charset="0"/>
              </a:rPr>
              <a:t> </a:t>
            </a:r>
            <a:r>
              <a:rPr lang="it-IT" altLang="it-IT" sz="1800" dirty="0" err="1">
                <a:latin typeface="Helvetica" pitchFamily="2" charset="0"/>
              </a:rPr>
              <a:t>is</a:t>
            </a:r>
            <a:r>
              <a:rPr lang="it-IT" altLang="it-IT" sz="1800" dirty="0">
                <a:latin typeface="Helvetica" pitchFamily="2" charset="0"/>
              </a:rPr>
              <a:t>: </a:t>
            </a:r>
            <a:r>
              <a:rPr lang="it-IT" altLang="it-IT" sz="1800" b="1" dirty="0">
                <a:latin typeface="Helvetica" pitchFamily="2" charset="0"/>
              </a:rPr>
              <a:t>N-DYKDDDDK-C (1012 Da).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Helvetica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Verdana" panose="020B0604030504040204" pitchFamily="34" charset="0"/>
              </a:rPr>
              <a:t>HA-</a:t>
            </a:r>
            <a:r>
              <a:rPr lang="it-IT" altLang="it-IT" sz="1800" b="1" dirty="0" err="1">
                <a:latin typeface="Verdana" panose="020B0604030504040204" pitchFamily="34" charset="0"/>
              </a:rPr>
              <a:t>protein</a:t>
            </a:r>
            <a:r>
              <a:rPr lang="it-IT" altLang="it-IT" sz="1800" b="1" dirty="0">
                <a:latin typeface="Verdana" panose="020B0604030504040204" pitchFamily="34" charset="0"/>
              </a:rPr>
              <a:t> </a:t>
            </a:r>
            <a:r>
              <a:rPr lang="it-IT" altLang="it-IT" sz="1800" dirty="0" err="1">
                <a:latin typeface="Verdana" panose="020B0604030504040204" pitchFamily="34" charset="0"/>
              </a:rPr>
              <a:t>Monoclonal</a:t>
            </a:r>
            <a:r>
              <a:rPr lang="it-IT" altLang="it-IT" sz="1800" dirty="0">
                <a:latin typeface="Verdana" panose="020B0604030504040204" pitchFamily="34" charset="0"/>
              </a:rPr>
              <a:t> </a:t>
            </a:r>
            <a:r>
              <a:rPr lang="it-IT" altLang="it-IT" sz="1800" dirty="0" err="1">
                <a:latin typeface="Verdana" panose="020B0604030504040204" pitchFamily="34" charset="0"/>
              </a:rPr>
              <a:t>antibody</a:t>
            </a:r>
            <a:r>
              <a:rPr lang="it-IT" altLang="it-IT" sz="1800" dirty="0">
                <a:latin typeface="Verdana" panose="020B0604030504040204" pitchFamily="34" charset="0"/>
              </a:rPr>
              <a:t> </a:t>
            </a:r>
            <a:r>
              <a:rPr lang="it-IT" altLang="it-IT" sz="1800" dirty="0" err="1">
                <a:latin typeface="Verdana" panose="020B0604030504040204" pitchFamily="34" charset="0"/>
              </a:rPr>
              <a:t>is</a:t>
            </a:r>
            <a:r>
              <a:rPr lang="it-IT" altLang="it-IT" sz="1800" dirty="0">
                <a:latin typeface="Verdana" panose="020B0604030504040204" pitchFamily="34" charset="0"/>
              </a:rPr>
              <a:t> </a:t>
            </a:r>
            <a:r>
              <a:rPr lang="it-IT" altLang="it-IT" sz="1800" dirty="0" err="1">
                <a:latin typeface="Verdana" panose="020B0604030504040204" pitchFamily="34" charset="0"/>
              </a:rPr>
              <a:t>produced</a:t>
            </a:r>
            <a:r>
              <a:rPr lang="it-IT" altLang="it-IT" sz="1800" dirty="0">
                <a:latin typeface="Verdana" panose="020B0604030504040204" pitchFamily="34" charset="0"/>
              </a:rPr>
              <a:t> by </a:t>
            </a:r>
            <a:r>
              <a:rPr lang="it-IT" altLang="it-IT" sz="1800" dirty="0" err="1">
                <a:latin typeface="Verdana" panose="020B0604030504040204" pitchFamily="34" charset="0"/>
              </a:rPr>
              <a:t>immunizing</a:t>
            </a:r>
            <a:r>
              <a:rPr lang="it-IT" altLang="it-IT" sz="1800" dirty="0">
                <a:latin typeface="Verdana" panose="020B0604030504040204" pitchFamily="34" charset="0"/>
              </a:rPr>
              <a:t> </a:t>
            </a:r>
            <a:r>
              <a:rPr lang="it-IT" altLang="it-IT" sz="1800" dirty="0" err="1">
                <a:latin typeface="Verdana" panose="020B0604030504040204" pitchFamily="34" charset="0"/>
              </a:rPr>
              <a:t>animals</a:t>
            </a:r>
            <a:r>
              <a:rPr lang="it-IT" altLang="it-IT" sz="1800" dirty="0">
                <a:latin typeface="Verdana" panose="020B0604030504040204" pitchFamily="34" charset="0"/>
              </a:rPr>
              <a:t> with a </a:t>
            </a:r>
            <a:r>
              <a:rPr lang="it-IT" altLang="it-IT" sz="1800" dirty="0" err="1">
                <a:latin typeface="Verdana" panose="020B0604030504040204" pitchFamily="34" charset="0"/>
              </a:rPr>
              <a:t>synthetic</a:t>
            </a:r>
            <a:r>
              <a:rPr lang="it-IT" altLang="it-IT" sz="1800" dirty="0">
                <a:latin typeface="Verdana" panose="020B0604030504040204" pitchFamily="34" charset="0"/>
              </a:rPr>
              <a:t> peptide </a:t>
            </a:r>
            <a:r>
              <a:rPr lang="it-IT" altLang="it-IT" sz="1800" dirty="0" err="1">
                <a:latin typeface="Verdana" panose="020B0604030504040204" pitchFamily="34" charset="0"/>
              </a:rPr>
              <a:t>containing</a:t>
            </a:r>
            <a:r>
              <a:rPr lang="it-IT" altLang="it-IT" sz="1800" dirty="0">
                <a:latin typeface="Verdana" panose="020B0604030504040204" pitchFamily="34" charset="0"/>
              </a:rPr>
              <a:t> the influenza </a:t>
            </a:r>
            <a:r>
              <a:rPr lang="it-IT" altLang="it-IT" sz="1800" dirty="0" err="1">
                <a:latin typeface="Verdana" panose="020B0604030504040204" pitchFamily="34" charset="0"/>
              </a:rPr>
              <a:t>hemagglutinin</a:t>
            </a:r>
            <a:r>
              <a:rPr lang="it-IT" altLang="it-IT" sz="1800" dirty="0">
                <a:latin typeface="Verdana" panose="020B0604030504040204" pitchFamily="34" charset="0"/>
              </a:rPr>
              <a:t> </a:t>
            </a:r>
            <a:r>
              <a:rPr lang="it-IT" altLang="it-IT" sz="1800" dirty="0" err="1">
                <a:latin typeface="Verdana" panose="020B0604030504040204" pitchFamily="34" charset="0"/>
              </a:rPr>
              <a:t>epitope</a:t>
            </a:r>
            <a:r>
              <a:rPr lang="it-IT" altLang="it-IT" sz="1800" dirty="0">
                <a:latin typeface="Verdana" panose="020B0604030504040204" pitchFamily="34" charset="0"/>
              </a:rPr>
              <a:t> </a:t>
            </a:r>
            <a:r>
              <a:rPr lang="it-IT" altLang="it-IT" sz="1800" b="1" dirty="0">
                <a:latin typeface="Verdana" panose="020B0604030504040204" pitchFamily="34" charset="0"/>
              </a:rPr>
              <a:t>YPYDVPDYA</a:t>
            </a:r>
            <a:r>
              <a:rPr lang="it-IT" altLang="it-IT" sz="1800" dirty="0">
                <a:latin typeface="Verdana" panose="020B0604030504040204" pitchFamily="34" charset="0"/>
              </a:rPr>
              <a:t>.</a:t>
            </a:r>
            <a:endParaRPr lang="it-IT" altLang="it-IT" sz="1800" b="1" dirty="0">
              <a:latin typeface="Helvetica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Helvetica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Helvetica" pitchFamily="2" charset="0"/>
            </a:endParaRPr>
          </a:p>
        </p:txBody>
      </p:sp>
      <p:sp>
        <p:nvSpPr>
          <p:cNvPr id="67586" name="Segnaposto numero diapositiva 1">
            <a:extLst>
              <a:ext uri="{FF2B5EF4-FFF2-40B4-BE49-F238E27FC236}">
                <a16:creationId xmlns:a16="http://schemas.microsoft.com/office/drawing/2014/main" id="{E005DA7A-A564-5B45-BABE-3E962435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AA2A5A-3D6A-5944-8A4A-7C0E26657DA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4090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5">
            <a:extLst>
              <a:ext uri="{FF2B5EF4-FFF2-40B4-BE49-F238E27FC236}">
                <a16:creationId xmlns:a16="http://schemas.microsoft.com/office/drawing/2014/main" id="{07A725D1-AE06-C840-B080-6458740F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93" y="1117923"/>
            <a:ext cx="6961221" cy="480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 Box 6">
            <a:extLst>
              <a:ext uri="{FF2B5EF4-FFF2-40B4-BE49-F238E27FC236}">
                <a16:creationId xmlns:a16="http://schemas.microsoft.com/office/drawing/2014/main" id="{AB34A788-BC67-9243-9481-1ED79D766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074" y="189568"/>
            <a:ext cx="4597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Co-immunoprecipitazione</a:t>
            </a:r>
          </a:p>
        </p:txBody>
      </p:sp>
      <p:sp>
        <p:nvSpPr>
          <p:cNvPr id="69635" name="Segnaposto numero diapositiva 1">
            <a:extLst>
              <a:ext uri="{FF2B5EF4-FFF2-40B4-BE49-F238E27FC236}">
                <a16:creationId xmlns:a16="http://schemas.microsoft.com/office/drawing/2014/main" id="{D4D4567B-BDF7-4443-8825-BE895B7A7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624D66-CB7C-D649-A3D5-76232510D17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1808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3">
            <a:extLst>
              <a:ext uri="{FF2B5EF4-FFF2-40B4-BE49-F238E27FC236}">
                <a16:creationId xmlns:a16="http://schemas.microsoft.com/office/drawing/2014/main" id="{0DCF975C-65DE-084C-8F90-C753B8E5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24" y="582039"/>
            <a:ext cx="5535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Affinity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 co-</a:t>
            </a:r>
            <a:r>
              <a:rPr lang="it-IT" altLang="it-IT" sz="2800" b="1" dirty="0" err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purification</a:t>
            </a:r>
            <a:endParaRPr lang="it-IT" altLang="it-IT" sz="2800" b="1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(pull down)</a:t>
            </a:r>
          </a:p>
        </p:txBody>
      </p:sp>
      <p:pic>
        <p:nvPicPr>
          <p:cNvPr id="71682" name="Picture 4">
            <a:extLst>
              <a:ext uri="{FF2B5EF4-FFF2-40B4-BE49-F238E27FC236}">
                <a16:creationId xmlns:a16="http://schemas.microsoft.com/office/drawing/2014/main" id="{E79E6E03-9D5B-844F-B52D-31D047EE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9" y="430522"/>
            <a:ext cx="2861554" cy="581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Segnaposto numero diapositiva 1">
            <a:extLst>
              <a:ext uri="{FF2B5EF4-FFF2-40B4-BE49-F238E27FC236}">
                <a16:creationId xmlns:a16="http://schemas.microsoft.com/office/drawing/2014/main" id="{966AA47F-E64E-6942-8742-169BE35BF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C67FDF-A12B-4D49-A4FE-B2322E65C08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08602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>
            <a:extLst>
              <a:ext uri="{FF2B5EF4-FFF2-40B4-BE49-F238E27FC236}">
                <a16:creationId xmlns:a16="http://schemas.microsoft.com/office/drawing/2014/main" id="{AB4FDBAB-4F0B-9143-BFA1-3E549F9E22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1918" y="798258"/>
            <a:ext cx="9593094" cy="340191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600" dirty="0"/>
              <a:t>The tube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centrifuged</a:t>
            </a:r>
            <a:r>
              <a:rPr lang="it-IT" altLang="it-IT" sz="1600" dirty="0"/>
              <a:t>, </a:t>
            </a:r>
            <a:r>
              <a:rPr lang="it-IT" altLang="it-IT" sz="1600" dirty="0" err="1"/>
              <a:t>bringing</a:t>
            </a:r>
            <a:r>
              <a:rPr lang="it-IT" altLang="it-IT" sz="1600" dirty="0"/>
              <a:t> </a:t>
            </a:r>
            <a:r>
              <a:rPr lang="it-IT" altLang="it-IT" sz="1600" dirty="0" err="1"/>
              <a:t>all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kinase-coated</a:t>
            </a:r>
            <a:r>
              <a:rPr lang="it-IT" altLang="it-IT" sz="1600" dirty="0"/>
              <a:t> </a:t>
            </a:r>
            <a:r>
              <a:rPr lang="it-IT" altLang="it-IT" sz="1600" dirty="0" err="1"/>
              <a:t>beads</a:t>
            </a:r>
            <a:r>
              <a:rPr lang="it-IT" altLang="it-IT" sz="1600" dirty="0"/>
              <a:t> to the bottom of the tube. </a:t>
            </a:r>
            <a:r>
              <a:rPr lang="it-IT" altLang="it-IT" sz="1600" dirty="0" err="1"/>
              <a:t>This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experimental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technique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called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immunoprecipitation</a:t>
            </a:r>
            <a:r>
              <a:rPr lang="it-IT" altLang="it-IT" sz="1600" dirty="0"/>
              <a:t>. The </a:t>
            </a:r>
            <a:r>
              <a:rPr lang="it-IT" altLang="it-IT" sz="1600" dirty="0" err="1"/>
              <a:t>rest</a:t>
            </a:r>
            <a:r>
              <a:rPr lang="it-IT" altLang="it-IT" sz="1600" dirty="0"/>
              <a:t> of the </a:t>
            </a:r>
            <a:r>
              <a:rPr lang="it-IT" altLang="it-IT" sz="1600" dirty="0" err="1"/>
              <a:t>cell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lysate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discarded</a:t>
            </a:r>
            <a:r>
              <a:rPr lang="it-IT" altLang="it-IT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600" dirty="0"/>
              <a:t>The </a:t>
            </a:r>
            <a:r>
              <a:rPr lang="it-IT" altLang="it-IT" sz="1600" dirty="0" err="1"/>
              <a:t>bead</a:t>
            </a:r>
            <a:r>
              <a:rPr lang="it-IT" altLang="it-IT" sz="1600" dirty="0"/>
              <a:t> </a:t>
            </a:r>
            <a:r>
              <a:rPr lang="it-IT" altLang="it-IT" sz="1600" dirty="0" err="1"/>
              <a:t>pellet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incubated</a:t>
            </a:r>
            <a:r>
              <a:rPr lang="it-IT" altLang="it-IT" sz="1600" dirty="0"/>
              <a:t> with a target </a:t>
            </a:r>
            <a:r>
              <a:rPr lang="it-IT" altLang="it-IT" sz="1600" dirty="0" err="1"/>
              <a:t>substrate</a:t>
            </a:r>
            <a:r>
              <a:rPr lang="it-IT" altLang="it-IT" sz="1600" dirty="0"/>
              <a:t> (i.e. H1 </a:t>
            </a:r>
            <a:r>
              <a:rPr lang="it-IT" altLang="it-IT" sz="1600" dirty="0" err="1"/>
              <a:t>histone</a:t>
            </a:r>
            <a:r>
              <a:rPr lang="it-IT" altLang="it-IT" sz="1600" dirty="0"/>
              <a:t>) </a:t>
            </a:r>
            <a:r>
              <a:rPr lang="it-IT" altLang="it-IT" sz="1600" dirty="0" err="1"/>
              <a:t>as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well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as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radiolabeled</a:t>
            </a:r>
            <a:r>
              <a:rPr lang="it-IT" altLang="it-IT" sz="1600" dirty="0"/>
              <a:t> </a:t>
            </a:r>
            <a:r>
              <a:rPr lang="it-IT" altLang="it-IT" sz="1600" dirty="0">
                <a:latin typeface="Symbol" pitchFamily="2" charset="2"/>
                <a:sym typeface="Symbol" pitchFamily="2" charset="2"/>
              </a:rPr>
              <a:t></a:t>
            </a:r>
            <a:r>
              <a:rPr lang="it-IT" altLang="it-IT" sz="1600" dirty="0"/>
              <a:t> </a:t>
            </a:r>
            <a:r>
              <a:rPr lang="it-IT" altLang="it-IT" sz="1600" baseline="30000" dirty="0"/>
              <a:t>32</a:t>
            </a:r>
            <a:r>
              <a:rPr lang="it-IT" altLang="it-IT" sz="1600" dirty="0"/>
              <a:t>P-ATP: the </a:t>
            </a:r>
            <a:r>
              <a:rPr lang="it-IT" altLang="it-IT" sz="1600" dirty="0" err="1"/>
              <a:t>kinase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will</a:t>
            </a:r>
            <a:r>
              <a:rPr lang="it-IT" altLang="it-IT" sz="1600" dirty="0"/>
              <a:t> transfer the </a:t>
            </a:r>
            <a:r>
              <a:rPr lang="it-IT" altLang="it-IT" sz="1600" dirty="0" err="1"/>
              <a:t>radioactive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phosphate</a:t>
            </a:r>
            <a:r>
              <a:rPr lang="it-IT" altLang="it-IT" sz="1600" dirty="0"/>
              <a:t> from ATP </a:t>
            </a:r>
            <a:r>
              <a:rPr lang="it-IT" altLang="it-IT" sz="1600" dirty="0" err="1"/>
              <a:t>onto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substrate</a:t>
            </a:r>
            <a:r>
              <a:rPr lang="it-IT" altLang="it-IT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600" dirty="0" err="1"/>
              <a:t>After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incubation</a:t>
            </a:r>
            <a:r>
              <a:rPr lang="it-IT" altLang="it-IT" sz="1600" dirty="0"/>
              <a:t> (30 </a:t>
            </a:r>
            <a:r>
              <a:rPr lang="it-IT" altLang="it-IT" sz="1600" dirty="0" err="1"/>
              <a:t>min</a:t>
            </a:r>
            <a:r>
              <a:rPr lang="it-IT" altLang="it-IT" sz="1600" dirty="0"/>
              <a:t> 30°C), a sample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taken</a:t>
            </a:r>
            <a:r>
              <a:rPr lang="it-IT" altLang="it-IT" sz="1600" dirty="0"/>
              <a:t> and, </a:t>
            </a:r>
            <a:r>
              <a:rPr lang="it-IT" altLang="it-IT" sz="1600" dirty="0" err="1"/>
              <a:t>after</a:t>
            </a:r>
            <a:r>
              <a:rPr lang="it-IT" altLang="it-IT" sz="1600" dirty="0"/>
              <a:t> </a:t>
            </a:r>
            <a:r>
              <a:rPr lang="it-IT" altLang="it-IT" sz="1600" dirty="0" err="1"/>
              <a:t>denaturation</a:t>
            </a:r>
            <a:r>
              <a:rPr lang="it-IT" altLang="it-IT" sz="1600" dirty="0"/>
              <a:t> with SDS-sample buffer, </a:t>
            </a:r>
            <a:r>
              <a:rPr lang="it-IT" altLang="it-IT" sz="1600" dirty="0" err="1"/>
              <a:t>run</a:t>
            </a:r>
            <a:r>
              <a:rPr lang="it-IT" altLang="it-IT" sz="1600" dirty="0"/>
              <a:t> on an SDS-PAGE  gel.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600" dirty="0"/>
              <a:t>The gel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then</a:t>
            </a:r>
            <a:r>
              <a:rPr lang="it-IT" altLang="it-IT" sz="1600" dirty="0"/>
              <a:t> </a:t>
            </a:r>
            <a:r>
              <a:rPr lang="it-IT" altLang="it-IT" sz="1600" dirty="0" err="1"/>
              <a:t>dried</a:t>
            </a:r>
            <a:r>
              <a:rPr lang="it-IT" altLang="it-IT" sz="1600" dirty="0"/>
              <a:t> and </a:t>
            </a:r>
            <a:r>
              <a:rPr lang="it-IT" altLang="it-IT" sz="1600" dirty="0" err="1"/>
              <a:t>examined</a:t>
            </a:r>
            <a:r>
              <a:rPr lang="it-IT" altLang="it-IT" sz="1600" dirty="0"/>
              <a:t> by </a:t>
            </a:r>
            <a:r>
              <a:rPr lang="it-IT" altLang="it-IT" sz="1600" dirty="0" err="1"/>
              <a:t>autoradiography</a:t>
            </a:r>
            <a:r>
              <a:rPr lang="it-IT" altLang="it-IT" sz="1600" dirty="0"/>
              <a:t>. </a:t>
            </a:r>
            <a:r>
              <a:rPr lang="it-IT" altLang="it-IT" sz="1600" dirty="0" err="1"/>
              <a:t>Any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radioactive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samples</a:t>
            </a:r>
            <a:r>
              <a:rPr lang="it-IT" altLang="it-IT" sz="1600" dirty="0"/>
              <a:t> on the gel can be </a:t>
            </a:r>
            <a:r>
              <a:rPr lang="it-IT" altLang="it-IT" sz="1600" dirty="0" err="1"/>
              <a:t>detected</a:t>
            </a:r>
            <a:r>
              <a:rPr lang="it-IT" altLang="it-IT" sz="1600" dirty="0"/>
              <a:t>. </a:t>
            </a:r>
            <a:r>
              <a:rPr lang="it-IT" altLang="it-IT" sz="1600" dirty="0" err="1"/>
              <a:t>If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substrate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phosphorylated</a:t>
            </a:r>
            <a:r>
              <a:rPr lang="it-IT" altLang="it-IT" sz="1600" dirty="0"/>
              <a:t> by the </a:t>
            </a:r>
            <a:r>
              <a:rPr lang="it-IT" altLang="it-IT" sz="1600" dirty="0" err="1"/>
              <a:t>kinase</a:t>
            </a:r>
            <a:r>
              <a:rPr lang="it-IT" altLang="it-IT" sz="1600" dirty="0"/>
              <a:t>, </a:t>
            </a:r>
            <a:r>
              <a:rPr lang="it-IT" altLang="it-IT" sz="1600" dirty="0" err="1"/>
              <a:t>it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will</a:t>
            </a:r>
            <a:r>
              <a:rPr lang="it-IT" altLang="it-IT" sz="1600" dirty="0"/>
              <a:t> show up on the </a:t>
            </a:r>
            <a:r>
              <a:rPr lang="it-IT" altLang="it-IT" sz="1600" dirty="0" err="1"/>
              <a:t>autoradiogram</a:t>
            </a:r>
            <a:r>
              <a:rPr lang="it-IT" altLang="it-IT" sz="1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600" dirty="0"/>
              <a:t>Or </a:t>
            </a:r>
            <a:r>
              <a:rPr lang="it-IT" altLang="it-IT" sz="1600" dirty="0" err="1"/>
              <a:t>without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labelling</a:t>
            </a:r>
            <a:r>
              <a:rPr lang="it-IT" altLang="it-IT" sz="1600" dirty="0"/>
              <a:t> </a:t>
            </a:r>
            <a:r>
              <a:rPr lang="it-IT" altLang="it-IT" sz="1600" dirty="0" err="1"/>
              <a:t>but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specific</a:t>
            </a:r>
            <a:r>
              <a:rPr lang="it-IT" altLang="it-IT" sz="1600" dirty="0"/>
              <a:t>  </a:t>
            </a:r>
            <a:r>
              <a:rPr lang="it-IT" altLang="it-IT" sz="1600" dirty="0" err="1"/>
              <a:t>antisiera</a:t>
            </a:r>
            <a:r>
              <a:rPr lang="it-IT" altLang="it-IT" sz="1600" dirty="0"/>
              <a:t> </a:t>
            </a:r>
            <a:r>
              <a:rPr lang="it-IT" altLang="it-IT" sz="1600" dirty="0" err="1"/>
              <a:t>generated</a:t>
            </a:r>
            <a:r>
              <a:rPr lang="it-IT" altLang="it-IT" sz="1600" dirty="0"/>
              <a:t> by </a:t>
            </a:r>
            <a:r>
              <a:rPr lang="it-IT" altLang="it-IT" sz="1600" dirty="0" err="1"/>
              <a:t>immunizing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rabbits</a:t>
            </a:r>
            <a:r>
              <a:rPr lang="it-IT" altLang="it-IT" sz="1600" dirty="0"/>
              <a:t> with </a:t>
            </a:r>
            <a:r>
              <a:rPr lang="it-IT" altLang="it-IT" sz="1600" dirty="0" err="1"/>
              <a:t>specific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synthetic</a:t>
            </a:r>
            <a:r>
              <a:rPr lang="it-IT" altLang="it-IT" sz="1600" dirty="0"/>
              <a:t> </a:t>
            </a:r>
            <a:r>
              <a:rPr lang="it-IT" altLang="it-IT" sz="1600" dirty="0" err="1"/>
              <a:t>phosphopeptide</a:t>
            </a:r>
            <a:r>
              <a:rPr lang="it-IT" altLang="it-IT" sz="1600" dirty="0"/>
              <a:t> are </a:t>
            </a:r>
            <a:r>
              <a:rPr lang="it-IT" altLang="it-IT" sz="1600" dirty="0" err="1"/>
              <a:t>required</a:t>
            </a:r>
            <a:r>
              <a:rPr lang="it-IT" altLang="it-IT" sz="1600" dirty="0"/>
              <a:t>.</a:t>
            </a:r>
          </a:p>
        </p:txBody>
      </p:sp>
      <p:sp>
        <p:nvSpPr>
          <p:cNvPr id="74755" name="Text Box 6">
            <a:extLst>
              <a:ext uri="{FF2B5EF4-FFF2-40B4-BE49-F238E27FC236}">
                <a16:creationId xmlns:a16="http://schemas.microsoft.com/office/drawing/2014/main" id="{50012767-475A-A143-A4B1-9848CF88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676" y="3716685"/>
            <a:ext cx="5126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err="1"/>
              <a:t>Ip</a:t>
            </a:r>
            <a:r>
              <a:rPr lang="it-IT" altLang="it-IT" sz="2000" dirty="0"/>
              <a:t> </a:t>
            </a:r>
            <a:r>
              <a:rPr lang="it-IT" altLang="it-IT" sz="2000" dirty="0" err="1"/>
              <a:t>Kinase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complex</a:t>
            </a:r>
            <a:r>
              <a:rPr lang="it-IT" altLang="it-IT" sz="2000" dirty="0"/>
              <a:t> + ATP </a:t>
            </a:r>
            <a:r>
              <a:rPr lang="it-IT" altLang="it-IT" sz="2000" baseline="30000" dirty="0"/>
              <a:t>32</a:t>
            </a:r>
            <a:r>
              <a:rPr lang="it-IT" altLang="it-IT" sz="2000" dirty="0"/>
              <a:t>P +  H1- </a:t>
            </a:r>
            <a:r>
              <a:rPr lang="it-IT" altLang="it-IT" sz="2000" dirty="0" err="1"/>
              <a:t>Histone</a:t>
            </a:r>
            <a:r>
              <a:rPr lang="it-IT" altLang="it-IT" sz="2000" dirty="0"/>
              <a:t> </a:t>
            </a:r>
          </a:p>
        </p:txBody>
      </p:sp>
      <p:sp>
        <p:nvSpPr>
          <p:cNvPr id="74757" name="Segnaposto numero diapositiva 1">
            <a:extLst>
              <a:ext uri="{FF2B5EF4-FFF2-40B4-BE49-F238E27FC236}">
                <a16:creationId xmlns:a16="http://schemas.microsoft.com/office/drawing/2014/main" id="{BE10F428-5948-1744-8BC2-052F09D4D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159E3-7FEB-4048-90E4-C39D7B9A4DD8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7FAEF25-B903-4846-9FAD-34167D95CEB0}"/>
              </a:ext>
            </a:extLst>
          </p:cNvPr>
          <p:cNvSpPr/>
          <p:nvPr/>
        </p:nvSpPr>
        <p:spPr>
          <a:xfrm>
            <a:off x="3903056" y="179479"/>
            <a:ext cx="336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b="1" dirty="0"/>
              <a:t>In vitro </a:t>
            </a:r>
            <a:r>
              <a:rPr lang="it-IT" altLang="it-IT" b="1" dirty="0" err="1"/>
              <a:t>Kinase</a:t>
            </a:r>
            <a:r>
              <a:rPr lang="it-IT" altLang="it-IT" b="1" dirty="0"/>
              <a:t> </a:t>
            </a:r>
            <a:r>
              <a:rPr lang="it-IT" altLang="it-IT" b="1" dirty="0" err="1"/>
              <a:t>assay</a:t>
            </a:r>
            <a:r>
              <a:rPr lang="it-IT" altLang="it-IT" b="1" dirty="0"/>
              <a:t> (H1 </a:t>
            </a:r>
            <a:r>
              <a:rPr lang="it-IT" altLang="it-IT" b="1" dirty="0" err="1"/>
              <a:t>Histone</a:t>
            </a:r>
            <a:r>
              <a:rPr lang="it-IT" altLang="it-IT" b="1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8648B9-4C6B-334B-844D-797C98E5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312" y="4285606"/>
            <a:ext cx="3575019" cy="102454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975BB56-DD95-774F-8F71-C419B557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96" y="3916740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840022-2F38-4442-9290-EB9EE1D64782}"/>
              </a:ext>
            </a:extLst>
          </p:cNvPr>
          <p:cNvSpPr txBox="1"/>
          <p:nvPr/>
        </p:nvSpPr>
        <p:spPr>
          <a:xfrm>
            <a:off x="6364089" y="5766733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? Cln2/Cdc28 and Cln3/Cdc28 </a:t>
            </a:r>
            <a:r>
              <a:rPr lang="it-IT" dirty="0" err="1">
                <a:solidFill>
                  <a:srgbClr val="FF0000"/>
                </a:solidFill>
              </a:rPr>
              <a:t>kinase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activity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6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contenuto 2">
            <a:extLst>
              <a:ext uri="{FF2B5EF4-FFF2-40B4-BE49-F238E27FC236}">
                <a16:creationId xmlns:a16="http://schemas.microsoft.com/office/drawing/2014/main" id="{B0929D86-1AA9-AE4A-8A83-42B3BD680B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/>
              <a:t>An Introduction to </a:t>
            </a:r>
            <a:r>
              <a:rPr lang="it-IT" altLang="it-IT" i="1"/>
              <a:t>Saccharomyces cerevisiae:</a:t>
            </a:r>
          </a:p>
          <a:p>
            <a:pPr marL="0" indent="0">
              <a:buNone/>
            </a:pPr>
            <a:r>
              <a:rPr lang="it-IT" altLang="it-IT">
                <a:hlinkClick r:id="rId2"/>
              </a:rPr>
              <a:t>https://www.jove.com/v/5081/an-introduction-to-saccharomyces-cerevisiae</a:t>
            </a:r>
            <a:endParaRPr lang="it-IT" altLang="it-IT"/>
          </a:p>
          <a:p>
            <a:pPr marL="0" indent="0">
              <a:buNone/>
            </a:pPr>
            <a:endParaRPr lang="it-IT" altLang="it-IT"/>
          </a:p>
        </p:txBody>
      </p:sp>
      <p:sp>
        <p:nvSpPr>
          <p:cNvPr id="63490" name="Segnaposto numero diapositiva 3">
            <a:extLst>
              <a:ext uri="{FF2B5EF4-FFF2-40B4-BE49-F238E27FC236}">
                <a16:creationId xmlns:a16="http://schemas.microsoft.com/office/drawing/2014/main" id="{575043D1-992A-5B49-BD00-42FDEF1E3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AAA6FD-7734-F148-B237-394F80EF803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63491" name="Titolo 1">
            <a:extLst>
              <a:ext uri="{FF2B5EF4-FFF2-40B4-BE49-F238E27FC236}">
                <a16:creationId xmlns:a16="http://schemas.microsoft.com/office/drawing/2014/main" id="{2FC2DF1A-F624-8242-BD42-126179BE8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002060"/>
                </a:solidFill>
              </a:rPr>
              <a:t>Jove Content</a:t>
            </a:r>
          </a:p>
        </p:txBody>
      </p:sp>
    </p:spTree>
    <p:extLst>
      <p:ext uri="{BB962C8B-B14F-4D97-AF65-F5344CB8AC3E}">
        <p14:creationId xmlns:p14="http://schemas.microsoft.com/office/powerpoint/2010/main" val="10954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egnaposto contenuto 2">
            <a:extLst>
              <a:ext uri="{FF2B5EF4-FFF2-40B4-BE49-F238E27FC236}">
                <a16:creationId xmlns:a16="http://schemas.microsoft.com/office/drawing/2014/main" id="{647E9E5B-94F8-B749-9B42-0575DD4779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/>
              <a:t>Co-Immunoprecipitation and Pull-Down Assays :</a:t>
            </a:r>
          </a:p>
          <a:p>
            <a:pPr marL="0" indent="0">
              <a:buNone/>
            </a:pPr>
            <a:r>
              <a:rPr lang="it-IT" altLang="it-IT" u="sng">
                <a:hlinkClick r:id="rId2"/>
              </a:rPr>
              <a:t>https://www.jove.com/v/5695/co-immunoprecipitation-and-pull-down-assays</a:t>
            </a:r>
            <a:endParaRPr lang="it-IT" altLang="it-IT" u="sng"/>
          </a:p>
          <a:p>
            <a:pPr marL="0" indent="0">
              <a:buNone/>
            </a:pPr>
            <a:endParaRPr lang="it-IT" altLang="it-IT"/>
          </a:p>
        </p:txBody>
      </p:sp>
      <p:sp>
        <p:nvSpPr>
          <p:cNvPr id="73730" name="Segnaposto numero diapositiva 3">
            <a:extLst>
              <a:ext uri="{FF2B5EF4-FFF2-40B4-BE49-F238E27FC236}">
                <a16:creationId xmlns:a16="http://schemas.microsoft.com/office/drawing/2014/main" id="{A2AE6C92-9697-D54D-B88D-5328C62E7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3EADB-2A42-1D42-8852-3E3C1148EF0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73731" name="Titolo 1">
            <a:extLst>
              <a:ext uri="{FF2B5EF4-FFF2-40B4-BE49-F238E27FC236}">
                <a16:creationId xmlns:a16="http://schemas.microsoft.com/office/drawing/2014/main" id="{D199A1D7-4A6C-6A4F-A592-4BE0280C5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002060"/>
                </a:solidFill>
              </a:rPr>
              <a:t>Jove Content</a:t>
            </a:r>
          </a:p>
        </p:txBody>
      </p:sp>
    </p:spTree>
    <p:extLst>
      <p:ext uri="{BB962C8B-B14F-4D97-AF65-F5344CB8AC3E}">
        <p14:creationId xmlns:p14="http://schemas.microsoft.com/office/powerpoint/2010/main" val="77835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>
            <a:extLst>
              <a:ext uri="{FF2B5EF4-FFF2-40B4-BE49-F238E27FC236}">
                <a16:creationId xmlns:a16="http://schemas.microsoft.com/office/drawing/2014/main" id="{49C86F74-2ABB-8541-92DA-F8E13866D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002060"/>
                </a:solidFill>
              </a:rPr>
              <a:t>Jove Content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F33326-5ABA-7D4A-8307-F2BD3DE7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dirty="0" err="1"/>
              <a:t>Identification</a:t>
            </a:r>
            <a:r>
              <a:rPr lang="it-IT" dirty="0"/>
              <a:t> of </a:t>
            </a:r>
            <a:r>
              <a:rPr lang="it-IT" dirty="0" err="1"/>
              <a:t>Cyclin</a:t>
            </a:r>
            <a:r>
              <a:rPr lang="it-IT" dirty="0"/>
              <a:t>- </a:t>
            </a:r>
            <a:r>
              <a:rPr lang="it-IT" dirty="0" err="1"/>
              <a:t>dependent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1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 by an </a:t>
            </a:r>
            <a:r>
              <a:rPr lang="it-IT" i="1" dirty="0"/>
              <a:t>In Vitro </a:t>
            </a:r>
            <a:r>
              <a:rPr lang="it-IT" dirty="0" err="1"/>
              <a:t>Kinase</a:t>
            </a:r>
            <a:r>
              <a:rPr lang="it-IT" dirty="0"/>
              <a:t> </a:t>
            </a:r>
            <a:r>
              <a:rPr lang="it-IT" dirty="0" err="1"/>
              <a:t>Assay</a:t>
            </a:r>
            <a:r>
              <a:rPr lang="it-IT" dirty="0"/>
              <a:t>:</a:t>
            </a:r>
          </a:p>
          <a:p>
            <a:pPr marL="0" indent="0">
              <a:buNone/>
              <a:defRPr/>
            </a:pPr>
            <a:r>
              <a:rPr lang="it-IT" dirty="0">
                <a:hlinkClick r:id="rId2"/>
              </a:rPr>
              <a:t>https://www.jove.com/v/57674</a:t>
            </a:r>
            <a:r>
              <a:rPr lang="it-IT">
                <a:hlinkClick r:id="rId2"/>
              </a:rPr>
              <a:t>/identification-cyclin-dependent-kinase-1-specific-phosphorylation</a:t>
            </a:r>
            <a:endParaRPr lang="it-IT"/>
          </a:p>
          <a:p>
            <a:pPr marL="0" indent="0">
              <a:buNone/>
              <a:defRPr/>
            </a:pPr>
            <a:endParaRPr lang="it-IT" dirty="0"/>
          </a:p>
        </p:txBody>
      </p:sp>
      <p:sp>
        <p:nvSpPr>
          <p:cNvPr id="76803" name="Segnaposto numero diapositiva 3">
            <a:extLst>
              <a:ext uri="{FF2B5EF4-FFF2-40B4-BE49-F238E27FC236}">
                <a16:creationId xmlns:a16="http://schemas.microsoft.com/office/drawing/2014/main" id="{52022646-A388-744A-AD9D-365E0093D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37B3C2-7C8D-FF45-9C73-BA74CC5BD7B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70218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contenuto 2">
            <a:extLst>
              <a:ext uri="{FF2B5EF4-FFF2-40B4-BE49-F238E27FC236}">
                <a16:creationId xmlns:a16="http://schemas.microsoft.com/office/drawing/2014/main" id="{B102537F-D494-594B-BD47-3080086F5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0935" y="240015"/>
            <a:ext cx="9953016" cy="1365049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it-IT" altLang="it-IT" sz="1800" dirty="0"/>
              <a:t>Manipolando i livelli di espressione del gene che codifica la proteina Cln3 si determina un</a:t>
            </a:r>
            <a:r>
              <a:rPr lang="ja-JP" altLang="it-IT" sz="1800"/>
              <a:t>’</a:t>
            </a:r>
            <a:r>
              <a:rPr lang="it-IT" altLang="ja-JP" sz="1800" dirty="0"/>
              <a:t>alterazione della durata della fase G1:</a:t>
            </a:r>
          </a:p>
          <a:p>
            <a:pPr algn="just">
              <a:spcBef>
                <a:spcPct val="50000"/>
              </a:spcBef>
            </a:pPr>
            <a:r>
              <a:rPr lang="it-IT" altLang="it-IT" sz="1800" i="1" dirty="0"/>
              <a:t>cln3</a:t>
            </a:r>
            <a:r>
              <a:rPr lang="it-IT" altLang="it-IT" sz="1800" i="1" dirty="0">
                <a:latin typeface="Symbol" pitchFamily="2" charset="2"/>
              </a:rPr>
              <a:t>D   </a:t>
            </a:r>
            <a:r>
              <a:rPr lang="it-IT" altLang="it-IT" sz="1800" dirty="0">
                <a:sym typeface="Wingdings" pitchFamily="2" charset="2"/>
              </a:rPr>
              <a:t> G1 estesa ed aumento della massa cellulare</a:t>
            </a:r>
          </a:p>
          <a:p>
            <a:pPr algn="just">
              <a:spcBef>
                <a:spcPct val="50000"/>
              </a:spcBef>
            </a:pPr>
            <a:r>
              <a:rPr lang="it-IT" altLang="it-IT" sz="1800" dirty="0" err="1">
                <a:sym typeface="Wingdings" pitchFamily="2" charset="2"/>
              </a:rPr>
              <a:t>Overespressione</a:t>
            </a:r>
            <a:r>
              <a:rPr lang="it-IT" altLang="it-IT" sz="1800" dirty="0">
                <a:sym typeface="Wingdings" pitchFamily="2" charset="2"/>
              </a:rPr>
              <a:t> di </a:t>
            </a:r>
            <a:r>
              <a:rPr lang="it-IT" altLang="it-IT" sz="1800" i="1" dirty="0">
                <a:sym typeface="Wingdings" pitchFamily="2" charset="2"/>
              </a:rPr>
              <a:t>CLN3</a:t>
            </a:r>
            <a:r>
              <a:rPr lang="it-IT" altLang="it-IT" sz="1800" dirty="0">
                <a:sym typeface="Wingdings" pitchFamily="2" charset="2"/>
              </a:rPr>
              <a:t>   G1 ridotta e diminuzione massa cellulare</a:t>
            </a:r>
          </a:p>
          <a:p>
            <a:pPr algn="just"/>
            <a:endParaRPr lang="it-IT" altLang="it-IT" sz="1800" dirty="0"/>
          </a:p>
        </p:txBody>
      </p:sp>
      <p:sp>
        <p:nvSpPr>
          <p:cNvPr id="64515" name="Segnaposto numero diapositiva 3">
            <a:extLst>
              <a:ext uri="{FF2B5EF4-FFF2-40B4-BE49-F238E27FC236}">
                <a16:creationId xmlns:a16="http://schemas.microsoft.com/office/drawing/2014/main" id="{01B0E42F-CAC3-8F48-8486-12D1C9315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1CAEAF-5AD7-A546-9C86-24258AA020AA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81213E1-6657-E042-AA44-62925A5903F1}"/>
              </a:ext>
            </a:extLst>
          </p:cNvPr>
          <p:cNvSpPr/>
          <p:nvPr/>
        </p:nvSpPr>
        <p:spPr>
          <a:xfrm>
            <a:off x="314121" y="4119019"/>
            <a:ext cx="5048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baseline="30000" dirty="0" err="1"/>
              <a:t>Growth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phases</a:t>
            </a:r>
            <a:r>
              <a:rPr lang="it-IT" altLang="it-IT" baseline="30000" dirty="0"/>
              <a:t> of S. </a:t>
            </a:r>
            <a:r>
              <a:rPr lang="it-IT" altLang="it-IT" baseline="30000" dirty="0" err="1"/>
              <a:t>cerevisiae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cultivated</a:t>
            </a:r>
            <a:r>
              <a:rPr lang="it-IT" altLang="it-IT" baseline="30000" dirty="0"/>
              <a:t> in </a:t>
            </a:r>
            <a:r>
              <a:rPr lang="it-IT" altLang="it-IT" baseline="30000" dirty="0" err="1"/>
              <a:t>rich</a:t>
            </a:r>
            <a:r>
              <a:rPr lang="it-IT" altLang="it-IT" baseline="30000" dirty="0"/>
              <a:t> medium </a:t>
            </a:r>
            <a:r>
              <a:rPr lang="it-IT" altLang="it-IT" baseline="30000" dirty="0" err="1"/>
              <a:t>supplemented</a:t>
            </a:r>
            <a:r>
              <a:rPr lang="it-IT" altLang="it-IT" baseline="30000" dirty="0"/>
              <a:t> with </a:t>
            </a:r>
            <a:r>
              <a:rPr lang="it-IT" altLang="it-IT" baseline="30000" dirty="0" err="1"/>
              <a:t>glucose</a:t>
            </a:r>
            <a:r>
              <a:rPr lang="it-IT" altLang="it-IT" baseline="30000" dirty="0"/>
              <a:t>. </a:t>
            </a:r>
            <a:r>
              <a:rPr lang="it-IT" altLang="it-IT" baseline="30000" dirty="0" err="1"/>
              <a:t>When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quiescent</a:t>
            </a:r>
            <a:r>
              <a:rPr lang="it-IT" altLang="it-IT" baseline="30000" dirty="0"/>
              <a:t>, </a:t>
            </a:r>
            <a:r>
              <a:rPr lang="it-IT" altLang="it-IT" baseline="30000" dirty="0" err="1"/>
              <a:t>stationary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are </a:t>
            </a:r>
            <a:r>
              <a:rPr lang="it-IT" altLang="it-IT" baseline="30000" dirty="0" err="1"/>
              <a:t>inoculated</a:t>
            </a:r>
            <a:r>
              <a:rPr lang="it-IT" altLang="it-IT" baseline="30000" dirty="0"/>
              <a:t> in </a:t>
            </a:r>
            <a:r>
              <a:rPr lang="it-IT" altLang="it-IT" baseline="30000" dirty="0" err="1"/>
              <a:t>fresh</a:t>
            </a:r>
            <a:r>
              <a:rPr lang="it-IT" altLang="it-IT" baseline="30000" dirty="0"/>
              <a:t> medium, </a:t>
            </a:r>
            <a:r>
              <a:rPr lang="it-IT" altLang="it-IT" baseline="30000" dirty="0" err="1"/>
              <a:t>they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exhibit</a:t>
            </a:r>
            <a:r>
              <a:rPr lang="it-IT" altLang="it-IT" baseline="30000" dirty="0"/>
              <a:t> an </a:t>
            </a:r>
            <a:r>
              <a:rPr lang="it-IT" altLang="it-IT" baseline="30000" dirty="0" err="1"/>
              <a:t>initial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lag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</a:t>
            </a:r>
            <a:r>
              <a:rPr lang="it-IT" altLang="it-IT" baseline="30000" dirty="0"/>
              <a:t> of </a:t>
            </a:r>
            <a:r>
              <a:rPr lang="it-IT" altLang="it-IT" baseline="30000" dirty="0" err="1"/>
              <a:t>variable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length</a:t>
            </a:r>
            <a:r>
              <a:rPr lang="it-IT" altLang="it-IT" baseline="30000" dirty="0"/>
              <a:t>. </a:t>
            </a:r>
            <a:r>
              <a:rPr lang="it-IT" altLang="it-IT" baseline="30000" dirty="0" err="1"/>
              <a:t>During</a:t>
            </a:r>
            <a:r>
              <a:rPr lang="it-IT" altLang="it-IT" baseline="30000" dirty="0"/>
              <a:t> the </a:t>
            </a:r>
            <a:r>
              <a:rPr lang="it-IT" altLang="it-IT" baseline="30000" dirty="0" err="1"/>
              <a:t>subsequent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exponential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proliferate </a:t>
            </a:r>
            <a:r>
              <a:rPr lang="it-IT" altLang="it-IT" baseline="30000" dirty="0" err="1"/>
              <a:t>rapidly</a:t>
            </a:r>
            <a:r>
              <a:rPr lang="it-IT" altLang="it-IT" baseline="30000" dirty="0"/>
              <a:t> by </a:t>
            </a:r>
            <a:r>
              <a:rPr lang="it-IT" altLang="it-IT" baseline="30000" dirty="0" err="1"/>
              <a:t>fermenting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glucose</a:t>
            </a:r>
            <a:r>
              <a:rPr lang="it-IT" altLang="it-IT" baseline="30000" dirty="0"/>
              <a:t> to </a:t>
            </a:r>
            <a:r>
              <a:rPr lang="it-IT" altLang="it-IT" baseline="30000" dirty="0" err="1"/>
              <a:t>ethanol</a:t>
            </a:r>
            <a:r>
              <a:rPr lang="it-IT" altLang="it-IT" baseline="30000" dirty="0"/>
              <a:t>. </a:t>
            </a:r>
            <a:r>
              <a:rPr lang="it-IT" altLang="it-IT" baseline="30000" dirty="0" err="1"/>
              <a:t>When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glucose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becomes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limiting</a:t>
            </a:r>
            <a:r>
              <a:rPr lang="it-IT" altLang="it-IT" baseline="30000" dirty="0"/>
              <a:t>,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transiently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arrest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growth</a:t>
            </a:r>
            <a:r>
              <a:rPr lang="it-IT" altLang="it-IT" baseline="30000" dirty="0"/>
              <a:t> to </a:t>
            </a:r>
            <a:r>
              <a:rPr lang="it-IT" altLang="it-IT" baseline="30000" dirty="0" err="1"/>
              <a:t>adjust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their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metabolism</a:t>
            </a:r>
            <a:r>
              <a:rPr lang="it-IT" altLang="it-IT" baseline="30000" dirty="0"/>
              <a:t> from fermentative to the </a:t>
            </a:r>
            <a:r>
              <a:rPr lang="it-IT" altLang="it-IT" baseline="30000" dirty="0" err="1"/>
              <a:t>respiratory</a:t>
            </a:r>
            <a:r>
              <a:rPr lang="it-IT" altLang="it-IT" baseline="30000" dirty="0"/>
              <a:t> mode (</a:t>
            </a:r>
            <a:r>
              <a:rPr lang="it-IT" altLang="it-IT" baseline="30000" dirty="0" err="1"/>
              <a:t>diauxic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shift</a:t>
            </a:r>
            <a:r>
              <a:rPr lang="it-IT" altLang="it-IT" baseline="30000" dirty="0"/>
              <a:t>): </a:t>
            </a:r>
            <a:r>
              <a:rPr lang="it-IT" altLang="it-IT" baseline="30000" dirty="0" err="1"/>
              <a:t>after</a:t>
            </a:r>
            <a:r>
              <a:rPr lang="it-IT" altLang="it-IT" baseline="30000" dirty="0"/>
              <a:t> the </a:t>
            </a:r>
            <a:r>
              <a:rPr lang="it-IT" altLang="it-IT" baseline="30000" dirty="0" err="1"/>
              <a:t>switch</a:t>
            </a:r>
            <a:r>
              <a:rPr lang="it-IT" altLang="it-IT" baseline="30000" dirty="0"/>
              <a:t> to </a:t>
            </a:r>
            <a:r>
              <a:rPr lang="it-IT" altLang="it-IT" baseline="30000" dirty="0" err="1"/>
              <a:t>respiration</a:t>
            </a:r>
            <a:r>
              <a:rPr lang="it-IT" altLang="it-IT" baseline="30000" dirty="0"/>
              <a:t>,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restart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growing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at</a:t>
            </a:r>
            <a:r>
              <a:rPr lang="it-IT" altLang="it-IT" baseline="30000" dirty="0"/>
              <a:t> a </a:t>
            </a:r>
            <a:r>
              <a:rPr lang="it-IT" altLang="it-IT" baseline="30000" dirty="0" err="1"/>
              <a:t>reduced</a:t>
            </a:r>
            <a:r>
              <a:rPr lang="it-IT" altLang="it-IT" baseline="30000" dirty="0"/>
              <a:t> rate by </a:t>
            </a:r>
            <a:r>
              <a:rPr lang="it-IT" altLang="it-IT" baseline="30000" dirty="0" err="1"/>
              <a:t>slowly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consuming</a:t>
            </a:r>
            <a:r>
              <a:rPr lang="it-IT" altLang="it-IT" baseline="30000" dirty="0"/>
              <a:t> the </a:t>
            </a:r>
            <a:r>
              <a:rPr lang="it-IT" altLang="it-IT" baseline="30000" dirty="0" err="1"/>
              <a:t>ethanol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accumulated</a:t>
            </a:r>
            <a:r>
              <a:rPr lang="it-IT" altLang="it-IT" baseline="30000" dirty="0"/>
              <a:t> in the medium. </a:t>
            </a:r>
            <a:r>
              <a:rPr lang="it-IT" altLang="it-IT" baseline="30000" dirty="0" err="1"/>
              <a:t>When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ethanol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is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also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exhausted</a:t>
            </a:r>
            <a:r>
              <a:rPr lang="it-IT" altLang="it-IT" baseline="30000" dirty="0"/>
              <a:t>,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cease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dividing</a:t>
            </a:r>
            <a:r>
              <a:rPr lang="it-IT" altLang="it-IT" baseline="30000" dirty="0"/>
              <a:t> and </a:t>
            </a:r>
            <a:r>
              <a:rPr lang="it-IT" altLang="it-IT" baseline="30000" dirty="0" err="1"/>
              <a:t>enter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into</a:t>
            </a:r>
            <a:r>
              <a:rPr lang="it-IT" altLang="it-IT" baseline="30000" dirty="0"/>
              <a:t> a </a:t>
            </a:r>
            <a:r>
              <a:rPr lang="it-IT" altLang="it-IT" baseline="30000" dirty="0" err="1"/>
              <a:t>quiescent</a:t>
            </a:r>
            <a:r>
              <a:rPr lang="it-IT" altLang="it-IT" baseline="30000" dirty="0"/>
              <a:t> state </a:t>
            </a:r>
            <a:r>
              <a:rPr lang="it-IT" altLang="it-IT" baseline="30000" dirty="0" err="1"/>
              <a:t>known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stationary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</a:t>
            </a:r>
            <a:r>
              <a:rPr lang="it-IT" altLang="it-IT" baseline="30000" dirty="0"/>
              <a:t> </a:t>
            </a:r>
            <a:endParaRPr lang="it-IT" alt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7B9F3EE-2EA5-E94C-84B3-3A9071DFDF02}"/>
              </a:ext>
            </a:extLst>
          </p:cNvPr>
          <p:cNvSpPr/>
          <p:nvPr/>
        </p:nvSpPr>
        <p:spPr>
          <a:xfrm>
            <a:off x="5657443" y="1768375"/>
            <a:ext cx="62062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1600" dirty="0"/>
              <a:t>I livelli di Cln3 sono regolati in funzione delle condizioni nutrizionali:</a:t>
            </a:r>
          </a:p>
          <a:p>
            <a:pPr algn="just">
              <a:spcBef>
                <a:spcPct val="50000"/>
              </a:spcBef>
            </a:pPr>
            <a:r>
              <a:rPr lang="it-IT" altLang="it-IT" sz="1600" dirty="0"/>
              <a:t>Crescita esponenziale terreno ricco (alta velocità di crescita) </a:t>
            </a:r>
            <a:r>
              <a:rPr lang="it-IT" altLang="it-IT" sz="1600" dirty="0">
                <a:sym typeface="Wingdings" pitchFamily="2" charset="2"/>
              </a:rPr>
              <a:t> alti livelli di Cln3</a:t>
            </a:r>
          </a:p>
          <a:p>
            <a:pPr algn="just">
              <a:spcBef>
                <a:spcPct val="50000"/>
              </a:spcBef>
            </a:pPr>
            <a:r>
              <a:rPr lang="it-IT" altLang="it-IT" sz="1600" dirty="0">
                <a:sym typeface="Wingdings" pitchFamily="2" charset="2"/>
              </a:rPr>
              <a:t>Crescita che segue lo </a:t>
            </a:r>
            <a:r>
              <a:rPr lang="it-IT" altLang="it-IT" sz="1600" dirty="0" err="1">
                <a:sym typeface="Wingdings" pitchFamily="2" charset="2"/>
              </a:rPr>
              <a:t>shift</a:t>
            </a:r>
            <a:r>
              <a:rPr lang="it-IT" altLang="it-IT" sz="1600" dirty="0">
                <a:sym typeface="Wingdings" pitchFamily="2" charset="2"/>
              </a:rPr>
              <a:t> </a:t>
            </a:r>
            <a:r>
              <a:rPr lang="it-IT" altLang="it-IT" sz="1600" dirty="0" err="1">
                <a:sym typeface="Wingdings" pitchFamily="2" charset="2"/>
              </a:rPr>
              <a:t>diauxico</a:t>
            </a:r>
            <a:r>
              <a:rPr lang="it-IT" altLang="it-IT" sz="1600" dirty="0">
                <a:sym typeface="Wingdings" pitchFamily="2" charset="2"/>
              </a:rPr>
              <a:t> (fase ossidativa-bassa velocità di crescita)  bassi livelli di Cln3</a:t>
            </a:r>
          </a:p>
          <a:p>
            <a:pPr>
              <a:spcBef>
                <a:spcPct val="0"/>
              </a:spcBef>
            </a:pPr>
            <a:endParaRPr lang="it-IT" altLang="it-IT" sz="1600" dirty="0"/>
          </a:p>
          <a:p>
            <a:pPr algn="just">
              <a:spcBef>
                <a:spcPct val="0"/>
              </a:spcBef>
            </a:pPr>
            <a:r>
              <a:rPr lang="it-IT" altLang="it-IT" sz="1600" i="1" dirty="0"/>
              <a:t>cln3</a:t>
            </a:r>
            <a:r>
              <a:rPr lang="it-IT" altLang="it-IT" sz="1600" i="1" dirty="0">
                <a:latin typeface="Symbol" pitchFamily="2" charset="2"/>
                <a:sym typeface="Symbol" pitchFamily="2" charset="2"/>
              </a:rPr>
              <a:t></a:t>
            </a:r>
            <a:r>
              <a:rPr lang="it-IT" altLang="it-IT" sz="1600" dirty="0"/>
              <a:t>non è letale perché esiste la </a:t>
            </a:r>
            <a:r>
              <a:rPr lang="it-IT" altLang="it-IT" sz="1600" dirty="0" err="1"/>
              <a:t>ciclina</a:t>
            </a:r>
            <a:r>
              <a:rPr lang="it-IT" altLang="it-IT" sz="1600" dirty="0"/>
              <a:t> Bck2 che induce la trascrizione di </a:t>
            </a:r>
            <a:r>
              <a:rPr lang="it-IT" altLang="it-IT" sz="1600" i="1" dirty="0"/>
              <a:t>CLN1</a:t>
            </a:r>
            <a:r>
              <a:rPr lang="it-IT" altLang="it-IT" sz="1600" dirty="0"/>
              <a:t> e </a:t>
            </a:r>
            <a:r>
              <a:rPr lang="it-IT" altLang="it-IT" sz="1600" i="1" dirty="0"/>
              <a:t>CLN2, </a:t>
            </a:r>
            <a:r>
              <a:rPr lang="it-IT" altLang="it-IT" sz="1600" dirty="0" err="1"/>
              <a:t>vicardiando</a:t>
            </a:r>
            <a:r>
              <a:rPr lang="it-IT" altLang="it-IT" sz="1600" dirty="0"/>
              <a:t> la funzione di Cln3</a:t>
            </a:r>
          </a:p>
          <a:p>
            <a:pPr algn="just">
              <a:spcBef>
                <a:spcPct val="0"/>
              </a:spcBef>
            </a:pPr>
            <a:r>
              <a:rPr lang="it-IT" altLang="it-IT" sz="1600" dirty="0">
                <a:latin typeface="Symbol" pitchFamily="2" charset="2"/>
                <a:sym typeface="Symbol" pitchFamily="2" charset="2"/>
              </a:rPr>
              <a:t></a:t>
            </a:r>
          </a:p>
          <a:p>
            <a:pPr algn="just">
              <a:spcBef>
                <a:spcPct val="0"/>
              </a:spcBef>
            </a:pPr>
            <a:r>
              <a:rPr lang="it-IT" altLang="it-IT" sz="1600" i="1" dirty="0"/>
              <a:t>cln1</a:t>
            </a:r>
            <a:r>
              <a:rPr lang="it-IT" altLang="it-IT" sz="1600" i="1" dirty="0">
                <a:latin typeface="Symbol" pitchFamily="2" charset="2"/>
                <a:sym typeface="Symbol" pitchFamily="2" charset="2"/>
              </a:rPr>
              <a:t></a:t>
            </a:r>
            <a:r>
              <a:rPr lang="it-IT" altLang="it-IT" sz="1600" i="1" dirty="0"/>
              <a:t>cln2</a:t>
            </a:r>
            <a:r>
              <a:rPr lang="it-IT" altLang="it-IT" sz="1600" i="1" dirty="0">
                <a:latin typeface="Symbol" pitchFamily="2" charset="2"/>
                <a:sym typeface="Symbol" pitchFamily="2" charset="2"/>
              </a:rPr>
              <a:t></a:t>
            </a:r>
            <a:r>
              <a:rPr lang="it-IT" altLang="it-IT" sz="1600" dirty="0"/>
              <a:t>non è letale perché Cln3 induce la trascrizione di geni che codificano per altre </a:t>
            </a:r>
            <a:r>
              <a:rPr lang="it-IT" altLang="it-IT" sz="1600" dirty="0" err="1"/>
              <a:t>cicline</a:t>
            </a:r>
            <a:r>
              <a:rPr lang="it-IT" altLang="it-IT" sz="1600" dirty="0"/>
              <a:t> (</a:t>
            </a:r>
            <a:r>
              <a:rPr lang="it-IT" altLang="it-IT" sz="1600" i="1" dirty="0"/>
              <a:t>PCL1</a:t>
            </a:r>
            <a:r>
              <a:rPr lang="it-IT" altLang="it-IT" sz="1600" dirty="0"/>
              <a:t> e </a:t>
            </a:r>
            <a:r>
              <a:rPr lang="it-IT" altLang="it-IT" sz="1600" i="1" dirty="0"/>
              <a:t>PCL2</a:t>
            </a:r>
            <a:r>
              <a:rPr lang="it-IT" altLang="it-IT" sz="1600" dirty="0"/>
              <a:t>)</a:t>
            </a:r>
            <a:r>
              <a:rPr lang="it-IT" altLang="it-IT" sz="1600" i="1" dirty="0"/>
              <a:t> </a:t>
            </a:r>
            <a:r>
              <a:rPr lang="it-IT" altLang="it-IT" sz="1600" dirty="0"/>
              <a:t>che vicariano la funzione di Cln1 e Cln2</a:t>
            </a:r>
          </a:p>
          <a:p>
            <a:pPr algn="just">
              <a:spcBef>
                <a:spcPct val="0"/>
              </a:spcBef>
            </a:pPr>
            <a:endParaRPr lang="it-IT" altLang="it-IT" sz="1600" dirty="0"/>
          </a:p>
          <a:p>
            <a:pPr algn="just">
              <a:spcBef>
                <a:spcPct val="0"/>
              </a:spcBef>
            </a:pPr>
            <a:r>
              <a:rPr lang="it-IT" altLang="it-IT" sz="1600" i="1" dirty="0"/>
              <a:t>cln1</a:t>
            </a:r>
            <a:r>
              <a:rPr lang="it-IT" altLang="it-IT" sz="1600" i="1" dirty="0">
                <a:latin typeface="Symbol" pitchFamily="2" charset="2"/>
                <a:sym typeface="Symbol" pitchFamily="2" charset="2"/>
              </a:rPr>
              <a:t></a:t>
            </a:r>
            <a:r>
              <a:rPr lang="it-IT" altLang="it-IT" sz="1600" i="1" dirty="0"/>
              <a:t>cln2</a:t>
            </a:r>
            <a:r>
              <a:rPr lang="it-IT" altLang="it-IT" sz="1600" i="1" dirty="0">
                <a:latin typeface="Symbol" pitchFamily="2" charset="2"/>
                <a:sym typeface="Symbol" pitchFamily="2" charset="2"/>
              </a:rPr>
              <a:t></a:t>
            </a:r>
            <a:r>
              <a:rPr lang="it-IT" altLang="it-IT" sz="1600" i="1" dirty="0"/>
              <a:t>cln3</a:t>
            </a:r>
            <a:r>
              <a:rPr lang="it-IT" altLang="it-IT" sz="1600" i="1" dirty="0">
                <a:latin typeface="Symbol" pitchFamily="2" charset="2"/>
                <a:sym typeface="Symbol" pitchFamily="2" charset="2"/>
              </a:rPr>
              <a:t></a:t>
            </a:r>
            <a:r>
              <a:rPr lang="it-IT" altLang="it-IT" sz="1600" i="1" dirty="0"/>
              <a:t> </a:t>
            </a:r>
            <a:r>
              <a:rPr lang="it-IT" altLang="it-IT" sz="1600" dirty="0"/>
              <a:t>è letale perché in questo mutante la trascrizione di tutte le </a:t>
            </a:r>
            <a:r>
              <a:rPr lang="it-IT" altLang="it-IT" sz="1600" dirty="0" err="1"/>
              <a:t>cicline</a:t>
            </a:r>
            <a:r>
              <a:rPr lang="it-IT" altLang="it-IT" sz="1600" dirty="0"/>
              <a:t> è compromessa</a:t>
            </a:r>
          </a:p>
          <a:p>
            <a:pPr algn="just">
              <a:spcBef>
                <a:spcPct val="0"/>
              </a:spcBef>
            </a:pPr>
            <a:endParaRPr lang="it-IT" altLang="it-IT" sz="1600" dirty="0"/>
          </a:p>
          <a:p>
            <a:pPr algn="just">
              <a:spcBef>
                <a:spcPct val="0"/>
              </a:spcBef>
            </a:pPr>
            <a:r>
              <a:rPr lang="it-IT" altLang="it-IT" sz="1600" i="1" dirty="0"/>
              <a:t>cln3</a:t>
            </a:r>
            <a:r>
              <a:rPr lang="it-IT" altLang="it-IT" sz="1600" i="1" dirty="0">
                <a:latin typeface="Symbol" pitchFamily="2" charset="2"/>
                <a:sym typeface="Symbol" pitchFamily="2" charset="2"/>
              </a:rPr>
              <a:t></a:t>
            </a:r>
            <a:r>
              <a:rPr lang="it-IT" altLang="it-IT" sz="1600" i="1" dirty="0"/>
              <a:t>bck2</a:t>
            </a:r>
            <a:r>
              <a:rPr lang="it-IT" altLang="it-IT" sz="1600" i="1" dirty="0">
                <a:latin typeface="Symbol" pitchFamily="2" charset="2"/>
                <a:sym typeface="Symbol" pitchFamily="2" charset="2"/>
              </a:rPr>
              <a:t></a:t>
            </a:r>
            <a:r>
              <a:rPr lang="it-IT" altLang="it-IT" sz="1600" dirty="0"/>
              <a:t>è letale perché la trascrizione delle </a:t>
            </a:r>
            <a:r>
              <a:rPr lang="it-IT" altLang="it-IT" sz="1600" dirty="0" err="1"/>
              <a:t>cicline</a:t>
            </a:r>
            <a:r>
              <a:rPr lang="it-IT" altLang="it-IT" sz="1600" dirty="0"/>
              <a:t> di fase G1 è completamente compromessa</a:t>
            </a:r>
          </a:p>
        </p:txBody>
      </p:sp>
      <p:pic>
        <p:nvPicPr>
          <p:cNvPr id="7" name="Segnaposto contenuto 3" descr="Schermata 2016-10-07 alle 12.26.52.png">
            <a:extLst>
              <a:ext uri="{FF2B5EF4-FFF2-40B4-BE49-F238E27FC236}">
                <a16:creationId xmlns:a16="http://schemas.microsoft.com/office/drawing/2014/main" id="{AD791FCD-4F05-0844-9BB1-DB48ACBC6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3" y="1862539"/>
            <a:ext cx="4595156" cy="209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1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magine 6">
            <a:extLst>
              <a:ext uri="{FF2B5EF4-FFF2-40B4-BE49-F238E27FC236}">
                <a16:creationId xmlns:a16="http://schemas.microsoft.com/office/drawing/2014/main" id="{A3257A45-EE5C-A142-BD13-AE56B865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2963"/>
          <a:stretch>
            <a:fillRect/>
          </a:stretch>
        </p:blipFill>
        <p:spPr bwMode="auto">
          <a:xfrm>
            <a:off x="3682900" y="2480894"/>
            <a:ext cx="4303508" cy="40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magine 8">
            <a:extLst>
              <a:ext uri="{FF2B5EF4-FFF2-40B4-BE49-F238E27FC236}">
                <a16:creationId xmlns:a16="http://schemas.microsoft.com/office/drawing/2014/main" id="{09A3DE96-607F-D54A-878E-0E42038A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r="9967"/>
          <a:stretch>
            <a:fillRect/>
          </a:stretch>
        </p:blipFill>
        <p:spPr bwMode="auto">
          <a:xfrm>
            <a:off x="3071814" y="476250"/>
            <a:ext cx="63960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4F5D333-7901-CE4A-8291-9D912DE8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83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B4285-D68A-804C-9A14-B28AA6B3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9" y="262647"/>
            <a:ext cx="10643681" cy="797669"/>
          </a:xfrm>
        </p:spPr>
        <p:txBody>
          <a:bodyPr>
            <a:normAutofit fontScale="90000"/>
          </a:bodyPr>
          <a:lstStyle/>
          <a:p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Carbon source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regulation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of 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CLN3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mRNA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levels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Schermata 2016-10-07 alle 12.26.52.png">
            <a:extLst>
              <a:ext uri="{FF2B5EF4-FFF2-40B4-BE49-F238E27FC236}">
                <a16:creationId xmlns:a16="http://schemas.microsoft.com/office/drawing/2014/main" id="{3A1EB4A5-20E3-BA42-8274-43B530B89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8" y="1570190"/>
            <a:ext cx="4962921" cy="2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6AAE3FD-ABDC-1248-9876-20BE8C39E56C}"/>
              </a:ext>
            </a:extLst>
          </p:cNvPr>
          <p:cNvSpPr/>
          <p:nvPr/>
        </p:nvSpPr>
        <p:spPr>
          <a:xfrm>
            <a:off x="316145" y="3801547"/>
            <a:ext cx="5048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baseline="30000" dirty="0" err="1"/>
              <a:t>Growth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phases</a:t>
            </a:r>
            <a:r>
              <a:rPr lang="it-IT" altLang="it-IT" baseline="30000" dirty="0"/>
              <a:t> of S. </a:t>
            </a:r>
            <a:r>
              <a:rPr lang="it-IT" altLang="it-IT" baseline="30000" dirty="0" err="1"/>
              <a:t>cerevisiae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cultivated</a:t>
            </a:r>
            <a:r>
              <a:rPr lang="it-IT" altLang="it-IT" baseline="30000" dirty="0"/>
              <a:t> in </a:t>
            </a:r>
            <a:r>
              <a:rPr lang="it-IT" altLang="it-IT" baseline="30000" dirty="0" err="1"/>
              <a:t>rich</a:t>
            </a:r>
            <a:r>
              <a:rPr lang="it-IT" altLang="it-IT" baseline="30000" dirty="0"/>
              <a:t> medium </a:t>
            </a:r>
            <a:r>
              <a:rPr lang="it-IT" altLang="it-IT" baseline="30000" dirty="0" err="1"/>
              <a:t>supplemented</a:t>
            </a:r>
            <a:r>
              <a:rPr lang="it-IT" altLang="it-IT" baseline="30000" dirty="0"/>
              <a:t> with </a:t>
            </a:r>
            <a:r>
              <a:rPr lang="it-IT" altLang="it-IT" baseline="30000" dirty="0" err="1"/>
              <a:t>glucose</a:t>
            </a:r>
            <a:r>
              <a:rPr lang="it-IT" altLang="it-IT" baseline="30000" dirty="0"/>
              <a:t>. </a:t>
            </a:r>
            <a:r>
              <a:rPr lang="it-IT" altLang="it-IT" baseline="30000" dirty="0" err="1"/>
              <a:t>When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quiescent</a:t>
            </a:r>
            <a:r>
              <a:rPr lang="it-IT" altLang="it-IT" baseline="30000" dirty="0"/>
              <a:t>, </a:t>
            </a:r>
            <a:r>
              <a:rPr lang="it-IT" altLang="it-IT" baseline="30000" dirty="0" err="1"/>
              <a:t>stationary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are </a:t>
            </a:r>
            <a:r>
              <a:rPr lang="it-IT" altLang="it-IT" baseline="30000" dirty="0" err="1"/>
              <a:t>inoculated</a:t>
            </a:r>
            <a:r>
              <a:rPr lang="it-IT" altLang="it-IT" baseline="30000" dirty="0"/>
              <a:t> in </a:t>
            </a:r>
            <a:r>
              <a:rPr lang="it-IT" altLang="it-IT" baseline="30000" dirty="0" err="1"/>
              <a:t>fresh</a:t>
            </a:r>
            <a:r>
              <a:rPr lang="it-IT" altLang="it-IT" baseline="30000" dirty="0"/>
              <a:t> medium, </a:t>
            </a:r>
            <a:r>
              <a:rPr lang="it-IT" altLang="it-IT" baseline="30000" dirty="0" err="1"/>
              <a:t>they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exhibit</a:t>
            </a:r>
            <a:r>
              <a:rPr lang="it-IT" altLang="it-IT" baseline="30000" dirty="0"/>
              <a:t> an </a:t>
            </a:r>
            <a:r>
              <a:rPr lang="it-IT" altLang="it-IT" baseline="30000" dirty="0" err="1"/>
              <a:t>initial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lag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</a:t>
            </a:r>
            <a:r>
              <a:rPr lang="it-IT" altLang="it-IT" baseline="30000" dirty="0"/>
              <a:t> of </a:t>
            </a:r>
            <a:r>
              <a:rPr lang="it-IT" altLang="it-IT" baseline="30000" dirty="0" err="1"/>
              <a:t>variable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length</a:t>
            </a:r>
            <a:r>
              <a:rPr lang="it-IT" altLang="it-IT" baseline="30000" dirty="0"/>
              <a:t>. </a:t>
            </a:r>
            <a:r>
              <a:rPr lang="it-IT" altLang="it-IT" baseline="30000" dirty="0" err="1"/>
              <a:t>During</a:t>
            </a:r>
            <a:r>
              <a:rPr lang="it-IT" altLang="it-IT" baseline="30000" dirty="0"/>
              <a:t> the </a:t>
            </a:r>
            <a:r>
              <a:rPr lang="it-IT" altLang="it-IT" baseline="30000" dirty="0" err="1"/>
              <a:t>subsequent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exponential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proliferate </a:t>
            </a:r>
            <a:r>
              <a:rPr lang="it-IT" altLang="it-IT" baseline="30000" dirty="0" err="1"/>
              <a:t>rapidly</a:t>
            </a:r>
            <a:r>
              <a:rPr lang="it-IT" altLang="it-IT" baseline="30000" dirty="0"/>
              <a:t> by </a:t>
            </a:r>
            <a:r>
              <a:rPr lang="it-IT" altLang="it-IT" baseline="30000" dirty="0" err="1"/>
              <a:t>fermenting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glucose</a:t>
            </a:r>
            <a:r>
              <a:rPr lang="it-IT" altLang="it-IT" baseline="30000" dirty="0"/>
              <a:t> to </a:t>
            </a:r>
            <a:r>
              <a:rPr lang="it-IT" altLang="it-IT" baseline="30000" dirty="0" err="1"/>
              <a:t>ethanol</a:t>
            </a:r>
            <a:r>
              <a:rPr lang="it-IT" altLang="it-IT" baseline="30000" dirty="0"/>
              <a:t>. </a:t>
            </a:r>
            <a:r>
              <a:rPr lang="it-IT" altLang="it-IT" baseline="30000" dirty="0" err="1"/>
              <a:t>When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glucose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becomes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limiting</a:t>
            </a:r>
            <a:r>
              <a:rPr lang="it-IT" altLang="it-IT" baseline="30000" dirty="0"/>
              <a:t>,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transiently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arrest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growth</a:t>
            </a:r>
            <a:r>
              <a:rPr lang="it-IT" altLang="it-IT" baseline="30000" dirty="0"/>
              <a:t> to </a:t>
            </a:r>
            <a:r>
              <a:rPr lang="it-IT" altLang="it-IT" baseline="30000" dirty="0" err="1"/>
              <a:t>adjust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their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metabolism</a:t>
            </a:r>
            <a:r>
              <a:rPr lang="it-IT" altLang="it-IT" baseline="30000" dirty="0"/>
              <a:t> from fermentative to the </a:t>
            </a:r>
            <a:r>
              <a:rPr lang="it-IT" altLang="it-IT" baseline="30000" dirty="0" err="1"/>
              <a:t>respiratory</a:t>
            </a:r>
            <a:r>
              <a:rPr lang="it-IT" altLang="it-IT" baseline="30000" dirty="0"/>
              <a:t> mode (</a:t>
            </a:r>
            <a:r>
              <a:rPr lang="it-IT" altLang="it-IT" baseline="30000" dirty="0" err="1"/>
              <a:t>diauxic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shift</a:t>
            </a:r>
            <a:r>
              <a:rPr lang="it-IT" altLang="it-IT" baseline="30000" dirty="0"/>
              <a:t>): </a:t>
            </a:r>
            <a:r>
              <a:rPr lang="it-IT" altLang="it-IT" baseline="30000" dirty="0" err="1"/>
              <a:t>after</a:t>
            </a:r>
            <a:r>
              <a:rPr lang="it-IT" altLang="it-IT" baseline="30000" dirty="0"/>
              <a:t> the </a:t>
            </a:r>
            <a:r>
              <a:rPr lang="it-IT" altLang="it-IT" baseline="30000" dirty="0" err="1"/>
              <a:t>switch</a:t>
            </a:r>
            <a:r>
              <a:rPr lang="it-IT" altLang="it-IT" baseline="30000" dirty="0"/>
              <a:t> to </a:t>
            </a:r>
            <a:r>
              <a:rPr lang="it-IT" altLang="it-IT" baseline="30000" dirty="0" err="1"/>
              <a:t>respiration</a:t>
            </a:r>
            <a:r>
              <a:rPr lang="it-IT" altLang="it-IT" baseline="30000" dirty="0"/>
              <a:t>,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restart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growing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at</a:t>
            </a:r>
            <a:r>
              <a:rPr lang="it-IT" altLang="it-IT" baseline="30000" dirty="0"/>
              <a:t> a </a:t>
            </a:r>
            <a:r>
              <a:rPr lang="it-IT" altLang="it-IT" baseline="30000" dirty="0" err="1"/>
              <a:t>reduced</a:t>
            </a:r>
            <a:r>
              <a:rPr lang="it-IT" altLang="it-IT" baseline="30000" dirty="0"/>
              <a:t> rate by </a:t>
            </a:r>
            <a:r>
              <a:rPr lang="it-IT" altLang="it-IT" baseline="30000" dirty="0" err="1"/>
              <a:t>slowly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consuming</a:t>
            </a:r>
            <a:r>
              <a:rPr lang="it-IT" altLang="it-IT" baseline="30000" dirty="0"/>
              <a:t> the </a:t>
            </a:r>
            <a:r>
              <a:rPr lang="it-IT" altLang="it-IT" baseline="30000" dirty="0" err="1"/>
              <a:t>ethanol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accumulated</a:t>
            </a:r>
            <a:r>
              <a:rPr lang="it-IT" altLang="it-IT" baseline="30000" dirty="0"/>
              <a:t> in the medium. </a:t>
            </a:r>
            <a:r>
              <a:rPr lang="it-IT" altLang="it-IT" baseline="30000" dirty="0" err="1"/>
              <a:t>When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ethanol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is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also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exhausted</a:t>
            </a:r>
            <a:r>
              <a:rPr lang="it-IT" altLang="it-IT" baseline="30000" dirty="0"/>
              <a:t>, </a:t>
            </a:r>
            <a:r>
              <a:rPr lang="it-IT" altLang="it-IT" baseline="30000" dirty="0" err="1"/>
              <a:t>cells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cease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dividing</a:t>
            </a:r>
            <a:r>
              <a:rPr lang="it-IT" altLang="it-IT" baseline="30000" dirty="0"/>
              <a:t> and </a:t>
            </a:r>
            <a:r>
              <a:rPr lang="it-IT" altLang="it-IT" baseline="30000" dirty="0" err="1"/>
              <a:t>enter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into</a:t>
            </a:r>
            <a:r>
              <a:rPr lang="it-IT" altLang="it-IT" baseline="30000" dirty="0"/>
              <a:t> a </a:t>
            </a:r>
            <a:r>
              <a:rPr lang="it-IT" altLang="it-IT" baseline="30000" dirty="0" err="1"/>
              <a:t>quiescent</a:t>
            </a:r>
            <a:r>
              <a:rPr lang="it-IT" altLang="it-IT" baseline="30000" dirty="0"/>
              <a:t> state </a:t>
            </a:r>
            <a:r>
              <a:rPr lang="it-IT" altLang="it-IT" baseline="30000" dirty="0" err="1"/>
              <a:t>known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as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stationary</a:t>
            </a:r>
            <a:r>
              <a:rPr lang="it-IT" altLang="it-IT" baseline="30000" dirty="0"/>
              <a:t> </a:t>
            </a:r>
            <a:r>
              <a:rPr lang="it-IT" altLang="it-IT" baseline="30000" dirty="0" err="1"/>
              <a:t>phase</a:t>
            </a:r>
            <a:r>
              <a:rPr lang="it-IT" altLang="it-IT" baseline="30000" dirty="0"/>
              <a:t> </a:t>
            </a:r>
            <a:endParaRPr lang="it-IT" alt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9EF348-659E-0640-854D-3BE78A9546C2}"/>
              </a:ext>
            </a:extLst>
          </p:cNvPr>
          <p:cNvSpPr/>
          <p:nvPr/>
        </p:nvSpPr>
        <p:spPr>
          <a:xfrm>
            <a:off x="9023251" y="4888460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/>
              <a:t>J</a:t>
            </a:r>
            <a:r>
              <a:rPr lang="it-IT" sz="1000" dirty="0"/>
              <a:t> </a:t>
            </a:r>
            <a:r>
              <a:rPr lang="it-IT" sz="1000" dirty="0" err="1"/>
              <a:t>Bacteriol</a:t>
            </a:r>
            <a:r>
              <a:rPr lang="it-IT" sz="1000" dirty="0"/>
              <a:t>. 1998 </a:t>
            </a:r>
            <a:r>
              <a:rPr lang="it-IT" sz="1000" dirty="0" err="1"/>
              <a:t>Jan</a:t>
            </a:r>
            <a:r>
              <a:rPr lang="it-IT" sz="1000" dirty="0"/>
              <a:t>; 180(2): 225–230.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279E034-89BD-4044-90AF-1BAD4C3E7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35" t="8378" r="14162" b="17551"/>
          <a:stretch/>
        </p:blipFill>
        <p:spPr>
          <a:xfrm>
            <a:off x="6114681" y="1675176"/>
            <a:ext cx="5252936" cy="31420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BE5C061-7236-CD4B-9FDE-7694295DE30E}"/>
              </a:ext>
            </a:extLst>
          </p:cNvPr>
          <p:cNvSpPr/>
          <p:nvPr/>
        </p:nvSpPr>
        <p:spPr>
          <a:xfrm>
            <a:off x="5693149" y="5626624"/>
            <a:ext cx="5756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</a:rPr>
              <a:t>I livelli di </a:t>
            </a:r>
            <a:r>
              <a:rPr lang="it-IT" altLang="it-IT" b="1" dirty="0" err="1">
                <a:solidFill>
                  <a:srgbClr val="FF0000"/>
                </a:solidFill>
              </a:rPr>
              <a:t>mRNA</a:t>
            </a:r>
            <a:r>
              <a:rPr lang="it-IT" altLang="it-IT" b="1" dirty="0">
                <a:solidFill>
                  <a:srgbClr val="FF0000"/>
                </a:solidFill>
              </a:rPr>
              <a:t> di </a:t>
            </a:r>
            <a:r>
              <a:rPr lang="it-IT" altLang="it-IT" b="1" i="1" dirty="0">
                <a:solidFill>
                  <a:srgbClr val="FF0000"/>
                </a:solidFill>
              </a:rPr>
              <a:t>CLN3</a:t>
            </a:r>
            <a:r>
              <a:rPr lang="it-IT" altLang="it-IT" b="1" dirty="0">
                <a:solidFill>
                  <a:srgbClr val="FF0000"/>
                </a:solidFill>
              </a:rPr>
              <a:t> sono più alti in cellule in crescita esponenziale in glucosio rispetto a cellule in crescita post-</a:t>
            </a:r>
            <a:r>
              <a:rPr lang="it-IT" altLang="it-IT" b="1" dirty="0" err="1">
                <a:solidFill>
                  <a:srgbClr val="FF0000"/>
                </a:solidFill>
              </a:rPr>
              <a:t>diauxica</a:t>
            </a:r>
            <a:r>
              <a:rPr lang="it-IT" altLang="it-IT" b="1" dirty="0">
                <a:solidFill>
                  <a:srgbClr val="FF0000"/>
                </a:solidFill>
              </a:rPr>
              <a:t> ed in fase stazionaria.</a:t>
            </a:r>
            <a:endParaRPr lang="it-IT" altLang="it-IT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4647A31-FF03-374D-A103-EDA9DC22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65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CAE06B-C3BA-6245-AA45-EE2B301F0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64" t="6556" r="24832" b="4951"/>
          <a:stretch/>
        </p:blipFill>
        <p:spPr>
          <a:xfrm>
            <a:off x="3667327" y="1978094"/>
            <a:ext cx="4173166" cy="3152519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48C2748-5941-994D-AF1C-5AAD3EA1BFB9}"/>
              </a:ext>
            </a:extLst>
          </p:cNvPr>
          <p:cNvSpPr/>
          <p:nvPr/>
        </p:nvSpPr>
        <p:spPr>
          <a:xfrm>
            <a:off x="8313294" y="441180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/>
              <a:t>J</a:t>
            </a:r>
            <a:r>
              <a:rPr lang="it-IT" sz="1000" dirty="0"/>
              <a:t> </a:t>
            </a:r>
            <a:r>
              <a:rPr lang="it-IT" sz="1000" dirty="0" err="1"/>
              <a:t>Bacteriol</a:t>
            </a:r>
            <a:r>
              <a:rPr lang="it-IT" sz="1000" dirty="0"/>
              <a:t>. 1998 </a:t>
            </a:r>
            <a:r>
              <a:rPr lang="it-IT" sz="1000" dirty="0" err="1"/>
              <a:t>Jan</a:t>
            </a:r>
            <a:r>
              <a:rPr lang="it-IT" sz="1000" dirty="0"/>
              <a:t>; 180(2): 225–230.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6A3D40C-3B04-824C-8972-96FE868A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35" y="347020"/>
            <a:ext cx="10583694" cy="1585610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CLN3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mRNA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levels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decreased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cells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growing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on non-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fermentable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carbon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sources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D3D75E3-AFCB-1244-8C73-D6DB814A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6" y="5510676"/>
            <a:ext cx="105017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i="0" dirty="0">
                <a:solidFill>
                  <a:srgbClr val="FF0000"/>
                </a:solidFill>
              </a:rPr>
              <a:t>I livelli di </a:t>
            </a:r>
            <a:r>
              <a:rPr lang="it-IT" altLang="it-IT" sz="1800" b="1" i="0" dirty="0" err="1">
                <a:solidFill>
                  <a:srgbClr val="FF0000"/>
                </a:solidFill>
              </a:rPr>
              <a:t>mRNA</a:t>
            </a:r>
            <a:r>
              <a:rPr lang="it-IT" altLang="it-IT" sz="1800" b="1" i="0" dirty="0">
                <a:solidFill>
                  <a:srgbClr val="FF0000"/>
                </a:solidFill>
              </a:rPr>
              <a:t> di </a:t>
            </a:r>
            <a:r>
              <a:rPr lang="it-IT" altLang="it-IT" sz="1800" b="1" i="1" dirty="0">
                <a:solidFill>
                  <a:srgbClr val="FF0000"/>
                </a:solidFill>
              </a:rPr>
              <a:t>CLN3</a:t>
            </a:r>
            <a:r>
              <a:rPr lang="it-IT" altLang="it-IT" sz="1800" b="1" i="0" dirty="0">
                <a:solidFill>
                  <a:srgbClr val="FF0000"/>
                </a:solidFill>
              </a:rPr>
              <a:t> sono più alti in terreno con fonte di carbonio fermentabile rispetto a fonte non fermentabile.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4143D9-7BB2-A64A-8D78-62008CFA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9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48C2748-5941-994D-AF1C-5AAD3EA1BFB9}"/>
              </a:ext>
            </a:extLst>
          </p:cNvPr>
          <p:cNvSpPr/>
          <p:nvPr/>
        </p:nvSpPr>
        <p:spPr>
          <a:xfrm>
            <a:off x="3826755" y="4088441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/>
              <a:t>J</a:t>
            </a:r>
            <a:r>
              <a:rPr lang="it-IT" sz="1000" dirty="0"/>
              <a:t> </a:t>
            </a:r>
            <a:r>
              <a:rPr lang="it-IT" sz="1000" dirty="0" err="1"/>
              <a:t>Bacteriol</a:t>
            </a:r>
            <a:r>
              <a:rPr lang="it-IT" sz="1000" dirty="0"/>
              <a:t>. 1998 </a:t>
            </a:r>
            <a:r>
              <a:rPr lang="it-IT" sz="1000" dirty="0" err="1"/>
              <a:t>Jan</a:t>
            </a:r>
            <a:r>
              <a:rPr lang="it-IT" sz="1000" dirty="0"/>
              <a:t>; 180(2): 225–230.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D3D75E3-AFCB-1244-8C73-D6DB814A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14" y="5053476"/>
            <a:ext cx="108578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I livelli di </a:t>
            </a:r>
            <a:r>
              <a:rPr lang="it-IT" altLang="it-IT" sz="2400" b="1" dirty="0" err="1">
                <a:solidFill>
                  <a:srgbClr val="FF0000"/>
                </a:solidFill>
              </a:rPr>
              <a:t>mRNA</a:t>
            </a:r>
            <a:r>
              <a:rPr lang="it-IT" altLang="it-IT" sz="2400" b="1" dirty="0">
                <a:solidFill>
                  <a:srgbClr val="FF0000"/>
                </a:solidFill>
              </a:rPr>
              <a:t> di </a:t>
            </a:r>
            <a:r>
              <a:rPr lang="it-IT" altLang="it-IT" sz="2400" b="1" i="1" dirty="0">
                <a:solidFill>
                  <a:srgbClr val="FF0000"/>
                </a:solidFill>
              </a:rPr>
              <a:t>CLN3</a:t>
            </a:r>
            <a:r>
              <a:rPr lang="it-IT" altLang="it-IT" sz="2400" b="1" dirty="0">
                <a:solidFill>
                  <a:srgbClr val="FF0000"/>
                </a:solidFill>
              </a:rPr>
              <a:t> sono regolati dal metabolismo del glucosio (glicolisi) e non direttamente dal glucosio</a:t>
            </a:r>
            <a:endParaRPr lang="it-IT" altLang="it-IT" sz="2400" b="1" i="0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F9889CB-96E7-704E-9F0D-E06A52723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7" r="2075"/>
          <a:stretch/>
        </p:blipFill>
        <p:spPr>
          <a:xfrm>
            <a:off x="886686" y="1252599"/>
            <a:ext cx="5015345" cy="2647068"/>
          </a:xfrm>
        </p:spPr>
      </p:pic>
      <p:pic>
        <p:nvPicPr>
          <p:cNvPr id="10" name="Immagine 6" descr="Schermata 2014-11-10 alle 14.51.12.png">
            <a:extLst>
              <a:ext uri="{FF2B5EF4-FFF2-40B4-BE49-F238E27FC236}">
                <a16:creationId xmlns:a16="http://schemas.microsoft.com/office/drawing/2014/main" id="{3B46F6F5-6480-9149-BA2D-48EA130FE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92" y="1670142"/>
            <a:ext cx="15843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5" descr="Schermata 2014-11-10 alle 14.41.56.png">
            <a:extLst>
              <a:ext uri="{FF2B5EF4-FFF2-40B4-BE49-F238E27FC236}">
                <a16:creationId xmlns:a16="http://schemas.microsoft.com/office/drawing/2014/main" id="{A2BE1DBE-59BA-0E47-9D34-C0D264892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8165" b="7088"/>
          <a:stretch>
            <a:fillRect/>
          </a:stretch>
        </p:blipFill>
        <p:spPr bwMode="auto">
          <a:xfrm>
            <a:off x="9067366" y="1656287"/>
            <a:ext cx="19446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5A1C243-4BF2-5847-BFED-054AE655F408}"/>
              </a:ext>
            </a:extLst>
          </p:cNvPr>
          <p:cNvSpPr/>
          <p:nvPr/>
        </p:nvSpPr>
        <p:spPr>
          <a:xfrm>
            <a:off x="7057592" y="3049725"/>
            <a:ext cx="4019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sz="1600" dirty="0"/>
              <a:t>2-Deoxy-D-glucose </a:t>
            </a:r>
            <a:r>
              <a:rPr lang="it-IT" altLang="it-IT" sz="1600" dirty="0" err="1"/>
              <a:t>is</a:t>
            </a:r>
            <a:r>
              <a:rPr lang="it-IT" altLang="it-IT" sz="1600" dirty="0"/>
              <a:t> a </a:t>
            </a:r>
            <a:r>
              <a:rPr lang="it-IT" altLang="it-IT" sz="1600" dirty="0" err="1"/>
              <a:t>glucose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molecule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which</a:t>
            </a:r>
            <a:r>
              <a:rPr lang="it-IT" altLang="it-IT" sz="1600" dirty="0"/>
              <a:t> </a:t>
            </a:r>
            <a:r>
              <a:rPr lang="it-IT" altLang="it-IT" sz="1600" dirty="0" err="1"/>
              <a:t>has</a:t>
            </a:r>
            <a:r>
              <a:rPr lang="it-IT" altLang="it-IT" sz="1600" dirty="0"/>
              <a:t> the 2-hydroxyl </a:t>
            </a:r>
            <a:r>
              <a:rPr lang="it-IT" altLang="it-IT" sz="1600" dirty="0" err="1"/>
              <a:t>group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replaced</a:t>
            </a:r>
            <a:r>
              <a:rPr lang="it-IT" altLang="it-IT" sz="1600" dirty="0"/>
              <a:t> by </a:t>
            </a:r>
            <a:r>
              <a:rPr lang="it-IT" altLang="it-IT" sz="1600" dirty="0" err="1"/>
              <a:t>hydrogen</a:t>
            </a:r>
            <a:r>
              <a:rPr lang="it-IT" altLang="it-IT" sz="1600" dirty="0"/>
              <a:t>, so </a:t>
            </a:r>
            <a:r>
              <a:rPr lang="it-IT" altLang="it-IT" sz="1600" dirty="0" err="1"/>
              <a:t>that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cannot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undergo</a:t>
            </a:r>
            <a:r>
              <a:rPr lang="it-IT" altLang="it-IT" sz="1600" dirty="0"/>
              <a:t> </a:t>
            </a:r>
            <a:r>
              <a:rPr lang="it-IT" altLang="it-IT" sz="1600" dirty="0" err="1"/>
              <a:t>further</a:t>
            </a:r>
            <a:r>
              <a:rPr lang="it-IT" altLang="it-IT" sz="1600" dirty="0"/>
              <a:t> </a:t>
            </a:r>
            <a:r>
              <a:rPr lang="it-IT" altLang="it-IT" sz="1600" dirty="0" err="1"/>
              <a:t>glycolysis</a:t>
            </a:r>
            <a:endParaRPr lang="it-IT" altLang="it-IT" sz="16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A2DB921-3DC2-D041-B5FC-9F68AC26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99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70E8504D-2A5E-704D-A98F-BCD5B4084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73" y="3446603"/>
            <a:ext cx="55435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82650" indent="-3429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404938" indent="-3429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27225" indent="-3429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49513" indent="-3429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906713" indent="-3429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63913" indent="-3429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21113" indent="-3429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78313" indent="-3429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700" i="0" dirty="0"/>
              <a:t>Analisi di delezione di porzioni del promotore di </a:t>
            </a:r>
            <a:r>
              <a:rPr lang="it-IT" altLang="it-IT" sz="1700" dirty="0"/>
              <a:t>CLN3 </a:t>
            </a:r>
            <a:r>
              <a:rPr lang="it-IT" altLang="it-IT" sz="1700" i="0" dirty="0"/>
              <a:t>per identificare elementi coinvolti nella regolazione ad opera del glucosio.</a:t>
            </a:r>
            <a:endParaRPr lang="it-IT" altLang="it-IT" sz="1700" dirty="0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4AE05007-DBCF-6643-84F2-4CFB9BA033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5423" y="3002826"/>
            <a:ext cx="48958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B11E919A-CFA9-F341-AD79-5DA3BB31F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660" y="2858363"/>
            <a:ext cx="15128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400" b="1" i="0"/>
              <a:t>CLN3 promoter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6DDA44E4-163C-164C-ADFA-EB8885DD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548" y="2715488"/>
            <a:ext cx="1584325" cy="503238"/>
          </a:xfrm>
          <a:prstGeom prst="rect">
            <a:avLst/>
          </a:prstGeom>
          <a:solidFill>
            <a:srgbClr val="CCFFCC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/>
              <a:t>URA3 </a:t>
            </a:r>
          </a:p>
          <a:p>
            <a:pPr algn="ctr" eaLnBrk="1" hangingPunct="1"/>
            <a:r>
              <a:rPr lang="it-IT" altLang="it-IT" sz="1200"/>
              <a:t>(reporter gene)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B2D34D2-7987-CC4E-A31A-CCD538EB8B2C}"/>
              </a:ext>
            </a:extLst>
          </p:cNvPr>
          <p:cNvSpPr txBox="1"/>
          <p:nvPr/>
        </p:nvSpPr>
        <p:spPr>
          <a:xfrm>
            <a:off x="11152909" y="1911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9C31F265-069C-2744-9CB9-4FC391B4C90B}"/>
              </a:ext>
            </a:extLst>
          </p:cNvPr>
          <p:cNvGrpSpPr>
            <a:grpSpLocks/>
          </p:cNvGrpSpPr>
          <p:nvPr/>
        </p:nvGrpSpPr>
        <p:grpSpPr bwMode="auto">
          <a:xfrm>
            <a:off x="5841273" y="254000"/>
            <a:ext cx="5529256" cy="6215490"/>
            <a:chOff x="255" y="918"/>
            <a:chExt cx="3765" cy="4737"/>
          </a:xfrm>
        </p:grpSpPr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9B1B54C4-2332-114E-8695-E690315A85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9" y="918"/>
            <a:ext cx="2382" cy="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Immagine bitmap" r:id="rId3" imgW="5041900" imgH="8305800" progId="Paint.Picture">
                    <p:embed/>
                  </p:oleObj>
                </mc:Choice>
                <mc:Fallback>
                  <p:oleObj name="Immagine bitmap" r:id="rId3" imgW="5041900" imgH="8305800" progId="Paint.Picture">
                    <p:embed/>
                    <p:pic>
                      <p:nvPicPr>
                        <p:cNvPr id="30723" name="Object 4">
                          <a:extLst>
                            <a:ext uri="{FF2B5EF4-FFF2-40B4-BE49-F238E27FC236}">
                              <a16:creationId xmlns:a16="http://schemas.microsoft.com/office/drawing/2014/main" id="{A05C154E-CDDD-274A-A26D-B838A0E79D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" y="918"/>
                          <a:ext cx="2382" cy="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40E60127-DDC1-FC4C-9191-508C61714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" y="4865"/>
              <a:ext cx="3765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i="0" dirty="0"/>
                <a:t>La regolazione </a:t>
              </a:r>
              <a:r>
                <a:rPr lang="it-IT" altLang="it-IT" sz="1800" i="0" dirty="0" err="1"/>
                <a:t>dell</a:t>
              </a:r>
              <a:r>
                <a:rPr lang="ja-JP" altLang="it-IT" sz="1800" i="0"/>
                <a:t>’</a:t>
              </a:r>
              <a:r>
                <a:rPr lang="it-IT" altLang="ja-JP" sz="1800" i="0" dirty="0"/>
                <a:t> </a:t>
              </a:r>
              <a:r>
                <a:rPr lang="it-IT" altLang="ja-JP" sz="1800" i="0" dirty="0" err="1"/>
                <a:t>mRNA</a:t>
              </a:r>
              <a:r>
                <a:rPr lang="it-IT" altLang="ja-JP" sz="1800" i="0" dirty="0"/>
                <a:t> di </a:t>
              </a:r>
              <a:r>
                <a:rPr lang="it-IT" altLang="ja-JP" sz="1800" i="1" dirty="0"/>
                <a:t>CLN3</a:t>
              </a:r>
              <a:r>
                <a:rPr lang="it-IT" altLang="ja-JP" sz="1800" dirty="0"/>
                <a:t> </a:t>
              </a:r>
              <a:r>
                <a:rPr lang="it-IT" altLang="ja-JP" sz="1800" i="0" dirty="0"/>
                <a:t>avviene mediante un set di sequenze ripetute AAGAAAAA che si trova nel promotore.</a:t>
              </a:r>
              <a:endParaRPr lang="it-IT" altLang="it-IT" sz="1800" i="0" dirty="0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C8042912-5717-1144-AD02-775EA3871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984"/>
              <a:ext cx="144" cy="48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900" 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1800" i="0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882D6E9-4347-184C-87F8-00BC76EA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47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72084B-6812-A84A-B001-15AFA899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7" y="4754348"/>
            <a:ext cx="10515600" cy="1181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dirty="0"/>
              <a:t>La sequenza presente nel promotore di </a:t>
            </a:r>
            <a:r>
              <a:rPr lang="it-IT" altLang="it-IT" i="1" dirty="0"/>
              <a:t>CLN3</a:t>
            </a:r>
            <a:r>
              <a:rPr lang="it-IT" altLang="it-IT" dirty="0"/>
              <a:t> è riconosciuta dal fattore </a:t>
            </a:r>
            <a:r>
              <a:rPr lang="it-IT" altLang="it-IT" dirty="0" err="1"/>
              <a:t>trascrizionale</a:t>
            </a:r>
            <a:r>
              <a:rPr lang="it-IT" altLang="it-IT" dirty="0"/>
              <a:t> Azf1 che contiene un motivo </a:t>
            </a:r>
            <a:r>
              <a:rPr lang="it-IT" altLang="it-IT" dirty="0" err="1"/>
              <a:t>zinc</a:t>
            </a:r>
            <a:r>
              <a:rPr lang="it-IT" altLang="it-IT" dirty="0"/>
              <a:t>-finger, regolatore positivo </a:t>
            </a:r>
            <a:r>
              <a:rPr lang="it-IT" altLang="ja-JP" dirty="0"/>
              <a:t> della trascrizione di </a:t>
            </a:r>
            <a:r>
              <a:rPr lang="it-IT" altLang="ja-JP" i="1" dirty="0"/>
              <a:t>CLN3</a:t>
            </a:r>
            <a:r>
              <a:rPr lang="it-IT" altLang="ja-JP" dirty="0"/>
              <a:t> in glucosio. </a:t>
            </a:r>
            <a:endParaRPr lang="it-IT" altLang="it-IT" dirty="0"/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3AA3E05-6658-C644-8305-9C9FFF23C3DF}"/>
              </a:ext>
            </a:extLst>
          </p:cNvPr>
          <p:cNvSpPr/>
          <p:nvPr/>
        </p:nvSpPr>
        <p:spPr>
          <a:xfrm>
            <a:off x="1769425" y="2986558"/>
            <a:ext cx="26516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err="1"/>
              <a:t>Mol</a:t>
            </a:r>
            <a:r>
              <a:rPr lang="it-IT" sz="1100" dirty="0"/>
              <a:t> Cell </a:t>
            </a:r>
            <a:r>
              <a:rPr lang="it-IT" sz="1100" dirty="0" err="1"/>
              <a:t>Biol</a:t>
            </a:r>
            <a:r>
              <a:rPr lang="it-IT" sz="1100" dirty="0"/>
              <a:t>. 2002 Mar; 22(5): 1607–1614.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8114376-1528-714D-8380-653E1E88C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9" t="5233" r="19142" b="64504"/>
          <a:stretch/>
        </p:blipFill>
        <p:spPr>
          <a:xfrm>
            <a:off x="1449195" y="1644238"/>
            <a:ext cx="3385978" cy="1282919"/>
          </a:xfrm>
          <a:prstGeom prst="rect">
            <a:avLst/>
          </a:prstGeom>
        </p:spPr>
      </p:pic>
      <p:sp>
        <p:nvSpPr>
          <p:cNvPr id="12" name="Line 12">
            <a:extLst>
              <a:ext uri="{FF2B5EF4-FFF2-40B4-BE49-F238E27FC236}">
                <a16:creationId xmlns:a16="http://schemas.microsoft.com/office/drawing/2014/main" id="{2A202B75-BC3F-1543-A786-BE7165D64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87149" y="3068780"/>
            <a:ext cx="3429000" cy="12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445FC6B0-8346-1443-9E6B-3A0270B4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624" y="2916380"/>
            <a:ext cx="995363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000" i="0"/>
              <a:t>Promoter (AAGAAAAA)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082D571-105D-5649-A36D-42AA7CD5F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649" y="2819543"/>
            <a:ext cx="1295400" cy="503237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/>
              <a:t>CLN3 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C5978B5E-BAF1-9D43-8768-B1CCF667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949" y="1544780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 i="0">
                <a:solidFill>
                  <a:srgbClr val="FF3300"/>
                </a:solidFill>
              </a:rPr>
              <a:t>Glucosio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7B51EF44-AD51-1D49-82E9-3BABAE017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712" y="2459180"/>
            <a:ext cx="5603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i="0"/>
              <a:t>Azf1</a:t>
            </a:r>
          </a:p>
        </p:txBody>
      </p:sp>
      <p:cxnSp>
        <p:nvCxnSpPr>
          <p:cNvPr id="17" name="AutoShape 19">
            <a:extLst>
              <a:ext uri="{FF2B5EF4-FFF2-40B4-BE49-F238E27FC236}">
                <a16:creationId xmlns:a16="http://schemas.microsoft.com/office/drawing/2014/main" id="{E6638E2B-CE19-A245-AFC1-2295C6232C93}"/>
              </a:ext>
            </a:extLst>
          </p:cNvPr>
          <p:cNvCxnSpPr>
            <a:cxnSpLocks noChangeShapeType="1"/>
            <a:stCxn id="15" idx="2"/>
            <a:endCxn id="16" idx="0"/>
          </p:cNvCxnSpPr>
          <p:nvPr/>
        </p:nvCxnSpPr>
        <p:spPr bwMode="auto">
          <a:xfrm flipH="1">
            <a:off x="8704699" y="1911493"/>
            <a:ext cx="179388" cy="547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AutoShape 24">
            <a:extLst>
              <a:ext uri="{FF2B5EF4-FFF2-40B4-BE49-F238E27FC236}">
                <a16:creationId xmlns:a16="http://schemas.microsoft.com/office/drawing/2014/main" id="{3D218CE6-762F-CE43-949B-FB3133F97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949" y="352598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 i="0"/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F24DA128-CECC-3B44-B76E-2AC5F22CC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349" y="405938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800" i="0"/>
              <a:t>Trascrizione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E0BB221-6BF6-2A49-84ED-FC8305EC6B7F}"/>
              </a:ext>
            </a:extLst>
          </p:cNvPr>
          <p:cNvSpPr/>
          <p:nvPr/>
        </p:nvSpPr>
        <p:spPr>
          <a:xfrm>
            <a:off x="972767" y="879756"/>
            <a:ext cx="412750" cy="852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2B7001E-9B4A-FE49-B419-B87D28623920}"/>
              </a:ext>
            </a:extLst>
          </p:cNvPr>
          <p:cNvSpPr/>
          <p:nvPr/>
        </p:nvSpPr>
        <p:spPr>
          <a:xfrm>
            <a:off x="861922" y="3193466"/>
            <a:ext cx="412750" cy="852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3C40DB-8C5D-8A4D-B09C-3A896998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652E-7B1D-1B4D-90C5-2D1DBC5CDBE5}" type="slidenum">
              <a:rPr lang="it-IT" smtClean="0"/>
              <a:t>8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104D590-2C20-1E43-BBCD-092AD5240C02}"/>
              </a:ext>
            </a:extLst>
          </p:cNvPr>
          <p:cNvSpPr/>
          <p:nvPr/>
        </p:nvSpPr>
        <p:spPr>
          <a:xfrm>
            <a:off x="1666504" y="1544780"/>
            <a:ext cx="454396" cy="52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83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40">
            <a:extLst>
              <a:ext uri="{FF2B5EF4-FFF2-40B4-BE49-F238E27FC236}">
                <a16:creationId xmlns:a16="http://schemas.microsoft.com/office/drawing/2014/main" id="{CE338633-25F5-8E4E-B454-30979830C4F5}"/>
              </a:ext>
            </a:extLst>
          </p:cNvPr>
          <p:cNvGrpSpPr>
            <a:grpSpLocks/>
          </p:cNvGrpSpPr>
          <p:nvPr/>
        </p:nvGrpSpPr>
        <p:grpSpPr bwMode="auto">
          <a:xfrm>
            <a:off x="2090738" y="1125539"/>
            <a:ext cx="7702550" cy="1716087"/>
            <a:chOff x="357" y="1014"/>
            <a:chExt cx="4852" cy="1081"/>
          </a:xfrm>
        </p:grpSpPr>
        <p:sp>
          <p:nvSpPr>
            <p:cNvPr id="65541" name="AutoShape 2">
              <a:extLst>
                <a:ext uri="{FF2B5EF4-FFF2-40B4-BE49-F238E27FC236}">
                  <a16:creationId xmlns:a16="http://schemas.microsoft.com/office/drawing/2014/main" id="{F4893F96-9FB0-AF4C-B1B8-6BE6311E4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1633"/>
              <a:ext cx="469" cy="91"/>
            </a:xfrm>
            <a:prstGeom prst="rightArrow">
              <a:avLst>
                <a:gd name="adj1" fmla="val 50000"/>
                <a:gd name="adj2" fmla="val 128846"/>
              </a:avLst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5542" name="AutoShape 3">
              <a:extLst>
                <a:ext uri="{FF2B5EF4-FFF2-40B4-BE49-F238E27FC236}">
                  <a16:creationId xmlns:a16="http://schemas.microsoft.com/office/drawing/2014/main" id="{B6597166-9F3D-CB44-ADF4-F631B8D95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410"/>
              <a:ext cx="118" cy="124"/>
            </a:xfrm>
            <a:prstGeom prst="hexagon">
              <a:avLst>
                <a:gd name="adj" fmla="val 50000"/>
                <a:gd name="vf" fmla="val 115470"/>
              </a:avLst>
            </a:prstGeom>
            <a:solidFill>
              <a:srgbClr val="33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5543" name="Line 4">
              <a:extLst>
                <a:ext uri="{FF2B5EF4-FFF2-40B4-BE49-F238E27FC236}">
                  <a16:creationId xmlns:a16="http://schemas.microsoft.com/office/drawing/2014/main" id="{1ED4A94A-93D9-B745-839D-5B32BCF70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3" y="1476"/>
              <a:ext cx="68" cy="0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44" name="Freeform 5">
              <a:extLst>
                <a:ext uri="{FF2B5EF4-FFF2-40B4-BE49-F238E27FC236}">
                  <a16:creationId xmlns:a16="http://schemas.microsoft.com/office/drawing/2014/main" id="{78B4B989-2930-624A-BDF4-3C545675B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442"/>
              <a:ext cx="267" cy="67"/>
            </a:xfrm>
            <a:custGeom>
              <a:avLst/>
              <a:gdLst>
                <a:gd name="T0" fmla="*/ 0 w 384"/>
                <a:gd name="T1" fmla="*/ 1 h 96"/>
                <a:gd name="T2" fmla="*/ 1 w 384"/>
                <a:gd name="T3" fmla="*/ 0 h 96"/>
                <a:gd name="T4" fmla="*/ 1 w 384"/>
                <a:gd name="T5" fmla="*/ 1 h 96"/>
                <a:gd name="T6" fmla="*/ 2 w 384"/>
                <a:gd name="T7" fmla="*/ 1 h 96"/>
                <a:gd name="T8" fmla="*/ 2 w 384"/>
                <a:gd name="T9" fmla="*/ 1 h 96"/>
                <a:gd name="T10" fmla="*/ 3 w 384"/>
                <a:gd name="T11" fmla="*/ 0 h 96"/>
                <a:gd name="T12" fmla="*/ 4 w 384"/>
                <a:gd name="T13" fmla="*/ 1 h 96"/>
                <a:gd name="T14" fmla="*/ 4 w 384"/>
                <a:gd name="T15" fmla="*/ 1 h 96"/>
                <a:gd name="T16" fmla="*/ 5 w 384"/>
                <a:gd name="T17" fmla="*/ 1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4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72"/>
                    <a:pt x="384" y="48"/>
                  </a:cubicBezTo>
                </a:path>
              </a:pathLst>
            </a:custGeom>
            <a:noFill/>
            <a:ln w="19050" cmpd="sng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45" name="Rectangle 6">
              <a:extLst>
                <a:ext uri="{FF2B5EF4-FFF2-40B4-BE49-F238E27FC236}">
                  <a16:creationId xmlns:a16="http://schemas.microsoft.com/office/drawing/2014/main" id="{C7430A6F-461A-FB4F-8245-B4D3EBB75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1424"/>
              <a:ext cx="114" cy="500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alpha val="50000"/>
                  </a:schemeClr>
                </a:gs>
                <a:gs pos="100000">
                  <a:srgbClr val="475E00"/>
                </a:gs>
              </a:gsLst>
              <a:lin ang="5400000" scaled="1"/>
            </a:gradFill>
            <a:ln w="3810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5546" name="Group 7">
              <a:extLst>
                <a:ext uri="{FF2B5EF4-FFF2-40B4-BE49-F238E27FC236}">
                  <a16:creationId xmlns:a16="http://schemas.microsoft.com/office/drawing/2014/main" id="{33F8D50B-2429-9C42-BA53-5DF90231E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9" y="1424"/>
              <a:ext cx="224" cy="101"/>
              <a:chOff x="1920" y="1152"/>
              <a:chExt cx="144" cy="96"/>
            </a:xfrm>
          </p:grpSpPr>
          <p:sp>
            <p:nvSpPr>
              <p:cNvPr id="65574" name="Line 8">
                <a:extLst>
                  <a:ext uri="{FF2B5EF4-FFF2-40B4-BE49-F238E27FC236}">
                    <a16:creationId xmlns:a16="http://schemas.microsoft.com/office/drawing/2014/main" id="{B1CF51AB-CCCA-CD43-90A5-9CC02D24F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200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5" name="Line 9">
                <a:extLst>
                  <a:ext uri="{FF2B5EF4-FFF2-40B4-BE49-F238E27FC236}">
                    <a16:creationId xmlns:a16="http://schemas.microsoft.com/office/drawing/2014/main" id="{B6421175-C8CD-8241-8934-10500C2EC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152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6" name="Line 10">
                <a:extLst>
                  <a:ext uri="{FF2B5EF4-FFF2-40B4-BE49-F238E27FC236}">
                    <a16:creationId xmlns:a16="http://schemas.microsoft.com/office/drawing/2014/main" id="{25F41FC8-72DC-B143-827B-4578D1B84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20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5547" name="Group 11">
              <a:extLst>
                <a:ext uri="{FF2B5EF4-FFF2-40B4-BE49-F238E27FC236}">
                  <a16:creationId xmlns:a16="http://schemas.microsoft.com/office/drawing/2014/main" id="{9E97727F-12CF-3B45-A265-6DF0D57C5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6" y="1630"/>
              <a:ext cx="224" cy="101"/>
              <a:chOff x="1920" y="1152"/>
              <a:chExt cx="144" cy="96"/>
            </a:xfrm>
          </p:grpSpPr>
          <p:sp>
            <p:nvSpPr>
              <p:cNvPr id="65571" name="Line 12">
                <a:extLst>
                  <a:ext uri="{FF2B5EF4-FFF2-40B4-BE49-F238E27FC236}">
                    <a16:creationId xmlns:a16="http://schemas.microsoft.com/office/drawing/2014/main" id="{0197F092-31C8-F646-B9AB-56447C772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200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2" name="Line 13">
                <a:extLst>
                  <a:ext uri="{FF2B5EF4-FFF2-40B4-BE49-F238E27FC236}">
                    <a16:creationId xmlns:a16="http://schemas.microsoft.com/office/drawing/2014/main" id="{7C4FD67E-AB31-0F40-9772-6BBEFE368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152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3" name="Line 14">
                <a:extLst>
                  <a:ext uri="{FF2B5EF4-FFF2-40B4-BE49-F238E27FC236}">
                    <a16:creationId xmlns:a16="http://schemas.microsoft.com/office/drawing/2014/main" id="{DD225107-BDFD-E347-8E7E-F29FDBCFA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20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5548" name="Group 15">
              <a:extLst>
                <a:ext uri="{FF2B5EF4-FFF2-40B4-BE49-F238E27FC236}">
                  <a16:creationId xmlns:a16="http://schemas.microsoft.com/office/drawing/2014/main" id="{77C2DDF4-2948-524E-8995-F10C45E37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9" y="1825"/>
              <a:ext cx="224" cy="102"/>
              <a:chOff x="1920" y="1152"/>
              <a:chExt cx="144" cy="96"/>
            </a:xfrm>
          </p:grpSpPr>
          <p:sp>
            <p:nvSpPr>
              <p:cNvPr id="65568" name="Line 16">
                <a:extLst>
                  <a:ext uri="{FF2B5EF4-FFF2-40B4-BE49-F238E27FC236}">
                    <a16:creationId xmlns:a16="http://schemas.microsoft.com/office/drawing/2014/main" id="{7105083A-76DD-7C4B-B959-96813861A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200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69" name="Line 17">
                <a:extLst>
                  <a:ext uri="{FF2B5EF4-FFF2-40B4-BE49-F238E27FC236}">
                    <a16:creationId xmlns:a16="http://schemas.microsoft.com/office/drawing/2014/main" id="{9F07D23E-26EE-C441-A87C-96468A14E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152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0" name="Line 18">
                <a:extLst>
                  <a:ext uri="{FF2B5EF4-FFF2-40B4-BE49-F238E27FC236}">
                    <a16:creationId xmlns:a16="http://schemas.microsoft.com/office/drawing/2014/main" id="{07EE3E3C-3A6E-084A-810E-BFF5446C7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20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5549" name="AutoShape 19">
              <a:extLst>
                <a:ext uri="{FF2B5EF4-FFF2-40B4-BE49-F238E27FC236}">
                  <a16:creationId xmlns:a16="http://schemas.microsoft.com/office/drawing/2014/main" id="{537DF94F-028C-B248-A003-FEB811D41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617"/>
              <a:ext cx="118" cy="125"/>
            </a:xfrm>
            <a:prstGeom prst="hexagon">
              <a:avLst>
                <a:gd name="adj" fmla="val 50000"/>
                <a:gd name="vf" fmla="val 115470"/>
              </a:avLst>
            </a:prstGeom>
            <a:solidFill>
              <a:srgbClr val="33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5550" name="AutoShape 20">
              <a:extLst>
                <a:ext uri="{FF2B5EF4-FFF2-40B4-BE49-F238E27FC236}">
                  <a16:creationId xmlns:a16="http://schemas.microsoft.com/office/drawing/2014/main" id="{A2BA8E0C-BD4B-DF47-A7E2-8A142177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1814"/>
              <a:ext cx="118" cy="125"/>
            </a:xfrm>
            <a:prstGeom prst="hexagon">
              <a:avLst>
                <a:gd name="adj" fmla="val 50000"/>
                <a:gd name="vf" fmla="val 115470"/>
              </a:avLst>
            </a:prstGeom>
            <a:solidFill>
              <a:srgbClr val="33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5551" name="Line 21">
              <a:extLst>
                <a:ext uri="{FF2B5EF4-FFF2-40B4-BE49-F238E27FC236}">
                  <a16:creationId xmlns:a16="http://schemas.microsoft.com/office/drawing/2014/main" id="{8B87643A-A5FB-734A-9AF0-C1D59531D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8" y="1682"/>
              <a:ext cx="68" cy="0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2" name="Freeform 22">
              <a:extLst>
                <a:ext uri="{FF2B5EF4-FFF2-40B4-BE49-F238E27FC236}">
                  <a16:creationId xmlns:a16="http://schemas.microsoft.com/office/drawing/2014/main" id="{F8BB46C6-903A-D14A-B343-8F895D1BA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649"/>
              <a:ext cx="268" cy="67"/>
            </a:xfrm>
            <a:custGeom>
              <a:avLst/>
              <a:gdLst>
                <a:gd name="T0" fmla="*/ 0 w 384"/>
                <a:gd name="T1" fmla="*/ 1 h 96"/>
                <a:gd name="T2" fmla="*/ 1 w 384"/>
                <a:gd name="T3" fmla="*/ 0 h 96"/>
                <a:gd name="T4" fmla="*/ 1 w 384"/>
                <a:gd name="T5" fmla="*/ 1 h 96"/>
                <a:gd name="T6" fmla="*/ 2 w 384"/>
                <a:gd name="T7" fmla="*/ 1 h 96"/>
                <a:gd name="T8" fmla="*/ 2 w 384"/>
                <a:gd name="T9" fmla="*/ 1 h 96"/>
                <a:gd name="T10" fmla="*/ 3 w 384"/>
                <a:gd name="T11" fmla="*/ 0 h 96"/>
                <a:gd name="T12" fmla="*/ 4 w 384"/>
                <a:gd name="T13" fmla="*/ 1 h 96"/>
                <a:gd name="T14" fmla="*/ 4 w 384"/>
                <a:gd name="T15" fmla="*/ 1 h 96"/>
                <a:gd name="T16" fmla="*/ 5 w 384"/>
                <a:gd name="T17" fmla="*/ 1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4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72"/>
                    <a:pt x="384" y="48"/>
                  </a:cubicBezTo>
                </a:path>
              </a:pathLst>
            </a:custGeom>
            <a:noFill/>
            <a:ln w="19050" cmpd="sng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3" name="Line 23">
              <a:extLst>
                <a:ext uri="{FF2B5EF4-FFF2-40B4-BE49-F238E27FC236}">
                  <a16:creationId xmlns:a16="http://schemas.microsoft.com/office/drawing/2014/main" id="{6F76C36A-2362-8E45-B081-5F2FC5CC3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8" y="1873"/>
              <a:ext cx="68" cy="0"/>
            </a:xfrm>
            <a:prstGeom prst="line">
              <a:avLst/>
            </a:prstGeom>
            <a:noFill/>
            <a:ln w="19050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4" name="Freeform 24">
              <a:extLst>
                <a:ext uri="{FF2B5EF4-FFF2-40B4-BE49-F238E27FC236}">
                  <a16:creationId xmlns:a16="http://schemas.microsoft.com/office/drawing/2014/main" id="{31C54BE3-6480-1A4D-BD18-4F58DD6A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840"/>
              <a:ext cx="268" cy="66"/>
            </a:xfrm>
            <a:custGeom>
              <a:avLst/>
              <a:gdLst>
                <a:gd name="T0" fmla="*/ 0 w 384"/>
                <a:gd name="T1" fmla="*/ 1 h 96"/>
                <a:gd name="T2" fmla="*/ 1 w 384"/>
                <a:gd name="T3" fmla="*/ 0 h 96"/>
                <a:gd name="T4" fmla="*/ 1 w 384"/>
                <a:gd name="T5" fmla="*/ 1 h 96"/>
                <a:gd name="T6" fmla="*/ 2 w 384"/>
                <a:gd name="T7" fmla="*/ 1 h 96"/>
                <a:gd name="T8" fmla="*/ 2 w 384"/>
                <a:gd name="T9" fmla="*/ 1 h 96"/>
                <a:gd name="T10" fmla="*/ 3 w 384"/>
                <a:gd name="T11" fmla="*/ 0 h 96"/>
                <a:gd name="T12" fmla="*/ 4 w 384"/>
                <a:gd name="T13" fmla="*/ 1 h 96"/>
                <a:gd name="T14" fmla="*/ 4 w 384"/>
                <a:gd name="T15" fmla="*/ 1 h 96"/>
                <a:gd name="T16" fmla="*/ 5 w 384"/>
                <a:gd name="T17" fmla="*/ 1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4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72"/>
                    <a:pt x="384" y="48"/>
                  </a:cubicBezTo>
                </a:path>
              </a:pathLst>
            </a:custGeom>
            <a:noFill/>
            <a:ln w="19050" cmpd="sng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5" name="Freeform 25">
              <a:extLst>
                <a:ext uri="{FF2B5EF4-FFF2-40B4-BE49-F238E27FC236}">
                  <a16:creationId xmlns:a16="http://schemas.microsoft.com/office/drawing/2014/main" id="{B8B9457F-4248-7943-9417-FE752E33CF8A}"/>
                </a:ext>
              </a:extLst>
            </p:cNvPr>
            <p:cNvSpPr>
              <a:spLocks/>
            </p:cNvSpPr>
            <p:nvPr/>
          </p:nvSpPr>
          <p:spPr bwMode="auto">
            <a:xfrm rot="8076127">
              <a:off x="2848" y="1269"/>
              <a:ext cx="313" cy="284"/>
            </a:xfrm>
            <a:custGeom>
              <a:avLst/>
              <a:gdLst>
                <a:gd name="T0" fmla="*/ 0 w 1126"/>
                <a:gd name="T1" fmla="*/ 0 h 816"/>
                <a:gd name="T2" fmla="*/ 0 w 1126"/>
                <a:gd name="T3" fmla="*/ 0 h 816"/>
                <a:gd name="T4" fmla="*/ 0 w 1126"/>
                <a:gd name="T5" fmla="*/ 0 h 816"/>
                <a:gd name="T6" fmla="*/ 0 w 1126"/>
                <a:gd name="T7" fmla="*/ 0 h 816"/>
                <a:gd name="T8" fmla="*/ 0 w 1126"/>
                <a:gd name="T9" fmla="*/ 0 h 816"/>
                <a:gd name="T10" fmla="*/ 0 w 1126"/>
                <a:gd name="T11" fmla="*/ 0 h 816"/>
                <a:gd name="T12" fmla="*/ 0 w 1126"/>
                <a:gd name="T13" fmla="*/ 0 h 816"/>
                <a:gd name="T14" fmla="*/ 0 w 1126"/>
                <a:gd name="T15" fmla="*/ 0 h 816"/>
                <a:gd name="T16" fmla="*/ 0 w 1126"/>
                <a:gd name="T17" fmla="*/ 0 h 816"/>
                <a:gd name="T18" fmla="*/ 0 w 1126"/>
                <a:gd name="T19" fmla="*/ 0 h 8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6" h="816">
                  <a:moveTo>
                    <a:pt x="529" y="355"/>
                  </a:moveTo>
                  <a:cubicBezTo>
                    <a:pt x="294" y="446"/>
                    <a:pt x="60" y="537"/>
                    <a:pt x="30" y="582"/>
                  </a:cubicBezTo>
                  <a:cubicBezTo>
                    <a:pt x="0" y="627"/>
                    <a:pt x="310" y="710"/>
                    <a:pt x="348" y="627"/>
                  </a:cubicBezTo>
                  <a:cubicBezTo>
                    <a:pt x="386" y="544"/>
                    <a:pt x="174" y="83"/>
                    <a:pt x="257" y="83"/>
                  </a:cubicBezTo>
                  <a:cubicBezTo>
                    <a:pt x="340" y="83"/>
                    <a:pt x="756" y="627"/>
                    <a:pt x="847" y="627"/>
                  </a:cubicBezTo>
                  <a:cubicBezTo>
                    <a:pt x="938" y="627"/>
                    <a:pt x="854" y="53"/>
                    <a:pt x="801" y="83"/>
                  </a:cubicBezTo>
                  <a:cubicBezTo>
                    <a:pt x="748" y="113"/>
                    <a:pt x="582" y="816"/>
                    <a:pt x="529" y="809"/>
                  </a:cubicBezTo>
                  <a:cubicBezTo>
                    <a:pt x="476" y="802"/>
                    <a:pt x="401" y="76"/>
                    <a:pt x="484" y="38"/>
                  </a:cubicBezTo>
                  <a:cubicBezTo>
                    <a:pt x="567" y="0"/>
                    <a:pt x="930" y="484"/>
                    <a:pt x="1028" y="582"/>
                  </a:cubicBezTo>
                  <a:cubicBezTo>
                    <a:pt x="1126" y="680"/>
                    <a:pt x="1066" y="620"/>
                    <a:pt x="1074" y="627"/>
                  </a:cubicBezTo>
                </a:path>
              </a:pathLst>
            </a:custGeom>
            <a:noFill/>
            <a:ln w="28575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6" name="Freeform 26">
              <a:extLst>
                <a:ext uri="{FF2B5EF4-FFF2-40B4-BE49-F238E27FC236}">
                  <a16:creationId xmlns:a16="http://schemas.microsoft.com/office/drawing/2014/main" id="{F90CCCB1-E0FE-274D-A486-DE495C9DE9A9}"/>
                </a:ext>
              </a:extLst>
            </p:cNvPr>
            <p:cNvSpPr>
              <a:spLocks/>
            </p:cNvSpPr>
            <p:nvPr/>
          </p:nvSpPr>
          <p:spPr bwMode="auto">
            <a:xfrm rot="9374793">
              <a:off x="2822" y="1564"/>
              <a:ext cx="359" cy="250"/>
            </a:xfrm>
            <a:custGeom>
              <a:avLst/>
              <a:gdLst>
                <a:gd name="T0" fmla="*/ 0 w 1126"/>
                <a:gd name="T1" fmla="*/ 0 h 816"/>
                <a:gd name="T2" fmla="*/ 0 w 1126"/>
                <a:gd name="T3" fmla="*/ 0 h 816"/>
                <a:gd name="T4" fmla="*/ 0 w 1126"/>
                <a:gd name="T5" fmla="*/ 0 h 816"/>
                <a:gd name="T6" fmla="*/ 0 w 1126"/>
                <a:gd name="T7" fmla="*/ 0 h 816"/>
                <a:gd name="T8" fmla="*/ 0 w 1126"/>
                <a:gd name="T9" fmla="*/ 0 h 816"/>
                <a:gd name="T10" fmla="*/ 0 w 1126"/>
                <a:gd name="T11" fmla="*/ 0 h 816"/>
                <a:gd name="T12" fmla="*/ 0 w 1126"/>
                <a:gd name="T13" fmla="*/ 0 h 816"/>
                <a:gd name="T14" fmla="*/ 0 w 1126"/>
                <a:gd name="T15" fmla="*/ 0 h 816"/>
                <a:gd name="T16" fmla="*/ 0 w 1126"/>
                <a:gd name="T17" fmla="*/ 0 h 816"/>
                <a:gd name="T18" fmla="*/ 0 w 1126"/>
                <a:gd name="T19" fmla="*/ 0 h 8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6" h="816">
                  <a:moveTo>
                    <a:pt x="529" y="355"/>
                  </a:moveTo>
                  <a:cubicBezTo>
                    <a:pt x="294" y="446"/>
                    <a:pt x="60" y="537"/>
                    <a:pt x="30" y="582"/>
                  </a:cubicBezTo>
                  <a:cubicBezTo>
                    <a:pt x="0" y="627"/>
                    <a:pt x="310" y="710"/>
                    <a:pt x="348" y="627"/>
                  </a:cubicBezTo>
                  <a:cubicBezTo>
                    <a:pt x="386" y="544"/>
                    <a:pt x="174" y="83"/>
                    <a:pt x="257" y="83"/>
                  </a:cubicBezTo>
                  <a:cubicBezTo>
                    <a:pt x="340" y="83"/>
                    <a:pt x="756" y="627"/>
                    <a:pt x="847" y="627"/>
                  </a:cubicBezTo>
                  <a:cubicBezTo>
                    <a:pt x="938" y="627"/>
                    <a:pt x="854" y="53"/>
                    <a:pt x="801" y="83"/>
                  </a:cubicBezTo>
                  <a:cubicBezTo>
                    <a:pt x="748" y="113"/>
                    <a:pt x="582" y="816"/>
                    <a:pt x="529" y="809"/>
                  </a:cubicBezTo>
                  <a:cubicBezTo>
                    <a:pt x="476" y="802"/>
                    <a:pt x="401" y="76"/>
                    <a:pt x="484" y="38"/>
                  </a:cubicBezTo>
                  <a:cubicBezTo>
                    <a:pt x="567" y="0"/>
                    <a:pt x="930" y="484"/>
                    <a:pt x="1028" y="582"/>
                  </a:cubicBezTo>
                  <a:cubicBezTo>
                    <a:pt x="1126" y="680"/>
                    <a:pt x="1066" y="620"/>
                    <a:pt x="1074" y="627"/>
                  </a:cubicBezTo>
                </a:path>
              </a:pathLst>
            </a:custGeom>
            <a:noFill/>
            <a:ln w="28575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7" name="Freeform 27">
              <a:extLst>
                <a:ext uri="{FF2B5EF4-FFF2-40B4-BE49-F238E27FC236}">
                  <a16:creationId xmlns:a16="http://schemas.microsoft.com/office/drawing/2014/main" id="{80969F16-CB8C-CC42-B511-4F2D11F44512}"/>
                </a:ext>
              </a:extLst>
            </p:cNvPr>
            <p:cNvSpPr>
              <a:spLocks/>
            </p:cNvSpPr>
            <p:nvPr/>
          </p:nvSpPr>
          <p:spPr bwMode="auto">
            <a:xfrm rot="-10229622">
              <a:off x="2787" y="1845"/>
              <a:ext cx="358" cy="250"/>
            </a:xfrm>
            <a:custGeom>
              <a:avLst/>
              <a:gdLst>
                <a:gd name="T0" fmla="*/ 0 w 1126"/>
                <a:gd name="T1" fmla="*/ 0 h 816"/>
                <a:gd name="T2" fmla="*/ 0 w 1126"/>
                <a:gd name="T3" fmla="*/ 0 h 816"/>
                <a:gd name="T4" fmla="*/ 0 w 1126"/>
                <a:gd name="T5" fmla="*/ 0 h 816"/>
                <a:gd name="T6" fmla="*/ 0 w 1126"/>
                <a:gd name="T7" fmla="*/ 0 h 816"/>
                <a:gd name="T8" fmla="*/ 0 w 1126"/>
                <a:gd name="T9" fmla="*/ 0 h 816"/>
                <a:gd name="T10" fmla="*/ 0 w 1126"/>
                <a:gd name="T11" fmla="*/ 0 h 816"/>
                <a:gd name="T12" fmla="*/ 0 w 1126"/>
                <a:gd name="T13" fmla="*/ 0 h 816"/>
                <a:gd name="T14" fmla="*/ 0 w 1126"/>
                <a:gd name="T15" fmla="*/ 0 h 816"/>
                <a:gd name="T16" fmla="*/ 0 w 1126"/>
                <a:gd name="T17" fmla="*/ 0 h 816"/>
                <a:gd name="T18" fmla="*/ 0 w 1126"/>
                <a:gd name="T19" fmla="*/ 0 h 8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6" h="816">
                  <a:moveTo>
                    <a:pt x="529" y="355"/>
                  </a:moveTo>
                  <a:cubicBezTo>
                    <a:pt x="294" y="446"/>
                    <a:pt x="60" y="537"/>
                    <a:pt x="30" y="582"/>
                  </a:cubicBezTo>
                  <a:cubicBezTo>
                    <a:pt x="0" y="627"/>
                    <a:pt x="310" y="710"/>
                    <a:pt x="348" y="627"/>
                  </a:cubicBezTo>
                  <a:cubicBezTo>
                    <a:pt x="386" y="544"/>
                    <a:pt x="174" y="83"/>
                    <a:pt x="257" y="83"/>
                  </a:cubicBezTo>
                  <a:cubicBezTo>
                    <a:pt x="340" y="83"/>
                    <a:pt x="756" y="627"/>
                    <a:pt x="847" y="627"/>
                  </a:cubicBezTo>
                  <a:cubicBezTo>
                    <a:pt x="938" y="627"/>
                    <a:pt x="854" y="53"/>
                    <a:pt x="801" y="83"/>
                  </a:cubicBezTo>
                  <a:cubicBezTo>
                    <a:pt x="748" y="113"/>
                    <a:pt x="582" y="816"/>
                    <a:pt x="529" y="809"/>
                  </a:cubicBezTo>
                  <a:cubicBezTo>
                    <a:pt x="476" y="802"/>
                    <a:pt x="401" y="76"/>
                    <a:pt x="484" y="38"/>
                  </a:cubicBezTo>
                  <a:cubicBezTo>
                    <a:pt x="567" y="0"/>
                    <a:pt x="930" y="484"/>
                    <a:pt x="1028" y="582"/>
                  </a:cubicBezTo>
                  <a:cubicBezTo>
                    <a:pt x="1126" y="680"/>
                    <a:pt x="1066" y="620"/>
                    <a:pt x="1074" y="627"/>
                  </a:cubicBezTo>
                </a:path>
              </a:pathLst>
            </a:custGeom>
            <a:noFill/>
            <a:ln w="28575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8" name="Text Box 28">
              <a:extLst>
                <a:ext uri="{FF2B5EF4-FFF2-40B4-BE49-F238E27FC236}">
                  <a16:creationId xmlns:a16="http://schemas.microsoft.com/office/drawing/2014/main" id="{212675FB-5F9F-D04D-9426-9AA4C91AD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8" y="1201"/>
              <a:ext cx="1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200" b="1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59" name="Text Box 29">
              <a:extLst>
                <a:ext uri="{FF2B5EF4-FFF2-40B4-BE49-F238E27FC236}">
                  <a16:creationId xmlns:a16="http://schemas.microsoft.com/office/drawing/2014/main" id="{C709E670-45A3-F74B-AFCE-9A1E58E00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3" y="1578"/>
              <a:ext cx="1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latin typeface="Tahoma" panose="020B060403050404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65560" name="Text Box 30">
              <a:extLst>
                <a:ext uri="{FF2B5EF4-FFF2-40B4-BE49-F238E27FC236}">
                  <a16:creationId xmlns:a16="http://schemas.microsoft.com/office/drawing/2014/main" id="{89F9D2AA-D161-FA49-85E6-5F53B02F1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" y="1481"/>
              <a:ext cx="97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i="1">
                  <a:latin typeface="Tahoma" panose="020B0604030504040204" pitchFamily="34" charset="0"/>
                  <a:cs typeface="Arial" panose="020B0604020202020204" pitchFamily="34" charset="0"/>
                </a:rPr>
                <a:t>In vivo</a:t>
              </a:r>
              <a:r>
                <a:rPr lang="it-IT" altLang="it-IT" sz="1200">
                  <a:latin typeface="Tahoma" panose="020B0604030504040204" pitchFamily="34" charset="0"/>
                  <a:cs typeface="Arial" panose="020B0604020202020204" pitchFamily="34" charset="0"/>
                </a:rPr>
                <a:t> analysis of protein X by immuno-precipitation</a:t>
              </a:r>
            </a:p>
          </p:txBody>
        </p:sp>
        <p:sp>
          <p:nvSpPr>
            <p:cNvPr id="65561" name="AutoShape 31">
              <a:extLst>
                <a:ext uri="{FF2B5EF4-FFF2-40B4-BE49-F238E27FC236}">
                  <a16:creationId xmlns:a16="http://schemas.microsoft.com/office/drawing/2014/main" id="{A4AD7301-4B4A-0748-B4C4-7092796CB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1633"/>
              <a:ext cx="469" cy="100"/>
            </a:xfrm>
            <a:prstGeom prst="rightArrow">
              <a:avLst>
                <a:gd name="adj1" fmla="val 50000"/>
                <a:gd name="adj2" fmla="val 117250"/>
              </a:avLst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5562" name="Text Box 32">
              <a:extLst>
                <a:ext uri="{FF2B5EF4-FFF2-40B4-BE49-F238E27FC236}">
                  <a16:creationId xmlns:a16="http://schemas.microsoft.com/office/drawing/2014/main" id="{2DE1B8E6-4AC1-B049-952C-744E860DD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" y="1481"/>
              <a:ext cx="10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ahoma" panose="020B0604030504040204" pitchFamily="34" charset="0"/>
                  <a:cs typeface="Arial" panose="020B0604020202020204" pitchFamily="34" charset="0"/>
                </a:rPr>
                <a:t>Elution of Sic1</a:t>
              </a:r>
            </a:p>
          </p:txBody>
        </p:sp>
        <p:sp>
          <p:nvSpPr>
            <p:cNvPr id="65563" name="Text Box 33">
              <a:extLst>
                <a:ext uri="{FF2B5EF4-FFF2-40B4-BE49-F238E27FC236}">
                  <a16:creationId xmlns:a16="http://schemas.microsoft.com/office/drawing/2014/main" id="{076A778B-949A-094A-AC29-545E0D3F3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1747"/>
              <a:ext cx="10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ahoma" panose="020B0604030504040204" pitchFamily="34" charset="0"/>
                  <a:cs typeface="Arial" panose="020B0604020202020204" pitchFamily="34" charset="0"/>
                </a:rPr>
                <a:t>SDS-PAGE</a:t>
              </a:r>
            </a:p>
          </p:txBody>
        </p:sp>
        <p:sp>
          <p:nvSpPr>
            <p:cNvPr id="65564" name="Text Box 34">
              <a:extLst>
                <a:ext uri="{FF2B5EF4-FFF2-40B4-BE49-F238E27FC236}">
                  <a16:creationId xmlns:a16="http://schemas.microsoft.com/office/drawing/2014/main" id="{A4158EB7-C41A-4B42-83F3-843E2B3DD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1014"/>
              <a:ext cx="8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ahoma" panose="020B0604030504040204" pitchFamily="34" charset="0"/>
                  <a:cs typeface="Arial" panose="020B0604020202020204" pitchFamily="34" charset="0"/>
                </a:rPr>
                <a:t>M      IP1   IP2</a:t>
              </a:r>
            </a:p>
          </p:txBody>
        </p:sp>
        <p:pic>
          <p:nvPicPr>
            <p:cNvPr id="65565" name="Picture 35" descr="26-9-07 Glc G1-G2">
              <a:extLst>
                <a:ext uri="{FF2B5EF4-FFF2-40B4-BE49-F238E27FC236}">
                  <a16:creationId xmlns:a16="http://schemas.microsoft.com/office/drawing/2014/main" id="{6083244F-E2BB-A949-972F-799BA1922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89" t="10651" r="2638" b="15913"/>
            <a:stretch>
              <a:fillRect/>
            </a:stretch>
          </p:blipFill>
          <p:spPr bwMode="auto">
            <a:xfrm>
              <a:off x="4477" y="1144"/>
              <a:ext cx="664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6" name="Picture 36" descr="26-9-07 Glc G1-G2">
              <a:extLst>
                <a:ext uri="{FF2B5EF4-FFF2-40B4-BE49-F238E27FC236}">
                  <a16:creationId xmlns:a16="http://schemas.microsoft.com/office/drawing/2014/main" id="{56CFFA11-936A-4549-AA88-3600EF43D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" t="10651" r="87369" b="15913"/>
            <a:stretch>
              <a:fillRect/>
            </a:stretch>
          </p:blipFill>
          <p:spPr bwMode="auto">
            <a:xfrm>
              <a:off x="4299" y="1144"/>
              <a:ext cx="259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7" name="Rectangle 37">
              <a:extLst>
                <a:ext uri="{FF2B5EF4-FFF2-40B4-BE49-F238E27FC236}">
                  <a16:creationId xmlns:a16="http://schemas.microsoft.com/office/drawing/2014/main" id="{43BCC2D8-AC18-6249-93B2-91787653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1143"/>
              <a:ext cx="843" cy="8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65538" name="Title 1">
            <a:extLst>
              <a:ext uri="{FF2B5EF4-FFF2-40B4-BE49-F238E27FC236}">
                <a16:creationId xmlns:a16="http://schemas.microsoft.com/office/drawing/2014/main" id="{57B665A7-A43D-C14A-BF95-3D8C93CA2196}"/>
              </a:ext>
            </a:extLst>
          </p:cNvPr>
          <p:cNvSpPr>
            <a:spLocks/>
          </p:cNvSpPr>
          <p:nvPr/>
        </p:nvSpPr>
        <p:spPr bwMode="auto">
          <a:xfrm>
            <a:off x="1814513" y="361556"/>
            <a:ext cx="8353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26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Immunoprecipitazione</a:t>
            </a:r>
            <a:endParaRPr lang="en-US" altLang="it-IT" sz="2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65539" name="Picture 39">
            <a:extLst>
              <a:ext uri="{FF2B5EF4-FFF2-40B4-BE49-F238E27FC236}">
                <a16:creationId xmlns:a16="http://schemas.microsoft.com/office/drawing/2014/main" id="{9D2BCC39-C11B-AF48-A577-79680CD0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816225"/>
            <a:ext cx="532765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Segnaposto numero diapositiva 1">
            <a:extLst>
              <a:ext uri="{FF2B5EF4-FFF2-40B4-BE49-F238E27FC236}">
                <a16:creationId xmlns:a16="http://schemas.microsoft.com/office/drawing/2014/main" id="{041C0256-487A-754E-ABF6-50D2247D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DF70A1-AF9E-7941-87C8-63FA09C02DA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607763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1403</Words>
  <Application>Microsoft Macintosh PowerPoint</Application>
  <PresentationFormat>Widescreen</PresentationFormat>
  <Paragraphs>108</Paragraphs>
  <Slides>16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8" baseType="lpstr">
      <vt:lpstr>ＭＳ Ｐゴシック</vt:lpstr>
      <vt:lpstr>游ゴシック</vt:lpstr>
      <vt:lpstr>Arial</vt:lpstr>
      <vt:lpstr>Calibri</vt:lpstr>
      <vt:lpstr>Calibri Light</vt:lpstr>
      <vt:lpstr>Helvetica</vt:lpstr>
      <vt:lpstr>Symbol</vt:lpstr>
      <vt:lpstr>Tahoma</vt:lpstr>
      <vt:lpstr>Verdana</vt:lpstr>
      <vt:lpstr>Wingdings</vt:lpstr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 Carbon source regulation of CLN3 mRNA levels </vt:lpstr>
      <vt:lpstr>CLN3 mRNA levels are decreased in cells growing on non-fermentable carbon sources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Jove Content</vt:lpstr>
      <vt:lpstr>Jove Content</vt:lpstr>
      <vt:lpstr>Jove Content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paola.coccetti@unimib.it</cp:lastModifiedBy>
  <cp:revision>26</cp:revision>
  <dcterms:created xsi:type="dcterms:W3CDTF">2021-10-01T15:04:31Z</dcterms:created>
  <dcterms:modified xsi:type="dcterms:W3CDTF">2022-10-10T19:23:07Z</dcterms:modified>
</cp:coreProperties>
</file>