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63" r:id="rId2"/>
    <p:sldId id="313" r:id="rId3"/>
    <p:sldId id="314" r:id="rId4"/>
    <p:sldId id="317" r:id="rId5"/>
    <p:sldId id="318" r:id="rId6"/>
    <p:sldId id="319" r:id="rId7"/>
    <p:sldId id="315" r:id="rId8"/>
    <p:sldId id="320" r:id="rId9"/>
    <p:sldId id="307" r:id="rId10"/>
    <p:sldId id="308" r:id="rId11"/>
    <p:sldId id="322" r:id="rId12"/>
    <p:sldId id="316" r:id="rId13"/>
    <p:sldId id="323" r:id="rId14"/>
    <p:sldId id="329" r:id="rId15"/>
    <p:sldId id="260" r:id="rId16"/>
    <p:sldId id="328" r:id="rId17"/>
    <p:sldId id="336" r:id="rId18"/>
    <p:sldId id="330" r:id="rId19"/>
    <p:sldId id="310" r:id="rId20"/>
    <p:sldId id="331" r:id="rId21"/>
    <p:sldId id="327" r:id="rId22"/>
    <p:sldId id="337" r:id="rId23"/>
    <p:sldId id="325" r:id="rId24"/>
    <p:sldId id="332" r:id="rId25"/>
    <p:sldId id="324" r:id="rId26"/>
    <p:sldId id="333" r:id="rId27"/>
    <p:sldId id="334" r:id="rId28"/>
    <p:sldId id="270" r:id="rId29"/>
    <p:sldId id="338" r:id="rId30"/>
    <p:sldId id="271" r:id="rId31"/>
    <p:sldId id="272" r:id="rId32"/>
    <p:sldId id="335" r:id="rId33"/>
    <p:sldId id="262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3"/>
    <p:restoredTop sz="95853"/>
  </p:normalViewPr>
  <p:slideViewPr>
    <p:cSldViewPr snapToGrid="0" snapToObjects="1">
      <p:cViewPr varScale="1">
        <p:scale>
          <a:sx n="103" d="100"/>
          <a:sy n="103" d="100"/>
        </p:scale>
        <p:origin x="17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9367D-729A-0047-B25D-68CA76C68120}" type="datetimeFigureOut">
              <a:rPr lang="it-IT" smtClean="0"/>
              <a:t>11/10/22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50B23-26E1-4D4C-8E51-F4CF1D328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62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B61D7C-DEB2-5A41-A619-84D1CE78C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A433F0C-F36F-1740-853B-C86DBB74C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13C287-FF0F-A04E-BFA2-A586F87C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1433-6F9F-0949-984E-3244A111D38E}" type="datetime1">
              <a:rPr lang="it-IT" smtClean="0"/>
              <a:t>11/10/22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39AB92-5DBC-A94F-AAD2-CFE55DF50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393F28-CEE3-164F-A319-6D5898148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3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0C7C13-68E4-3440-AAAE-A1BB60B73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8B56EA6-DE10-3044-BCB8-CC2CB84AB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93614A-5CF7-7843-BAAE-746C1A329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2602-D20E-904D-8738-AE69E3C1099D}" type="datetime1">
              <a:rPr lang="it-IT" smtClean="0"/>
              <a:t>11/10/22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C936CE-D71F-6E49-9273-0310B7DF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C0D548-4373-E641-8BA6-0BAB3470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08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8E3955C-D132-3D46-90E8-CE5817A5EF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6C84E96-22C3-F142-ACBF-C44B10481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AB6C66-9EB6-F54F-B556-0CCA00E8B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C304-D312-B84D-8498-2322F4F9AE5A}" type="datetime1">
              <a:rPr lang="it-IT" smtClean="0"/>
              <a:t>11/10/22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4561A0-5567-2644-9A31-34DF1F830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C236A3-C43A-0045-A5EF-512EA325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09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20268D-2ED9-7F4C-9566-766335078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C805B-C9C1-8248-B315-7BAC776E8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D5F6FB-004E-904E-AD77-AA89F4D62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6A72-B11C-D143-8AC8-7A244C82043C}" type="datetime1">
              <a:rPr lang="it-IT" smtClean="0"/>
              <a:t>11/10/22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4ECA7B-315C-0E4A-BE3C-513BCED26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54F9A9-7250-1C43-BE92-3B5F09110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62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A6C784-6E9D-4347-A74F-8F2324AA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D852E7-F445-5440-9029-6E7A35DCC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C17036-B593-FC43-B05C-48797E51C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E24-FC10-064F-8626-A5713E173591}" type="datetime1">
              <a:rPr lang="it-IT" smtClean="0"/>
              <a:t>11/10/22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7BAC2A-B7A9-C741-B23A-E2EA26D7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A66B29-F6BF-EE45-AAAC-68E63956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19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4E76FA-6889-224C-9535-CF6FA3FD5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B492CC-4DBB-AB41-B806-12641C885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C15CE1C-0F54-3C4D-AA09-25A570211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6F8013-9A3F-3F4C-86CD-A0083B919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F4D6-9F03-EE43-9F1F-DB71A2608B7A}" type="datetime1">
              <a:rPr lang="it-IT" smtClean="0"/>
              <a:t>11/10/22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F71620C-171E-954A-8C1A-4B2979994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BBFC64-4400-814D-8762-2B19B98B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67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F4FF02-C0EA-154E-A703-04C4FD9FF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828DD7-EAB2-934F-8A14-3F5F9B2CE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A0D7AC3-7E5D-0644-A969-3445B69E8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61FE561-1426-F640-9BF2-02F8C833D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7B41D2C-5553-FE4C-B920-62AB270E07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F5B647E-2963-2A40-B030-EF8F55564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851F-8E7A-7E46-9012-F7DCC51E47DB}" type="datetime1">
              <a:rPr lang="it-IT" smtClean="0"/>
              <a:t>11/10/22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495AE4-9C4F-6448-ACC0-45B63A45C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1A5CBA5-7C73-644B-BE84-368A33A4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77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9BFFBD-8684-5C47-B1E7-1CCE9C8B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095B987-6645-2740-9C19-634E74F6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E5FF-F512-E74A-93C2-F59AD1C0E6F5}" type="datetime1">
              <a:rPr lang="it-IT" smtClean="0"/>
              <a:t>11/10/22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87100BC-094C-8D46-BF02-8AAFEEDDF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B10F3D2-2174-394F-9222-30A080DF5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75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13D7FC3-E848-5749-A3EC-20C1EF96E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D78C-1C0E-784E-90D6-9B7281635BA9}" type="datetime1">
              <a:rPr lang="it-IT" smtClean="0"/>
              <a:t>11/10/22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FB74C86-158C-2F4E-930E-AE6AA80C1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C28FEC-9F8C-F84E-9AB2-C6FDB1F97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92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64FE4-559B-0B42-BD92-7BD79D977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C0F643-8537-2E4B-AE87-77E177991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DA3705E-F714-AB4F-B059-F6878193B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86464DC-EC5D-A94A-80AF-D1CABD6A8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FE97-E55F-5844-8C6D-916D8B112257}" type="datetime1">
              <a:rPr lang="it-IT" smtClean="0"/>
              <a:t>11/10/22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A37549-8144-2549-8194-2038C71DE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B03ABC6-ADCC-B14D-82D3-F72D2634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05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516AFA-9C74-8E46-B7FE-75EE37C09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3836846-6E37-1141-960A-D296483C8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43445A-5E36-1547-B356-7FF7505E9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6B889C-A3F4-704D-AA58-177C5AA89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DE74-7346-1447-ACFC-4D72759180C2}" type="datetime1">
              <a:rPr lang="it-IT" smtClean="0"/>
              <a:t>11/10/22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906445-EFFD-CC4D-9531-0C0A9010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7FBC79-9BA5-F449-BA63-ED69CC8F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54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4EF0507-AB67-D349-B386-22CEC4C3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C0671E-ED94-5D4D-8578-BB0AA72CF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D9CB12-7199-2E43-80E8-4E769F55B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5DE30-7809-7B4D-B55F-633937032751}" type="datetime1">
              <a:rPr lang="it-IT" smtClean="0"/>
              <a:t>11/10/22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F94301-26BB-0E4F-8175-3B64A8EFB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1804CA-F6B5-854C-953C-A075783E5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6760B-1FEF-CA4D-98D8-8081A41E2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7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neuroscience/proteome" TargetMode="External"/><Relationship Id="rId7" Type="http://schemas.openxmlformats.org/officeDocument/2006/relationships/hyperlink" Target="https://www.sciencedirect.com/topics/neuroscience/p38-mitogen-activated-protein-kinase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ciencedirect.com/topics/neuroscience/mitogen-activated-protein-kinase-1" TargetMode="External"/><Relationship Id="rId5" Type="http://schemas.openxmlformats.org/officeDocument/2006/relationships/hyperlink" Target="https://www.sciencedirect.com/topics/neuroscience/adenylyl-cyclase" TargetMode="External"/><Relationship Id="rId4" Type="http://schemas.openxmlformats.org/officeDocument/2006/relationships/hyperlink" Target="https://www.sciencedirect.com/topics/neuroscience/signal-transduction-pathway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B740C0-0C0D-4E4F-9514-E2DEBA885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0033" y="1364220"/>
            <a:ext cx="5958874" cy="4992130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sz="2400" i="1" dirty="0"/>
              <a:t>Cannabis </a:t>
            </a:r>
            <a:r>
              <a:rPr lang="it-IT" sz="2400" dirty="0" err="1"/>
              <a:t>is</a:t>
            </a:r>
            <a:r>
              <a:rPr lang="it-IT" sz="2400" dirty="0"/>
              <a:t> a </a:t>
            </a:r>
            <a:r>
              <a:rPr lang="it-IT" sz="2400" dirty="0" err="1"/>
              <a:t>genus</a:t>
            </a:r>
            <a:r>
              <a:rPr lang="it-IT" sz="2400" dirty="0"/>
              <a:t> of </a:t>
            </a:r>
            <a:r>
              <a:rPr lang="it-IT" sz="2400" dirty="0" err="1"/>
              <a:t>plants</a:t>
            </a:r>
            <a:r>
              <a:rPr lang="it-IT" sz="2400" dirty="0"/>
              <a:t> in the family </a:t>
            </a:r>
            <a:r>
              <a:rPr lang="it-IT" sz="2400" dirty="0" err="1"/>
              <a:t>Cannabaceae</a:t>
            </a:r>
            <a:r>
              <a:rPr lang="it-IT" sz="2400" dirty="0"/>
              <a:t>. </a:t>
            </a:r>
          </a:p>
          <a:p>
            <a:pPr marL="0" indent="0" algn="ctr">
              <a:buNone/>
            </a:pPr>
            <a:endParaRPr lang="it-IT" sz="2400" dirty="0"/>
          </a:p>
          <a:p>
            <a:pPr algn="ctr">
              <a:buFont typeface="Wingdings" pitchFamily="2" charset="2"/>
              <a:buChar char="Ø"/>
            </a:pPr>
            <a:r>
              <a:rPr lang="it-IT" sz="2400" dirty="0" err="1"/>
              <a:t>There</a:t>
            </a:r>
            <a:r>
              <a:rPr lang="it-IT" sz="2400" dirty="0"/>
              <a:t> are </a:t>
            </a:r>
            <a:r>
              <a:rPr lang="it-IT" sz="2400" dirty="0" err="1"/>
              <a:t>three</a:t>
            </a:r>
            <a:r>
              <a:rPr lang="it-IT" sz="2400" dirty="0"/>
              <a:t> </a:t>
            </a:r>
            <a:r>
              <a:rPr lang="it-IT" sz="2400" dirty="0" err="1"/>
              <a:t>recognized</a:t>
            </a:r>
            <a:r>
              <a:rPr lang="it-IT" sz="2400" dirty="0"/>
              <a:t> </a:t>
            </a:r>
            <a:r>
              <a:rPr lang="it-IT" sz="2400" dirty="0" err="1"/>
              <a:t>species</a:t>
            </a:r>
            <a:r>
              <a:rPr lang="it-IT" sz="2400" dirty="0"/>
              <a:t> of </a:t>
            </a:r>
            <a:r>
              <a:rPr lang="it-IT" sz="2400" i="1" dirty="0"/>
              <a:t>Cannabis </a:t>
            </a:r>
            <a:r>
              <a:rPr lang="it-IT" sz="2400" dirty="0"/>
              <a:t>(e.g., </a:t>
            </a:r>
            <a:r>
              <a:rPr lang="it-IT" sz="2400" i="1" dirty="0"/>
              <a:t>Cannabis sativa</a:t>
            </a:r>
            <a:r>
              <a:rPr lang="it-IT" sz="2400" dirty="0"/>
              <a:t>, </a:t>
            </a:r>
            <a:r>
              <a:rPr lang="it-IT" sz="2400" i="1" dirty="0"/>
              <a:t>Cannabis indica </a:t>
            </a:r>
            <a:r>
              <a:rPr lang="it-IT" sz="2400" dirty="0"/>
              <a:t>and </a:t>
            </a:r>
            <a:r>
              <a:rPr lang="it-IT" sz="2400" i="1" dirty="0"/>
              <a:t>Cannabis </a:t>
            </a:r>
            <a:r>
              <a:rPr lang="it-IT" sz="2400" i="1" dirty="0" err="1"/>
              <a:t>ruderalis</a:t>
            </a:r>
            <a:r>
              <a:rPr lang="it-IT" sz="2400" dirty="0"/>
              <a:t>) and more </a:t>
            </a:r>
            <a:r>
              <a:rPr lang="it-IT" sz="2400" dirty="0" err="1"/>
              <a:t>than</a:t>
            </a:r>
            <a:r>
              <a:rPr lang="it-IT" sz="2400" dirty="0"/>
              <a:t> 700 </a:t>
            </a:r>
            <a:r>
              <a:rPr lang="it-IT" sz="2400" dirty="0" err="1"/>
              <a:t>strains</a:t>
            </a:r>
            <a:r>
              <a:rPr lang="it-IT" sz="2400" dirty="0"/>
              <a:t>. </a:t>
            </a:r>
          </a:p>
          <a:p>
            <a:pPr algn="ctr">
              <a:buFont typeface="Wingdings" pitchFamily="2" charset="2"/>
              <a:buChar char="Ø"/>
            </a:pPr>
            <a:endParaRPr lang="it-IT" sz="2400" dirty="0"/>
          </a:p>
          <a:p>
            <a:pPr algn="ctr">
              <a:buFont typeface="Wingdings" pitchFamily="2" charset="2"/>
              <a:buChar char="Ø"/>
            </a:pPr>
            <a:r>
              <a:rPr lang="it-IT" sz="2400" i="1" dirty="0"/>
              <a:t>Cannabis </a:t>
            </a:r>
            <a:r>
              <a:rPr lang="it-IT" sz="2400" dirty="0" err="1"/>
              <a:t>has</a:t>
            </a:r>
            <a:r>
              <a:rPr lang="it-IT" sz="2400" dirty="0"/>
              <a:t> more </a:t>
            </a:r>
            <a:r>
              <a:rPr lang="it-IT" sz="2400" dirty="0" err="1"/>
              <a:t>than</a:t>
            </a:r>
            <a:r>
              <a:rPr lang="it-IT" sz="2400" dirty="0"/>
              <a:t> 400 </a:t>
            </a:r>
            <a:r>
              <a:rPr lang="it-IT" sz="2400" dirty="0" err="1"/>
              <a:t>bioactive</a:t>
            </a:r>
            <a:r>
              <a:rPr lang="it-IT" sz="2400" dirty="0"/>
              <a:t> </a:t>
            </a:r>
            <a:r>
              <a:rPr lang="it-IT" sz="2400" dirty="0" err="1"/>
              <a:t>components</a:t>
            </a:r>
            <a:r>
              <a:rPr lang="it-IT" sz="2400" dirty="0"/>
              <a:t>,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majorly</a:t>
            </a:r>
            <a:r>
              <a:rPr lang="it-IT" sz="2400" dirty="0"/>
              <a:t> include </a:t>
            </a:r>
            <a:r>
              <a:rPr lang="it-IT" sz="2400" dirty="0" err="1"/>
              <a:t>cannabinoids</a:t>
            </a:r>
            <a:r>
              <a:rPr lang="it-IT" sz="2400" dirty="0"/>
              <a:t> (or </a:t>
            </a:r>
            <a:r>
              <a:rPr lang="it-IT" sz="2400" dirty="0" err="1"/>
              <a:t>phytocannabinoids</a:t>
            </a:r>
            <a:r>
              <a:rPr lang="it-IT" sz="2400" dirty="0"/>
              <a:t>), </a:t>
            </a:r>
            <a:r>
              <a:rPr lang="it-IT" sz="2400" dirty="0" err="1"/>
              <a:t>polyphenols</a:t>
            </a:r>
            <a:r>
              <a:rPr lang="it-IT" sz="2400" dirty="0"/>
              <a:t>, </a:t>
            </a:r>
            <a:r>
              <a:rPr lang="it-IT" sz="2400" dirty="0" err="1"/>
              <a:t>flavonoids</a:t>
            </a:r>
            <a:r>
              <a:rPr lang="it-IT" sz="2400" dirty="0"/>
              <a:t>, </a:t>
            </a:r>
            <a:r>
              <a:rPr lang="it-IT" sz="2400" dirty="0" err="1"/>
              <a:t>terpenes</a:t>
            </a:r>
            <a:r>
              <a:rPr lang="it-IT" sz="2400" dirty="0"/>
              <a:t>, </a:t>
            </a:r>
            <a:r>
              <a:rPr lang="it-IT" sz="2400" dirty="0" err="1"/>
              <a:t>terpenoids</a:t>
            </a:r>
            <a:r>
              <a:rPr lang="it-IT" sz="2400" dirty="0"/>
              <a:t>, </a:t>
            </a:r>
            <a:r>
              <a:rPr lang="it-IT" sz="2400" dirty="0" err="1"/>
              <a:t>fatty</a:t>
            </a:r>
            <a:r>
              <a:rPr lang="it-IT" sz="2400" dirty="0"/>
              <a:t> </a:t>
            </a:r>
            <a:r>
              <a:rPr lang="it-IT" sz="2400" dirty="0" err="1"/>
              <a:t>acids</a:t>
            </a:r>
            <a:r>
              <a:rPr lang="it-IT" sz="2400" dirty="0"/>
              <a:t>, </a:t>
            </a:r>
            <a:r>
              <a:rPr lang="it-IT" sz="2400" dirty="0" err="1"/>
              <a:t>oils</a:t>
            </a:r>
            <a:r>
              <a:rPr lang="it-IT" sz="2400" dirty="0"/>
              <a:t> and </a:t>
            </a:r>
            <a:r>
              <a:rPr lang="it-IT" sz="2400" dirty="0" err="1"/>
              <a:t>waxes</a:t>
            </a:r>
            <a:r>
              <a:rPr lang="it-IT" sz="2400" dirty="0"/>
              <a:t>.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7FE6C8D-1F6C-CF4A-B955-E3E2D34B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1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C515DBE-2A9B-2C40-8E50-0C14717F8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479"/>
          <a:stretch/>
        </p:blipFill>
        <p:spPr>
          <a:xfrm>
            <a:off x="1099751" y="1364220"/>
            <a:ext cx="4516738" cy="5268753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B738B2A5-DFD1-C344-8506-A242B00AB466}"/>
              </a:ext>
            </a:extLst>
          </p:cNvPr>
          <p:cNvSpPr txBox="1">
            <a:spLocks/>
          </p:cNvSpPr>
          <p:nvPr/>
        </p:nvSpPr>
        <p:spPr>
          <a:xfrm>
            <a:off x="3620872" y="148281"/>
            <a:ext cx="3991233" cy="999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3600" b="1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it-IT" sz="36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Cannabis sativa 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L. </a:t>
            </a:r>
            <a:b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endParaRPr lang="it-IT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760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B789098-CDD8-EB40-9790-5C735DD30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631"/>
          <a:stretch/>
        </p:blipFill>
        <p:spPr>
          <a:xfrm>
            <a:off x="335758" y="546099"/>
            <a:ext cx="11246642" cy="3766409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3E6D7AE-5C24-5E43-A0A9-B3C475E56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01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E7E05C-8230-B541-92B9-E1FAB1634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23" y="561208"/>
            <a:ext cx="7762007" cy="849893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The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cannabinoid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synthetic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pathway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b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endParaRPr lang="it-IT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996B54E5-E8E2-114A-A617-C1030E346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1" r="13838" b="5655"/>
          <a:stretch/>
        </p:blipFill>
        <p:spPr>
          <a:xfrm>
            <a:off x="644236" y="1411101"/>
            <a:ext cx="7788494" cy="4448111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9F9B7B-AAA5-1049-B002-6508968E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11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58F1A8A-BCCC-5843-92DC-778608C7253A}"/>
              </a:ext>
            </a:extLst>
          </p:cNvPr>
          <p:cNvSpPr/>
          <p:nvPr/>
        </p:nvSpPr>
        <p:spPr>
          <a:xfrm>
            <a:off x="2068368" y="5928629"/>
            <a:ext cx="53224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err="1"/>
              <a:t>Nutrients</a:t>
            </a:r>
            <a:r>
              <a:rPr lang="it-IT" sz="1200" dirty="0"/>
              <a:t> 2020, 12(7), 1935; </a:t>
            </a:r>
            <a:r>
              <a:rPr lang="it-IT" sz="1200" dirty="0" err="1"/>
              <a:t>https</a:t>
            </a:r>
            <a:r>
              <a:rPr lang="it-IT" sz="1200" dirty="0"/>
              <a:t>://</a:t>
            </a:r>
            <a:r>
              <a:rPr lang="it-IT" sz="1200" dirty="0" err="1"/>
              <a:t>doi.org</a:t>
            </a:r>
            <a:r>
              <a:rPr lang="it-IT" sz="1200" dirty="0"/>
              <a:t>/10.3390/nu12071935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8147BC4-C3FF-CC40-9183-404BE036C910}"/>
              </a:ext>
            </a:extLst>
          </p:cNvPr>
          <p:cNvSpPr/>
          <p:nvPr/>
        </p:nvSpPr>
        <p:spPr>
          <a:xfrm>
            <a:off x="8520660" y="1404314"/>
            <a:ext cx="34532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sz="2200" dirty="0" err="1"/>
              <a:t>Olivetolic</a:t>
            </a:r>
            <a:r>
              <a:rPr lang="it-IT" sz="2200" dirty="0"/>
              <a:t> acid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originated</a:t>
            </a:r>
            <a:r>
              <a:rPr lang="it-IT" sz="2200" dirty="0"/>
              <a:t> in the </a:t>
            </a:r>
            <a:r>
              <a:rPr lang="it-IT" sz="2200" dirty="0" err="1"/>
              <a:t>cytosolic</a:t>
            </a:r>
            <a:r>
              <a:rPr lang="it-IT" sz="2200" dirty="0"/>
              <a:t> </a:t>
            </a:r>
            <a:r>
              <a:rPr lang="it-IT" sz="2200" dirty="0" err="1"/>
              <a:t>polyketide</a:t>
            </a:r>
            <a:r>
              <a:rPr lang="it-IT" sz="2200" dirty="0"/>
              <a:t> </a:t>
            </a:r>
            <a:r>
              <a:rPr lang="it-IT" sz="2200" dirty="0" err="1"/>
              <a:t>pathway</a:t>
            </a:r>
            <a:r>
              <a:rPr lang="it-IT" sz="2200" dirty="0"/>
              <a:t> </a:t>
            </a:r>
            <a:r>
              <a:rPr lang="it-IT" sz="2200" dirty="0" err="1"/>
              <a:t>through</a:t>
            </a:r>
            <a:r>
              <a:rPr lang="it-IT" sz="2200" dirty="0"/>
              <a:t> an </a:t>
            </a:r>
            <a:r>
              <a:rPr lang="it-IT" sz="2200" dirty="0" err="1"/>
              <a:t>aldol</a:t>
            </a:r>
            <a:r>
              <a:rPr lang="it-IT" sz="2200" dirty="0"/>
              <a:t> </a:t>
            </a:r>
            <a:r>
              <a:rPr lang="it-IT" sz="2200" dirty="0" err="1"/>
              <a:t>condensation</a:t>
            </a:r>
            <a:r>
              <a:rPr lang="it-IT" sz="2200" dirty="0"/>
              <a:t> of </a:t>
            </a:r>
            <a:r>
              <a:rPr lang="it-IT" sz="2200" b="1" dirty="0" err="1"/>
              <a:t>hexanoyl-CoA</a:t>
            </a:r>
            <a:r>
              <a:rPr lang="it-IT" sz="2200" b="1" dirty="0"/>
              <a:t> </a:t>
            </a:r>
            <a:r>
              <a:rPr lang="it-IT" sz="2200" dirty="0"/>
              <a:t>with </a:t>
            </a:r>
            <a:r>
              <a:rPr lang="it-IT" sz="2200" dirty="0" err="1"/>
              <a:t>three</a:t>
            </a:r>
            <a:r>
              <a:rPr lang="it-IT" sz="2200" dirty="0"/>
              <a:t> </a:t>
            </a:r>
            <a:r>
              <a:rPr lang="it-IT" sz="2200" dirty="0" err="1"/>
              <a:t>molecules</a:t>
            </a:r>
            <a:r>
              <a:rPr lang="it-IT" sz="2200" dirty="0"/>
              <a:t> of </a:t>
            </a:r>
            <a:r>
              <a:rPr lang="it-IT" sz="2200" b="1" dirty="0" err="1"/>
              <a:t>malonyl-CoA</a:t>
            </a:r>
            <a:r>
              <a:rPr lang="it-IT" sz="2200" dirty="0"/>
              <a:t>, </a:t>
            </a:r>
            <a:r>
              <a:rPr lang="it-IT" sz="2200" dirty="0" err="1"/>
              <a:t>that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catalysed</a:t>
            </a:r>
            <a:r>
              <a:rPr lang="it-IT" sz="2200" dirty="0"/>
              <a:t> by the </a:t>
            </a:r>
            <a:r>
              <a:rPr lang="it-IT" sz="2200" b="1" dirty="0" err="1"/>
              <a:t>polyketide</a:t>
            </a:r>
            <a:r>
              <a:rPr lang="it-IT" sz="2200" b="1" dirty="0"/>
              <a:t> </a:t>
            </a:r>
            <a:r>
              <a:rPr lang="it-IT" sz="2200" b="1" dirty="0" err="1"/>
              <a:t>synthase</a:t>
            </a:r>
            <a:r>
              <a:rPr lang="it-IT" sz="2200" b="1" dirty="0"/>
              <a:t> </a:t>
            </a:r>
            <a:r>
              <a:rPr lang="it-IT" sz="2200" dirty="0"/>
              <a:t>(</a:t>
            </a:r>
            <a:r>
              <a:rPr lang="it-IT" sz="2200" b="1" dirty="0"/>
              <a:t>PKS</a:t>
            </a:r>
            <a:r>
              <a:rPr lang="it-IT" sz="2200" dirty="0"/>
              <a:t>) </a:t>
            </a:r>
            <a:r>
              <a:rPr lang="it-IT" sz="2200" dirty="0" err="1"/>
              <a:t>enzyme</a:t>
            </a:r>
            <a:r>
              <a:rPr lang="it-IT" sz="2200" dirty="0"/>
              <a:t> in the </a:t>
            </a:r>
            <a:r>
              <a:rPr lang="it-IT" sz="2200" dirty="0" err="1"/>
              <a:t>presence</a:t>
            </a:r>
            <a:r>
              <a:rPr lang="it-IT" sz="2200" dirty="0"/>
              <a:t> of </a:t>
            </a:r>
            <a:r>
              <a:rPr lang="it-IT" sz="2200" b="1" dirty="0" err="1"/>
              <a:t>olivetolic</a:t>
            </a:r>
            <a:r>
              <a:rPr lang="it-IT" sz="2200" b="1" dirty="0"/>
              <a:t> acid </a:t>
            </a:r>
            <a:r>
              <a:rPr lang="it-IT" sz="2200" b="1" dirty="0" err="1"/>
              <a:t>cyclase</a:t>
            </a:r>
            <a:r>
              <a:rPr lang="it-IT" sz="2200" dirty="0"/>
              <a:t> (</a:t>
            </a:r>
            <a:r>
              <a:rPr lang="it-IT" sz="2200" b="1" dirty="0"/>
              <a:t>OAC</a:t>
            </a:r>
            <a:r>
              <a:rPr lang="it-IT" sz="22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738977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E7E05C-8230-B541-92B9-E1FAB1634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97" y="295294"/>
            <a:ext cx="7728527" cy="795412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The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cannabinoid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synthetic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pathway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b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endParaRPr lang="it-IT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996B54E5-E8E2-114A-A617-C1030E346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1" r="13838" b="5655"/>
          <a:stretch/>
        </p:blipFill>
        <p:spPr>
          <a:xfrm>
            <a:off x="718706" y="1179874"/>
            <a:ext cx="7561118" cy="4318253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9F9B7B-AAA5-1049-B002-6508968E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12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58F1A8A-BCCC-5843-92DC-778608C7253A}"/>
              </a:ext>
            </a:extLst>
          </p:cNvPr>
          <p:cNvSpPr/>
          <p:nvPr/>
        </p:nvSpPr>
        <p:spPr>
          <a:xfrm>
            <a:off x="2219036" y="5587295"/>
            <a:ext cx="459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err="1"/>
              <a:t>Nutrients</a:t>
            </a:r>
            <a:r>
              <a:rPr lang="it-IT" sz="1200" dirty="0"/>
              <a:t> 2020, 12(7), 1935; </a:t>
            </a:r>
            <a:r>
              <a:rPr lang="it-IT" sz="1200" dirty="0" err="1"/>
              <a:t>https</a:t>
            </a:r>
            <a:r>
              <a:rPr lang="it-IT" sz="1200" dirty="0"/>
              <a:t>://</a:t>
            </a:r>
            <a:r>
              <a:rPr lang="it-IT" sz="1200" dirty="0" err="1"/>
              <a:t>doi.org</a:t>
            </a:r>
            <a:r>
              <a:rPr lang="it-IT" sz="1200" dirty="0"/>
              <a:t>/10.3390/nu12071935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2FEBCD8-CDE1-CB4F-9532-2020429ACAB8}"/>
              </a:ext>
            </a:extLst>
          </p:cNvPr>
          <p:cNvSpPr/>
          <p:nvPr/>
        </p:nvSpPr>
        <p:spPr>
          <a:xfrm>
            <a:off x="8423564" y="1448955"/>
            <a:ext cx="3768436" cy="404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b="1" dirty="0" err="1"/>
              <a:t>Cannabigerolic</a:t>
            </a:r>
            <a:r>
              <a:rPr lang="it-IT" b="1" dirty="0"/>
              <a:t> acid </a:t>
            </a:r>
            <a:r>
              <a:rPr lang="it-IT" dirty="0"/>
              <a:t>(</a:t>
            </a:r>
            <a:r>
              <a:rPr lang="it-IT" b="1" dirty="0"/>
              <a:t>CBGA</a:t>
            </a:r>
            <a:r>
              <a:rPr lang="it-IT" dirty="0"/>
              <a:t>) </a:t>
            </a:r>
            <a:r>
              <a:rPr lang="it-IT" dirty="0" err="1"/>
              <a:t>is</a:t>
            </a:r>
            <a:r>
              <a:rPr lang="it-IT" dirty="0"/>
              <a:t> the common precursor of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cannabinoids</a:t>
            </a:r>
            <a:r>
              <a:rPr lang="it-IT" dirty="0"/>
              <a:t>.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synthethesized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an </a:t>
            </a:r>
            <a:r>
              <a:rPr lang="it-IT" dirty="0" err="1"/>
              <a:t>alkylation</a:t>
            </a:r>
            <a:r>
              <a:rPr lang="it-IT" dirty="0"/>
              <a:t> of the </a:t>
            </a:r>
            <a:r>
              <a:rPr lang="it-IT" dirty="0" err="1"/>
              <a:t>phenolic</a:t>
            </a:r>
            <a:r>
              <a:rPr lang="it-IT" dirty="0"/>
              <a:t> </a:t>
            </a:r>
            <a:r>
              <a:rPr lang="it-IT" dirty="0" err="1"/>
              <a:t>moiety</a:t>
            </a:r>
            <a:r>
              <a:rPr lang="it-IT" dirty="0"/>
              <a:t> of </a:t>
            </a:r>
            <a:r>
              <a:rPr lang="it-IT" b="1" dirty="0" err="1"/>
              <a:t>olivetolic</a:t>
            </a:r>
            <a:r>
              <a:rPr lang="it-IT" b="1" dirty="0"/>
              <a:t> acid </a:t>
            </a:r>
            <a:r>
              <a:rPr lang="it-IT" dirty="0"/>
              <a:t>with the </a:t>
            </a:r>
            <a:r>
              <a:rPr lang="it-IT" dirty="0" err="1"/>
              <a:t>terpenoid</a:t>
            </a:r>
            <a:r>
              <a:rPr lang="it-IT" dirty="0"/>
              <a:t> component of </a:t>
            </a:r>
            <a:r>
              <a:rPr lang="it-IT" b="1" dirty="0" err="1"/>
              <a:t>geranyl</a:t>
            </a:r>
            <a:r>
              <a:rPr lang="it-IT" b="1" dirty="0"/>
              <a:t> </a:t>
            </a:r>
            <a:r>
              <a:rPr lang="it-IT" b="1" dirty="0" err="1"/>
              <a:t>pyrophosphate</a:t>
            </a:r>
            <a:r>
              <a:rPr lang="it-IT" b="1" dirty="0"/>
              <a:t> </a:t>
            </a:r>
            <a:r>
              <a:rPr lang="it-IT" dirty="0"/>
              <a:t>(</a:t>
            </a:r>
            <a:r>
              <a:rPr lang="it-IT" b="1" dirty="0"/>
              <a:t>GPP</a:t>
            </a:r>
            <a:r>
              <a:rPr lang="it-IT" dirty="0"/>
              <a:t>).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dirty="0"/>
          </a:p>
          <a:p>
            <a:endParaRPr lang="it-IT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dirty="0"/>
              <a:t>The </a:t>
            </a:r>
            <a:r>
              <a:rPr lang="it-IT" dirty="0" err="1"/>
              <a:t>reaction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catalysed</a:t>
            </a:r>
            <a:r>
              <a:rPr lang="it-IT" dirty="0"/>
              <a:t> by a </a:t>
            </a:r>
            <a:r>
              <a:rPr lang="it-IT" b="1" dirty="0" err="1"/>
              <a:t>geranylpyrophosphate:olivetolate</a:t>
            </a:r>
            <a:r>
              <a:rPr lang="it-IT" b="1" dirty="0"/>
              <a:t> </a:t>
            </a:r>
            <a:r>
              <a:rPr lang="it-IT" b="1" dirty="0" err="1"/>
              <a:t>geranyl-transferase</a:t>
            </a:r>
            <a:r>
              <a:rPr lang="it-IT" b="1" dirty="0"/>
              <a:t> </a:t>
            </a:r>
            <a:r>
              <a:rPr lang="it-IT" dirty="0"/>
              <a:t>(GOT). </a:t>
            </a:r>
          </a:p>
        </p:txBody>
      </p:sp>
    </p:spTree>
    <p:extLst>
      <p:ext uri="{BB962C8B-B14F-4D97-AF65-F5344CB8AC3E}">
        <p14:creationId xmlns:p14="http://schemas.microsoft.com/office/powerpoint/2010/main" val="6717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E7E05C-8230-B541-92B9-E1FAB1634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23" y="561208"/>
            <a:ext cx="7762007" cy="849893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The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cannabinoid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synthetic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pathway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b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endParaRPr lang="it-IT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996B54E5-E8E2-114A-A617-C1030E346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1" r="13838" b="5655"/>
          <a:stretch/>
        </p:blipFill>
        <p:spPr>
          <a:xfrm>
            <a:off x="644236" y="1411101"/>
            <a:ext cx="7788494" cy="4448111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9F9B7B-AAA5-1049-B002-6508968E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13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58F1A8A-BCCC-5843-92DC-778608C7253A}"/>
              </a:ext>
            </a:extLst>
          </p:cNvPr>
          <p:cNvSpPr/>
          <p:nvPr/>
        </p:nvSpPr>
        <p:spPr>
          <a:xfrm>
            <a:off x="2068368" y="5928629"/>
            <a:ext cx="53224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err="1"/>
              <a:t>Nutrients</a:t>
            </a:r>
            <a:r>
              <a:rPr lang="it-IT" sz="1200" dirty="0"/>
              <a:t> 2020, 12(7), 1935; </a:t>
            </a:r>
            <a:r>
              <a:rPr lang="it-IT" sz="1200" dirty="0" err="1"/>
              <a:t>https</a:t>
            </a:r>
            <a:r>
              <a:rPr lang="it-IT" sz="1200" dirty="0"/>
              <a:t>://</a:t>
            </a:r>
            <a:r>
              <a:rPr lang="it-IT" sz="1200" dirty="0" err="1"/>
              <a:t>doi.org</a:t>
            </a:r>
            <a:r>
              <a:rPr lang="it-IT" sz="1200" dirty="0"/>
              <a:t>/10.3390/nu12071935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8147BC4-C3FF-CC40-9183-404BE036C910}"/>
              </a:ext>
            </a:extLst>
          </p:cNvPr>
          <p:cNvSpPr/>
          <p:nvPr/>
        </p:nvSpPr>
        <p:spPr>
          <a:xfrm>
            <a:off x="8610600" y="1770314"/>
            <a:ext cx="30395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sz="1600" dirty="0"/>
              <a:t>The </a:t>
            </a:r>
            <a:r>
              <a:rPr lang="it-IT" sz="1600" b="1" dirty="0"/>
              <a:t>GPP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synthesized</a:t>
            </a:r>
            <a:r>
              <a:rPr lang="it-IT" sz="1600" dirty="0"/>
              <a:t> by the </a:t>
            </a:r>
            <a:r>
              <a:rPr lang="it-IT" sz="1600" dirty="0" err="1"/>
              <a:t>plastidial</a:t>
            </a:r>
            <a:r>
              <a:rPr lang="it-IT" sz="1600" dirty="0"/>
              <a:t> </a:t>
            </a:r>
            <a:r>
              <a:rPr lang="it-IT" sz="1600" dirty="0" err="1"/>
              <a:t>methylerythritol</a:t>
            </a:r>
            <a:endParaRPr lang="it-IT" sz="1600" dirty="0"/>
          </a:p>
          <a:p>
            <a:pPr algn="ctr"/>
            <a:r>
              <a:rPr lang="it-IT" sz="1600" dirty="0" err="1"/>
              <a:t>phosphate</a:t>
            </a:r>
            <a:r>
              <a:rPr lang="it-IT" sz="1600" dirty="0"/>
              <a:t> (MEP) </a:t>
            </a:r>
            <a:r>
              <a:rPr lang="it-IT" sz="1600" dirty="0" err="1"/>
              <a:t>pathway</a:t>
            </a:r>
            <a:r>
              <a:rPr lang="it-IT" sz="1600" dirty="0"/>
              <a:t>. </a:t>
            </a:r>
          </a:p>
          <a:p>
            <a:pPr algn="ctr"/>
            <a:r>
              <a:rPr lang="it-IT" sz="1600" dirty="0"/>
              <a:t>In the </a:t>
            </a:r>
            <a:r>
              <a:rPr lang="it-IT" sz="1600" dirty="0" err="1"/>
              <a:t>cytosol</a:t>
            </a:r>
            <a:r>
              <a:rPr lang="it-IT" sz="1600" dirty="0"/>
              <a:t>, CBGA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converted</a:t>
            </a:r>
            <a:r>
              <a:rPr lang="it-IT" sz="1600" dirty="0"/>
              <a:t> </a:t>
            </a:r>
            <a:r>
              <a:rPr lang="it-IT" sz="1600" dirty="0" err="1"/>
              <a:t>into</a:t>
            </a:r>
            <a:r>
              <a:rPr lang="it-IT" sz="1600" dirty="0"/>
              <a:t> the </a:t>
            </a:r>
            <a:r>
              <a:rPr lang="it-IT" sz="1600" dirty="0" err="1"/>
              <a:t>acidic</a:t>
            </a:r>
            <a:r>
              <a:rPr lang="it-IT" sz="1600" dirty="0"/>
              <a:t> </a:t>
            </a:r>
            <a:r>
              <a:rPr lang="it-IT" sz="1600" dirty="0" err="1"/>
              <a:t>form</a:t>
            </a:r>
            <a:r>
              <a:rPr lang="it-IT" sz="1600" dirty="0"/>
              <a:t> of the </a:t>
            </a:r>
            <a:r>
              <a:rPr lang="it-IT" sz="1600" dirty="0" err="1"/>
              <a:t>three</a:t>
            </a:r>
            <a:r>
              <a:rPr lang="it-IT" sz="1600" dirty="0"/>
              <a:t> </a:t>
            </a:r>
            <a:r>
              <a:rPr lang="it-IT" sz="1600" dirty="0" err="1"/>
              <a:t>main</a:t>
            </a:r>
            <a:endParaRPr lang="it-IT" sz="1600" dirty="0"/>
          </a:p>
          <a:p>
            <a:pPr algn="ctr"/>
            <a:r>
              <a:rPr lang="it-IT" sz="1600" dirty="0" err="1"/>
              <a:t>cannabinoids</a:t>
            </a:r>
            <a:r>
              <a:rPr lang="it-IT" sz="1600" dirty="0"/>
              <a:t>, </a:t>
            </a:r>
            <a:r>
              <a:rPr lang="it-IT" sz="1600" b="1" dirty="0" err="1"/>
              <a:t>tetrahydrocannabinol</a:t>
            </a:r>
            <a:r>
              <a:rPr lang="it-IT" sz="1600" b="1" dirty="0"/>
              <a:t> acid </a:t>
            </a:r>
            <a:r>
              <a:rPr lang="it-IT" sz="1600" dirty="0"/>
              <a:t>(</a:t>
            </a:r>
            <a:r>
              <a:rPr lang="it-IT" sz="1600" b="1" dirty="0"/>
              <a:t>THCA</a:t>
            </a:r>
            <a:r>
              <a:rPr lang="it-IT" sz="1600" dirty="0"/>
              <a:t>) </a:t>
            </a:r>
            <a:r>
              <a:rPr lang="it-IT" sz="1600" dirty="0" err="1"/>
              <a:t>that</a:t>
            </a:r>
            <a:r>
              <a:rPr lang="it-IT" sz="1600" dirty="0"/>
              <a:t> in the </a:t>
            </a:r>
            <a:r>
              <a:rPr lang="it-IT" sz="1600" dirty="0" err="1"/>
              <a:t>acidic</a:t>
            </a:r>
            <a:r>
              <a:rPr lang="it-IT" sz="1600" dirty="0"/>
              <a:t> </a:t>
            </a:r>
            <a:r>
              <a:rPr lang="it-IT" sz="1600" dirty="0" err="1"/>
              <a:t>form</a:t>
            </a:r>
            <a:r>
              <a:rPr lang="it-IT" sz="1600" dirty="0"/>
              <a:t> </a:t>
            </a:r>
            <a:r>
              <a:rPr lang="it-IT" sz="1600" dirty="0" err="1"/>
              <a:t>has</a:t>
            </a:r>
            <a:r>
              <a:rPr lang="it-IT" sz="1600" dirty="0"/>
              <a:t> no </a:t>
            </a:r>
            <a:r>
              <a:rPr lang="it-IT" sz="1600" dirty="0" err="1"/>
              <a:t>psychoactive</a:t>
            </a:r>
            <a:r>
              <a:rPr lang="it-IT" sz="1600" dirty="0"/>
              <a:t> </a:t>
            </a:r>
            <a:r>
              <a:rPr lang="it-IT" sz="1600" dirty="0" err="1"/>
              <a:t>activity</a:t>
            </a:r>
            <a:r>
              <a:rPr lang="it-IT" sz="1600" dirty="0"/>
              <a:t>,</a:t>
            </a:r>
          </a:p>
          <a:p>
            <a:pPr algn="ctr"/>
            <a:r>
              <a:rPr lang="it-IT" sz="1600" dirty="0" err="1"/>
              <a:t>ca</a:t>
            </a:r>
            <a:r>
              <a:rPr lang="it-IT" sz="1600" b="1" dirty="0" err="1"/>
              <a:t>nnabidiolic</a:t>
            </a:r>
            <a:r>
              <a:rPr lang="it-IT" sz="1600" b="1" dirty="0"/>
              <a:t> acid </a:t>
            </a:r>
            <a:r>
              <a:rPr lang="it-IT" sz="1600" dirty="0"/>
              <a:t>(</a:t>
            </a:r>
            <a:r>
              <a:rPr lang="it-IT" sz="1600" b="1" dirty="0"/>
              <a:t>CBDA</a:t>
            </a:r>
            <a:r>
              <a:rPr lang="it-IT" sz="1600" dirty="0"/>
              <a:t>) and </a:t>
            </a:r>
            <a:r>
              <a:rPr lang="it-IT" sz="1600" b="1" dirty="0" err="1"/>
              <a:t>cannabichromenic</a:t>
            </a:r>
            <a:r>
              <a:rPr lang="it-IT" sz="1600" b="1" dirty="0"/>
              <a:t> acid </a:t>
            </a:r>
            <a:r>
              <a:rPr lang="it-IT" sz="1600" dirty="0"/>
              <a:t>(</a:t>
            </a:r>
            <a:r>
              <a:rPr lang="it-IT" sz="1600" b="1" dirty="0"/>
              <a:t>CBCA</a:t>
            </a:r>
            <a:r>
              <a:rPr lang="it-IT" sz="1600" dirty="0"/>
              <a:t>). </a:t>
            </a:r>
          </a:p>
          <a:p>
            <a:pPr algn="ctr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845565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0B0A548-2195-B348-BC8D-71C473200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14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AB9E3CB-1401-CD4F-A7A2-366AE24FD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11" y="324315"/>
            <a:ext cx="4979775" cy="6214597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24335A2-FCB0-114D-8327-B1B5E9BAF5E3}"/>
              </a:ext>
            </a:extLst>
          </p:cNvPr>
          <p:cNvSpPr/>
          <p:nvPr/>
        </p:nvSpPr>
        <p:spPr>
          <a:xfrm>
            <a:off x="6351371" y="474864"/>
            <a:ext cx="525780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sz="2200" dirty="0" err="1">
                <a:latin typeface="AdvOT025a419c"/>
              </a:rPr>
              <a:t>Cannabinoid</a:t>
            </a:r>
            <a:r>
              <a:rPr lang="it-IT" sz="2200" dirty="0">
                <a:latin typeface="AdvOT025a419c"/>
              </a:rPr>
              <a:t> </a:t>
            </a:r>
            <a:r>
              <a:rPr lang="it-IT" sz="2200" dirty="0" err="1">
                <a:latin typeface="AdvOT025a419c"/>
              </a:rPr>
              <a:t>synthesis</a:t>
            </a:r>
            <a:r>
              <a:rPr lang="it-IT" sz="2200" dirty="0">
                <a:latin typeface="AdvOT025a419c"/>
              </a:rPr>
              <a:t> </a:t>
            </a:r>
            <a:r>
              <a:rPr lang="it-IT" sz="2200" dirty="0" err="1">
                <a:latin typeface="AdvOT025a419c"/>
              </a:rPr>
              <a:t>begins</a:t>
            </a:r>
            <a:r>
              <a:rPr lang="it-IT" sz="2200" dirty="0">
                <a:latin typeface="AdvOT025a419c"/>
              </a:rPr>
              <a:t> with the precursor </a:t>
            </a:r>
            <a:r>
              <a:rPr lang="it-IT" sz="2200" dirty="0" err="1">
                <a:latin typeface="AdvOT025a419c"/>
              </a:rPr>
              <a:t>molecules</a:t>
            </a:r>
            <a:r>
              <a:rPr lang="it-IT" sz="2200" dirty="0">
                <a:latin typeface="AdvOT025a419c"/>
              </a:rPr>
              <a:t> </a:t>
            </a:r>
            <a:r>
              <a:rPr lang="it-IT" sz="2200" dirty="0" err="1">
                <a:latin typeface="AdvOT025a419c"/>
              </a:rPr>
              <a:t>olivetolic</a:t>
            </a:r>
            <a:r>
              <a:rPr lang="it-IT" sz="2200" dirty="0">
                <a:latin typeface="AdvOT025a419c"/>
              </a:rPr>
              <a:t> acid and </a:t>
            </a:r>
            <a:r>
              <a:rPr lang="it-IT" sz="2200" dirty="0" err="1">
                <a:latin typeface="AdvOT025a419c"/>
              </a:rPr>
              <a:t>geranyl-pyrophosphate</a:t>
            </a:r>
            <a:r>
              <a:rPr lang="it-IT" sz="2200" dirty="0">
                <a:latin typeface="AdvOT025a419c"/>
              </a:rPr>
              <a:t>, </a:t>
            </a:r>
            <a:r>
              <a:rPr lang="it-IT" sz="2200" dirty="0" err="1">
                <a:latin typeface="AdvOT025a419c"/>
              </a:rPr>
              <a:t>which</a:t>
            </a:r>
            <a:r>
              <a:rPr lang="it-IT" sz="2200" dirty="0">
                <a:latin typeface="AdvOT025a419c"/>
              </a:rPr>
              <a:t> combine to </a:t>
            </a:r>
            <a:r>
              <a:rPr lang="it-IT" sz="2200" dirty="0" err="1">
                <a:latin typeface="AdvOT025a419c"/>
              </a:rPr>
              <a:t>form</a:t>
            </a:r>
            <a:r>
              <a:rPr lang="it-IT" sz="2200" dirty="0">
                <a:latin typeface="AdvOT025a419c"/>
              </a:rPr>
              <a:t> </a:t>
            </a:r>
            <a:r>
              <a:rPr lang="it-IT" sz="2200" dirty="0" err="1">
                <a:latin typeface="AdvOT025a419c"/>
              </a:rPr>
              <a:t>cannabigerolic</a:t>
            </a:r>
            <a:r>
              <a:rPr lang="it-IT" sz="2200" dirty="0">
                <a:latin typeface="AdvOT025a419c"/>
              </a:rPr>
              <a:t> acid (CBGA) </a:t>
            </a:r>
          </a:p>
          <a:p>
            <a:pPr algn="ctr"/>
            <a:endParaRPr lang="it-IT" sz="2200" dirty="0">
              <a:latin typeface="AdvOT025a419c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200" dirty="0">
                <a:latin typeface="AdvOT025a419c"/>
              </a:rPr>
              <a:t>CBGA </a:t>
            </a:r>
            <a:r>
              <a:rPr lang="it-IT" sz="2200" dirty="0" err="1">
                <a:latin typeface="AdvOT025a419c"/>
              </a:rPr>
              <a:t>serves</a:t>
            </a:r>
            <a:r>
              <a:rPr lang="it-IT" sz="2200" dirty="0">
                <a:latin typeface="AdvOT025a419c"/>
              </a:rPr>
              <a:t> </a:t>
            </a:r>
            <a:r>
              <a:rPr lang="it-IT" sz="2200" dirty="0" err="1">
                <a:latin typeface="AdvOT025a419c"/>
              </a:rPr>
              <a:t>as</a:t>
            </a:r>
            <a:r>
              <a:rPr lang="it-IT" sz="2200" dirty="0">
                <a:latin typeface="AdvOT025a419c"/>
              </a:rPr>
              <a:t> the precursor to </a:t>
            </a:r>
            <a:r>
              <a:rPr lang="it-IT" sz="2200" dirty="0" err="1">
                <a:latin typeface="AdvOT025a419c"/>
              </a:rPr>
              <a:t>most</a:t>
            </a:r>
            <a:r>
              <a:rPr lang="it-IT" sz="2200" dirty="0">
                <a:latin typeface="AdvOT025a419c"/>
              </a:rPr>
              <a:t> </a:t>
            </a:r>
            <a:r>
              <a:rPr lang="it-IT" sz="2200" dirty="0" err="1">
                <a:latin typeface="AdvOT025a419c"/>
              </a:rPr>
              <a:t>other</a:t>
            </a:r>
            <a:r>
              <a:rPr lang="it-IT" sz="2200" dirty="0">
                <a:latin typeface="AdvOT025a419c"/>
              </a:rPr>
              <a:t> </a:t>
            </a:r>
            <a:r>
              <a:rPr lang="it-IT" sz="2200" dirty="0" err="1">
                <a:latin typeface="AdvOT025a419c"/>
              </a:rPr>
              <a:t>cannabinoids</a:t>
            </a:r>
            <a:r>
              <a:rPr lang="it-IT" sz="2200" dirty="0">
                <a:latin typeface="AdvOT025a419c"/>
              </a:rPr>
              <a:t> and </a:t>
            </a:r>
            <a:r>
              <a:rPr lang="it-IT" sz="2200" dirty="0" err="1">
                <a:latin typeface="AdvOT025a419c"/>
              </a:rPr>
              <a:t>is</a:t>
            </a:r>
            <a:r>
              <a:rPr lang="it-IT" sz="2200" dirty="0">
                <a:latin typeface="AdvOT025a419c"/>
              </a:rPr>
              <a:t> </a:t>
            </a:r>
            <a:r>
              <a:rPr lang="it-IT" sz="2200" dirty="0" err="1">
                <a:latin typeface="AdvOT025a419c"/>
              </a:rPr>
              <a:t>converted</a:t>
            </a:r>
            <a:r>
              <a:rPr lang="it-IT" sz="2200" dirty="0">
                <a:latin typeface="AdvOT025a419c"/>
              </a:rPr>
              <a:t> to </a:t>
            </a:r>
            <a:r>
              <a:rPr lang="it-IT" sz="2200" dirty="0">
                <a:latin typeface="Symbol" pitchFamily="2" charset="2"/>
              </a:rPr>
              <a:t>D</a:t>
            </a:r>
            <a:r>
              <a:rPr lang="it-IT" sz="2200" dirty="0">
                <a:latin typeface="AdvOT025a419c"/>
              </a:rPr>
              <a:t>9-tetrahydrocannabinolic acid (</a:t>
            </a:r>
            <a:r>
              <a:rPr lang="it-IT" sz="2200" dirty="0">
                <a:latin typeface="Symbol" pitchFamily="2" charset="2"/>
              </a:rPr>
              <a:t>D</a:t>
            </a:r>
            <a:r>
              <a:rPr lang="it-IT" sz="2200" dirty="0">
                <a:latin typeface="AdvOT025a419c"/>
              </a:rPr>
              <a:t>9-THCA), </a:t>
            </a:r>
            <a:r>
              <a:rPr lang="it-IT" sz="2200" dirty="0" err="1">
                <a:latin typeface="AdvOT025a419c"/>
              </a:rPr>
              <a:t>cannabidiolic</a:t>
            </a:r>
            <a:r>
              <a:rPr lang="it-IT" sz="2200" dirty="0">
                <a:latin typeface="AdvOT025a419c"/>
              </a:rPr>
              <a:t> acid (CBDA), and </a:t>
            </a:r>
            <a:r>
              <a:rPr lang="it-IT" sz="2200" dirty="0" err="1">
                <a:latin typeface="AdvOT025a419c"/>
              </a:rPr>
              <a:t>cannabichromenic</a:t>
            </a:r>
            <a:r>
              <a:rPr lang="it-IT" sz="2200" dirty="0">
                <a:latin typeface="AdvOT025a419c"/>
              </a:rPr>
              <a:t> acid. </a:t>
            </a:r>
          </a:p>
          <a:p>
            <a:pPr algn="ctr"/>
            <a:endParaRPr lang="it-IT" sz="2200" dirty="0">
              <a:latin typeface="AdvOT025a419c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200" dirty="0" err="1">
                <a:latin typeface="AdvOT025a419c"/>
              </a:rPr>
              <a:t>All</a:t>
            </a:r>
            <a:r>
              <a:rPr lang="it-IT" sz="2200" dirty="0">
                <a:latin typeface="AdvOT025a419c"/>
              </a:rPr>
              <a:t> </a:t>
            </a:r>
            <a:r>
              <a:rPr lang="it-IT" sz="2200" dirty="0" err="1">
                <a:latin typeface="AdvOT025a419c"/>
              </a:rPr>
              <a:t>enzymatically</a:t>
            </a:r>
            <a:r>
              <a:rPr lang="it-IT" sz="2200" dirty="0">
                <a:latin typeface="AdvOT025a419c"/>
              </a:rPr>
              <a:t> </a:t>
            </a:r>
            <a:r>
              <a:rPr lang="it-IT" sz="2200" dirty="0" err="1">
                <a:latin typeface="AdvOT025a419c"/>
              </a:rPr>
              <a:t>produced</a:t>
            </a:r>
            <a:r>
              <a:rPr lang="it-IT" sz="2200" dirty="0">
                <a:latin typeface="AdvOT025a419c"/>
              </a:rPr>
              <a:t> </a:t>
            </a:r>
            <a:r>
              <a:rPr lang="it-IT" sz="2200" dirty="0" err="1">
                <a:latin typeface="AdvOT025a419c"/>
              </a:rPr>
              <a:t>cannabinoids</a:t>
            </a:r>
            <a:r>
              <a:rPr lang="it-IT" sz="2200" dirty="0">
                <a:latin typeface="AdvOT025a419c"/>
              </a:rPr>
              <a:t> (</a:t>
            </a:r>
            <a:r>
              <a:rPr lang="it-IT" sz="2200" dirty="0" err="1">
                <a:latin typeface="AdvOT025a419c"/>
              </a:rPr>
              <a:t>including</a:t>
            </a:r>
            <a:r>
              <a:rPr lang="it-IT" sz="2200" dirty="0">
                <a:latin typeface="AdvOT025a419c"/>
              </a:rPr>
              <a:t> CBG) are </a:t>
            </a:r>
            <a:r>
              <a:rPr lang="it-IT" sz="2200" dirty="0" err="1">
                <a:latin typeface="AdvOT025a419c"/>
              </a:rPr>
              <a:t>produced</a:t>
            </a:r>
            <a:r>
              <a:rPr lang="it-IT" sz="2200" dirty="0">
                <a:latin typeface="AdvOT025a419c"/>
              </a:rPr>
              <a:t> </a:t>
            </a:r>
            <a:r>
              <a:rPr lang="it-IT" sz="2200" dirty="0" err="1">
                <a:latin typeface="AdvOT025a419c"/>
              </a:rPr>
              <a:t>as</a:t>
            </a:r>
            <a:r>
              <a:rPr lang="it-IT" sz="2200" dirty="0">
                <a:latin typeface="AdvOT025a419c"/>
              </a:rPr>
              <a:t> </a:t>
            </a:r>
            <a:r>
              <a:rPr lang="it-IT" sz="2200" dirty="0" err="1">
                <a:latin typeface="AdvOT025a419c"/>
              </a:rPr>
              <a:t>their</a:t>
            </a:r>
            <a:r>
              <a:rPr lang="it-IT" sz="2200" dirty="0">
                <a:latin typeface="AdvOT025a419c"/>
              </a:rPr>
              <a:t> </a:t>
            </a:r>
            <a:r>
              <a:rPr lang="it-IT" sz="2200" dirty="0" err="1">
                <a:latin typeface="AdvOT025a419c"/>
              </a:rPr>
              <a:t>acidic</a:t>
            </a:r>
            <a:r>
              <a:rPr lang="it-IT" sz="2200" dirty="0">
                <a:latin typeface="AdvOT025a419c"/>
              </a:rPr>
              <a:t> </a:t>
            </a:r>
            <a:r>
              <a:rPr lang="it-IT" sz="2200" dirty="0" err="1">
                <a:latin typeface="AdvOT025a419c"/>
              </a:rPr>
              <a:t>form</a:t>
            </a:r>
            <a:r>
              <a:rPr lang="it-IT" sz="2200" dirty="0">
                <a:latin typeface="AdvOT025a419c"/>
              </a:rPr>
              <a:t> and are </a:t>
            </a:r>
            <a:r>
              <a:rPr lang="it-IT" sz="2200" dirty="0" err="1">
                <a:latin typeface="AdvOT025a419c"/>
              </a:rPr>
              <a:t>then</a:t>
            </a:r>
            <a:r>
              <a:rPr lang="it-IT" sz="2200" dirty="0">
                <a:latin typeface="AdvOT025a419c"/>
              </a:rPr>
              <a:t> </a:t>
            </a:r>
            <a:r>
              <a:rPr lang="it-IT" sz="2200" dirty="0" err="1">
                <a:latin typeface="AdvOT025a419c"/>
              </a:rPr>
              <a:t>decarboxylated</a:t>
            </a:r>
            <a:r>
              <a:rPr lang="it-IT" sz="2200" dirty="0">
                <a:latin typeface="AdvOT025a419c"/>
              </a:rPr>
              <a:t> by </a:t>
            </a:r>
            <a:r>
              <a:rPr lang="it-IT" sz="2200" dirty="0" err="1">
                <a:latin typeface="AdvOT025a419c"/>
              </a:rPr>
              <a:t>heat</a:t>
            </a:r>
            <a:r>
              <a:rPr lang="it-IT" sz="2200" dirty="0">
                <a:latin typeface="AdvOT025a419c"/>
              </a:rPr>
              <a:t> to create the </a:t>
            </a:r>
            <a:r>
              <a:rPr lang="it-IT" sz="2200" dirty="0">
                <a:latin typeface="AdvOT025a419c+20"/>
              </a:rPr>
              <a:t>“</a:t>
            </a:r>
            <a:r>
              <a:rPr lang="it-IT" sz="2200" dirty="0" err="1">
                <a:latin typeface="AdvOT025a419c"/>
              </a:rPr>
              <a:t>active</a:t>
            </a:r>
            <a:r>
              <a:rPr lang="it-IT" sz="2200" dirty="0">
                <a:latin typeface="AdvOT025a419c+20"/>
              </a:rPr>
              <a:t>” </a:t>
            </a:r>
            <a:r>
              <a:rPr lang="it-IT" sz="2200" dirty="0" err="1">
                <a:latin typeface="AdvOT025a419c"/>
              </a:rPr>
              <a:t>form</a:t>
            </a:r>
            <a:r>
              <a:rPr lang="it-IT" sz="2200" dirty="0">
                <a:latin typeface="AdvOT025a419c"/>
              </a:rPr>
              <a:t>. 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4178353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96E1220-9F66-F34F-9088-018B3FE8038F}"/>
              </a:ext>
            </a:extLst>
          </p:cNvPr>
          <p:cNvSpPr/>
          <p:nvPr/>
        </p:nvSpPr>
        <p:spPr>
          <a:xfrm>
            <a:off x="7023100" y="618608"/>
            <a:ext cx="501951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l-GR" sz="2000" dirty="0"/>
              <a:t>Δ9-</a:t>
            </a:r>
            <a:r>
              <a:rPr lang="it-IT" sz="2000" dirty="0" err="1"/>
              <a:t>tetrahydrocannabinol</a:t>
            </a:r>
            <a:r>
              <a:rPr lang="it-IT" sz="2000" dirty="0"/>
              <a:t> (THC)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psychoactive</a:t>
            </a:r>
            <a:r>
              <a:rPr lang="it-IT" sz="2000" dirty="0"/>
              <a:t> </a:t>
            </a:r>
            <a:r>
              <a:rPr lang="it-IT" sz="2000" dirty="0" err="1"/>
              <a:t>activity</a:t>
            </a:r>
            <a:r>
              <a:rPr lang="it-IT" sz="2000" dirty="0"/>
              <a:t>.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0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000" dirty="0" err="1"/>
              <a:t>Usually</a:t>
            </a:r>
            <a:r>
              <a:rPr lang="it-IT" sz="2000" dirty="0"/>
              <a:t>, </a:t>
            </a:r>
            <a:r>
              <a:rPr lang="it-IT" sz="2000" dirty="0" err="1"/>
              <a:t>drug-type</a:t>
            </a:r>
            <a:r>
              <a:rPr lang="it-IT" sz="2000" dirty="0"/>
              <a:t> </a:t>
            </a:r>
            <a:r>
              <a:rPr lang="it-IT" sz="2000" i="1" dirty="0"/>
              <a:t>Cannabis </a:t>
            </a:r>
            <a:r>
              <a:rPr lang="it-IT" sz="2000" dirty="0" err="1"/>
              <a:t>contain</a:t>
            </a:r>
            <a:r>
              <a:rPr lang="it-IT" sz="2000" dirty="0"/>
              <a:t> a </a:t>
            </a:r>
            <a:r>
              <a:rPr lang="it-IT" sz="2000" dirty="0" err="1"/>
              <a:t>higher</a:t>
            </a:r>
            <a:r>
              <a:rPr lang="it-IT" sz="2000" dirty="0"/>
              <a:t> </a:t>
            </a:r>
            <a:r>
              <a:rPr lang="it-IT" sz="2000" dirty="0" err="1"/>
              <a:t>content</a:t>
            </a:r>
            <a:r>
              <a:rPr lang="it-IT" sz="2000" dirty="0"/>
              <a:t> of THC, </a:t>
            </a:r>
            <a:r>
              <a:rPr lang="it-IT" sz="2000" dirty="0" err="1"/>
              <a:t>whereas</a:t>
            </a:r>
            <a:r>
              <a:rPr lang="it-IT" sz="2000" dirty="0"/>
              <a:t> </a:t>
            </a:r>
            <a:r>
              <a:rPr lang="it-IT" sz="2000" dirty="0" err="1"/>
              <a:t>hemp</a:t>
            </a:r>
            <a:r>
              <a:rPr lang="it-IT" sz="2000" dirty="0"/>
              <a:t> (</a:t>
            </a:r>
            <a:r>
              <a:rPr lang="it-IT" sz="2000" dirty="0" err="1"/>
              <a:t>fiber-type</a:t>
            </a:r>
            <a:r>
              <a:rPr lang="it-IT" sz="2000" dirty="0"/>
              <a:t>) </a:t>
            </a:r>
            <a:r>
              <a:rPr lang="it-IT" sz="2000" dirty="0" err="1"/>
              <a:t>contains</a:t>
            </a:r>
            <a:r>
              <a:rPr lang="it-IT" sz="2000" dirty="0"/>
              <a:t> </a:t>
            </a:r>
            <a:r>
              <a:rPr lang="it-IT" sz="2000" dirty="0" err="1"/>
              <a:t>lower</a:t>
            </a:r>
            <a:r>
              <a:rPr lang="it-IT" sz="2000" dirty="0"/>
              <a:t> </a:t>
            </a:r>
            <a:r>
              <a:rPr lang="it-IT" sz="2000" dirty="0" err="1"/>
              <a:t>levels</a:t>
            </a:r>
            <a:r>
              <a:rPr lang="it-IT" sz="2000" dirty="0"/>
              <a:t> of THC.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0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000" dirty="0"/>
              <a:t>The </a:t>
            </a:r>
            <a:r>
              <a:rPr lang="it-IT" sz="2000" dirty="0" err="1"/>
              <a:t>highly</a:t>
            </a:r>
            <a:r>
              <a:rPr lang="it-IT" sz="2000" dirty="0"/>
              <a:t> </a:t>
            </a:r>
            <a:r>
              <a:rPr lang="it-IT" sz="2000" dirty="0" err="1"/>
              <a:t>lipophilic</a:t>
            </a:r>
            <a:r>
              <a:rPr lang="it-IT" sz="2000" dirty="0"/>
              <a:t> nature of THC </a:t>
            </a:r>
            <a:r>
              <a:rPr lang="it-IT" sz="2000" dirty="0" err="1"/>
              <a:t>makes</a:t>
            </a:r>
            <a:r>
              <a:rPr lang="it-IT" sz="2000" dirty="0"/>
              <a:t>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rapidly</a:t>
            </a:r>
            <a:r>
              <a:rPr lang="it-IT" sz="2000" dirty="0"/>
              <a:t> </a:t>
            </a:r>
            <a:r>
              <a:rPr lang="it-IT" sz="2000" dirty="0" err="1"/>
              <a:t>soluble</a:t>
            </a:r>
            <a:r>
              <a:rPr lang="it-IT" sz="2000" dirty="0"/>
              <a:t> in the </a:t>
            </a:r>
            <a:r>
              <a:rPr lang="it-IT" sz="2000" dirty="0" err="1"/>
              <a:t>blood</a:t>
            </a:r>
            <a:r>
              <a:rPr lang="it-IT" sz="2000" dirty="0"/>
              <a:t>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0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400" dirty="0"/>
              <a:t> </a:t>
            </a:r>
            <a:r>
              <a:rPr lang="it-IT" sz="2400" dirty="0" err="1"/>
              <a:t>Besides</a:t>
            </a:r>
            <a:r>
              <a:rPr lang="it-IT" sz="2400" dirty="0"/>
              <a:t> </a:t>
            </a:r>
            <a:r>
              <a:rPr lang="it-IT" sz="2400" dirty="0" err="1"/>
              <a:t>these</a:t>
            </a:r>
            <a:r>
              <a:rPr lang="it-IT" sz="2400" dirty="0"/>
              <a:t> </a:t>
            </a:r>
            <a:r>
              <a:rPr lang="it-IT" sz="2400" dirty="0" err="1"/>
              <a:t>phytocannabinoids</a:t>
            </a:r>
            <a:r>
              <a:rPr lang="it-IT" sz="2400" dirty="0"/>
              <a:t>, </a:t>
            </a:r>
            <a:r>
              <a:rPr lang="it-IT" sz="2400" dirty="0" err="1"/>
              <a:t>there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an </a:t>
            </a:r>
            <a:r>
              <a:rPr lang="it-IT" sz="2400" b="1" dirty="0" err="1"/>
              <a:t>endocannabinoid</a:t>
            </a:r>
            <a:r>
              <a:rPr lang="it-IT" sz="2400" dirty="0"/>
              <a:t> (</a:t>
            </a:r>
            <a:r>
              <a:rPr lang="it-IT" sz="2400" b="1" dirty="0" err="1"/>
              <a:t>eCB</a:t>
            </a:r>
            <a:r>
              <a:rPr lang="it-IT" sz="2400" dirty="0"/>
              <a:t>) </a:t>
            </a:r>
            <a:r>
              <a:rPr lang="it-IT" sz="2400" b="1" dirty="0" err="1"/>
              <a:t>system</a:t>
            </a:r>
            <a:r>
              <a:rPr lang="it-IT" sz="2400" dirty="0"/>
              <a:t> in the human body,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secretes</a:t>
            </a:r>
            <a:r>
              <a:rPr lang="it-IT" sz="2400" dirty="0"/>
              <a:t> the </a:t>
            </a:r>
            <a:r>
              <a:rPr lang="it-IT" sz="2400" dirty="0" err="1"/>
              <a:t>molecules</a:t>
            </a:r>
            <a:r>
              <a:rPr lang="it-IT" sz="2400" dirty="0"/>
              <a:t> (</a:t>
            </a:r>
            <a:r>
              <a:rPr lang="it-IT" sz="2400" dirty="0" err="1"/>
              <a:t>endocannabinoids</a:t>
            </a:r>
            <a:r>
              <a:rPr lang="it-IT" sz="2400" dirty="0"/>
              <a:t>) to </a:t>
            </a:r>
            <a:r>
              <a:rPr lang="it-IT" sz="2400" dirty="0" err="1"/>
              <a:t>activate</a:t>
            </a:r>
            <a:r>
              <a:rPr lang="it-IT" sz="2400" dirty="0"/>
              <a:t> the </a:t>
            </a:r>
            <a:r>
              <a:rPr lang="it-IT" sz="2400" dirty="0" err="1"/>
              <a:t>cannabinoid</a:t>
            </a:r>
            <a:r>
              <a:rPr lang="it-IT" sz="2400" dirty="0"/>
              <a:t> </a:t>
            </a:r>
            <a:r>
              <a:rPr lang="it-IT" sz="2400" dirty="0" err="1"/>
              <a:t>receptors</a:t>
            </a:r>
            <a:r>
              <a:rPr lang="it-IT" sz="2400" dirty="0"/>
              <a:t> </a:t>
            </a:r>
            <a:r>
              <a:rPr lang="it-IT" sz="2400" dirty="0" err="1"/>
              <a:t>namely</a:t>
            </a:r>
            <a:r>
              <a:rPr lang="it-IT" sz="2400" dirty="0"/>
              <a:t> CB1 and CB2</a:t>
            </a:r>
            <a:r>
              <a:rPr lang="it-IT" sz="2000" dirty="0"/>
              <a:t>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731E20C-F11A-1D4A-A2D1-F105EA46F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6" r="4695"/>
          <a:stretch/>
        </p:blipFill>
        <p:spPr>
          <a:xfrm>
            <a:off x="146191" y="982404"/>
            <a:ext cx="6876909" cy="449580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811D6FF-D112-1040-BE26-E8590AFB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15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36EC1FC-BE63-DA45-8D2F-3D2B73C92909}"/>
              </a:ext>
            </a:extLst>
          </p:cNvPr>
          <p:cNvSpPr/>
          <p:nvPr/>
        </p:nvSpPr>
        <p:spPr>
          <a:xfrm>
            <a:off x="2048538" y="5797228"/>
            <a:ext cx="3530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/>
              <a:t>https</a:t>
            </a:r>
            <a:r>
              <a:rPr lang="it-IT" sz="1200" dirty="0"/>
              <a:t>://</a:t>
            </a:r>
            <a:r>
              <a:rPr lang="it-IT" sz="1200" dirty="0" err="1"/>
              <a:t>doi.org</a:t>
            </a:r>
            <a:r>
              <a:rPr lang="it-IT" sz="1200" dirty="0"/>
              <a:t>/10.1016/j.chemosphere.2021.133012</a:t>
            </a:r>
          </a:p>
        </p:txBody>
      </p:sp>
    </p:spTree>
    <p:extLst>
      <p:ext uri="{BB962C8B-B14F-4D97-AF65-F5344CB8AC3E}">
        <p14:creationId xmlns:p14="http://schemas.microsoft.com/office/powerpoint/2010/main" val="3347670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F14F231-92FB-CB43-A26D-90ABE461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16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9C07167-A3E5-0848-AD4B-1A4676E007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7" r="5811" b="12842"/>
          <a:stretch/>
        </p:blipFill>
        <p:spPr>
          <a:xfrm>
            <a:off x="790831" y="949091"/>
            <a:ext cx="6969211" cy="453730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18D00E3-272D-284C-982F-69DB926F54A4}"/>
              </a:ext>
            </a:extLst>
          </p:cNvPr>
          <p:cNvSpPr/>
          <p:nvPr/>
        </p:nvSpPr>
        <p:spPr>
          <a:xfrm>
            <a:off x="7908323" y="1050980"/>
            <a:ext cx="39294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In </a:t>
            </a:r>
            <a:r>
              <a:rPr lang="it-IT" sz="2400" dirty="0" err="1"/>
              <a:t>NSCs</a:t>
            </a:r>
            <a:r>
              <a:rPr lang="it-IT" sz="2400" dirty="0"/>
              <a:t>, CB</a:t>
            </a:r>
            <a:r>
              <a:rPr lang="it-IT" sz="2400" baseline="-25000" dirty="0"/>
              <a:t>1</a:t>
            </a:r>
            <a:r>
              <a:rPr lang="it-IT" sz="2400" dirty="0"/>
              <a:t> and CB</a:t>
            </a:r>
            <a:r>
              <a:rPr lang="it-IT" sz="2400" baseline="-25000" dirty="0"/>
              <a:t>2</a:t>
            </a:r>
            <a:r>
              <a:rPr lang="it-IT" sz="2400" dirty="0"/>
              <a:t> </a:t>
            </a:r>
            <a:r>
              <a:rPr lang="it-IT" sz="2400" dirty="0" err="1"/>
              <a:t>receptors</a:t>
            </a:r>
            <a:r>
              <a:rPr lang="it-IT" sz="2400" dirty="0"/>
              <a:t> display an </a:t>
            </a:r>
            <a:r>
              <a:rPr lang="it-IT" sz="2400" dirty="0" err="1"/>
              <a:t>extremely</a:t>
            </a:r>
            <a:r>
              <a:rPr lang="it-IT" sz="2400" dirty="0"/>
              <a:t> intricate </a:t>
            </a:r>
            <a:r>
              <a:rPr lang="it-IT" sz="2400" dirty="0" err="1"/>
              <a:t>signaling</a:t>
            </a:r>
            <a:r>
              <a:rPr lang="it-IT" sz="2400" dirty="0"/>
              <a:t> </a:t>
            </a:r>
            <a:r>
              <a:rPr lang="it-IT" sz="2400" dirty="0" err="1"/>
              <a:t>activity</a:t>
            </a:r>
            <a:r>
              <a:rPr lang="it-IT" sz="2400" dirty="0"/>
              <a:t> </a:t>
            </a:r>
            <a:r>
              <a:rPr lang="it-IT" sz="2400" dirty="0" err="1"/>
              <a:t>through</a:t>
            </a:r>
            <a:r>
              <a:rPr lang="it-IT" sz="2400" dirty="0"/>
              <a:t>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they</a:t>
            </a:r>
            <a:r>
              <a:rPr lang="it-IT" sz="2400" dirty="0"/>
              <a:t> modulate a </a:t>
            </a:r>
            <a:r>
              <a:rPr lang="it-IT" sz="2400" dirty="0" err="1"/>
              <a:t>variety</a:t>
            </a:r>
            <a:r>
              <a:rPr lang="it-IT" sz="2400" dirty="0"/>
              <a:t> of </a:t>
            </a:r>
            <a:r>
              <a:rPr lang="it-IT" sz="2400" dirty="0" err="1"/>
              <a:t>cellular</a:t>
            </a:r>
            <a:r>
              <a:rPr lang="it-IT" sz="2400" dirty="0"/>
              <a:t> </a:t>
            </a:r>
            <a:r>
              <a:rPr lang="it-IT" sz="2400" dirty="0" err="1"/>
              <a:t>processes</a:t>
            </a:r>
            <a:r>
              <a:rPr lang="it-IT" sz="2400" dirty="0"/>
              <a:t>: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 err="1"/>
              <a:t>survival</a:t>
            </a:r>
            <a:endParaRPr lang="it-IT" sz="2400" dirty="0"/>
          </a:p>
          <a:p>
            <a:pPr algn="ctr"/>
            <a:r>
              <a:rPr lang="it-IT" sz="2400" dirty="0" err="1"/>
              <a:t>proliferation</a:t>
            </a:r>
            <a:r>
              <a:rPr lang="it-IT" sz="2400" dirty="0"/>
              <a:t> </a:t>
            </a:r>
          </a:p>
          <a:p>
            <a:pPr algn="ctr"/>
            <a:r>
              <a:rPr lang="it-IT" sz="2400" dirty="0" err="1"/>
              <a:t>differentiation</a:t>
            </a:r>
            <a:endParaRPr lang="it-IT" sz="2400" dirty="0"/>
          </a:p>
          <a:p>
            <a:pPr algn="ctr"/>
            <a:r>
              <a:rPr lang="it-IT" sz="2400" dirty="0" err="1"/>
              <a:t>migration</a:t>
            </a:r>
            <a:r>
              <a:rPr lang="it-IT" sz="2400" dirty="0"/>
              <a:t> </a:t>
            </a:r>
          </a:p>
          <a:p>
            <a:pPr algn="ctr"/>
            <a:r>
              <a:rPr lang="it-IT" sz="2400" dirty="0" err="1"/>
              <a:t>maturation</a:t>
            </a:r>
            <a:r>
              <a:rPr lang="it-IT" sz="2400" dirty="0"/>
              <a:t> of </a:t>
            </a:r>
            <a:r>
              <a:rPr lang="it-IT" sz="2400" dirty="0" err="1"/>
              <a:t>NSCs</a:t>
            </a:r>
            <a:endParaRPr lang="it-IT" sz="24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9F3CF13-923F-9D4D-9A4E-057E13E13D60}"/>
              </a:ext>
            </a:extLst>
          </p:cNvPr>
          <p:cNvSpPr/>
          <p:nvPr/>
        </p:nvSpPr>
        <p:spPr>
          <a:xfrm>
            <a:off x="2804039" y="5703328"/>
            <a:ext cx="2942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/>
              <a:t>https</a:t>
            </a:r>
            <a:r>
              <a:rPr lang="it-IT" sz="1200" dirty="0"/>
              <a:t>://</a:t>
            </a:r>
            <a:r>
              <a:rPr lang="it-IT" sz="1200" dirty="0" err="1"/>
              <a:t>doi.org</a:t>
            </a:r>
            <a:r>
              <a:rPr lang="it-IT" sz="1200" dirty="0"/>
              <a:t>/10.1016/j.coph.2019.11.002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EB48AC2-C1C5-454C-BA3F-1826FA96C8AA}"/>
              </a:ext>
            </a:extLst>
          </p:cNvPr>
          <p:cNvSpPr/>
          <p:nvPr/>
        </p:nvSpPr>
        <p:spPr>
          <a:xfrm>
            <a:off x="3475289" y="168036"/>
            <a:ext cx="5491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The </a:t>
            </a:r>
            <a:r>
              <a:rPr lang="it-IT" sz="2800" b="1" dirty="0" err="1"/>
              <a:t>endocannabinoid</a:t>
            </a:r>
            <a:r>
              <a:rPr lang="it-IT" sz="2800" b="1" dirty="0"/>
              <a:t> </a:t>
            </a:r>
            <a:r>
              <a:rPr lang="it-IT" sz="2800" b="1" dirty="0" err="1"/>
              <a:t>system</a:t>
            </a:r>
            <a:r>
              <a:rPr lang="it-IT" sz="2800" b="1" dirty="0"/>
              <a:t> (</a:t>
            </a:r>
            <a:r>
              <a:rPr lang="it-IT" sz="2800" b="1" dirty="0" err="1"/>
              <a:t>eCB</a:t>
            </a:r>
            <a:r>
              <a:rPr lang="it-IT" sz="2800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095455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1488765-5A30-F940-A443-8EAD45B36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17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6606D29-918E-F742-A2B7-2BCE24CCCD60}"/>
              </a:ext>
            </a:extLst>
          </p:cNvPr>
          <p:cNvSpPr/>
          <p:nvPr/>
        </p:nvSpPr>
        <p:spPr>
          <a:xfrm>
            <a:off x="1812587" y="949565"/>
            <a:ext cx="8644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The ECS (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endocannabinoid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system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) of the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central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nervous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system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plays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several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regulatory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functions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including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cognition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, appetite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stimulation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, analgesia,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blood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pressure,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pain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relief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.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400" dirty="0">
              <a:solidFill>
                <a:srgbClr val="111111"/>
              </a:solidFill>
              <a:latin typeface="LtgfqfDcptgqAdvTT3713a231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The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endogenous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cannabinoids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are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presumed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to mediate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neuronal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plasticity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via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regulation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of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potentiation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,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inhibition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, and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disinhibition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of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synaptic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output,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ultimately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modulating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synaptic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functions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.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400" dirty="0">
              <a:solidFill>
                <a:srgbClr val="111111"/>
              </a:solidFill>
              <a:latin typeface="LtgfqfDcptgqAdvTT3713a231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Although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the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exact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molecular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mechanism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is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not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elucidated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,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further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research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will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aid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our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understanding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of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complex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processes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involved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,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including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 cognitive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functions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,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learning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, and </a:t>
            </a:r>
            <a:r>
              <a:rPr lang="it-IT" sz="2400" dirty="0" err="1">
                <a:solidFill>
                  <a:srgbClr val="111111"/>
                </a:solidFill>
                <a:latin typeface="LtgfqfDcptgqAdvTT3713a231"/>
              </a:rPr>
              <a:t>memory</a:t>
            </a:r>
            <a:r>
              <a:rPr lang="it-IT" sz="2400" dirty="0">
                <a:solidFill>
                  <a:srgbClr val="111111"/>
                </a:solidFill>
                <a:latin typeface="LtgfqfDcptgqAdvTT3713a231"/>
              </a:rPr>
              <a:t>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76486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5F58037-E010-1246-8B39-FB7CBA2F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18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88C2779-6FD1-6240-B9EE-F6BC1AD7DD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70"/>
          <a:stretch/>
        </p:blipFill>
        <p:spPr>
          <a:xfrm>
            <a:off x="322881" y="1260389"/>
            <a:ext cx="6930536" cy="3923297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CCA704D-30C2-C246-8E25-AF379E3DA4AF}"/>
              </a:ext>
            </a:extLst>
          </p:cNvPr>
          <p:cNvSpPr/>
          <p:nvPr/>
        </p:nvSpPr>
        <p:spPr>
          <a:xfrm>
            <a:off x="7414053" y="580768"/>
            <a:ext cx="44237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sz="2000" dirty="0"/>
              <a:t>The </a:t>
            </a:r>
            <a:r>
              <a:rPr lang="it-IT" sz="2000" dirty="0" err="1"/>
              <a:t>eCB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a </a:t>
            </a:r>
            <a:r>
              <a:rPr lang="it-IT" sz="2000" dirty="0" err="1"/>
              <a:t>complex</a:t>
            </a:r>
            <a:r>
              <a:rPr lang="it-IT" sz="2000" dirty="0"/>
              <a:t> </a:t>
            </a:r>
            <a:r>
              <a:rPr lang="it-IT" sz="2000" dirty="0" err="1"/>
              <a:t>lipid</a:t>
            </a:r>
            <a:r>
              <a:rPr lang="it-IT" sz="2000" dirty="0"/>
              <a:t> network </a:t>
            </a:r>
            <a:r>
              <a:rPr lang="it-IT" sz="2000" dirty="0" err="1"/>
              <a:t>consisting</a:t>
            </a:r>
            <a:r>
              <a:rPr lang="it-IT" sz="2000" dirty="0"/>
              <a:t> of </a:t>
            </a:r>
            <a:r>
              <a:rPr lang="it-IT" sz="2000" dirty="0" err="1"/>
              <a:t>cannabinoid</a:t>
            </a:r>
            <a:r>
              <a:rPr lang="it-IT" sz="2000" dirty="0"/>
              <a:t> </a:t>
            </a:r>
            <a:r>
              <a:rPr lang="it-IT" sz="2000" dirty="0" err="1"/>
              <a:t>receptors</a:t>
            </a:r>
            <a:r>
              <a:rPr lang="it-IT" sz="2000" dirty="0"/>
              <a:t> (</a:t>
            </a:r>
            <a:r>
              <a:rPr lang="it-IT" sz="2000" dirty="0" err="1"/>
              <a:t>CBRs</a:t>
            </a:r>
            <a:r>
              <a:rPr lang="it-IT" sz="2000" dirty="0"/>
              <a:t>), </a:t>
            </a:r>
            <a:r>
              <a:rPr lang="it-IT" sz="2000" dirty="0" err="1"/>
              <a:t>endogenous</a:t>
            </a:r>
            <a:r>
              <a:rPr lang="it-IT" sz="2000" dirty="0"/>
              <a:t> </a:t>
            </a:r>
            <a:r>
              <a:rPr lang="it-IT" sz="2000" dirty="0" err="1"/>
              <a:t>ligands</a:t>
            </a:r>
            <a:r>
              <a:rPr lang="it-IT" sz="2000" dirty="0"/>
              <a:t>, and the </a:t>
            </a:r>
            <a:r>
              <a:rPr lang="it-IT" sz="2000" dirty="0" err="1"/>
              <a:t>enzymes</a:t>
            </a:r>
            <a:r>
              <a:rPr lang="it-IT" sz="2000" dirty="0"/>
              <a:t> </a:t>
            </a:r>
            <a:r>
              <a:rPr lang="it-IT" sz="2000" dirty="0" err="1"/>
              <a:t>involved</a:t>
            </a:r>
            <a:r>
              <a:rPr lang="it-IT" sz="2000" dirty="0"/>
              <a:t> in </a:t>
            </a:r>
            <a:r>
              <a:rPr lang="it-IT" sz="2000" dirty="0" err="1"/>
              <a:t>endocannabinoid</a:t>
            </a:r>
            <a:r>
              <a:rPr lang="it-IT" sz="2000" dirty="0"/>
              <a:t> </a:t>
            </a:r>
            <a:r>
              <a:rPr lang="it-IT" sz="2000" dirty="0" err="1"/>
              <a:t>degradation</a:t>
            </a:r>
            <a:r>
              <a:rPr lang="it-IT" sz="2000" dirty="0"/>
              <a:t> and </a:t>
            </a:r>
            <a:r>
              <a:rPr lang="it-IT" sz="2000" dirty="0" err="1"/>
              <a:t>synthesis</a:t>
            </a:r>
            <a:r>
              <a:rPr lang="it-IT" sz="2000" dirty="0"/>
              <a:t>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0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000" dirty="0"/>
              <a:t> </a:t>
            </a:r>
            <a:r>
              <a:rPr lang="it-IT" sz="2000" dirty="0" err="1"/>
              <a:t>Chemicals</a:t>
            </a:r>
            <a:r>
              <a:rPr lang="it-IT" sz="2000" dirty="0"/>
              <a:t> </a:t>
            </a:r>
            <a:r>
              <a:rPr lang="it-IT" sz="2000" dirty="0" err="1"/>
              <a:t>derived</a:t>
            </a:r>
            <a:r>
              <a:rPr lang="it-IT" sz="2000" dirty="0"/>
              <a:t> from </a:t>
            </a:r>
            <a:r>
              <a:rPr lang="it-IT" sz="2000" dirty="0" err="1"/>
              <a:t>fatty</a:t>
            </a:r>
            <a:r>
              <a:rPr lang="it-IT" sz="2000" dirty="0"/>
              <a:t> acid </a:t>
            </a:r>
            <a:r>
              <a:rPr lang="it-IT" sz="2000" dirty="0" err="1"/>
              <a:t>amides</a:t>
            </a:r>
            <a:r>
              <a:rPr lang="it-IT" sz="2000" dirty="0"/>
              <a:t> and </a:t>
            </a:r>
            <a:r>
              <a:rPr lang="it-IT" sz="2000" dirty="0" err="1"/>
              <a:t>diacylglycerols</a:t>
            </a:r>
            <a:r>
              <a:rPr lang="it-IT" sz="2000" dirty="0"/>
              <a:t>, </a:t>
            </a:r>
            <a:r>
              <a:rPr lang="it-IT" sz="2000" dirty="0" err="1"/>
              <a:t>endocannabinoids</a:t>
            </a:r>
            <a:r>
              <a:rPr lang="it-IT" sz="2000" dirty="0"/>
              <a:t> (</a:t>
            </a:r>
            <a:r>
              <a:rPr lang="it-IT" sz="2000" dirty="0" err="1"/>
              <a:t>eCBs</a:t>
            </a:r>
            <a:r>
              <a:rPr lang="it-IT" sz="2000" dirty="0"/>
              <a:t>) are </a:t>
            </a:r>
            <a:r>
              <a:rPr lang="it-IT" sz="2000" dirty="0" err="1"/>
              <a:t>synthesized</a:t>
            </a:r>
            <a:r>
              <a:rPr lang="it-IT" sz="2000" dirty="0"/>
              <a:t> </a:t>
            </a:r>
            <a:r>
              <a:rPr lang="it-IT" sz="2000" dirty="0" err="1"/>
              <a:t>endogenously</a:t>
            </a:r>
            <a:r>
              <a:rPr lang="it-IT" sz="2000" dirty="0"/>
              <a:t> in </a:t>
            </a:r>
            <a:r>
              <a:rPr lang="it-IT" sz="2000" dirty="0" err="1"/>
              <a:t>mammals</a:t>
            </a:r>
            <a:r>
              <a:rPr lang="it-IT" sz="2000" dirty="0"/>
              <a:t> and are </a:t>
            </a:r>
            <a:r>
              <a:rPr lang="it-IT" sz="2000" dirty="0" err="1"/>
              <a:t>produced</a:t>
            </a:r>
            <a:r>
              <a:rPr lang="it-IT" sz="2000" dirty="0"/>
              <a:t> on </a:t>
            </a:r>
            <a:r>
              <a:rPr lang="it-IT" sz="2000" dirty="0" err="1"/>
              <a:t>demand</a:t>
            </a:r>
            <a:r>
              <a:rPr lang="it-IT" sz="2000" dirty="0"/>
              <a:t> in </a:t>
            </a:r>
            <a:r>
              <a:rPr lang="it-IT" sz="2000" dirty="0" err="1"/>
              <a:t>response</a:t>
            </a:r>
            <a:r>
              <a:rPr lang="it-IT" sz="2000" dirty="0"/>
              <a:t> to </a:t>
            </a:r>
            <a:r>
              <a:rPr lang="it-IT" sz="2000" dirty="0" err="1"/>
              <a:t>increased</a:t>
            </a:r>
            <a:r>
              <a:rPr lang="it-IT" sz="2000" dirty="0"/>
              <a:t> </a:t>
            </a:r>
            <a:r>
              <a:rPr lang="it-IT" sz="2000" dirty="0" err="1"/>
              <a:t>intracellular</a:t>
            </a:r>
            <a:r>
              <a:rPr lang="it-IT" sz="2000" dirty="0"/>
              <a:t> </a:t>
            </a:r>
            <a:r>
              <a:rPr lang="it-IT" sz="2000" dirty="0" err="1"/>
              <a:t>calcium</a:t>
            </a:r>
            <a:r>
              <a:rPr lang="it-IT" sz="2000" dirty="0"/>
              <a:t> </a:t>
            </a:r>
            <a:r>
              <a:rPr lang="it-IT" sz="2000" dirty="0" err="1"/>
              <a:t>levels</a:t>
            </a:r>
            <a:r>
              <a:rPr lang="it-IT" sz="2000" dirty="0"/>
              <a:t> ([Ca2+]i).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0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000" dirty="0"/>
              <a:t>The </a:t>
            </a:r>
            <a:r>
              <a:rPr lang="it-IT" sz="2000" dirty="0" err="1"/>
              <a:t>main</a:t>
            </a:r>
            <a:r>
              <a:rPr lang="it-IT" sz="2000" dirty="0"/>
              <a:t> </a:t>
            </a:r>
            <a:r>
              <a:rPr lang="it-IT" sz="2000" dirty="0" err="1"/>
              <a:t>eCBs</a:t>
            </a:r>
            <a:r>
              <a:rPr lang="it-IT" sz="2000" dirty="0"/>
              <a:t> are: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000" dirty="0"/>
              <a:t> </a:t>
            </a:r>
            <a:r>
              <a:rPr lang="it-IT" sz="2000" dirty="0" err="1"/>
              <a:t>arachidonoylethanolamide</a:t>
            </a:r>
            <a:r>
              <a:rPr lang="it-IT" sz="2000" dirty="0"/>
              <a:t>, </a:t>
            </a:r>
            <a:r>
              <a:rPr lang="it-IT" sz="2000" dirty="0" err="1"/>
              <a:t>also</a:t>
            </a:r>
            <a:r>
              <a:rPr lang="it-IT" sz="2000" dirty="0"/>
              <a:t> </a:t>
            </a:r>
            <a:r>
              <a:rPr lang="it-IT" sz="2000" dirty="0" err="1"/>
              <a:t>known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anandamide</a:t>
            </a:r>
            <a:r>
              <a:rPr lang="it-IT" sz="2000" dirty="0"/>
              <a:t> (AEA)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000" dirty="0"/>
              <a:t>2-arachidonoyl-glycerol (2-AG) </a:t>
            </a:r>
          </a:p>
          <a:p>
            <a:pPr marL="342900" indent="-342900">
              <a:buAutoNum type="arabicParenR"/>
            </a:pPr>
            <a:endParaRPr lang="it-IT" sz="2000" dirty="0">
              <a:solidFill>
                <a:srgbClr val="2E2E2E"/>
              </a:solidFill>
              <a:latin typeface="NexusSerif"/>
            </a:endParaRPr>
          </a:p>
          <a:p>
            <a:pPr marL="342900" indent="-342900">
              <a:buAutoNum type="arabicParenR"/>
            </a:pPr>
            <a:endParaRPr lang="it-IT" sz="2000" dirty="0">
              <a:solidFill>
                <a:srgbClr val="2E2E2E"/>
              </a:solidFill>
              <a:latin typeface="NexusSerif"/>
            </a:endParaRPr>
          </a:p>
          <a:p>
            <a:endParaRPr lang="it-IT" sz="2000" dirty="0">
              <a:solidFill>
                <a:srgbClr val="2E2E2E"/>
              </a:solidFill>
              <a:latin typeface="NexusSerif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BBFFC7B-F90E-BE45-AF7B-8EAD72B22FE0}"/>
              </a:ext>
            </a:extLst>
          </p:cNvPr>
          <p:cNvSpPr/>
          <p:nvPr/>
        </p:nvSpPr>
        <p:spPr>
          <a:xfrm>
            <a:off x="2170476" y="5382082"/>
            <a:ext cx="2942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/>
              <a:t>https</a:t>
            </a:r>
            <a:r>
              <a:rPr lang="it-IT" sz="1200" dirty="0"/>
              <a:t>://</a:t>
            </a:r>
            <a:r>
              <a:rPr lang="it-IT" sz="1200" dirty="0" err="1"/>
              <a:t>doi.org</a:t>
            </a:r>
            <a:r>
              <a:rPr lang="it-IT" sz="1200" dirty="0"/>
              <a:t>/10.1016/j.coph.2019.11.002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A88BE95-FC37-0840-875F-F360EEC157DE}"/>
              </a:ext>
            </a:extLst>
          </p:cNvPr>
          <p:cNvSpPr/>
          <p:nvPr/>
        </p:nvSpPr>
        <p:spPr>
          <a:xfrm>
            <a:off x="3788149" y="319158"/>
            <a:ext cx="2512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The </a:t>
            </a:r>
            <a:r>
              <a:rPr lang="it-IT" sz="2800" b="1" dirty="0" err="1"/>
              <a:t>eCB</a:t>
            </a:r>
            <a:r>
              <a:rPr lang="it-IT" sz="2800" b="1" dirty="0"/>
              <a:t> </a:t>
            </a:r>
            <a:r>
              <a:rPr lang="it-IT" sz="2800" b="1" dirty="0" err="1"/>
              <a:t>system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001429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84B85A9-4E80-AF4C-BB15-4CF94DEB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19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9B11007-64A4-A24C-B65F-8CEF30974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441248"/>
            <a:ext cx="12192000" cy="655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4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B740C0-0C0D-4E4F-9514-E2DEBA885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00" y="406400"/>
            <a:ext cx="6311900" cy="6248400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sz="2400" dirty="0"/>
              <a:t>The </a:t>
            </a:r>
            <a:r>
              <a:rPr lang="it-IT" sz="2400" dirty="0" err="1"/>
              <a:t>leaves</a:t>
            </a:r>
            <a:r>
              <a:rPr lang="it-IT" sz="2400" dirty="0"/>
              <a:t> and </a:t>
            </a:r>
            <a:r>
              <a:rPr lang="it-IT" sz="2400" dirty="0" err="1"/>
              <a:t>female</a:t>
            </a:r>
            <a:r>
              <a:rPr lang="it-IT" sz="2400" dirty="0"/>
              <a:t> </a:t>
            </a:r>
            <a:r>
              <a:rPr lang="it-IT" sz="2400" dirty="0" err="1"/>
              <a:t>flowers</a:t>
            </a:r>
            <a:r>
              <a:rPr lang="it-IT" sz="2400" dirty="0"/>
              <a:t> of </a:t>
            </a:r>
            <a:r>
              <a:rPr lang="it-IT" sz="2400" i="1" dirty="0"/>
              <a:t>Cannabis </a:t>
            </a:r>
            <a:r>
              <a:rPr lang="it-IT" sz="2400" dirty="0" err="1"/>
              <a:t>plants</a:t>
            </a:r>
            <a:r>
              <a:rPr lang="it-IT" sz="2400" dirty="0"/>
              <a:t> are of </a:t>
            </a:r>
            <a:r>
              <a:rPr lang="it-IT" sz="2400" dirty="0" err="1"/>
              <a:t>significant</a:t>
            </a:r>
            <a:r>
              <a:rPr lang="it-IT" sz="2400" dirty="0"/>
              <a:t> </a:t>
            </a:r>
            <a:r>
              <a:rPr lang="it-IT" sz="2400" dirty="0" err="1"/>
              <a:t>interest</a:t>
            </a:r>
            <a:r>
              <a:rPr lang="it-IT" sz="2400" dirty="0"/>
              <a:t> </a:t>
            </a:r>
            <a:r>
              <a:rPr lang="it-IT" sz="2400" dirty="0" err="1"/>
              <a:t>because</a:t>
            </a:r>
            <a:r>
              <a:rPr lang="it-IT" sz="2400" dirty="0"/>
              <a:t> of the </a:t>
            </a:r>
            <a:r>
              <a:rPr lang="it-IT" sz="2400" dirty="0" err="1"/>
              <a:t>presence</a:t>
            </a:r>
            <a:r>
              <a:rPr lang="it-IT" sz="2400" dirty="0"/>
              <a:t> of </a:t>
            </a:r>
            <a:r>
              <a:rPr lang="it-IT" sz="2400" dirty="0" err="1"/>
              <a:t>secondary</a:t>
            </a:r>
            <a:r>
              <a:rPr lang="it-IT" sz="2400" dirty="0"/>
              <a:t> </a:t>
            </a:r>
            <a:r>
              <a:rPr lang="it-IT" sz="2400" dirty="0" err="1"/>
              <a:t>metabolites</a:t>
            </a:r>
            <a:r>
              <a:rPr lang="it-IT" sz="2400" dirty="0"/>
              <a:t>:</a:t>
            </a:r>
          </a:p>
          <a:p>
            <a:pPr marL="0" indent="0" algn="ctr">
              <a:buNone/>
            </a:pPr>
            <a:r>
              <a:rPr lang="it-IT" sz="2400" dirty="0" err="1"/>
              <a:t>cannabinoids</a:t>
            </a:r>
            <a:r>
              <a:rPr lang="it-IT" sz="2400" dirty="0"/>
              <a:t>, </a:t>
            </a:r>
            <a:r>
              <a:rPr lang="it-IT" sz="2400" dirty="0" err="1"/>
              <a:t>flavonoids</a:t>
            </a:r>
            <a:r>
              <a:rPr lang="it-IT" sz="2400" dirty="0"/>
              <a:t>, </a:t>
            </a:r>
            <a:r>
              <a:rPr lang="it-IT" sz="2400" dirty="0" err="1"/>
              <a:t>terpenoids</a:t>
            </a:r>
            <a:r>
              <a:rPr lang="it-IT" sz="2400" dirty="0"/>
              <a:t>, </a:t>
            </a:r>
            <a:r>
              <a:rPr lang="it-IT" sz="2400" dirty="0" err="1"/>
              <a:t>alkaloids</a:t>
            </a:r>
            <a:r>
              <a:rPr lang="it-IT" sz="2400" dirty="0"/>
              <a:t>, </a:t>
            </a:r>
            <a:r>
              <a:rPr lang="it-IT" sz="2400" dirty="0" err="1"/>
              <a:t>lignans</a:t>
            </a:r>
            <a:r>
              <a:rPr lang="it-IT" sz="2400" dirty="0"/>
              <a:t>, </a:t>
            </a:r>
            <a:r>
              <a:rPr lang="it-IT" sz="2400" dirty="0" err="1"/>
              <a:t>anthocyanins</a:t>
            </a:r>
            <a:r>
              <a:rPr lang="it-IT" sz="2400" dirty="0"/>
              <a:t> and </a:t>
            </a:r>
            <a:r>
              <a:rPr lang="it-IT" sz="2400" dirty="0" err="1"/>
              <a:t>quinones</a:t>
            </a:r>
            <a:r>
              <a:rPr lang="it-IT" sz="2400" dirty="0"/>
              <a:t>. </a:t>
            </a:r>
          </a:p>
          <a:p>
            <a:pPr marL="0" indent="0" algn="ctr">
              <a:buNone/>
            </a:pPr>
            <a:endParaRPr lang="it-IT" sz="2400" dirty="0"/>
          </a:p>
          <a:p>
            <a:pPr algn="ctr">
              <a:buFont typeface="Wingdings" pitchFamily="2" charset="2"/>
              <a:buChar char="Ø"/>
            </a:pPr>
            <a:r>
              <a:rPr lang="it-IT" sz="2400" dirty="0"/>
              <a:t>The </a:t>
            </a:r>
            <a:r>
              <a:rPr lang="it-IT" sz="2400" dirty="0" err="1"/>
              <a:t>female</a:t>
            </a:r>
            <a:r>
              <a:rPr lang="it-IT" sz="2400" dirty="0"/>
              <a:t> </a:t>
            </a:r>
            <a:r>
              <a:rPr lang="it-IT" sz="2400" dirty="0" err="1"/>
              <a:t>flower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the </a:t>
            </a:r>
            <a:r>
              <a:rPr lang="it-IT" sz="2400" dirty="0" err="1"/>
              <a:t>largest</a:t>
            </a:r>
            <a:r>
              <a:rPr lang="it-IT" sz="2400" dirty="0"/>
              <a:t> </a:t>
            </a:r>
            <a:r>
              <a:rPr lang="it-IT" sz="2400" dirty="0" err="1"/>
              <a:t>reservoir</a:t>
            </a:r>
            <a:r>
              <a:rPr lang="it-IT" sz="2400" dirty="0"/>
              <a:t> of </a:t>
            </a:r>
            <a:r>
              <a:rPr lang="it-IT" sz="2400" dirty="0" err="1"/>
              <a:t>cannabinoids</a:t>
            </a:r>
            <a:r>
              <a:rPr lang="it-IT" sz="2400" dirty="0"/>
              <a:t>, </a:t>
            </a:r>
            <a:r>
              <a:rPr lang="it-IT" sz="2400" dirty="0" err="1"/>
              <a:t>usually</a:t>
            </a:r>
            <a:r>
              <a:rPr lang="it-IT" sz="2400" dirty="0"/>
              <a:t> </a:t>
            </a:r>
            <a:r>
              <a:rPr lang="it-IT" sz="2400" dirty="0" err="1"/>
              <a:t>stored</a:t>
            </a:r>
            <a:r>
              <a:rPr lang="it-IT" sz="2400" dirty="0"/>
              <a:t> in the </a:t>
            </a:r>
            <a:r>
              <a:rPr lang="it-IT" sz="2400" dirty="0" err="1"/>
              <a:t>glandular</a:t>
            </a:r>
            <a:r>
              <a:rPr lang="it-IT" sz="2400" dirty="0"/>
              <a:t> </a:t>
            </a:r>
            <a:r>
              <a:rPr lang="it-IT" sz="2400" dirty="0" err="1"/>
              <a:t>trichome</a:t>
            </a:r>
            <a:r>
              <a:rPr lang="it-IT" sz="2400" dirty="0"/>
              <a:t> </a:t>
            </a:r>
            <a:r>
              <a:rPr lang="it-IT" sz="2400" dirty="0" err="1"/>
              <a:t>spiked</a:t>
            </a:r>
            <a:r>
              <a:rPr lang="it-IT" sz="2400" dirty="0"/>
              <a:t> on the </a:t>
            </a:r>
            <a:r>
              <a:rPr lang="it-IT" sz="2400" dirty="0" err="1"/>
              <a:t>leafy</a:t>
            </a:r>
            <a:r>
              <a:rPr lang="it-IT" sz="2400" dirty="0"/>
              <a:t> </a:t>
            </a:r>
            <a:r>
              <a:rPr lang="it-IT" sz="2400" dirty="0" err="1"/>
              <a:t>surface</a:t>
            </a:r>
            <a:r>
              <a:rPr lang="it-IT" sz="2400" dirty="0"/>
              <a:t> of the </a:t>
            </a:r>
            <a:r>
              <a:rPr lang="it-IT" sz="2400" dirty="0" err="1"/>
              <a:t>flower</a:t>
            </a:r>
            <a:r>
              <a:rPr lang="it-IT" sz="2400" dirty="0"/>
              <a:t>. The male </a:t>
            </a:r>
            <a:r>
              <a:rPr lang="it-IT" sz="2400" dirty="0" err="1"/>
              <a:t>flower</a:t>
            </a:r>
            <a:r>
              <a:rPr lang="it-IT" sz="2400" dirty="0"/>
              <a:t> </a:t>
            </a:r>
            <a:r>
              <a:rPr lang="it-IT" sz="2400" dirty="0" err="1"/>
              <a:t>present</a:t>
            </a:r>
            <a:r>
              <a:rPr lang="it-IT" sz="2400" dirty="0"/>
              <a:t> in the </a:t>
            </a:r>
            <a:r>
              <a:rPr lang="it-IT" sz="2400" dirty="0" err="1"/>
              <a:t>hermaphrodite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responsible</a:t>
            </a:r>
            <a:r>
              <a:rPr lang="it-IT" sz="2400" dirty="0"/>
              <a:t> for the </a:t>
            </a:r>
            <a:r>
              <a:rPr lang="it-IT" sz="2400" dirty="0" err="1"/>
              <a:t>fertilization</a:t>
            </a:r>
            <a:r>
              <a:rPr lang="it-IT" sz="2400" dirty="0"/>
              <a:t> </a:t>
            </a:r>
            <a:r>
              <a:rPr lang="it-IT" sz="2400" dirty="0" err="1"/>
              <a:t>process</a:t>
            </a:r>
            <a:r>
              <a:rPr lang="it-IT" sz="2400" dirty="0"/>
              <a:t> by </a:t>
            </a:r>
            <a:r>
              <a:rPr lang="it-IT" sz="2400" dirty="0" err="1"/>
              <a:t>pollination</a:t>
            </a:r>
            <a:r>
              <a:rPr lang="it-IT" sz="2400" dirty="0"/>
              <a:t>, from </a:t>
            </a:r>
            <a:r>
              <a:rPr lang="it-IT" sz="2400" dirty="0" err="1"/>
              <a:t>which</a:t>
            </a:r>
            <a:r>
              <a:rPr lang="it-IT" sz="2400" dirty="0"/>
              <a:t> the </a:t>
            </a:r>
            <a:r>
              <a:rPr lang="it-IT" sz="2400" dirty="0" err="1"/>
              <a:t>female</a:t>
            </a:r>
            <a:r>
              <a:rPr lang="it-IT" sz="2400" dirty="0"/>
              <a:t> </a:t>
            </a:r>
            <a:r>
              <a:rPr lang="it-IT" sz="2400" dirty="0" err="1"/>
              <a:t>flower</a:t>
            </a:r>
            <a:r>
              <a:rPr lang="it-IT" sz="2400" dirty="0"/>
              <a:t> </a:t>
            </a:r>
            <a:r>
              <a:rPr lang="it-IT" sz="2400" dirty="0" err="1"/>
              <a:t>grows</a:t>
            </a:r>
            <a:r>
              <a:rPr lang="it-IT" sz="2400" dirty="0"/>
              <a:t> to </a:t>
            </a:r>
            <a:r>
              <a:rPr lang="it-IT" sz="2400" dirty="0" err="1"/>
              <a:t>seed</a:t>
            </a:r>
            <a:r>
              <a:rPr lang="it-IT" sz="2400" dirty="0"/>
              <a:t>. </a:t>
            </a:r>
          </a:p>
          <a:p>
            <a:pPr algn="ctr">
              <a:buFont typeface="Wingdings" pitchFamily="2" charset="2"/>
              <a:buChar char="Ø"/>
            </a:pPr>
            <a:endParaRPr lang="it-IT" sz="2400" dirty="0"/>
          </a:p>
          <a:p>
            <a:pPr algn="ctr">
              <a:buFont typeface="Wingdings" pitchFamily="2" charset="2"/>
              <a:buChar char="Ø"/>
            </a:pPr>
            <a:r>
              <a:rPr lang="it-IT" sz="2400" dirty="0"/>
              <a:t>The </a:t>
            </a:r>
            <a:r>
              <a:rPr lang="it-IT" sz="2400" dirty="0" err="1"/>
              <a:t>seed</a:t>
            </a:r>
            <a:r>
              <a:rPr lang="it-IT" sz="2400" dirty="0"/>
              <a:t>, </a:t>
            </a:r>
            <a:r>
              <a:rPr lang="it-IT" sz="2400" dirty="0" err="1"/>
              <a:t>commonly</a:t>
            </a:r>
            <a:r>
              <a:rPr lang="it-IT" sz="2400" dirty="0"/>
              <a:t> </a:t>
            </a:r>
            <a:r>
              <a:rPr lang="it-IT" sz="2400" dirty="0" err="1"/>
              <a:t>known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hemp</a:t>
            </a:r>
            <a:r>
              <a:rPr lang="it-IT" sz="2400" dirty="0"/>
              <a:t> </a:t>
            </a:r>
            <a:r>
              <a:rPr lang="it-IT" sz="2400" dirty="0" err="1"/>
              <a:t>seed</a:t>
            </a:r>
            <a:r>
              <a:rPr lang="it-IT" sz="2400" dirty="0"/>
              <a:t>, </a:t>
            </a:r>
            <a:r>
              <a:rPr lang="it-IT" sz="2400" dirty="0" err="1"/>
              <a:t>is</a:t>
            </a:r>
            <a:r>
              <a:rPr lang="it-IT" sz="2400" dirty="0"/>
              <a:t> a </a:t>
            </a:r>
            <a:r>
              <a:rPr lang="it-IT" sz="2400" dirty="0" err="1"/>
              <a:t>potent</a:t>
            </a:r>
            <a:r>
              <a:rPr lang="it-IT" sz="2400" dirty="0"/>
              <a:t> </a:t>
            </a:r>
            <a:r>
              <a:rPr lang="it-IT" sz="2400" dirty="0" err="1"/>
              <a:t>plant</a:t>
            </a:r>
            <a:r>
              <a:rPr lang="it-IT" sz="2400" dirty="0"/>
              <a:t> source of PUFA. </a:t>
            </a:r>
          </a:p>
          <a:p>
            <a:endParaRPr lang="it-IT" sz="2400" dirty="0"/>
          </a:p>
          <a:p>
            <a:endParaRPr lang="it-IT" sz="24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7FE6C8D-1F6C-CF4A-B955-E3E2D34B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2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C515DBE-2A9B-2C40-8E50-0C14717F8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479"/>
          <a:stretch/>
        </p:blipFill>
        <p:spPr>
          <a:xfrm>
            <a:off x="101600" y="593514"/>
            <a:ext cx="4940300" cy="576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55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5F58037-E010-1246-8B39-FB7CBA2F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20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88C2779-6FD1-6240-B9EE-F6BC1AD7DD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70"/>
          <a:stretch/>
        </p:blipFill>
        <p:spPr>
          <a:xfrm>
            <a:off x="322881" y="1260389"/>
            <a:ext cx="6930536" cy="3923297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CCA704D-30C2-C246-8E25-AF379E3DA4AF}"/>
              </a:ext>
            </a:extLst>
          </p:cNvPr>
          <p:cNvSpPr/>
          <p:nvPr/>
        </p:nvSpPr>
        <p:spPr>
          <a:xfrm>
            <a:off x="7253418" y="580768"/>
            <a:ext cx="46708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it-IT" sz="2400" dirty="0">
                <a:solidFill>
                  <a:srgbClr val="2E2E2E"/>
                </a:solidFill>
                <a:latin typeface="NexusSerif"/>
              </a:rPr>
              <a:t>CB</a:t>
            </a:r>
            <a:r>
              <a:rPr lang="it-IT" sz="2400" baseline="-25000" dirty="0">
                <a:solidFill>
                  <a:srgbClr val="2E2E2E"/>
                </a:solidFill>
                <a:latin typeface="NexusSerif"/>
              </a:rPr>
              <a:t>1</a:t>
            </a:r>
            <a:r>
              <a:rPr lang="it-IT" sz="2400" dirty="0">
                <a:solidFill>
                  <a:srgbClr val="2E2E2E"/>
                </a:solidFill>
                <a:latin typeface="NexusSerif"/>
              </a:rPr>
              <a:t>and CB</a:t>
            </a:r>
            <a:r>
              <a:rPr lang="it-IT" sz="2400" baseline="-25000" dirty="0">
                <a:solidFill>
                  <a:srgbClr val="2E2E2E"/>
                </a:solidFill>
                <a:latin typeface="NexusSerif"/>
              </a:rPr>
              <a:t>2 </a:t>
            </a:r>
            <a:r>
              <a:rPr lang="it-IT" sz="2400" dirty="0">
                <a:solidFill>
                  <a:srgbClr val="2E2E2E"/>
                </a:solidFill>
                <a:latin typeface="NexusSerif"/>
              </a:rPr>
              <a:t>, </a:t>
            </a:r>
            <a:r>
              <a:rPr lang="it-IT" sz="2400" dirty="0" err="1">
                <a:solidFill>
                  <a:srgbClr val="2E2E2E"/>
                </a:solidFill>
                <a:latin typeface="NexusSerif"/>
              </a:rPr>
              <a:t>cannabinoid</a:t>
            </a:r>
            <a:r>
              <a:rPr lang="it-IT" sz="2400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sz="2400" dirty="0" err="1">
                <a:solidFill>
                  <a:srgbClr val="2E2E2E"/>
                </a:solidFill>
                <a:latin typeface="NexusSerif"/>
              </a:rPr>
              <a:t>receptors</a:t>
            </a:r>
            <a:r>
              <a:rPr lang="it-IT" sz="2400" dirty="0">
                <a:solidFill>
                  <a:srgbClr val="2E2E2E"/>
                </a:solidFill>
                <a:latin typeface="NexusSerif"/>
              </a:rPr>
              <a:t>, are </a:t>
            </a:r>
            <a:r>
              <a:rPr lang="it-IT" sz="2400" dirty="0" err="1">
                <a:solidFill>
                  <a:srgbClr val="2E2E2E"/>
                </a:solidFill>
                <a:latin typeface="NexusSerif"/>
              </a:rPr>
              <a:t>two</a:t>
            </a:r>
            <a:r>
              <a:rPr lang="it-IT" sz="2400" dirty="0">
                <a:solidFill>
                  <a:srgbClr val="2E2E2E"/>
                </a:solidFill>
                <a:latin typeface="NexusSerif"/>
              </a:rPr>
              <a:t> G </a:t>
            </a:r>
            <a:r>
              <a:rPr lang="it-IT" sz="2400" dirty="0" err="1">
                <a:solidFill>
                  <a:srgbClr val="2E2E2E"/>
                </a:solidFill>
                <a:latin typeface="NexusSerif"/>
              </a:rPr>
              <a:t>protein-coupled</a:t>
            </a:r>
            <a:r>
              <a:rPr lang="it-IT" sz="2400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sz="2400" dirty="0" err="1">
                <a:solidFill>
                  <a:srgbClr val="2E2E2E"/>
                </a:solidFill>
                <a:latin typeface="NexusSerif"/>
              </a:rPr>
              <a:t>receptors</a:t>
            </a:r>
            <a:r>
              <a:rPr lang="it-IT" sz="2400" dirty="0">
                <a:solidFill>
                  <a:srgbClr val="2E2E2E"/>
                </a:solidFill>
                <a:latin typeface="NexusSerif"/>
              </a:rPr>
              <a:t> (</a:t>
            </a:r>
            <a:r>
              <a:rPr lang="it-IT" sz="2400" dirty="0" err="1">
                <a:solidFill>
                  <a:srgbClr val="2E2E2E"/>
                </a:solidFill>
                <a:latin typeface="NexusSerif"/>
              </a:rPr>
              <a:t>GPCRs</a:t>
            </a:r>
            <a:r>
              <a:rPr lang="it-IT" sz="2400" dirty="0">
                <a:solidFill>
                  <a:srgbClr val="2E2E2E"/>
                </a:solidFill>
                <a:latin typeface="NexusSerif"/>
              </a:rPr>
              <a:t>) </a:t>
            </a:r>
          </a:p>
          <a:p>
            <a:pPr algn="ctr"/>
            <a:endParaRPr lang="it-IT" sz="2400" dirty="0">
              <a:solidFill>
                <a:srgbClr val="2E2E2E"/>
              </a:solidFill>
              <a:latin typeface="NexusSerif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400" dirty="0" err="1">
                <a:solidFill>
                  <a:srgbClr val="2E2E2E"/>
                </a:solidFill>
                <a:latin typeface="NexusSerif"/>
              </a:rPr>
              <a:t>two</a:t>
            </a:r>
            <a:r>
              <a:rPr lang="it-IT" sz="2400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sz="2400" dirty="0" err="1">
                <a:solidFill>
                  <a:srgbClr val="2E2E2E"/>
                </a:solidFill>
                <a:latin typeface="NexusSerif"/>
              </a:rPr>
              <a:t>main</a:t>
            </a:r>
            <a:r>
              <a:rPr lang="it-IT" sz="2400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sz="2400" dirty="0" err="1">
                <a:solidFill>
                  <a:srgbClr val="2E2E2E"/>
                </a:solidFill>
                <a:latin typeface="NexusSerif"/>
              </a:rPr>
              <a:t>biosynthetic</a:t>
            </a:r>
            <a:r>
              <a:rPr lang="it-IT" sz="2400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sz="2400" dirty="0" err="1">
                <a:solidFill>
                  <a:srgbClr val="2E2E2E"/>
                </a:solidFill>
                <a:latin typeface="NexusSerif"/>
              </a:rPr>
              <a:t>enzymes</a:t>
            </a:r>
            <a:r>
              <a:rPr lang="it-IT" sz="2400" dirty="0">
                <a:solidFill>
                  <a:srgbClr val="2E2E2E"/>
                </a:solidFill>
                <a:latin typeface="NexusSerif"/>
              </a:rPr>
              <a:t>:</a:t>
            </a:r>
          </a:p>
          <a:p>
            <a:pPr algn="ctr"/>
            <a:r>
              <a:rPr lang="it-IT" sz="2400" i="1" dirty="0" err="1">
                <a:solidFill>
                  <a:srgbClr val="2E2E2E"/>
                </a:solidFill>
                <a:latin typeface="NexusSerif"/>
              </a:rPr>
              <a:t>N</a:t>
            </a:r>
            <a:r>
              <a:rPr lang="it-IT" sz="2400" dirty="0" err="1">
                <a:solidFill>
                  <a:srgbClr val="2E2E2E"/>
                </a:solidFill>
                <a:latin typeface="NexusSerif"/>
              </a:rPr>
              <a:t>acylphosphatidylethanolamine-specific</a:t>
            </a:r>
            <a:r>
              <a:rPr lang="it-IT" sz="2400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sz="2400" dirty="0" err="1">
                <a:solidFill>
                  <a:srgbClr val="2E2E2E"/>
                </a:solidFill>
                <a:latin typeface="NexusSerif"/>
              </a:rPr>
              <a:t>phopsholipase</a:t>
            </a:r>
            <a:r>
              <a:rPr lang="it-IT" sz="2400" dirty="0">
                <a:solidFill>
                  <a:srgbClr val="2E2E2E"/>
                </a:solidFill>
                <a:latin typeface="NexusSerif"/>
              </a:rPr>
              <a:t> D (NAPE-PLD) for AEA and </a:t>
            </a:r>
            <a:r>
              <a:rPr lang="it-IT" sz="2400" dirty="0" err="1">
                <a:solidFill>
                  <a:srgbClr val="2E2E2E"/>
                </a:solidFill>
                <a:latin typeface="NexusSerif"/>
              </a:rPr>
              <a:t>diacylglycerol</a:t>
            </a:r>
            <a:r>
              <a:rPr lang="it-IT" sz="2400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sz="2400" dirty="0" err="1">
                <a:solidFill>
                  <a:srgbClr val="2E2E2E"/>
                </a:solidFill>
                <a:latin typeface="NexusSerif"/>
              </a:rPr>
              <a:t>lipase</a:t>
            </a:r>
            <a:r>
              <a:rPr lang="it-IT" sz="2400" dirty="0">
                <a:solidFill>
                  <a:srgbClr val="2E2E2E"/>
                </a:solidFill>
                <a:latin typeface="NexusSerif"/>
              </a:rPr>
              <a:t> (DAGL) for 2-AG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2400" dirty="0">
              <a:solidFill>
                <a:srgbClr val="2E2E2E"/>
              </a:solidFill>
              <a:latin typeface="NexusSerif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400" dirty="0" err="1">
                <a:solidFill>
                  <a:srgbClr val="2E2E2E"/>
                </a:solidFill>
                <a:latin typeface="NexusSerif"/>
              </a:rPr>
              <a:t>two</a:t>
            </a:r>
            <a:r>
              <a:rPr lang="it-IT" sz="2400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sz="2400" dirty="0" err="1">
                <a:solidFill>
                  <a:srgbClr val="2E2E2E"/>
                </a:solidFill>
                <a:latin typeface="NexusSerif"/>
              </a:rPr>
              <a:t>main</a:t>
            </a:r>
            <a:r>
              <a:rPr lang="it-IT" sz="2400" dirty="0">
                <a:solidFill>
                  <a:srgbClr val="2E2E2E"/>
                </a:solidFill>
                <a:latin typeface="NexusSerif"/>
              </a:rPr>
              <a:t> degradative </a:t>
            </a:r>
            <a:r>
              <a:rPr lang="it-IT" sz="2400" dirty="0" err="1">
                <a:solidFill>
                  <a:srgbClr val="2E2E2E"/>
                </a:solidFill>
                <a:latin typeface="NexusSerif"/>
              </a:rPr>
              <a:t>enzymes</a:t>
            </a:r>
            <a:r>
              <a:rPr lang="it-IT" sz="2400" dirty="0">
                <a:solidFill>
                  <a:srgbClr val="2E2E2E"/>
                </a:solidFill>
                <a:latin typeface="NexusSerif"/>
              </a:rPr>
              <a:t>, </a:t>
            </a:r>
            <a:r>
              <a:rPr lang="it-IT" sz="2400" dirty="0" err="1">
                <a:solidFill>
                  <a:srgbClr val="2E2E2E"/>
                </a:solidFill>
                <a:latin typeface="NexusSerif"/>
              </a:rPr>
              <a:t>fatty</a:t>
            </a:r>
            <a:r>
              <a:rPr lang="it-IT" sz="2400" dirty="0">
                <a:solidFill>
                  <a:srgbClr val="2E2E2E"/>
                </a:solidFill>
                <a:latin typeface="NexusSerif"/>
              </a:rPr>
              <a:t> acid amide </a:t>
            </a:r>
            <a:r>
              <a:rPr lang="it-IT" sz="2400" dirty="0" err="1">
                <a:solidFill>
                  <a:srgbClr val="2E2E2E"/>
                </a:solidFill>
                <a:latin typeface="NexusSerif"/>
              </a:rPr>
              <a:t>hydrolase</a:t>
            </a:r>
            <a:r>
              <a:rPr lang="it-IT" sz="2400" dirty="0">
                <a:solidFill>
                  <a:srgbClr val="2E2E2E"/>
                </a:solidFill>
                <a:latin typeface="NexusSerif"/>
              </a:rPr>
              <a:t> (FAAH) for AEA and </a:t>
            </a:r>
            <a:r>
              <a:rPr lang="it-IT" sz="2400" dirty="0" err="1">
                <a:solidFill>
                  <a:srgbClr val="2E2E2E"/>
                </a:solidFill>
                <a:latin typeface="NexusSerif"/>
              </a:rPr>
              <a:t>monoacylglycerol</a:t>
            </a:r>
            <a:r>
              <a:rPr lang="it-IT" sz="2400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sz="2400" dirty="0" err="1">
                <a:solidFill>
                  <a:srgbClr val="2E2E2E"/>
                </a:solidFill>
                <a:latin typeface="NexusSerif"/>
              </a:rPr>
              <a:t>lipase</a:t>
            </a:r>
            <a:r>
              <a:rPr lang="it-IT" sz="2400" dirty="0">
                <a:solidFill>
                  <a:srgbClr val="2E2E2E"/>
                </a:solidFill>
                <a:latin typeface="NexusSerif"/>
              </a:rPr>
              <a:t> (MAGL) for 2-AG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BBFFC7B-F90E-BE45-AF7B-8EAD72B22FE0}"/>
              </a:ext>
            </a:extLst>
          </p:cNvPr>
          <p:cNvSpPr/>
          <p:nvPr/>
        </p:nvSpPr>
        <p:spPr>
          <a:xfrm>
            <a:off x="2170476" y="5382082"/>
            <a:ext cx="2942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/>
              <a:t>https</a:t>
            </a:r>
            <a:r>
              <a:rPr lang="it-IT" sz="1200" dirty="0"/>
              <a:t>://</a:t>
            </a:r>
            <a:r>
              <a:rPr lang="it-IT" sz="1200" dirty="0" err="1"/>
              <a:t>doi.org</a:t>
            </a:r>
            <a:r>
              <a:rPr lang="it-IT" sz="1200" dirty="0"/>
              <a:t>/10.1016/j.coph.2019.11.002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A88BE95-FC37-0840-875F-F360EEC157DE}"/>
              </a:ext>
            </a:extLst>
          </p:cNvPr>
          <p:cNvSpPr/>
          <p:nvPr/>
        </p:nvSpPr>
        <p:spPr>
          <a:xfrm>
            <a:off x="3788149" y="319158"/>
            <a:ext cx="2512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The </a:t>
            </a:r>
            <a:r>
              <a:rPr lang="it-IT" sz="2800" b="1" dirty="0" err="1"/>
              <a:t>eCB</a:t>
            </a:r>
            <a:r>
              <a:rPr lang="it-IT" sz="2800" b="1" dirty="0"/>
              <a:t> </a:t>
            </a:r>
            <a:r>
              <a:rPr lang="it-IT" sz="2800" b="1" dirty="0" err="1"/>
              <a:t>system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725909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C0FDC9A-EACB-DA41-84AF-24764FAE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21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798CCCC-C58D-B54A-BFF8-855AC72B8E61}"/>
              </a:ext>
            </a:extLst>
          </p:cNvPr>
          <p:cNvSpPr/>
          <p:nvPr/>
        </p:nvSpPr>
        <p:spPr>
          <a:xfrm>
            <a:off x="7024043" y="394692"/>
            <a:ext cx="452913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dirty="0">
                <a:solidFill>
                  <a:srgbClr val="2E2E2E"/>
                </a:solidFill>
                <a:latin typeface="NexusSerif"/>
              </a:rPr>
              <a:t>The 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eCB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system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controls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cell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choice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between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survival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and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death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, immune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response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,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neuronal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maturation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,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neurotransmission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,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energy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homeostasis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and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reproduction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. </a:t>
            </a:r>
          </a:p>
          <a:p>
            <a:endParaRPr lang="it-IT" dirty="0">
              <a:solidFill>
                <a:srgbClr val="2E2E2E"/>
              </a:solidFill>
              <a:latin typeface="NexusSerif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dirty="0" err="1">
                <a:solidFill>
                  <a:srgbClr val="2E2E2E"/>
                </a:solidFill>
                <a:latin typeface="NexusSerif"/>
              </a:rPr>
              <a:t>Widely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distributed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throughout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the body and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highly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expressed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within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the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central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nervous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system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dirty="0">
              <a:solidFill>
                <a:srgbClr val="2E2E2E"/>
              </a:solidFill>
              <a:latin typeface="NexusSerif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dirty="0" err="1">
                <a:solidFill>
                  <a:srgbClr val="2E2E2E"/>
                </a:solidFill>
                <a:latin typeface="NexusSerif"/>
              </a:rPr>
              <a:t>Unlike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classical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neurotrasmitters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,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within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neurons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AEA and 2-AG are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formed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‘on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demand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’ from membrane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precursors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,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rather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than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being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stored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in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synaptic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vescicles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dirty="0">
              <a:solidFill>
                <a:srgbClr val="2E2E2E"/>
              </a:solidFill>
              <a:latin typeface="NexusSerif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dirty="0">
                <a:solidFill>
                  <a:srgbClr val="2E2E2E"/>
                </a:solidFill>
                <a:latin typeface="NexusSerif"/>
              </a:rPr>
              <a:t>The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mechanisms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by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which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cells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release and take up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these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bioactive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lipids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,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have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not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been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fully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understood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yet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,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but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it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is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likely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to involve putative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eCB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membrane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transporters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,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intracellular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carriers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and/or passive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diffusion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.</a:t>
            </a:r>
          </a:p>
          <a:p>
            <a:endParaRPr lang="it-IT" dirty="0">
              <a:solidFill>
                <a:srgbClr val="2E2E2E"/>
              </a:solidFill>
              <a:latin typeface="NexusSerif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A56AAB4-6639-324C-B095-3A860EA9AB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21"/>
          <a:stretch/>
        </p:blipFill>
        <p:spPr>
          <a:xfrm>
            <a:off x="1388332" y="1602020"/>
            <a:ext cx="4763597" cy="4267947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1CB8FE1-5833-9847-9A5C-864B5AB517B6}"/>
              </a:ext>
            </a:extLst>
          </p:cNvPr>
          <p:cNvSpPr/>
          <p:nvPr/>
        </p:nvSpPr>
        <p:spPr>
          <a:xfrm>
            <a:off x="2708571" y="589539"/>
            <a:ext cx="2512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The </a:t>
            </a:r>
            <a:r>
              <a:rPr lang="it-IT" sz="2800" b="1" dirty="0" err="1"/>
              <a:t>eCB</a:t>
            </a:r>
            <a:r>
              <a:rPr lang="it-IT" sz="2800" b="1" dirty="0"/>
              <a:t> </a:t>
            </a:r>
            <a:r>
              <a:rPr lang="it-IT" sz="2800" b="1" dirty="0" err="1"/>
              <a:t>system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66746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B3DF3C6-416D-D242-810A-2ED31697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22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2CDA134-D5DA-DE42-8076-DEE51AF71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21"/>
          <a:stretch/>
        </p:blipFill>
        <p:spPr>
          <a:xfrm>
            <a:off x="334253" y="1135093"/>
            <a:ext cx="5599370" cy="501675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7FA499A-91BF-8444-A306-61A6C5E38F6A}"/>
              </a:ext>
            </a:extLst>
          </p:cNvPr>
          <p:cNvSpPr/>
          <p:nvPr/>
        </p:nvSpPr>
        <p:spPr>
          <a:xfrm>
            <a:off x="792789" y="289349"/>
            <a:ext cx="3795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The retrograde </a:t>
            </a:r>
            <a:r>
              <a:rPr lang="it-IT" sz="2800" b="1" dirty="0" err="1"/>
              <a:t>signaling</a:t>
            </a:r>
            <a:endParaRPr lang="it-IT" sz="2800" b="1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A45E942-3585-4B41-92D8-78E7E03B4D88}"/>
              </a:ext>
            </a:extLst>
          </p:cNvPr>
          <p:cNvSpPr/>
          <p:nvPr/>
        </p:nvSpPr>
        <p:spPr>
          <a:xfrm>
            <a:off x="6021421" y="1040860"/>
            <a:ext cx="6170579" cy="5110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The ECS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is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evidenced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to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follow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a retrograde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signalling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: </a:t>
            </a:r>
          </a:p>
          <a:p>
            <a:pPr algn="ctr"/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the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endocannabinoids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are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released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from the post-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synaptic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end and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receptors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are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localised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to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pre-synapses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. </a:t>
            </a:r>
          </a:p>
          <a:p>
            <a:endParaRPr lang="it-IT" sz="1600" dirty="0">
              <a:solidFill>
                <a:srgbClr val="111111"/>
              </a:solidFill>
              <a:latin typeface="LtgfqfDcptgqAdvTT3713a231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The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endocannabinoid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release can be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regulated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by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calcium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influx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or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calcium-independent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pathways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. 2-AG and AEA are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synthesised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in post-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synapse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and,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being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lipid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messengers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, are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easily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diffused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through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the membrane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into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the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synaptic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cleft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towards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the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pre-synapse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in a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mechanism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which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is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yet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to be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elucidated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. 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1600" dirty="0">
              <a:solidFill>
                <a:srgbClr val="111111"/>
              </a:solidFill>
              <a:latin typeface="LtgfqfDcptgqAdvTT3713a231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They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activate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CB1R in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pre-synapse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to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block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signalling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neurotransmitter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release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through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suppression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of Ca2+ in-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flux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via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inhibiting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voltage-gated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Ca2+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channels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or by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inhibiting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cAMP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/PKA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pathway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which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inhibits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adenylyl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cyclase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.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Anandamides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, on the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other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hand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, diffuse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into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the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synaptic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cleft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and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activate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CB1R, or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other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non-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CBRs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such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as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transient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receptor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potential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cation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channel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subfamily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V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member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1 (TRPV1)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as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a full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agonist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.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1600" dirty="0">
              <a:solidFill>
                <a:srgbClr val="111111"/>
              </a:solidFill>
              <a:latin typeface="LtgfqfDcptgqAdvTT3713a231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Anandamides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are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also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synthesised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in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pre-synapse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yet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it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is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not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clear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whether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they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are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responsible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for anterograde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signalling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LtgfqfDcptgqAdvTT3713a231"/>
              </a:rPr>
              <a:t>process</a:t>
            </a:r>
            <a:r>
              <a:rPr lang="it-IT" sz="1600" dirty="0">
                <a:solidFill>
                  <a:srgbClr val="111111"/>
                </a:solidFill>
                <a:latin typeface="LtgfqfDcptgqAdvTT3713a231"/>
              </a:rPr>
              <a:t>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096124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CCED9BA-B5EE-0F43-9279-CC9F3D96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23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CAEBDF7-9972-0245-A31F-324F891FFA25}"/>
              </a:ext>
            </a:extLst>
          </p:cNvPr>
          <p:cNvSpPr/>
          <p:nvPr/>
        </p:nvSpPr>
        <p:spPr>
          <a:xfrm>
            <a:off x="6264877" y="660529"/>
            <a:ext cx="55138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sz="2200" dirty="0">
                <a:latin typeface="AdvOTf0129623"/>
              </a:rPr>
              <a:t>CB1 </a:t>
            </a:r>
            <a:r>
              <a:rPr lang="it-IT" sz="2200" dirty="0" err="1">
                <a:latin typeface="AdvOTf0129623"/>
              </a:rPr>
              <a:t>receptors</a:t>
            </a:r>
            <a:r>
              <a:rPr lang="it-IT" sz="2200" dirty="0">
                <a:latin typeface="AdvOTf0129623"/>
              </a:rPr>
              <a:t> are </a:t>
            </a:r>
            <a:r>
              <a:rPr lang="it-IT" sz="2200" dirty="0" err="1">
                <a:latin typeface="AdvOTf0129623"/>
              </a:rPr>
              <a:t>particularly</a:t>
            </a:r>
            <a:r>
              <a:rPr lang="it-IT" sz="2200" dirty="0">
                <a:latin typeface="AdvOTf0129623"/>
              </a:rPr>
              <a:t> </a:t>
            </a:r>
            <a:r>
              <a:rPr lang="it-IT" sz="2200" dirty="0" err="1">
                <a:latin typeface="AdvOTf0129623"/>
              </a:rPr>
              <a:t>enriched</a:t>
            </a:r>
            <a:r>
              <a:rPr lang="it-IT" sz="2200" dirty="0">
                <a:latin typeface="AdvOTf0129623"/>
              </a:rPr>
              <a:t> in the </a:t>
            </a:r>
            <a:r>
              <a:rPr lang="it-IT" sz="2200" dirty="0" err="1">
                <a:latin typeface="AdvOTf0129623"/>
              </a:rPr>
              <a:t>nervous</a:t>
            </a:r>
            <a:r>
              <a:rPr lang="it-IT" sz="2200" dirty="0">
                <a:latin typeface="AdvOTf0129623"/>
              </a:rPr>
              <a:t> </a:t>
            </a:r>
            <a:r>
              <a:rPr lang="it-IT" sz="2200" dirty="0" err="1">
                <a:latin typeface="AdvOTf0129623"/>
              </a:rPr>
              <a:t>system</a:t>
            </a:r>
            <a:r>
              <a:rPr lang="it-IT" sz="2200" dirty="0">
                <a:latin typeface="AdvOTf0129623"/>
              </a:rPr>
              <a:t> </a:t>
            </a:r>
            <a:r>
              <a:rPr lang="it-IT" sz="2200" dirty="0" err="1">
                <a:latin typeface="AdvOTf0129623"/>
              </a:rPr>
              <a:t>but</a:t>
            </a:r>
            <a:r>
              <a:rPr lang="it-IT" sz="2200" dirty="0">
                <a:latin typeface="AdvOTf0129623"/>
              </a:rPr>
              <a:t> are </a:t>
            </a:r>
            <a:r>
              <a:rPr lang="it-IT" sz="2200" dirty="0" err="1">
                <a:latin typeface="AdvOTf0129623"/>
              </a:rPr>
              <a:t>also</a:t>
            </a:r>
            <a:r>
              <a:rPr lang="it-IT" sz="2200" dirty="0">
                <a:latin typeface="AdvOTf0129623"/>
              </a:rPr>
              <a:t> </a:t>
            </a:r>
            <a:r>
              <a:rPr lang="it-IT" sz="2200" dirty="0" err="1">
                <a:latin typeface="AdvOTf0129623"/>
              </a:rPr>
              <a:t>present</a:t>
            </a:r>
            <a:r>
              <a:rPr lang="it-IT" sz="2200" dirty="0">
                <a:latin typeface="AdvOTf0129623"/>
              </a:rPr>
              <a:t> in diverse </a:t>
            </a:r>
            <a:r>
              <a:rPr lang="it-IT" sz="2200" dirty="0" err="1">
                <a:latin typeface="AdvOTf0129623"/>
              </a:rPr>
              <a:t>organs</a:t>
            </a:r>
            <a:r>
              <a:rPr lang="it-IT" sz="2200" dirty="0">
                <a:latin typeface="AdvOTf0129623"/>
              </a:rPr>
              <a:t>, </a:t>
            </a:r>
            <a:r>
              <a:rPr lang="it-IT" sz="2200" dirty="0" err="1">
                <a:latin typeface="AdvOTf0129623"/>
              </a:rPr>
              <a:t>including</a:t>
            </a:r>
            <a:r>
              <a:rPr lang="it-IT" sz="2200" dirty="0">
                <a:latin typeface="AdvOTf0129623"/>
              </a:rPr>
              <a:t> the </a:t>
            </a:r>
            <a:r>
              <a:rPr lang="it-IT" sz="2200" dirty="0" err="1">
                <a:latin typeface="AdvOTf0129623"/>
              </a:rPr>
              <a:t>liver</a:t>
            </a:r>
            <a:r>
              <a:rPr lang="it-IT" sz="2200" dirty="0">
                <a:latin typeface="AdvOTf0129623"/>
              </a:rPr>
              <a:t>, adipose </a:t>
            </a:r>
            <a:r>
              <a:rPr lang="it-IT" sz="2200" dirty="0" err="1">
                <a:latin typeface="AdvOTf0129623"/>
              </a:rPr>
              <a:t>tissue</a:t>
            </a:r>
            <a:r>
              <a:rPr lang="it-IT" sz="2200" dirty="0">
                <a:latin typeface="AdvOTf0129623"/>
              </a:rPr>
              <a:t>, and </a:t>
            </a:r>
            <a:r>
              <a:rPr lang="it-IT" sz="2200" dirty="0" err="1">
                <a:latin typeface="AdvOTf0129623"/>
              </a:rPr>
              <a:t>skin</a:t>
            </a:r>
            <a:r>
              <a:rPr lang="it-IT" sz="2200" dirty="0">
                <a:latin typeface="AdvOTf0129623"/>
              </a:rPr>
              <a:t>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200" dirty="0">
              <a:latin typeface="AdvOTf0129623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200" dirty="0">
                <a:latin typeface="AdvOTf0129623"/>
              </a:rPr>
              <a:t>In </a:t>
            </a:r>
            <a:r>
              <a:rPr lang="it-IT" sz="2200" dirty="0" err="1">
                <a:latin typeface="AdvOTf0129623"/>
              </a:rPr>
              <a:t>neurons</a:t>
            </a:r>
            <a:r>
              <a:rPr lang="it-IT" sz="2200" dirty="0">
                <a:latin typeface="AdvOTf0129623"/>
              </a:rPr>
              <a:t>, CB1  </a:t>
            </a:r>
            <a:r>
              <a:rPr lang="it-IT" sz="2200" dirty="0" err="1">
                <a:latin typeface="AdvOTf0129623"/>
              </a:rPr>
              <a:t>receptors</a:t>
            </a:r>
            <a:r>
              <a:rPr lang="it-IT" sz="2200" dirty="0">
                <a:latin typeface="AdvOTf0129623"/>
              </a:rPr>
              <a:t> are </a:t>
            </a:r>
            <a:r>
              <a:rPr lang="it-IT" sz="2200" dirty="0" err="1">
                <a:latin typeface="AdvOTf0129623"/>
              </a:rPr>
              <a:t>particularly</a:t>
            </a:r>
            <a:r>
              <a:rPr lang="it-IT" sz="2200" dirty="0">
                <a:latin typeface="AdvOTf0129623"/>
              </a:rPr>
              <a:t> </a:t>
            </a:r>
            <a:r>
              <a:rPr lang="it-IT" sz="2200" dirty="0" err="1">
                <a:latin typeface="AdvOTf0129623"/>
              </a:rPr>
              <a:t>enriched</a:t>
            </a:r>
            <a:r>
              <a:rPr lang="it-IT" sz="2200" dirty="0">
                <a:latin typeface="AdvOTf0129623"/>
              </a:rPr>
              <a:t> on </a:t>
            </a:r>
            <a:r>
              <a:rPr lang="it-IT" sz="2200" dirty="0" err="1">
                <a:latin typeface="AdvOTf0129623"/>
              </a:rPr>
              <a:t>synaptic</a:t>
            </a:r>
            <a:r>
              <a:rPr lang="it-IT" sz="2200" dirty="0">
                <a:latin typeface="AdvOTf0129623"/>
              </a:rPr>
              <a:t> </a:t>
            </a:r>
            <a:r>
              <a:rPr lang="it-IT" sz="2200" dirty="0" err="1">
                <a:latin typeface="AdvOTf0129623"/>
              </a:rPr>
              <a:t>terminals</a:t>
            </a:r>
            <a:r>
              <a:rPr lang="it-IT" sz="2200" dirty="0">
                <a:latin typeface="AdvOTf0129623"/>
              </a:rPr>
              <a:t>, </a:t>
            </a:r>
            <a:r>
              <a:rPr lang="it-IT" sz="2200" dirty="0" err="1">
                <a:latin typeface="AdvOTf0129623"/>
              </a:rPr>
              <a:t>re</a:t>
            </a:r>
            <a:r>
              <a:rPr lang="it-IT" sz="2200" dirty="0" err="1">
                <a:latin typeface="AdvOTf0129623+fb"/>
              </a:rPr>
              <a:t>fl</a:t>
            </a:r>
            <a:r>
              <a:rPr lang="it-IT" sz="2200" dirty="0" err="1">
                <a:latin typeface="AdvOTf0129623"/>
              </a:rPr>
              <a:t>ecting</a:t>
            </a:r>
            <a:r>
              <a:rPr lang="it-IT" sz="2200" dirty="0">
                <a:latin typeface="AdvOTf0129623"/>
              </a:rPr>
              <a:t> </a:t>
            </a:r>
            <a:r>
              <a:rPr lang="it-IT" sz="2200" dirty="0" err="1">
                <a:latin typeface="AdvOTf0129623"/>
              </a:rPr>
              <a:t>their</a:t>
            </a:r>
            <a:r>
              <a:rPr lang="it-IT" sz="2200" dirty="0">
                <a:latin typeface="AdvOTf0129623"/>
              </a:rPr>
              <a:t> major </a:t>
            </a:r>
            <a:r>
              <a:rPr lang="it-IT" sz="2200" dirty="0" err="1">
                <a:latin typeface="AdvOTf0129623"/>
              </a:rPr>
              <a:t>role</a:t>
            </a:r>
            <a:r>
              <a:rPr lang="it-IT" sz="2200" dirty="0">
                <a:latin typeface="AdvOTf0129623"/>
              </a:rPr>
              <a:t> in </a:t>
            </a:r>
            <a:r>
              <a:rPr lang="it-IT" sz="2200" dirty="0" err="1">
                <a:latin typeface="AdvOTf0129623"/>
              </a:rPr>
              <a:t>modulating</a:t>
            </a:r>
            <a:r>
              <a:rPr lang="it-IT" sz="2200" dirty="0">
                <a:latin typeface="AdvOTf0129623"/>
              </a:rPr>
              <a:t> </a:t>
            </a:r>
            <a:r>
              <a:rPr lang="it-IT" sz="2200" dirty="0" err="1">
                <a:latin typeface="AdvOTf0129623"/>
              </a:rPr>
              <a:t>synaptic</a:t>
            </a:r>
            <a:r>
              <a:rPr lang="it-IT" sz="2200" dirty="0">
                <a:latin typeface="AdvOTf0129623"/>
              </a:rPr>
              <a:t> </a:t>
            </a:r>
            <a:r>
              <a:rPr lang="it-IT" sz="2200" dirty="0" err="1">
                <a:latin typeface="AdvOTf0129623"/>
              </a:rPr>
              <a:t>transmission</a:t>
            </a:r>
            <a:r>
              <a:rPr lang="it-IT" sz="2200" dirty="0">
                <a:latin typeface="AdvOTf0129623"/>
              </a:rPr>
              <a:t>. In </a:t>
            </a:r>
            <a:r>
              <a:rPr lang="it-IT" sz="2200" dirty="0" err="1">
                <a:latin typeface="AdvOTf0129623"/>
              </a:rPr>
              <a:t>addition</a:t>
            </a:r>
            <a:r>
              <a:rPr lang="it-IT" sz="2200" dirty="0">
                <a:latin typeface="AdvOTf0129623"/>
              </a:rPr>
              <a:t>, </a:t>
            </a:r>
            <a:r>
              <a:rPr lang="it-IT" sz="2200" dirty="0" err="1">
                <a:latin typeface="AdvOTf0129623"/>
              </a:rPr>
              <a:t>functional</a:t>
            </a:r>
            <a:r>
              <a:rPr lang="it-IT" sz="2200" dirty="0">
                <a:latin typeface="AdvOTf0129623"/>
              </a:rPr>
              <a:t> CB1 </a:t>
            </a:r>
            <a:r>
              <a:rPr lang="it-IT" sz="2200" dirty="0" err="1">
                <a:latin typeface="AdvOTf0129623"/>
              </a:rPr>
              <a:t>receptors</a:t>
            </a:r>
            <a:r>
              <a:rPr lang="it-IT" sz="2200" dirty="0">
                <a:latin typeface="AdvOTf0129623"/>
              </a:rPr>
              <a:t> are </a:t>
            </a:r>
            <a:r>
              <a:rPr lang="it-IT" sz="2200" dirty="0" err="1">
                <a:latin typeface="AdvOTf0129623"/>
              </a:rPr>
              <a:t>expressed</a:t>
            </a:r>
            <a:r>
              <a:rPr lang="it-IT" sz="2200" dirty="0">
                <a:latin typeface="AdvOTf0129623"/>
              </a:rPr>
              <a:t> by some </a:t>
            </a:r>
            <a:r>
              <a:rPr lang="it-IT" sz="2200" dirty="0" err="1">
                <a:latin typeface="AdvOTf0129623"/>
              </a:rPr>
              <a:t>astrocytes</a:t>
            </a:r>
            <a:r>
              <a:rPr lang="it-IT" sz="2200" dirty="0">
                <a:latin typeface="AdvOTf0129623"/>
              </a:rPr>
              <a:t> </a:t>
            </a:r>
          </a:p>
          <a:p>
            <a:endParaRPr lang="it-IT" sz="2200" dirty="0">
              <a:latin typeface="AdvOTf0129623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200" dirty="0">
                <a:latin typeface="AdvOTf0129623"/>
              </a:rPr>
              <a:t>CB2 </a:t>
            </a:r>
            <a:r>
              <a:rPr lang="it-IT" sz="2200" dirty="0" err="1">
                <a:latin typeface="AdvOTf0129623"/>
              </a:rPr>
              <a:t>receptors</a:t>
            </a:r>
            <a:r>
              <a:rPr lang="it-IT" sz="2200" dirty="0">
                <a:latin typeface="AdvOTf0129623"/>
              </a:rPr>
              <a:t> are </a:t>
            </a:r>
            <a:r>
              <a:rPr lang="it-IT" sz="2200" dirty="0" err="1">
                <a:latin typeface="AdvOTf0129623"/>
              </a:rPr>
              <a:t>primarily</a:t>
            </a:r>
            <a:r>
              <a:rPr lang="it-IT" sz="2200" dirty="0">
                <a:latin typeface="AdvOTf0129623"/>
              </a:rPr>
              <a:t> </a:t>
            </a:r>
            <a:r>
              <a:rPr lang="it-IT" sz="2200" dirty="0" err="1">
                <a:latin typeface="AdvOTf0129623"/>
              </a:rPr>
              <a:t>expressed</a:t>
            </a:r>
            <a:r>
              <a:rPr lang="it-IT" sz="2200" dirty="0">
                <a:latin typeface="AdvOTf0129623"/>
              </a:rPr>
              <a:t> in </a:t>
            </a:r>
            <a:r>
              <a:rPr lang="it-IT" sz="2200" dirty="0" err="1">
                <a:latin typeface="AdvOTf0129623"/>
              </a:rPr>
              <a:t>imune</a:t>
            </a:r>
            <a:r>
              <a:rPr lang="it-IT" sz="2200" dirty="0">
                <a:latin typeface="AdvOTf0129623"/>
              </a:rPr>
              <a:t> </a:t>
            </a:r>
            <a:r>
              <a:rPr lang="it-IT" sz="2200" dirty="0" err="1">
                <a:latin typeface="AdvOTf0129623"/>
              </a:rPr>
              <a:t>cells</a:t>
            </a:r>
            <a:r>
              <a:rPr lang="it-IT" sz="2200" dirty="0">
                <a:latin typeface="AdvOTf0129623"/>
              </a:rPr>
              <a:t> </a:t>
            </a:r>
            <a:r>
              <a:rPr lang="it-IT" sz="2200" dirty="0" err="1"/>
              <a:t>where</a:t>
            </a:r>
            <a:r>
              <a:rPr lang="it-IT" sz="2200" dirty="0"/>
              <a:t> </a:t>
            </a:r>
            <a:r>
              <a:rPr lang="it-IT" sz="2200" dirty="0" err="1"/>
              <a:t>they</a:t>
            </a:r>
            <a:r>
              <a:rPr lang="it-IT" sz="2200" dirty="0"/>
              <a:t> </a:t>
            </a:r>
            <a:r>
              <a:rPr lang="it-IT" sz="2200" dirty="0" err="1"/>
              <a:t>exert</a:t>
            </a:r>
            <a:r>
              <a:rPr lang="it-IT" sz="2200" dirty="0"/>
              <a:t> </a:t>
            </a:r>
            <a:r>
              <a:rPr lang="it-IT" sz="2200" dirty="0" err="1"/>
              <a:t>various</a:t>
            </a:r>
            <a:r>
              <a:rPr lang="it-IT" sz="2200" dirty="0"/>
              <a:t> </a:t>
            </a:r>
            <a:r>
              <a:rPr lang="it-IT" sz="2200" dirty="0" err="1"/>
              <a:t>immunosuppressive</a:t>
            </a:r>
            <a:r>
              <a:rPr lang="it-IT" sz="2200" dirty="0"/>
              <a:t> </a:t>
            </a:r>
            <a:r>
              <a:rPr lang="it-IT" sz="2200" dirty="0" err="1"/>
              <a:t>actions</a:t>
            </a:r>
            <a:endParaRPr lang="it-IT" sz="2200" dirty="0"/>
          </a:p>
          <a:p>
            <a:endParaRPr lang="it-IT" sz="2200" dirty="0"/>
          </a:p>
          <a:p>
            <a:r>
              <a:rPr lang="it-IT" sz="2200" dirty="0">
                <a:latin typeface="AdvOTf0129623"/>
              </a:rPr>
              <a:t> </a:t>
            </a:r>
            <a:endParaRPr lang="it-IT" sz="22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9A3BDEF-F990-9941-B731-8FF79BB8B749}"/>
              </a:ext>
            </a:extLst>
          </p:cNvPr>
          <p:cNvSpPr/>
          <p:nvPr/>
        </p:nvSpPr>
        <p:spPr>
          <a:xfrm>
            <a:off x="1221130" y="26041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b="1" dirty="0" err="1"/>
              <a:t>Localization</a:t>
            </a:r>
            <a:r>
              <a:rPr lang="it-IT" sz="2000" b="1" dirty="0"/>
              <a:t> and </a:t>
            </a:r>
            <a:r>
              <a:rPr lang="it-IT" sz="2000" b="1" dirty="0" err="1"/>
              <a:t>function</a:t>
            </a:r>
            <a:r>
              <a:rPr lang="it-IT" sz="2000" b="1" dirty="0"/>
              <a:t> of CB1 </a:t>
            </a:r>
            <a:r>
              <a:rPr lang="it-IT" sz="2000" b="1" dirty="0" err="1"/>
              <a:t>receptor</a:t>
            </a:r>
            <a:r>
              <a:rPr lang="it-IT" sz="2000" b="1" dirty="0"/>
              <a:t> 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873F610F-429C-CD4A-A56C-D34A80C987F6}"/>
              </a:ext>
            </a:extLst>
          </p:cNvPr>
          <p:cNvGrpSpPr/>
          <p:nvPr/>
        </p:nvGrpSpPr>
        <p:grpSpPr>
          <a:xfrm>
            <a:off x="1221130" y="827903"/>
            <a:ext cx="4686300" cy="4261921"/>
            <a:chOff x="771525" y="914399"/>
            <a:chExt cx="5743575" cy="4929187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B50447B1-97A4-A441-AE5B-E92F99B994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72" t="3644" r="2549" b="1991"/>
            <a:stretch/>
          </p:blipFill>
          <p:spPr>
            <a:xfrm>
              <a:off x="803961" y="1000125"/>
              <a:ext cx="5711139" cy="4843461"/>
            </a:xfrm>
            <a:prstGeom prst="rect">
              <a:avLst/>
            </a:prstGeom>
          </p:spPr>
        </p:pic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DED0233-9EB8-6D4A-B471-D4B71FEF2077}"/>
                </a:ext>
              </a:extLst>
            </p:cNvPr>
            <p:cNvSpPr/>
            <p:nvPr/>
          </p:nvSpPr>
          <p:spPr>
            <a:xfrm>
              <a:off x="771525" y="914399"/>
              <a:ext cx="5743575" cy="4929187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475483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2F035DB-2992-4D4E-80A1-6A4219E3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24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82711DD-A727-244B-B42A-202D9604AB95}"/>
              </a:ext>
            </a:extLst>
          </p:cNvPr>
          <p:cNvSpPr/>
          <p:nvPr/>
        </p:nvSpPr>
        <p:spPr>
          <a:xfrm>
            <a:off x="1416906" y="752582"/>
            <a:ext cx="92099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800" dirty="0"/>
          </a:p>
          <a:p>
            <a:pPr marL="457200" indent="-457200" algn="ctr">
              <a:buFont typeface="Wingdings" pitchFamily="2" charset="2"/>
              <a:buChar char="Ø"/>
            </a:pPr>
            <a:r>
              <a:rPr lang="it-IT" sz="2800" dirty="0"/>
              <a:t>CB1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also</a:t>
            </a:r>
            <a:r>
              <a:rPr lang="it-IT" sz="2800" dirty="0"/>
              <a:t> </a:t>
            </a:r>
            <a:r>
              <a:rPr lang="it-IT" sz="2800" dirty="0" err="1"/>
              <a:t>responsible</a:t>
            </a:r>
            <a:r>
              <a:rPr lang="it-IT" sz="2800" dirty="0"/>
              <a:t> for the </a:t>
            </a:r>
            <a:r>
              <a:rPr lang="it-IT" sz="2800" dirty="0" err="1"/>
              <a:t>psychotropic</a:t>
            </a:r>
            <a:r>
              <a:rPr lang="it-IT" sz="2800" dirty="0"/>
              <a:t> </a:t>
            </a:r>
            <a:r>
              <a:rPr lang="it-IT" sz="2800" dirty="0" err="1"/>
              <a:t>effect</a:t>
            </a:r>
            <a:r>
              <a:rPr lang="it-IT" sz="2800" dirty="0"/>
              <a:t> of </a:t>
            </a:r>
            <a:r>
              <a:rPr lang="el-GR" sz="2800" dirty="0"/>
              <a:t>Δ</a:t>
            </a:r>
            <a:r>
              <a:rPr lang="el-GR" sz="2800" baseline="30000" dirty="0"/>
              <a:t>9</a:t>
            </a:r>
            <a:r>
              <a:rPr lang="el-GR" sz="2800" dirty="0"/>
              <a:t>-</a:t>
            </a:r>
            <a:r>
              <a:rPr lang="it-IT" sz="2800" dirty="0" err="1"/>
              <a:t>tetrahydrocannabinol</a:t>
            </a:r>
            <a:r>
              <a:rPr lang="it-IT" sz="2800" dirty="0"/>
              <a:t>. </a:t>
            </a:r>
          </a:p>
          <a:p>
            <a:pPr algn="ctr"/>
            <a:endParaRPr lang="it-IT" sz="2800" dirty="0"/>
          </a:p>
          <a:p>
            <a:pPr algn="ctr"/>
            <a:endParaRPr lang="it-IT" sz="2800" dirty="0"/>
          </a:p>
          <a:p>
            <a:pPr marL="457200" indent="-457200" algn="ctr">
              <a:buFont typeface="Wingdings" pitchFamily="2" charset="2"/>
              <a:buChar char="Ø"/>
            </a:pPr>
            <a:r>
              <a:rPr lang="it-IT" sz="2800" dirty="0"/>
              <a:t>CB1 </a:t>
            </a:r>
            <a:r>
              <a:rPr lang="it-IT" sz="2800" dirty="0" err="1"/>
              <a:t>receptor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the </a:t>
            </a:r>
            <a:r>
              <a:rPr lang="it-IT" sz="2800" dirty="0" err="1"/>
              <a:t>most</a:t>
            </a:r>
            <a:r>
              <a:rPr lang="it-IT" sz="2800" dirty="0"/>
              <a:t> </a:t>
            </a:r>
            <a:r>
              <a:rPr lang="it-IT" sz="2800" dirty="0" err="1"/>
              <a:t>abundant</a:t>
            </a:r>
            <a:r>
              <a:rPr lang="it-IT" sz="2800" dirty="0"/>
              <a:t> GPCR in the </a:t>
            </a:r>
            <a:r>
              <a:rPr lang="it-IT" sz="2800" dirty="0" err="1"/>
              <a:t>central</a:t>
            </a:r>
            <a:endParaRPr lang="it-IT" sz="2800" dirty="0"/>
          </a:p>
          <a:p>
            <a:pPr algn="ctr"/>
            <a:r>
              <a:rPr lang="it-IT" sz="2800" dirty="0" err="1"/>
              <a:t>nervous</a:t>
            </a:r>
            <a:r>
              <a:rPr lang="it-IT" sz="2800" dirty="0"/>
              <a:t> </a:t>
            </a:r>
            <a:r>
              <a:rPr lang="it-IT" sz="2800" dirty="0" err="1"/>
              <a:t>system</a:t>
            </a:r>
            <a:r>
              <a:rPr lang="it-IT" sz="2800" dirty="0"/>
              <a:t>, and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highly</a:t>
            </a:r>
            <a:r>
              <a:rPr lang="it-IT" sz="2800" dirty="0"/>
              <a:t> </a:t>
            </a:r>
            <a:r>
              <a:rPr lang="it-IT" sz="2800" dirty="0" err="1"/>
              <a:t>expressed</a:t>
            </a:r>
            <a:r>
              <a:rPr lang="it-IT" sz="2800" dirty="0"/>
              <a:t> in brain </a:t>
            </a:r>
            <a:r>
              <a:rPr lang="it-IT" sz="2800" dirty="0" err="1"/>
              <a:t>areas</a:t>
            </a:r>
            <a:endParaRPr lang="it-IT" sz="2800" dirty="0"/>
          </a:p>
          <a:p>
            <a:pPr algn="ctr"/>
            <a:r>
              <a:rPr lang="it-IT" sz="2800" dirty="0" err="1"/>
              <a:t>associated</a:t>
            </a:r>
            <a:r>
              <a:rPr lang="it-IT" sz="2800" dirty="0"/>
              <a:t> with </a:t>
            </a:r>
            <a:r>
              <a:rPr lang="it-IT" sz="2800" dirty="0" err="1"/>
              <a:t>emotionality</a:t>
            </a:r>
            <a:r>
              <a:rPr lang="it-IT" sz="2800" dirty="0"/>
              <a:t>, </a:t>
            </a:r>
            <a:r>
              <a:rPr lang="it-IT" sz="2800" dirty="0" err="1"/>
              <a:t>cognition</a:t>
            </a:r>
            <a:r>
              <a:rPr lang="it-IT" sz="2800" dirty="0"/>
              <a:t> and </a:t>
            </a:r>
            <a:r>
              <a:rPr lang="it-IT" sz="2800" dirty="0" err="1"/>
              <a:t>memory</a:t>
            </a:r>
            <a:r>
              <a:rPr lang="it-IT" sz="2800" dirty="0"/>
              <a:t> </a:t>
            </a:r>
            <a:r>
              <a:rPr lang="it-IT" sz="2800" dirty="0" err="1"/>
              <a:t>like</a:t>
            </a:r>
            <a:endParaRPr lang="it-IT" sz="2800" dirty="0"/>
          </a:p>
          <a:p>
            <a:pPr algn="ctr"/>
            <a:r>
              <a:rPr lang="it-IT" sz="2800" dirty="0"/>
              <a:t>brain </a:t>
            </a:r>
            <a:r>
              <a:rPr lang="it-IT" sz="2800" dirty="0" err="1"/>
              <a:t>cortex</a:t>
            </a:r>
            <a:r>
              <a:rPr lang="it-IT" sz="2800" dirty="0"/>
              <a:t>, </a:t>
            </a:r>
            <a:r>
              <a:rPr lang="it-IT" sz="2800" dirty="0" err="1"/>
              <a:t>limbic</a:t>
            </a:r>
            <a:r>
              <a:rPr lang="it-IT" sz="2800" dirty="0"/>
              <a:t> </a:t>
            </a:r>
            <a:r>
              <a:rPr lang="it-IT" sz="2800" dirty="0" err="1"/>
              <a:t>system</a:t>
            </a:r>
            <a:r>
              <a:rPr lang="it-IT" sz="2800" dirty="0"/>
              <a:t>, </a:t>
            </a:r>
            <a:r>
              <a:rPr lang="it-IT" sz="2800" i="1" dirty="0" err="1"/>
              <a:t>substantia</a:t>
            </a:r>
            <a:r>
              <a:rPr lang="it-IT" sz="2800" i="1" dirty="0"/>
              <a:t> </a:t>
            </a:r>
            <a:r>
              <a:rPr lang="it-IT" sz="2800" i="1" dirty="0" err="1"/>
              <a:t>nigra</a:t>
            </a:r>
            <a:r>
              <a:rPr lang="it-IT" sz="2800" i="1" dirty="0"/>
              <a:t> </a:t>
            </a:r>
            <a:r>
              <a:rPr lang="it-IT" sz="2800" dirty="0"/>
              <a:t>and</a:t>
            </a:r>
          </a:p>
          <a:p>
            <a:pPr algn="ctr"/>
            <a:r>
              <a:rPr lang="it-IT" sz="2800" dirty="0" err="1"/>
              <a:t>hippocampus</a:t>
            </a:r>
            <a:r>
              <a:rPr lang="it-IT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7129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0CC59CD-CDF9-5747-81AE-A20426CD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25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8C18988-E124-2A4E-9A37-F1A8DC743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9" t="3958" r="7182"/>
          <a:stretch/>
        </p:blipFill>
        <p:spPr>
          <a:xfrm>
            <a:off x="471031" y="621775"/>
            <a:ext cx="6120784" cy="5244761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5335458-77E6-8D42-A68C-BBD705D24322}"/>
              </a:ext>
            </a:extLst>
          </p:cNvPr>
          <p:cNvSpPr/>
          <p:nvPr/>
        </p:nvSpPr>
        <p:spPr>
          <a:xfrm>
            <a:off x="7111313" y="566499"/>
            <a:ext cx="449168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2E2E2E"/>
                </a:solidFill>
                <a:latin typeface="NexusSerif"/>
              </a:rPr>
              <a:t>Both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cannabinoid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receptors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are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coupled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to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heterotrimeric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G</a:t>
            </a:r>
            <a:r>
              <a:rPr lang="it-IT" baseline="-25000" dirty="0" err="1">
                <a:solidFill>
                  <a:srgbClr val="2E2E2E"/>
                </a:solidFill>
                <a:latin typeface="NexusSerif"/>
              </a:rPr>
              <a:t>i</a:t>
            </a:r>
            <a:r>
              <a:rPr lang="it-IT" baseline="-25000" dirty="0">
                <a:solidFill>
                  <a:srgbClr val="2E2E2E"/>
                </a:solidFill>
                <a:latin typeface="NexusSerif"/>
              </a:rPr>
              <a:t>/o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 </a:t>
            </a:r>
            <a:r>
              <a:rPr lang="it-IT" u="sng" dirty="0">
                <a:solidFill>
                  <a:srgbClr val="2E2E2E"/>
                </a:solidFill>
                <a:latin typeface="NexusSerif"/>
                <a:hlinkClick r:id="rId3" tooltip="Learn more about proteins from ScienceDirect's AI-generated Topic Pages"/>
              </a:rPr>
              <a:t>proteins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 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through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which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they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modulate multiple </a:t>
            </a:r>
            <a:r>
              <a:rPr lang="it-IT" u="sng" dirty="0">
                <a:solidFill>
                  <a:srgbClr val="2E2E2E"/>
                </a:solidFill>
                <a:latin typeface="NexusSerif"/>
                <a:hlinkClick r:id="rId4" tooltip="Learn more about signal transduction pathways from ScienceDirect's AI-generated Topic Pages"/>
              </a:rPr>
              <a:t>signal transduction pathways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,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including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</a:p>
          <a:p>
            <a:pPr marL="400050" indent="-400050">
              <a:buAutoNum type="romanLcParenBoth"/>
            </a:pPr>
            <a:r>
              <a:rPr lang="it-IT" dirty="0" err="1">
                <a:solidFill>
                  <a:srgbClr val="2E2E2E"/>
                </a:solidFill>
                <a:latin typeface="NexusSerif"/>
              </a:rPr>
              <a:t>inhibition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of </a:t>
            </a:r>
            <a:r>
              <a:rPr lang="it-IT" u="sng" dirty="0">
                <a:solidFill>
                  <a:srgbClr val="2E2E2E"/>
                </a:solidFill>
                <a:latin typeface="NexusSerif"/>
                <a:hlinkClick r:id="rId5" tooltip="Learn more about adenylyl cyclase from ScienceDirect's AI-generated Topic Pages"/>
              </a:rPr>
              <a:t>adenylyl </a:t>
            </a:r>
            <a:r>
              <a:rPr lang="it-IT" u="sng" dirty="0" err="1">
                <a:solidFill>
                  <a:srgbClr val="2E2E2E"/>
                </a:solidFill>
                <a:latin typeface="NexusSerif"/>
                <a:hlinkClick r:id="rId5" tooltip="Learn more about adenylyl cyclase from ScienceDirect's AI-generated Topic Pages"/>
              </a:rPr>
              <a:t>cyclase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and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cyclic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AMP-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protein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kinase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A (PKA);</a:t>
            </a:r>
          </a:p>
          <a:p>
            <a:pPr marL="400050" indent="-400050">
              <a:buAutoNum type="romanLcParenBoth"/>
            </a:pPr>
            <a:endParaRPr lang="it-IT" dirty="0">
              <a:solidFill>
                <a:srgbClr val="2E2E2E"/>
              </a:solidFill>
              <a:latin typeface="NexusSerif"/>
            </a:endParaRPr>
          </a:p>
          <a:p>
            <a:pPr marL="400050" indent="-400050">
              <a:buAutoNum type="romanLcParenBoth"/>
            </a:pP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activation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of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extracellular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signal-regulated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kinase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1 (ERK1) and </a:t>
            </a:r>
            <a:r>
              <a:rPr lang="it-IT" u="sng" dirty="0">
                <a:solidFill>
                  <a:srgbClr val="2E2E2E"/>
                </a:solidFill>
                <a:latin typeface="NexusSerif"/>
                <a:hlinkClick r:id="rId6" tooltip="Learn more about ERK2 from ScienceDirect's AI-generated Topic Pages"/>
              </a:rPr>
              <a:t>ERK2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; </a:t>
            </a:r>
          </a:p>
          <a:p>
            <a:pPr marL="400050" indent="-400050">
              <a:buAutoNum type="romanLcParenBoth"/>
            </a:pPr>
            <a:endParaRPr lang="it-IT" dirty="0">
              <a:solidFill>
                <a:srgbClr val="2E2E2E"/>
              </a:solidFill>
              <a:latin typeface="NexusSerif"/>
            </a:endParaRPr>
          </a:p>
          <a:p>
            <a:pPr marL="400050" indent="-400050">
              <a:buAutoNum type="romanLcParenBoth"/>
            </a:pPr>
            <a:r>
              <a:rPr lang="it-IT" dirty="0" err="1">
                <a:solidFill>
                  <a:srgbClr val="2E2E2E"/>
                </a:solidFill>
                <a:latin typeface="NexusSerif"/>
              </a:rPr>
              <a:t>activation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of </a:t>
            </a:r>
            <a:r>
              <a:rPr lang="it-IT" u="sng" dirty="0">
                <a:solidFill>
                  <a:srgbClr val="2E2E2E"/>
                </a:solidFill>
                <a:latin typeface="NexusSerif"/>
                <a:hlinkClick r:id="rId7" tooltip="Learn more about p38 MAPK from ScienceDirect's AI-generated Topic Pages"/>
              </a:rPr>
              <a:t>p38 MAPK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 and JUN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N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-terminal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kinases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(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JNKs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); </a:t>
            </a:r>
          </a:p>
          <a:p>
            <a:pPr marL="400050" indent="-400050">
              <a:buAutoNum type="romanLcParenBoth"/>
            </a:pPr>
            <a:endParaRPr lang="it-IT" dirty="0">
              <a:solidFill>
                <a:srgbClr val="2E2E2E"/>
              </a:solidFill>
              <a:latin typeface="NexusSerif"/>
            </a:endParaRPr>
          </a:p>
          <a:p>
            <a:pPr marL="400050" indent="-400050">
              <a:buAutoNum type="romanLcParenBoth"/>
            </a:pPr>
            <a:r>
              <a:rPr lang="it-IT" dirty="0" err="1">
                <a:solidFill>
                  <a:srgbClr val="2E2E2E"/>
                </a:solidFill>
                <a:latin typeface="NexusSerif"/>
              </a:rPr>
              <a:t>activation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of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phosphatidylinositol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3-kinase-Akt-mTOR (PI3K/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Akt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/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mTOR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);</a:t>
            </a:r>
          </a:p>
          <a:p>
            <a:pPr marL="400050" indent="-400050">
              <a:buAutoNum type="romanLcParenBoth"/>
            </a:pPr>
            <a:endParaRPr lang="it-IT" dirty="0">
              <a:solidFill>
                <a:srgbClr val="2E2E2E"/>
              </a:solidFill>
              <a:latin typeface="NexusSerif"/>
            </a:endParaRPr>
          </a:p>
          <a:p>
            <a:pPr marL="400050" indent="-400050">
              <a:buAutoNum type="romanLcParenBoth"/>
            </a:pPr>
            <a:r>
              <a:rPr lang="it-IT" dirty="0" err="1">
                <a:solidFill>
                  <a:srgbClr val="2E2E2E"/>
                </a:solidFill>
                <a:latin typeface="NexusSerif"/>
              </a:rPr>
              <a:t>Regulation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of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neurons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membrane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potential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 by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modulating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the opening of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specific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Ca</a:t>
            </a:r>
            <a:r>
              <a:rPr lang="it-IT" baseline="30000" dirty="0">
                <a:solidFill>
                  <a:srgbClr val="2E2E2E"/>
                </a:solidFill>
                <a:latin typeface="NexusSerif"/>
              </a:rPr>
              <a:t>2+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 and K</a:t>
            </a:r>
            <a:r>
              <a:rPr lang="it-IT" baseline="30000" dirty="0">
                <a:solidFill>
                  <a:srgbClr val="2E2E2E"/>
                </a:solidFill>
                <a:latin typeface="NexusSerif"/>
              </a:rPr>
              <a:t>+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 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ion</a:t>
            </a:r>
            <a:r>
              <a:rPr lang="it-IT" dirty="0">
                <a:solidFill>
                  <a:srgbClr val="2E2E2E"/>
                </a:solidFill>
                <a:latin typeface="NexusSerif"/>
              </a:rPr>
              <a:t> </a:t>
            </a:r>
            <a:r>
              <a:rPr lang="it-IT" dirty="0" err="1">
                <a:solidFill>
                  <a:srgbClr val="2E2E2E"/>
                </a:solidFill>
                <a:latin typeface="NexusSerif"/>
              </a:rPr>
              <a:t>channels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6071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0A6E5FE-B13B-D34C-9CAD-F9F1E0DD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26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177E94B-A4DD-FD41-91E8-E1BF042397A8}"/>
              </a:ext>
            </a:extLst>
          </p:cNvPr>
          <p:cNvSpPr/>
          <p:nvPr/>
        </p:nvSpPr>
        <p:spPr>
          <a:xfrm>
            <a:off x="568411" y="352603"/>
            <a:ext cx="1115815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dirty="0" err="1">
                <a:latin typeface="AdvPA45B"/>
              </a:rPr>
              <a:t>Adult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neurogenesis</a:t>
            </a:r>
            <a:r>
              <a:rPr lang="it-IT" dirty="0">
                <a:latin typeface="AdvPA45B"/>
              </a:rPr>
              <a:t>: an </a:t>
            </a:r>
            <a:r>
              <a:rPr lang="it-IT" dirty="0" err="1">
                <a:latin typeface="AdvPA45B"/>
              </a:rPr>
              <a:t>important</a:t>
            </a:r>
            <a:r>
              <a:rPr lang="it-IT" dirty="0">
                <a:latin typeface="AdvPA45B"/>
              </a:rPr>
              <a:t> player in brain </a:t>
            </a:r>
            <a:r>
              <a:rPr lang="it-IT" dirty="0" err="1">
                <a:latin typeface="AdvPA45B"/>
              </a:rPr>
              <a:t>homeostasis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that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could</a:t>
            </a:r>
            <a:r>
              <a:rPr lang="it-IT" dirty="0">
                <a:latin typeface="AdvPA45B"/>
              </a:rPr>
              <a:t> be </a:t>
            </a:r>
            <a:r>
              <a:rPr lang="it-IT" dirty="0" err="1">
                <a:latin typeface="AdvPA45B"/>
              </a:rPr>
              <a:t>involved</a:t>
            </a:r>
            <a:r>
              <a:rPr lang="it-IT" dirty="0">
                <a:latin typeface="AdvPA45B"/>
              </a:rPr>
              <a:t> in brain </a:t>
            </a:r>
            <a:r>
              <a:rPr lang="it-IT" dirty="0" err="1">
                <a:latin typeface="AdvPA45B"/>
              </a:rPr>
              <a:t>plasticity</a:t>
            </a:r>
            <a:r>
              <a:rPr lang="it-IT" dirty="0">
                <a:latin typeface="AdvPA45B"/>
              </a:rPr>
              <a:t> and </a:t>
            </a:r>
            <a:r>
              <a:rPr lang="it-IT" dirty="0" err="1">
                <a:latin typeface="AdvPA45B"/>
              </a:rPr>
              <a:t>repair</a:t>
            </a:r>
            <a:r>
              <a:rPr lang="it-IT" dirty="0">
                <a:latin typeface="AdvPA45B"/>
              </a:rPr>
              <a:t> in </a:t>
            </a:r>
            <a:r>
              <a:rPr lang="it-IT" dirty="0" err="1">
                <a:latin typeface="AdvPA45B"/>
              </a:rPr>
              <a:t>adulthood</a:t>
            </a:r>
            <a:r>
              <a:rPr lang="it-IT" dirty="0">
                <a:latin typeface="AdvPA45B"/>
              </a:rPr>
              <a:t>. </a:t>
            </a:r>
          </a:p>
          <a:p>
            <a:pPr algn="ctr"/>
            <a:endParaRPr lang="it-IT" dirty="0">
              <a:latin typeface="AdvPA45B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dirty="0" err="1">
                <a:latin typeface="AdvPA45B"/>
              </a:rPr>
              <a:t>Regulatory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mechanisms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that</a:t>
            </a:r>
            <a:r>
              <a:rPr lang="it-IT" dirty="0">
                <a:latin typeface="AdvPA45B"/>
              </a:rPr>
              <a:t> can </a:t>
            </a:r>
            <a:r>
              <a:rPr lang="it-IT" dirty="0" err="1">
                <a:latin typeface="AdvPA45B"/>
              </a:rPr>
              <a:t>promote</a:t>
            </a:r>
            <a:r>
              <a:rPr lang="it-IT" dirty="0">
                <a:latin typeface="AdvPA45B"/>
              </a:rPr>
              <a:t> the </a:t>
            </a:r>
            <a:r>
              <a:rPr lang="it-IT" dirty="0" err="1">
                <a:latin typeface="AdvPA45B"/>
              </a:rPr>
              <a:t>process</a:t>
            </a:r>
            <a:r>
              <a:rPr lang="it-IT" dirty="0">
                <a:latin typeface="AdvPA45B"/>
              </a:rPr>
              <a:t> of </a:t>
            </a:r>
            <a:r>
              <a:rPr lang="it-IT" dirty="0" err="1">
                <a:latin typeface="AdvPA45B"/>
              </a:rPr>
              <a:t>generating</a:t>
            </a:r>
            <a:r>
              <a:rPr lang="it-IT" dirty="0">
                <a:latin typeface="AdvPA45B"/>
              </a:rPr>
              <a:t> new </a:t>
            </a:r>
            <a:r>
              <a:rPr lang="it-IT" dirty="0" err="1">
                <a:latin typeface="AdvPA45B"/>
              </a:rPr>
              <a:t>functional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neurons</a:t>
            </a:r>
            <a:r>
              <a:rPr lang="it-IT" dirty="0">
                <a:latin typeface="AdvPA45B"/>
              </a:rPr>
              <a:t> in the </a:t>
            </a:r>
            <a:r>
              <a:rPr lang="it-IT" dirty="0" err="1">
                <a:latin typeface="AdvPA45B"/>
              </a:rPr>
              <a:t>adult</a:t>
            </a:r>
            <a:r>
              <a:rPr lang="it-IT" dirty="0">
                <a:latin typeface="AdvPA45B"/>
              </a:rPr>
              <a:t> brain, </a:t>
            </a:r>
            <a:r>
              <a:rPr lang="it-IT" dirty="0" err="1">
                <a:latin typeface="AdvPA45B"/>
              </a:rPr>
              <a:t>may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lead</a:t>
            </a:r>
            <a:r>
              <a:rPr lang="it-IT" dirty="0">
                <a:latin typeface="AdvPA45B"/>
              </a:rPr>
              <a:t> to </a:t>
            </a:r>
            <a:r>
              <a:rPr lang="it-IT" dirty="0" err="1">
                <a:latin typeface="AdvPA45B"/>
              </a:rPr>
              <a:t>strategies</a:t>
            </a:r>
            <a:r>
              <a:rPr lang="it-IT" dirty="0">
                <a:latin typeface="AdvPA45B"/>
              </a:rPr>
              <a:t> for preventive and/or </a:t>
            </a:r>
            <a:r>
              <a:rPr lang="it-IT" dirty="0" err="1">
                <a:latin typeface="AdvPA45B"/>
              </a:rPr>
              <a:t>therapeutic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approaches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against</a:t>
            </a:r>
            <a:r>
              <a:rPr lang="it-IT" dirty="0">
                <a:latin typeface="AdvPA45B"/>
              </a:rPr>
              <a:t> cognitive </a:t>
            </a:r>
            <a:r>
              <a:rPr lang="it-IT" dirty="0" err="1">
                <a:latin typeface="AdvPA45B"/>
              </a:rPr>
              <a:t>decline</a:t>
            </a:r>
            <a:r>
              <a:rPr lang="it-IT" dirty="0">
                <a:latin typeface="AdvPA45B"/>
              </a:rPr>
              <a:t>, </a:t>
            </a:r>
            <a:r>
              <a:rPr lang="it-IT" dirty="0" err="1">
                <a:latin typeface="AdvPA45B"/>
              </a:rPr>
              <a:t>as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well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as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against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age-related</a:t>
            </a:r>
            <a:r>
              <a:rPr lang="it-IT" dirty="0">
                <a:latin typeface="AdvPA45B"/>
              </a:rPr>
              <a:t> brain </a:t>
            </a:r>
            <a:r>
              <a:rPr lang="it-IT" dirty="0" err="1">
                <a:latin typeface="AdvPA45B"/>
              </a:rPr>
              <a:t>disorders</a:t>
            </a:r>
            <a:r>
              <a:rPr lang="it-IT" dirty="0">
                <a:latin typeface="AdvPA45B"/>
              </a:rPr>
              <a:t>.</a:t>
            </a:r>
          </a:p>
          <a:p>
            <a:pPr algn="ctr"/>
            <a:endParaRPr lang="it-IT" dirty="0">
              <a:latin typeface="AdvPA45B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dirty="0">
                <a:latin typeface="AdvPA45B"/>
              </a:rPr>
              <a:t>A </a:t>
            </a:r>
            <a:r>
              <a:rPr lang="it-IT" dirty="0" err="1">
                <a:latin typeface="AdvPA45B"/>
              </a:rPr>
              <a:t>considerable</a:t>
            </a:r>
            <a:r>
              <a:rPr lang="it-IT" dirty="0">
                <a:latin typeface="AdvPA45B"/>
              </a:rPr>
              <a:t> body of </a:t>
            </a:r>
            <a:r>
              <a:rPr lang="it-IT" dirty="0" err="1">
                <a:latin typeface="AdvPA45B"/>
              </a:rPr>
              <a:t>evidence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now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supports</a:t>
            </a:r>
            <a:r>
              <a:rPr lang="it-IT" dirty="0">
                <a:latin typeface="AdvPA45B"/>
              </a:rPr>
              <a:t> the </a:t>
            </a:r>
            <a:r>
              <a:rPr lang="it-IT" dirty="0" err="1">
                <a:latin typeface="AdvPA45B"/>
              </a:rPr>
              <a:t>intriguing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possibility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that</a:t>
            </a:r>
            <a:r>
              <a:rPr lang="it-IT" dirty="0">
                <a:latin typeface="AdvPA45B"/>
              </a:rPr>
              <a:t> the </a:t>
            </a:r>
            <a:r>
              <a:rPr lang="it-IT" dirty="0" err="1">
                <a:latin typeface="AdvPA45B"/>
              </a:rPr>
              <a:t>eCB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system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is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involved</a:t>
            </a:r>
            <a:r>
              <a:rPr lang="it-IT" dirty="0">
                <a:latin typeface="AdvPA45B"/>
              </a:rPr>
              <a:t> in the </a:t>
            </a:r>
            <a:r>
              <a:rPr lang="it-IT" dirty="0" err="1">
                <a:latin typeface="AdvPA45B"/>
              </a:rPr>
              <a:t>regulation</a:t>
            </a:r>
            <a:r>
              <a:rPr lang="it-IT" dirty="0">
                <a:latin typeface="AdvPA45B"/>
              </a:rPr>
              <a:t> of </a:t>
            </a:r>
            <a:r>
              <a:rPr lang="it-IT" dirty="0" err="1">
                <a:latin typeface="AdvPA45B"/>
              </a:rPr>
              <a:t>proliferation</a:t>
            </a:r>
            <a:r>
              <a:rPr lang="it-IT" dirty="0">
                <a:latin typeface="AdvPA45B"/>
              </a:rPr>
              <a:t>, </a:t>
            </a:r>
            <a:r>
              <a:rPr lang="it-IT" dirty="0" err="1">
                <a:latin typeface="AdvPA45B"/>
              </a:rPr>
              <a:t>survival</a:t>
            </a:r>
            <a:r>
              <a:rPr lang="it-IT" dirty="0">
                <a:latin typeface="AdvPA45B"/>
              </a:rPr>
              <a:t> and </a:t>
            </a:r>
            <a:r>
              <a:rPr lang="it-IT" dirty="0" err="1">
                <a:latin typeface="AdvPA45B"/>
              </a:rPr>
              <a:t>migration</a:t>
            </a:r>
            <a:r>
              <a:rPr lang="it-IT" dirty="0">
                <a:latin typeface="AdvPA45B"/>
              </a:rPr>
              <a:t> of </a:t>
            </a:r>
            <a:r>
              <a:rPr lang="it-IT" dirty="0" err="1">
                <a:latin typeface="AdvPA45B"/>
              </a:rPr>
              <a:t>NSCs</a:t>
            </a:r>
            <a:r>
              <a:rPr lang="it-IT" dirty="0">
                <a:latin typeface="AdvPA45B"/>
              </a:rPr>
              <a:t> and </a:t>
            </a:r>
            <a:r>
              <a:rPr lang="it-IT" dirty="0" err="1">
                <a:latin typeface="AdvPA45B"/>
              </a:rPr>
              <a:t>their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progeny</a:t>
            </a:r>
            <a:r>
              <a:rPr lang="it-IT" dirty="0">
                <a:latin typeface="AdvPA45B"/>
              </a:rPr>
              <a:t> in the </a:t>
            </a:r>
            <a:r>
              <a:rPr lang="it-IT" dirty="0" err="1">
                <a:latin typeface="AdvPA45B"/>
              </a:rPr>
              <a:t>adult</a:t>
            </a:r>
            <a:r>
              <a:rPr lang="it-IT" dirty="0">
                <a:latin typeface="AdvPA45B"/>
              </a:rPr>
              <a:t> brain. </a:t>
            </a:r>
            <a:endParaRPr lang="it-IT" dirty="0"/>
          </a:p>
          <a:p>
            <a:pPr algn="ctr"/>
            <a:endParaRPr lang="it-IT" dirty="0">
              <a:latin typeface="AdvPA45B"/>
            </a:endParaRPr>
          </a:p>
          <a:p>
            <a:pPr algn="ctr"/>
            <a:endParaRPr lang="it-IT" dirty="0">
              <a:latin typeface="AdvPA45B"/>
            </a:endParaRPr>
          </a:p>
          <a:p>
            <a:pPr algn="ctr"/>
            <a:r>
              <a:rPr lang="it-IT" dirty="0">
                <a:latin typeface="AdvPA45B"/>
              </a:rPr>
              <a:t> </a:t>
            </a:r>
            <a:endParaRPr lang="it-IT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dirty="0">
                <a:latin typeface="AdvPA45B"/>
              </a:rPr>
              <a:t>A </a:t>
            </a:r>
            <a:r>
              <a:rPr lang="it-IT" dirty="0" err="1">
                <a:latin typeface="AdvPA45B"/>
              </a:rPr>
              <a:t>number</a:t>
            </a:r>
            <a:r>
              <a:rPr lang="it-IT" dirty="0">
                <a:latin typeface="AdvPA45B"/>
              </a:rPr>
              <a:t> of </a:t>
            </a:r>
            <a:r>
              <a:rPr lang="it-IT" dirty="0" err="1">
                <a:latin typeface="AdvPA45B"/>
              </a:rPr>
              <a:t>recent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studies</a:t>
            </a:r>
            <a:r>
              <a:rPr lang="it-IT" dirty="0">
                <a:latin typeface="AdvPA45B"/>
              </a:rPr>
              <a:t> on the </a:t>
            </a:r>
            <a:r>
              <a:rPr lang="it-IT" dirty="0" err="1">
                <a:latin typeface="AdvPA45B"/>
              </a:rPr>
              <a:t>relevance</a:t>
            </a:r>
            <a:r>
              <a:rPr lang="it-IT" dirty="0">
                <a:latin typeface="AdvPA45B"/>
              </a:rPr>
              <a:t> of </a:t>
            </a:r>
            <a:r>
              <a:rPr lang="it-IT" dirty="0" err="1">
                <a:latin typeface="AdvPA45B"/>
              </a:rPr>
              <a:t>eCB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signaling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both</a:t>
            </a:r>
            <a:r>
              <a:rPr lang="it-IT" dirty="0">
                <a:latin typeface="AdvPA45B"/>
              </a:rPr>
              <a:t> in </a:t>
            </a:r>
            <a:r>
              <a:rPr lang="it-IT" dirty="0" err="1">
                <a:latin typeface="AdvPA45B"/>
              </a:rPr>
              <a:t>health</a:t>
            </a:r>
            <a:r>
              <a:rPr lang="it-IT" dirty="0">
                <a:latin typeface="AdvPA45B"/>
              </a:rPr>
              <a:t> and in the </a:t>
            </a:r>
            <a:r>
              <a:rPr lang="it-IT" dirty="0" err="1">
                <a:latin typeface="AdvPA45B"/>
              </a:rPr>
              <a:t>context</a:t>
            </a:r>
            <a:r>
              <a:rPr lang="it-IT" dirty="0">
                <a:latin typeface="AdvPA45B"/>
              </a:rPr>
              <a:t> of </a:t>
            </a:r>
            <a:r>
              <a:rPr lang="it-IT" dirty="0" err="1">
                <a:latin typeface="AdvPA45B"/>
              </a:rPr>
              <a:t>different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neuropathological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conditions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accompanied</a:t>
            </a:r>
            <a:r>
              <a:rPr lang="it-IT" dirty="0">
                <a:latin typeface="AdvPA45B"/>
              </a:rPr>
              <a:t> by </a:t>
            </a:r>
            <a:r>
              <a:rPr lang="it-IT" dirty="0" err="1">
                <a:latin typeface="AdvPA45B"/>
              </a:rPr>
              <a:t>impaired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neurogenesis</a:t>
            </a:r>
            <a:r>
              <a:rPr lang="it-IT" dirty="0">
                <a:latin typeface="AdvPA45B"/>
              </a:rPr>
              <a:t>  are </a:t>
            </a:r>
            <a:r>
              <a:rPr lang="it-IT" dirty="0" err="1">
                <a:latin typeface="AdvPA45B"/>
              </a:rPr>
              <a:t>emerging</a:t>
            </a:r>
            <a:r>
              <a:rPr lang="it-IT" dirty="0">
                <a:latin typeface="AdvPA45B"/>
              </a:rPr>
              <a:t>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dirty="0">
              <a:latin typeface="AdvPA45B"/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it-IT" dirty="0">
              <a:latin typeface="AdvPA45B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dirty="0" err="1">
                <a:latin typeface="AdvPA45B"/>
              </a:rPr>
              <a:t>They</a:t>
            </a:r>
            <a:r>
              <a:rPr lang="it-IT" dirty="0">
                <a:latin typeface="AdvPA45B"/>
              </a:rPr>
              <a:t> include </a:t>
            </a:r>
            <a:r>
              <a:rPr lang="it-IT" dirty="0" err="1">
                <a:latin typeface="AdvPA45B"/>
              </a:rPr>
              <a:t>stroke</a:t>
            </a:r>
            <a:r>
              <a:rPr lang="it-IT" dirty="0">
                <a:latin typeface="AdvPA45B"/>
              </a:rPr>
              <a:t>, </a:t>
            </a:r>
            <a:r>
              <a:rPr lang="it-IT" dirty="0" err="1">
                <a:latin typeface="AdvPA45B"/>
              </a:rPr>
              <a:t>epilepsy</a:t>
            </a:r>
            <a:r>
              <a:rPr lang="it-IT" dirty="0">
                <a:latin typeface="AdvPA45B"/>
              </a:rPr>
              <a:t>, </a:t>
            </a:r>
            <a:r>
              <a:rPr lang="it-IT" dirty="0" err="1">
                <a:latin typeface="AdvPA45B"/>
              </a:rPr>
              <a:t>alcohol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intoxication</a:t>
            </a:r>
            <a:r>
              <a:rPr lang="it-IT" dirty="0">
                <a:latin typeface="AdvPA45B"/>
              </a:rPr>
              <a:t>, </a:t>
            </a:r>
            <a:r>
              <a:rPr lang="it-IT" dirty="0" err="1">
                <a:latin typeface="AdvPA45B"/>
              </a:rPr>
              <a:t>Alzheimer’s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disease</a:t>
            </a:r>
            <a:r>
              <a:rPr lang="it-IT" dirty="0">
                <a:latin typeface="AdvPA45B"/>
              </a:rPr>
              <a:t> and </a:t>
            </a:r>
            <a:r>
              <a:rPr lang="it-IT" dirty="0" err="1">
                <a:latin typeface="AdvPA45B"/>
              </a:rPr>
              <a:t>Parkinson’s</a:t>
            </a:r>
            <a:r>
              <a:rPr lang="it-IT" dirty="0">
                <a:latin typeface="AdvPA45B"/>
              </a:rPr>
              <a:t> </a:t>
            </a:r>
            <a:r>
              <a:rPr lang="it-IT" dirty="0" err="1">
                <a:latin typeface="AdvPA45B"/>
              </a:rPr>
              <a:t>disease</a:t>
            </a:r>
            <a:r>
              <a:rPr lang="it-IT" dirty="0">
                <a:latin typeface="AdvPA45B"/>
              </a:rPr>
              <a:t>. </a:t>
            </a:r>
          </a:p>
          <a:p>
            <a:pPr algn="ctr"/>
            <a:endParaRPr lang="it-IT" dirty="0">
              <a:latin typeface="AdvPA45B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dirty="0"/>
              <a:t>The precise </a:t>
            </a:r>
            <a:r>
              <a:rPr lang="it-IT" dirty="0" err="1"/>
              <a:t>role</a:t>
            </a:r>
            <a:r>
              <a:rPr lang="it-IT" dirty="0"/>
              <a:t> </a:t>
            </a:r>
            <a:r>
              <a:rPr lang="it-IT" dirty="0" err="1"/>
              <a:t>played</a:t>
            </a:r>
            <a:r>
              <a:rPr lang="it-IT" dirty="0"/>
              <a:t> by </a:t>
            </a:r>
            <a:r>
              <a:rPr lang="it-IT" dirty="0" err="1"/>
              <a:t>distinct</a:t>
            </a:r>
            <a:r>
              <a:rPr lang="it-IT" dirty="0"/>
              <a:t> </a:t>
            </a:r>
            <a:r>
              <a:rPr lang="it-IT" dirty="0" err="1"/>
              <a:t>components</a:t>
            </a:r>
            <a:r>
              <a:rPr lang="it-IT" dirty="0"/>
              <a:t> of the </a:t>
            </a:r>
            <a:r>
              <a:rPr lang="it-IT" dirty="0" err="1"/>
              <a:t>eCB</a:t>
            </a:r>
            <a:r>
              <a:rPr lang="it-IT" dirty="0"/>
              <a:t> </a:t>
            </a:r>
            <a:r>
              <a:rPr lang="it-IT" dirty="0" err="1"/>
              <a:t>system</a:t>
            </a:r>
            <a:r>
              <a:rPr lang="it-IT" dirty="0"/>
              <a:t> in NSC </a:t>
            </a:r>
            <a:r>
              <a:rPr lang="it-IT" dirty="0" err="1"/>
              <a:t>biology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contribute</a:t>
            </a:r>
            <a:r>
              <a:rPr lang="it-IT" dirty="0"/>
              <a:t> to </a:t>
            </a:r>
            <a:r>
              <a:rPr lang="it-IT" dirty="0" err="1"/>
              <a:t>improve</a:t>
            </a:r>
            <a:r>
              <a:rPr lang="it-IT" dirty="0"/>
              <a:t>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understanding</a:t>
            </a:r>
            <a:r>
              <a:rPr lang="it-IT" dirty="0"/>
              <a:t> of </a:t>
            </a:r>
            <a:r>
              <a:rPr lang="it-IT" dirty="0" err="1"/>
              <a:t>adult</a:t>
            </a:r>
            <a:r>
              <a:rPr lang="it-IT" dirty="0"/>
              <a:t> </a:t>
            </a:r>
            <a:r>
              <a:rPr lang="it-IT" dirty="0" err="1"/>
              <a:t>neurogenesis</a:t>
            </a:r>
            <a:r>
              <a:rPr lang="it-IT" dirty="0"/>
              <a:t> and </a:t>
            </a:r>
            <a:r>
              <a:rPr lang="it-IT" dirty="0" err="1"/>
              <a:t>could</a:t>
            </a:r>
            <a:r>
              <a:rPr lang="it-IT" dirty="0"/>
              <a:t> </a:t>
            </a:r>
            <a:r>
              <a:rPr lang="it-IT" dirty="0" err="1"/>
              <a:t>provide</a:t>
            </a:r>
            <a:r>
              <a:rPr lang="it-IT" dirty="0"/>
              <a:t> the </a:t>
            </a:r>
            <a:r>
              <a:rPr lang="it-IT" dirty="0" err="1"/>
              <a:t>basis</a:t>
            </a:r>
            <a:r>
              <a:rPr lang="it-IT" dirty="0"/>
              <a:t> for new </a:t>
            </a:r>
            <a:r>
              <a:rPr lang="it-IT" dirty="0" err="1"/>
              <a:t>therapeutic</a:t>
            </a:r>
            <a:r>
              <a:rPr lang="it-IT" dirty="0"/>
              <a:t> </a:t>
            </a:r>
            <a:r>
              <a:rPr lang="it-IT" dirty="0" err="1"/>
              <a:t>applications</a:t>
            </a:r>
            <a:r>
              <a:rPr lang="it-IT" dirty="0"/>
              <a:t> of </a:t>
            </a:r>
            <a:r>
              <a:rPr lang="it-IT" dirty="0" err="1"/>
              <a:t>eCB-based</a:t>
            </a:r>
            <a:r>
              <a:rPr lang="it-IT" dirty="0"/>
              <a:t> </a:t>
            </a:r>
            <a:r>
              <a:rPr lang="it-IT" dirty="0" err="1"/>
              <a:t>drugs</a:t>
            </a:r>
            <a:r>
              <a:rPr lang="it-IT" dirty="0"/>
              <a:t>. 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4034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F14F231-92FB-CB43-A26D-90ABE461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27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9C07167-A3E5-0848-AD4B-1A4676E007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7" r="5811" b="12842"/>
          <a:stretch/>
        </p:blipFill>
        <p:spPr>
          <a:xfrm>
            <a:off x="2162432" y="1220945"/>
            <a:ext cx="6969211" cy="4537309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9F3CF13-923F-9D4D-9A4E-057E13E13D60}"/>
              </a:ext>
            </a:extLst>
          </p:cNvPr>
          <p:cNvSpPr/>
          <p:nvPr/>
        </p:nvSpPr>
        <p:spPr>
          <a:xfrm>
            <a:off x="4225068" y="5975182"/>
            <a:ext cx="2942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/>
              <a:t>https</a:t>
            </a:r>
            <a:r>
              <a:rPr lang="it-IT" sz="1200" dirty="0"/>
              <a:t>://</a:t>
            </a:r>
            <a:r>
              <a:rPr lang="it-IT" sz="1200" dirty="0" err="1"/>
              <a:t>doi.org</a:t>
            </a:r>
            <a:r>
              <a:rPr lang="it-IT" sz="1200" dirty="0"/>
              <a:t>/10.1016/j.coph.2019.11.002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EB48AC2-C1C5-454C-BA3F-1826FA96C8AA}"/>
              </a:ext>
            </a:extLst>
          </p:cNvPr>
          <p:cNvSpPr/>
          <p:nvPr/>
        </p:nvSpPr>
        <p:spPr>
          <a:xfrm>
            <a:off x="4214591" y="208943"/>
            <a:ext cx="2512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The </a:t>
            </a:r>
            <a:r>
              <a:rPr lang="it-IT" sz="2800" b="1" dirty="0" err="1"/>
              <a:t>eCB</a:t>
            </a:r>
            <a:r>
              <a:rPr lang="it-IT" sz="2800" b="1" dirty="0"/>
              <a:t> </a:t>
            </a:r>
            <a:r>
              <a:rPr lang="it-IT" sz="2800" b="1" dirty="0" err="1"/>
              <a:t>system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634237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90309F-D153-E840-BD0C-E5479B90A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28" y="275336"/>
            <a:ext cx="10515600" cy="1325563"/>
          </a:xfrm>
        </p:spPr>
        <p:txBody>
          <a:bodyPr/>
          <a:lstStyle/>
          <a:p>
            <a:pPr algn="ctr"/>
            <a:r>
              <a:rPr lang="it-IT" b="1" dirty="0" err="1"/>
              <a:t>Therapeutic</a:t>
            </a:r>
            <a:r>
              <a:rPr lang="it-IT" b="1" dirty="0"/>
              <a:t> </a:t>
            </a:r>
            <a:r>
              <a:rPr lang="it-IT" b="1" dirty="0" err="1"/>
              <a:t>uses</a:t>
            </a:r>
            <a:r>
              <a:rPr lang="it-IT" b="1" dirty="0"/>
              <a:t> of </a:t>
            </a:r>
            <a:r>
              <a:rPr lang="it-IT" b="1" i="1" dirty="0"/>
              <a:t>Cannabis </a:t>
            </a:r>
            <a:br>
              <a:rPr lang="it-IT" b="1" dirty="0"/>
            </a:br>
            <a:endParaRPr lang="it-IT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62A1869-2DF2-F34B-BC13-C3430E3AA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7" t="5294" r="11195" b="3333"/>
          <a:stretch/>
        </p:blipFill>
        <p:spPr>
          <a:xfrm>
            <a:off x="3051457" y="1670890"/>
            <a:ext cx="6124121" cy="3952688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C4E1A4-101E-1B41-97AE-7C244D9F4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682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423D0397-7137-6C4F-A7B7-D182EC8F7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923" y="2109664"/>
            <a:ext cx="10515600" cy="3433063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927996-1629-8A49-A10D-B7C96D3D6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29</a:t>
            </a:fld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CA4CAA5E-7608-194A-A204-B83E8330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/>
              <a:t>Therapeutic</a:t>
            </a:r>
            <a:r>
              <a:rPr lang="it-IT" b="1" dirty="0"/>
              <a:t> </a:t>
            </a:r>
            <a:r>
              <a:rPr lang="it-IT" b="1" dirty="0" err="1"/>
              <a:t>uses</a:t>
            </a:r>
            <a:r>
              <a:rPr lang="it-IT" b="1" dirty="0"/>
              <a:t> of </a:t>
            </a:r>
            <a:r>
              <a:rPr lang="it-IT" b="1" i="1" dirty="0"/>
              <a:t>Cannabis 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972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A937B6-4141-B34B-9538-6C05A413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>
                <a:latin typeface="+mn-lt"/>
              </a:rPr>
              <a:t>Hempseed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fatty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acids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profile</a:t>
            </a:r>
            <a:endParaRPr lang="it-IT" dirty="0">
              <a:latin typeface="+mn-lt"/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E7432F8-A3EF-544B-AEEE-E51761866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64" t="16742" r="6281"/>
          <a:stretch/>
        </p:blipFill>
        <p:spPr>
          <a:xfrm>
            <a:off x="1244600" y="2324100"/>
            <a:ext cx="9448800" cy="3149935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44D19D-7CD0-F44C-831E-26D8E7B2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3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B00C402-56B7-A54E-AD06-E6510331E475}"/>
              </a:ext>
            </a:extLst>
          </p:cNvPr>
          <p:cNvSpPr/>
          <p:nvPr/>
        </p:nvSpPr>
        <p:spPr>
          <a:xfrm>
            <a:off x="2794000" y="5710019"/>
            <a:ext cx="6946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Nutrients</a:t>
            </a:r>
            <a:r>
              <a:rPr lang="it-IT" dirty="0"/>
              <a:t> 2020, 12(7), 1935; </a:t>
            </a: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doi.org</a:t>
            </a:r>
            <a:r>
              <a:rPr lang="it-IT" dirty="0"/>
              <a:t>/10.3390/nu12071935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168E1B5-2C58-B842-9271-536752C922C9}"/>
              </a:ext>
            </a:extLst>
          </p:cNvPr>
          <p:cNvSpPr txBox="1"/>
          <p:nvPr/>
        </p:nvSpPr>
        <p:spPr>
          <a:xfrm>
            <a:off x="4927600" y="1841500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400" dirty="0"/>
              <a:t>(% of </a:t>
            </a:r>
            <a:r>
              <a:rPr lang="it-IT" sz="2400" dirty="0" err="1"/>
              <a:t>oil</a:t>
            </a:r>
            <a:r>
              <a:rPr lang="it-IT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4746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9EDD883-C9C5-C34D-B6F9-19718C7EAA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" t="1692" r="8125" b="3125"/>
          <a:stretch/>
        </p:blipFill>
        <p:spPr>
          <a:xfrm>
            <a:off x="1393206" y="800101"/>
            <a:ext cx="8792194" cy="4720982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D3DD5D2-76D7-824D-BEAD-DD4021CF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30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EDF37C9-2CF4-7748-8324-0E3A30C10F34}"/>
              </a:ext>
            </a:extLst>
          </p:cNvPr>
          <p:cNvSpPr/>
          <p:nvPr/>
        </p:nvSpPr>
        <p:spPr>
          <a:xfrm>
            <a:off x="4101074" y="6079351"/>
            <a:ext cx="3530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/>
              <a:t>https</a:t>
            </a:r>
            <a:r>
              <a:rPr lang="it-IT" sz="1200" dirty="0"/>
              <a:t>://</a:t>
            </a:r>
            <a:r>
              <a:rPr lang="it-IT" sz="1200" dirty="0" err="1"/>
              <a:t>doi.org</a:t>
            </a:r>
            <a:r>
              <a:rPr lang="it-IT" sz="1200" dirty="0"/>
              <a:t>/10.1016/j.chemosphere.2021.133012</a:t>
            </a:r>
          </a:p>
        </p:txBody>
      </p:sp>
    </p:spTree>
    <p:extLst>
      <p:ext uri="{BB962C8B-B14F-4D97-AF65-F5344CB8AC3E}">
        <p14:creationId xmlns:p14="http://schemas.microsoft.com/office/powerpoint/2010/main" val="4091036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A379BDF-A99C-C04B-923C-344B37C48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6" r="4138" b="976"/>
          <a:stretch/>
        </p:blipFill>
        <p:spPr>
          <a:xfrm>
            <a:off x="1778000" y="581329"/>
            <a:ext cx="7630673" cy="5381442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37D746-0ED6-BD42-9B15-A6B5E3C8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31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426E70D-4168-A249-A8E7-58F91CC3CFC8}"/>
              </a:ext>
            </a:extLst>
          </p:cNvPr>
          <p:cNvSpPr/>
          <p:nvPr/>
        </p:nvSpPr>
        <p:spPr>
          <a:xfrm>
            <a:off x="4490181" y="6356350"/>
            <a:ext cx="3530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/>
              <a:t>https</a:t>
            </a:r>
            <a:r>
              <a:rPr lang="it-IT" sz="1200" dirty="0"/>
              <a:t>://</a:t>
            </a:r>
            <a:r>
              <a:rPr lang="it-IT" sz="1200" dirty="0" err="1"/>
              <a:t>doi.org</a:t>
            </a:r>
            <a:r>
              <a:rPr lang="it-IT" sz="1200" dirty="0"/>
              <a:t>/10.1016/j.chemosphere.2021.133012</a:t>
            </a:r>
          </a:p>
        </p:txBody>
      </p:sp>
    </p:spTree>
    <p:extLst>
      <p:ext uri="{BB962C8B-B14F-4D97-AF65-F5344CB8AC3E}">
        <p14:creationId xmlns:p14="http://schemas.microsoft.com/office/powerpoint/2010/main" val="3672147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A3C02315-CD0F-A146-A26E-31E3E7D71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0438" y="466928"/>
            <a:ext cx="7131780" cy="5680852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8EA148-6ABA-0947-B97A-D9137757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8022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FB1BB9D-666A-944B-A9EA-F2478EB1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33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96EC59-D48D-1440-8444-7B3B2FA7A230}"/>
              </a:ext>
            </a:extLst>
          </p:cNvPr>
          <p:cNvSpPr txBox="1"/>
          <p:nvPr/>
        </p:nvSpPr>
        <p:spPr>
          <a:xfrm>
            <a:off x="1118681" y="1585608"/>
            <a:ext cx="278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Paper</a:t>
            </a:r>
            <a:r>
              <a:rPr lang="it-IT" dirty="0"/>
              <a:t> </a:t>
            </a:r>
            <a:r>
              <a:rPr lang="it-IT" dirty="0" err="1"/>
              <a:t>discussion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708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526416-70EB-9C43-912E-6755EF490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415925"/>
            <a:ext cx="10947400" cy="6035675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sz="2700" dirty="0" err="1"/>
              <a:t>Hempseed</a:t>
            </a:r>
            <a:r>
              <a:rPr lang="it-IT" sz="2700" dirty="0"/>
              <a:t> </a:t>
            </a:r>
            <a:r>
              <a:rPr lang="it-IT" sz="2700" dirty="0" err="1"/>
              <a:t>oil</a:t>
            </a:r>
            <a:r>
              <a:rPr lang="it-IT" sz="2700" dirty="0"/>
              <a:t> </a:t>
            </a:r>
            <a:r>
              <a:rPr lang="it-IT" sz="2700" dirty="0" err="1"/>
              <a:t>contained</a:t>
            </a:r>
            <a:r>
              <a:rPr lang="it-IT" sz="2700" dirty="0"/>
              <a:t> up to 90% </a:t>
            </a:r>
            <a:r>
              <a:rPr lang="it-IT" sz="2700" dirty="0" err="1"/>
              <a:t>unsaturated</a:t>
            </a:r>
            <a:r>
              <a:rPr lang="it-IT" sz="2700" dirty="0"/>
              <a:t> </a:t>
            </a:r>
            <a:r>
              <a:rPr lang="it-IT" sz="2700" dirty="0" err="1"/>
              <a:t>fatty</a:t>
            </a:r>
            <a:r>
              <a:rPr lang="it-IT" sz="2700" dirty="0"/>
              <a:t> </a:t>
            </a:r>
            <a:r>
              <a:rPr lang="it-IT" sz="2700" dirty="0" err="1"/>
              <a:t>acids</a:t>
            </a:r>
            <a:r>
              <a:rPr lang="it-IT" sz="2700" dirty="0"/>
              <a:t>, of </a:t>
            </a:r>
            <a:r>
              <a:rPr lang="it-IT" sz="2700" dirty="0" err="1"/>
              <a:t>which</a:t>
            </a:r>
            <a:r>
              <a:rPr lang="it-IT" sz="2700" dirty="0"/>
              <a:t> from 70% to over 80% </a:t>
            </a:r>
            <a:r>
              <a:rPr lang="it-IT" sz="2700" dirty="0" err="1"/>
              <a:t>is</a:t>
            </a:r>
            <a:r>
              <a:rPr lang="it-IT" sz="2700" dirty="0"/>
              <a:t> </a:t>
            </a:r>
            <a:r>
              <a:rPr lang="it-IT" sz="2700" dirty="0" err="1"/>
              <a:t>composed</a:t>
            </a:r>
            <a:r>
              <a:rPr lang="it-IT" sz="2700" dirty="0"/>
              <a:t> by </a:t>
            </a:r>
            <a:r>
              <a:rPr lang="it-IT" sz="2700" dirty="0" err="1"/>
              <a:t>PUFAs</a:t>
            </a:r>
            <a:r>
              <a:rPr lang="it-IT" sz="2700" dirty="0"/>
              <a:t>. </a:t>
            </a:r>
          </a:p>
          <a:p>
            <a:pPr algn="ctr">
              <a:buFont typeface="Wingdings" pitchFamily="2" charset="2"/>
              <a:buChar char="Ø"/>
            </a:pPr>
            <a:endParaRPr lang="it-IT" sz="2700" dirty="0"/>
          </a:p>
          <a:p>
            <a:pPr algn="ctr">
              <a:buFont typeface="Wingdings" pitchFamily="2" charset="2"/>
              <a:buChar char="Ø"/>
            </a:pPr>
            <a:r>
              <a:rPr lang="it-IT" sz="2700" dirty="0"/>
              <a:t>The major </a:t>
            </a:r>
            <a:r>
              <a:rPr lang="it-IT" sz="2700" dirty="0" err="1"/>
              <a:t>monounsaturated</a:t>
            </a:r>
            <a:r>
              <a:rPr lang="it-IT" sz="2700" dirty="0"/>
              <a:t> </a:t>
            </a:r>
            <a:r>
              <a:rPr lang="it-IT" sz="2700" dirty="0" err="1"/>
              <a:t>fatty</a:t>
            </a:r>
            <a:r>
              <a:rPr lang="it-IT" sz="2700" dirty="0"/>
              <a:t> acid (MUFA) </a:t>
            </a:r>
            <a:r>
              <a:rPr lang="it-IT" sz="2700" dirty="0" err="1"/>
              <a:t>was</a:t>
            </a:r>
            <a:r>
              <a:rPr lang="it-IT" sz="2700" dirty="0"/>
              <a:t> </a:t>
            </a:r>
            <a:r>
              <a:rPr lang="it-IT" sz="2700" dirty="0" err="1"/>
              <a:t>Oleic</a:t>
            </a:r>
            <a:r>
              <a:rPr lang="it-IT" sz="2700" dirty="0"/>
              <a:t> Acid (18:1, OA).</a:t>
            </a:r>
          </a:p>
          <a:p>
            <a:pPr algn="ctr">
              <a:buFont typeface="Wingdings" pitchFamily="2" charset="2"/>
              <a:buChar char="Ø"/>
            </a:pPr>
            <a:endParaRPr lang="it-IT" sz="2700" dirty="0"/>
          </a:p>
          <a:p>
            <a:pPr algn="ctr">
              <a:buFont typeface="Wingdings" pitchFamily="2" charset="2"/>
              <a:buChar char="Ø"/>
            </a:pPr>
            <a:r>
              <a:rPr lang="it-IT" sz="2700" dirty="0" err="1"/>
              <a:t>Among</a:t>
            </a:r>
            <a:r>
              <a:rPr lang="it-IT" sz="2700" dirty="0"/>
              <a:t> </a:t>
            </a:r>
            <a:r>
              <a:rPr lang="it-IT" sz="2700" dirty="0" err="1"/>
              <a:t>PUFAs</a:t>
            </a:r>
            <a:r>
              <a:rPr lang="it-IT" sz="2700" dirty="0"/>
              <a:t>, </a:t>
            </a:r>
            <a:r>
              <a:rPr lang="it-IT" sz="2700" dirty="0" err="1"/>
              <a:t>Linoleic</a:t>
            </a:r>
            <a:r>
              <a:rPr lang="it-IT" sz="2700" dirty="0"/>
              <a:t> Acid (18:2, LA, </a:t>
            </a:r>
            <a:r>
              <a:rPr lang="el-GR" sz="2700" dirty="0"/>
              <a:t>ω</a:t>
            </a:r>
            <a:r>
              <a:rPr lang="it-IT" sz="2700" dirty="0"/>
              <a:t>-6 ) </a:t>
            </a:r>
            <a:r>
              <a:rPr lang="it-IT" sz="2700" dirty="0" err="1"/>
              <a:t>was</a:t>
            </a:r>
            <a:r>
              <a:rPr lang="it-IT" sz="2700" dirty="0"/>
              <a:t> the </a:t>
            </a:r>
            <a:r>
              <a:rPr lang="it-IT" sz="2700" dirty="0" err="1"/>
              <a:t>most</a:t>
            </a:r>
            <a:r>
              <a:rPr lang="it-IT" sz="2700" dirty="0"/>
              <a:t> </a:t>
            </a:r>
            <a:r>
              <a:rPr lang="it-IT" sz="2700" dirty="0" err="1"/>
              <a:t>representative</a:t>
            </a:r>
            <a:r>
              <a:rPr lang="it-IT" sz="2700" dirty="0"/>
              <a:t> FA in </a:t>
            </a:r>
            <a:r>
              <a:rPr lang="it-IT" sz="2700" dirty="0" err="1"/>
              <a:t>hempseed</a:t>
            </a:r>
            <a:r>
              <a:rPr lang="it-IT" sz="2700" dirty="0"/>
              <a:t> </a:t>
            </a:r>
            <a:r>
              <a:rPr lang="it-IT" sz="2700" dirty="0" err="1"/>
              <a:t>oil</a:t>
            </a:r>
            <a:r>
              <a:rPr lang="it-IT" sz="2700" dirty="0"/>
              <a:t> of </a:t>
            </a:r>
            <a:r>
              <a:rPr lang="it-IT" sz="2700" dirty="0" err="1"/>
              <a:t>all</a:t>
            </a:r>
            <a:r>
              <a:rPr lang="it-IT" sz="2700" dirty="0"/>
              <a:t> </a:t>
            </a:r>
            <a:r>
              <a:rPr lang="it-IT" sz="2700" dirty="0" err="1"/>
              <a:t>analysed</a:t>
            </a:r>
            <a:r>
              <a:rPr lang="it-IT" sz="2700" dirty="0"/>
              <a:t> </a:t>
            </a:r>
            <a:r>
              <a:rPr lang="it-IT" sz="2700" dirty="0" err="1"/>
              <a:t>genotypes</a:t>
            </a:r>
            <a:r>
              <a:rPr lang="it-IT" sz="2700" dirty="0"/>
              <a:t>, </a:t>
            </a:r>
            <a:r>
              <a:rPr lang="it-IT" sz="2700" dirty="0" err="1"/>
              <a:t>accounting</a:t>
            </a:r>
            <a:r>
              <a:rPr lang="it-IT" sz="2700" dirty="0"/>
              <a:t> for more </a:t>
            </a:r>
            <a:r>
              <a:rPr lang="it-IT" sz="2700" dirty="0" err="1"/>
              <a:t>than</a:t>
            </a:r>
            <a:r>
              <a:rPr lang="it-IT" sz="2700" dirty="0"/>
              <a:t> </a:t>
            </a:r>
            <a:r>
              <a:rPr lang="it-IT" sz="2700" dirty="0" err="1"/>
              <a:t>half</a:t>
            </a:r>
            <a:r>
              <a:rPr lang="it-IT" sz="2700" dirty="0"/>
              <a:t> of the </a:t>
            </a:r>
            <a:r>
              <a:rPr lang="it-IT" sz="2700" dirty="0" err="1"/>
              <a:t>total</a:t>
            </a:r>
            <a:r>
              <a:rPr lang="it-IT" sz="2700" dirty="0"/>
              <a:t> FA. </a:t>
            </a:r>
          </a:p>
          <a:p>
            <a:pPr algn="ctr">
              <a:buFont typeface="Wingdings" pitchFamily="2" charset="2"/>
              <a:buChar char="Ø"/>
            </a:pPr>
            <a:endParaRPr lang="it-IT" sz="2700" dirty="0"/>
          </a:p>
          <a:p>
            <a:pPr algn="ctr">
              <a:buFont typeface="Wingdings" pitchFamily="2" charset="2"/>
              <a:buChar char="Ø"/>
            </a:pPr>
            <a:r>
              <a:rPr lang="it-IT" sz="2700" dirty="0"/>
              <a:t>The </a:t>
            </a:r>
            <a:r>
              <a:rPr lang="it-IT" sz="2700" dirty="0" err="1"/>
              <a:t>second</a:t>
            </a:r>
            <a:r>
              <a:rPr lang="it-IT" sz="2700" dirty="0"/>
              <a:t> </a:t>
            </a:r>
            <a:r>
              <a:rPr lang="it-IT" sz="2700" dirty="0" err="1"/>
              <a:t>prominent</a:t>
            </a:r>
            <a:r>
              <a:rPr lang="it-IT" sz="2700" dirty="0"/>
              <a:t> </a:t>
            </a:r>
            <a:r>
              <a:rPr lang="it-IT" sz="2700" dirty="0" err="1"/>
              <a:t>PUFAs</a:t>
            </a:r>
            <a:r>
              <a:rPr lang="it-IT" sz="2700" dirty="0"/>
              <a:t> </a:t>
            </a:r>
            <a:r>
              <a:rPr lang="it-IT" sz="2700" dirty="0" err="1"/>
              <a:t>was</a:t>
            </a:r>
            <a:r>
              <a:rPr lang="it-IT" sz="2700" dirty="0"/>
              <a:t> </a:t>
            </a:r>
            <a:r>
              <a:rPr lang="el-GR" sz="2700" dirty="0"/>
              <a:t>α-</a:t>
            </a:r>
            <a:r>
              <a:rPr lang="it-IT" sz="2700" dirty="0" err="1"/>
              <a:t>linolenic</a:t>
            </a:r>
            <a:r>
              <a:rPr lang="it-IT" sz="2700" dirty="0"/>
              <a:t> acid (18:3, ALA,</a:t>
            </a:r>
            <a:r>
              <a:rPr lang="el-GR" sz="2700" dirty="0"/>
              <a:t> ω</a:t>
            </a:r>
            <a:r>
              <a:rPr lang="it-IT" sz="2700" dirty="0"/>
              <a:t>-3).</a:t>
            </a:r>
          </a:p>
          <a:p>
            <a:pPr marL="0" indent="0" algn="ctr">
              <a:buNone/>
            </a:pPr>
            <a:endParaRPr lang="it-IT" sz="2700" dirty="0"/>
          </a:p>
          <a:p>
            <a:pPr algn="ctr">
              <a:buFont typeface="Wingdings" pitchFamily="2" charset="2"/>
              <a:buChar char="Ø"/>
            </a:pPr>
            <a:r>
              <a:rPr lang="it-IT" sz="2700" dirty="0" err="1"/>
              <a:t>Hempseed</a:t>
            </a:r>
            <a:r>
              <a:rPr lang="it-IT" sz="2700" dirty="0"/>
              <a:t> </a:t>
            </a:r>
            <a:r>
              <a:rPr lang="it-IT" sz="2700" dirty="0" err="1"/>
              <a:t>oil</a:t>
            </a:r>
            <a:r>
              <a:rPr lang="it-IT" sz="2700" dirty="0"/>
              <a:t> </a:t>
            </a:r>
            <a:r>
              <a:rPr lang="it-IT" sz="2700" dirty="0" err="1"/>
              <a:t>represents</a:t>
            </a:r>
            <a:r>
              <a:rPr lang="it-IT" sz="2700" dirty="0"/>
              <a:t> an </a:t>
            </a:r>
            <a:r>
              <a:rPr lang="it-IT" sz="2700" dirty="0" err="1"/>
              <a:t>especially</a:t>
            </a:r>
            <a:r>
              <a:rPr lang="it-IT" sz="2700" dirty="0"/>
              <a:t> </a:t>
            </a:r>
            <a:r>
              <a:rPr lang="it-IT" sz="2700" dirty="0" err="1"/>
              <a:t>rich</a:t>
            </a:r>
            <a:r>
              <a:rPr lang="it-IT" sz="2700" dirty="0"/>
              <a:t> source of </a:t>
            </a:r>
            <a:r>
              <a:rPr lang="it-IT" sz="2700" dirty="0" err="1"/>
              <a:t>Essential</a:t>
            </a:r>
            <a:r>
              <a:rPr lang="it-IT" sz="2700" dirty="0"/>
              <a:t> </a:t>
            </a:r>
            <a:r>
              <a:rPr lang="it-IT" sz="2700" dirty="0" err="1"/>
              <a:t>Fatty</a:t>
            </a:r>
            <a:r>
              <a:rPr lang="it-IT" sz="2700" dirty="0"/>
              <a:t> </a:t>
            </a:r>
            <a:r>
              <a:rPr lang="it-IT" sz="2700" dirty="0" err="1"/>
              <a:t>Acids</a:t>
            </a:r>
            <a:r>
              <a:rPr lang="it-IT" sz="2700" dirty="0"/>
              <a:t> (</a:t>
            </a:r>
            <a:r>
              <a:rPr lang="it-IT" sz="2700" dirty="0" err="1"/>
              <a:t>EFAs</a:t>
            </a:r>
            <a:r>
              <a:rPr lang="it-IT" sz="2700" dirty="0"/>
              <a:t>).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9617D1-D8E2-354D-A518-FF1E58F1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497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431FE3-B762-0A4E-8058-DC7E329DD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525"/>
            <a:ext cx="10998200" cy="6219825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sz="2500" dirty="0"/>
              <a:t>In </a:t>
            </a:r>
            <a:r>
              <a:rPr lang="it-IT" sz="2500" dirty="0" err="1"/>
              <a:t>addition</a:t>
            </a:r>
            <a:r>
              <a:rPr lang="it-IT" sz="2500" dirty="0"/>
              <a:t> to the </a:t>
            </a:r>
            <a:r>
              <a:rPr lang="it-IT" sz="2500" dirty="0" err="1"/>
              <a:t>absolute</a:t>
            </a:r>
            <a:r>
              <a:rPr lang="it-IT" sz="2500" dirty="0"/>
              <a:t> </a:t>
            </a:r>
            <a:r>
              <a:rPr lang="it-IT" sz="2500" dirty="0" err="1"/>
              <a:t>concentration</a:t>
            </a:r>
            <a:r>
              <a:rPr lang="it-IT" sz="2500" dirty="0"/>
              <a:t> of </a:t>
            </a:r>
            <a:r>
              <a:rPr lang="it-IT" sz="2500" dirty="0" err="1"/>
              <a:t>PUFAs</a:t>
            </a:r>
            <a:r>
              <a:rPr lang="it-IT" sz="2500" dirty="0"/>
              <a:t> in the </a:t>
            </a:r>
            <a:r>
              <a:rPr lang="it-IT" sz="2500" dirty="0" err="1"/>
              <a:t>diet</a:t>
            </a:r>
            <a:r>
              <a:rPr lang="it-IT" sz="2500" dirty="0"/>
              <a:t>, </a:t>
            </a:r>
            <a:r>
              <a:rPr lang="el-GR" sz="2400" dirty="0"/>
              <a:t>ω</a:t>
            </a:r>
            <a:r>
              <a:rPr lang="it-IT" sz="2400" dirty="0"/>
              <a:t>-6</a:t>
            </a:r>
            <a:r>
              <a:rPr lang="it-IT" sz="2500" dirty="0"/>
              <a:t>/</a:t>
            </a:r>
            <a:r>
              <a:rPr lang="el-GR" sz="2400" dirty="0"/>
              <a:t> ω</a:t>
            </a:r>
            <a:r>
              <a:rPr lang="it-IT" sz="2400" dirty="0"/>
              <a:t>-3 </a:t>
            </a:r>
            <a:r>
              <a:rPr lang="it-IT" sz="2500" dirty="0"/>
              <a:t>ratio </a:t>
            </a:r>
            <a:r>
              <a:rPr lang="it-IT" sz="2500" dirty="0" err="1"/>
              <a:t>represents</a:t>
            </a:r>
            <a:r>
              <a:rPr lang="it-IT" sz="2500" dirty="0"/>
              <a:t> an </a:t>
            </a:r>
            <a:r>
              <a:rPr lang="it-IT" sz="2500" dirty="0" err="1"/>
              <a:t>important</a:t>
            </a:r>
            <a:r>
              <a:rPr lang="it-IT" sz="2500" dirty="0"/>
              <a:t> </a:t>
            </a:r>
            <a:r>
              <a:rPr lang="it-IT" sz="2500" dirty="0" err="1"/>
              <a:t>index</a:t>
            </a:r>
            <a:r>
              <a:rPr lang="it-IT" sz="2500" dirty="0"/>
              <a:t> to </a:t>
            </a:r>
            <a:r>
              <a:rPr lang="it-IT" sz="2500" dirty="0" err="1"/>
              <a:t>ensure</a:t>
            </a:r>
            <a:r>
              <a:rPr lang="it-IT" sz="2500" dirty="0"/>
              <a:t> the </a:t>
            </a:r>
            <a:r>
              <a:rPr lang="it-IT" sz="2500" dirty="0" err="1"/>
              <a:t>maintenance</a:t>
            </a:r>
            <a:r>
              <a:rPr lang="it-IT" sz="2500" dirty="0"/>
              <a:t> of an </a:t>
            </a:r>
            <a:r>
              <a:rPr lang="it-IT" sz="2500" dirty="0" err="1"/>
              <a:t>optimal</a:t>
            </a:r>
            <a:r>
              <a:rPr lang="it-IT" sz="2500" dirty="0"/>
              <a:t> state of </a:t>
            </a:r>
            <a:r>
              <a:rPr lang="it-IT" sz="2500" dirty="0" err="1"/>
              <a:t>health</a:t>
            </a:r>
            <a:r>
              <a:rPr lang="it-IT" sz="2500" dirty="0"/>
              <a:t>, and to </a:t>
            </a:r>
            <a:r>
              <a:rPr lang="it-IT" sz="2500" dirty="0" err="1"/>
              <a:t>prevent</a:t>
            </a:r>
            <a:r>
              <a:rPr lang="it-IT" sz="2500" dirty="0"/>
              <a:t> the </a:t>
            </a:r>
            <a:r>
              <a:rPr lang="it-IT" sz="2500" dirty="0" err="1"/>
              <a:t>onset</a:t>
            </a:r>
            <a:r>
              <a:rPr lang="it-IT" sz="2500" dirty="0"/>
              <a:t> of </a:t>
            </a:r>
            <a:r>
              <a:rPr lang="it-IT" sz="2500" dirty="0" err="1"/>
              <a:t>chronic</a:t>
            </a:r>
            <a:r>
              <a:rPr lang="it-IT" sz="2500" dirty="0"/>
              <a:t>-degenerative </a:t>
            </a:r>
            <a:r>
              <a:rPr lang="it-IT" sz="2500" dirty="0" err="1"/>
              <a:t>diseases</a:t>
            </a:r>
            <a:r>
              <a:rPr lang="it-IT" sz="2500" dirty="0"/>
              <a:t> </a:t>
            </a:r>
            <a:r>
              <a:rPr lang="it-IT" sz="2500" dirty="0" err="1"/>
              <a:t>characterized</a:t>
            </a:r>
            <a:r>
              <a:rPr lang="it-IT" sz="2500" dirty="0"/>
              <a:t> by a </a:t>
            </a:r>
            <a:r>
              <a:rPr lang="it-IT" sz="2500" dirty="0" err="1"/>
              <a:t>chronic</a:t>
            </a:r>
            <a:r>
              <a:rPr lang="it-IT" sz="2500" dirty="0"/>
              <a:t> </a:t>
            </a:r>
            <a:r>
              <a:rPr lang="it-IT" sz="2500" dirty="0" err="1"/>
              <a:t>inflammation</a:t>
            </a:r>
            <a:r>
              <a:rPr lang="it-IT" sz="2500" dirty="0"/>
              <a:t> status, </a:t>
            </a:r>
            <a:r>
              <a:rPr lang="it-IT" sz="2500" dirty="0" err="1"/>
              <a:t>like</a:t>
            </a:r>
            <a:r>
              <a:rPr lang="it-IT" sz="2500" dirty="0"/>
              <a:t> </a:t>
            </a:r>
            <a:r>
              <a:rPr lang="it-IT" sz="2500" dirty="0" err="1"/>
              <a:t>cardiovascular</a:t>
            </a:r>
            <a:r>
              <a:rPr lang="it-IT" sz="2500" dirty="0"/>
              <a:t> and neurodegenerative </a:t>
            </a:r>
            <a:r>
              <a:rPr lang="it-IT" sz="2500" dirty="0" err="1"/>
              <a:t>diseases</a:t>
            </a:r>
            <a:r>
              <a:rPr lang="it-IT" sz="2500" dirty="0"/>
              <a:t>, </a:t>
            </a:r>
            <a:r>
              <a:rPr lang="it-IT" sz="2500" dirty="0" err="1"/>
              <a:t>as</a:t>
            </a:r>
            <a:r>
              <a:rPr lang="it-IT" sz="2500" dirty="0"/>
              <a:t> </a:t>
            </a:r>
            <a:r>
              <a:rPr lang="it-IT" sz="2500" dirty="0" err="1"/>
              <a:t>well</a:t>
            </a:r>
            <a:r>
              <a:rPr lang="it-IT" sz="2500" dirty="0"/>
              <a:t> </a:t>
            </a:r>
            <a:r>
              <a:rPr lang="it-IT" sz="2500" dirty="0" err="1"/>
              <a:t>as</a:t>
            </a:r>
            <a:r>
              <a:rPr lang="it-IT" sz="2500" dirty="0"/>
              <a:t> </a:t>
            </a:r>
            <a:r>
              <a:rPr lang="it-IT" sz="2500" dirty="0" err="1"/>
              <a:t>cancer</a:t>
            </a:r>
            <a:r>
              <a:rPr lang="it-IT" sz="2500" dirty="0"/>
              <a:t>.</a:t>
            </a:r>
          </a:p>
          <a:p>
            <a:pPr algn="ctr">
              <a:buFont typeface="Wingdings" pitchFamily="2" charset="2"/>
              <a:buChar char="Ø"/>
            </a:pPr>
            <a:endParaRPr lang="it-IT" sz="2500" dirty="0"/>
          </a:p>
          <a:p>
            <a:pPr algn="ctr">
              <a:buFont typeface="Wingdings" pitchFamily="2" charset="2"/>
              <a:buChar char="Ø"/>
            </a:pPr>
            <a:r>
              <a:rPr lang="it-IT" sz="2500" dirty="0"/>
              <a:t> </a:t>
            </a:r>
            <a:r>
              <a:rPr lang="it-IT" sz="2500" dirty="0" err="1"/>
              <a:t>Despite</a:t>
            </a:r>
            <a:r>
              <a:rPr lang="it-IT" sz="2500" dirty="0"/>
              <a:t> the </a:t>
            </a:r>
            <a:r>
              <a:rPr lang="it-IT" sz="2500" dirty="0" err="1"/>
              <a:t>existence</a:t>
            </a:r>
            <a:r>
              <a:rPr lang="it-IT" sz="2500" dirty="0"/>
              <a:t> of </a:t>
            </a:r>
            <a:r>
              <a:rPr lang="it-IT" sz="2500" dirty="0" err="1"/>
              <a:t>different</a:t>
            </a:r>
            <a:r>
              <a:rPr lang="it-IT" sz="2500" dirty="0"/>
              <a:t> </a:t>
            </a:r>
            <a:r>
              <a:rPr lang="it-IT" sz="2500" dirty="0" err="1"/>
              <a:t>lines</a:t>
            </a:r>
            <a:r>
              <a:rPr lang="it-IT" sz="2500" dirty="0"/>
              <a:t> of </a:t>
            </a:r>
            <a:r>
              <a:rPr lang="it-IT" sz="2500" dirty="0" err="1"/>
              <a:t>thought</a:t>
            </a:r>
            <a:r>
              <a:rPr lang="it-IT" sz="2500" dirty="0"/>
              <a:t> </a:t>
            </a:r>
            <a:r>
              <a:rPr lang="it-IT" sz="2500" dirty="0" err="1"/>
              <a:t>about</a:t>
            </a:r>
            <a:r>
              <a:rPr lang="it-IT" sz="2500" dirty="0"/>
              <a:t> the </a:t>
            </a:r>
            <a:r>
              <a:rPr lang="it-IT" sz="2500" dirty="0" err="1"/>
              <a:t>healthiest</a:t>
            </a:r>
            <a:r>
              <a:rPr lang="it-IT" sz="2500" dirty="0"/>
              <a:t> </a:t>
            </a:r>
            <a:r>
              <a:rPr lang="el-GR" sz="2500" dirty="0"/>
              <a:t>ω-6/ ω-3 </a:t>
            </a:r>
            <a:r>
              <a:rPr lang="it-IT" sz="2500" dirty="0"/>
              <a:t>ratio, </a:t>
            </a:r>
            <a:r>
              <a:rPr lang="it-IT" sz="2500" dirty="0" err="1"/>
              <a:t>according</a:t>
            </a:r>
            <a:r>
              <a:rPr lang="it-IT" sz="2500" dirty="0"/>
              <a:t> to the </a:t>
            </a:r>
            <a:r>
              <a:rPr lang="it-IT" sz="2500" dirty="0" err="1"/>
              <a:t>European</a:t>
            </a:r>
            <a:r>
              <a:rPr lang="it-IT" sz="2500" dirty="0"/>
              <a:t> </a:t>
            </a:r>
            <a:r>
              <a:rPr lang="it-IT" sz="2500" dirty="0" err="1"/>
              <a:t>Food</a:t>
            </a:r>
            <a:r>
              <a:rPr lang="it-IT" sz="2500" dirty="0"/>
              <a:t> and </a:t>
            </a:r>
            <a:r>
              <a:rPr lang="it-IT" sz="2500" dirty="0" err="1"/>
              <a:t>Safety</a:t>
            </a:r>
            <a:r>
              <a:rPr lang="it-IT" sz="2500" dirty="0"/>
              <a:t> Authority (EFSA), the </a:t>
            </a:r>
            <a:r>
              <a:rPr lang="it-IT" sz="2500" dirty="0" err="1"/>
              <a:t>ideal</a:t>
            </a:r>
            <a:r>
              <a:rPr lang="it-IT" sz="2500" dirty="0"/>
              <a:t> </a:t>
            </a:r>
            <a:r>
              <a:rPr lang="el-GR" sz="2400" dirty="0">
                <a:solidFill>
                  <a:prstClr val="black"/>
                </a:solidFill>
              </a:rPr>
              <a:t>ω</a:t>
            </a:r>
            <a:r>
              <a:rPr lang="it-IT" sz="2400" dirty="0">
                <a:solidFill>
                  <a:prstClr val="black"/>
                </a:solidFill>
              </a:rPr>
              <a:t>-6</a:t>
            </a:r>
            <a:r>
              <a:rPr lang="it-IT" sz="2500" dirty="0">
                <a:solidFill>
                  <a:prstClr val="black"/>
                </a:solidFill>
              </a:rPr>
              <a:t>/</a:t>
            </a:r>
            <a:r>
              <a:rPr lang="el-GR" sz="2400" dirty="0">
                <a:solidFill>
                  <a:prstClr val="black"/>
                </a:solidFill>
              </a:rPr>
              <a:t> ω</a:t>
            </a:r>
            <a:r>
              <a:rPr lang="it-IT" sz="2400" dirty="0">
                <a:solidFill>
                  <a:prstClr val="black"/>
                </a:solidFill>
              </a:rPr>
              <a:t>-3 </a:t>
            </a:r>
            <a:r>
              <a:rPr lang="it-IT" sz="2500" dirty="0">
                <a:solidFill>
                  <a:prstClr val="black"/>
                </a:solidFill>
              </a:rPr>
              <a:t>ratio</a:t>
            </a:r>
            <a:r>
              <a:rPr lang="it-IT" sz="2500" dirty="0"/>
              <a:t> </a:t>
            </a:r>
            <a:r>
              <a:rPr lang="it-IT" sz="2500" dirty="0" err="1"/>
              <a:t>has</a:t>
            </a:r>
            <a:r>
              <a:rPr lang="it-IT" sz="2500" dirty="0"/>
              <a:t> </a:t>
            </a:r>
            <a:r>
              <a:rPr lang="it-IT" sz="2500" dirty="0" err="1"/>
              <a:t>been</a:t>
            </a:r>
            <a:r>
              <a:rPr lang="it-IT" sz="2500" dirty="0"/>
              <a:t> </a:t>
            </a:r>
            <a:r>
              <a:rPr lang="it-IT" sz="2500" dirty="0" err="1"/>
              <a:t>established</a:t>
            </a:r>
            <a:r>
              <a:rPr lang="it-IT" sz="2500" dirty="0"/>
              <a:t> </a:t>
            </a:r>
            <a:r>
              <a:rPr lang="it-IT" sz="2500" dirty="0" err="1"/>
              <a:t>as</a:t>
            </a:r>
            <a:r>
              <a:rPr lang="it-IT" sz="2500" dirty="0"/>
              <a:t> 3:1 to 5:1 (</a:t>
            </a:r>
            <a:r>
              <a:rPr lang="it-IT" sz="2500" dirty="0" err="1"/>
              <a:t>traditional</a:t>
            </a:r>
            <a:r>
              <a:rPr lang="it-IT" sz="2500" dirty="0"/>
              <a:t> </a:t>
            </a:r>
            <a:r>
              <a:rPr lang="it-IT" sz="2500" dirty="0" err="1"/>
              <a:t>Japanese</a:t>
            </a:r>
            <a:r>
              <a:rPr lang="it-IT" sz="2500" dirty="0"/>
              <a:t> and </a:t>
            </a:r>
            <a:r>
              <a:rPr lang="it-IT" sz="2500" dirty="0" err="1"/>
              <a:t>Mediterranean</a:t>
            </a:r>
            <a:r>
              <a:rPr lang="it-IT" sz="2500" dirty="0"/>
              <a:t> </a:t>
            </a:r>
            <a:r>
              <a:rPr lang="it-IT" sz="2500" dirty="0" err="1"/>
              <a:t>diets</a:t>
            </a:r>
            <a:r>
              <a:rPr lang="it-IT" sz="2500" dirty="0"/>
              <a:t>, </a:t>
            </a:r>
            <a:r>
              <a:rPr lang="it-IT" sz="2500" dirty="0" err="1"/>
              <a:t>low</a:t>
            </a:r>
            <a:r>
              <a:rPr lang="it-IT" sz="2500" dirty="0"/>
              <a:t> </a:t>
            </a:r>
            <a:r>
              <a:rPr lang="it-IT" sz="2500" dirty="0" err="1"/>
              <a:t>incidence</a:t>
            </a:r>
            <a:r>
              <a:rPr lang="it-IT" sz="2500" dirty="0"/>
              <a:t> of </a:t>
            </a:r>
            <a:r>
              <a:rPr lang="it-IT" sz="2500" dirty="0" err="1"/>
              <a:t>coronary</a:t>
            </a:r>
            <a:r>
              <a:rPr lang="it-IT" sz="2500" dirty="0"/>
              <a:t> </a:t>
            </a:r>
            <a:r>
              <a:rPr lang="it-IT" sz="2500" dirty="0" err="1"/>
              <a:t>disease</a:t>
            </a:r>
            <a:r>
              <a:rPr lang="it-IT" sz="2500" dirty="0"/>
              <a:t>).</a:t>
            </a:r>
          </a:p>
          <a:p>
            <a:pPr algn="ctr">
              <a:buFont typeface="Wingdings" pitchFamily="2" charset="2"/>
              <a:buChar char="Ø"/>
            </a:pPr>
            <a:endParaRPr lang="it-IT" sz="2500" dirty="0"/>
          </a:p>
          <a:p>
            <a:pPr algn="ctr">
              <a:buFont typeface="Wingdings" pitchFamily="2" charset="2"/>
              <a:buChar char="Ø"/>
            </a:pPr>
            <a:r>
              <a:rPr lang="it-IT" sz="2500" dirty="0"/>
              <a:t>The </a:t>
            </a:r>
            <a:r>
              <a:rPr lang="it-IT" sz="2500" dirty="0" err="1"/>
              <a:t>levels</a:t>
            </a:r>
            <a:r>
              <a:rPr lang="it-IT" sz="2500" dirty="0"/>
              <a:t> of </a:t>
            </a:r>
            <a:r>
              <a:rPr lang="it-IT" sz="2400" dirty="0" err="1"/>
              <a:t>Linoleic</a:t>
            </a:r>
            <a:r>
              <a:rPr lang="it-IT" sz="2400" dirty="0"/>
              <a:t> Acid (</a:t>
            </a:r>
            <a:r>
              <a:rPr lang="it-IT" sz="2500" dirty="0"/>
              <a:t>LA, </a:t>
            </a:r>
            <a:r>
              <a:rPr lang="el-GR" sz="2400" dirty="0"/>
              <a:t>ω</a:t>
            </a:r>
            <a:r>
              <a:rPr lang="it-IT" sz="2400" dirty="0"/>
              <a:t>-6)</a:t>
            </a:r>
            <a:r>
              <a:rPr lang="it-IT" sz="2500" dirty="0"/>
              <a:t> and </a:t>
            </a:r>
            <a:r>
              <a:rPr lang="el-GR" sz="2400" dirty="0"/>
              <a:t>α-</a:t>
            </a:r>
            <a:r>
              <a:rPr lang="it-IT" sz="2400" dirty="0" err="1"/>
              <a:t>linolenic</a:t>
            </a:r>
            <a:r>
              <a:rPr lang="it-IT" sz="2400" dirty="0"/>
              <a:t> acid (</a:t>
            </a:r>
            <a:r>
              <a:rPr lang="it-IT" sz="2500" dirty="0"/>
              <a:t>ALA,</a:t>
            </a:r>
            <a:r>
              <a:rPr lang="el-GR" sz="2400" dirty="0"/>
              <a:t> ω</a:t>
            </a:r>
            <a:r>
              <a:rPr lang="it-IT" sz="2400" dirty="0"/>
              <a:t>-3)</a:t>
            </a:r>
            <a:r>
              <a:rPr lang="it-IT" sz="2500" dirty="0"/>
              <a:t> </a:t>
            </a:r>
            <a:r>
              <a:rPr lang="it-IT" sz="2500" dirty="0" err="1"/>
              <a:t>found</a:t>
            </a:r>
            <a:r>
              <a:rPr lang="it-IT" sz="2500" dirty="0"/>
              <a:t> in the </a:t>
            </a:r>
            <a:r>
              <a:rPr lang="it-IT" sz="2500" dirty="0" err="1"/>
              <a:t>fat</a:t>
            </a:r>
            <a:r>
              <a:rPr lang="it-IT" sz="2500" dirty="0"/>
              <a:t> component of </a:t>
            </a:r>
            <a:r>
              <a:rPr lang="it-IT" sz="2500" dirty="0" err="1"/>
              <a:t>hempseeds</a:t>
            </a:r>
            <a:r>
              <a:rPr lang="it-IT" sz="2500" dirty="0"/>
              <a:t> </a:t>
            </a:r>
            <a:r>
              <a:rPr lang="it-IT" sz="2500" dirty="0" err="1"/>
              <a:t>make</a:t>
            </a:r>
            <a:r>
              <a:rPr lang="it-IT" sz="2500" dirty="0"/>
              <a:t> </a:t>
            </a:r>
            <a:r>
              <a:rPr lang="it-IT" sz="2500" dirty="0" err="1"/>
              <a:t>them</a:t>
            </a:r>
            <a:r>
              <a:rPr lang="it-IT" sz="2500" dirty="0"/>
              <a:t> a </a:t>
            </a:r>
            <a:r>
              <a:rPr lang="it-IT" sz="2500" dirty="0" err="1"/>
              <a:t>food</a:t>
            </a:r>
            <a:r>
              <a:rPr lang="it-IT" sz="2500" dirty="0"/>
              <a:t> </a:t>
            </a:r>
            <a:r>
              <a:rPr lang="it-IT" sz="2500" dirty="0" err="1"/>
              <a:t>matrix</a:t>
            </a:r>
            <a:r>
              <a:rPr lang="it-IT" sz="2500" dirty="0"/>
              <a:t> with the </a:t>
            </a:r>
            <a:r>
              <a:rPr lang="it-IT" sz="2500" dirty="0" err="1"/>
              <a:t>ideal</a:t>
            </a:r>
            <a:r>
              <a:rPr lang="it-IT" sz="2500" dirty="0"/>
              <a:t>, </a:t>
            </a:r>
            <a:r>
              <a:rPr lang="it-IT" sz="2500" dirty="0" err="1"/>
              <a:t>low</a:t>
            </a:r>
            <a:r>
              <a:rPr lang="it-IT" sz="2500" dirty="0"/>
              <a:t> </a:t>
            </a:r>
            <a:r>
              <a:rPr lang="el-GR" sz="2500" dirty="0"/>
              <a:t>ω-6/ ω-3 </a:t>
            </a:r>
            <a:r>
              <a:rPr lang="it-IT" sz="2500" dirty="0"/>
              <a:t>ratio </a:t>
            </a:r>
            <a:r>
              <a:rPr lang="it-IT" sz="2500" dirty="0" err="1"/>
              <a:t>ranging</a:t>
            </a:r>
            <a:r>
              <a:rPr lang="it-IT" sz="2500" dirty="0"/>
              <a:t> </a:t>
            </a:r>
            <a:r>
              <a:rPr lang="it-IT" sz="2500" dirty="0" err="1"/>
              <a:t>precisely</a:t>
            </a:r>
            <a:r>
              <a:rPr lang="it-IT" sz="2500" dirty="0"/>
              <a:t> from 3:1 to 5:1, </a:t>
            </a:r>
            <a:r>
              <a:rPr lang="it-IT" sz="2500" dirty="0" err="1"/>
              <a:t>which</a:t>
            </a:r>
            <a:r>
              <a:rPr lang="it-IT" sz="2500" dirty="0"/>
              <a:t> </a:t>
            </a:r>
            <a:r>
              <a:rPr lang="it-IT" sz="2500" dirty="0" err="1"/>
              <a:t>is</a:t>
            </a:r>
            <a:r>
              <a:rPr lang="it-IT" sz="2500" dirty="0"/>
              <a:t> </a:t>
            </a:r>
            <a:r>
              <a:rPr lang="it-IT" sz="2500" dirty="0" err="1"/>
              <a:t>useful</a:t>
            </a:r>
            <a:r>
              <a:rPr lang="it-IT" sz="2500" dirty="0"/>
              <a:t> for </a:t>
            </a:r>
            <a:r>
              <a:rPr lang="it-IT" sz="2500" dirty="0" err="1"/>
              <a:t>reducing</a:t>
            </a:r>
            <a:r>
              <a:rPr lang="it-IT" sz="2500" dirty="0"/>
              <a:t> the </a:t>
            </a:r>
            <a:r>
              <a:rPr lang="el-GR" sz="2500" dirty="0"/>
              <a:t>ω-6/ ω-3 </a:t>
            </a:r>
            <a:r>
              <a:rPr lang="it-IT" sz="2500" dirty="0"/>
              <a:t>ratio in </a:t>
            </a:r>
            <a:r>
              <a:rPr lang="it-IT" sz="2500" dirty="0" err="1"/>
              <a:t>diets</a:t>
            </a:r>
            <a:r>
              <a:rPr lang="it-IT" sz="2500" dirty="0"/>
              <a:t>, </a:t>
            </a:r>
            <a:r>
              <a:rPr lang="it-IT" sz="2500" dirty="0" err="1"/>
              <a:t>especially</a:t>
            </a:r>
            <a:r>
              <a:rPr lang="it-IT" sz="2500" dirty="0"/>
              <a:t> of </a:t>
            </a:r>
            <a:r>
              <a:rPr lang="it-IT" sz="2500" dirty="0" err="1"/>
              <a:t>industrialized</a:t>
            </a:r>
            <a:r>
              <a:rPr lang="it-IT" sz="2500" dirty="0"/>
              <a:t> </a:t>
            </a:r>
            <a:r>
              <a:rPr lang="it-IT" sz="2500" dirty="0" err="1"/>
              <a:t>countries</a:t>
            </a:r>
            <a:r>
              <a:rPr lang="it-IT" sz="2500" dirty="0"/>
              <a:t>, </a:t>
            </a:r>
            <a:r>
              <a:rPr lang="it-IT" sz="2500" dirty="0" err="1"/>
              <a:t>where</a:t>
            </a:r>
            <a:r>
              <a:rPr lang="it-IT" sz="2500" dirty="0"/>
              <a:t> </a:t>
            </a:r>
            <a:r>
              <a:rPr lang="it-IT" sz="2500" dirty="0" err="1"/>
              <a:t>there</a:t>
            </a:r>
            <a:r>
              <a:rPr lang="it-IT" sz="2500" dirty="0"/>
              <a:t> </a:t>
            </a:r>
            <a:r>
              <a:rPr lang="it-IT" sz="2500" dirty="0" err="1"/>
              <a:t>is</a:t>
            </a:r>
            <a:r>
              <a:rPr lang="it-IT" sz="2500" dirty="0"/>
              <a:t> an </a:t>
            </a:r>
            <a:r>
              <a:rPr lang="it-IT" sz="2500" dirty="0" err="1"/>
              <a:t>unhealthy</a:t>
            </a:r>
            <a:r>
              <a:rPr lang="it-IT" sz="2500" dirty="0"/>
              <a:t> </a:t>
            </a:r>
            <a:r>
              <a:rPr lang="it-IT" sz="2500" dirty="0" err="1"/>
              <a:t>average</a:t>
            </a:r>
            <a:r>
              <a:rPr lang="it-IT" sz="2500" dirty="0"/>
              <a:t> </a:t>
            </a:r>
            <a:r>
              <a:rPr lang="el-GR" sz="2500" dirty="0"/>
              <a:t>ω-6/ ω-3</a:t>
            </a:r>
            <a:r>
              <a:rPr lang="it-IT" sz="2500" dirty="0"/>
              <a:t> ratio of </a:t>
            </a:r>
            <a:r>
              <a:rPr lang="it-IT" sz="2500" dirty="0" err="1"/>
              <a:t>about</a:t>
            </a:r>
            <a:r>
              <a:rPr lang="it-IT" sz="2500" dirty="0"/>
              <a:t> 10:1.</a:t>
            </a:r>
          </a:p>
          <a:p>
            <a:endParaRPr lang="it-IT" sz="25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1AD720-8E20-974B-9B25-36A378EE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6154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A937B6-4141-B34B-9538-6C05A413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>
                <a:latin typeface="+mn-lt"/>
              </a:rPr>
              <a:t>Hempseed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fatty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acids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profile</a:t>
            </a:r>
            <a:endParaRPr lang="it-IT" dirty="0">
              <a:latin typeface="+mn-lt"/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E7432F8-A3EF-544B-AEEE-E51761866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64" t="16742" r="6281"/>
          <a:stretch/>
        </p:blipFill>
        <p:spPr>
          <a:xfrm>
            <a:off x="1244600" y="2324100"/>
            <a:ext cx="9448800" cy="3149935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44D19D-7CD0-F44C-831E-26D8E7B2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6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B00C402-56B7-A54E-AD06-E6510331E475}"/>
              </a:ext>
            </a:extLst>
          </p:cNvPr>
          <p:cNvSpPr/>
          <p:nvPr/>
        </p:nvSpPr>
        <p:spPr>
          <a:xfrm>
            <a:off x="3251200" y="5768893"/>
            <a:ext cx="6946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/>
              <a:t>Nutrients</a:t>
            </a:r>
            <a:r>
              <a:rPr lang="it-IT" sz="1600" dirty="0"/>
              <a:t> 2020, 12(7), 1935; </a:t>
            </a:r>
            <a:r>
              <a:rPr lang="it-IT" sz="1600" dirty="0" err="1"/>
              <a:t>https</a:t>
            </a:r>
            <a:r>
              <a:rPr lang="it-IT" sz="1600" dirty="0"/>
              <a:t>://</a:t>
            </a:r>
            <a:r>
              <a:rPr lang="it-IT" sz="1600" dirty="0" err="1"/>
              <a:t>doi.org</a:t>
            </a:r>
            <a:r>
              <a:rPr lang="it-IT" sz="1600" dirty="0"/>
              <a:t>/10.3390/nu12071935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168E1B5-2C58-B842-9271-536752C922C9}"/>
              </a:ext>
            </a:extLst>
          </p:cNvPr>
          <p:cNvSpPr txBox="1"/>
          <p:nvPr/>
        </p:nvSpPr>
        <p:spPr>
          <a:xfrm>
            <a:off x="4927600" y="1841500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400" dirty="0"/>
              <a:t>(% of </a:t>
            </a:r>
            <a:r>
              <a:rPr lang="it-IT" sz="2400" dirty="0" err="1"/>
              <a:t>oil</a:t>
            </a:r>
            <a:r>
              <a:rPr lang="it-IT" sz="2400" dirty="0"/>
              <a:t>)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96777D37-6B5F-A542-A476-2F8C3A2248E1}"/>
              </a:ext>
            </a:extLst>
          </p:cNvPr>
          <p:cNvSpPr/>
          <p:nvPr/>
        </p:nvSpPr>
        <p:spPr>
          <a:xfrm>
            <a:off x="3543300" y="2489200"/>
            <a:ext cx="952500" cy="191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FA0BC40-EEC3-2841-96DF-F831DB391396}"/>
              </a:ext>
            </a:extLst>
          </p:cNvPr>
          <p:cNvSpPr/>
          <p:nvPr/>
        </p:nvSpPr>
        <p:spPr>
          <a:xfrm>
            <a:off x="5207000" y="2514600"/>
            <a:ext cx="952500" cy="191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109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2639AA-27DB-2B49-8CEE-37383998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347"/>
            <a:ext cx="10515600" cy="82199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The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manifold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applications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of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plant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b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endParaRPr lang="it-IT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355A6E2E-693D-7A49-A696-CFC8336E5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6" t="3910" r="3452" b="2111"/>
          <a:stretch/>
        </p:blipFill>
        <p:spPr>
          <a:xfrm>
            <a:off x="2623065" y="1218285"/>
            <a:ext cx="6803166" cy="4751888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8E0316-60AA-124A-B3FA-49C2349D7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7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09F8E6D-A29E-CE4C-BAED-EEA4A1D06697}"/>
              </a:ext>
            </a:extLst>
          </p:cNvPr>
          <p:cNvSpPr/>
          <p:nvPr/>
        </p:nvSpPr>
        <p:spPr>
          <a:xfrm>
            <a:off x="3625850" y="6187073"/>
            <a:ext cx="6946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/>
              <a:t>Nutrients</a:t>
            </a:r>
            <a:r>
              <a:rPr lang="it-IT" sz="1600" dirty="0"/>
              <a:t> 2020, 12(7), 1935; </a:t>
            </a:r>
            <a:r>
              <a:rPr lang="it-IT" sz="1600" dirty="0" err="1"/>
              <a:t>https</a:t>
            </a:r>
            <a:r>
              <a:rPr lang="it-IT" sz="1600" dirty="0"/>
              <a:t>://</a:t>
            </a:r>
            <a:r>
              <a:rPr lang="it-IT" sz="1600" dirty="0" err="1"/>
              <a:t>doi.org</a:t>
            </a:r>
            <a:r>
              <a:rPr lang="it-IT" sz="1600" dirty="0"/>
              <a:t>/10.3390/nu12071935</a:t>
            </a:r>
          </a:p>
        </p:txBody>
      </p:sp>
    </p:spTree>
    <p:extLst>
      <p:ext uri="{BB962C8B-B14F-4D97-AF65-F5344CB8AC3E}">
        <p14:creationId xmlns:p14="http://schemas.microsoft.com/office/powerpoint/2010/main" val="3166660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E7E05C-8230-B541-92B9-E1FAB1634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91757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The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cannabinoid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synthetic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pathway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b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endParaRPr lang="it-IT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9F9B7B-AAA5-1049-B002-6508968E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8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8A179F4-B99C-194C-AE45-FF3E322109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58256"/>
            <a:ext cx="5209226" cy="5970139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88313296-48AE-A843-B8AD-508BC64DF64C}"/>
              </a:ext>
            </a:extLst>
          </p:cNvPr>
          <p:cNvSpPr/>
          <p:nvPr/>
        </p:nvSpPr>
        <p:spPr>
          <a:xfrm>
            <a:off x="6668612" y="1062593"/>
            <a:ext cx="510428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sz="2600" dirty="0"/>
              <a:t>In the </a:t>
            </a:r>
            <a:r>
              <a:rPr lang="it-IT" sz="2600" dirty="0" err="1"/>
              <a:t>formation</a:t>
            </a:r>
            <a:r>
              <a:rPr lang="it-IT" sz="2600" dirty="0"/>
              <a:t> of </a:t>
            </a:r>
            <a:r>
              <a:rPr lang="it-IT" sz="2600" dirty="0" err="1"/>
              <a:t>cannabinoids</a:t>
            </a:r>
            <a:r>
              <a:rPr lang="it-IT" sz="2600" dirty="0"/>
              <a:t>, a </a:t>
            </a:r>
            <a:r>
              <a:rPr lang="it-IT" sz="2600" dirty="0" err="1"/>
              <a:t>group</a:t>
            </a:r>
            <a:r>
              <a:rPr lang="it-IT" sz="2600" dirty="0"/>
              <a:t> of </a:t>
            </a:r>
            <a:r>
              <a:rPr lang="it-IT" sz="2600" dirty="0" err="1"/>
              <a:t>phenolic</a:t>
            </a:r>
            <a:r>
              <a:rPr lang="it-IT" sz="2600" dirty="0"/>
              <a:t> </a:t>
            </a:r>
            <a:r>
              <a:rPr lang="it-IT" sz="2600" dirty="0" err="1"/>
              <a:t>terpenes</a:t>
            </a:r>
            <a:r>
              <a:rPr lang="it-IT" sz="2600" dirty="0"/>
              <a:t> </a:t>
            </a:r>
            <a:r>
              <a:rPr lang="it-IT" sz="2600" dirty="0" err="1"/>
              <a:t>isolated</a:t>
            </a:r>
            <a:r>
              <a:rPr lang="it-IT" sz="2600" dirty="0"/>
              <a:t> from </a:t>
            </a:r>
            <a:r>
              <a:rPr lang="it-IT" sz="2600" i="1" dirty="0"/>
              <a:t>Cannabis sativa, </a:t>
            </a:r>
            <a:r>
              <a:rPr lang="it-IT" sz="2600" dirty="0"/>
              <a:t>the starter </a:t>
            </a:r>
            <a:r>
              <a:rPr lang="it-IT" sz="2600" dirty="0" err="1"/>
              <a:t>unit</a:t>
            </a:r>
            <a:r>
              <a:rPr lang="it-IT" sz="2600" dirty="0"/>
              <a:t>: </a:t>
            </a:r>
            <a:r>
              <a:rPr lang="it-IT" sz="2600" b="1" dirty="0"/>
              <a:t>C6 </a:t>
            </a:r>
            <a:r>
              <a:rPr lang="it-IT" sz="2600" b="1" dirty="0" err="1"/>
              <a:t>unit</a:t>
            </a:r>
            <a:r>
              <a:rPr lang="it-IT" sz="2600" b="1" dirty="0"/>
              <a:t> </a:t>
            </a:r>
            <a:r>
              <a:rPr lang="it-IT" sz="2600" dirty="0"/>
              <a:t>of</a:t>
            </a:r>
            <a:r>
              <a:rPr lang="it-IT" sz="2600" b="1" dirty="0"/>
              <a:t> </a:t>
            </a:r>
            <a:r>
              <a:rPr lang="it-IT" sz="2600" b="1" dirty="0" err="1"/>
              <a:t>hexanoil-CoA</a:t>
            </a:r>
            <a:r>
              <a:rPr lang="it-IT" sz="2600" b="1" dirty="0"/>
              <a:t>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6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600" dirty="0"/>
              <a:t>The </a:t>
            </a:r>
            <a:r>
              <a:rPr lang="it-IT" sz="2600" dirty="0" err="1"/>
              <a:t>main</a:t>
            </a:r>
            <a:r>
              <a:rPr lang="it-IT" sz="2600" dirty="0"/>
              <a:t> </a:t>
            </a:r>
            <a:r>
              <a:rPr lang="it-IT" sz="2600" dirty="0" err="1"/>
              <a:t>psychoactive</a:t>
            </a:r>
            <a:r>
              <a:rPr lang="it-IT" sz="2600" dirty="0"/>
              <a:t> component </a:t>
            </a:r>
            <a:r>
              <a:rPr lang="it-IT" sz="2600" dirty="0" err="1"/>
              <a:t>is</a:t>
            </a:r>
            <a:r>
              <a:rPr lang="it-IT" sz="2600" dirty="0"/>
              <a:t> the </a:t>
            </a:r>
            <a:r>
              <a:rPr lang="it-IT" sz="2600" b="1" dirty="0" err="1"/>
              <a:t>tetrahydrocannabinol</a:t>
            </a:r>
            <a:r>
              <a:rPr lang="it-IT" sz="2600" dirty="0"/>
              <a:t> (</a:t>
            </a:r>
            <a:r>
              <a:rPr lang="it-IT" sz="2600" b="1" dirty="0"/>
              <a:t>THC</a:t>
            </a:r>
            <a:r>
              <a:rPr lang="it-IT" sz="2600" dirty="0"/>
              <a:t>), </a:t>
            </a:r>
            <a:r>
              <a:rPr lang="it-IT" sz="2600" dirty="0" err="1"/>
              <a:t>while</a:t>
            </a:r>
            <a:r>
              <a:rPr lang="it-IT" sz="2600" dirty="0"/>
              <a:t> the </a:t>
            </a:r>
            <a:r>
              <a:rPr lang="it-IT" sz="2600" dirty="0" err="1"/>
              <a:t>other</a:t>
            </a:r>
            <a:r>
              <a:rPr lang="it-IT" sz="2600" dirty="0"/>
              <a:t> </a:t>
            </a:r>
            <a:r>
              <a:rPr lang="it-IT" sz="2600" dirty="0" err="1"/>
              <a:t>structurally</a:t>
            </a:r>
            <a:r>
              <a:rPr lang="it-IT" sz="2600" dirty="0"/>
              <a:t> </a:t>
            </a:r>
            <a:r>
              <a:rPr lang="it-IT" sz="2600" dirty="0" err="1"/>
              <a:t>related</a:t>
            </a:r>
            <a:r>
              <a:rPr lang="it-IT" sz="2600" dirty="0"/>
              <a:t> </a:t>
            </a:r>
            <a:r>
              <a:rPr lang="it-IT" sz="2600" dirty="0" err="1"/>
              <a:t>compounds</a:t>
            </a:r>
            <a:r>
              <a:rPr lang="it-IT" sz="2600" dirty="0"/>
              <a:t> </a:t>
            </a:r>
            <a:r>
              <a:rPr lang="it-IT" sz="2600" dirty="0" err="1"/>
              <a:t>such</a:t>
            </a:r>
            <a:r>
              <a:rPr lang="it-IT" sz="2600" dirty="0"/>
              <a:t> </a:t>
            </a:r>
            <a:r>
              <a:rPr lang="it-IT" sz="2600" dirty="0" err="1"/>
              <a:t>as</a:t>
            </a:r>
            <a:r>
              <a:rPr lang="it-IT" sz="2600" dirty="0"/>
              <a:t> </a:t>
            </a:r>
            <a:r>
              <a:rPr lang="it-IT" sz="2600" b="1" dirty="0" err="1"/>
              <a:t>cannabinol</a:t>
            </a:r>
            <a:r>
              <a:rPr lang="it-IT" sz="2600" dirty="0"/>
              <a:t> (</a:t>
            </a:r>
            <a:r>
              <a:rPr lang="it-IT" sz="2600" b="1" dirty="0"/>
              <a:t>CBN</a:t>
            </a:r>
            <a:r>
              <a:rPr lang="it-IT" sz="2600" dirty="0"/>
              <a:t>) or </a:t>
            </a:r>
            <a:r>
              <a:rPr lang="it-IT" sz="2600" b="1" dirty="0" err="1"/>
              <a:t>cannabidiol</a:t>
            </a:r>
            <a:r>
              <a:rPr lang="it-IT" sz="2600" b="1" dirty="0"/>
              <a:t> </a:t>
            </a:r>
            <a:r>
              <a:rPr lang="it-IT" sz="2600" dirty="0"/>
              <a:t>(</a:t>
            </a:r>
            <a:r>
              <a:rPr lang="it-IT" sz="2600" b="1" dirty="0"/>
              <a:t>CBD</a:t>
            </a:r>
            <a:r>
              <a:rPr lang="it-IT" sz="2600" dirty="0"/>
              <a:t>) are  non-</a:t>
            </a:r>
            <a:r>
              <a:rPr lang="it-IT" sz="2600" dirty="0" err="1"/>
              <a:t>psyhcotropic</a:t>
            </a:r>
            <a:r>
              <a:rPr lang="it-IT" sz="2600" dirty="0"/>
              <a:t> </a:t>
            </a:r>
            <a:r>
              <a:rPr lang="it-IT" sz="2600" dirty="0" err="1"/>
              <a:t>phytocannabidoids</a:t>
            </a:r>
            <a:r>
              <a:rPr lang="it-IT" sz="2600" dirty="0"/>
              <a:t>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DAF9948-920D-B94C-A32F-C8A0F1D9D65B}"/>
              </a:ext>
            </a:extLst>
          </p:cNvPr>
          <p:cNvSpPr/>
          <p:nvPr/>
        </p:nvSpPr>
        <p:spPr>
          <a:xfrm>
            <a:off x="2946400" y="4457700"/>
            <a:ext cx="1371600" cy="939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B404B0F-C82D-9E4B-8E0B-AC4428DC3DC1}"/>
              </a:ext>
            </a:extLst>
          </p:cNvPr>
          <p:cNvSpPr/>
          <p:nvPr/>
        </p:nvSpPr>
        <p:spPr>
          <a:xfrm>
            <a:off x="1651000" y="1062593"/>
            <a:ext cx="1066800" cy="6132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184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BC65C78-27D5-A040-A194-6981763FB0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38" r="2292" b="7808"/>
          <a:stretch/>
        </p:blipFill>
        <p:spPr>
          <a:xfrm>
            <a:off x="774700" y="1097919"/>
            <a:ext cx="10564536" cy="4058281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211169-A11C-E546-93BF-068519EC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760B-1FEF-CA4D-98D8-8081A41E223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9235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2068</Words>
  <Application>Microsoft Macintosh PowerPoint</Application>
  <PresentationFormat>Widescreen</PresentationFormat>
  <Paragraphs>200</Paragraphs>
  <Slides>33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6" baseType="lpstr">
      <vt:lpstr>AdvOT025a419c</vt:lpstr>
      <vt:lpstr>AdvOT025a419c+20</vt:lpstr>
      <vt:lpstr>AdvOTf0129623</vt:lpstr>
      <vt:lpstr>AdvOTf0129623+fb</vt:lpstr>
      <vt:lpstr>AdvPA45B</vt:lpstr>
      <vt:lpstr>Arial</vt:lpstr>
      <vt:lpstr>Calibri</vt:lpstr>
      <vt:lpstr>Calibri Light</vt:lpstr>
      <vt:lpstr>LtgfqfDcptgqAdvTT3713a231</vt:lpstr>
      <vt:lpstr>NexusSerif</vt:lpstr>
      <vt:lpstr>Symbol</vt:lpstr>
      <vt:lpstr>Wingdings</vt:lpstr>
      <vt:lpstr>Tema di Office</vt:lpstr>
      <vt:lpstr>Presentazione standard di PowerPoint</vt:lpstr>
      <vt:lpstr>Presentazione standard di PowerPoint</vt:lpstr>
      <vt:lpstr>Hempseed fatty acids profile</vt:lpstr>
      <vt:lpstr>Presentazione standard di PowerPoint</vt:lpstr>
      <vt:lpstr>Presentazione standard di PowerPoint</vt:lpstr>
      <vt:lpstr>Hempseed fatty acids profile</vt:lpstr>
      <vt:lpstr>The manifold applications of plant  </vt:lpstr>
      <vt:lpstr>The cannabinoid synthetic pathway  </vt:lpstr>
      <vt:lpstr>Presentazione standard di PowerPoint</vt:lpstr>
      <vt:lpstr>Presentazione standard di PowerPoint</vt:lpstr>
      <vt:lpstr> The cannabinoid synthetic pathway  </vt:lpstr>
      <vt:lpstr> The cannabinoid synthetic pathway  </vt:lpstr>
      <vt:lpstr> The cannabinoid synthetic pathway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Therapeutic uses of Cannabis  </vt:lpstr>
      <vt:lpstr>Therapeutic uses of Cannabis 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paola.coccetti@unimib.it</dc:creator>
  <cp:lastModifiedBy>paola.coccetti@unimib.it</cp:lastModifiedBy>
  <cp:revision>71</cp:revision>
  <dcterms:created xsi:type="dcterms:W3CDTF">2022-09-24T16:04:38Z</dcterms:created>
  <dcterms:modified xsi:type="dcterms:W3CDTF">2022-10-11T21:30:36Z</dcterms:modified>
</cp:coreProperties>
</file>