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7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598" autoAdjust="0"/>
  </p:normalViewPr>
  <p:slideViewPr>
    <p:cSldViewPr snapToGrid="0">
      <p:cViewPr varScale="1">
        <p:scale>
          <a:sx n="79" d="100"/>
          <a:sy n="79" d="100"/>
        </p:scale>
        <p:origin x="850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0019ED-DFCE-4D77-B1F5-1FA1507C43F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CAB7DC3-1ADF-479E-8842-2AA1E0ADEF13}">
      <dgm:prSet/>
      <dgm:spPr/>
      <dgm:t>
        <a:bodyPr/>
        <a:lstStyle/>
        <a:p>
          <a:r>
            <a:rPr lang="it-IT" b="1"/>
            <a:t>Différences avec l’italien</a:t>
          </a:r>
          <a:endParaRPr lang="en-US"/>
        </a:p>
      </dgm:t>
    </dgm:pt>
    <dgm:pt modelId="{5ECF3C28-EAA8-4449-A314-C7602ECCA135}" type="parTrans" cxnId="{D170BED2-6866-46F5-BF9A-F6AA72E5B41C}">
      <dgm:prSet/>
      <dgm:spPr/>
      <dgm:t>
        <a:bodyPr/>
        <a:lstStyle/>
        <a:p>
          <a:endParaRPr lang="en-US"/>
        </a:p>
      </dgm:t>
    </dgm:pt>
    <dgm:pt modelId="{4D131FFB-640B-406E-8F0D-91B4940E4882}" type="sibTrans" cxnId="{D170BED2-6866-46F5-BF9A-F6AA72E5B41C}">
      <dgm:prSet/>
      <dgm:spPr/>
      <dgm:t>
        <a:bodyPr/>
        <a:lstStyle/>
        <a:p>
          <a:endParaRPr lang="en-US"/>
        </a:p>
      </dgm:t>
    </dgm:pt>
    <dgm:pt modelId="{F3693E62-AE5E-40CD-9028-D01C7E29B173}">
      <dgm:prSet/>
      <dgm:spPr/>
      <dgm:t>
        <a:bodyPr/>
        <a:lstStyle/>
        <a:p>
          <a:r>
            <a:rPr lang="it-IT"/>
            <a:t>a) Les noms de choses qui finissent par </a:t>
          </a:r>
          <a:r>
            <a:rPr lang="it-IT" b="1"/>
            <a:t>-eur </a:t>
          </a:r>
          <a:r>
            <a:rPr lang="it-IT"/>
            <a:t>(sauf </a:t>
          </a:r>
          <a:r>
            <a:rPr lang="it-IT" i="1"/>
            <a:t>bonheur</a:t>
          </a:r>
          <a:r>
            <a:rPr lang="it-IT"/>
            <a:t>, </a:t>
          </a:r>
          <a:r>
            <a:rPr lang="it-IT" i="1"/>
            <a:t>malheur</a:t>
          </a:r>
          <a:r>
            <a:rPr lang="it-IT"/>
            <a:t>): </a:t>
          </a:r>
          <a:r>
            <a:rPr lang="it-IT" i="1"/>
            <a:t>couleur, saveur, peur, chaleur, fureur, fleur</a:t>
          </a:r>
          <a:r>
            <a:rPr lang="it-IT"/>
            <a:t>… sont féminins. </a:t>
          </a:r>
          <a:r>
            <a:rPr lang="it-IT" i="1"/>
            <a:t>Couleur</a:t>
          </a:r>
          <a:r>
            <a:rPr lang="it-IT"/>
            <a:t> est féminin, mais les couleurs sont de genre masculin: </a:t>
          </a:r>
          <a:r>
            <a:rPr lang="it-IT" b="1" i="1"/>
            <a:t>le</a:t>
          </a:r>
          <a:r>
            <a:rPr lang="it-IT" i="1"/>
            <a:t> rouge</a:t>
          </a:r>
          <a:r>
            <a:rPr lang="it-IT"/>
            <a:t>, </a:t>
          </a:r>
          <a:r>
            <a:rPr lang="it-IT" b="1" i="1"/>
            <a:t>le</a:t>
          </a:r>
          <a:r>
            <a:rPr lang="it-IT" i="1"/>
            <a:t> noir</a:t>
          </a:r>
          <a:r>
            <a:rPr lang="it-IT"/>
            <a:t>…</a:t>
          </a:r>
          <a:endParaRPr lang="en-US"/>
        </a:p>
      </dgm:t>
    </dgm:pt>
    <dgm:pt modelId="{2DBEB3FC-143D-4E98-AD64-C8B50D6E4001}" type="parTrans" cxnId="{4EF0E184-A22E-425D-BAA5-49D8FE6B0B9D}">
      <dgm:prSet/>
      <dgm:spPr/>
      <dgm:t>
        <a:bodyPr/>
        <a:lstStyle/>
        <a:p>
          <a:endParaRPr lang="en-US"/>
        </a:p>
      </dgm:t>
    </dgm:pt>
    <dgm:pt modelId="{F0D0141A-FCBF-4D8A-852F-16CF6F48D2C0}" type="sibTrans" cxnId="{4EF0E184-A22E-425D-BAA5-49D8FE6B0B9D}">
      <dgm:prSet/>
      <dgm:spPr/>
      <dgm:t>
        <a:bodyPr/>
        <a:lstStyle/>
        <a:p>
          <a:endParaRPr lang="en-US"/>
        </a:p>
      </dgm:t>
    </dgm:pt>
    <dgm:pt modelId="{06510A1B-38D7-4264-8AD6-EC33A178CB4E}">
      <dgm:prSet/>
      <dgm:spPr/>
      <dgm:t>
        <a:bodyPr/>
        <a:lstStyle/>
        <a:p>
          <a:r>
            <a:rPr lang="it-IT"/>
            <a:t>b) Les lettres</a:t>
          </a:r>
          <a:endParaRPr lang="en-US"/>
        </a:p>
      </dgm:t>
    </dgm:pt>
    <dgm:pt modelId="{20AD9487-520A-4038-9108-922C5CAAEB47}" type="parTrans" cxnId="{C421BB3C-D8A1-4AAE-AEF6-3C0597E5A5DA}">
      <dgm:prSet/>
      <dgm:spPr/>
      <dgm:t>
        <a:bodyPr/>
        <a:lstStyle/>
        <a:p>
          <a:endParaRPr lang="en-US"/>
        </a:p>
      </dgm:t>
    </dgm:pt>
    <dgm:pt modelId="{52EC4336-F70F-4928-9DBD-014EA495A8B8}" type="sibTrans" cxnId="{C421BB3C-D8A1-4AAE-AEF6-3C0597E5A5DA}">
      <dgm:prSet/>
      <dgm:spPr/>
      <dgm:t>
        <a:bodyPr/>
        <a:lstStyle/>
        <a:p>
          <a:endParaRPr lang="en-US"/>
        </a:p>
      </dgm:t>
    </dgm:pt>
    <dgm:pt modelId="{B823A3C4-CA05-4CA1-953D-3A67F375919D}">
      <dgm:prSet/>
      <dgm:spPr/>
      <dgm:t>
        <a:bodyPr/>
        <a:lstStyle/>
        <a:p>
          <a:r>
            <a:rPr lang="it-IT"/>
            <a:t>c) Les villes (sauf celles dont le nom finit par –e)</a:t>
          </a:r>
          <a:endParaRPr lang="en-US"/>
        </a:p>
      </dgm:t>
    </dgm:pt>
    <dgm:pt modelId="{A4CCB807-2180-4E17-986F-1991F8208295}" type="parTrans" cxnId="{EAA213DC-915B-4DD1-86F1-4290DB8F4DED}">
      <dgm:prSet/>
      <dgm:spPr/>
      <dgm:t>
        <a:bodyPr/>
        <a:lstStyle/>
        <a:p>
          <a:endParaRPr lang="en-US"/>
        </a:p>
      </dgm:t>
    </dgm:pt>
    <dgm:pt modelId="{D99B792F-7908-4836-88B3-D9DDBDC68372}" type="sibTrans" cxnId="{EAA213DC-915B-4DD1-86F1-4290DB8F4DED}">
      <dgm:prSet/>
      <dgm:spPr/>
      <dgm:t>
        <a:bodyPr/>
        <a:lstStyle/>
        <a:p>
          <a:endParaRPr lang="en-US"/>
        </a:p>
      </dgm:t>
    </dgm:pt>
    <dgm:pt modelId="{B16ED502-1994-425E-B7C3-F6677B46C727}" type="pres">
      <dgm:prSet presAssocID="{350019ED-DFCE-4D77-B1F5-1FA1507C43FC}" presName="vert0" presStyleCnt="0">
        <dgm:presLayoutVars>
          <dgm:dir/>
          <dgm:animOne val="branch"/>
          <dgm:animLvl val="lvl"/>
        </dgm:presLayoutVars>
      </dgm:prSet>
      <dgm:spPr/>
    </dgm:pt>
    <dgm:pt modelId="{38194E20-F089-442B-A9DC-D5A137965C79}" type="pres">
      <dgm:prSet presAssocID="{ECAB7DC3-1ADF-479E-8842-2AA1E0ADEF13}" presName="thickLine" presStyleLbl="alignNode1" presStyleIdx="0" presStyleCnt="4"/>
      <dgm:spPr/>
    </dgm:pt>
    <dgm:pt modelId="{2066482B-DCCD-4F56-92EB-2DED04351CB1}" type="pres">
      <dgm:prSet presAssocID="{ECAB7DC3-1ADF-479E-8842-2AA1E0ADEF13}" presName="horz1" presStyleCnt="0"/>
      <dgm:spPr/>
    </dgm:pt>
    <dgm:pt modelId="{C9174F3D-B25B-498C-895B-19F21CC855F5}" type="pres">
      <dgm:prSet presAssocID="{ECAB7DC3-1ADF-479E-8842-2AA1E0ADEF13}" presName="tx1" presStyleLbl="revTx" presStyleIdx="0" presStyleCnt="4"/>
      <dgm:spPr/>
    </dgm:pt>
    <dgm:pt modelId="{A251C7B4-883A-48B6-8989-F51041C2D634}" type="pres">
      <dgm:prSet presAssocID="{ECAB7DC3-1ADF-479E-8842-2AA1E0ADEF13}" presName="vert1" presStyleCnt="0"/>
      <dgm:spPr/>
    </dgm:pt>
    <dgm:pt modelId="{09641A3B-C3A1-4D8F-95C9-3C3D1450AD0F}" type="pres">
      <dgm:prSet presAssocID="{F3693E62-AE5E-40CD-9028-D01C7E29B173}" presName="thickLine" presStyleLbl="alignNode1" presStyleIdx="1" presStyleCnt="4"/>
      <dgm:spPr/>
    </dgm:pt>
    <dgm:pt modelId="{2AC30B13-074F-424C-9F83-7F4E20AB4156}" type="pres">
      <dgm:prSet presAssocID="{F3693E62-AE5E-40CD-9028-D01C7E29B173}" presName="horz1" presStyleCnt="0"/>
      <dgm:spPr/>
    </dgm:pt>
    <dgm:pt modelId="{A2FBBAB2-DEEC-484C-BA03-0118B272E21A}" type="pres">
      <dgm:prSet presAssocID="{F3693E62-AE5E-40CD-9028-D01C7E29B173}" presName="tx1" presStyleLbl="revTx" presStyleIdx="1" presStyleCnt="4"/>
      <dgm:spPr/>
    </dgm:pt>
    <dgm:pt modelId="{60256094-9D85-4414-B1B3-F7BADCBC9B11}" type="pres">
      <dgm:prSet presAssocID="{F3693E62-AE5E-40CD-9028-D01C7E29B173}" presName="vert1" presStyleCnt="0"/>
      <dgm:spPr/>
    </dgm:pt>
    <dgm:pt modelId="{4DCF5F4E-A63E-405C-ADE5-A829B11BFF2D}" type="pres">
      <dgm:prSet presAssocID="{06510A1B-38D7-4264-8AD6-EC33A178CB4E}" presName="thickLine" presStyleLbl="alignNode1" presStyleIdx="2" presStyleCnt="4"/>
      <dgm:spPr/>
    </dgm:pt>
    <dgm:pt modelId="{A24DEA4F-37A1-43DC-A3D3-ADDD71F15AD2}" type="pres">
      <dgm:prSet presAssocID="{06510A1B-38D7-4264-8AD6-EC33A178CB4E}" presName="horz1" presStyleCnt="0"/>
      <dgm:spPr/>
    </dgm:pt>
    <dgm:pt modelId="{A7E67D4E-E517-473E-A7E7-68841685CA46}" type="pres">
      <dgm:prSet presAssocID="{06510A1B-38D7-4264-8AD6-EC33A178CB4E}" presName="tx1" presStyleLbl="revTx" presStyleIdx="2" presStyleCnt="4"/>
      <dgm:spPr/>
    </dgm:pt>
    <dgm:pt modelId="{06433B01-CEF9-400C-B998-CFF67F073496}" type="pres">
      <dgm:prSet presAssocID="{06510A1B-38D7-4264-8AD6-EC33A178CB4E}" presName="vert1" presStyleCnt="0"/>
      <dgm:spPr/>
    </dgm:pt>
    <dgm:pt modelId="{F68D39BD-A6B1-46A4-80D6-FD5C19E708DC}" type="pres">
      <dgm:prSet presAssocID="{B823A3C4-CA05-4CA1-953D-3A67F375919D}" presName="thickLine" presStyleLbl="alignNode1" presStyleIdx="3" presStyleCnt="4"/>
      <dgm:spPr/>
    </dgm:pt>
    <dgm:pt modelId="{2B12C920-B821-4226-B590-241205645254}" type="pres">
      <dgm:prSet presAssocID="{B823A3C4-CA05-4CA1-953D-3A67F375919D}" presName="horz1" presStyleCnt="0"/>
      <dgm:spPr/>
    </dgm:pt>
    <dgm:pt modelId="{31B6843B-A44D-4EB0-B1EE-716829E9B37F}" type="pres">
      <dgm:prSet presAssocID="{B823A3C4-CA05-4CA1-953D-3A67F375919D}" presName="tx1" presStyleLbl="revTx" presStyleIdx="3" presStyleCnt="4"/>
      <dgm:spPr/>
    </dgm:pt>
    <dgm:pt modelId="{921FCEC3-F798-489A-B794-90D3047EE579}" type="pres">
      <dgm:prSet presAssocID="{B823A3C4-CA05-4CA1-953D-3A67F375919D}" presName="vert1" presStyleCnt="0"/>
      <dgm:spPr/>
    </dgm:pt>
  </dgm:ptLst>
  <dgm:cxnLst>
    <dgm:cxn modelId="{5E137902-715A-4260-B264-20306430EB62}" type="presOf" srcId="{ECAB7DC3-1ADF-479E-8842-2AA1E0ADEF13}" destId="{C9174F3D-B25B-498C-895B-19F21CC855F5}" srcOrd="0" destOrd="0" presId="urn:microsoft.com/office/officeart/2008/layout/LinedList"/>
    <dgm:cxn modelId="{7D567130-4734-4DEB-B4EA-6E3D61A4875C}" type="presOf" srcId="{350019ED-DFCE-4D77-B1F5-1FA1507C43FC}" destId="{B16ED502-1994-425E-B7C3-F6677B46C727}" srcOrd="0" destOrd="0" presId="urn:microsoft.com/office/officeart/2008/layout/LinedList"/>
    <dgm:cxn modelId="{C421BB3C-D8A1-4AAE-AEF6-3C0597E5A5DA}" srcId="{350019ED-DFCE-4D77-B1F5-1FA1507C43FC}" destId="{06510A1B-38D7-4264-8AD6-EC33A178CB4E}" srcOrd="2" destOrd="0" parTransId="{20AD9487-520A-4038-9108-922C5CAAEB47}" sibTransId="{52EC4336-F70F-4928-9DBD-014EA495A8B8}"/>
    <dgm:cxn modelId="{E331ED56-3922-4991-B406-8AF78BDBFC44}" type="presOf" srcId="{06510A1B-38D7-4264-8AD6-EC33A178CB4E}" destId="{A7E67D4E-E517-473E-A7E7-68841685CA46}" srcOrd="0" destOrd="0" presId="urn:microsoft.com/office/officeart/2008/layout/LinedList"/>
    <dgm:cxn modelId="{4EF0E184-A22E-425D-BAA5-49D8FE6B0B9D}" srcId="{350019ED-DFCE-4D77-B1F5-1FA1507C43FC}" destId="{F3693E62-AE5E-40CD-9028-D01C7E29B173}" srcOrd="1" destOrd="0" parTransId="{2DBEB3FC-143D-4E98-AD64-C8B50D6E4001}" sibTransId="{F0D0141A-FCBF-4D8A-852F-16CF6F48D2C0}"/>
    <dgm:cxn modelId="{4B45D6BC-512C-439D-ABCB-310F2AF36AD1}" type="presOf" srcId="{F3693E62-AE5E-40CD-9028-D01C7E29B173}" destId="{A2FBBAB2-DEEC-484C-BA03-0118B272E21A}" srcOrd="0" destOrd="0" presId="urn:microsoft.com/office/officeart/2008/layout/LinedList"/>
    <dgm:cxn modelId="{D170BED2-6866-46F5-BF9A-F6AA72E5B41C}" srcId="{350019ED-DFCE-4D77-B1F5-1FA1507C43FC}" destId="{ECAB7DC3-1ADF-479E-8842-2AA1E0ADEF13}" srcOrd="0" destOrd="0" parTransId="{5ECF3C28-EAA8-4449-A314-C7602ECCA135}" sibTransId="{4D131FFB-640B-406E-8F0D-91B4940E4882}"/>
    <dgm:cxn modelId="{EAA213DC-915B-4DD1-86F1-4290DB8F4DED}" srcId="{350019ED-DFCE-4D77-B1F5-1FA1507C43FC}" destId="{B823A3C4-CA05-4CA1-953D-3A67F375919D}" srcOrd="3" destOrd="0" parTransId="{A4CCB807-2180-4E17-986F-1991F8208295}" sibTransId="{D99B792F-7908-4836-88B3-D9DDBDC68372}"/>
    <dgm:cxn modelId="{295812ED-AAD8-4CAD-AAC6-3A34420D586C}" type="presOf" srcId="{B823A3C4-CA05-4CA1-953D-3A67F375919D}" destId="{31B6843B-A44D-4EB0-B1EE-716829E9B37F}" srcOrd="0" destOrd="0" presId="urn:microsoft.com/office/officeart/2008/layout/LinedList"/>
    <dgm:cxn modelId="{C819E260-7A8D-4126-9337-E260AF249B0F}" type="presParOf" srcId="{B16ED502-1994-425E-B7C3-F6677B46C727}" destId="{38194E20-F089-442B-A9DC-D5A137965C79}" srcOrd="0" destOrd="0" presId="urn:microsoft.com/office/officeart/2008/layout/LinedList"/>
    <dgm:cxn modelId="{FA007F55-4778-4ECC-AE4D-D9208083D16F}" type="presParOf" srcId="{B16ED502-1994-425E-B7C3-F6677B46C727}" destId="{2066482B-DCCD-4F56-92EB-2DED04351CB1}" srcOrd="1" destOrd="0" presId="urn:microsoft.com/office/officeart/2008/layout/LinedList"/>
    <dgm:cxn modelId="{D1EF30EC-6952-4FB5-A146-32A85119EAF0}" type="presParOf" srcId="{2066482B-DCCD-4F56-92EB-2DED04351CB1}" destId="{C9174F3D-B25B-498C-895B-19F21CC855F5}" srcOrd="0" destOrd="0" presId="urn:microsoft.com/office/officeart/2008/layout/LinedList"/>
    <dgm:cxn modelId="{7BF075B5-6C66-4302-B15F-AD0D1D168D18}" type="presParOf" srcId="{2066482B-DCCD-4F56-92EB-2DED04351CB1}" destId="{A251C7B4-883A-48B6-8989-F51041C2D634}" srcOrd="1" destOrd="0" presId="urn:microsoft.com/office/officeart/2008/layout/LinedList"/>
    <dgm:cxn modelId="{A48C9D67-61FC-4550-86A6-86CA34F44EBF}" type="presParOf" srcId="{B16ED502-1994-425E-B7C3-F6677B46C727}" destId="{09641A3B-C3A1-4D8F-95C9-3C3D1450AD0F}" srcOrd="2" destOrd="0" presId="urn:microsoft.com/office/officeart/2008/layout/LinedList"/>
    <dgm:cxn modelId="{980F3719-497B-4C01-8A8C-810F3FAC248B}" type="presParOf" srcId="{B16ED502-1994-425E-B7C3-F6677B46C727}" destId="{2AC30B13-074F-424C-9F83-7F4E20AB4156}" srcOrd="3" destOrd="0" presId="urn:microsoft.com/office/officeart/2008/layout/LinedList"/>
    <dgm:cxn modelId="{6521796A-6010-443E-8C37-CF15334AD83C}" type="presParOf" srcId="{2AC30B13-074F-424C-9F83-7F4E20AB4156}" destId="{A2FBBAB2-DEEC-484C-BA03-0118B272E21A}" srcOrd="0" destOrd="0" presId="urn:microsoft.com/office/officeart/2008/layout/LinedList"/>
    <dgm:cxn modelId="{2255FB41-5400-4EB0-9708-16A9F3D7C2E9}" type="presParOf" srcId="{2AC30B13-074F-424C-9F83-7F4E20AB4156}" destId="{60256094-9D85-4414-B1B3-F7BADCBC9B11}" srcOrd="1" destOrd="0" presId="urn:microsoft.com/office/officeart/2008/layout/LinedList"/>
    <dgm:cxn modelId="{6836F3BC-B130-4BFC-813A-E7CB4A6485B5}" type="presParOf" srcId="{B16ED502-1994-425E-B7C3-F6677B46C727}" destId="{4DCF5F4E-A63E-405C-ADE5-A829B11BFF2D}" srcOrd="4" destOrd="0" presId="urn:microsoft.com/office/officeart/2008/layout/LinedList"/>
    <dgm:cxn modelId="{B13108E8-DA8B-413B-9679-38501ABD9AA6}" type="presParOf" srcId="{B16ED502-1994-425E-B7C3-F6677B46C727}" destId="{A24DEA4F-37A1-43DC-A3D3-ADDD71F15AD2}" srcOrd="5" destOrd="0" presId="urn:microsoft.com/office/officeart/2008/layout/LinedList"/>
    <dgm:cxn modelId="{F5663DB5-C175-41C9-9AFB-68B991F5A5EE}" type="presParOf" srcId="{A24DEA4F-37A1-43DC-A3D3-ADDD71F15AD2}" destId="{A7E67D4E-E517-473E-A7E7-68841685CA46}" srcOrd="0" destOrd="0" presId="urn:microsoft.com/office/officeart/2008/layout/LinedList"/>
    <dgm:cxn modelId="{0B23F496-7925-4BBB-B1D0-5F6AD39BB865}" type="presParOf" srcId="{A24DEA4F-37A1-43DC-A3D3-ADDD71F15AD2}" destId="{06433B01-CEF9-400C-B998-CFF67F073496}" srcOrd="1" destOrd="0" presId="urn:microsoft.com/office/officeart/2008/layout/LinedList"/>
    <dgm:cxn modelId="{59CCB2B8-5482-49A6-B339-5C8FC55F0582}" type="presParOf" srcId="{B16ED502-1994-425E-B7C3-F6677B46C727}" destId="{F68D39BD-A6B1-46A4-80D6-FD5C19E708DC}" srcOrd="6" destOrd="0" presId="urn:microsoft.com/office/officeart/2008/layout/LinedList"/>
    <dgm:cxn modelId="{85F0B943-0FFB-4F82-B7A6-954D43A11999}" type="presParOf" srcId="{B16ED502-1994-425E-B7C3-F6677B46C727}" destId="{2B12C920-B821-4226-B590-241205645254}" srcOrd="7" destOrd="0" presId="urn:microsoft.com/office/officeart/2008/layout/LinedList"/>
    <dgm:cxn modelId="{C59D5A3B-FE76-499A-B39C-B83DB1816071}" type="presParOf" srcId="{2B12C920-B821-4226-B590-241205645254}" destId="{31B6843B-A44D-4EB0-B1EE-716829E9B37F}" srcOrd="0" destOrd="0" presId="urn:microsoft.com/office/officeart/2008/layout/LinedList"/>
    <dgm:cxn modelId="{55815177-B74E-457C-9506-4BC3117B8FDC}" type="presParOf" srcId="{2B12C920-B821-4226-B590-241205645254}" destId="{921FCEC3-F798-489A-B794-90D3047EE57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94E20-F089-442B-A9DC-D5A137965C79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174F3D-B25B-498C-895B-19F21CC855F5}">
      <dsp:nvSpPr>
        <dsp:cNvPr id="0" name=""/>
        <dsp:cNvSpPr/>
      </dsp:nvSpPr>
      <dsp:spPr>
        <a:xfrm>
          <a:off x="0" y="0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b="1" kern="1200"/>
            <a:t>Différences avec l’italien</a:t>
          </a:r>
          <a:endParaRPr lang="en-US" sz="2100" kern="1200"/>
        </a:p>
      </dsp:txBody>
      <dsp:txXfrm>
        <a:off x="0" y="0"/>
        <a:ext cx="10515600" cy="1087834"/>
      </dsp:txXfrm>
    </dsp:sp>
    <dsp:sp modelId="{09641A3B-C3A1-4D8F-95C9-3C3D1450AD0F}">
      <dsp:nvSpPr>
        <dsp:cNvPr id="0" name=""/>
        <dsp:cNvSpPr/>
      </dsp:nvSpPr>
      <dsp:spPr>
        <a:xfrm>
          <a:off x="0" y="108783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FBBAB2-DEEC-484C-BA03-0118B272E21A}">
      <dsp:nvSpPr>
        <dsp:cNvPr id="0" name=""/>
        <dsp:cNvSpPr/>
      </dsp:nvSpPr>
      <dsp:spPr>
        <a:xfrm>
          <a:off x="0" y="1087834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a) Les noms de choses qui finissent par </a:t>
          </a:r>
          <a:r>
            <a:rPr lang="it-IT" sz="2100" b="1" kern="1200"/>
            <a:t>-eur </a:t>
          </a:r>
          <a:r>
            <a:rPr lang="it-IT" sz="2100" kern="1200"/>
            <a:t>(sauf </a:t>
          </a:r>
          <a:r>
            <a:rPr lang="it-IT" sz="2100" i="1" kern="1200"/>
            <a:t>bonheur</a:t>
          </a:r>
          <a:r>
            <a:rPr lang="it-IT" sz="2100" kern="1200"/>
            <a:t>, </a:t>
          </a:r>
          <a:r>
            <a:rPr lang="it-IT" sz="2100" i="1" kern="1200"/>
            <a:t>malheur</a:t>
          </a:r>
          <a:r>
            <a:rPr lang="it-IT" sz="2100" kern="1200"/>
            <a:t>): </a:t>
          </a:r>
          <a:r>
            <a:rPr lang="it-IT" sz="2100" i="1" kern="1200"/>
            <a:t>couleur, saveur, peur, chaleur, fureur, fleur</a:t>
          </a:r>
          <a:r>
            <a:rPr lang="it-IT" sz="2100" kern="1200"/>
            <a:t>… sont féminins. </a:t>
          </a:r>
          <a:r>
            <a:rPr lang="it-IT" sz="2100" i="1" kern="1200"/>
            <a:t>Couleur</a:t>
          </a:r>
          <a:r>
            <a:rPr lang="it-IT" sz="2100" kern="1200"/>
            <a:t> est féminin, mais les couleurs sont de genre masculin: </a:t>
          </a:r>
          <a:r>
            <a:rPr lang="it-IT" sz="2100" b="1" i="1" kern="1200"/>
            <a:t>le</a:t>
          </a:r>
          <a:r>
            <a:rPr lang="it-IT" sz="2100" i="1" kern="1200"/>
            <a:t> rouge</a:t>
          </a:r>
          <a:r>
            <a:rPr lang="it-IT" sz="2100" kern="1200"/>
            <a:t>, </a:t>
          </a:r>
          <a:r>
            <a:rPr lang="it-IT" sz="2100" b="1" i="1" kern="1200"/>
            <a:t>le</a:t>
          </a:r>
          <a:r>
            <a:rPr lang="it-IT" sz="2100" i="1" kern="1200"/>
            <a:t> noir</a:t>
          </a:r>
          <a:r>
            <a:rPr lang="it-IT" sz="2100" kern="1200"/>
            <a:t>…</a:t>
          </a:r>
          <a:endParaRPr lang="en-US" sz="2100" kern="1200"/>
        </a:p>
      </dsp:txBody>
      <dsp:txXfrm>
        <a:off x="0" y="1087834"/>
        <a:ext cx="10515600" cy="1087834"/>
      </dsp:txXfrm>
    </dsp:sp>
    <dsp:sp modelId="{4DCF5F4E-A63E-405C-ADE5-A829B11BFF2D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E67D4E-E517-473E-A7E7-68841685CA46}">
      <dsp:nvSpPr>
        <dsp:cNvPr id="0" name=""/>
        <dsp:cNvSpPr/>
      </dsp:nvSpPr>
      <dsp:spPr>
        <a:xfrm>
          <a:off x="0" y="2175669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b) Les lettres</a:t>
          </a:r>
          <a:endParaRPr lang="en-US" sz="2100" kern="1200"/>
        </a:p>
      </dsp:txBody>
      <dsp:txXfrm>
        <a:off x="0" y="2175669"/>
        <a:ext cx="10515600" cy="1087834"/>
      </dsp:txXfrm>
    </dsp:sp>
    <dsp:sp modelId="{F68D39BD-A6B1-46A4-80D6-FD5C19E708DC}">
      <dsp:nvSpPr>
        <dsp:cNvPr id="0" name=""/>
        <dsp:cNvSpPr/>
      </dsp:nvSpPr>
      <dsp:spPr>
        <a:xfrm>
          <a:off x="0" y="326350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B6843B-A44D-4EB0-B1EE-716829E9B37F}">
      <dsp:nvSpPr>
        <dsp:cNvPr id="0" name=""/>
        <dsp:cNvSpPr/>
      </dsp:nvSpPr>
      <dsp:spPr>
        <a:xfrm>
          <a:off x="0" y="3263503"/>
          <a:ext cx="10515600" cy="10878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c) Les villes (sauf celles dont le nom finit par –e)</a:t>
          </a:r>
          <a:endParaRPr lang="en-US" sz="2100" kern="1200"/>
        </a:p>
      </dsp:txBody>
      <dsp:txXfrm>
        <a:off x="0" y="3263503"/>
        <a:ext cx="10515600" cy="1087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74A7-5B76-4D30-A678-9DA364A5F054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294E-F620-4FEB-AA74-CCB255797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476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74A7-5B76-4D30-A678-9DA364A5F054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294E-F620-4FEB-AA74-CCB255797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8557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74A7-5B76-4D30-A678-9DA364A5F054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294E-F620-4FEB-AA74-CCB255797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713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74A7-5B76-4D30-A678-9DA364A5F054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294E-F620-4FEB-AA74-CCB255797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345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74A7-5B76-4D30-A678-9DA364A5F054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294E-F620-4FEB-AA74-CCB255797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3925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74A7-5B76-4D30-A678-9DA364A5F054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294E-F620-4FEB-AA74-CCB255797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452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74A7-5B76-4D30-A678-9DA364A5F054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294E-F620-4FEB-AA74-CCB255797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836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74A7-5B76-4D30-A678-9DA364A5F054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294E-F620-4FEB-AA74-CCB255797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846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74A7-5B76-4D30-A678-9DA364A5F054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294E-F620-4FEB-AA74-CCB255797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474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74A7-5B76-4D30-A678-9DA364A5F054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294E-F620-4FEB-AA74-CCB255797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935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74A7-5B76-4D30-A678-9DA364A5F054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9294E-F620-4FEB-AA74-CCB255797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4818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574A7-5B76-4D30-A678-9DA364A5F054}" type="datetimeFigureOut">
              <a:rPr lang="it-IT" smtClean="0"/>
              <a:t>12/10/2022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9294E-F620-4FEB-AA74-CCB255797B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164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E70BD5D-17E6-4887-A29F-C82092681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381AC9-41D0-4F64-874D-F7C128E77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32568" y="1275388"/>
            <a:ext cx="5200758" cy="4742171"/>
          </a:xfrm>
        </p:spPr>
        <p:txBody>
          <a:bodyPr anchor="ctr">
            <a:normAutofit/>
          </a:bodyPr>
          <a:lstStyle/>
          <a:p>
            <a:pPr algn="l"/>
            <a:r>
              <a:rPr lang="it-IT" sz="5400">
                <a:solidFill>
                  <a:schemeClr val="tx2"/>
                </a:solidFill>
              </a:rPr>
              <a:t>Féminin et pluriel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38808" y="1275388"/>
            <a:ext cx="4867609" cy="4742171"/>
          </a:xfrm>
        </p:spPr>
        <p:txBody>
          <a:bodyPr anchor="ctr">
            <a:normAutofit/>
          </a:bodyPr>
          <a:lstStyle/>
          <a:p>
            <a:pPr algn="l"/>
            <a:r>
              <a:rPr lang="it-IT" sz="2200">
                <a:solidFill>
                  <a:schemeClr val="tx2"/>
                </a:solidFill>
              </a:rPr>
              <a:t>des noms et des adjectifs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1ACF57B-159D-40AE-9C57-EACD051BF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2568" y="246028"/>
            <a:ext cx="255495" cy="54655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C9AE11E-3B1F-4D93-938C-76CBDCDA97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0441" y="6522756"/>
            <a:ext cx="10717187" cy="0"/>
          </a:xfrm>
          <a:prstGeom prst="line">
            <a:avLst/>
          </a:prstGeom>
          <a:ln w="12700" cap="sq">
            <a:solidFill>
              <a:schemeClr val="tx2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E6FABAA-8D3A-4BCB-BBCE-A466E774C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2829917" y="6400800"/>
            <a:ext cx="338328" cy="240175"/>
            <a:chOff x="4089400" y="933450"/>
            <a:chExt cx="338328" cy="341938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7FC2EAA-6F28-4A86-B46F-7807EE370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258564" y="933450"/>
              <a:ext cx="0" cy="341938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011AC17-0BC9-42B5-BDF7-2ECE8C6FEA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089400" y="1104419"/>
              <a:ext cx="338328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6586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6664" y="530053"/>
            <a:ext cx="4779033" cy="590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085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/>
              <a:t>Nota bene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/>
              <a:t>Les adjectifs suivent les mêmes règles que les noms au pluriel. Ils s’accordent en genre et en nombre avec le nom qu’ils qualifient.</a:t>
            </a:r>
          </a:p>
          <a:p>
            <a:endParaRPr lang="it-IT" sz="2400"/>
          </a:p>
          <a:p>
            <a:pPr marL="0" indent="0">
              <a:buNone/>
            </a:pPr>
            <a:r>
              <a:rPr lang="it-IT" sz="2400" b="1"/>
              <a:t>Exemples</a:t>
            </a:r>
            <a:r>
              <a:rPr lang="it-IT" sz="2400"/>
              <a:t> : </a:t>
            </a:r>
          </a:p>
          <a:p>
            <a:r>
              <a:rPr lang="it-IT" sz="2400" i="1"/>
              <a:t>Un mur bas, des murs bas</a:t>
            </a:r>
          </a:p>
          <a:p>
            <a:r>
              <a:rPr lang="it-IT" sz="2400" i="1"/>
              <a:t>Un film nouveau, des films nouveau</a:t>
            </a:r>
            <a:r>
              <a:rPr lang="it-IT" sz="2400" i="1">
                <a:solidFill>
                  <a:schemeClr val="accent1">
                    <a:lumMod val="75000"/>
                  </a:schemeClr>
                </a:solidFill>
              </a:rPr>
              <a:t>x</a:t>
            </a:r>
          </a:p>
          <a:p>
            <a:r>
              <a:rPr lang="it-IT" sz="2400" i="1"/>
              <a:t>Un problème national, des problèmes nation</a:t>
            </a:r>
            <a:r>
              <a:rPr lang="it-IT" sz="2400" i="1">
                <a:solidFill>
                  <a:schemeClr val="accent1">
                    <a:lumMod val="75000"/>
                  </a:schemeClr>
                </a:solidFill>
              </a:rPr>
              <a:t>aux</a:t>
            </a:r>
          </a:p>
        </p:txBody>
      </p:sp>
    </p:spTree>
    <p:extLst>
      <p:ext uri="{BB962C8B-B14F-4D97-AF65-F5344CB8AC3E}">
        <p14:creationId xmlns:p14="http://schemas.microsoft.com/office/powerpoint/2010/main" val="2620974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Le genre des noms</a:t>
            </a:r>
          </a:p>
        </p:txBody>
      </p:sp>
      <p:graphicFrame>
        <p:nvGraphicFramePr>
          <p:cNvPr id="7" name="Segnaposto contenuto 2">
            <a:extLst>
              <a:ext uri="{FF2B5EF4-FFF2-40B4-BE49-F238E27FC236}">
                <a16:creationId xmlns:a16="http://schemas.microsoft.com/office/drawing/2014/main" id="{C22628AE-B284-4959-A7CE-57E9701E9D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2835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4296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r>
              <a:rPr lang="it-IT"/>
              <a:t>Liste de mots qui changent de genre (it.-fr.)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001414"/>
              </p:ext>
            </p:extLst>
          </p:nvPr>
        </p:nvGraphicFramePr>
        <p:xfrm>
          <a:off x="3151768" y="2395118"/>
          <a:ext cx="5713367" cy="4188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8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4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178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Mots féminins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800" b="0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Affaire</a:t>
                      </a:r>
                      <a:endParaRPr lang="it-IT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Annonce</a:t>
                      </a:r>
                      <a:endParaRPr lang="it-IT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Étude</a:t>
                      </a:r>
                      <a:endParaRPr lang="it-IT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Mer</a:t>
                      </a:r>
                      <a:endParaRPr lang="it-IT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Météo</a:t>
                      </a:r>
                      <a:endParaRPr lang="it-IT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Méthode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Période </a:t>
                      </a:r>
                      <a:endParaRPr lang="it-IT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Minute</a:t>
                      </a:r>
                      <a:endParaRPr lang="it-IT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Montre</a:t>
                      </a:r>
                      <a:endParaRPr lang="it-IT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b="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Tentative</a:t>
                      </a:r>
                      <a:endParaRPr lang="it-IT" sz="18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8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Tomate</a:t>
                      </a:r>
                      <a:endParaRPr lang="it-IT" sz="18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800" b="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Vidéo</a:t>
                      </a:r>
                      <a:endParaRPr lang="it-IT" sz="18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236" marR="73236" marT="36618" marB="366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>
                          <a:solidFill>
                            <a:schemeClr val="tx1"/>
                          </a:solidFill>
                        </a:rPr>
                        <a:t>Mots masculins</a:t>
                      </a:r>
                    </a:p>
                    <a:p>
                      <a:endParaRPr lang="fr-FR" sz="1800" b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800" b="0">
                          <a:solidFill>
                            <a:schemeClr val="tx1"/>
                          </a:solidFill>
                        </a:rPr>
                        <a:t>Calme</a:t>
                      </a:r>
                    </a:p>
                    <a:p>
                      <a:r>
                        <a:rPr lang="fr-FR" sz="1800" b="0">
                          <a:solidFill>
                            <a:schemeClr val="tx1"/>
                          </a:solidFill>
                        </a:rPr>
                        <a:t>Choix</a:t>
                      </a:r>
                    </a:p>
                    <a:p>
                      <a:r>
                        <a:rPr lang="fr-FR" sz="1800" b="0">
                          <a:solidFill>
                            <a:schemeClr val="tx1"/>
                          </a:solidFill>
                        </a:rPr>
                        <a:t>Coca</a:t>
                      </a:r>
                    </a:p>
                    <a:p>
                      <a:r>
                        <a:rPr lang="fr-FR" sz="1800" b="0">
                          <a:solidFill>
                            <a:schemeClr val="tx1"/>
                          </a:solidFill>
                        </a:rPr>
                        <a:t>Couple</a:t>
                      </a:r>
                    </a:p>
                    <a:p>
                      <a:r>
                        <a:rPr lang="fr-FR" sz="1800" b="0">
                          <a:solidFill>
                            <a:schemeClr val="tx1"/>
                          </a:solidFill>
                        </a:rPr>
                        <a:t>Front</a:t>
                      </a:r>
                    </a:p>
                    <a:p>
                      <a:r>
                        <a:rPr lang="fr-FR" sz="1800" b="0">
                          <a:solidFill>
                            <a:schemeClr val="tx1"/>
                          </a:solidFill>
                        </a:rPr>
                        <a:t>Guide</a:t>
                      </a:r>
                    </a:p>
                    <a:p>
                      <a:r>
                        <a:rPr lang="fr-FR" sz="1800" b="0">
                          <a:solidFill>
                            <a:schemeClr val="tx1"/>
                          </a:solidFill>
                        </a:rPr>
                        <a:t>Leadership</a:t>
                      </a:r>
                    </a:p>
                    <a:p>
                      <a:r>
                        <a:rPr lang="fr-FR" sz="1800" b="0">
                          <a:solidFill>
                            <a:schemeClr val="tx1"/>
                          </a:solidFill>
                        </a:rPr>
                        <a:t>Mail</a:t>
                      </a:r>
                    </a:p>
                    <a:p>
                      <a:r>
                        <a:rPr lang="fr-FR" sz="1800" b="0">
                          <a:solidFill>
                            <a:schemeClr val="tx1"/>
                          </a:solidFill>
                        </a:rPr>
                        <a:t>Mensonge</a:t>
                      </a:r>
                    </a:p>
                    <a:p>
                      <a:r>
                        <a:rPr lang="fr-FR" sz="1800" b="0">
                          <a:solidFill>
                            <a:schemeClr val="tx1"/>
                          </a:solidFill>
                        </a:rPr>
                        <a:t>Métro</a:t>
                      </a:r>
                    </a:p>
                    <a:p>
                      <a:r>
                        <a:rPr lang="fr-FR" sz="1800" b="0">
                          <a:solidFill>
                            <a:schemeClr val="tx1"/>
                          </a:solidFill>
                        </a:rPr>
                        <a:t>Soir</a:t>
                      </a:r>
                    </a:p>
                    <a:p>
                      <a:r>
                        <a:rPr lang="fr-FR" sz="1800" b="0">
                          <a:solidFill>
                            <a:schemeClr val="tx1"/>
                          </a:solidFill>
                        </a:rPr>
                        <a:t>Syndrome</a:t>
                      </a:r>
                    </a:p>
                    <a:p>
                      <a:endParaRPr lang="it-IT" sz="1800" b="0">
                        <a:solidFill>
                          <a:schemeClr val="tx1"/>
                        </a:solidFill>
                      </a:endParaRPr>
                    </a:p>
                  </a:txBody>
                  <a:tcPr marL="73236" marR="73236" marT="36618" marB="366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8074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/>
              <a:t>Formation du féminin: ajout du </a:t>
            </a:r>
            <a:r>
              <a:rPr lang="it-IT" b="1"/>
              <a:t>-e muet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anchor="ctr">
            <a:normAutofit/>
          </a:bodyPr>
          <a:lstStyle/>
          <a:p>
            <a:r>
              <a:rPr lang="it-IT" sz="2000"/>
              <a:t>Le masculin finit déjà par un </a:t>
            </a:r>
            <a:r>
              <a:rPr lang="it-IT" sz="2000">
                <a:solidFill>
                  <a:srgbClr val="FF0000"/>
                </a:solidFill>
              </a:rPr>
              <a:t>-e  </a:t>
            </a:r>
            <a:r>
              <a:rPr lang="it-IT" sz="2000"/>
              <a:t>ex. : </a:t>
            </a:r>
            <a:r>
              <a:rPr lang="it-IT" sz="2000" i="1"/>
              <a:t>élève, juge, facile, jeune</a:t>
            </a:r>
          </a:p>
          <a:p>
            <a:r>
              <a:rPr lang="it-IT" sz="2000"/>
              <a:t>Le masculin finit par une </a:t>
            </a:r>
            <a:r>
              <a:rPr lang="it-IT" sz="2000" u="sng"/>
              <a:t>voyelle</a:t>
            </a:r>
            <a:r>
              <a:rPr lang="it-IT" sz="2000"/>
              <a:t> : </a:t>
            </a:r>
            <a:r>
              <a:rPr lang="it-IT" sz="2000" i="1"/>
              <a:t>un employé, une employée; un ami, une amie; absolu, absolue; poli, polie</a:t>
            </a:r>
          </a:p>
          <a:p>
            <a:r>
              <a:rPr lang="it-IT" sz="2000"/>
              <a:t>Le masculin finit par une </a:t>
            </a:r>
            <a:r>
              <a:rPr lang="it-IT" sz="2000" u="sng"/>
              <a:t>consonne</a:t>
            </a:r>
            <a:r>
              <a:rPr lang="it-IT" sz="2000"/>
              <a:t> (à l’écrit) → l’ajout du </a:t>
            </a:r>
            <a:r>
              <a:rPr lang="it-IT" sz="2000" b="1"/>
              <a:t>-e muet </a:t>
            </a:r>
            <a:r>
              <a:rPr lang="it-IT" sz="2000"/>
              <a:t>entraîne la prononciation de la consonne: </a:t>
            </a:r>
            <a:r>
              <a:rPr lang="it-IT" sz="2000" i="1"/>
              <a:t>français, française; commerçant, commerçante; boulanger, boulangère; infirmier, infirmière; complet, complète</a:t>
            </a:r>
            <a:r>
              <a:rPr lang="it-IT" sz="2000"/>
              <a:t>.</a:t>
            </a:r>
          </a:p>
          <a:p>
            <a:r>
              <a:rPr lang="it-IT" sz="2000"/>
              <a:t>Le masculin finit par une </a:t>
            </a:r>
            <a:r>
              <a:rPr lang="it-IT" sz="2000" u="sng"/>
              <a:t>nasale</a:t>
            </a:r>
            <a:r>
              <a:rPr lang="it-IT" sz="2000"/>
              <a:t> → dénasalisation: </a:t>
            </a:r>
            <a:r>
              <a:rPr lang="it-IT" sz="2000" i="1"/>
              <a:t>cousin, cousine; européen, européenne; bon, bonne; brun, brune</a:t>
            </a:r>
            <a:r>
              <a:rPr lang="it-IT" sz="2000"/>
              <a:t> (remarquez que le </a:t>
            </a:r>
            <a:r>
              <a:rPr lang="it-IT" sz="2000" b="1"/>
              <a:t>-n </a:t>
            </a:r>
            <a:r>
              <a:rPr lang="it-IT" sz="2000"/>
              <a:t>final peut se redoubler).</a:t>
            </a:r>
          </a:p>
          <a:p>
            <a:endParaRPr lang="it-IT"/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234312F9-3402-4E70-B50F-2FF7771A933E}"/>
              </a:ext>
            </a:extLst>
          </p:cNvPr>
          <p:cNvCxnSpPr>
            <a:cxnSpLocks/>
          </p:cNvCxnSpPr>
          <p:nvPr/>
        </p:nvCxnSpPr>
        <p:spPr>
          <a:xfrm>
            <a:off x="1029810" y="1690688"/>
            <a:ext cx="10253708" cy="0"/>
          </a:xfrm>
          <a:prstGeom prst="line">
            <a:avLst/>
          </a:prstGeom>
          <a:ln w="38100">
            <a:gradFill>
              <a:gsLst>
                <a:gs pos="55130">
                  <a:srgbClr val="C6DCF0"/>
                </a:gs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60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124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/>
              <a:t>La dernière syllabe se modifie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6548363"/>
              </p:ext>
            </p:extLst>
          </p:nvPr>
        </p:nvGraphicFramePr>
        <p:xfrm>
          <a:off x="1935804" y="2024362"/>
          <a:ext cx="8381404" cy="4290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5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6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8997">
                <a:tc>
                  <a:txBody>
                    <a:bodyPr/>
                    <a:lstStyle/>
                    <a:p>
                      <a:r>
                        <a:rPr lang="it-IT" sz="1800" b="1">
                          <a:solidFill>
                            <a:schemeClr val="tx1"/>
                          </a:solidFill>
                        </a:rPr>
                        <a:t>Terminaisons</a:t>
                      </a:r>
                    </a:p>
                    <a:p>
                      <a:r>
                        <a:rPr lang="it-IT" sz="1800" b="1">
                          <a:solidFill>
                            <a:schemeClr val="tx1"/>
                          </a:solidFill>
                        </a:rPr>
                        <a:t>masculin -&gt; féminin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>
                          <a:solidFill>
                            <a:schemeClr val="tx1"/>
                          </a:solidFill>
                        </a:rPr>
                        <a:t>Exemples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242136"/>
                  </a:ext>
                </a:extLst>
              </a:tr>
              <a:tr h="548641">
                <a:tc>
                  <a:txBody>
                    <a:bodyPr/>
                    <a:lstStyle/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it-IT" sz="1800" b="0" baseline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ur → euse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0">
                          <a:solidFill>
                            <a:schemeClr val="tx1"/>
                          </a:solidFill>
                        </a:rPr>
                        <a:t>acheteur, acheteuse; menteur, menteuse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830">
                <a:tc>
                  <a:txBody>
                    <a:bodyPr/>
                    <a:lstStyle/>
                    <a:p>
                      <a:r>
                        <a:rPr lang="it-IT" sz="180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it-IT" sz="1800" baseline="0">
                          <a:solidFill>
                            <a:schemeClr val="tx1"/>
                          </a:solidFill>
                        </a:rPr>
                        <a:t>t</a:t>
                      </a:r>
                      <a:r>
                        <a:rPr lang="it-IT" sz="1800">
                          <a:solidFill>
                            <a:schemeClr val="tx1"/>
                          </a:solidFill>
                        </a:rPr>
                        <a:t>eur → trice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>
                          <a:solidFill>
                            <a:schemeClr val="tx1"/>
                          </a:solidFill>
                        </a:rPr>
                        <a:t>directeur, directrice; observateur,</a:t>
                      </a:r>
                      <a:r>
                        <a:rPr lang="it-IT" sz="1800" baseline="0">
                          <a:solidFill>
                            <a:schemeClr val="tx1"/>
                          </a:solidFill>
                        </a:rPr>
                        <a:t> observatrice</a:t>
                      </a:r>
                      <a:endParaRPr lang="it-IT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830">
                <a:tc>
                  <a:txBody>
                    <a:bodyPr/>
                    <a:lstStyle/>
                    <a:p>
                      <a:r>
                        <a:rPr lang="it-IT" sz="1800">
                          <a:solidFill>
                            <a:schemeClr val="tx1"/>
                          </a:solidFill>
                        </a:rPr>
                        <a:t>-f → -ve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>
                          <a:solidFill>
                            <a:schemeClr val="tx1"/>
                          </a:solidFill>
                        </a:rPr>
                        <a:t>fugitif, fugitive; neuf, neuve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5734">
                <a:tc>
                  <a:txBody>
                    <a:bodyPr/>
                    <a:lstStyle/>
                    <a:p>
                      <a:r>
                        <a:rPr lang="fr-FR" sz="1800">
                          <a:solidFill>
                            <a:schemeClr val="tx1"/>
                          </a:solidFill>
                        </a:rPr>
                        <a:t>-al → ale, </a:t>
                      </a:r>
                      <a:r>
                        <a:rPr lang="fr-FR" sz="1800" b="1">
                          <a:solidFill>
                            <a:schemeClr val="tx1"/>
                          </a:solidFill>
                        </a:rPr>
                        <a:t>mais</a:t>
                      </a:r>
                    </a:p>
                    <a:p>
                      <a:r>
                        <a:rPr lang="fr-FR" sz="1800">
                          <a:solidFill>
                            <a:schemeClr val="tx1"/>
                          </a:solidFill>
                        </a:rPr>
                        <a:t>‑el → ‑elle</a:t>
                      </a:r>
                      <a:endParaRPr lang="it-IT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>
                          <a:solidFill>
                            <a:schemeClr val="tx1"/>
                          </a:solidFill>
                        </a:rPr>
                        <a:t>international, internationale</a:t>
                      </a:r>
                    </a:p>
                    <a:p>
                      <a:r>
                        <a:rPr lang="it-IT" sz="1800">
                          <a:solidFill>
                            <a:schemeClr val="tx1"/>
                          </a:solidFill>
                        </a:rPr>
                        <a:t>éternel, éternelle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0677">
                <a:tc>
                  <a:txBody>
                    <a:bodyPr/>
                    <a:lstStyle/>
                    <a:p>
                      <a:r>
                        <a:rPr lang="it-IT" sz="1800">
                          <a:solidFill>
                            <a:schemeClr val="tx1"/>
                          </a:solidFill>
                        </a:rPr>
                        <a:t>-e → -esse</a:t>
                      </a:r>
                    </a:p>
                    <a:p>
                      <a:r>
                        <a:rPr lang="it-IT" sz="1800">
                          <a:solidFill>
                            <a:schemeClr val="tx1"/>
                          </a:solidFill>
                        </a:rPr>
                        <a:t>-eau →</a:t>
                      </a:r>
                      <a:r>
                        <a:rPr lang="it-IT" sz="1800" baseline="0">
                          <a:solidFill>
                            <a:schemeClr val="tx1"/>
                          </a:solidFill>
                        </a:rPr>
                        <a:t> -elle</a:t>
                      </a:r>
                      <a:endParaRPr lang="it-IT" sz="180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1800">
                          <a:solidFill>
                            <a:schemeClr val="tx1"/>
                          </a:solidFill>
                        </a:rPr>
                        <a:t>-eux → euse</a:t>
                      </a:r>
                    </a:p>
                    <a:p>
                      <a:endParaRPr lang="it-IT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>
                          <a:solidFill>
                            <a:schemeClr val="tx1"/>
                          </a:solidFill>
                        </a:rPr>
                        <a:t>maître, maîtresse</a:t>
                      </a:r>
                    </a:p>
                    <a:p>
                      <a:r>
                        <a:rPr lang="it-IT" sz="1800">
                          <a:solidFill>
                            <a:schemeClr val="tx1"/>
                          </a:solidFill>
                        </a:rPr>
                        <a:t>jumeau, jumelle; beau, belle</a:t>
                      </a:r>
                    </a:p>
                    <a:p>
                      <a:r>
                        <a:rPr lang="it-IT" sz="1800">
                          <a:solidFill>
                            <a:schemeClr val="tx1"/>
                          </a:solidFill>
                        </a:rPr>
                        <a:t>nerveux, nerveuse</a:t>
                      </a:r>
                    </a:p>
                    <a:p>
                      <a:endParaRPr lang="it-IT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887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339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it-IT"/>
              <a:t>Masculin et féminin différents</a:t>
            </a:r>
          </a:p>
        </p:txBody>
      </p:sp>
      <p:cxnSp>
        <p:nvCxnSpPr>
          <p:cNvPr id="11" name="Straight Connector 8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512" y="3963629"/>
            <a:ext cx="9555484" cy="1876212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2512" y="2562275"/>
            <a:ext cx="9984113" cy="1581098"/>
          </a:xfrm>
        </p:spPr>
        <p:txBody>
          <a:bodyPr>
            <a:normAutofit/>
          </a:bodyPr>
          <a:lstStyle/>
          <a:p>
            <a:r>
              <a:rPr lang="it-IT" sz="1800"/>
              <a:t>Même radical, terminaison différente: </a:t>
            </a:r>
            <a:r>
              <a:rPr lang="it-IT" sz="1800" i="1"/>
              <a:t>compagnon, compagne; héros, héroïne.</a:t>
            </a:r>
          </a:p>
          <a:p>
            <a:r>
              <a:rPr lang="it-IT" sz="1800"/>
              <a:t>Une autre forme pour le féminin: </a:t>
            </a:r>
            <a:r>
              <a:rPr lang="it-IT" sz="1800" i="1"/>
              <a:t>homme, femme; roi, reine; mâle, femelle</a:t>
            </a:r>
            <a:r>
              <a:rPr lang="it-IT" sz="1800"/>
              <a:t>. Les degrés familiaux: </a:t>
            </a:r>
            <a:r>
              <a:rPr lang="it-IT" sz="1800" i="1"/>
              <a:t>neveu, nièce; oncle, tante; mari, femme</a:t>
            </a:r>
          </a:p>
          <a:p>
            <a:endParaRPr lang="it-IT" sz="1800"/>
          </a:p>
        </p:txBody>
      </p:sp>
    </p:spTree>
    <p:extLst>
      <p:ext uri="{BB962C8B-B14F-4D97-AF65-F5344CB8AC3E}">
        <p14:creationId xmlns:p14="http://schemas.microsoft.com/office/powerpoint/2010/main" val="1765025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B4CC1E-681F-4A85-A49A-79C2FBCC8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/>
              <a:t>Exercice sur le féminin</a:t>
            </a:r>
            <a:endParaRPr lang="fr-FR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7BD258F7-721F-4449-ADE1-9F96CA8E09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1964" y="1846200"/>
            <a:ext cx="4839806" cy="3165599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6D5227E8-6741-4812-A46C-EDDF04D81036}"/>
              </a:ext>
            </a:extLst>
          </p:cNvPr>
          <p:cNvSpPr txBox="1"/>
          <p:nvPr/>
        </p:nvSpPr>
        <p:spPr>
          <a:xfrm>
            <a:off x="6933461" y="2389628"/>
            <a:ext cx="4351445" cy="2777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/>
              <a:t>Une 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jolie</a:t>
            </a:r>
            <a:r>
              <a:rPr lang="it-IT"/>
              <a:t> fleur</a:t>
            </a:r>
          </a:p>
          <a:p>
            <a:pPr>
              <a:spcAft>
                <a:spcPts val="500"/>
              </a:spcAft>
            </a:pPr>
            <a:r>
              <a:rPr lang="it-IT"/>
              <a:t>Une 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grande</a:t>
            </a:r>
            <a:r>
              <a:rPr lang="it-IT"/>
              <a:t> place</a:t>
            </a:r>
          </a:p>
          <a:p>
            <a:r>
              <a:rPr lang="it-IT"/>
              <a:t>Une fête 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nationale</a:t>
            </a:r>
          </a:p>
          <a:p>
            <a:pPr>
              <a:spcAft>
                <a:spcPts val="500"/>
              </a:spcAft>
            </a:pPr>
            <a:r>
              <a:rPr lang="it-IT"/>
              <a:t>Une année 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entière</a:t>
            </a:r>
          </a:p>
          <a:p>
            <a:r>
              <a:rPr lang="it-IT"/>
              <a:t>Une histoire 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ennuyeuse</a:t>
            </a:r>
          </a:p>
          <a:p>
            <a:pPr>
              <a:spcAft>
                <a:spcPts val="500"/>
              </a:spcAft>
            </a:pPr>
            <a:r>
              <a:rPr lang="it-IT"/>
              <a:t>Une fleur 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artificielle</a:t>
            </a:r>
          </a:p>
          <a:p>
            <a:r>
              <a:rPr lang="it-IT"/>
              <a:t>Une maison 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blanche</a:t>
            </a:r>
          </a:p>
          <a:p>
            <a:r>
              <a:rPr lang="it-IT"/>
              <a:t>Une petite fille </a:t>
            </a:r>
            <a:r>
              <a:rPr lang="it-IT">
                <a:solidFill>
                  <a:schemeClr val="accent1">
                    <a:lumMod val="75000"/>
                  </a:schemeClr>
                </a:solidFill>
              </a:rPr>
              <a:t>gentille</a:t>
            </a:r>
          </a:p>
          <a:p>
            <a:endParaRPr lang="fr-FR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25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58984"/>
          </a:xfrm>
        </p:spPr>
        <p:txBody>
          <a:bodyPr anchor="t">
            <a:normAutofit fontScale="90000"/>
          </a:bodyPr>
          <a:lstStyle/>
          <a:p>
            <a:pPr algn="ctr"/>
            <a:br>
              <a:rPr lang="it-IT"/>
            </a:br>
            <a:r>
              <a:rPr lang="it-IT"/>
              <a:t>Le pluriel</a:t>
            </a:r>
            <a:br>
              <a:rPr lang="it-IT"/>
            </a:b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18099" y="2334827"/>
            <a:ext cx="10515600" cy="3380497"/>
          </a:xfrm>
        </p:spPr>
        <p:txBody>
          <a:bodyPr>
            <a:normAutofit/>
          </a:bodyPr>
          <a:lstStyle/>
          <a:p>
            <a:r>
              <a:rPr lang="it-IT"/>
              <a:t>On ajoute un </a:t>
            </a:r>
            <a:r>
              <a:rPr lang="it-IT" b="1"/>
              <a:t>-s </a:t>
            </a:r>
            <a:r>
              <a:rPr lang="it-IT"/>
              <a:t>au nom ou à l’adjectif (masculin ou féminin) singulier. Ce </a:t>
            </a:r>
            <a:r>
              <a:rPr lang="it-IT" b="1"/>
              <a:t>-s </a:t>
            </a:r>
            <a:r>
              <a:rPr lang="it-IT"/>
              <a:t>ne se prononce pas.</a:t>
            </a:r>
          </a:p>
          <a:p>
            <a:endParaRPr lang="it-IT"/>
          </a:p>
          <a:p>
            <a:pPr lvl="2"/>
            <a:r>
              <a:rPr lang="it-IT" i="1"/>
              <a:t>Un enfant, des enfant</a:t>
            </a:r>
            <a:r>
              <a:rPr lang="it-IT" i="1">
                <a:solidFill>
                  <a:schemeClr val="accent1">
                    <a:lumMod val="75000"/>
                  </a:schemeClr>
                </a:solidFill>
              </a:rPr>
              <a:t>s</a:t>
            </a:r>
          </a:p>
          <a:p>
            <a:pPr lvl="2"/>
            <a:r>
              <a:rPr lang="it-IT" i="1"/>
              <a:t>Une chaise, des chaise</a:t>
            </a:r>
            <a:r>
              <a:rPr lang="it-IT" i="1">
                <a:solidFill>
                  <a:schemeClr val="accent1">
                    <a:lumMod val="75000"/>
                  </a:schemeClr>
                </a:solidFill>
              </a:rPr>
              <a:t>s</a:t>
            </a:r>
          </a:p>
          <a:p>
            <a:pPr lvl="2"/>
            <a:r>
              <a:rPr lang="it-IT" i="1"/>
              <a:t>Un livre bleu, des livres bleu</a:t>
            </a:r>
            <a:r>
              <a:rPr lang="it-IT" i="1">
                <a:solidFill>
                  <a:schemeClr val="accent1">
                    <a:lumMod val="75000"/>
                  </a:schemeClr>
                </a:solidFill>
              </a:rPr>
              <a:t>s</a:t>
            </a:r>
          </a:p>
          <a:p>
            <a:pPr lvl="2"/>
            <a:r>
              <a:rPr lang="it-IT" i="1"/>
              <a:t>Une entreprise européenne, des entreprise</a:t>
            </a:r>
            <a:r>
              <a:rPr lang="it-IT" i="1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it-IT" i="1"/>
              <a:t> européenne</a:t>
            </a:r>
            <a:r>
              <a:rPr lang="it-IT" i="1">
                <a:solidFill>
                  <a:schemeClr val="accent1">
                    <a:lumMod val="75000"/>
                  </a:schemeClr>
                </a:solidFill>
              </a:rPr>
              <a:t>s</a:t>
            </a:r>
          </a:p>
          <a:p>
            <a:endParaRPr lang="it-IT"/>
          </a:p>
        </p:txBody>
      </p: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E5AAAB81-06AD-435B-88D1-521FE4DFEB91}"/>
              </a:ext>
            </a:extLst>
          </p:cNvPr>
          <p:cNvCxnSpPr/>
          <p:nvPr/>
        </p:nvCxnSpPr>
        <p:spPr>
          <a:xfrm>
            <a:off x="1066800" y="1800225"/>
            <a:ext cx="10220325" cy="0"/>
          </a:xfrm>
          <a:prstGeom prst="line">
            <a:avLst/>
          </a:prstGeom>
          <a:ln w="57150" cap="rnd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36000">
                  <a:schemeClr val="accent1">
                    <a:lumMod val="45000"/>
                    <a:lumOff val="55000"/>
                  </a:schemeClr>
                </a:gs>
                <a:gs pos="82000">
                  <a:srgbClr val="B5D2EC"/>
                </a:gs>
                <a:gs pos="10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2700000" scaled="1"/>
              <a:tileRect/>
            </a:gradFill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48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Des pluriels particuliers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/>
          <a:srcRect r="-2" b="2362"/>
          <a:stretch/>
        </p:blipFill>
        <p:spPr>
          <a:xfrm>
            <a:off x="3939304" y="1353853"/>
            <a:ext cx="4657726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8458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TM10001115[[fn=Pacco]]</Template>
  <TotalTime>1871</TotalTime>
  <Words>530</Words>
  <Application>Microsoft Office PowerPoint</Application>
  <PresentationFormat>Widescreen</PresentationFormat>
  <Paragraphs>88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Tema di Office</vt:lpstr>
      <vt:lpstr>Féminin et pluriel</vt:lpstr>
      <vt:lpstr>Le genre des noms</vt:lpstr>
      <vt:lpstr>Liste de mots qui changent de genre (it.-fr.)</vt:lpstr>
      <vt:lpstr>Formation du féminin: ajout du -e muet</vt:lpstr>
      <vt:lpstr>La dernière syllabe se modifie</vt:lpstr>
      <vt:lpstr>Masculin et féminin différents</vt:lpstr>
      <vt:lpstr>Exercice sur le féminin</vt:lpstr>
      <vt:lpstr> Le pluriel </vt:lpstr>
      <vt:lpstr>Des pluriels particuliers</vt:lpstr>
      <vt:lpstr>Presentazione standard di PowerPoint</vt:lpstr>
      <vt:lpstr>Nota bene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Féminin et pluriel</dc:title>
  <dc:creator>laura.kreyder</dc:creator>
  <cp:lastModifiedBy>laura.kreyder@unimib.it</cp:lastModifiedBy>
  <cp:revision>28</cp:revision>
  <dcterms:created xsi:type="dcterms:W3CDTF">2020-10-07T15:59:25Z</dcterms:created>
  <dcterms:modified xsi:type="dcterms:W3CDTF">2022-10-12T12:54:49Z</dcterms:modified>
</cp:coreProperties>
</file>