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23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79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82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1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71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74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0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8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9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00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18738-1495-4035-82BA-F46F957EE31C}" type="datetimeFigureOut">
              <a:rPr lang="it-IT" smtClean="0"/>
              <a:t>15/10/2022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23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Palle in equilibrio">
            <a:extLst>
              <a:ext uri="{FF2B5EF4-FFF2-40B4-BE49-F238E27FC236}">
                <a16:creationId xmlns:a16="http://schemas.microsoft.com/office/drawing/2014/main" id="{9A0450C5-6C06-4F05-B322-BE4FA971C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" r="24160" b="81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/>
              <a:t>Les revenus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4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156" y="86712"/>
            <a:ext cx="5158872" cy="655094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52425" y="762000"/>
            <a:ext cx="3545967" cy="545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Varier </a:t>
            </a:r>
            <a:r>
              <a:rPr lang="en-US" sz="1400"/>
              <a:t>→</a:t>
            </a:r>
            <a:r>
              <a:rPr lang="en-US" b="1"/>
              <a:t> </a:t>
            </a:r>
            <a:r>
              <a:rPr lang="en-US"/>
              <a:t>verbe du 1° groupe dont le radical finit par un </a:t>
            </a:r>
            <a:r>
              <a:rPr lang="en-US" b="1"/>
              <a:t>–i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Selon : </a:t>
            </a:r>
            <a:r>
              <a:rPr lang="en-US"/>
              <a:t>a seconda</a:t>
            </a: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Département</a:t>
            </a:r>
            <a:r>
              <a:rPr lang="en-US"/>
              <a:t> : division territoriale, collective, électorale de l’État, créé en 1789.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Ménage</a:t>
            </a:r>
            <a:r>
              <a:rPr lang="en-US"/>
              <a:t> = famille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Revenu</a:t>
            </a:r>
            <a:r>
              <a:rPr lang="en-US"/>
              <a:t> : reddito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%</a:t>
            </a:r>
            <a:r>
              <a:rPr lang="en-US"/>
              <a:t> = pour cent / pourcentage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>
                <a:solidFill>
                  <a:srgbClr val="FF0000"/>
                </a:solidFill>
              </a:rPr>
              <a:t>*Le seuil de pauvreté s’établit en </a:t>
            </a:r>
            <a:r>
              <a:rPr lang="fr-FR" b="1">
                <a:solidFill>
                  <a:srgbClr val="FF0000"/>
                </a:solidFill>
              </a:rPr>
              <a:t>2020</a:t>
            </a:r>
            <a:r>
              <a:rPr lang="fr-FR">
                <a:solidFill>
                  <a:srgbClr val="FF0000"/>
                </a:solidFill>
              </a:rPr>
              <a:t> à 1 102 euros par mois.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1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1800" b="1">
                <a:latin typeface="+mn-lt"/>
              </a:rPr>
              <a:t>écart</a:t>
            </a:r>
            <a:r>
              <a:rPr lang="it-IT" sz="1800">
                <a:latin typeface="+mn-lt"/>
              </a:rPr>
              <a:t> : scarto, differenza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annuel</a:t>
            </a:r>
            <a:r>
              <a:rPr lang="it-IT" sz="1800">
                <a:latin typeface="+mn-lt"/>
              </a:rPr>
              <a:t> (m.), annuelle (f.)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net</a:t>
            </a:r>
            <a:r>
              <a:rPr lang="it-IT" sz="1800">
                <a:latin typeface="+mn-lt"/>
              </a:rPr>
              <a:t> (m.), nette (f.)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entre</a:t>
            </a:r>
            <a:r>
              <a:rPr lang="it-IT" sz="1800">
                <a:latin typeface="+mn-lt"/>
              </a:rPr>
              <a:t>: tra (elementi distinti)</a:t>
            </a: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parmi</a:t>
            </a:r>
            <a:r>
              <a:rPr lang="it-IT" sz="1800">
                <a:latin typeface="+mn-lt"/>
              </a:rPr>
              <a:t>: tra (all’interno di un gruppo)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celui,</a:t>
            </a:r>
            <a:r>
              <a:rPr lang="it-IT" sz="1800">
                <a:latin typeface="+mn-lt"/>
              </a:rPr>
              <a:t> pronome dimostrativo masculin singulier : quello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moitié</a:t>
            </a:r>
            <a:r>
              <a:rPr lang="it-IT" sz="1800">
                <a:latin typeface="+mn-lt"/>
              </a:rPr>
              <a:t> : metà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>
                <a:solidFill>
                  <a:srgbClr val="FF0000"/>
                </a:solidFill>
                <a:latin typeface="+mn-lt"/>
              </a:rPr>
              <a:t>*En 2020, l’écart de salaires hommes/femmes est de </a:t>
            </a:r>
            <a:r>
              <a:rPr lang="it-IT" sz="1800" b="1">
                <a:solidFill>
                  <a:srgbClr val="FF0000"/>
                </a:solidFill>
                <a:latin typeface="+mn-lt"/>
              </a:rPr>
              <a:t>16,8%</a:t>
            </a:r>
            <a:br>
              <a:rPr lang="it-IT" sz="1800">
                <a:latin typeface="+mn-lt"/>
              </a:rPr>
            </a:br>
            <a:endParaRPr lang="it-IT" sz="1800">
              <a:latin typeface="+mn-lt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30935"/>
            <a:ext cx="6328791" cy="59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2000" b="1">
                <a:latin typeface="+mn-lt"/>
              </a:rPr>
              <a:t>Payées</a:t>
            </a:r>
            <a:r>
              <a:rPr lang="it-IT" sz="2000">
                <a:latin typeface="+mn-lt"/>
              </a:rPr>
              <a:t>: participio passato femminile plurale del verbo </a:t>
            </a:r>
            <a:r>
              <a:rPr lang="it-IT" sz="2000" b="1">
                <a:latin typeface="+mn-lt"/>
              </a:rPr>
              <a:t>payer</a:t>
            </a:r>
            <a:br>
              <a:rPr lang="it-IT" sz="2000" b="1">
                <a:latin typeface="+mn-lt"/>
              </a:rPr>
            </a:br>
            <a:br>
              <a:rPr lang="it-IT" sz="2000" b="1">
                <a:latin typeface="+mn-lt"/>
              </a:rPr>
            </a:br>
            <a:r>
              <a:rPr lang="it-IT" sz="2000" b="1">
                <a:latin typeface="+mn-lt"/>
              </a:rPr>
              <a:t>moins / plus : </a:t>
            </a:r>
            <a:r>
              <a:rPr lang="it-IT" sz="2000">
                <a:latin typeface="+mn-lt"/>
              </a:rPr>
              <a:t>avverbi che introducono il comparativo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>
                <a:latin typeface="+mn-lt"/>
              </a:rPr>
              <a:t>Médian (m.), médiane (f.)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 b="1">
                <a:latin typeface="+mn-lt"/>
              </a:rPr>
              <a:t>SMIC</a:t>
            </a:r>
            <a:r>
              <a:rPr lang="it-IT" sz="2000">
                <a:latin typeface="+mn-lt"/>
              </a:rPr>
              <a:t> : Salaire Minimum Interprofessionnel de Croissance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 b="1">
                <a:latin typeface="+mn-lt"/>
              </a:rPr>
              <a:t>Croissance</a:t>
            </a:r>
            <a:r>
              <a:rPr lang="it-IT" sz="2000">
                <a:latin typeface="+mn-lt"/>
              </a:rPr>
              <a:t> ← </a:t>
            </a:r>
            <a:r>
              <a:rPr lang="it-IT" sz="2000" b="1">
                <a:latin typeface="+mn-lt"/>
              </a:rPr>
              <a:t>croître</a:t>
            </a:r>
            <a:r>
              <a:rPr lang="it-IT" sz="2000">
                <a:latin typeface="+mn-lt"/>
              </a:rPr>
              <a:t> (verbo da due radicali, tra cui </a:t>
            </a:r>
            <a:r>
              <a:rPr lang="it-IT" sz="2000" b="1">
                <a:latin typeface="+mn-lt"/>
              </a:rPr>
              <a:t>croiss-</a:t>
            </a:r>
            <a:r>
              <a:rPr lang="it-IT" sz="2000">
                <a:latin typeface="+mn-lt"/>
              </a:rPr>
              <a:t>)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>
                <a:solidFill>
                  <a:srgbClr val="FF0000"/>
                </a:solidFill>
                <a:latin typeface="+mn-lt"/>
              </a:rPr>
              <a:t>*Le Smic net est de</a:t>
            </a:r>
            <a:r>
              <a:rPr lang="it-IT" sz="2000" b="1">
                <a:solidFill>
                  <a:srgbClr val="FF0000"/>
                </a:solidFill>
                <a:latin typeface="+mn-lt"/>
              </a:rPr>
              <a:t> 1219 </a:t>
            </a:r>
            <a:r>
              <a:rPr lang="it-IT" sz="2000">
                <a:solidFill>
                  <a:srgbClr val="FF0000"/>
                </a:solidFill>
                <a:latin typeface="+mn-lt"/>
              </a:rPr>
              <a:t>euros en 2020.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21" y="640823"/>
            <a:ext cx="3160778" cy="57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8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2200" b="1">
                <a:latin typeface="+mn-lt"/>
              </a:rPr>
              <a:t>Emploi</a:t>
            </a:r>
            <a:r>
              <a:rPr lang="it-IT" sz="2200">
                <a:latin typeface="+mn-lt"/>
              </a:rPr>
              <a:t> </a:t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>1) impiego </a:t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>2) posto di lavoro </a:t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>3) occupazione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employer</a:t>
            </a:r>
            <a:r>
              <a:rPr lang="it-IT" sz="2200">
                <a:latin typeface="+mn-lt"/>
              </a:rPr>
              <a:t> : impiegare, dare lavoro</a:t>
            </a: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employé</a:t>
            </a:r>
            <a:r>
              <a:rPr lang="it-IT" sz="2200">
                <a:latin typeface="+mn-lt"/>
              </a:rPr>
              <a:t> : impiegato, dipendente</a:t>
            </a: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employeur</a:t>
            </a:r>
            <a:r>
              <a:rPr lang="it-IT" sz="2200">
                <a:latin typeface="+mn-lt"/>
              </a:rPr>
              <a:t> : datore di lavoro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mille</a:t>
            </a:r>
            <a:r>
              <a:rPr lang="it-IT" sz="2200">
                <a:latin typeface="+mn-lt"/>
              </a:rPr>
              <a:t> → millier : migliaio</a:t>
            </a:r>
            <a:br>
              <a:rPr lang="it-IT" sz="2600"/>
            </a:br>
            <a:endParaRPr lang="it-IT" sz="26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021" y="640823"/>
            <a:ext cx="5738240" cy="58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5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2200" b="1">
                <a:latin typeface="+mn-lt"/>
              </a:rPr>
              <a:t>Nombre</a:t>
            </a:r>
            <a:r>
              <a:rPr lang="it-IT" sz="2200">
                <a:latin typeface="+mn-lt"/>
              </a:rPr>
              <a:t> : numero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créer</a:t>
            </a:r>
            <a:r>
              <a:rPr lang="it-IT" sz="2200">
                <a:latin typeface="+mn-lt"/>
              </a:rPr>
              <a:t> : verbe du premier groupe dont le radical finit par une voyelle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maintenu</a:t>
            </a:r>
            <a:r>
              <a:rPr lang="it-IT" sz="2200">
                <a:latin typeface="+mn-lt"/>
              </a:rPr>
              <a:t> : participe passé de </a:t>
            </a:r>
            <a:r>
              <a:rPr lang="it-IT" sz="2200" b="1">
                <a:latin typeface="+mn-lt"/>
              </a:rPr>
              <a:t>maintenir</a:t>
            </a:r>
            <a:r>
              <a:rPr lang="it-IT" sz="2200">
                <a:latin typeface="+mn-lt"/>
              </a:rPr>
              <a:t>, mantenere.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697" y="967930"/>
            <a:ext cx="6932589" cy="49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5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Exercice de compréhension Q/R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Où se trouve la pauvreté en France 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it-IT" sz="2200"/>
              <a:t>La pauvreté se trouve au Nord et au Sud.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Quel est le seuil de pauvreté en 2017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- 1041 euros.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Qu’est-ce que le Smic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C’est le salaire minimum interprofessionnel de croissance.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Est-ce que les femmes sont moins rémunérées que les hommes en moyenne, et de combien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Oui, elles sont moins rémunérées, de 16,8% en moyenne.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Où se trouve le Limousin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Il se trouve au centre de la France.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Est-ce que dynamisme et maintien des emplois coïncident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Non, ils ne coïncident pas toujours.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1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394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Les revenus</vt:lpstr>
      <vt:lpstr>Presentazione standard di PowerPoint</vt:lpstr>
      <vt:lpstr>écart : scarto, differenza  annuel (m.), annuelle (f.)  net (m.), nette (f.)  entre: tra (elementi distinti) parmi: tra (all’interno di un gruppo)  celui, pronome dimostrativo masculin singulier : quello  moitié : metà  *En 2020, l’écart de salaires hommes/femmes est de 16,8% </vt:lpstr>
      <vt:lpstr>Payées: participio passato femminile plurale del verbo payer  moins / plus : avverbi che introducono il comparativo  Médian (m.), médiane (f.)  SMIC : Salaire Minimum Interprofessionnel de Croissance  Croissance ← croître (verbo da due radicali, tra cui croiss-)  *Le Smic net est de 1219 euros en 2020.</vt:lpstr>
      <vt:lpstr>Emploi  1) impiego  2) posto di lavoro  3) occupazione  employer : impiegare, dare lavoro employé : impiegato, dipendente employeur : datore di lavoro  mille → millier : migliaio </vt:lpstr>
      <vt:lpstr>Nombre : numero  créer : verbe du premier groupe dont le radical finit par une voyelle  maintenu : participe passé de maintenir, mantenere.</vt:lpstr>
      <vt:lpstr>Exercice de compréhension Q/R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revenus – la pauvreté</dc:title>
  <dc:creator>laura.kreyder</dc:creator>
  <cp:lastModifiedBy>laura.kreyder@unimib.it</cp:lastModifiedBy>
  <cp:revision>24</cp:revision>
  <dcterms:created xsi:type="dcterms:W3CDTF">2020-10-14T14:18:34Z</dcterms:created>
  <dcterms:modified xsi:type="dcterms:W3CDTF">2022-10-15T16:23:57Z</dcterms:modified>
</cp:coreProperties>
</file>