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8738-1495-4035-82BA-F46F957EE31C}" type="datetimeFigureOut">
              <a:rPr lang="it-IT" smtClean="0"/>
              <a:t>19/10/2022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DFE4-A61A-4354-8663-1A9753CA7C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5234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8738-1495-4035-82BA-F46F957EE31C}" type="datetimeFigureOut">
              <a:rPr lang="it-IT" smtClean="0"/>
              <a:t>19/10/2022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DFE4-A61A-4354-8663-1A9753CA7C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0792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8738-1495-4035-82BA-F46F957EE31C}" type="datetimeFigureOut">
              <a:rPr lang="it-IT" smtClean="0"/>
              <a:t>19/10/2022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DFE4-A61A-4354-8663-1A9753CA7C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882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8738-1495-4035-82BA-F46F957EE31C}" type="datetimeFigureOut">
              <a:rPr lang="it-IT" smtClean="0"/>
              <a:t>19/10/2022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DFE4-A61A-4354-8663-1A9753CA7C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11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8738-1495-4035-82BA-F46F957EE31C}" type="datetimeFigureOut">
              <a:rPr lang="it-IT" smtClean="0"/>
              <a:t>19/10/2022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DFE4-A61A-4354-8663-1A9753CA7C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171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8738-1495-4035-82BA-F46F957EE31C}" type="datetimeFigureOut">
              <a:rPr lang="it-IT" smtClean="0"/>
              <a:t>19/10/2022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DFE4-A61A-4354-8663-1A9753CA7C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0744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8738-1495-4035-82BA-F46F957EE31C}" type="datetimeFigureOut">
              <a:rPr lang="it-IT" smtClean="0"/>
              <a:t>19/10/2022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DFE4-A61A-4354-8663-1A9753CA7C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409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8738-1495-4035-82BA-F46F957EE31C}" type="datetimeFigureOut">
              <a:rPr lang="it-IT" smtClean="0"/>
              <a:t>19/10/2022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DFE4-A61A-4354-8663-1A9753CA7C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765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8738-1495-4035-82BA-F46F957EE31C}" type="datetimeFigureOut">
              <a:rPr lang="it-IT" smtClean="0"/>
              <a:t>19/10/2022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DFE4-A61A-4354-8663-1A9753CA7C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48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8738-1495-4035-82BA-F46F957EE31C}" type="datetimeFigureOut">
              <a:rPr lang="it-IT" smtClean="0"/>
              <a:t>19/10/2022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DFE4-A61A-4354-8663-1A9753CA7C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798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8738-1495-4035-82BA-F46F957EE31C}" type="datetimeFigureOut">
              <a:rPr lang="it-IT" smtClean="0"/>
              <a:t>19/10/2022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FDFE4-A61A-4354-8663-1A9753CA7C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300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18738-1495-4035-82BA-F46F957EE31C}" type="datetimeFigureOut">
              <a:rPr lang="it-IT" smtClean="0"/>
              <a:t>19/10/2022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FDFE4-A61A-4354-8663-1A9753CA7C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23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Palle in equilibrio">
            <a:extLst>
              <a:ext uri="{FF2B5EF4-FFF2-40B4-BE49-F238E27FC236}">
                <a16:creationId xmlns:a16="http://schemas.microsoft.com/office/drawing/2014/main" id="{9A0450C5-6C06-4F05-B322-BE4FA971CB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" r="24160" b="816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it-IT" sz="4800"/>
              <a:t>Les revenus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648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2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6156" y="86712"/>
            <a:ext cx="5158872" cy="655094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52425" y="762000"/>
            <a:ext cx="3545967" cy="54593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Varier </a:t>
            </a:r>
            <a:r>
              <a:rPr lang="en-US" sz="1400"/>
              <a:t>→</a:t>
            </a:r>
            <a:r>
              <a:rPr lang="en-US" b="1"/>
              <a:t> </a:t>
            </a:r>
            <a:r>
              <a:rPr lang="en-US"/>
              <a:t>verbe du 1° groupe dont le radical finit par un </a:t>
            </a:r>
            <a:r>
              <a:rPr lang="en-US" b="1"/>
              <a:t>–i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Selon : </a:t>
            </a:r>
            <a:r>
              <a:rPr lang="en-US"/>
              <a:t>a seconda</a:t>
            </a:r>
            <a:endParaRPr lang="en-US" b="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Département</a:t>
            </a:r>
            <a:r>
              <a:rPr lang="en-US"/>
              <a:t> : division territoriale, collective, électorale de l’État, créé en 1789.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Ménage</a:t>
            </a:r>
            <a:r>
              <a:rPr lang="en-US"/>
              <a:t> = famille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Revenu</a:t>
            </a:r>
            <a:r>
              <a:rPr lang="en-US"/>
              <a:t> : reddito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%</a:t>
            </a:r>
            <a:r>
              <a:rPr lang="en-US"/>
              <a:t> = pour cent / pourcentage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>
                <a:solidFill>
                  <a:srgbClr val="FF0000"/>
                </a:solidFill>
              </a:rPr>
              <a:t>*Le seuil de pauvreté s’établit en </a:t>
            </a:r>
            <a:r>
              <a:rPr lang="fr-FR" b="1">
                <a:solidFill>
                  <a:srgbClr val="FF0000"/>
                </a:solidFill>
              </a:rPr>
              <a:t>2020</a:t>
            </a:r>
            <a:r>
              <a:rPr lang="fr-FR">
                <a:solidFill>
                  <a:srgbClr val="FF0000"/>
                </a:solidFill>
              </a:rPr>
              <a:t> à 1 102 euros par mois.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19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it-IT" sz="1800" b="1">
                <a:latin typeface="+mn-lt"/>
              </a:rPr>
              <a:t>écart</a:t>
            </a:r>
            <a:r>
              <a:rPr lang="it-IT" sz="1800">
                <a:latin typeface="+mn-lt"/>
              </a:rPr>
              <a:t> : scarto, differenza</a:t>
            </a:r>
            <a:br>
              <a:rPr lang="it-IT" sz="1800">
                <a:latin typeface="+mn-lt"/>
              </a:rPr>
            </a:br>
            <a:br>
              <a:rPr lang="it-IT" sz="1800">
                <a:latin typeface="+mn-lt"/>
              </a:rPr>
            </a:br>
            <a:r>
              <a:rPr lang="it-IT" sz="1800" b="1">
                <a:latin typeface="+mn-lt"/>
              </a:rPr>
              <a:t>annuel</a:t>
            </a:r>
            <a:r>
              <a:rPr lang="it-IT" sz="1800">
                <a:latin typeface="+mn-lt"/>
              </a:rPr>
              <a:t> (m.), annuelle (f.)</a:t>
            </a:r>
            <a:br>
              <a:rPr lang="it-IT" sz="1800">
                <a:latin typeface="+mn-lt"/>
              </a:rPr>
            </a:br>
            <a:br>
              <a:rPr lang="it-IT" sz="1800">
                <a:latin typeface="+mn-lt"/>
              </a:rPr>
            </a:br>
            <a:r>
              <a:rPr lang="it-IT" sz="1800" b="1">
                <a:latin typeface="+mn-lt"/>
              </a:rPr>
              <a:t>net</a:t>
            </a:r>
            <a:r>
              <a:rPr lang="it-IT" sz="1800">
                <a:latin typeface="+mn-lt"/>
              </a:rPr>
              <a:t> (m.), nette (f.)</a:t>
            </a:r>
            <a:br>
              <a:rPr lang="it-IT" sz="1800">
                <a:latin typeface="+mn-lt"/>
              </a:rPr>
            </a:br>
            <a:br>
              <a:rPr lang="it-IT" sz="1800">
                <a:latin typeface="+mn-lt"/>
              </a:rPr>
            </a:br>
            <a:r>
              <a:rPr lang="it-IT" sz="1800" b="1">
                <a:latin typeface="+mn-lt"/>
              </a:rPr>
              <a:t>entre</a:t>
            </a:r>
            <a:r>
              <a:rPr lang="it-IT" sz="1800">
                <a:latin typeface="+mn-lt"/>
              </a:rPr>
              <a:t>: tra (elementi distinti)</a:t>
            </a:r>
            <a:br>
              <a:rPr lang="it-IT" sz="1800">
                <a:latin typeface="+mn-lt"/>
              </a:rPr>
            </a:br>
            <a:r>
              <a:rPr lang="it-IT" sz="1800" b="1">
                <a:latin typeface="+mn-lt"/>
              </a:rPr>
              <a:t>parmi</a:t>
            </a:r>
            <a:r>
              <a:rPr lang="it-IT" sz="1800">
                <a:latin typeface="+mn-lt"/>
              </a:rPr>
              <a:t>: tra (all’interno di un gruppo)</a:t>
            </a:r>
            <a:br>
              <a:rPr lang="it-IT" sz="1800">
                <a:latin typeface="+mn-lt"/>
              </a:rPr>
            </a:br>
            <a:br>
              <a:rPr lang="it-IT" sz="1800">
                <a:latin typeface="+mn-lt"/>
              </a:rPr>
            </a:br>
            <a:r>
              <a:rPr lang="it-IT" sz="1800" b="1">
                <a:latin typeface="+mn-lt"/>
              </a:rPr>
              <a:t>celui,</a:t>
            </a:r>
            <a:r>
              <a:rPr lang="it-IT" sz="1800">
                <a:latin typeface="+mn-lt"/>
              </a:rPr>
              <a:t> pronome dimostrativo masculin singulier : quello</a:t>
            </a:r>
            <a:br>
              <a:rPr lang="it-IT" sz="1800">
                <a:latin typeface="+mn-lt"/>
              </a:rPr>
            </a:br>
            <a:br>
              <a:rPr lang="it-IT" sz="1800">
                <a:latin typeface="+mn-lt"/>
              </a:rPr>
            </a:br>
            <a:r>
              <a:rPr lang="it-IT" sz="1800" b="1">
                <a:latin typeface="+mn-lt"/>
              </a:rPr>
              <a:t>moitié</a:t>
            </a:r>
            <a:r>
              <a:rPr lang="it-IT" sz="1800">
                <a:latin typeface="+mn-lt"/>
              </a:rPr>
              <a:t> : metà</a:t>
            </a:r>
            <a:br>
              <a:rPr lang="it-IT" sz="1800">
                <a:latin typeface="+mn-lt"/>
              </a:rPr>
            </a:br>
            <a:br>
              <a:rPr lang="it-IT" sz="1800">
                <a:latin typeface="+mn-lt"/>
              </a:rPr>
            </a:br>
            <a:r>
              <a:rPr lang="it-IT" sz="1800">
                <a:solidFill>
                  <a:srgbClr val="FF0000"/>
                </a:solidFill>
                <a:latin typeface="+mn-lt"/>
              </a:rPr>
              <a:t>*En 2020, l’écart de salaires hommes/femmes est de </a:t>
            </a:r>
            <a:r>
              <a:rPr lang="it-IT" sz="1800" b="1">
                <a:solidFill>
                  <a:srgbClr val="FF0000"/>
                </a:solidFill>
                <a:latin typeface="+mn-lt"/>
              </a:rPr>
              <a:t>16,8%</a:t>
            </a:r>
            <a:br>
              <a:rPr lang="it-IT" sz="1800">
                <a:latin typeface="+mn-lt"/>
              </a:rPr>
            </a:br>
            <a:endParaRPr lang="it-IT" sz="1800">
              <a:latin typeface="+mn-lt"/>
            </a:endParaRP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630935"/>
            <a:ext cx="6328791" cy="591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11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it-IT" sz="2000" b="1">
                <a:latin typeface="+mn-lt"/>
              </a:rPr>
              <a:t>Payées</a:t>
            </a:r>
            <a:r>
              <a:rPr lang="it-IT" sz="2000">
                <a:latin typeface="+mn-lt"/>
              </a:rPr>
              <a:t>: participio passato femminile plurale del verbo </a:t>
            </a:r>
            <a:r>
              <a:rPr lang="it-IT" sz="2000" b="1">
                <a:latin typeface="+mn-lt"/>
              </a:rPr>
              <a:t>payer</a:t>
            </a:r>
            <a:br>
              <a:rPr lang="it-IT" sz="2000" b="1">
                <a:latin typeface="+mn-lt"/>
              </a:rPr>
            </a:br>
            <a:br>
              <a:rPr lang="it-IT" sz="2000" b="1">
                <a:latin typeface="+mn-lt"/>
              </a:rPr>
            </a:br>
            <a:r>
              <a:rPr lang="it-IT" sz="2000" b="1">
                <a:latin typeface="+mn-lt"/>
              </a:rPr>
              <a:t>moins / plus : </a:t>
            </a:r>
            <a:r>
              <a:rPr lang="it-IT" sz="2000">
                <a:latin typeface="+mn-lt"/>
              </a:rPr>
              <a:t>avverbi che introducono il comparativo</a:t>
            </a:r>
            <a:br>
              <a:rPr lang="it-IT" sz="2000">
                <a:latin typeface="+mn-lt"/>
              </a:rPr>
            </a:br>
            <a:br>
              <a:rPr lang="it-IT" sz="2000">
                <a:latin typeface="+mn-lt"/>
              </a:rPr>
            </a:br>
            <a:r>
              <a:rPr lang="it-IT" sz="2000">
                <a:latin typeface="+mn-lt"/>
              </a:rPr>
              <a:t>Médian (m.), médiane (f.)</a:t>
            </a:r>
            <a:br>
              <a:rPr lang="it-IT" sz="2000">
                <a:latin typeface="+mn-lt"/>
              </a:rPr>
            </a:br>
            <a:br>
              <a:rPr lang="it-IT" sz="2000">
                <a:latin typeface="+mn-lt"/>
              </a:rPr>
            </a:br>
            <a:r>
              <a:rPr lang="it-IT" sz="2000" b="1">
                <a:latin typeface="+mn-lt"/>
              </a:rPr>
              <a:t>SMIC</a:t>
            </a:r>
            <a:r>
              <a:rPr lang="it-IT" sz="2000">
                <a:latin typeface="+mn-lt"/>
              </a:rPr>
              <a:t> : Salaire Minimum Interprofessionnel de Croissance</a:t>
            </a:r>
            <a:br>
              <a:rPr lang="it-IT" sz="2000">
                <a:latin typeface="+mn-lt"/>
              </a:rPr>
            </a:br>
            <a:br>
              <a:rPr lang="it-IT" sz="2000">
                <a:latin typeface="+mn-lt"/>
              </a:rPr>
            </a:br>
            <a:r>
              <a:rPr lang="it-IT" sz="2000" b="1">
                <a:latin typeface="+mn-lt"/>
              </a:rPr>
              <a:t>Croissance</a:t>
            </a:r>
            <a:r>
              <a:rPr lang="it-IT" sz="2000">
                <a:latin typeface="+mn-lt"/>
              </a:rPr>
              <a:t> </a:t>
            </a:r>
            <a:r>
              <a:rPr lang="it-IT" sz="1600">
                <a:latin typeface="+mn-lt"/>
              </a:rPr>
              <a:t>←</a:t>
            </a:r>
            <a:r>
              <a:rPr lang="it-IT" sz="2000">
                <a:latin typeface="+mn-lt"/>
              </a:rPr>
              <a:t> </a:t>
            </a:r>
            <a:r>
              <a:rPr lang="it-IT" sz="2000" b="1">
                <a:latin typeface="+mn-lt"/>
              </a:rPr>
              <a:t>croître</a:t>
            </a:r>
            <a:r>
              <a:rPr lang="it-IT" sz="2000">
                <a:latin typeface="+mn-lt"/>
              </a:rPr>
              <a:t> (verbo da due radicali, tra cui </a:t>
            </a:r>
            <a:r>
              <a:rPr lang="it-IT" sz="2000" b="1">
                <a:latin typeface="+mn-lt"/>
              </a:rPr>
              <a:t>croiss-</a:t>
            </a:r>
            <a:r>
              <a:rPr lang="it-IT" sz="2000">
                <a:latin typeface="+mn-lt"/>
              </a:rPr>
              <a:t>)</a:t>
            </a:r>
            <a:br>
              <a:rPr lang="it-IT" sz="2000">
                <a:latin typeface="+mn-lt"/>
              </a:rPr>
            </a:br>
            <a:br>
              <a:rPr lang="it-IT" sz="2000">
                <a:latin typeface="+mn-lt"/>
              </a:rPr>
            </a:br>
            <a:r>
              <a:rPr lang="it-IT" sz="2000">
                <a:solidFill>
                  <a:srgbClr val="FF0000"/>
                </a:solidFill>
                <a:latin typeface="+mn-lt"/>
              </a:rPr>
              <a:t>*Le Smic net est de</a:t>
            </a:r>
            <a:r>
              <a:rPr lang="it-IT" sz="2000" b="1">
                <a:solidFill>
                  <a:srgbClr val="FF0000"/>
                </a:solidFill>
                <a:latin typeface="+mn-lt"/>
              </a:rPr>
              <a:t> 1219 </a:t>
            </a:r>
            <a:r>
              <a:rPr lang="it-IT" sz="2000">
                <a:solidFill>
                  <a:srgbClr val="FF0000"/>
                </a:solidFill>
                <a:latin typeface="+mn-lt"/>
              </a:rPr>
              <a:t>euros en 2020.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821" y="640823"/>
            <a:ext cx="3160778" cy="579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82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it-IT" sz="2200" b="1">
                <a:latin typeface="+mn-lt"/>
              </a:rPr>
              <a:t>Emploi</a:t>
            </a:r>
            <a:r>
              <a:rPr lang="it-IT" sz="2200">
                <a:latin typeface="+mn-lt"/>
              </a:rPr>
              <a:t> </a:t>
            </a:r>
            <a:br>
              <a:rPr lang="it-IT" sz="2200">
                <a:latin typeface="+mn-lt"/>
              </a:rPr>
            </a:br>
            <a:r>
              <a:rPr lang="it-IT" sz="2200">
                <a:latin typeface="+mn-lt"/>
              </a:rPr>
              <a:t>1) impiego </a:t>
            </a:r>
            <a:br>
              <a:rPr lang="it-IT" sz="2200">
                <a:latin typeface="+mn-lt"/>
              </a:rPr>
            </a:br>
            <a:r>
              <a:rPr lang="it-IT" sz="2200">
                <a:latin typeface="+mn-lt"/>
              </a:rPr>
              <a:t>2) posto di lavoro </a:t>
            </a:r>
            <a:br>
              <a:rPr lang="it-IT" sz="2200">
                <a:latin typeface="+mn-lt"/>
              </a:rPr>
            </a:br>
            <a:r>
              <a:rPr lang="it-IT" sz="2200">
                <a:latin typeface="+mn-lt"/>
              </a:rPr>
              <a:t>3) occupazione</a:t>
            </a:r>
            <a:br>
              <a:rPr lang="it-IT" sz="2200">
                <a:latin typeface="+mn-lt"/>
              </a:rPr>
            </a:br>
            <a:br>
              <a:rPr lang="it-IT" sz="2200">
                <a:latin typeface="+mn-lt"/>
              </a:rPr>
            </a:br>
            <a:r>
              <a:rPr lang="it-IT" sz="2200" b="1">
                <a:latin typeface="+mn-lt"/>
              </a:rPr>
              <a:t>employer</a:t>
            </a:r>
            <a:r>
              <a:rPr lang="it-IT" sz="2200">
                <a:latin typeface="+mn-lt"/>
              </a:rPr>
              <a:t> : impiegare, dare lavoro</a:t>
            </a:r>
            <a:br>
              <a:rPr lang="it-IT" sz="2200">
                <a:latin typeface="+mn-lt"/>
              </a:rPr>
            </a:br>
            <a:r>
              <a:rPr lang="it-IT" sz="2200" b="1">
                <a:latin typeface="+mn-lt"/>
              </a:rPr>
              <a:t>employé</a:t>
            </a:r>
            <a:r>
              <a:rPr lang="it-IT" sz="2200">
                <a:latin typeface="+mn-lt"/>
              </a:rPr>
              <a:t> : impiegato, dipendente</a:t>
            </a:r>
            <a:br>
              <a:rPr lang="it-IT" sz="2200">
                <a:latin typeface="+mn-lt"/>
              </a:rPr>
            </a:br>
            <a:r>
              <a:rPr lang="it-IT" sz="2200" b="1">
                <a:latin typeface="+mn-lt"/>
              </a:rPr>
              <a:t>employeur</a:t>
            </a:r>
            <a:r>
              <a:rPr lang="it-IT" sz="2200">
                <a:latin typeface="+mn-lt"/>
              </a:rPr>
              <a:t> : datore di lavoro</a:t>
            </a:r>
            <a:br>
              <a:rPr lang="it-IT" sz="2200">
                <a:latin typeface="+mn-lt"/>
              </a:rPr>
            </a:br>
            <a:br>
              <a:rPr lang="it-IT" sz="2200">
                <a:latin typeface="+mn-lt"/>
              </a:rPr>
            </a:br>
            <a:r>
              <a:rPr lang="it-IT" sz="2200" b="1">
                <a:latin typeface="+mn-lt"/>
              </a:rPr>
              <a:t>mille</a:t>
            </a:r>
            <a:r>
              <a:rPr lang="it-IT" sz="2200">
                <a:latin typeface="+mn-lt"/>
              </a:rPr>
              <a:t> </a:t>
            </a:r>
            <a:r>
              <a:rPr lang="it-IT" sz="1800">
                <a:latin typeface="+mn-lt"/>
              </a:rPr>
              <a:t>→</a:t>
            </a:r>
            <a:r>
              <a:rPr lang="it-IT" sz="2200">
                <a:latin typeface="+mn-lt"/>
              </a:rPr>
              <a:t> millier : migliaio</a:t>
            </a:r>
            <a:br>
              <a:rPr lang="it-IT" sz="2600"/>
            </a:br>
            <a:endParaRPr lang="it-IT" sz="260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021" y="640823"/>
            <a:ext cx="5738240" cy="584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54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it-IT" sz="2200" b="1">
                <a:latin typeface="+mn-lt"/>
              </a:rPr>
              <a:t>Nombre</a:t>
            </a:r>
            <a:r>
              <a:rPr lang="it-IT" sz="2200">
                <a:latin typeface="+mn-lt"/>
              </a:rPr>
              <a:t> : numero</a:t>
            </a:r>
            <a:br>
              <a:rPr lang="it-IT" sz="2200">
                <a:latin typeface="+mn-lt"/>
              </a:rPr>
            </a:br>
            <a:br>
              <a:rPr lang="it-IT" sz="2200">
                <a:latin typeface="+mn-lt"/>
              </a:rPr>
            </a:br>
            <a:r>
              <a:rPr lang="it-IT" sz="2200" b="1">
                <a:latin typeface="+mn-lt"/>
              </a:rPr>
              <a:t>créer</a:t>
            </a:r>
            <a:r>
              <a:rPr lang="it-IT" sz="2200">
                <a:latin typeface="+mn-lt"/>
              </a:rPr>
              <a:t> : verbe du premier groupe dont le radical finit par une voyelle</a:t>
            </a:r>
            <a:br>
              <a:rPr lang="it-IT" sz="2200">
                <a:latin typeface="+mn-lt"/>
              </a:rPr>
            </a:br>
            <a:br>
              <a:rPr lang="it-IT" sz="2200">
                <a:latin typeface="+mn-lt"/>
              </a:rPr>
            </a:br>
            <a:r>
              <a:rPr lang="it-IT" sz="2200" b="1">
                <a:latin typeface="+mn-lt"/>
              </a:rPr>
              <a:t>maintenu</a:t>
            </a:r>
            <a:r>
              <a:rPr lang="it-IT" sz="2200">
                <a:latin typeface="+mn-lt"/>
              </a:rPr>
              <a:t> : participe passé de </a:t>
            </a:r>
            <a:r>
              <a:rPr lang="it-IT" sz="2200" b="1">
                <a:latin typeface="+mn-lt"/>
              </a:rPr>
              <a:t>maintenir</a:t>
            </a:r>
            <a:r>
              <a:rPr lang="it-IT" sz="2200">
                <a:latin typeface="+mn-lt"/>
              </a:rPr>
              <a:t>, mantenere.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697" y="967930"/>
            <a:ext cx="6932589" cy="492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50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Exercice de compréhension Q/R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it-IT" sz="2200" b="1"/>
              <a:t>Où se trouve la pauvreté en France ?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Tx/>
              <a:buChar char="-"/>
            </a:pPr>
            <a:r>
              <a:rPr lang="it-IT" sz="2200"/>
              <a:t>La pauvreté se trouve au Nord et au Sud.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it-IT" sz="2200" b="1"/>
              <a:t>Quel est le seuil de pauvreté en 2020 ?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it-IT" sz="2200"/>
              <a:t>- 1102 euros.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it-IT" sz="2200" b="1"/>
              <a:t>Qu’est-ce que le Smic ?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it-IT" sz="2200"/>
              <a:t>- C’est le salaire minimum interprofessionnel de croissance.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it-IT" sz="2200" b="1"/>
              <a:t>Est-ce que les femmes sont moins rémunérées que les hommes en moyenne, et de combien ?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it-IT" sz="2200"/>
              <a:t>- Oui, elles sont moins rémunérées, de 16,8% en moyenne.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it-IT" sz="2200" b="1"/>
              <a:t>Où se trouve le Limousin ?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it-IT" sz="2200"/>
              <a:t>- Il se trouve au centre de la France.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it-IT" sz="2200" b="1"/>
              <a:t>Est-ce que dynamisme et maintien des emplois coïncident ?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it-IT" sz="2200"/>
              <a:t>- Non, ils ne coïncident pas toujours.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14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394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Les revenus</vt:lpstr>
      <vt:lpstr>Presentazione standard di PowerPoint</vt:lpstr>
      <vt:lpstr>écart : scarto, differenza  annuel (m.), annuelle (f.)  net (m.), nette (f.)  entre: tra (elementi distinti) parmi: tra (all’interno di un gruppo)  celui, pronome dimostrativo masculin singulier : quello  moitié : metà  *En 2020, l’écart de salaires hommes/femmes est de 16,8% </vt:lpstr>
      <vt:lpstr>Payées: participio passato femminile plurale del verbo payer  moins / plus : avverbi che introducono il comparativo  Médian (m.), médiane (f.)  SMIC : Salaire Minimum Interprofessionnel de Croissance  Croissance ← croître (verbo da due radicali, tra cui croiss-)  *Le Smic net est de 1219 euros en 2020.</vt:lpstr>
      <vt:lpstr>Emploi  1) impiego  2) posto di lavoro  3) occupazione  employer : impiegare, dare lavoro employé : impiegato, dipendente employeur : datore di lavoro  mille → millier : migliaio </vt:lpstr>
      <vt:lpstr>Nombre : numero  créer : verbe du premier groupe dont le radical finit par une voyelle  maintenu : participe passé de maintenir, mantenere.</vt:lpstr>
      <vt:lpstr>Exercice de compréhension Q/R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revenus – la pauvreté</dc:title>
  <dc:creator>laura.kreyder</dc:creator>
  <cp:lastModifiedBy>laura.kreyder@unimib.it</cp:lastModifiedBy>
  <cp:revision>25</cp:revision>
  <dcterms:created xsi:type="dcterms:W3CDTF">2020-10-14T14:18:34Z</dcterms:created>
  <dcterms:modified xsi:type="dcterms:W3CDTF">2022-10-19T12:19:36Z</dcterms:modified>
</cp:coreProperties>
</file>