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25" r:id="rId2"/>
    <p:sldId id="317" r:id="rId3"/>
    <p:sldId id="320" r:id="rId4"/>
    <p:sldId id="348" r:id="rId5"/>
    <p:sldId id="257" r:id="rId6"/>
    <p:sldId id="344" r:id="rId7"/>
    <p:sldId id="326" r:id="rId8"/>
    <p:sldId id="329" r:id="rId9"/>
    <p:sldId id="342" r:id="rId10"/>
    <p:sldId id="341" r:id="rId11"/>
    <p:sldId id="258" r:id="rId12"/>
    <p:sldId id="322" r:id="rId13"/>
    <p:sldId id="260" r:id="rId14"/>
    <p:sldId id="331" r:id="rId15"/>
    <p:sldId id="332" r:id="rId16"/>
    <p:sldId id="259" r:id="rId17"/>
    <p:sldId id="345" r:id="rId18"/>
    <p:sldId id="335" r:id="rId19"/>
    <p:sldId id="261" r:id="rId20"/>
    <p:sldId id="262" r:id="rId21"/>
    <p:sldId id="263" r:id="rId22"/>
    <p:sldId id="338" r:id="rId23"/>
    <p:sldId id="337" r:id="rId2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405"/>
  </p:normalViewPr>
  <p:slideViewPr>
    <p:cSldViewPr snapToGrid="0" snapToObjects="1">
      <p:cViewPr varScale="1">
        <p:scale>
          <a:sx n="125" d="100"/>
          <a:sy n="125" d="100"/>
        </p:scale>
        <p:origin x="58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97A399A-97B0-E54C-80C6-E4581CB766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9326363-007D-D743-B58B-B96218B2A8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2B2EA45-F391-584D-BFAC-84522F975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4695F-F8AF-1D41-8AE8-F7C319FBF31A}" type="datetimeFigureOut">
              <a:rPr lang="it-IT" smtClean="0"/>
              <a:t>19/10/22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211EA92-01C3-C14E-A0CA-15F2AF9E3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CC1B892-8466-9346-AAA2-54BBCAE01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5215E-AAB6-3040-9245-C4623458562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301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5D73E9E-03F1-B74E-99EC-CD6748006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EA0AAF7-DDCB-4241-9E5D-8E045EC183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830B1D5-47B8-AE49-926B-2B7029AE6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4695F-F8AF-1D41-8AE8-F7C319FBF31A}" type="datetimeFigureOut">
              <a:rPr lang="it-IT" smtClean="0"/>
              <a:t>19/10/22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2CE10F9-2687-674F-B9D6-AB390059E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2C67E4F-F4D8-3B4A-82A0-9F631F3F8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5215E-AAB6-3040-9245-C4623458562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4467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10699F86-67CC-6849-B4DA-ABC32B9B1F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1E5C9F8-B1B5-CB4A-A6AC-A2F7B90683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DAB3646-80EB-F948-B7FC-E3008A3B7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4695F-F8AF-1D41-8AE8-F7C319FBF31A}" type="datetimeFigureOut">
              <a:rPr lang="it-IT" smtClean="0"/>
              <a:t>19/10/22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A0806D0-6631-7D48-80A9-EEF4FA5A8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F840029-5F45-6343-A056-2AD75CD06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5215E-AAB6-3040-9245-C4623458562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9814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6449A25-3486-E145-BC87-18EE86A52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978E514-BEFC-964C-A3DE-95A4804EC0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47D7432-845C-DD4A-B333-90E684BD3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4695F-F8AF-1D41-8AE8-F7C319FBF31A}" type="datetimeFigureOut">
              <a:rPr lang="it-IT" smtClean="0"/>
              <a:t>19/10/22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2AF448C-E2A2-B84D-A463-42EF431FC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3F8794C-1C85-B545-BBC1-7BF6CCFE6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5215E-AAB6-3040-9245-C4623458562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0078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926AEE1-12A9-1148-BB8C-CF54CDF6F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4B16E6C-1936-CE4F-8E71-93E96E4DF3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01E3C29-11A8-5447-94D6-2C90B5580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4695F-F8AF-1D41-8AE8-F7C319FBF31A}" type="datetimeFigureOut">
              <a:rPr lang="it-IT" smtClean="0"/>
              <a:t>19/10/22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A541055-8D4B-394A-8F07-2D396E78F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D73210F-B312-C14A-8CED-9C70709FF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5215E-AAB6-3040-9245-C4623458562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0362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FBF619-775E-864E-BE10-5253FCE25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82E5756-77AB-4345-AD90-F440CA128F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B4AEE3C-54A7-374A-A77C-6FB04B4833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71E79D4-8627-8947-A52B-7A0B2B269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4695F-F8AF-1D41-8AE8-F7C319FBF31A}" type="datetimeFigureOut">
              <a:rPr lang="it-IT" smtClean="0"/>
              <a:t>19/10/22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1DAABAB-CD38-AF4A-A6D9-310241FE1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3C96B17-3429-4A4D-9F54-77C62B320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5215E-AAB6-3040-9245-C4623458562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1120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C6BA3A8-DB5E-8941-8AC0-E37DA5527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E657936-E3E6-0543-A566-2252065394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94FFC2B-6063-2D40-B74B-FEDE686C91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F9AA6049-B709-E14C-856B-4BD16F257C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EC736292-3124-8F49-9536-94EC3C9FFE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53E89C7A-84BA-AE48-983D-6C02130FE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4695F-F8AF-1D41-8AE8-F7C319FBF31A}" type="datetimeFigureOut">
              <a:rPr lang="it-IT" smtClean="0"/>
              <a:t>19/10/22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C170840E-1EF8-8745-B04C-BDF50FA38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83D36C1B-D2E6-1146-BDC0-CA7FCFC0F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5215E-AAB6-3040-9245-C4623458562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302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879A057-769B-8244-B4EA-A0C0693E6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4957DD4-872C-E04B-A3F4-EA29AD18E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4695F-F8AF-1D41-8AE8-F7C319FBF31A}" type="datetimeFigureOut">
              <a:rPr lang="it-IT" smtClean="0"/>
              <a:t>19/10/22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C24B1B4-4A9A-1A48-9191-AFE2EE1AF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EF01279-44CF-464E-8FD0-A6D7B5C46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5215E-AAB6-3040-9245-C4623458562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6121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CED6DD0E-41BB-8A44-A75B-DD7839D30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4695F-F8AF-1D41-8AE8-F7C319FBF31A}" type="datetimeFigureOut">
              <a:rPr lang="it-IT" smtClean="0"/>
              <a:t>19/10/22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4A941C0-61F3-284D-929E-046091636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9A7A52B-C430-C94D-9C19-639B77ADC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5215E-AAB6-3040-9245-C4623458562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358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E3D7104-B15F-3242-935F-9E47531E3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FF472C5-F81C-A54A-82B0-75E4D3640B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F182BBA-0EF6-2C43-ABF1-D020897A08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A3D3481-3A2A-8F4F-8B41-A492C9475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4695F-F8AF-1D41-8AE8-F7C319FBF31A}" type="datetimeFigureOut">
              <a:rPr lang="it-IT" smtClean="0"/>
              <a:t>19/10/22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648034B-D28B-B64E-8AE4-AD38A010A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E23A523-DC15-084C-A6BC-BC290455B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5215E-AAB6-3040-9245-C4623458562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1951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3B1CB61-E5E3-5C45-BBF2-1FCD2DFBB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6D645283-8698-7F4C-A756-F097838738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F9FFC07-999B-C844-898E-D343034C03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051106B-0706-C246-9043-2865E430B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4695F-F8AF-1D41-8AE8-F7C319FBF31A}" type="datetimeFigureOut">
              <a:rPr lang="it-IT" smtClean="0"/>
              <a:t>19/10/22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E5FD713-91BA-6B44-A13D-E16274D82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2CB0887-BC81-7047-8293-41E59E040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5215E-AAB6-3040-9245-C4623458562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5784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978A4FDF-1DA7-6E4F-9495-0FE51A5DB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3D9FE02-CF01-5D4B-85E7-7924738588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94195B3-3C30-6244-BF5C-C47ECC76E0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D4695F-F8AF-1D41-8AE8-F7C319FBF31A}" type="datetimeFigureOut">
              <a:rPr lang="it-IT" smtClean="0"/>
              <a:t>19/10/22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6A4034A-535A-A344-92C8-E4D79C26AB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622A0A7-652F-FE42-B7D4-BB7441EC79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05215E-AAB6-3040-9245-C4623458562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3590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arrotondato 2"/>
          <p:cNvSpPr/>
          <p:nvPr/>
        </p:nvSpPr>
        <p:spPr>
          <a:xfrm>
            <a:off x="3503712" y="2132856"/>
            <a:ext cx="4968552" cy="223224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3745756" y="2556482"/>
            <a:ext cx="44844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altLang="it-IT" sz="2800" b="1" dirty="0" err="1">
                <a:solidFill>
                  <a:schemeClr val="bg1"/>
                </a:solidFill>
                <a:latin typeface="Arial" panose="020B0604020202020204" pitchFamily="34" charset="0"/>
              </a:rPr>
              <a:t>Shikimic</a:t>
            </a:r>
            <a:r>
              <a:rPr lang="it-IT" altLang="it-IT" sz="2800" b="1" dirty="0">
                <a:solidFill>
                  <a:schemeClr val="bg1"/>
                </a:solidFill>
                <a:latin typeface="Arial" panose="020B0604020202020204" pitchFamily="34" charset="0"/>
              </a:rPr>
              <a:t> acid : </a:t>
            </a:r>
            <a:r>
              <a:rPr lang="it-IT" altLang="it-IT" sz="2800" b="1" dirty="0" err="1">
                <a:solidFill>
                  <a:schemeClr val="bg1"/>
                </a:solidFill>
                <a:latin typeface="Arial" panose="020B0604020202020204" pitchFamily="34" charset="0"/>
              </a:rPr>
              <a:t>Aromatic</a:t>
            </a:r>
            <a:r>
              <a:rPr lang="it-IT" altLang="it-IT" sz="2800" b="1" dirty="0">
                <a:solidFill>
                  <a:schemeClr val="bg1"/>
                </a:solidFill>
                <a:latin typeface="Arial" panose="020B0604020202020204" pitchFamily="34" charset="0"/>
              </a:rPr>
              <a:t> AA and </a:t>
            </a:r>
            <a:r>
              <a:rPr lang="it-IT" altLang="it-IT" sz="2800" b="1" dirty="0" err="1">
                <a:solidFill>
                  <a:schemeClr val="bg1"/>
                </a:solidFill>
                <a:latin typeface="Arial" panose="020B0604020202020204" pitchFamily="34" charset="0"/>
              </a:rPr>
              <a:t>Phenylpropanoids</a:t>
            </a:r>
            <a:endParaRPr lang="it-IT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D7524AA-07AA-A541-B853-2653418C3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B5861-EC54-884C-93FD-412F35D423E0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5523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46D97D23-1C3E-1347-BB65-9DD22A636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B5861-EC54-884C-93FD-412F35D423E0}" type="slidenum">
              <a:rPr lang="it-IT" smtClean="0"/>
              <a:t>10</a:t>
            </a:fld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4B2CF844-0B13-5C4A-A503-081F2C8544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000" y="677837"/>
            <a:ext cx="6886309" cy="5861075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C0830D00-04F3-B644-B831-6DA4CA40C6D2}"/>
              </a:ext>
            </a:extLst>
          </p:cNvPr>
          <p:cNvSpPr txBox="1"/>
          <p:nvPr/>
        </p:nvSpPr>
        <p:spPr>
          <a:xfrm>
            <a:off x="429346" y="495274"/>
            <a:ext cx="39934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>
                <a:latin typeface="Arial" panose="020B0604020202020204" pitchFamily="34" charset="0"/>
                <a:cs typeface="Arial" panose="020B0604020202020204" pitchFamily="34" charset="0"/>
              </a:rPr>
              <a:t>Synthesis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 of 4-Cumaric acid</a:t>
            </a:r>
          </a:p>
          <a:p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it-IT" b="1" dirty="0" err="1">
                <a:latin typeface="Arial" panose="020B0604020202020204" pitchFamily="34" charset="0"/>
                <a:cs typeface="Arial" panose="020B0604020202020204" pitchFamily="34" charset="0"/>
              </a:rPr>
              <a:t>derivatives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 from </a:t>
            </a:r>
            <a:r>
              <a:rPr lang="it-IT" b="1" dirty="0" err="1">
                <a:latin typeface="Arial" panose="020B0604020202020204" pitchFamily="34" charset="0"/>
                <a:cs typeface="Arial" panose="020B0604020202020204" pitchFamily="34" charset="0"/>
              </a:rPr>
              <a:t>prefenic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 acid 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2044492-B293-C745-A32A-98597E504265}"/>
              </a:ext>
            </a:extLst>
          </p:cNvPr>
          <p:cNvSpPr txBox="1"/>
          <p:nvPr/>
        </p:nvSpPr>
        <p:spPr>
          <a:xfrm>
            <a:off x="584200" y="1947432"/>
            <a:ext cx="3022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/>
              <a:t>4-coumaric acid (</a:t>
            </a:r>
            <a:r>
              <a:rPr lang="it-IT" sz="2000" dirty="0">
                <a:cs typeface="Arial" panose="020B0604020202020204" pitchFamily="34" charset="0"/>
              </a:rPr>
              <a:t>4-Hydroxy-cinnamic acid) (and </a:t>
            </a:r>
            <a:r>
              <a:rPr lang="it-IT" sz="2000" dirty="0" err="1">
                <a:cs typeface="Arial" panose="020B0604020202020204" pitchFamily="34" charset="0"/>
              </a:rPr>
              <a:t>derivatives</a:t>
            </a:r>
            <a:r>
              <a:rPr lang="it-IT" sz="2000" dirty="0">
                <a:cs typeface="Arial" panose="020B0604020202020204" pitchFamily="34" charset="0"/>
              </a:rPr>
              <a:t> </a:t>
            </a:r>
            <a:r>
              <a:rPr lang="it-IT" sz="2000" dirty="0" err="1">
                <a:cs typeface="Arial" panose="020B0604020202020204" pitchFamily="34" charset="0"/>
              </a:rPr>
              <a:t>among</a:t>
            </a:r>
            <a:r>
              <a:rPr lang="it-IT" sz="2000" dirty="0">
                <a:cs typeface="Arial" panose="020B0604020202020204" pitchFamily="34" charset="0"/>
              </a:rPr>
              <a:t> </a:t>
            </a:r>
            <a:r>
              <a:rPr lang="it-IT" sz="2000" dirty="0" err="1">
                <a:cs typeface="Arial" panose="020B0604020202020204" pitchFamily="34" charset="0"/>
              </a:rPr>
              <a:t>which</a:t>
            </a:r>
            <a:r>
              <a:rPr lang="it-IT" sz="2000" dirty="0">
                <a:cs typeface="Arial" panose="020B0604020202020204" pitchFamily="34" charset="0"/>
              </a:rPr>
              <a:t> </a:t>
            </a:r>
            <a:r>
              <a:rPr lang="it-IT" sz="2000" dirty="0" err="1">
                <a:cs typeface="Arial" panose="020B0604020202020204" pitchFamily="34" charset="0"/>
              </a:rPr>
              <a:t>ferulic</a:t>
            </a:r>
            <a:r>
              <a:rPr lang="it-IT" sz="2000" dirty="0">
                <a:cs typeface="Arial" panose="020B0604020202020204" pitchFamily="34" charset="0"/>
              </a:rPr>
              <a:t> acid and </a:t>
            </a:r>
            <a:r>
              <a:rPr lang="it-IT" sz="2000" dirty="0" err="1">
                <a:cs typeface="Arial" panose="020B0604020202020204" pitchFamily="34" charset="0"/>
              </a:rPr>
              <a:t>caffeic</a:t>
            </a:r>
            <a:r>
              <a:rPr lang="it-IT" sz="2000" dirty="0">
                <a:cs typeface="Arial" panose="020B0604020202020204" pitchFamily="34" charset="0"/>
              </a:rPr>
              <a:t> acid) </a:t>
            </a:r>
            <a:r>
              <a:rPr lang="it-IT" sz="2000" dirty="0" err="1">
                <a:cs typeface="Arial" panose="020B0604020202020204" pitchFamily="34" charset="0"/>
              </a:rPr>
              <a:t>is</a:t>
            </a:r>
            <a:r>
              <a:rPr lang="it-IT" sz="2000" dirty="0">
                <a:cs typeface="Arial" panose="020B0604020202020204" pitchFamily="34" charset="0"/>
              </a:rPr>
              <a:t> </a:t>
            </a:r>
            <a:r>
              <a:rPr lang="it-IT" sz="2000" dirty="0" err="1">
                <a:cs typeface="Arial" panose="020B0604020202020204" pitchFamily="34" charset="0"/>
              </a:rPr>
              <a:t>esterified</a:t>
            </a:r>
            <a:r>
              <a:rPr lang="it-IT" sz="2000" dirty="0">
                <a:cs typeface="Arial" panose="020B0604020202020204" pitchFamily="34" charset="0"/>
              </a:rPr>
              <a:t> with </a:t>
            </a:r>
            <a:r>
              <a:rPr lang="it-IT" sz="2000" dirty="0" err="1">
                <a:cs typeface="Arial" panose="020B0604020202020204" pitchFamily="34" charset="0"/>
              </a:rPr>
              <a:t>CoA</a:t>
            </a:r>
            <a:r>
              <a:rPr lang="it-IT" sz="2000" dirty="0">
                <a:cs typeface="Arial" panose="020B0604020202020204" pitchFamily="34" charset="0"/>
              </a:rPr>
              <a:t> and </a:t>
            </a:r>
            <a:r>
              <a:rPr lang="it-IT" sz="2000" dirty="0" err="1">
                <a:cs typeface="Arial" panose="020B0604020202020204" pitchFamily="34" charset="0"/>
              </a:rPr>
              <a:t>is</a:t>
            </a:r>
            <a:r>
              <a:rPr lang="it-IT" sz="2000" dirty="0">
                <a:cs typeface="Arial" panose="020B0604020202020204" pitchFamily="34" charset="0"/>
              </a:rPr>
              <a:t>  the starter </a:t>
            </a:r>
            <a:r>
              <a:rPr lang="it-IT" sz="2000" dirty="0" err="1">
                <a:cs typeface="Arial" panose="020B0604020202020204" pitchFamily="34" charset="0"/>
              </a:rPr>
              <a:t>unit</a:t>
            </a:r>
            <a:r>
              <a:rPr lang="it-IT" sz="2000" dirty="0">
                <a:cs typeface="Arial" panose="020B0604020202020204" pitchFamily="34" charset="0"/>
              </a:rPr>
              <a:t>  in the </a:t>
            </a:r>
            <a:r>
              <a:rPr lang="it-IT" sz="2000" dirty="0" err="1">
                <a:cs typeface="Arial" panose="020B0604020202020204" pitchFamily="34" charset="0"/>
              </a:rPr>
              <a:t>synthesis</a:t>
            </a:r>
            <a:r>
              <a:rPr lang="it-IT" sz="2000" dirty="0">
                <a:cs typeface="Arial" panose="020B0604020202020204" pitchFamily="34" charset="0"/>
              </a:rPr>
              <a:t> of </a:t>
            </a:r>
            <a:r>
              <a:rPr lang="it-IT" sz="2000" dirty="0" err="1">
                <a:cs typeface="Arial" panose="020B0604020202020204" pitchFamily="34" charset="0"/>
              </a:rPr>
              <a:t>polychetides</a:t>
            </a:r>
            <a:r>
              <a:rPr lang="it-IT" sz="2000" dirty="0">
                <a:cs typeface="Arial" panose="020B0604020202020204" pitchFamily="34" charset="0"/>
              </a:rPr>
              <a:t>. </a:t>
            </a:r>
          </a:p>
          <a:p>
            <a:pPr algn="ctr"/>
            <a:endParaRPr lang="it-IT" sz="2000" dirty="0">
              <a:cs typeface="Arial" panose="020B0604020202020204" pitchFamily="34" charset="0"/>
            </a:endParaRPr>
          </a:p>
          <a:p>
            <a:pPr algn="ctr"/>
            <a:r>
              <a:rPr lang="it-IT" sz="2000" dirty="0">
                <a:cs typeface="Arial" panose="020B0604020202020204" pitchFamily="34" charset="0"/>
              </a:rPr>
              <a:t>PAL: </a:t>
            </a:r>
            <a:r>
              <a:rPr lang="it-IT" sz="2000" dirty="0" err="1">
                <a:cs typeface="Arial" panose="020B0604020202020204" pitchFamily="34" charset="0"/>
              </a:rPr>
              <a:t>phenylalanine</a:t>
            </a:r>
            <a:r>
              <a:rPr lang="it-IT" sz="2000" dirty="0">
                <a:cs typeface="Arial" panose="020B0604020202020204" pitchFamily="34" charset="0"/>
              </a:rPr>
              <a:t>/</a:t>
            </a:r>
            <a:r>
              <a:rPr lang="it-IT" sz="2000" dirty="0" err="1">
                <a:cs typeface="Arial" panose="020B0604020202020204" pitchFamily="34" charset="0"/>
              </a:rPr>
              <a:t>tyrosine</a:t>
            </a:r>
            <a:r>
              <a:rPr lang="it-IT" sz="2000" dirty="0">
                <a:cs typeface="Arial" panose="020B0604020202020204" pitchFamily="34" charset="0"/>
              </a:rPr>
              <a:t> </a:t>
            </a:r>
            <a:r>
              <a:rPr lang="it-IT" sz="2000" dirty="0" err="1">
                <a:cs typeface="Arial" panose="020B0604020202020204" pitchFamily="34" charset="0"/>
              </a:rPr>
              <a:t>ammonia</a:t>
            </a:r>
            <a:r>
              <a:rPr lang="it-IT" sz="2000" dirty="0">
                <a:cs typeface="Arial" panose="020B0604020202020204" pitchFamily="34" charset="0"/>
              </a:rPr>
              <a:t> </a:t>
            </a:r>
            <a:r>
              <a:rPr lang="it-IT" sz="2000" dirty="0" err="1">
                <a:cs typeface="Arial" panose="020B0604020202020204" pitchFamily="34" charset="0"/>
              </a:rPr>
              <a:t>lyases</a:t>
            </a:r>
            <a:r>
              <a:rPr lang="it-IT" sz="2000" dirty="0">
                <a:cs typeface="Arial" panose="020B0604020202020204" pitchFamily="34" charset="0"/>
              </a:rPr>
              <a:t> (PAL, TAL)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3862662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7B339736-BE2C-AB4C-90A8-EF6F099288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224" r="23313"/>
          <a:stretch/>
        </p:blipFill>
        <p:spPr>
          <a:xfrm>
            <a:off x="3074417" y="352320"/>
            <a:ext cx="5127394" cy="5921480"/>
          </a:xfr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63AFDFCA-CF29-C849-BBE8-BD3FF77875F4}"/>
              </a:ext>
            </a:extLst>
          </p:cNvPr>
          <p:cNvSpPr txBox="1"/>
          <p:nvPr/>
        </p:nvSpPr>
        <p:spPr>
          <a:xfrm>
            <a:off x="4646496" y="6356350"/>
            <a:ext cx="2246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LIGNANS and LIGNINS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4203B1CA-5489-D14D-B1EB-37358A8B3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B5861-EC54-884C-93FD-412F35D423E0}" type="slidenum">
              <a:rPr lang="it-IT" smtClean="0"/>
              <a:t>11</a:t>
            </a:fld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705B5C0-2D45-9C45-8A2D-EA9312B1A1F6}"/>
              </a:ext>
            </a:extLst>
          </p:cNvPr>
          <p:cNvSpPr txBox="1"/>
          <p:nvPr/>
        </p:nvSpPr>
        <p:spPr>
          <a:xfrm>
            <a:off x="4470400" y="1587500"/>
            <a:ext cx="10615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 err="1"/>
              <a:t>Mammalian</a:t>
            </a:r>
            <a:r>
              <a:rPr lang="it-IT" sz="1000" dirty="0"/>
              <a:t> </a:t>
            </a:r>
            <a:r>
              <a:rPr lang="it-IT" sz="1000" dirty="0" err="1"/>
              <a:t>cells</a:t>
            </a:r>
            <a:endParaRPr lang="it-IT" sz="1000" dirty="0"/>
          </a:p>
        </p:txBody>
      </p: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59A7A86E-E06A-0C40-B09F-AE65A79C4D0E}"/>
              </a:ext>
            </a:extLst>
          </p:cNvPr>
          <p:cNvCxnSpPr>
            <a:cxnSpLocks/>
          </p:cNvCxnSpPr>
          <p:nvPr/>
        </p:nvCxnSpPr>
        <p:spPr>
          <a:xfrm flipH="1">
            <a:off x="4470400" y="1104900"/>
            <a:ext cx="530754" cy="4826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DD687E3-CC62-4B49-8E78-68ED2E2CBB4E}"/>
              </a:ext>
            </a:extLst>
          </p:cNvPr>
          <p:cNvSpPr txBox="1"/>
          <p:nvPr/>
        </p:nvSpPr>
        <p:spPr>
          <a:xfrm flipH="1">
            <a:off x="8034019" y="5537200"/>
            <a:ext cx="1795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Phenylpropenols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207092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E0F457F8-F409-5B42-A669-673A9B69C3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219" r="7979"/>
          <a:stretch/>
        </p:blipFill>
        <p:spPr>
          <a:xfrm>
            <a:off x="1054100" y="723900"/>
            <a:ext cx="5092700" cy="5478463"/>
          </a:xfrm>
        </p:spPr>
      </p:pic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441F7C5C-6EC3-E141-937C-EE688A0E2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B5861-EC54-884C-93FD-412F35D423E0}" type="slidenum">
              <a:rPr lang="it-IT" smtClean="0"/>
              <a:t>12</a:t>
            </a:fld>
            <a:endParaRPr lang="it-IT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B003C182-FCB5-E740-A7B9-FC513B062B38}"/>
              </a:ext>
            </a:extLst>
          </p:cNvPr>
          <p:cNvSpPr/>
          <p:nvPr/>
        </p:nvSpPr>
        <p:spPr>
          <a:xfrm>
            <a:off x="1193800" y="5664200"/>
            <a:ext cx="990600" cy="266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4922148D-11E6-6D45-AE07-C56564F3A9F3}"/>
              </a:ext>
            </a:extLst>
          </p:cNvPr>
          <p:cNvSpPr/>
          <p:nvPr/>
        </p:nvSpPr>
        <p:spPr>
          <a:xfrm>
            <a:off x="5219700" y="1714500"/>
            <a:ext cx="9271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Segnaposto contenuto 4">
            <a:extLst>
              <a:ext uri="{FF2B5EF4-FFF2-40B4-BE49-F238E27FC236}">
                <a16:creationId xmlns:a16="http://schemas.microsoft.com/office/drawing/2014/main" id="{802E0FBB-AB93-D147-9708-94D4B84422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754" t="1783" r="12775" b="4098"/>
          <a:stretch/>
        </p:blipFill>
        <p:spPr>
          <a:xfrm>
            <a:off x="6286500" y="723900"/>
            <a:ext cx="5651500" cy="5359400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17CF1F5D-8DFC-1D49-BF81-FC2A1E957355}"/>
              </a:ext>
            </a:extLst>
          </p:cNvPr>
          <p:cNvSpPr txBox="1"/>
          <p:nvPr/>
        </p:nvSpPr>
        <p:spPr>
          <a:xfrm>
            <a:off x="2184400" y="262235"/>
            <a:ext cx="684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047D4AE0-6B0A-FD4C-B7DB-40E4651FF692}"/>
              </a:ext>
            </a:extLst>
          </p:cNvPr>
          <p:cNvSpPr txBox="1"/>
          <p:nvPr/>
        </p:nvSpPr>
        <p:spPr>
          <a:xfrm>
            <a:off x="6515100" y="274935"/>
            <a:ext cx="684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C70FE16-B2B5-7C45-95A6-91E30A95DFBC}"/>
              </a:ext>
            </a:extLst>
          </p:cNvPr>
          <p:cNvSpPr/>
          <p:nvPr/>
        </p:nvSpPr>
        <p:spPr>
          <a:xfrm>
            <a:off x="2526521" y="1841500"/>
            <a:ext cx="2337579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5E39D9D-A8CF-7F45-93B1-C22F37E8B368}"/>
              </a:ext>
            </a:extLst>
          </p:cNvPr>
          <p:cNvSpPr txBox="1"/>
          <p:nvPr/>
        </p:nvSpPr>
        <p:spPr>
          <a:xfrm>
            <a:off x="2259821" y="1803400"/>
            <a:ext cx="4818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rgbClr val="C00000"/>
                </a:solidFill>
              </a:rPr>
              <a:t>PAL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FB69FCC3-A46C-9647-A079-DA84A2BEF836}"/>
              </a:ext>
            </a:extLst>
          </p:cNvPr>
          <p:cNvSpPr/>
          <p:nvPr/>
        </p:nvSpPr>
        <p:spPr>
          <a:xfrm>
            <a:off x="1993900" y="262235"/>
            <a:ext cx="747743" cy="461665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FAC56BA7-F370-D947-BDA4-6E51FAED41B2}"/>
              </a:ext>
            </a:extLst>
          </p:cNvPr>
          <p:cNvSpPr/>
          <p:nvPr/>
        </p:nvSpPr>
        <p:spPr>
          <a:xfrm>
            <a:off x="6286500" y="249535"/>
            <a:ext cx="747743" cy="461665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47108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asellaDiTesto 2">
            <a:extLst>
              <a:ext uri="{FF2B5EF4-FFF2-40B4-BE49-F238E27FC236}">
                <a16:creationId xmlns:a16="http://schemas.microsoft.com/office/drawing/2014/main" id="{AF0EAB54-F83C-674B-81BB-0E4BCBF211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9951" y="193676"/>
            <a:ext cx="66663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it-IT" altLang="it-IT" sz="2800" b="1" dirty="0" err="1"/>
              <a:t>Lignans</a:t>
            </a:r>
            <a:r>
              <a:rPr lang="it-IT" altLang="it-IT" sz="2800" b="1" dirty="0"/>
              <a:t>: </a:t>
            </a:r>
            <a:r>
              <a:rPr lang="it-IT" altLang="it-IT" sz="2800" b="1" dirty="0" err="1"/>
              <a:t>dimers</a:t>
            </a:r>
            <a:r>
              <a:rPr lang="it-IT" altLang="it-IT" sz="2800" b="1" dirty="0"/>
              <a:t> of </a:t>
            </a:r>
            <a:r>
              <a:rPr lang="it-IT" altLang="it-IT" sz="2800" b="1" dirty="0" err="1"/>
              <a:t>phenylpropene</a:t>
            </a:r>
            <a:r>
              <a:rPr lang="it-IT" altLang="it-IT" sz="2800" b="1" dirty="0"/>
              <a:t> </a:t>
            </a:r>
            <a:r>
              <a:rPr lang="it-IT" altLang="it-IT" sz="2800" b="1" dirty="0" err="1"/>
              <a:t>alcohols</a:t>
            </a:r>
            <a:endParaRPr lang="it-IT" altLang="it-IT" sz="2800" dirty="0"/>
          </a:p>
        </p:txBody>
      </p:sp>
      <p:pic>
        <p:nvPicPr>
          <p:cNvPr id="6148" name="Picture 3">
            <a:extLst>
              <a:ext uri="{FF2B5EF4-FFF2-40B4-BE49-F238E27FC236}">
                <a16:creationId xmlns:a16="http://schemas.microsoft.com/office/drawing/2014/main" id="{89727C89-86B7-FD45-AE9A-275DE2EAAF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21" y="825499"/>
            <a:ext cx="3125787" cy="577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88276A8F-C2AE-2C4D-B17F-5FC0268A5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B5861-EC54-884C-93FD-412F35D423E0}" type="slidenum">
              <a:rPr lang="it-IT" smtClean="0"/>
              <a:t>13</a:t>
            </a:fld>
            <a:endParaRPr lang="it-IT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E6FF70D6-645A-5544-809F-72FEE8B537E6}"/>
              </a:ext>
            </a:extLst>
          </p:cNvPr>
          <p:cNvSpPr/>
          <p:nvPr/>
        </p:nvSpPr>
        <p:spPr>
          <a:xfrm>
            <a:off x="4678672" y="1321931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>
              <a:buFont typeface="Wingdings" pitchFamily="2" charset="2"/>
              <a:buChar char="Ø"/>
            </a:pPr>
            <a:r>
              <a:rPr lang="it-IT" sz="2800" dirty="0" err="1"/>
              <a:t>Podophyllotoxin</a:t>
            </a:r>
            <a:r>
              <a:rPr lang="it-IT" sz="2800" dirty="0"/>
              <a:t>, </a:t>
            </a:r>
            <a:r>
              <a:rPr lang="it-IT" sz="2800" dirty="0" err="1"/>
              <a:t>obtained</a:t>
            </a:r>
            <a:r>
              <a:rPr lang="it-IT" sz="2800" dirty="0"/>
              <a:t> from </a:t>
            </a:r>
            <a:r>
              <a:rPr lang="it-IT" sz="2800" dirty="0" err="1"/>
              <a:t>plants</a:t>
            </a:r>
            <a:endParaRPr lang="it-IT" sz="2800" dirty="0"/>
          </a:p>
          <a:p>
            <a:pPr algn="ctr"/>
            <a:r>
              <a:rPr lang="it-IT" sz="2800" dirty="0"/>
              <a:t>of the </a:t>
            </a:r>
            <a:r>
              <a:rPr lang="it-IT" sz="2800" dirty="0" err="1"/>
              <a:t>genus</a:t>
            </a:r>
            <a:r>
              <a:rPr lang="it-IT" sz="2800" dirty="0"/>
              <a:t> </a:t>
            </a:r>
            <a:r>
              <a:rPr lang="it-IT" sz="2800" i="1" dirty="0" err="1"/>
              <a:t>Podophyllum</a:t>
            </a:r>
            <a:r>
              <a:rPr lang="it-IT" sz="2800" dirty="0"/>
              <a:t> (family </a:t>
            </a:r>
            <a:r>
              <a:rPr lang="it-IT" sz="2800" dirty="0" err="1"/>
              <a:t>Berberidaceae</a:t>
            </a:r>
            <a:r>
              <a:rPr lang="it-IT" sz="2800" dirty="0"/>
              <a:t>), a </a:t>
            </a:r>
            <a:r>
              <a:rPr lang="it-IT" sz="2800" dirty="0" err="1"/>
              <a:t>mitotic</a:t>
            </a:r>
            <a:r>
              <a:rPr lang="it-IT" sz="2800" dirty="0"/>
              <a:t> </a:t>
            </a:r>
            <a:r>
              <a:rPr lang="it-IT" sz="2800" dirty="0" err="1"/>
              <a:t>toxin</a:t>
            </a:r>
            <a:r>
              <a:rPr lang="it-IT" sz="2800" dirty="0"/>
              <a:t> </a:t>
            </a:r>
            <a:r>
              <a:rPr lang="it-IT" sz="2800" dirty="0" err="1"/>
              <a:t>whose</a:t>
            </a:r>
            <a:r>
              <a:rPr lang="it-IT" sz="2800" dirty="0"/>
              <a:t> </a:t>
            </a:r>
            <a:r>
              <a:rPr lang="it-IT" sz="2800" dirty="0" err="1"/>
              <a:t>derivatives</a:t>
            </a:r>
            <a:r>
              <a:rPr lang="it-IT" sz="2800" dirty="0"/>
              <a:t> </a:t>
            </a:r>
            <a:r>
              <a:rPr lang="it-IT" sz="2800" dirty="0" err="1"/>
              <a:t>have</a:t>
            </a:r>
            <a:r>
              <a:rPr lang="it-IT" sz="2800" dirty="0"/>
              <a:t> </a:t>
            </a:r>
            <a:r>
              <a:rPr lang="it-IT" sz="2800" dirty="0" err="1"/>
              <a:t>been</a:t>
            </a:r>
            <a:r>
              <a:rPr lang="it-IT" sz="2800" dirty="0"/>
              <a:t> </a:t>
            </a:r>
            <a:r>
              <a:rPr lang="it-IT" sz="2800" dirty="0" err="1"/>
              <a:t>used</a:t>
            </a:r>
            <a:r>
              <a:rPr lang="it-IT" sz="2800" dirty="0"/>
              <a:t> </a:t>
            </a:r>
            <a:r>
              <a:rPr lang="it-IT" sz="2800" dirty="0" err="1"/>
              <a:t>as</a:t>
            </a:r>
            <a:r>
              <a:rPr lang="it-IT" sz="2800" dirty="0"/>
              <a:t> </a:t>
            </a:r>
            <a:r>
              <a:rPr lang="it-IT" sz="2800" dirty="0" err="1"/>
              <a:t>chemotherapeutic</a:t>
            </a:r>
            <a:r>
              <a:rPr lang="it-IT" sz="2800" dirty="0"/>
              <a:t> agents.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E8EC35C8-BB25-4342-B5DC-984CFE380142}"/>
              </a:ext>
            </a:extLst>
          </p:cNvPr>
          <p:cNvSpPr/>
          <p:nvPr/>
        </p:nvSpPr>
        <p:spPr>
          <a:xfrm>
            <a:off x="416721" y="1257301"/>
            <a:ext cx="17263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/>
              <a:t>coniferyl</a:t>
            </a:r>
            <a:r>
              <a:rPr lang="it-IT" dirty="0"/>
              <a:t> </a:t>
            </a:r>
            <a:r>
              <a:rPr lang="it-IT" dirty="0" err="1"/>
              <a:t>alcohol</a:t>
            </a:r>
            <a:endParaRPr lang="it-IT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A83FC08F-6A2B-7D47-8355-CEA300D93210}"/>
              </a:ext>
            </a:extLst>
          </p:cNvPr>
          <p:cNvSpPr/>
          <p:nvPr/>
        </p:nvSpPr>
        <p:spPr>
          <a:xfrm>
            <a:off x="1791495" y="2921000"/>
            <a:ext cx="443705" cy="1193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E157F82D-763F-B841-B0AE-CF5E22B54878}"/>
              </a:ext>
            </a:extLst>
          </p:cNvPr>
          <p:cNvCxnSpPr/>
          <p:nvPr/>
        </p:nvCxnSpPr>
        <p:spPr>
          <a:xfrm>
            <a:off x="1979614" y="3048000"/>
            <a:ext cx="0" cy="22860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073DE364-9ECF-9846-99FC-2135CDEA2935}"/>
              </a:ext>
            </a:extLst>
          </p:cNvPr>
          <p:cNvCxnSpPr/>
          <p:nvPr/>
        </p:nvCxnSpPr>
        <p:spPr>
          <a:xfrm>
            <a:off x="1992314" y="3340100"/>
            <a:ext cx="0" cy="22860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A29EF14E-E9DF-F348-8DE8-DD962A3FD59A}"/>
              </a:ext>
            </a:extLst>
          </p:cNvPr>
          <p:cNvCxnSpPr/>
          <p:nvPr/>
        </p:nvCxnSpPr>
        <p:spPr>
          <a:xfrm>
            <a:off x="1966914" y="2743200"/>
            <a:ext cx="0" cy="22860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944BA446-7F14-DB4B-8A0D-37482781F7FB}"/>
              </a:ext>
            </a:extLst>
          </p:cNvPr>
          <p:cNvCxnSpPr/>
          <p:nvPr/>
        </p:nvCxnSpPr>
        <p:spPr>
          <a:xfrm>
            <a:off x="2005014" y="3632200"/>
            <a:ext cx="0" cy="22860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magine 7">
            <a:extLst>
              <a:ext uri="{FF2B5EF4-FFF2-40B4-BE49-F238E27FC236}">
                <a16:creationId xmlns:a16="http://schemas.microsoft.com/office/drawing/2014/main" id="{5F0DD1D6-AB1F-4841-9DC1-C512177954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962" t="1744" b="15874"/>
          <a:stretch/>
        </p:blipFill>
        <p:spPr>
          <a:xfrm>
            <a:off x="4804594" y="3911600"/>
            <a:ext cx="2498698" cy="2305765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F9A8CFE1-6555-154A-BA84-E305F67D2408}"/>
              </a:ext>
            </a:extLst>
          </p:cNvPr>
          <p:cNvSpPr/>
          <p:nvPr/>
        </p:nvSpPr>
        <p:spPr>
          <a:xfrm>
            <a:off x="4912325" y="6191965"/>
            <a:ext cx="23284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i="1" dirty="0" err="1"/>
              <a:t>Podophyllum</a:t>
            </a:r>
            <a:r>
              <a:rPr lang="it-IT" i="1" dirty="0"/>
              <a:t> </a:t>
            </a:r>
            <a:r>
              <a:rPr lang="it-IT" i="1" dirty="0" err="1"/>
              <a:t>peltatum</a:t>
            </a:r>
            <a:endParaRPr lang="it-IT" i="1" dirty="0"/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635CA943-3DA0-1849-929F-7C8BBAA8908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307" r="14577"/>
          <a:stretch/>
        </p:blipFill>
        <p:spPr>
          <a:xfrm>
            <a:off x="7726672" y="3893265"/>
            <a:ext cx="2667361" cy="2298700"/>
          </a:xfrm>
          <a:prstGeom prst="rect">
            <a:avLst/>
          </a:prstGeom>
        </p:spPr>
      </p:pic>
      <p:sp>
        <p:nvSpPr>
          <p:cNvPr id="15" name="Rettangolo 14">
            <a:extLst>
              <a:ext uri="{FF2B5EF4-FFF2-40B4-BE49-F238E27FC236}">
                <a16:creationId xmlns:a16="http://schemas.microsoft.com/office/drawing/2014/main" id="{9E3AA7BC-DD69-4D48-84E6-1FA48A6B5665}"/>
              </a:ext>
            </a:extLst>
          </p:cNvPr>
          <p:cNvSpPr/>
          <p:nvPr/>
        </p:nvSpPr>
        <p:spPr>
          <a:xfrm>
            <a:off x="7798964" y="6191965"/>
            <a:ext cx="25950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i="1" dirty="0" err="1"/>
              <a:t>Podophyllum</a:t>
            </a:r>
            <a:r>
              <a:rPr lang="it-IT" i="1" dirty="0"/>
              <a:t> </a:t>
            </a:r>
            <a:r>
              <a:rPr lang="it-IT" i="1" dirty="0" err="1"/>
              <a:t>hexandrum</a:t>
            </a:r>
            <a:r>
              <a:rPr lang="it-IT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215672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2B568AD4-D160-8042-84B1-AA9EDE3FD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B5861-EC54-884C-93FD-412F35D423E0}" type="slidenum">
              <a:rPr lang="it-IT" smtClean="0"/>
              <a:t>14</a:t>
            </a:fld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A2B96E0B-866B-D441-9625-DD3FEEE4DD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87" r="7589"/>
          <a:stretch/>
        </p:blipFill>
        <p:spPr>
          <a:xfrm>
            <a:off x="584200" y="190501"/>
            <a:ext cx="5257800" cy="615950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2D3A026B-CB72-8F47-8952-075BB3867F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951" t="3518" r="14667" b="1991"/>
          <a:stretch/>
        </p:blipFill>
        <p:spPr>
          <a:xfrm>
            <a:off x="6941719" y="292100"/>
            <a:ext cx="4589881" cy="5997575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F4597FE9-02EE-1C49-BEF2-52A79C89373C}"/>
              </a:ext>
            </a:extLst>
          </p:cNvPr>
          <p:cNvSpPr/>
          <p:nvPr/>
        </p:nvSpPr>
        <p:spPr>
          <a:xfrm>
            <a:off x="3357729" y="1447026"/>
            <a:ext cx="2077871" cy="610374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2841AF99-15FA-7C4B-A428-2A887406889E}"/>
              </a:ext>
            </a:extLst>
          </p:cNvPr>
          <p:cNvSpPr/>
          <p:nvPr/>
        </p:nvSpPr>
        <p:spPr>
          <a:xfrm>
            <a:off x="3357729" y="1532751"/>
            <a:ext cx="2095500" cy="584200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07A959EA-12F6-2B47-9851-ADB08FA28A48}"/>
              </a:ext>
            </a:extLst>
          </p:cNvPr>
          <p:cNvSpPr/>
          <p:nvPr/>
        </p:nvSpPr>
        <p:spPr>
          <a:xfrm>
            <a:off x="9486900" y="901700"/>
            <a:ext cx="1866900" cy="1549400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EB10DEAC-3601-B742-8508-381D67B6F0C6}"/>
              </a:ext>
            </a:extLst>
          </p:cNvPr>
          <p:cNvSpPr/>
          <p:nvPr/>
        </p:nvSpPr>
        <p:spPr>
          <a:xfrm>
            <a:off x="3657600" y="6416676"/>
            <a:ext cx="53975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i="1" dirty="0" err="1">
                <a:latin typeface="URWPalladioL"/>
              </a:rPr>
              <a:t>Biomolecules</a:t>
            </a:r>
            <a:r>
              <a:rPr lang="it-IT" sz="1200" i="1" dirty="0">
                <a:latin typeface="URWPalladioL"/>
              </a:rPr>
              <a:t> </a:t>
            </a:r>
            <a:r>
              <a:rPr lang="it-IT" sz="1200" b="1" dirty="0">
                <a:latin typeface="URWPalladioL"/>
              </a:rPr>
              <a:t>2021</a:t>
            </a:r>
            <a:r>
              <a:rPr lang="it-IT" sz="1200" dirty="0">
                <a:latin typeface="URWPalladioL"/>
              </a:rPr>
              <a:t>, </a:t>
            </a:r>
            <a:r>
              <a:rPr lang="it-IT" sz="1200" i="1" dirty="0">
                <a:latin typeface="URWPalladioL"/>
              </a:rPr>
              <a:t>11</a:t>
            </a:r>
            <a:r>
              <a:rPr lang="it-IT" sz="1200" dirty="0">
                <a:latin typeface="URWPalladioL"/>
              </a:rPr>
              <a:t>, 603. </a:t>
            </a:r>
            <a:r>
              <a:rPr lang="it-IT" sz="1200" dirty="0" err="1">
                <a:latin typeface="URWPalladioL"/>
              </a:rPr>
              <a:t>https</a:t>
            </a:r>
            <a:r>
              <a:rPr lang="it-IT" sz="1200" dirty="0">
                <a:latin typeface="URWPalladioL"/>
              </a:rPr>
              <a:t>://</a:t>
            </a:r>
            <a:r>
              <a:rPr lang="it-IT" sz="1200" dirty="0" err="1">
                <a:latin typeface="URWPalladioL"/>
              </a:rPr>
              <a:t>doi.org</a:t>
            </a:r>
            <a:r>
              <a:rPr lang="it-IT" sz="1200" dirty="0">
                <a:latin typeface="URWPalladioL"/>
              </a:rPr>
              <a:t>/10.3390/biom11040603 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11198382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DC0BE59-C265-3147-8F25-F168B0852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B5861-EC54-884C-93FD-412F35D423E0}" type="slidenum">
              <a:rPr lang="it-IT" smtClean="0"/>
              <a:t>15</a:t>
            </a:fld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EFE392DA-EBF0-C842-8FEB-D2C542AB3C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077"/>
          <a:stretch/>
        </p:blipFill>
        <p:spPr>
          <a:xfrm>
            <a:off x="1473200" y="257929"/>
            <a:ext cx="9601200" cy="2959100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214529AC-FF9E-E247-994B-441AA2DD9F8D}"/>
              </a:ext>
            </a:extLst>
          </p:cNvPr>
          <p:cNvSpPr/>
          <p:nvPr/>
        </p:nvSpPr>
        <p:spPr>
          <a:xfrm>
            <a:off x="2921000" y="273050"/>
            <a:ext cx="6705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i="1" dirty="0" err="1">
                <a:latin typeface="URWPalladioL"/>
              </a:rPr>
              <a:t>Biomolecules</a:t>
            </a:r>
            <a:r>
              <a:rPr lang="it-IT" i="1" dirty="0">
                <a:latin typeface="URWPalladioL"/>
              </a:rPr>
              <a:t> </a:t>
            </a:r>
            <a:r>
              <a:rPr lang="it-IT" b="1" dirty="0">
                <a:latin typeface="URWPalladioL"/>
              </a:rPr>
              <a:t>2021</a:t>
            </a:r>
            <a:r>
              <a:rPr lang="it-IT" dirty="0">
                <a:latin typeface="URWPalladioL"/>
              </a:rPr>
              <a:t>, </a:t>
            </a:r>
            <a:r>
              <a:rPr lang="it-IT" i="1" dirty="0">
                <a:latin typeface="URWPalladioL"/>
              </a:rPr>
              <a:t>11</a:t>
            </a:r>
            <a:r>
              <a:rPr lang="it-IT" dirty="0">
                <a:latin typeface="URWPalladioL"/>
              </a:rPr>
              <a:t>, 603. </a:t>
            </a:r>
            <a:r>
              <a:rPr lang="it-IT" dirty="0" err="1">
                <a:latin typeface="URWPalladioL"/>
              </a:rPr>
              <a:t>https</a:t>
            </a:r>
            <a:r>
              <a:rPr lang="it-IT" dirty="0">
                <a:latin typeface="URWPalladioL"/>
              </a:rPr>
              <a:t>://</a:t>
            </a:r>
            <a:r>
              <a:rPr lang="it-IT" dirty="0" err="1">
                <a:latin typeface="URWPalladioL"/>
              </a:rPr>
              <a:t>doi.org</a:t>
            </a:r>
            <a:r>
              <a:rPr lang="it-IT" dirty="0">
                <a:latin typeface="URWPalladioL"/>
              </a:rPr>
              <a:t>/10.3390/biom11040603 </a:t>
            </a:r>
            <a:endParaRPr lang="it-IT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ADE20438-2595-B14E-A844-68D0EFFC05FD}"/>
              </a:ext>
            </a:extLst>
          </p:cNvPr>
          <p:cNvSpPr/>
          <p:nvPr/>
        </p:nvSpPr>
        <p:spPr>
          <a:xfrm>
            <a:off x="1460500" y="3217029"/>
            <a:ext cx="98933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itchFamily="2" charset="2"/>
              <a:buChar char="Ø"/>
            </a:pPr>
            <a:r>
              <a:rPr lang="it-IT" dirty="0" err="1">
                <a:latin typeface="URWPalladioL"/>
              </a:rPr>
              <a:t>Podophyllotoxin</a:t>
            </a:r>
            <a:r>
              <a:rPr lang="it-IT" dirty="0">
                <a:latin typeface="URWPalladioL"/>
              </a:rPr>
              <a:t> (C</a:t>
            </a:r>
            <a:r>
              <a:rPr lang="it-IT" sz="1400" dirty="0">
                <a:latin typeface="URWPalladioL"/>
              </a:rPr>
              <a:t>22</a:t>
            </a:r>
            <a:r>
              <a:rPr lang="it-IT" dirty="0">
                <a:latin typeface="URWPalladioL"/>
              </a:rPr>
              <a:t>H</a:t>
            </a:r>
            <a:r>
              <a:rPr lang="it-IT" sz="1400" dirty="0">
                <a:latin typeface="URWPalladioL"/>
              </a:rPr>
              <a:t>22</a:t>
            </a:r>
            <a:r>
              <a:rPr lang="it-IT" dirty="0">
                <a:latin typeface="URWPalladioL"/>
              </a:rPr>
              <a:t>O</a:t>
            </a:r>
            <a:r>
              <a:rPr lang="it-IT" sz="1400" dirty="0">
                <a:latin typeface="URWPalladioL"/>
              </a:rPr>
              <a:t>8</a:t>
            </a:r>
            <a:r>
              <a:rPr lang="it-IT" dirty="0">
                <a:latin typeface="URWPalladioL"/>
              </a:rPr>
              <a:t>) </a:t>
            </a:r>
            <a:r>
              <a:rPr lang="it-IT" dirty="0" err="1">
                <a:latin typeface="URWPalladioL"/>
              </a:rPr>
              <a:t>is</a:t>
            </a:r>
            <a:r>
              <a:rPr lang="it-IT" dirty="0">
                <a:latin typeface="URWPalladioL"/>
              </a:rPr>
              <a:t> a </a:t>
            </a:r>
            <a:r>
              <a:rPr lang="it-IT" dirty="0" err="1">
                <a:latin typeface="URWPalladioL"/>
              </a:rPr>
              <a:t>selective</a:t>
            </a:r>
            <a:r>
              <a:rPr lang="it-IT" dirty="0">
                <a:latin typeface="URWPalladioL"/>
              </a:rPr>
              <a:t> </a:t>
            </a:r>
            <a:r>
              <a:rPr lang="it-IT" dirty="0" err="1">
                <a:latin typeface="URWPalladioL"/>
              </a:rPr>
              <a:t>cyclolignan</a:t>
            </a:r>
            <a:r>
              <a:rPr lang="it-IT" dirty="0">
                <a:latin typeface="URWPalladioL"/>
              </a:rPr>
              <a:t> </a:t>
            </a:r>
            <a:r>
              <a:rPr lang="it-IT" dirty="0" err="1">
                <a:latin typeface="URWPalladioL"/>
              </a:rPr>
              <a:t>whose</a:t>
            </a:r>
            <a:r>
              <a:rPr lang="it-IT" dirty="0">
                <a:latin typeface="URWPalladioL"/>
              </a:rPr>
              <a:t> </a:t>
            </a:r>
            <a:r>
              <a:rPr lang="it-IT" dirty="0" err="1">
                <a:latin typeface="URWPalladioL"/>
              </a:rPr>
              <a:t>structure</a:t>
            </a:r>
            <a:r>
              <a:rPr lang="it-IT" dirty="0">
                <a:latin typeface="URWPalladioL"/>
              </a:rPr>
              <a:t> </a:t>
            </a:r>
            <a:r>
              <a:rPr lang="it-IT" dirty="0" err="1">
                <a:latin typeface="URWPalladioL"/>
              </a:rPr>
              <a:t>was</a:t>
            </a:r>
            <a:r>
              <a:rPr lang="it-IT" dirty="0">
                <a:latin typeface="URWPalladioL"/>
              </a:rPr>
              <a:t> first </a:t>
            </a:r>
            <a:r>
              <a:rPr lang="it-IT" dirty="0" err="1">
                <a:latin typeface="URWPalladioL"/>
              </a:rPr>
              <a:t>elucidated</a:t>
            </a:r>
            <a:r>
              <a:rPr lang="it-IT" dirty="0">
                <a:latin typeface="URWPalladioL"/>
              </a:rPr>
              <a:t> in 1930s.</a:t>
            </a:r>
          </a:p>
          <a:p>
            <a:pPr algn="ctr"/>
            <a:endParaRPr lang="it-IT" dirty="0">
              <a:latin typeface="URWPalladioL"/>
            </a:endParaRPr>
          </a:p>
          <a:p>
            <a:pPr marL="285750" indent="-285750" algn="ctr">
              <a:buFont typeface="Wingdings" pitchFamily="2" charset="2"/>
              <a:buChar char="Ø"/>
            </a:pPr>
            <a:r>
              <a:rPr lang="it-IT" dirty="0" err="1">
                <a:latin typeface="URWPalladioL"/>
              </a:rPr>
              <a:t>Podophyllotoxin</a:t>
            </a:r>
            <a:r>
              <a:rPr lang="it-IT" dirty="0">
                <a:latin typeface="URWPalladioL"/>
              </a:rPr>
              <a:t> </a:t>
            </a:r>
            <a:r>
              <a:rPr lang="it-IT" dirty="0" err="1">
                <a:latin typeface="URWPalladioL"/>
              </a:rPr>
              <a:t>is</a:t>
            </a:r>
            <a:r>
              <a:rPr lang="it-IT" dirty="0">
                <a:latin typeface="URWPalladioL"/>
              </a:rPr>
              <a:t> </a:t>
            </a:r>
            <a:r>
              <a:rPr lang="it-IT" dirty="0" err="1">
                <a:latin typeface="URWPalladioL"/>
              </a:rPr>
              <a:t>known</a:t>
            </a:r>
            <a:r>
              <a:rPr lang="it-IT" dirty="0">
                <a:latin typeface="URWPalladioL"/>
              </a:rPr>
              <a:t> to </a:t>
            </a:r>
            <a:r>
              <a:rPr lang="it-IT" dirty="0" err="1">
                <a:latin typeface="URWPalladioL"/>
              </a:rPr>
              <a:t>prevent</a:t>
            </a:r>
            <a:r>
              <a:rPr lang="it-IT" dirty="0">
                <a:latin typeface="URWPalladioL"/>
              </a:rPr>
              <a:t> </a:t>
            </a:r>
            <a:r>
              <a:rPr lang="it-IT" dirty="0" err="1">
                <a:latin typeface="URWPalladioL"/>
              </a:rPr>
              <a:t>cell</a:t>
            </a:r>
            <a:r>
              <a:rPr lang="it-IT" dirty="0">
                <a:latin typeface="URWPalladioL"/>
              </a:rPr>
              <a:t> </a:t>
            </a:r>
            <a:r>
              <a:rPr lang="it-IT" dirty="0" err="1">
                <a:latin typeface="URWPalladioL"/>
              </a:rPr>
              <a:t>growth</a:t>
            </a:r>
            <a:r>
              <a:rPr lang="it-IT" dirty="0">
                <a:latin typeface="URWPalladioL"/>
              </a:rPr>
              <a:t> </a:t>
            </a:r>
            <a:r>
              <a:rPr lang="it-IT" dirty="0" err="1">
                <a:latin typeface="URWPalladioL"/>
              </a:rPr>
              <a:t>through</a:t>
            </a:r>
            <a:r>
              <a:rPr lang="it-IT" dirty="0">
                <a:latin typeface="URWPalladioL"/>
              </a:rPr>
              <a:t> </a:t>
            </a:r>
            <a:r>
              <a:rPr lang="it-IT" dirty="0" err="1">
                <a:latin typeface="URWPalladioL"/>
              </a:rPr>
              <a:t>inhibiting</a:t>
            </a:r>
            <a:r>
              <a:rPr lang="it-IT" dirty="0">
                <a:latin typeface="URWPalladioL"/>
              </a:rPr>
              <a:t> the </a:t>
            </a:r>
            <a:r>
              <a:rPr lang="it-IT" dirty="0" err="1">
                <a:latin typeface="URWPalladioL"/>
              </a:rPr>
              <a:t>polymerization</a:t>
            </a:r>
            <a:r>
              <a:rPr lang="it-IT" dirty="0">
                <a:latin typeface="URWPalladioL"/>
              </a:rPr>
              <a:t> of </a:t>
            </a:r>
            <a:r>
              <a:rPr lang="it-IT" dirty="0" err="1">
                <a:latin typeface="URWPalladioL"/>
              </a:rPr>
              <a:t>tubulin</a:t>
            </a:r>
            <a:r>
              <a:rPr lang="it-IT" dirty="0">
                <a:latin typeface="URWPalladioL"/>
              </a:rPr>
              <a:t> and </a:t>
            </a:r>
            <a:r>
              <a:rPr lang="it-IT" dirty="0" err="1">
                <a:latin typeface="URWPalladioL"/>
              </a:rPr>
              <a:t>thus</a:t>
            </a:r>
            <a:r>
              <a:rPr lang="it-IT" dirty="0">
                <a:latin typeface="URWPalladioL"/>
              </a:rPr>
              <a:t> </a:t>
            </a:r>
            <a:r>
              <a:rPr lang="it-IT" dirty="0" err="1">
                <a:latin typeface="URWPalladioL"/>
              </a:rPr>
              <a:t>subdue</a:t>
            </a:r>
            <a:r>
              <a:rPr lang="it-IT" dirty="0">
                <a:latin typeface="URWPalladioL"/>
              </a:rPr>
              <a:t> the </a:t>
            </a:r>
            <a:r>
              <a:rPr lang="it-IT" dirty="0" err="1">
                <a:latin typeface="URWPalladioL"/>
              </a:rPr>
              <a:t>configuration</a:t>
            </a:r>
            <a:r>
              <a:rPr lang="it-IT" dirty="0">
                <a:latin typeface="URWPalladioL"/>
              </a:rPr>
              <a:t> of </a:t>
            </a:r>
            <a:r>
              <a:rPr lang="it-IT" dirty="0" err="1">
                <a:latin typeface="URWPalladioL"/>
              </a:rPr>
              <a:t>mitotic</a:t>
            </a:r>
            <a:r>
              <a:rPr lang="it-IT" dirty="0">
                <a:latin typeface="URWPalladioL"/>
              </a:rPr>
              <a:t> </a:t>
            </a:r>
            <a:r>
              <a:rPr lang="it-IT" dirty="0" err="1">
                <a:latin typeface="URWPalladioL"/>
              </a:rPr>
              <a:t>spindles</a:t>
            </a:r>
            <a:r>
              <a:rPr lang="it-IT" dirty="0">
                <a:latin typeface="URWPalladioL"/>
              </a:rPr>
              <a:t>. The </a:t>
            </a:r>
            <a:r>
              <a:rPr lang="it-IT" dirty="0" err="1">
                <a:latin typeface="URWPalladioL"/>
              </a:rPr>
              <a:t>therapeutic</a:t>
            </a:r>
            <a:r>
              <a:rPr lang="it-IT" dirty="0">
                <a:latin typeface="URWPalladioL"/>
              </a:rPr>
              <a:t> use of </a:t>
            </a:r>
            <a:r>
              <a:rPr lang="it-IT" dirty="0" err="1">
                <a:latin typeface="URWPalladioL"/>
              </a:rPr>
              <a:t>these</a:t>
            </a:r>
            <a:r>
              <a:rPr lang="it-IT" dirty="0">
                <a:latin typeface="URWPalladioL"/>
              </a:rPr>
              <a:t> </a:t>
            </a:r>
            <a:r>
              <a:rPr lang="it-IT" dirty="0" err="1">
                <a:latin typeface="URWPalladioL"/>
              </a:rPr>
              <a:t>drugs</a:t>
            </a:r>
            <a:r>
              <a:rPr lang="it-IT" dirty="0">
                <a:latin typeface="URWPalladioL"/>
              </a:rPr>
              <a:t> </a:t>
            </a:r>
            <a:r>
              <a:rPr lang="it-IT" dirty="0" err="1">
                <a:latin typeface="URWPalladioL"/>
              </a:rPr>
              <a:t>is</a:t>
            </a:r>
            <a:r>
              <a:rPr lang="it-IT" dirty="0">
                <a:latin typeface="URWPalladioL"/>
              </a:rPr>
              <a:t> </a:t>
            </a:r>
            <a:r>
              <a:rPr lang="it-IT" dirty="0" err="1">
                <a:latin typeface="URWPalladioL"/>
              </a:rPr>
              <a:t>however</a:t>
            </a:r>
            <a:r>
              <a:rPr lang="it-IT" dirty="0">
                <a:latin typeface="URWPalladioL"/>
              </a:rPr>
              <a:t> </a:t>
            </a:r>
            <a:r>
              <a:rPr lang="it-IT" dirty="0" err="1">
                <a:latin typeface="URWPalladioL"/>
              </a:rPr>
              <a:t>hindered</a:t>
            </a:r>
            <a:r>
              <a:rPr lang="it-IT" dirty="0">
                <a:latin typeface="URWPalladioL"/>
              </a:rPr>
              <a:t> by </a:t>
            </a:r>
            <a:r>
              <a:rPr lang="it-IT" dirty="0" err="1">
                <a:latin typeface="URWPalladioL"/>
              </a:rPr>
              <a:t>myelosuppression</a:t>
            </a:r>
            <a:r>
              <a:rPr lang="it-IT" dirty="0">
                <a:latin typeface="URWPalladioL"/>
              </a:rPr>
              <a:t>, </a:t>
            </a:r>
            <a:r>
              <a:rPr lang="it-IT" dirty="0" err="1">
                <a:latin typeface="URWPalladioL"/>
              </a:rPr>
              <a:t>development</a:t>
            </a:r>
            <a:r>
              <a:rPr lang="it-IT" dirty="0">
                <a:latin typeface="URWPalladioL"/>
              </a:rPr>
              <a:t> of </a:t>
            </a:r>
            <a:r>
              <a:rPr lang="it-IT" dirty="0" err="1">
                <a:latin typeface="URWPalladioL"/>
              </a:rPr>
              <a:t>drug-resistance</a:t>
            </a:r>
            <a:r>
              <a:rPr lang="it-IT" dirty="0">
                <a:latin typeface="URWPalladioL"/>
              </a:rPr>
              <a:t> and </a:t>
            </a:r>
            <a:r>
              <a:rPr lang="it-IT" dirty="0" err="1">
                <a:latin typeface="URWPalladioL"/>
              </a:rPr>
              <a:t>their</a:t>
            </a:r>
            <a:r>
              <a:rPr lang="it-IT" dirty="0">
                <a:latin typeface="URWPalladioL"/>
              </a:rPr>
              <a:t> </a:t>
            </a:r>
            <a:r>
              <a:rPr lang="it-IT" dirty="0" err="1">
                <a:latin typeface="URWPalladioL"/>
              </a:rPr>
              <a:t>cytotoxic</a:t>
            </a:r>
            <a:r>
              <a:rPr lang="it-IT" dirty="0">
                <a:latin typeface="URWPalladioL"/>
              </a:rPr>
              <a:t> </a:t>
            </a:r>
            <a:r>
              <a:rPr lang="it-IT" dirty="0" err="1">
                <a:latin typeface="URWPalladioL"/>
              </a:rPr>
              <a:t>activity</a:t>
            </a:r>
            <a:r>
              <a:rPr lang="it-IT" dirty="0">
                <a:latin typeface="URWPalladioL"/>
              </a:rPr>
              <a:t> </a:t>
            </a:r>
            <a:r>
              <a:rPr lang="it-IT" dirty="0" err="1">
                <a:latin typeface="URWPalladioL"/>
              </a:rPr>
              <a:t>towards</a:t>
            </a:r>
            <a:r>
              <a:rPr lang="it-IT" dirty="0">
                <a:latin typeface="URWPalladioL"/>
              </a:rPr>
              <a:t> </a:t>
            </a:r>
            <a:r>
              <a:rPr lang="it-IT" dirty="0" err="1">
                <a:latin typeface="URWPalladioL"/>
              </a:rPr>
              <a:t>normal</a:t>
            </a:r>
            <a:r>
              <a:rPr lang="it-IT" dirty="0">
                <a:latin typeface="URWPalladioL"/>
              </a:rPr>
              <a:t> body </a:t>
            </a:r>
            <a:r>
              <a:rPr lang="it-IT" dirty="0" err="1">
                <a:latin typeface="URWPalladioL"/>
              </a:rPr>
              <a:t>cells</a:t>
            </a:r>
            <a:r>
              <a:rPr lang="it-IT" dirty="0">
                <a:latin typeface="URWPalladioL"/>
              </a:rPr>
              <a:t>. </a:t>
            </a:r>
          </a:p>
          <a:p>
            <a:pPr algn="ctr"/>
            <a:endParaRPr lang="it-IT" dirty="0">
              <a:latin typeface="URWPalladioL"/>
            </a:endParaRPr>
          </a:p>
          <a:p>
            <a:pPr marL="285750" indent="-285750" algn="ctr">
              <a:buFont typeface="Wingdings" pitchFamily="2" charset="2"/>
              <a:buChar char="Ø"/>
            </a:pPr>
            <a:r>
              <a:rPr lang="it-IT" dirty="0" err="1">
                <a:latin typeface="URWPalladioL"/>
              </a:rPr>
              <a:t>Extensive</a:t>
            </a:r>
            <a:r>
              <a:rPr lang="it-IT" dirty="0">
                <a:latin typeface="URWPalladioL"/>
              </a:rPr>
              <a:t> </a:t>
            </a:r>
            <a:r>
              <a:rPr lang="it-IT" dirty="0" err="1">
                <a:latin typeface="URWPalladioL"/>
              </a:rPr>
              <a:t>structural</a:t>
            </a:r>
            <a:r>
              <a:rPr lang="it-IT" dirty="0">
                <a:latin typeface="URWPalladioL"/>
              </a:rPr>
              <a:t> </a:t>
            </a:r>
            <a:r>
              <a:rPr lang="it-IT" dirty="0" err="1">
                <a:latin typeface="URWPalladioL"/>
              </a:rPr>
              <a:t>modifications</a:t>
            </a:r>
            <a:r>
              <a:rPr lang="it-IT" dirty="0">
                <a:latin typeface="URWPalladioL"/>
              </a:rPr>
              <a:t> of </a:t>
            </a:r>
            <a:r>
              <a:rPr lang="it-IT" dirty="0" err="1">
                <a:latin typeface="URWPalladioL"/>
              </a:rPr>
              <a:t>podophyllotoxin</a:t>
            </a:r>
            <a:r>
              <a:rPr lang="it-IT" dirty="0">
                <a:latin typeface="URWPalladioL"/>
              </a:rPr>
              <a:t> </a:t>
            </a:r>
            <a:r>
              <a:rPr lang="it-IT" dirty="0" err="1">
                <a:latin typeface="URWPalladioL"/>
              </a:rPr>
              <a:t>have</a:t>
            </a:r>
            <a:r>
              <a:rPr lang="it-IT" dirty="0">
                <a:latin typeface="URWPalladioL"/>
              </a:rPr>
              <a:t> </a:t>
            </a:r>
            <a:r>
              <a:rPr lang="it-IT" dirty="0" err="1">
                <a:latin typeface="URWPalladioL"/>
              </a:rPr>
              <a:t>culminated</a:t>
            </a:r>
            <a:r>
              <a:rPr lang="it-IT" dirty="0">
                <a:latin typeface="URWPalladioL"/>
              </a:rPr>
              <a:t> to </a:t>
            </a:r>
            <a:r>
              <a:rPr lang="it-IT" dirty="0" err="1">
                <a:latin typeface="URWPalladioL"/>
              </a:rPr>
              <a:t>eventually</a:t>
            </a:r>
            <a:r>
              <a:rPr lang="it-IT" dirty="0">
                <a:latin typeface="URWPalladioL"/>
              </a:rPr>
              <a:t> </a:t>
            </a:r>
            <a:r>
              <a:rPr lang="it-IT" dirty="0" err="1">
                <a:latin typeface="URWPalladioL"/>
              </a:rPr>
              <a:t>discover</a:t>
            </a:r>
            <a:r>
              <a:rPr lang="it-IT" dirty="0">
                <a:latin typeface="URWPalladioL"/>
              </a:rPr>
              <a:t> </a:t>
            </a:r>
            <a:r>
              <a:rPr lang="it-IT" dirty="0" err="1">
                <a:latin typeface="URWPalladioL"/>
              </a:rPr>
              <a:t>clinically</a:t>
            </a:r>
            <a:r>
              <a:rPr lang="it-IT" dirty="0">
                <a:latin typeface="URWPalladioL"/>
              </a:rPr>
              <a:t> </a:t>
            </a:r>
            <a:r>
              <a:rPr lang="it-IT" dirty="0" err="1">
                <a:latin typeface="URWPalladioL"/>
              </a:rPr>
              <a:t>viable</a:t>
            </a:r>
            <a:r>
              <a:rPr lang="it-IT" dirty="0">
                <a:latin typeface="URWPalladioL"/>
              </a:rPr>
              <a:t> </a:t>
            </a:r>
            <a:r>
              <a:rPr lang="it-IT" dirty="0" err="1">
                <a:latin typeface="URWPalladioL"/>
              </a:rPr>
              <a:t>anticancer</a:t>
            </a:r>
            <a:r>
              <a:rPr lang="it-IT" dirty="0">
                <a:latin typeface="URWPalladioL"/>
              </a:rPr>
              <a:t> </a:t>
            </a:r>
            <a:r>
              <a:rPr lang="it-IT" dirty="0" err="1">
                <a:latin typeface="URWPalladioL"/>
              </a:rPr>
              <a:t>drugs</a:t>
            </a:r>
            <a:r>
              <a:rPr lang="it-IT" dirty="0">
                <a:latin typeface="URWPalladioL"/>
              </a:rPr>
              <a:t>. The </a:t>
            </a:r>
            <a:r>
              <a:rPr lang="it-IT" dirty="0" err="1">
                <a:latin typeface="URWPalladioL"/>
              </a:rPr>
              <a:t>synthesis</a:t>
            </a:r>
            <a:r>
              <a:rPr lang="it-IT" dirty="0">
                <a:latin typeface="URWPalladioL"/>
              </a:rPr>
              <a:t> of new </a:t>
            </a:r>
            <a:r>
              <a:rPr lang="it-IT" dirty="0" err="1">
                <a:latin typeface="URWPalladioL"/>
              </a:rPr>
              <a:t>potent</a:t>
            </a:r>
            <a:r>
              <a:rPr lang="it-IT" dirty="0">
                <a:latin typeface="URWPalladioL"/>
              </a:rPr>
              <a:t> </a:t>
            </a:r>
            <a:r>
              <a:rPr lang="it-IT" dirty="0" err="1">
                <a:latin typeface="URWPalladioL"/>
              </a:rPr>
              <a:t>podophyllotoxin-derivatives</a:t>
            </a:r>
            <a:r>
              <a:rPr lang="it-IT" dirty="0">
                <a:latin typeface="URWPalladioL"/>
              </a:rPr>
              <a:t> </a:t>
            </a:r>
            <a:r>
              <a:rPr lang="it-IT" dirty="0" err="1">
                <a:latin typeface="URWPalladioL"/>
              </a:rPr>
              <a:t>is</a:t>
            </a:r>
            <a:r>
              <a:rPr lang="it-IT" dirty="0">
                <a:latin typeface="URWPalladioL"/>
              </a:rPr>
              <a:t> a </a:t>
            </a:r>
            <a:r>
              <a:rPr lang="it-IT" dirty="0" err="1">
                <a:latin typeface="URWPalladioL"/>
              </a:rPr>
              <a:t>continuing</a:t>
            </a:r>
            <a:r>
              <a:rPr lang="it-IT" dirty="0">
                <a:latin typeface="URWPalladioL"/>
              </a:rPr>
              <a:t> ( </a:t>
            </a:r>
            <a:r>
              <a:rPr lang="it-IT" dirty="0" err="1">
                <a:latin typeface="URWPalladioL"/>
              </a:rPr>
              <a:t>see</a:t>
            </a:r>
            <a:r>
              <a:rPr lang="it-IT" dirty="0">
                <a:latin typeface="URWPalladioL"/>
              </a:rPr>
              <a:t> </a:t>
            </a:r>
            <a:r>
              <a:rPr lang="it-IT" dirty="0" err="1">
                <a:latin typeface="URWPalladioL"/>
              </a:rPr>
              <a:t>review</a:t>
            </a:r>
            <a:r>
              <a:rPr lang="it-IT" dirty="0">
                <a:latin typeface="URWPalladioL"/>
              </a:rPr>
              <a:t> ). </a:t>
            </a:r>
            <a:r>
              <a:rPr lang="it-IT" dirty="0" err="1">
                <a:latin typeface="URWPalladioL"/>
              </a:rPr>
              <a:t>These</a:t>
            </a:r>
            <a:r>
              <a:rPr lang="it-IT" dirty="0">
                <a:latin typeface="URWPalladioL"/>
              </a:rPr>
              <a:t> </a:t>
            </a:r>
            <a:r>
              <a:rPr lang="it-IT" dirty="0" err="1">
                <a:latin typeface="URWPalladioL"/>
              </a:rPr>
              <a:t>have</a:t>
            </a:r>
            <a:r>
              <a:rPr lang="it-IT" dirty="0">
                <a:latin typeface="URWPalladioL"/>
              </a:rPr>
              <a:t> </a:t>
            </a:r>
            <a:r>
              <a:rPr lang="it-IT" dirty="0" err="1">
                <a:latin typeface="URWPalladioL"/>
              </a:rPr>
              <a:t>thence</a:t>
            </a:r>
            <a:r>
              <a:rPr lang="it-IT" dirty="0">
                <a:latin typeface="URWPalladioL"/>
              </a:rPr>
              <a:t> </a:t>
            </a:r>
            <a:r>
              <a:rPr lang="it-IT" dirty="0" err="1">
                <a:latin typeface="URWPalladioL"/>
              </a:rPr>
              <a:t>opened</a:t>
            </a:r>
            <a:r>
              <a:rPr lang="it-IT" dirty="0">
                <a:latin typeface="URWPalladioL"/>
              </a:rPr>
              <a:t> a </a:t>
            </a:r>
            <a:r>
              <a:rPr lang="it-IT" dirty="0" err="1">
                <a:latin typeface="URWPalladioL"/>
              </a:rPr>
              <a:t>window</a:t>
            </a:r>
            <a:r>
              <a:rPr lang="it-IT" dirty="0">
                <a:latin typeface="URWPalladioL"/>
              </a:rPr>
              <a:t> for </a:t>
            </a:r>
            <a:r>
              <a:rPr lang="it-IT" dirty="0" err="1">
                <a:latin typeface="URWPalladioL"/>
              </a:rPr>
              <a:t>virtual</a:t>
            </a:r>
            <a:r>
              <a:rPr lang="it-IT" dirty="0">
                <a:latin typeface="URWPalladioL"/>
              </a:rPr>
              <a:t> </a:t>
            </a:r>
            <a:r>
              <a:rPr lang="it-IT" dirty="0" err="1">
                <a:latin typeface="URWPalladioL"/>
              </a:rPr>
              <a:t>designing</a:t>
            </a:r>
            <a:r>
              <a:rPr lang="it-IT" dirty="0">
                <a:latin typeface="URWPalladioL"/>
              </a:rPr>
              <a:t> of </a:t>
            </a:r>
            <a:r>
              <a:rPr lang="it-IT" dirty="0" err="1">
                <a:latin typeface="URWPalladioL"/>
              </a:rPr>
              <a:t>unlimited</a:t>
            </a:r>
            <a:r>
              <a:rPr lang="it-IT" dirty="0">
                <a:latin typeface="URWPalladioL"/>
              </a:rPr>
              <a:t> </a:t>
            </a:r>
            <a:r>
              <a:rPr lang="it-IT" dirty="0" err="1">
                <a:latin typeface="URWPalladioL"/>
              </a:rPr>
              <a:t>podophyllotoxin-derivatives</a:t>
            </a:r>
            <a:r>
              <a:rPr lang="it-IT" dirty="0">
                <a:latin typeface="URWPalladioL"/>
              </a:rPr>
              <a:t> </a:t>
            </a:r>
            <a:r>
              <a:rPr lang="it-IT" dirty="0" err="1">
                <a:latin typeface="URWPalladioL"/>
              </a:rPr>
              <a:t>geared</a:t>
            </a:r>
            <a:r>
              <a:rPr lang="it-IT" dirty="0">
                <a:latin typeface="URWPalladioL"/>
              </a:rPr>
              <a:t> </a:t>
            </a:r>
            <a:r>
              <a:rPr lang="it-IT" dirty="0" err="1">
                <a:latin typeface="URWPalladioL"/>
              </a:rPr>
              <a:t>at</a:t>
            </a:r>
            <a:r>
              <a:rPr lang="it-IT" dirty="0">
                <a:latin typeface="URWPalladioL"/>
              </a:rPr>
              <a:t> </a:t>
            </a:r>
            <a:r>
              <a:rPr lang="it-IT" dirty="0" err="1">
                <a:latin typeface="URWPalladioL"/>
              </a:rPr>
              <a:t>improving</a:t>
            </a:r>
            <a:r>
              <a:rPr lang="it-IT" dirty="0">
                <a:latin typeface="URWPalladioL"/>
              </a:rPr>
              <a:t> </a:t>
            </a:r>
            <a:r>
              <a:rPr lang="it-IT" dirty="0" err="1">
                <a:latin typeface="URWPalladioL"/>
              </a:rPr>
              <a:t>clinical</a:t>
            </a:r>
            <a:r>
              <a:rPr lang="it-IT" dirty="0">
                <a:latin typeface="URWPalladioL"/>
              </a:rPr>
              <a:t> </a:t>
            </a:r>
            <a:r>
              <a:rPr lang="it-IT" dirty="0" err="1">
                <a:latin typeface="URWPalladioL"/>
              </a:rPr>
              <a:t>efficacy</a:t>
            </a:r>
            <a:r>
              <a:rPr lang="it-IT" dirty="0">
                <a:latin typeface="URWPalladioL"/>
              </a:rPr>
              <a:t>.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473120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2F2DD465-B3CB-554B-87FF-B5B4E0DDA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813" y="661432"/>
            <a:ext cx="4645025" cy="536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3" name="CasellaDiTesto 3">
            <a:extLst>
              <a:ext uri="{FF2B5EF4-FFF2-40B4-BE49-F238E27FC236}">
                <a16:creationId xmlns:a16="http://schemas.microsoft.com/office/drawing/2014/main" id="{44AF7D0C-04C6-A34B-9A45-5AD3CA2C17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1963" y="1412876"/>
            <a:ext cx="12176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it-IT" altLang="it-IT" sz="2800"/>
              <a:t>Lignina</a:t>
            </a:r>
          </a:p>
        </p:txBody>
      </p:sp>
      <p:sp>
        <p:nvSpPr>
          <p:cNvPr id="5124" name="CasellaDiTesto 1">
            <a:extLst>
              <a:ext uri="{FF2B5EF4-FFF2-40B4-BE49-F238E27FC236}">
                <a16:creationId xmlns:a16="http://schemas.microsoft.com/office/drawing/2014/main" id="{23838CF4-16DB-D246-B844-BA11CCDCBB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932" y="3349526"/>
            <a:ext cx="57277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it-IT" altLang="it-IT" sz="2400" dirty="0"/>
              <a:t>The random radical </a:t>
            </a:r>
            <a:r>
              <a:rPr lang="it-IT" altLang="it-IT" sz="2400" dirty="0" err="1"/>
              <a:t>copolymerization</a:t>
            </a:r>
            <a:r>
              <a:rPr lang="it-IT" altLang="it-IT" sz="2400" dirty="0"/>
              <a:t> of the </a:t>
            </a:r>
            <a:r>
              <a:rPr lang="it-IT" altLang="it-IT" sz="2400" dirty="0" err="1"/>
              <a:t>three</a:t>
            </a:r>
            <a:r>
              <a:rPr lang="it-IT" altLang="it-IT" sz="2400" dirty="0"/>
              <a:t> </a:t>
            </a:r>
            <a:r>
              <a:rPr lang="it-IT" altLang="it-IT" sz="2400" dirty="0" err="1"/>
              <a:t>precursors</a:t>
            </a:r>
            <a:r>
              <a:rPr lang="it-IT" altLang="it-IT" sz="2400" dirty="0"/>
              <a:t> (</a:t>
            </a:r>
            <a:r>
              <a:rPr lang="it-IT" altLang="it-IT" sz="2400" dirty="0" err="1"/>
              <a:t>phenylpropenols</a:t>
            </a:r>
            <a:r>
              <a:rPr lang="it-IT" altLang="it-IT" sz="2400" dirty="0"/>
              <a:t>) </a:t>
            </a:r>
            <a:r>
              <a:rPr lang="it-IT" altLang="it-IT" sz="2400" dirty="0" err="1"/>
              <a:t>catalyzed</a:t>
            </a:r>
            <a:r>
              <a:rPr lang="it-IT" altLang="it-IT" sz="2400" dirty="0"/>
              <a:t> by the </a:t>
            </a:r>
            <a:r>
              <a:rPr lang="it-IT" altLang="it-IT" sz="2400" dirty="0" err="1"/>
              <a:t>peroxidase</a:t>
            </a:r>
            <a:r>
              <a:rPr lang="it-IT" altLang="it-IT" sz="2400" dirty="0"/>
              <a:t> </a:t>
            </a:r>
            <a:r>
              <a:rPr lang="it-IT" altLang="it-IT" sz="2400" dirty="0" err="1"/>
              <a:t>enzyme</a:t>
            </a:r>
            <a:r>
              <a:rPr lang="it-IT" altLang="it-IT" sz="2400" dirty="0"/>
              <a:t>, </a:t>
            </a:r>
            <a:r>
              <a:rPr lang="it-IT" altLang="it-IT" sz="2400" dirty="0" err="1"/>
              <a:t>leads</a:t>
            </a:r>
            <a:r>
              <a:rPr lang="it-IT" altLang="it-IT" sz="2400" dirty="0"/>
              <a:t> to the </a:t>
            </a:r>
            <a:r>
              <a:rPr lang="it-IT" altLang="it-IT" sz="2400" dirty="0" err="1"/>
              <a:t>formation</a:t>
            </a:r>
            <a:r>
              <a:rPr lang="it-IT" altLang="it-IT" sz="2400" dirty="0"/>
              <a:t> of a </a:t>
            </a:r>
            <a:r>
              <a:rPr lang="it-IT" altLang="it-IT" sz="2400" dirty="0" err="1"/>
              <a:t>polymer</a:t>
            </a:r>
            <a:r>
              <a:rPr lang="it-IT" altLang="it-IT" sz="2400" dirty="0"/>
              <a:t> with a </a:t>
            </a:r>
            <a:r>
              <a:rPr lang="it-IT" altLang="it-IT" sz="2400" dirty="0" err="1"/>
              <a:t>disordered</a:t>
            </a:r>
            <a:r>
              <a:rPr lang="it-IT" altLang="it-IT" sz="2400" dirty="0"/>
              <a:t>, </a:t>
            </a:r>
            <a:r>
              <a:rPr lang="it-IT" altLang="it-IT" sz="2400" dirty="0" err="1"/>
              <a:t>three-dimensional</a:t>
            </a:r>
            <a:r>
              <a:rPr lang="it-IT" altLang="it-IT" sz="2400" dirty="0"/>
              <a:t>, </a:t>
            </a:r>
            <a:r>
              <a:rPr lang="it-IT" altLang="it-IT" sz="2400" dirty="0" err="1"/>
              <a:t>branched</a:t>
            </a:r>
            <a:r>
              <a:rPr lang="it-IT" altLang="it-IT" sz="2400" dirty="0"/>
              <a:t> </a:t>
            </a:r>
            <a:r>
              <a:rPr lang="it-IT" altLang="it-IT" sz="2400" dirty="0" err="1"/>
              <a:t>structure</a:t>
            </a:r>
            <a:r>
              <a:rPr lang="it-IT" altLang="it-IT" sz="2400" dirty="0"/>
              <a:t>, </a:t>
            </a:r>
            <a:r>
              <a:rPr lang="it-IT" altLang="it-IT" sz="2400" dirty="0" err="1"/>
              <a:t>insoluble</a:t>
            </a:r>
            <a:r>
              <a:rPr lang="it-IT" altLang="it-IT" sz="2400" dirty="0"/>
              <a:t> in water and in the </a:t>
            </a:r>
            <a:r>
              <a:rPr lang="it-IT" altLang="it-IT" sz="2400" dirty="0" err="1"/>
              <a:t>most</a:t>
            </a:r>
            <a:r>
              <a:rPr lang="it-IT" altLang="it-IT" sz="2400" dirty="0"/>
              <a:t> common </a:t>
            </a:r>
            <a:r>
              <a:rPr lang="it-IT" altLang="it-IT" sz="2400" dirty="0" err="1"/>
              <a:t>solvents</a:t>
            </a:r>
            <a:r>
              <a:rPr lang="it-IT" altLang="it-IT" sz="2400" dirty="0"/>
              <a:t>: </a:t>
            </a:r>
            <a:r>
              <a:rPr lang="it-IT" altLang="it-IT" sz="2400" dirty="0" err="1"/>
              <a:t>lignin</a:t>
            </a:r>
            <a:r>
              <a:rPr lang="it-IT" altLang="it-IT" sz="2400" dirty="0"/>
              <a:t>. </a:t>
            </a: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677C662E-4EE4-2F4B-A421-D27572A38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B5861-EC54-884C-93FD-412F35D423E0}" type="slidenum">
              <a:rPr lang="it-IT" smtClean="0"/>
              <a:t>16</a:t>
            </a:fld>
            <a:endParaRPr lang="it-IT"/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345D3D70-2DBB-0A44-99EA-7B58F9F8A98E}"/>
              </a:ext>
            </a:extLst>
          </p:cNvPr>
          <p:cNvGrpSpPr/>
          <p:nvPr/>
        </p:nvGrpSpPr>
        <p:grpSpPr>
          <a:xfrm>
            <a:off x="1585914" y="493714"/>
            <a:ext cx="4249737" cy="2270125"/>
            <a:chOff x="1585914" y="493714"/>
            <a:chExt cx="4249737" cy="2270125"/>
          </a:xfrm>
        </p:grpSpPr>
        <p:pic>
          <p:nvPicPr>
            <p:cNvPr id="5126" name="Picture 2">
              <a:extLst>
                <a:ext uri="{FF2B5EF4-FFF2-40B4-BE49-F238E27FC236}">
                  <a16:creationId xmlns:a16="http://schemas.microsoft.com/office/drawing/2014/main" id="{4795FD96-BF56-8C4F-8FE2-319EFBBEAE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5914" y="493714"/>
              <a:ext cx="4249737" cy="2270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Rettangolo 2">
              <a:extLst>
                <a:ext uri="{FF2B5EF4-FFF2-40B4-BE49-F238E27FC236}">
                  <a16:creationId xmlns:a16="http://schemas.microsoft.com/office/drawing/2014/main" id="{73CA97C2-1F92-6C42-AED4-B441C93023D5}"/>
                </a:ext>
              </a:extLst>
            </p:cNvPr>
            <p:cNvSpPr/>
            <p:nvPr/>
          </p:nvSpPr>
          <p:spPr>
            <a:xfrm>
              <a:off x="4271963" y="1556823"/>
              <a:ext cx="1217612" cy="52387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" name="CasellaDiTesto 3">
              <a:extLst>
                <a:ext uri="{FF2B5EF4-FFF2-40B4-BE49-F238E27FC236}">
                  <a16:creationId xmlns:a16="http://schemas.microsoft.com/office/drawing/2014/main" id="{FF241AE5-59EF-994C-8BDF-2585F64AABA8}"/>
                </a:ext>
              </a:extLst>
            </p:cNvPr>
            <p:cNvSpPr txBox="1"/>
            <p:nvPr/>
          </p:nvSpPr>
          <p:spPr>
            <a:xfrm>
              <a:off x="4494894" y="1591747"/>
              <a:ext cx="8772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err="1"/>
                <a:t>Lignin</a:t>
              </a:r>
              <a:endParaRPr lang="it-IT" dirty="0"/>
            </a:p>
          </p:txBody>
        </p:sp>
      </p:grpSp>
    </p:spTree>
    <p:extLst>
      <p:ext uri="{BB962C8B-B14F-4D97-AF65-F5344CB8AC3E}">
        <p14:creationId xmlns:p14="http://schemas.microsoft.com/office/powerpoint/2010/main" val="9240244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2F2DD465-B3CB-554B-87FF-B5B4E0DDA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813" y="661432"/>
            <a:ext cx="4645025" cy="536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4" name="CasellaDiTesto 1">
            <a:extLst>
              <a:ext uri="{FF2B5EF4-FFF2-40B4-BE49-F238E27FC236}">
                <a16:creationId xmlns:a16="http://schemas.microsoft.com/office/drawing/2014/main" id="{23838CF4-16DB-D246-B844-BA11CCDCBB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50500"/>
            <a:ext cx="6146799" cy="637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algn="ctr">
              <a:buFont typeface="Wingdings" pitchFamily="2" charset="2"/>
              <a:buChar char="Ø"/>
            </a:pPr>
            <a:r>
              <a:rPr lang="it-IT" altLang="it-IT" sz="2400" dirty="0" err="1"/>
              <a:t>Lignin</a:t>
            </a:r>
            <a:r>
              <a:rPr lang="it-IT" altLang="it-IT" sz="2400" dirty="0"/>
              <a:t> </a:t>
            </a:r>
            <a:r>
              <a:rPr lang="it-IT" altLang="it-IT" sz="2400" dirty="0" err="1"/>
              <a:t>polymers</a:t>
            </a:r>
            <a:r>
              <a:rPr lang="it-IT" altLang="it-IT" sz="2400" dirty="0"/>
              <a:t> are </a:t>
            </a:r>
            <a:r>
              <a:rPr lang="it-IT" altLang="it-IT" sz="2400" dirty="0" err="1"/>
              <a:t>complex</a:t>
            </a:r>
            <a:r>
              <a:rPr lang="it-IT" altLang="it-IT" sz="2400" dirty="0"/>
              <a:t> </a:t>
            </a:r>
            <a:r>
              <a:rPr lang="it-IT" altLang="it-IT" sz="2400" dirty="0" err="1"/>
              <a:t>structures</a:t>
            </a:r>
            <a:r>
              <a:rPr lang="it-IT" altLang="it-IT" sz="2400" dirty="0"/>
              <a:t> with a </a:t>
            </a:r>
            <a:r>
              <a:rPr lang="it-IT" altLang="it-IT" sz="2400" dirty="0" err="1"/>
              <a:t>molecular</a:t>
            </a:r>
            <a:r>
              <a:rPr lang="it-IT" altLang="it-IT" sz="2400" dirty="0"/>
              <a:t> </a:t>
            </a:r>
            <a:r>
              <a:rPr lang="it-IT" altLang="it-IT" sz="2400" dirty="0" err="1"/>
              <a:t>weight</a:t>
            </a:r>
            <a:r>
              <a:rPr lang="it-IT" altLang="it-IT" sz="2400" dirty="0"/>
              <a:t> of 10,000 Dalton. </a:t>
            </a:r>
          </a:p>
          <a:p>
            <a:endParaRPr lang="it-IT" altLang="it-IT" sz="2400" dirty="0"/>
          </a:p>
          <a:p>
            <a:pPr marL="285750" indent="-285750" algn="ctr">
              <a:buFont typeface="Wingdings" pitchFamily="2" charset="2"/>
              <a:buChar char="Ø"/>
            </a:pPr>
            <a:r>
              <a:rPr lang="it-IT" altLang="it-IT" sz="2400" dirty="0" err="1"/>
              <a:t>This</a:t>
            </a:r>
            <a:r>
              <a:rPr lang="it-IT" altLang="it-IT" sz="2400" dirty="0"/>
              <a:t> component of the </a:t>
            </a:r>
            <a:r>
              <a:rPr lang="it-IT" altLang="it-IT" sz="2400" dirty="0" err="1"/>
              <a:t>wood</a:t>
            </a:r>
            <a:r>
              <a:rPr lang="it-IT" altLang="it-IT" sz="2400" dirty="0"/>
              <a:t> </a:t>
            </a:r>
            <a:r>
              <a:rPr lang="it-IT" altLang="it-IT" sz="2400" dirty="0" err="1"/>
              <a:t>allows</a:t>
            </a:r>
            <a:r>
              <a:rPr lang="it-IT" altLang="it-IT" sz="2400" dirty="0"/>
              <a:t> to </a:t>
            </a:r>
            <a:r>
              <a:rPr lang="it-IT" altLang="it-IT" sz="2400" dirty="0" err="1"/>
              <a:t>perform</a:t>
            </a:r>
            <a:r>
              <a:rPr lang="it-IT" altLang="it-IT" sz="2400" dirty="0"/>
              <a:t> </a:t>
            </a:r>
            <a:r>
              <a:rPr lang="it-IT" altLang="it-IT" sz="2400" dirty="0" err="1"/>
              <a:t>many</a:t>
            </a:r>
            <a:r>
              <a:rPr lang="it-IT" altLang="it-IT" sz="2400" dirty="0"/>
              <a:t> </a:t>
            </a:r>
            <a:r>
              <a:rPr lang="it-IT" altLang="it-IT" sz="2400" dirty="0" err="1"/>
              <a:t>functions</a:t>
            </a:r>
            <a:r>
              <a:rPr lang="it-IT" altLang="it-IT" sz="2400" dirty="0"/>
              <a:t> </a:t>
            </a:r>
            <a:r>
              <a:rPr lang="it-IT" altLang="it-IT" sz="2400" dirty="0" err="1"/>
              <a:t>essential</a:t>
            </a:r>
            <a:r>
              <a:rPr lang="it-IT" altLang="it-IT" sz="2400" dirty="0"/>
              <a:t> to the life of </a:t>
            </a:r>
            <a:r>
              <a:rPr lang="it-IT" altLang="it-IT" sz="2400" dirty="0" err="1"/>
              <a:t>plants</a:t>
            </a:r>
            <a:r>
              <a:rPr lang="it-IT" altLang="it-IT" sz="2400" dirty="0"/>
              <a:t>. For </a:t>
            </a:r>
            <a:r>
              <a:rPr lang="it-IT" altLang="it-IT" sz="2400" dirty="0" err="1"/>
              <a:t>example</a:t>
            </a:r>
            <a:r>
              <a:rPr lang="it-IT" altLang="it-IT" sz="2400" dirty="0"/>
              <a:t>, </a:t>
            </a:r>
            <a:r>
              <a:rPr lang="it-IT" altLang="it-IT" sz="2400" dirty="0" err="1"/>
              <a:t>it</a:t>
            </a:r>
            <a:r>
              <a:rPr lang="it-IT" altLang="it-IT" sz="2400" dirty="0"/>
              <a:t> </a:t>
            </a:r>
            <a:r>
              <a:rPr lang="it-IT" altLang="it-IT" sz="2400" dirty="0" err="1"/>
              <a:t>has</a:t>
            </a:r>
            <a:r>
              <a:rPr lang="it-IT" altLang="it-IT" sz="2400" dirty="0"/>
              <a:t> a </a:t>
            </a:r>
            <a:r>
              <a:rPr lang="it-IT" altLang="it-IT" sz="2400" dirty="0" err="1"/>
              <a:t>very</a:t>
            </a:r>
            <a:r>
              <a:rPr lang="it-IT" altLang="it-IT" sz="2400" dirty="0"/>
              <a:t> </a:t>
            </a:r>
            <a:r>
              <a:rPr lang="it-IT" altLang="it-IT" sz="2400" dirty="0" err="1"/>
              <a:t>important</a:t>
            </a:r>
            <a:r>
              <a:rPr lang="it-IT" altLang="it-IT" sz="2400" dirty="0"/>
              <a:t> </a:t>
            </a:r>
            <a:r>
              <a:rPr lang="it-IT" altLang="it-IT" sz="2400" dirty="0" err="1"/>
              <a:t>function</a:t>
            </a:r>
            <a:r>
              <a:rPr lang="it-IT" altLang="it-IT" sz="2400" dirty="0"/>
              <a:t> in the </a:t>
            </a:r>
            <a:r>
              <a:rPr lang="it-IT" altLang="it-IT" sz="2400" dirty="0" err="1"/>
              <a:t>internal</a:t>
            </a:r>
            <a:r>
              <a:rPr lang="it-IT" altLang="it-IT" sz="2400" dirty="0"/>
              <a:t> </a:t>
            </a:r>
            <a:r>
              <a:rPr lang="it-IT" altLang="it-IT" sz="2400" dirty="0" err="1"/>
              <a:t>transport</a:t>
            </a:r>
            <a:r>
              <a:rPr lang="it-IT" altLang="it-IT" sz="2400" dirty="0"/>
              <a:t> of water, </a:t>
            </a:r>
            <a:r>
              <a:rPr lang="it-IT" altLang="it-IT" sz="2400" dirty="0" err="1"/>
              <a:t>nutrients</a:t>
            </a:r>
            <a:r>
              <a:rPr lang="it-IT" altLang="it-IT" sz="2400" dirty="0"/>
              <a:t> and </a:t>
            </a:r>
            <a:r>
              <a:rPr lang="it-IT" altLang="it-IT" sz="2400" dirty="0" err="1"/>
              <a:t>metabolites</a:t>
            </a:r>
            <a:r>
              <a:rPr lang="it-IT" altLang="it-IT" sz="2400" dirty="0"/>
              <a:t>. </a:t>
            </a:r>
          </a:p>
          <a:p>
            <a:endParaRPr lang="it-IT" altLang="it-IT" sz="2400" dirty="0"/>
          </a:p>
          <a:p>
            <a:pPr marL="285750" indent="-285750" algn="ctr">
              <a:buFont typeface="Wingdings" pitchFamily="2" charset="2"/>
              <a:buChar char="Ø"/>
            </a:pPr>
            <a:r>
              <a:rPr lang="it-IT" altLang="it-IT" sz="2400" dirty="0" err="1"/>
              <a:t>It</a:t>
            </a:r>
            <a:r>
              <a:rPr lang="it-IT" altLang="it-IT" sz="2400" dirty="0"/>
              <a:t> </a:t>
            </a:r>
            <a:r>
              <a:rPr lang="it-IT" altLang="it-IT" sz="2400" dirty="0" err="1"/>
              <a:t>provides</a:t>
            </a:r>
            <a:r>
              <a:rPr lang="it-IT" altLang="it-IT" sz="2400" dirty="0"/>
              <a:t> </a:t>
            </a:r>
            <a:r>
              <a:rPr lang="it-IT" altLang="it-IT" sz="2400" dirty="0" err="1"/>
              <a:t>stiffness</a:t>
            </a:r>
            <a:r>
              <a:rPr lang="it-IT" altLang="it-IT" sz="2400" dirty="0"/>
              <a:t> to the </a:t>
            </a:r>
            <a:r>
              <a:rPr lang="it-IT" altLang="it-IT" sz="2400" dirty="0" err="1"/>
              <a:t>cell</a:t>
            </a:r>
            <a:r>
              <a:rPr lang="it-IT" altLang="it-IT" sz="2400" dirty="0"/>
              <a:t> </a:t>
            </a:r>
            <a:r>
              <a:rPr lang="it-IT" altLang="it-IT" sz="2400" dirty="0" err="1"/>
              <a:t>walls</a:t>
            </a:r>
            <a:r>
              <a:rPr lang="it-IT" altLang="it-IT" sz="2400" dirty="0"/>
              <a:t> and </a:t>
            </a:r>
            <a:r>
              <a:rPr lang="it-IT" altLang="it-IT" sz="2400" dirty="0" err="1"/>
              <a:t>allows</a:t>
            </a:r>
            <a:r>
              <a:rPr lang="it-IT" altLang="it-IT" sz="2400" dirty="0"/>
              <a:t> the connection </a:t>
            </a:r>
            <a:r>
              <a:rPr lang="it-IT" altLang="it-IT" sz="2400" dirty="0" err="1"/>
              <a:t>between</a:t>
            </a:r>
            <a:r>
              <a:rPr lang="it-IT" altLang="it-IT" sz="2400" dirty="0"/>
              <a:t> the </a:t>
            </a:r>
            <a:r>
              <a:rPr lang="it-IT" altLang="it-IT" sz="2400" dirty="0" err="1"/>
              <a:t>different</a:t>
            </a:r>
            <a:r>
              <a:rPr lang="it-IT" altLang="it-IT" sz="2400" dirty="0"/>
              <a:t> </a:t>
            </a:r>
            <a:r>
              <a:rPr lang="it-IT" altLang="it-IT" sz="2400" dirty="0" err="1"/>
              <a:t>cells</a:t>
            </a:r>
            <a:r>
              <a:rPr lang="it-IT" altLang="it-IT" sz="2400" dirty="0"/>
              <a:t> of the </a:t>
            </a:r>
            <a:r>
              <a:rPr lang="it-IT" altLang="it-IT" sz="2400" dirty="0" err="1"/>
              <a:t>wood</a:t>
            </a:r>
            <a:r>
              <a:rPr lang="it-IT" altLang="it-IT" sz="2400" dirty="0"/>
              <a:t>, </a:t>
            </a:r>
            <a:r>
              <a:rPr lang="it-IT" altLang="it-IT" sz="2400" dirty="0" err="1"/>
              <a:t>creating</a:t>
            </a:r>
            <a:r>
              <a:rPr lang="it-IT" altLang="it-IT" sz="2400" dirty="0"/>
              <a:t> a </a:t>
            </a:r>
            <a:r>
              <a:rPr lang="it-IT" altLang="it-IT" sz="2400" dirty="0" err="1"/>
              <a:t>material</a:t>
            </a:r>
            <a:r>
              <a:rPr lang="it-IT" altLang="it-IT" sz="2400" dirty="0"/>
              <a:t> </a:t>
            </a:r>
            <a:r>
              <a:rPr lang="it-IT" altLang="it-IT" sz="2400" dirty="0" err="1"/>
              <a:t>that</a:t>
            </a:r>
            <a:r>
              <a:rPr lang="it-IT" altLang="it-IT" sz="2400" dirty="0"/>
              <a:t> </a:t>
            </a:r>
            <a:r>
              <a:rPr lang="it-IT" altLang="it-IT" sz="2400" dirty="0" err="1"/>
              <a:t>is</a:t>
            </a:r>
            <a:r>
              <a:rPr lang="it-IT" altLang="it-IT" sz="2400" dirty="0"/>
              <a:t> </a:t>
            </a:r>
            <a:r>
              <a:rPr lang="it-IT" altLang="it-IT" sz="2400" dirty="0" err="1"/>
              <a:t>very</a:t>
            </a:r>
            <a:r>
              <a:rPr lang="it-IT" altLang="it-IT" sz="2400" dirty="0"/>
              <a:t> </a:t>
            </a:r>
            <a:r>
              <a:rPr lang="it-IT" altLang="it-IT" sz="2400" dirty="0" err="1"/>
              <a:t>resistant</a:t>
            </a:r>
            <a:r>
              <a:rPr lang="it-IT" altLang="it-IT" sz="2400" dirty="0"/>
              <a:t> to shocks, </a:t>
            </a:r>
            <a:r>
              <a:rPr lang="it-IT" altLang="it-IT" sz="2400" dirty="0" err="1"/>
              <a:t>compressions</a:t>
            </a:r>
            <a:r>
              <a:rPr lang="it-IT" altLang="it-IT" sz="2400" dirty="0"/>
              <a:t> and bending. </a:t>
            </a:r>
            <a:r>
              <a:rPr lang="it-IT" altLang="it-IT" sz="2400" dirty="0" err="1"/>
              <a:t>Lignified</a:t>
            </a:r>
            <a:r>
              <a:rPr lang="it-IT" altLang="it-IT" sz="2400" dirty="0"/>
              <a:t> </a:t>
            </a:r>
            <a:r>
              <a:rPr lang="it-IT" altLang="it-IT" sz="2400" dirty="0" err="1"/>
              <a:t>tissues</a:t>
            </a:r>
            <a:r>
              <a:rPr lang="it-IT" altLang="it-IT" sz="2400" dirty="0"/>
              <a:t> </a:t>
            </a:r>
            <a:r>
              <a:rPr lang="it-IT" altLang="it-IT" sz="2400" dirty="0" err="1"/>
              <a:t>resist</a:t>
            </a:r>
            <a:r>
              <a:rPr lang="it-IT" altLang="it-IT" sz="2400" dirty="0"/>
              <a:t> </a:t>
            </a:r>
            <a:r>
              <a:rPr lang="it-IT" altLang="it-IT" sz="2400" dirty="0" err="1"/>
              <a:t>very</a:t>
            </a:r>
            <a:r>
              <a:rPr lang="it-IT" altLang="it-IT" sz="2400" dirty="0"/>
              <a:t> </a:t>
            </a:r>
            <a:r>
              <a:rPr lang="it-IT" altLang="it-IT" sz="2400" dirty="0" err="1"/>
              <a:t>well</a:t>
            </a:r>
            <a:r>
              <a:rPr lang="it-IT" altLang="it-IT" sz="2400" dirty="0"/>
              <a:t> to </a:t>
            </a:r>
            <a:r>
              <a:rPr lang="it-IT" altLang="it-IT" sz="2400" dirty="0" err="1"/>
              <a:t>attacks</a:t>
            </a:r>
            <a:r>
              <a:rPr lang="it-IT" altLang="it-IT" sz="2400" dirty="0"/>
              <a:t> by </a:t>
            </a:r>
            <a:r>
              <a:rPr lang="it-IT" altLang="it-IT" sz="2400" dirty="0" err="1"/>
              <a:t>microorganisms</a:t>
            </a:r>
            <a:r>
              <a:rPr lang="it-IT" altLang="it-IT" sz="2400" dirty="0"/>
              <a:t>, </a:t>
            </a:r>
            <a:r>
              <a:rPr lang="it-IT" altLang="it-IT" sz="2400" dirty="0" err="1"/>
              <a:t>not</a:t>
            </a:r>
            <a:r>
              <a:rPr lang="it-IT" altLang="it-IT" sz="2400" dirty="0"/>
              <a:t> </a:t>
            </a:r>
            <a:r>
              <a:rPr lang="it-IT" altLang="it-IT" sz="2400" dirty="0" err="1"/>
              <a:t>allowing</a:t>
            </a:r>
            <a:r>
              <a:rPr lang="it-IT" altLang="it-IT" sz="2400" dirty="0"/>
              <a:t> the </a:t>
            </a:r>
            <a:r>
              <a:rPr lang="it-IT" altLang="it-IT" sz="2400" dirty="0" err="1"/>
              <a:t>penetration</a:t>
            </a:r>
            <a:r>
              <a:rPr lang="it-IT" altLang="it-IT" sz="2400" dirty="0"/>
              <a:t> of </a:t>
            </a:r>
            <a:r>
              <a:rPr lang="it-IT" altLang="it-IT" sz="2400" dirty="0" err="1"/>
              <a:t>destructive</a:t>
            </a:r>
            <a:r>
              <a:rPr lang="it-IT" altLang="it-IT" sz="2400" dirty="0"/>
              <a:t> </a:t>
            </a:r>
            <a:r>
              <a:rPr lang="it-IT" altLang="it-IT" sz="2400" dirty="0" err="1"/>
              <a:t>enzymes</a:t>
            </a:r>
            <a:r>
              <a:rPr lang="it-IT" altLang="it-IT" sz="2400" dirty="0"/>
              <a:t> </a:t>
            </a:r>
            <a:r>
              <a:rPr lang="it-IT" altLang="it-IT" sz="2400" dirty="0" err="1"/>
              <a:t>into</a:t>
            </a:r>
            <a:r>
              <a:rPr lang="it-IT" altLang="it-IT" sz="2400" dirty="0"/>
              <a:t> the </a:t>
            </a:r>
            <a:r>
              <a:rPr lang="it-IT" altLang="it-IT" sz="2400" dirty="0" err="1"/>
              <a:t>cell</a:t>
            </a:r>
            <a:r>
              <a:rPr lang="it-IT" altLang="it-IT" sz="2400" dirty="0"/>
              <a:t> </a:t>
            </a:r>
            <a:r>
              <a:rPr lang="it-IT" altLang="it-IT" sz="2400" dirty="0" err="1"/>
              <a:t>wall</a:t>
            </a:r>
            <a:r>
              <a:rPr lang="it-IT" altLang="it-IT" sz="2400" dirty="0"/>
              <a:t>.</a:t>
            </a: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677C662E-4EE4-2F4B-A421-D27572A38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B5861-EC54-884C-93FD-412F35D423E0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46769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asellaDiTesto 1">
            <a:extLst>
              <a:ext uri="{FF2B5EF4-FFF2-40B4-BE49-F238E27FC236}">
                <a16:creationId xmlns:a16="http://schemas.microsoft.com/office/drawing/2014/main" id="{9C6718AB-40A5-AC43-BFAB-4B4F34387D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8289" y="127001"/>
            <a:ext cx="3835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it-IT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Phenylpropens</a:t>
            </a:r>
            <a:endParaRPr lang="it-IT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1" name="Picture 2">
            <a:extLst>
              <a:ext uri="{FF2B5EF4-FFF2-40B4-BE49-F238E27FC236}">
                <a16:creationId xmlns:a16="http://schemas.microsoft.com/office/drawing/2014/main" id="{0D6928AF-5B71-3642-A812-F72D2124E5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2" y="528639"/>
            <a:ext cx="5399087" cy="3614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3">
            <a:extLst>
              <a:ext uri="{FF2B5EF4-FFF2-40B4-BE49-F238E27FC236}">
                <a16:creationId xmlns:a16="http://schemas.microsoft.com/office/drawing/2014/main" id="{4AEE7D9E-32DE-AA40-A53B-31F0115BE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0" y="4143376"/>
            <a:ext cx="8737600" cy="243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FE575C5-93EE-544E-8926-12BB7D4C4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B5861-EC54-884C-93FD-412F35D423E0}" type="slidenum">
              <a:rPr lang="it-IT" smtClean="0"/>
              <a:t>18</a:t>
            </a:fld>
            <a:endParaRPr lang="it-IT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DBBA21C4-6C40-4644-864C-AC97846B0C1E}"/>
              </a:ext>
            </a:extLst>
          </p:cNvPr>
          <p:cNvSpPr/>
          <p:nvPr/>
        </p:nvSpPr>
        <p:spPr>
          <a:xfrm>
            <a:off x="596900" y="4143376"/>
            <a:ext cx="10096500" cy="243681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63352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asellaDiTesto 1">
            <a:extLst>
              <a:ext uri="{FF2B5EF4-FFF2-40B4-BE49-F238E27FC236}">
                <a16:creationId xmlns:a16="http://schemas.microsoft.com/office/drawing/2014/main" id="{9C6718AB-40A5-AC43-BFAB-4B4F34387D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0372" y="177008"/>
            <a:ext cx="27815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it-IT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Phenylpropens</a:t>
            </a:r>
            <a:endParaRPr lang="it-IT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FE575C5-93EE-544E-8926-12BB7D4C4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B5861-EC54-884C-93FD-412F35D423E0}" type="slidenum">
              <a:rPr lang="it-IT" smtClean="0"/>
              <a:t>19</a:t>
            </a:fld>
            <a:endParaRPr lang="it-IT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31BF2C21-2658-7A48-AC3C-6E9469E9A40B}"/>
              </a:ext>
            </a:extLst>
          </p:cNvPr>
          <p:cNvSpPr/>
          <p:nvPr/>
        </p:nvSpPr>
        <p:spPr>
          <a:xfrm>
            <a:off x="6464300" y="3800942"/>
            <a:ext cx="50673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itchFamily="2" charset="2"/>
              <a:buChar char="Ø"/>
            </a:pP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Cinnamaldehyde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flavoring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 typeface="Wingdings" pitchFamily="2" charset="2"/>
              <a:buChar char="Ø"/>
            </a:pP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 typeface="Wingdings" pitchFamily="2" charset="2"/>
              <a:buChar char="Ø"/>
            </a:pP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Eugenol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flavoring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also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in the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past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dental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anesthetic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 typeface="Wingdings" pitchFamily="2" charset="2"/>
              <a:buChar char="Ø"/>
            </a:pP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 typeface="Wingdings" pitchFamily="2" charset="2"/>
              <a:buChar char="Ø"/>
            </a:pP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Myristicin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mild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hallucinogen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 typeface="Wingdings" pitchFamily="2" charset="2"/>
              <a:buChar char="Ø"/>
            </a:pP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 typeface="Wingdings" pitchFamily="2" charset="2"/>
              <a:buChar char="Ø"/>
            </a:pP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Anethol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found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seed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oils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of the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anise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250675D0-4078-0D4D-B29F-08BB70D8F9AF}"/>
              </a:ext>
            </a:extLst>
          </p:cNvPr>
          <p:cNvSpPr/>
          <p:nvPr/>
        </p:nvSpPr>
        <p:spPr>
          <a:xfrm>
            <a:off x="836906" y="2957527"/>
            <a:ext cx="20954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err="1">
                <a:solidFill>
                  <a:srgbClr val="202122"/>
                </a:solidFill>
                <a:latin typeface="Arial" panose="020B0604020202020204" pitchFamily="34" charset="0"/>
              </a:rPr>
              <a:t>Cinnamaldehyde</a:t>
            </a:r>
            <a:r>
              <a:rPr lang="it-IT" dirty="0">
                <a:solidFill>
                  <a:srgbClr val="202122"/>
                </a:solidFill>
                <a:latin typeface="Arial" panose="020B0604020202020204" pitchFamily="34" charset="0"/>
              </a:rPr>
              <a:t> </a:t>
            </a:r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61347309-937E-1449-A40A-073592EE66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79" r="8242"/>
          <a:stretch/>
        </p:blipFill>
        <p:spPr>
          <a:xfrm>
            <a:off x="311122" y="1053019"/>
            <a:ext cx="3022600" cy="1676400"/>
          </a:xfrm>
          <a:prstGeom prst="rect">
            <a:avLst/>
          </a:prstGeom>
        </p:spPr>
      </p:pic>
      <p:sp>
        <p:nvSpPr>
          <p:cNvPr id="14" name="Rettangolo 13">
            <a:extLst>
              <a:ext uri="{FF2B5EF4-FFF2-40B4-BE49-F238E27FC236}">
                <a16:creationId xmlns:a16="http://schemas.microsoft.com/office/drawing/2014/main" id="{6B64562A-7D4C-3B4A-979B-67DE75C2069F}"/>
              </a:ext>
            </a:extLst>
          </p:cNvPr>
          <p:cNvSpPr/>
          <p:nvPr/>
        </p:nvSpPr>
        <p:spPr>
          <a:xfrm>
            <a:off x="4992479" y="3001197"/>
            <a:ext cx="1159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err="1">
                <a:solidFill>
                  <a:srgbClr val="202122"/>
                </a:solidFill>
                <a:latin typeface="Arial" panose="020B0604020202020204" pitchFamily="34" charset="0"/>
              </a:rPr>
              <a:t>Eugenol</a:t>
            </a:r>
            <a:r>
              <a:rPr lang="it-IT" dirty="0">
                <a:solidFill>
                  <a:srgbClr val="202122"/>
                </a:solidFill>
                <a:latin typeface="Arial" panose="020B0604020202020204" pitchFamily="34" charset="0"/>
              </a:rPr>
              <a:t> </a:t>
            </a:r>
            <a:endParaRPr lang="it-IT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AA8FD23E-6FD0-3A44-BA4F-D75023039F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815" r="15669"/>
          <a:stretch/>
        </p:blipFill>
        <p:spPr>
          <a:xfrm>
            <a:off x="3752850" y="1218119"/>
            <a:ext cx="3251200" cy="1511300"/>
          </a:xfrm>
          <a:prstGeom prst="rect">
            <a:avLst/>
          </a:prstGeom>
        </p:spPr>
      </p:pic>
      <p:sp>
        <p:nvSpPr>
          <p:cNvPr id="17" name="Rettangolo 16">
            <a:extLst>
              <a:ext uri="{FF2B5EF4-FFF2-40B4-BE49-F238E27FC236}">
                <a16:creationId xmlns:a16="http://schemas.microsoft.com/office/drawing/2014/main" id="{23663560-81AE-2747-BE65-8807FFAB5406}"/>
              </a:ext>
            </a:extLst>
          </p:cNvPr>
          <p:cNvSpPr/>
          <p:nvPr/>
        </p:nvSpPr>
        <p:spPr>
          <a:xfrm>
            <a:off x="2912131" y="6184330"/>
            <a:ext cx="13260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err="1">
                <a:solidFill>
                  <a:srgbClr val="202122"/>
                </a:solidFill>
                <a:latin typeface="Arial" panose="020B0604020202020204" pitchFamily="34" charset="0"/>
              </a:rPr>
              <a:t>Myristicin</a:t>
            </a:r>
            <a:r>
              <a:rPr lang="it-IT" dirty="0">
                <a:solidFill>
                  <a:srgbClr val="202122"/>
                </a:solidFill>
                <a:latin typeface="Arial" panose="020B0604020202020204" pitchFamily="34" charset="0"/>
              </a:rPr>
              <a:t> </a:t>
            </a:r>
            <a:endParaRPr lang="it-IT" dirty="0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8D384D1E-90CB-7E4E-A3F8-18E208EACD1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17" t="6250" r="9338" b="8173"/>
          <a:stretch/>
        </p:blipFill>
        <p:spPr>
          <a:xfrm>
            <a:off x="1752683" y="3764770"/>
            <a:ext cx="3644900" cy="2260600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65ADC477-6BEC-524E-9894-B2B2E9CA14C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350" t="8887" r="3837" b="10921"/>
          <a:stretch/>
        </p:blipFill>
        <p:spPr>
          <a:xfrm>
            <a:off x="7727922" y="1092200"/>
            <a:ext cx="3700848" cy="1500468"/>
          </a:xfrm>
          <a:prstGeom prst="rect">
            <a:avLst/>
          </a:prstGeom>
        </p:spPr>
      </p:pic>
      <p:sp>
        <p:nvSpPr>
          <p:cNvPr id="18" name="Rettangolo 17">
            <a:extLst>
              <a:ext uri="{FF2B5EF4-FFF2-40B4-BE49-F238E27FC236}">
                <a16:creationId xmlns:a16="http://schemas.microsoft.com/office/drawing/2014/main" id="{9952787D-7683-8B44-A04C-1C5F8F0D7492}"/>
              </a:ext>
            </a:extLst>
          </p:cNvPr>
          <p:cNvSpPr/>
          <p:nvPr/>
        </p:nvSpPr>
        <p:spPr>
          <a:xfrm>
            <a:off x="8779491" y="2886304"/>
            <a:ext cx="1043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err="1">
                <a:solidFill>
                  <a:srgbClr val="202122"/>
                </a:solidFill>
                <a:latin typeface="Arial" panose="020B0604020202020204" pitchFamily="34" charset="0"/>
              </a:rPr>
              <a:t>Anethol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78533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ruppo 124">
            <a:extLst>
              <a:ext uri="{FF2B5EF4-FFF2-40B4-BE49-F238E27FC236}">
                <a16:creationId xmlns:a16="http://schemas.microsoft.com/office/drawing/2014/main" id="{4998C0CE-5B76-1C43-888D-3BB990E422A9}"/>
              </a:ext>
            </a:extLst>
          </p:cNvPr>
          <p:cNvGrpSpPr/>
          <p:nvPr/>
        </p:nvGrpSpPr>
        <p:grpSpPr>
          <a:xfrm>
            <a:off x="677681" y="267694"/>
            <a:ext cx="9233171" cy="5079475"/>
            <a:chOff x="659858" y="155938"/>
            <a:chExt cx="9700099" cy="6386303"/>
          </a:xfrm>
        </p:grpSpPr>
        <p:grpSp>
          <p:nvGrpSpPr>
            <p:cNvPr id="104" name="Gruppo 103">
              <a:extLst>
                <a:ext uri="{FF2B5EF4-FFF2-40B4-BE49-F238E27FC236}">
                  <a16:creationId xmlns:a16="http://schemas.microsoft.com/office/drawing/2014/main" id="{06E8DCCA-F993-7C45-A4FE-631618A21610}"/>
                </a:ext>
              </a:extLst>
            </p:cNvPr>
            <p:cNvGrpSpPr/>
            <p:nvPr/>
          </p:nvGrpSpPr>
          <p:grpSpPr>
            <a:xfrm>
              <a:off x="659858" y="155938"/>
              <a:ext cx="9700099" cy="4645665"/>
              <a:chOff x="659858" y="87330"/>
              <a:chExt cx="10097045" cy="5817178"/>
            </a:xfrm>
          </p:grpSpPr>
          <p:grpSp>
            <p:nvGrpSpPr>
              <p:cNvPr id="4" name="Gruppo 3">
                <a:extLst>
                  <a:ext uri="{FF2B5EF4-FFF2-40B4-BE49-F238E27FC236}">
                    <a16:creationId xmlns:a16="http://schemas.microsoft.com/office/drawing/2014/main" id="{737F1071-A4CB-2842-A237-9FDBBF4D8E4F}"/>
                  </a:ext>
                </a:extLst>
              </p:cNvPr>
              <p:cNvGrpSpPr/>
              <p:nvPr/>
            </p:nvGrpSpPr>
            <p:grpSpPr>
              <a:xfrm>
                <a:off x="894944" y="1443375"/>
                <a:ext cx="1833663" cy="648070"/>
                <a:chOff x="768485" y="651751"/>
                <a:chExt cx="1748528" cy="864003"/>
              </a:xfrm>
            </p:grpSpPr>
            <p:sp>
              <p:nvSpPr>
                <p:cNvPr id="2" name="Rettangolo 1">
                  <a:extLst>
                    <a:ext uri="{FF2B5EF4-FFF2-40B4-BE49-F238E27FC236}">
                      <a16:creationId xmlns:a16="http://schemas.microsoft.com/office/drawing/2014/main" id="{77276C8B-CFBD-ED4C-B5D2-C453995D31EB}"/>
                    </a:ext>
                  </a:extLst>
                </p:cNvPr>
                <p:cNvSpPr/>
                <p:nvPr/>
              </p:nvSpPr>
              <p:spPr>
                <a:xfrm>
                  <a:off x="768485" y="651751"/>
                  <a:ext cx="1748528" cy="864003"/>
                </a:xfrm>
                <a:prstGeom prst="rect">
                  <a:avLst/>
                </a:prstGeom>
                <a:noFill/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" name="CasellaDiTesto 2">
                  <a:extLst>
                    <a:ext uri="{FF2B5EF4-FFF2-40B4-BE49-F238E27FC236}">
                      <a16:creationId xmlns:a16="http://schemas.microsoft.com/office/drawing/2014/main" id="{F86F1958-2344-4441-90A7-ADDB2B856EE0}"/>
                    </a:ext>
                  </a:extLst>
                </p:cNvPr>
                <p:cNvSpPr txBox="1"/>
                <p:nvPr/>
              </p:nvSpPr>
              <p:spPr>
                <a:xfrm>
                  <a:off x="880353" y="730689"/>
                  <a:ext cx="1507786" cy="6302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1100" b="1" dirty="0"/>
                    <a:t>C3-C4 </a:t>
                  </a:r>
                  <a:r>
                    <a:rPr lang="it-IT" sz="1100" b="1" dirty="0" err="1"/>
                    <a:t>photosynthesis</a:t>
                  </a:r>
                  <a:r>
                    <a:rPr lang="it-IT" sz="1100" b="1" dirty="0"/>
                    <a:t> with Calvin </a:t>
                  </a:r>
                  <a:r>
                    <a:rPr lang="it-IT" sz="1100" b="1" dirty="0" err="1"/>
                    <a:t>Cycle</a:t>
                  </a:r>
                  <a:endParaRPr lang="it-IT" sz="1100" b="1" dirty="0"/>
                </a:p>
              </p:txBody>
            </p:sp>
          </p:grpSp>
          <p:grpSp>
            <p:nvGrpSpPr>
              <p:cNvPr id="12" name="Gruppo 11">
                <a:extLst>
                  <a:ext uri="{FF2B5EF4-FFF2-40B4-BE49-F238E27FC236}">
                    <a16:creationId xmlns:a16="http://schemas.microsoft.com/office/drawing/2014/main" id="{C8F560B1-4227-6245-BAD1-90F6D1CF2162}"/>
                  </a:ext>
                </a:extLst>
              </p:cNvPr>
              <p:cNvGrpSpPr/>
              <p:nvPr/>
            </p:nvGrpSpPr>
            <p:grpSpPr>
              <a:xfrm>
                <a:off x="1010236" y="87330"/>
                <a:ext cx="1652832" cy="852155"/>
                <a:chOff x="1010236" y="87330"/>
                <a:chExt cx="1652832" cy="852155"/>
              </a:xfrm>
            </p:grpSpPr>
            <p:sp>
              <p:nvSpPr>
                <p:cNvPr id="5" name="Ovale 4">
                  <a:extLst>
                    <a:ext uri="{FF2B5EF4-FFF2-40B4-BE49-F238E27FC236}">
                      <a16:creationId xmlns:a16="http://schemas.microsoft.com/office/drawing/2014/main" id="{EBBB85AF-87A4-8C44-AE63-6AB1C021A962}"/>
                    </a:ext>
                  </a:extLst>
                </p:cNvPr>
                <p:cNvSpPr/>
                <p:nvPr/>
              </p:nvSpPr>
              <p:spPr>
                <a:xfrm>
                  <a:off x="1010236" y="87330"/>
                  <a:ext cx="1275257" cy="852155"/>
                </a:xfrm>
                <a:prstGeom prst="ellipse">
                  <a:avLst/>
                </a:prstGeom>
                <a:solidFill>
                  <a:srgbClr val="FFC000"/>
                </a:solidFill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" name="CasellaDiTesto 5">
                  <a:extLst>
                    <a:ext uri="{FF2B5EF4-FFF2-40B4-BE49-F238E27FC236}">
                      <a16:creationId xmlns:a16="http://schemas.microsoft.com/office/drawing/2014/main" id="{D31222A3-D42F-3447-90B5-420F65A75622}"/>
                    </a:ext>
                  </a:extLst>
                </p:cNvPr>
                <p:cNvSpPr txBox="1"/>
                <p:nvPr/>
              </p:nvSpPr>
              <p:spPr>
                <a:xfrm>
                  <a:off x="1139823" y="273376"/>
                  <a:ext cx="1523245" cy="4360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1200" b="1" dirty="0"/>
                    <a:t>Solar </a:t>
                  </a:r>
                  <a:r>
                    <a:rPr lang="it-IT" sz="1200" b="1" dirty="0" err="1"/>
                    <a:t>energy</a:t>
                  </a:r>
                  <a:endParaRPr lang="it-IT" sz="1200" b="1" dirty="0"/>
                </a:p>
              </p:txBody>
            </p:sp>
          </p:grpSp>
          <p:cxnSp>
            <p:nvCxnSpPr>
              <p:cNvPr id="8" name="Connettore 2 7">
                <a:extLst>
                  <a:ext uri="{FF2B5EF4-FFF2-40B4-BE49-F238E27FC236}">
                    <a16:creationId xmlns:a16="http://schemas.microsoft.com/office/drawing/2014/main" id="{E88BDACF-69A3-5E49-8159-546068C4F97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34247" y="1072584"/>
                <a:ext cx="0" cy="295509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Connettore 2 10">
                <a:extLst>
                  <a:ext uri="{FF2B5EF4-FFF2-40B4-BE49-F238E27FC236}">
                    <a16:creationId xmlns:a16="http://schemas.microsoft.com/office/drawing/2014/main" id="{B244C52A-E41E-944E-8730-845CD4318C2F}"/>
                  </a:ext>
                </a:extLst>
              </p:cNvPr>
              <p:cNvCxnSpPr/>
              <p:nvPr/>
            </p:nvCxnSpPr>
            <p:spPr>
              <a:xfrm flipH="1">
                <a:off x="2386351" y="1075344"/>
                <a:ext cx="486382" cy="295509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" name="Gruppo 12">
                <a:extLst>
                  <a:ext uri="{FF2B5EF4-FFF2-40B4-BE49-F238E27FC236}">
                    <a16:creationId xmlns:a16="http://schemas.microsoft.com/office/drawing/2014/main" id="{F21848E6-3124-A04F-B060-E80BD3C35366}"/>
                  </a:ext>
                </a:extLst>
              </p:cNvPr>
              <p:cNvGrpSpPr/>
              <p:nvPr/>
            </p:nvGrpSpPr>
            <p:grpSpPr>
              <a:xfrm>
                <a:off x="2735096" y="539920"/>
                <a:ext cx="914867" cy="500665"/>
                <a:chOff x="913809" y="305597"/>
                <a:chExt cx="1405763" cy="741551"/>
              </a:xfrm>
            </p:grpSpPr>
            <p:sp>
              <p:nvSpPr>
                <p:cNvPr id="14" name="Ovale 13">
                  <a:extLst>
                    <a:ext uri="{FF2B5EF4-FFF2-40B4-BE49-F238E27FC236}">
                      <a16:creationId xmlns:a16="http://schemas.microsoft.com/office/drawing/2014/main" id="{B206BDF3-6406-5048-BE3E-6105F28DA608}"/>
                    </a:ext>
                  </a:extLst>
                </p:cNvPr>
                <p:cNvSpPr/>
                <p:nvPr/>
              </p:nvSpPr>
              <p:spPr>
                <a:xfrm>
                  <a:off x="913809" y="305597"/>
                  <a:ext cx="1405763" cy="741551"/>
                </a:xfrm>
                <a:prstGeom prst="ellipse">
                  <a:avLst/>
                </a:prstGeom>
                <a:noFill/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5" name="CasellaDiTesto 14">
                  <a:extLst>
                    <a:ext uri="{FF2B5EF4-FFF2-40B4-BE49-F238E27FC236}">
                      <a16:creationId xmlns:a16="http://schemas.microsoft.com/office/drawing/2014/main" id="{308D8C6B-3FE3-DE4A-B766-12BEDDDAE3D3}"/>
                    </a:ext>
                  </a:extLst>
                </p:cNvPr>
                <p:cNvSpPr txBox="1"/>
                <p:nvPr/>
              </p:nvSpPr>
              <p:spPr>
                <a:xfrm>
                  <a:off x="1299219" y="342026"/>
                  <a:ext cx="943148" cy="61001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1100" b="1" dirty="0"/>
                    <a:t>CO</a:t>
                  </a:r>
                  <a:r>
                    <a:rPr lang="it-IT" sz="1100" b="1" baseline="-25000" dirty="0"/>
                    <a:t>2</a:t>
                  </a:r>
                </a:p>
              </p:txBody>
            </p:sp>
          </p:grpSp>
          <p:grpSp>
            <p:nvGrpSpPr>
              <p:cNvPr id="16" name="Gruppo 15">
                <a:extLst>
                  <a:ext uri="{FF2B5EF4-FFF2-40B4-BE49-F238E27FC236}">
                    <a16:creationId xmlns:a16="http://schemas.microsoft.com/office/drawing/2014/main" id="{C92317A1-02D5-A740-818E-8FFCCD3CA0F9}"/>
                  </a:ext>
                </a:extLst>
              </p:cNvPr>
              <p:cNvGrpSpPr/>
              <p:nvPr/>
            </p:nvGrpSpPr>
            <p:grpSpPr>
              <a:xfrm>
                <a:off x="3444524" y="1443376"/>
                <a:ext cx="1821390" cy="573176"/>
                <a:chOff x="768485" y="651753"/>
                <a:chExt cx="1731524" cy="768485"/>
              </a:xfrm>
            </p:grpSpPr>
            <p:sp>
              <p:nvSpPr>
                <p:cNvPr id="17" name="Rettangolo 16">
                  <a:extLst>
                    <a:ext uri="{FF2B5EF4-FFF2-40B4-BE49-F238E27FC236}">
                      <a16:creationId xmlns:a16="http://schemas.microsoft.com/office/drawing/2014/main" id="{D0976E12-F309-034A-86BC-EEBD6803737F}"/>
                    </a:ext>
                  </a:extLst>
                </p:cNvPr>
                <p:cNvSpPr/>
                <p:nvPr/>
              </p:nvSpPr>
              <p:spPr>
                <a:xfrm>
                  <a:off x="768485" y="651753"/>
                  <a:ext cx="1731524" cy="768485"/>
                </a:xfrm>
                <a:prstGeom prst="rect">
                  <a:avLst/>
                </a:prstGeom>
                <a:noFill/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8" name="CasellaDiTesto 17">
                  <a:extLst>
                    <a:ext uri="{FF2B5EF4-FFF2-40B4-BE49-F238E27FC236}">
                      <a16:creationId xmlns:a16="http://schemas.microsoft.com/office/drawing/2014/main" id="{E7F2D8D4-B4CE-1F49-845B-238B390F8E20}"/>
                    </a:ext>
                  </a:extLst>
                </p:cNvPr>
                <p:cNvSpPr txBox="1"/>
                <p:nvPr/>
              </p:nvSpPr>
              <p:spPr>
                <a:xfrm>
                  <a:off x="880353" y="730690"/>
                  <a:ext cx="1507786" cy="3692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it-IT" sz="1200" b="1" dirty="0"/>
                    <a:t>SUGARS</a:t>
                  </a:r>
                </a:p>
              </p:txBody>
            </p:sp>
          </p:grpSp>
          <p:cxnSp>
            <p:nvCxnSpPr>
              <p:cNvPr id="20" name="Connettore 2 19">
                <a:extLst>
                  <a:ext uri="{FF2B5EF4-FFF2-40B4-BE49-F238E27FC236}">
                    <a16:creationId xmlns:a16="http://schemas.microsoft.com/office/drawing/2014/main" id="{DF70D93A-E220-5743-A645-A6252FF0382D}"/>
                  </a:ext>
                </a:extLst>
              </p:cNvPr>
              <p:cNvCxnSpPr/>
              <p:nvPr/>
            </p:nvCxnSpPr>
            <p:spPr>
              <a:xfrm>
                <a:off x="2817779" y="1777690"/>
                <a:ext cx="538264" cy="0"/>
              </a:xfrm>
              <a:prstGeom prst="straightConnector1">
                <a:avLst/>
              </a:prstGeom>
              <a:ln w="28575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1" name="Gruppo 20">
                <a:extLst>
                  <a:ext uri="{FF2B5EF4-FFF2-40B4-BE49-F238E27FC236}">
                    <a16:creationId xmlns:a16="http://schemas.microsoft.com/office/drawing/2014/main" id="{38325A53-171F-3C44-B67C-E007C5CDB694}"/>
                  </a:ext>
                </a:extLst>
              </p:cNvPr>
              <p:cNvGrpSpPr/>
              <p:nvPr/>
            </p:nvGrpSpPr>
            <p:grpSpPr>
              <a:xfrm>
                <a:off x="998705" y="2440687"/>
                <a:ext cx="1569401" cy="636505"/>
                <a:chOff x="768485" y="651753"/>
                <a:chExt cx="1731524" cy="768485"/>
              </a:xfrm>
            </p:grpSpPr>
            <p:sp>
              <p:nvSpPr>
                <p:cNvPr id="22" name="Rettangolo 21">
                  <a:extLst>
                    <a:ext uri="{FF2B5EF4-FFF2-40B4-BE49-F238E27FC236}">
                      <a16:creationId xmlns:a16="http://schemas.microsoft.com/office/drawing/2014/main" id="{2972AADF-E010-7543-8CD5-ED4A5DA02B65}"/>
                    </a:ext>
                  </a:extLst>
                </p:cNvPr>
                <p:cNvSpPr/>
                <p:nvPr/>
              </p:nvSpPr>
              <p:spPr>
                <a:xfrm>
                  <a:off x="768485" y="651753"/>
                  <a:ext cx="1731524" cy="768485"/>
                </a:xfrm>
                <a:prstGeom prst="rect">
                  <a:avLst/>
                </a:prstGeom>
                <a:noFill/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3" name="CasellaDiTesto 22">
                  <a:extLst>
                    <a:ext uri="{FF2B5EF4-FFF2-40B4-BE49-F238E27FC236}">
                      <a16:creationId xmlns:a16="http://schemas.microsoft.com/office/drawing/2014/main" id="{9A063B1D-AFAD-3146-AB1B-16305804053B}"/>
                    </a:ext>
                  </a:extLst>
                </p:cNvPr>
                <p:cNvSpPr txBox="1"/>
                <p:nvPr/>
              </p:nvSpPr>
              <p:spPr>
                <a:xfrm>
                  <a:off x="880353" y="730689"/>
                  <a:ext cx="1507787" cy="4925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1200" b="1" dirty="0" err="1"/>
                    <a:t>Carbohydrates</a:t>
                  </a:r>
                  <a:endParaRPr lang="it-IT" sz="1200" b="1" dirty="0"/>
                </a:p>
              </p:txBody>
            </p:sp>
          </p:grpSp>
          <p:cxnSp>
            <p:nvCxnSpPr>
              <p:cNvPr id="24" name="Connettore 2 23">
                <a:extLst>
                  <a:ext uri="{FF2B5EF4-FFF2-40B4-BE49-F238E27FC236}">
                    <a16:creationId xmlns:a16="http://schemas.microsoft.com/office/drawing/2014/main" id="{F485CFC3-599D-DD43-A6EA-6599FA3B31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94233" y="2091447"/>
                <a:ext cx="0" cy="295509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Connettore 2 24">
                <a:extLst>
                  <a:ext uri="{FF2B5EF4-FFF2-40B4-BE49-F238E27FC236}">
                    <a16:creationId xmlns:a16="http://schemas.microsoft.com/office/drawing/2014/main" id="{4767389B-A982-C04C-8072-CAF66D835E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07201" y="3163659"/>
                <a:ext cx="0" cy="295509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6" name="Gruppo 25">
                <a:extLst>
                  <a:ext uri="{FF2B5EF4-FFF2-40B4-BE49-F238E27FC236}">
                    <a16:creationId xmlns:a16="http://schemas.microsoft.com/office/drawing/2014/main" id="{125A653D-C35F-5C4A-B503-D6A8E58744A5}"/>
                  </a:ext>
                </a:extLst>
              </p:cNvPr>
              <p:cNvGrpSpPr/>
              <p:nvPr/>
            </p:nvGrpSpPr>
            <p:grpSpPr>
              <a:xfrm>
                <a:off x="659858" y="3491934"/>
                <a:ext cx="2068749" cy="756377"/>
                <a:chOff x="768485" y="651753"/>
                <a:chExt cx="1731524" cy="768485"/>
              </a:xfrm>
            </p:grpSpPr>
            <p:sp>
              <p:nvSpPr>
                <p:cNvPr id="27" name="Rettangolo 26">
                  <a:extLst>
                    <a:ext uri="{FF2B5EF4-FFF2-40B4-BE49-F238E27FC236}">
                      <a16:creationId xmlns:a16="http://schemas.microsoft.com/office/drawing/2014/main" id="{61A2BE37-CCE2-CC4A-B9E7-83BD5F6AA13F}"/>
                    </a:ext>
                  </a:extLst>
                </p:cNvPr>
                <p:cNvSpPr/>
                <p:nvPr/>
              </p:nvSpPr>
              <p:spPr>
                <a:xfrm>
                  <a:off x="768485" y="651753"/>
                  <a:ext cx="1731524" cy="768485"/>
                </a:xfrm>
                <a:prstGeom prst="rect">
                  <a:avLst/>
                </a:prstGeom>
                <a:noFill/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8" name="CasellaDiTesto 27">
                  <a:extLst>
                    <a:ext uri="{FF2B5EF4-FFF2-40B4-BE49-F238E27FC236}">
                      <a16:creationId xmlns:a16="http://schemas.microsoft.com/office/drawing/2014/main" id="{5E59B9A8-E110-C149-908D-790D2A075ACA}"/>
                    </a:ext>
                  </a:extLst>
                </p:cNvPr>
                <p:cNvSpPr txBox="1"/>
                <p:nvPr/>
              </p:nvSpPr>
              <p:spPr>
                <a:xfrm>
                  <a:off x="880353" y="730687"/>
                  <a:ext cx="1507787" cy="5481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it-IT" sz="1100" b="1" dirty="0"/>
                    <a:t>PENTOSE PHOSPHATE P.</a:t>
                  </a:r>
                </a:p>
                <a:p>
                  <a:pPr algn="ctr"/>
                  <a:r>
                    <a:rPr lang="it-IT" sz="1100" b="1" u="sng" dirty="0"/>
                    <a:t>ERYTROSE 4-PHOSPHATE</a:t>
                  </a:r>
                </a:p>
              </p:txBody>
            </p:sp>
          </p:grpSp>
          <p:cxnSp>
            <p:nvCxnSpPr>
              <p:cNvPr id="29" name="Connettore 2 28">
                <a:extLst>
                  <a:ext uri="{FF2B5EF4-FFF2-40B4-BE49-F238E27FC236}">
                    <a16:creationId xmlns:a16="http://schemas.microsoft.com/office/drawing/2014/main" id="{BAD470B9-A88C-7348-9F16-A2C19963CD63}"/>
                  </a:ext>
                </a:extLst>
              </p:cNvPr>
              <p:cNvCxnSpPr/>
              <p:nvPr/>
            </p:nvCxnSpPr>
            <p:spPr>
              <a:xfrm>
                <a:off x="2814535" y="2786124"/>
                <a:ext cx="538264" cy="0"/>
              </a:xfrm>
              <a:prstGeom prst="straightConnector1">
                <a:avLst/>
              </a:prstGeom>
              <a:ln w="28575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0" name="Gruppo 29">
                <a:extLst>
                  <a:ext uri="{FF2B5EF4-FFF2-40B4-BE49-F238E27FC236}">
                    <a16:creationId xmlns:a16="http://schemas.microsoft.com/office/drawing/2014/main" id="{9D68F9B4-56CF-FC4A-8C03-16AFC2A5B231}"/>
                  </a:ext>
                </a:extLst>
              </p:cNvPr>
              <p:cNvGrpSpPr/>
              <p:nvPr/>
            </p:nvGrpSpPr>
            <p:grpSpPr>
              <a:xfrm>
                <a:off x="3503830" y="2506506"/>
                <a:ext cx="1821390" cy="573176"/>
                <a:chOff x="768485" y="651753"/>
                <a:chExt cx="1731524" cy="768485"/>
              </a:xfrm>
            </p:grpSpPr>
            <p:sp>
              <p:nvSpPr>
                <p:cNvPr id="31" name="Rettangolo 30">
                  <a:extLst>
                    <a:ext uri="{FF2B5EF4-FFF2-40B4-BE49-F238E27FC236}">
                      <a16:creationId xmlns:a16="http://schemas.microsoft.com/office/drawing/2014/main" id="{6B5F3EB0-F32C-5A45-9A66-B21BDB8B38E5}"/>
                    </a:ext>
                  </a:extLst>
                </p:cNvPr>
                <p:cNvSpPr/>
                <p:nvPr/>
              </p:nvSpPr>
              <p:spPr>
                <a:xfrm>
                  <a:off x="768485" y="651753"/>
                  <a:ext cx="1731524" cy="768485"/>
                </a:xfrm>
                <a:prstGeom prst="rect">
                  <a:avLst/>
                </a:prstGeom>
                <a:noFill/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2" name="CasellaDiTesto 31">
                  <a:extLst>
                    <a:ext uri="{FF2B5EF4-FFF2-40B4-BE49-F238E27FC236}">
                      <a16:creationId xmlns:a16="http://schemas.microsoft.com/office/drawing/2014/main" id="{F77E35E3-AAC7-0D44-A60B-FA5FD5FA5180}"/>
                    </a:ext>
                  </a:extLst>
                </p:cNvPr>
                <p:cNvSpPr txBox="1"/>
                <p:nvPr/>
              </p:nvSpPr>
              <p:spPr>
                <a:xfrm>
                  <a:off x="880353" y="730690"/>
                  <a:ext cx="1507786" cy="3692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it-IT" sz="1200" b="1" dirty="0"/>
                    <a:t>GLYCOLYSIS</a:t>
                  </a:r>
                </a:p>
              </p:txBody>
            </p:sp>
          </p:grpSp>
          <p:grpSp>
            <p:nvGrpSpPr>
              <p:cNvPr id="33" name="Gruppo 32">
                <a:extLst>
                  <a:ext uri="{FF2B5EF4-FFF2-40B4-BE49-F238E27FC236}">
                    <a16:creationId xmlns:a16="http://schemas.microsoft.com/office/drawing/2014/main" id="{C0DA8F83-C3BF-BF44-8A91-A42741CDB81E}"/>
                  </a:ext>
                </a:extLst>
              </p:cNvPr>
              <p:cNvGrpSpPr/>
              <p:nvPr/>
            </p:nvGrpSpPr>
            <p:grpSpPr>
              <a:xfrm>
                <a:off x="3352800" y="3478526"/>
                <a:ext cx="1949723" cy="619317"/>
                <a:chOff x="646485" y="589888"/>
                <a:chExt cx="1853525" cy="830350"/>
              </a:xfrm>
            </p:grpSpPr>
            <p:sp>
              <p:nvSpPr>
                <p:cNvPr id="34" name="Rettangolo 33">
                  <a:extLst>
                    <a:ext uri="{FF2B5EF4-FFF2-40B4-BE49-F238E27FC236}">
                      <a16:creationId xmlns:a16="http://schemas.microsoft.com/office/drawing/2014/main" id="{8C7DACF4-C6AE-C245-8881-40A945C21C0A}"/>
                    </a:ext>
                  </a:extLst>
                </p:cNvPr>
                <p:cNvSpPr/>
                <p:nvPr/>
              </p:nvSpPr>
              <p:spPr>
                <a:xfrm>
                  <a:off x="646485" y="589888"/>
                  <a:ext cx="1853525" cy="830350"/>
                </a:xfrm>
                <a:prstGeom prst="rect">
                  <a:avLst/>
                </a:prstGeom>
                <a:noFill/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5" name="CasellaDiTesto 34">
                  <a:extLst>
                    <a:ext uri="{FF2B5EF4-FFF2-40B4-BE49-F238E27FC236}">
                      <a16:creationId xmlns:a16="http://schemas.microsoft.com/office/drawing/2014/main" id="{1AF41CA1-4D30-3B4E-8515-3D3BDC00E893}"/>
                    </a:ext>
                  </a:extLst>
                </p:cNvPr>
                <p:cNvSpPr txBox="1"/>
                <p:nvPr/>
              </p:nvSpPr>
              <p:spPr>
                <a:xfrm>
                  <a:off x="733683" y="730690"/>
                  <a:ext cx="1701352" cy="5197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it-IT" sz="1000" b="1" dirty="0"/>
                    <a:t>PHOSPHOENOLPYRUVATE</a:t>
                  </a:r>
                </a:p>
              </p:txBody>
            </p:sp>
          </p:grpSp>
          <p:grpSp>
            <p:nvGrpSpPr>
              <p:cNvPr id="36" name="Gruppo 35">
                <a:extLst>
                  <a:ext uri="{FF2B5EF4-FFF2-40B4-BE49-F238E27FC236}">
                    <a16:creationId xmlns:a16="http://schemas.microsoft.com/office/drawing/2014/main" id="{10D3B40D-25C0-404C-8E14-DEA47D8781D8}"/>
                  </a:ext>
                </a:extLst>
              </p:cNvPr>
              <p:cNvGrpSpPr/>
              <p:nvPr/>
            </p:nvGrpSpPr>
            <p:grpSpPr>
              <a:xfrm>
                <a:off x="5744441" y="3511698"/>
                <a:ext cx="1821390" cy="573176"/>
                <a:chOff x="768485" y="651753"/>
                <a:chExt cx="1731524" cy="768485"/>
              </a:xfrm>
            </p:grpSpPr>
            <p:sp>
              <p:nvSpPr>
                <p:cNvPr id="37" name="Rettangolo 36">
                  <a:extLst>
                    <a:ext uri="{FF2B5EF4-FFF2-40B4-BE49-F238E27FC236}">
                      <a16:creationId xmlns:a16="http://schemas.microsoft.com/office/drawing/2014/main" id="{88BD926F-41BB-FF4D-A80F-BD13A889D9C1}"/>
                    </a:ext>
                  </a:extLst>
                </p:cNvPr>
                <p:cNvSpPr/>
                <p:nvPr/>
              </p:nvSpPr>
              <p:spPr>
                <a:xfrm>
                  <a:off x="768485" y="651753"/>
                  <a:ext cx="1731524" cy="768485"/>
                </a:xfrm>
                <a:prstGeom prst="rect">
                  <a:avLst/>
                </a:prstGeom>
                <a:noFill/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8" name="CasellaDiTesto 37">
                  <a:extLst>
                    <a:ext uri="{FF2B5EF4-FFF2-40B4-BE49-F238E27FC236}">
                      <a16:creationId xmlns:a16="http://schemas.microsoft.com/office/drawing/2014/main" id="{8B7893E7-442E-D541-98D7-055CD98CE9E4}"/>
                    </a:ext>
                  </a:extLst>
                </p:cNvPr>
                <p:cNvSpPr txBox="1"/>
                <p:nvPr/>
              </p:nvSpPr>
              <p:spPr>
                <a:xfrm>
                  <a:off x="880353" y="730690"/>
                  <a:ext cx="1507786" cy="3692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it-IT" sz="1200" b="1" dirty="0"/>
                    <a:t>ACETYL-</a:t>
                  </a:r>
                  <a:r>
                    <a:rPr lang="it-IT" sz="1200" b="1" dirty="0" err="1"/>
                    <a:t>CoA</a:t>
                  </a:r>
                  <a:endParaRPr lang="it-IT" sz="1200" b="1" dirty="0"/>
                </a:p>
              </p:txBody>
            </p:sp>
          </p:grpSp>
          <p:cxnSp>
            <p:nvCxnSpPr>
              <p:cNvPr id="39" name="Connettore 2 38">
                <a:extLst>
                  <a:ext uri="{FF2B5EF4-FFF2-40B4-BE49-F238E27FC236}">
                    <a16:creationId xmlns:a16="http://schemas.microsoft.com/office/drawing/2014/main" id="{C10CFF64-83F1-7847-ABF5-BF6E0FB784B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51851" y="3798286"/>
                <a:ext cx="358291" cy="0"/>
              </a:xfrm>
              <a:prstGeom prst="straightConnector1">
                <a:avLst/>
              </a:prstGeom>
              <a:ln w="28575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3" name="Gruppo 42">
                <a:extLst>
                  <a:ext uri="{FF2B5EF4-FFF2-40B4-BE49-F238E27FC236}">
                    <a16:creationId xmlns:a16="http://schemas.microsoft.com/office/drawing/2014/main" id="{0C729DBE-83E7-5F46-B359-E31826BEC6B4}"/>
                  </a:ext>
                </a:extLst>
              </p:cNvPr>
              <p:cNvGrpSpPr/>
              <p:nvPr/>
            </p:nvGrpSpPr>
            <p:grpSpPr>
              <a:xfrm>
                <a:off x="8550613" y="2412498"/>
                <a:ext cx="2206289" cy="961740"/>
                <a:chOff x="768485" y="651753"/>
                <a:chExt cx="1731523" cy="805428"/>
              </a:xfrm>
            </p:grpSpPr>
            <p:sp>
              <p:nvSpPr>
                <p:cNvPr id="44" name="Rettangolo 43">
                  <a:extLst>
                    <a:ext uri="{FF2B5EF4-FFF2-40B4-BE49-F238E27FC236}">
                      <a16:creationId xmlns:a16="http://schemas.microsoft.com/office/drawing/2014/main" id="{6B998EDA-A0DC-8549-81A4-9FC54B289933}"/>
                    </a:ext>
                  </a:extLst>
                </p:cNvPr>
                <p:cNvSpPr/>
                <p:nvPr/>
              </p:nvSpPr>
              <p:spPr>
                <a:xfrm>
                  <a:off x="768485" y="651753"/>
                  <a:ext cx="1731523" cy="805428"/>
                </a:xfrm>
                <a:prstGeom prst="rect">
                  <a:avLst/>
                </a:prstGeom>
                <a:noFill/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5" name="CasellaDiTesto 44">
                  <a:extLst>
                    <a:ext uri="{FF2B5EF4-FFF2-40B4-BE49-F238E27FC236}">
                      <a16:creationId xmlns:a16="http://schemas.microsoft.com/office/drawing/2014/main" id="{E2839852-97D1-854C-934C-B72FD7410AFD}"/>
                    </a:ext>
                  </a:extLst>
                </p:cNvPr>
                <p:cNvSpPr txBox="1"/>
                <p:nvPr/>
              </p:nvSpPr>
              <p:spPr>
                <a:xfrm>
                  <a:off x="880353" y="730690"/>
                  <a:ext cx="1554238" cy="6086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it-IT" sz="1200" b="1" dirty="0"/>
                    <a:t>LIPIDS, PHOSPHOLIPIDS, FATS, WAXES</a:t>
                  </a:r>
                </a:p>
              </p:txBody>
            </p:sp>
          </p:grpSp>
          <p:grpSp>
            <p:nvGrpSpPr>
              <p:cNvPr id="46" name="Gruppo 45">
                <a:extLst>
                  <a:ext uri="{FF2B5EF4-FFF2-40B4-BE49-F238E27FC236}">
                    <a16:creationId xmlns:a16="http://schemas.microsoft.com/office/drawing/2014/main" id="{B8D4B8E7-EDF6-F042-957E-8B3CAEA8AEFD}"/>
                  </a:ext>
                </a:extLst>
              </p:cNvPr>
              <p:cNvGrpSpPr/>
              <p:nvPr/>
            </p:nvGrpSpPr>
            <p:grpSpPr>
              <a:xfrm>
                <a:off x="5744441" y="2506506"/>
                <a:ext cx="1821390" cy="573176"/>
                <a:chOff x="768485" y="651753"/>
                <a:chExt cx="1731524" cy="768485"/>
              </a:xfrm>
            </p:grpSpPr>
            <p:sp>
              <p:nvSpPr>
                <p:cNvPr id="47" name="Rettangolo 46">
                  <a:extLst>
                    <a:ext uri="{FF2B5EF4-FFF2-40B4-BE49-F238E27FC236}">
                      <a16:creationId xmlns:a16="http://schemas.microsoft.com/office/drawing/2014/main" id="{6466B8DA-3DBC-9F45-9CEE-B727C18C8574}"/>
                    </a:ext>
                  </a:extLst>
                </p:cNvPr>
                <p:cNvSpPr/>
                <p:nvPr/>
              </p:nvSpPr>
              <p:spPr>
                <a:xfrm>
                  <a:off x="768485" y="651753"/>
                  <a:ext cx="1731524" cy="768485"/>
                </a:xfrm>
                <a:prstGeom prst="rect">
                  <a:avLst/>
                </a:prstGeom>
                <a:noFill/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8" name="CasellaDiTesto 47">
                  <a:extLst>
                    <a:ext uri="{FF2B5EF4-FFF2-40B4-BE49-F238E27FC236}">
                      <a16:creationId xmlns:a16="http://schemas.microsoft.com/office/drawing/2014/main" id="{AF79EA90-8B93-4B4D-859C-7F5638084B3C}"/>
                    </a:ext>
                  </a:extLst>
                </p:cNvPr>
                <p:cNvSpPr txBox="1"/>
                <p:nvPr/>
              </p:nvSpPr>
              <p:spPr>
                <a:xfrm>
                  <a:off x="880353" y="730690"/>
                  <a:ext cx="1507786" cy="3692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it-IT" sz="1200" b="1" dirty="0"/>
                    <a:t>MALONYL-</a:t>
                  </a:r>
                  <a:r>
                    <a:rPr lang="it-IT" sz="1200" b="1" dirty="0" err="1"/>
                    <a:t>CoA</a:t>
                  </a:r>
                  <a:endParaRPr lang="it-IT" sz="1200" b="1" dirty="0"/>
                </a:p>
              </p:txBody>
            </p:sp>
          </p:grpSp>
          <p:cxnSp>
            <p:nvCxnSpPr>
              <p:cNvPr id="49" name="Connettore 2 48">
                <a:extLst>
                  <a:ext uri="{FF2B5EF4-FFF2-40B4-BE49-F238E27FC236}">
                    <a16:creationId xmlns:a16="http://schemas.microsoft.com/office/drawing/2014/main" id="{A680720E-71EC-254E-A240-97AB737E613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642180" y="3138557"/>
                <a:ext cx="0" cy="31520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Connettore 2 49">
                <a:extLst>
                  <a:ext uri="{FF2B5EF4-FFF2-40B4-BE49-F238E27FC236}">
                    <a16:creationId xmlns:a16="http://schemas.microsoft.com/office/drawing/2014/main" id="{15CAFAFA-7A31-3545-8EC3-1C70AC3E6BD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23761" y="2822623"/>
                <a:ext cx="719848" cy="0"/>
              </a:xfrm>
              <a:prstGeom prst="straightConnector1">
                <a:avLst/>
              </a:prstGeom>
              <a:ln w="28575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2" name="Gruppo 51">
                <a:extLst>
                  <a:ext uri="{FF2B5EF4-FFF2-40B4-BE49-F238E27FC236}">
                    <a16:creationId xmlns:a16="http://schemas.microsoft.com/office/drawing/2014/main" id="{02EAF5D2-E18D-9D49-8DFB-B8B282145DE4}"/>
                  </a:ext>
                </a:extLst>
              </p:cNvPr>
              <p:cNvGrpSpPr/>
              <p:nvPr/>
            </p:nvGrpSpPr>
            <p:grpSpPr>
              <a:xfrm>
                <a:off x="4536371" y="503032"/>
                <a:ext cx="1689331" cy="554233"/>
                <a:chOff x="768485" y="651753"/>
                <a:chExt cx="1731524" cy="768485"/>
              </a:xfrm>
            </p:grpSpPr>
            <p:sp>
              <p:nvSpPr>
                <p:cNvPr id="53" name="Rettangolo 52">
                  <a:extLst>
                    <a:ext uri="{FF2B5EF4-FFF2-40B4-BE49-F238E27FC236}">
                      <a16:creationId xmlns:a16="http://schemas.microsoft.com/office/drawing/2014/main" id="{DB1A87D9-31E9-0143-BA97-D1E1A79C2125}"/>
                    </a:ext>
                  </a:extLst>
                </p:cNvPr>
                <p:cNvSpPr/>
                <p:nvPr/>
              </p:nvSpPr>
              <p:spPr>
                <a:xfrm>
                  <a:off x="768485" y="651753"/>
                  <a:ext cx="1731524" cy="768485"/>
                </a:xfrm>
                <a:prstGeom prst="rect">
                  <a:avLst/>
                </a:prstGeom>
                <a:noFill/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4" name="CasellaDiTesto 53">
                  <a:extLst>
                    <a:ext uri="{FF2B5EF4-FFF2-40B4-BE49-F238E27FC236}">
                      <a16:creationId xmlns:a16="http://schemas.microsoft.com/office/drawing/2014/main" id="{CE483399-9236-D846-928B-EB59208E6FE0}"/>
                    </a:ext>
                  </a:extLst>
                </p:cNvPr>
                <p:cNvSpPr txBox="1"/>
                <p:nvPr/>
              </p:nvSpPr>
              <p:spPr>
                <a:xfrm>
                  <a:off x="880353" y="730691"/>
                  <a:ext cx="1507786" cy="38408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it-IT" sz="1200" b="1" dirty="0"/>
                    <a:t>CELLULOSE</a:t>
                  </a:r>
                </a:p>
              </p:txBody>
            </p:sp>
          </p:grpSp>
          <p:cxnSp>
            <p:nvCxnSpPr>
              <p:cNvPr id="58" name="Connettore 2 57">
                <a:extLst>
                  <a:ext uri="{FF2B5EF4-FFF2-40B4-BE49-F238E27FC236}">
                    <a16:creationId xmlns:a16="http://schemas.microsoft.com/office/drawing/2014/main" id="{4B256C89-4068-EF49-A760-166EACB22B7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834647" y="1138136"/>
                <a:ext cx="243191" cy="188779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0" name="Gruppo 59">
                <a:extLst>
                  <a:ext uri="{FF2B5EF4-FFF2-40B4-BE49-F238E27FC236}">
                    <a16:creationId xmlns:a16="http://schemas.microsoft.com/office/drawing/2014/main" id="{A937F6F5-EB47-F24A-9E3C-7A9D5A00DFA1}"/>
                  </a:ext>
                </a:extLst>
              </p:cNvPr>
              <p:cNvGrpSpPr/>
              <p:nvPr/>
            </p:nvGrpSpPr>
            <p:grpSpPr>
              <a:xfrm>
                <a:off x="6184488" y="1440133"/>
                <a:ext cx="1821390" cy="573176"/>
                <a:chOff x="768485" y="651753"/>
                <a:chExt cx="1731524" cy="768485"/>
              </a:xfrm>
            </p:grpSpPr>
            <p:sp>
              <p:nvSpPr>
                <p:cNvPr id="61" name="Rettangolo 60">
                  <a:extLst>
                    <a:ext uri="{FF2B5EF4-FFF2-40B4-BE49-F238E27FC236}">
                      <a16:creationId xmlns:a16="http://schemas.microsoft.com/office/drawing/2014/main" id="{3C04D4FE-6684-7F48-AD3C-216672179376}"/>
                    </a:ext>
                  </a:extLst>
                </p:cNvPr>
                <p:cNvSpPr/>
                <p:nvPr/>
              </p:nvSpPr>
              <p:spPr>
                <a:xfrm>
                  <a:off x="768485" y="651753"/>
                  <a:ext cx="1731524" cy="768485"/>
                </a:xfrm>
                <a:prstGeom prst="rect">
                  <a:avLst/>
                </a:prstGeom>
                <a:noFill/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2" name="CasellaDiTesto 61">
                  <a:extLst>
                    <a:ext uri="{FF2B5EF4-FFF2-40B4-BE49-F238E27FC236}">
                      <a16:creationId xmlns:a16="http://schemas.microsoft.com/office/drawing/2014/main" id="{76C32F20-03B9-1A44-9D1D-E68225E4CF50}"/>
                    </a:ext>
                  </a:extLst>
                </p:cNvPr>
                <p:cNvSpPr txBox="1"/>
                <p:nvPr/>
              </p:nvSpPr>
              <p:spPr>
                <a:xfrm>
                  <a:off x="880353" y="730690"/>
                  <a:ext cx="1507786" cy="3692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it-IT" sz="1200" b="1" dirty="0"/>
                    <a:t>GLUCOSINOLATES</a:t>
                  </a:r>
                </a:p>
              </p:txBody>
            </p:sp>
          </p:grpSp>
          <p:cxnSp>
            <p:nvCxnSpPr>
              <p:cNvPr id="63" name="Connettore 2 62">
                <a:extLst>
                  <a:ext uri="{FF2B5EF4-FFF2-40B4-BE49-F238E27FC236}">
                    <a16:creationId xmlns:a16="http://schemas.microsoft.com/office/drawing/2014/main" id="{8520E6A9-69E8-2148-923A-B51A1DD76B2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24472" y="3158248"/>
                <a:ext cx="0" cy="295509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Connettore 2 63">
                <a:extLst>
                  <a:ext uri="{FF2B5EF4-FFF2-40B4-BE49-F238E27FC236}">
                    <a16:creationId xmlns:a16="http://schemas.microsoft.com/office/drawing/2014/main" id="{555B1398-6BD4-2049-B81F-7A77886F56BD}"/>
                  </a:ext>
                </a:extLst>
              </p:cNvPr>
              <p:cNvCxnSpPr/>
              <p:nvPr/>
            </p:nvCxnSpPr>
            <p:spPr>
              <a:xfrm>
                <a:off x="5470194" y="1764718"/>
                <a:ext cx="538264" cy="0"/>
              </a:xfrm>
              <a:prstGeom prst="straightConnector1">
                <a:avLst/>
              </a:prstGeom>
              <a:ln w="28575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1" name="Gruppo 70">
                <a:extLst>
                  <a:ext uri="{FF2B5EF4-FFF2-40B4-BE49-F238E27FC236}">
                    <a16:creationId xmlns:a16="http://schemas.microsoft.com/office/drawing/2014/main" id="{5A6770A0-75B9-164E-BA1D-A19DC38B161D}"/>
                  </a:ext>
                </a:extLst>
              </p:cNvPr>
              <p:cNvGrpSpPr/>
              <p:nvPr/>
            </p:nvGrpSpPr>
            <p:grpSpPr>
              <a:xfrm>
                <a:off x="2335584" y="4780516"/>
                <a:ext cx="2499060" cy="481423"/>
                <a:chOff x="768484" y="651753"/>
                <a:chExt cx="1763876" cy="1019994"/>
              </a:xfrm>
            </p:grpSpPr>
            <p:sp>
              <p:nvSpPr>
                <p:cNvPr id="72" name="Rettangolo 71">
                  <a:extLst>
                    <a:ext uri="{FF2B5EF4-FFF2-40B4-BE49-F238E27FC236}">
                      <a16:creationId xmlns:a16="http://schemas.microsoft.com/office/drawing/2014/main" id="{A99DAABD-B183-E349-A786-079736AAD617}"/>
                    </a:ext>
                  </a:extLst>
                </p:cNvPr>
                <p:cNvSpPr/>
                <p:nvPr/>
              </p:nvSpPr>
              <p:spPr>
                <a:xfrm>
                  <a:off x="768484" y="651753"/>
                  <a:ext cx="1763876" cy="1019994"/>
                </a:xfrm>
                <a:prstGeom prst="rect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3" name="CasellaDiTesto 72">
                  <a:extLst>
                    <a:ext uri="{FF2B5EF4-FFF2-40B4-BE49-F238E27FC236}">
                      <a16:creationId xmlns:a16="http://schemas.microsoft.com/office/drawing/2014/main" id="{76C40D36-82DD-D848-B5EF-053206067A52}"/>
                    </a:ext>
                  </a:extLst>
                </p:cNvPr>
                <p:cNvSpPr txBox="1"/>
                <p:nvPr/>
              </p:nvSpPr>
              <p:spPr>
                <a:xfrm>
                  <a:off x="880353" y="730688"/>
                  <a:ext cx="1507787" cy="58688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it-IT" sz="1200" b="1" dirty="0"/>
                    <a:t>SHIKIMIC ACID P.</a:t>
                  </a:r>
                </a:p>
              </p:txBody>
            </p:sp>
          </p:grpSp>
          <p:cxnSp>
            <p:nvCxnSpPr>
              <p:cNvPr id="74" name="Connettore 2 73">
                <a:extLst>
                  <a:ext uri="{FF2B5EF4-FFF2-40B4-BE49-F238E27FC236}">
                    <a16:creationId xmlns:a16="http://schemas.microsoft.com/office/drawing/2014/main" id="{3A27163E-90B1-CB4B-94B0-03C2398ACF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94081" y="4382646"/>
                <a:ext cx="444292" cy="252828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Connettore 2 75">
                <a:extLst>
                  <a:ext uri="{FF2B5EF4-FFF2-40B4-BE49-F238E27FC236}">
                    <a16:creationId xmlns:a16="http://schemas.microsoft.com/office/drawing/2014/main" id="{CE6A2937-1898-2545-9A97-59195DFF71B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978392" y="4276779"/>
                <a:ext cx="436132" cy="343276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0" name="Gruppo 79">
                <a:extLst>
                  <a:ext uri="{FF2B5EF4-FFF2-40B4-BE49-F238E27FC236}">
                    <a16:creationId xmlns:a16="http://schemas.microsoft.com/office/drawing/2014/main" id="{74BB0CAE-10D4-9646-B373-6879E7AB8E1A}"/>
                  </a:ext>
                </a:extLst>
              </p:cNvPr>
              <p:cNvGrpSpPr/>
              <p:nvPr/>
            </p:nvGrpSpPr>
            <p:grpSpPr>
              <a:xfrm>
                <a:off x="6544718" y="4667195"/>
                <a:ext cx="1404768" cy="636470"/>
                <a:chOff x="880353" y="730690"/>
                <a:chExt cx="1619656" cy="689548"/>
              </a:xfrm>
            </p:grpSpPr>
            <p:sp>
              <p:nvSpPr>
                <p:cNvPr id="81" name="Rettangolo 80">
                  <a:extLst>
                    <a:ext uri="{FF2B5EF4-FFF2-40B4-BE49-F238E27FC236}">
                      <a16:creationId xmlns:a16="http://schemas.microsoft.com/office/drawing/2014/main" id="{CD1F1786-EC61-364F-9006-345D09F4D5E6}"/>
                    </a:ext>
                  </a:extLst>
                </p:cNvPr>
                <p:cNvSpPr/>
                <p:nvPr/>
              </p:nvSpPr>
              <p:spPr>
                <a:xfrm>
                  <a:off x="1083465" y="751597"/>
                  <a:ext cx="1416544" cy="668641"/>
                </a:xfrm>
                <a:prstGeom prst="rect">
                  <a:avLst/>
                </a:prstGeom>
                <a:noFill/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82" name="CasellaDiTesto 81">
                  <a:extLst>
                    <a:ext uri="{FF2B5EF4-FFF2-40B4-BE49-F238E27FC236}">
                      <a16:creationId xmlns:a16="http://schemas.microsoft.com/office/drawing/2014/main" id="{B30A27C6-C481-3345-9A67-DFBB79D04F1B}"/>
                    </a:ext>
                  </a:extLst>
                </p:cNvPr>
                <p:cNvSpPr txBox="1"/>
                <p:nvPr/>
              </p:nvSpPr>
              <p:spPr>
                <a:xfrm>
                  <a:off x="880353" y="730690"/>
                  <a:ext cx="1507785" cy="5001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it-IT" sz="1200" b="1" dirty="0"/>
                    <a:t>DOXP/MEP </a:t>
                  </a:r>
                </a:p>
                <a:p>
                  <a:pPr algn="ctr"/>
                  <a:r>
                    <a:rPr lang="it-IT" sz="1200" b="1" dirty="0"/>
                    <a:t>PATHWAY</a:t>
                  </a:r>
                </a:p>
              </p:txBody>
            </p:sp>
          </p:grpSp>
          <p:grpSp>
            <p:nvGrpSpPr>
              <p:cNvPr id="83" name="Gruppo 82">
                <a:extLst>
                  <a:ext uri="{FF2B5EF4-FFF2-40B4-BE49-F238E27FC236}">
                    <a16:creationId xmlns:a16="http://schemas.microsoft.com/office/drawing/2014/main" id="{0DA2F5EA-502B-9743-A704-95A26CCD9DAB}"/>
                  </a:ext>
                </a:extLst>
              </p:cNvPr>
              <p:cNvGrpSpPr/>
              <p:nvPr/>
            </p:nvGrpSpPr>
            <p:grpSpPr>
              <a:xfrm>
                <a:off x="8693154" y="3860585"/>
                <a:ext cx="1821390" cy="573176"/>
                <a:chOff x="768485" y="651753"/>
                <a:chExt cx="1731524" cy="768485"/>
              </a:xfrm>
            </p:grpSpPr>
            <p:sp>
              <p:nvSpPr>
                <p:cNvPr id="84" name="Rettangolo 83">
                  <a:extLst>
                    <a:ext uri="{FF2B5EF4-FFF2-40B4-BE49-F238E27FC236}">
                      <a16:creationId xmlns:a16="http://schemas.microsoft.com/office/drawing/2014/main" id="{3E93BADE-E63D-FB41-ADAE-9A0FBE859834}"/>
                    </a:ext>
                  </a:extLst>
                </p:cNvPr>
                <p:cNvSpPr/>
                <p:nvPr/>
              </p:nvSpPr>
              <p:spPr>
                <a:xfrm>
                  <a:off x="768485" y="651753"/>
                  <a:ext cx="1731524" cy="768485"/>
                </a:xfrm>
                <a:prstGeom prst="rect">
                  <a:avLst/>
                </a:prstGeom>
                <a:solidFill>
                  <a:srgbClr val="FFFF00"/>
                </a:solidFill>
                <a:ln w="28575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85" name="CasellaDiTesto 84">
                  <a:extLst>
                    <a:ext uri="{FF2B5EF4-FFF2-40B4-BE49-F238E27FC236}">
                      <a16:creationId xmlns:a16="http://schemas.microsoft.com/office/drawing/2014/main" id="{3296A061-E46A-E94D-AE60-5E636EFFD442}"/>
                    </a:ext>
                  </a:extLst>
                </p:cNvPr>
                <p:cNvSpPr txBox="1"/>
                <p:nvPr/>
              </p:nvSpPr>
              <p:spPr>
                <a:xfrm>
                  <a:off x="880353" y="730690"/>
                  <a:ext cx="1507786" cy="3692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it-IT" sz="1200" b="1" dirty="0"/>
                    <a:t>MEVALONIC ACID P.</a:t>
                  </a:r>
                </a:p>
              </p:txBody>
            </p:sp>
          </p:grpSp>
          <p:cxnSp>
            <p:nvCxnSpPr>
              <p:cNvPr id="86" name="Connettore 2 85">
                <a:extLst>
                  <a:ext uri="{FF2B5EF4-FFF2-40B4-BE49-F238E27FC236}">
                    <a16:creationId xmlns:a16="http://schemas.microsoft.com/office/drawing/2014/main" id="{0176B6A3-AA1D-2F4B-89B9-6BBCCD816B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99104" y="3858982"/>
                <a:ext cx="840939" cy="299558"/>
              </a:xfrm>
              <a:prstGeom prst="straightConnector1">
                <a:avLst/>
              </a:prstGeom>
              <a:ln w="28575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Connettore 2 87">
                <a:extLst>
                  <a:ext uri="{FF2B5EF4-FFF2-40B4-BE49-F238E27FC236}">
                    <a16:creationId xmlns:a16="http://schemas.microsoft.com/office/drawing/2014/main" id="{C88B6176-9351-7448-9F8A-6C337E7FA96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39633" y="5090858"/>
                <a:ext cx="437903" cy="212807"/>
              </a:xfrm>
              <a:prstGeom prst="straightConnector1">
                <a:avLst/>
              </a:prstGeom>
              <a:ln w="28575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Connettore 2 88">
                <a:extLst>
                  <a:ext uri="{FF2B5EF4-FFF2-40B4-BE49-F238E27FC236}">
                    <a16:creationId xmlns:a16="http://schemas.microsoft.com/office/drawing/2014/main" id="{AE96D797-4B9F-E84B-A6F9-E763415DECA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604371" y="4515653"/>
                <a:ext cx="0" cy="357674"/>
              </a:xfrm>
              <a:prstGeom prst="straightConnector1">
                <a:avLst/>
              </a:prstGeom>
              <a:ln w="28575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Connettore 2 91">
                <a:extLst>
                  <a:ext uri="{FF2B5EF4-FFF2-40B4-BE49-F238E27FC236}">
                    <a16:creationId xmlns:a16="http://schemas.microsoft.com/office/drawing/2014/main" id="{961A510F-6DE0-0743-A93D-107B0D667AB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35821" y="4276779"/>
                <a:ext cx="311734" cy="171638"/>
              </a:xfrm>
              <a:prstGeom prst="straightConnector1">
                <a:avLst/>
              </a:prstGeom>
              <a:ln w="28575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7" name="Gruppo 96">
                <a:extLst>
                  <a:ext uri="{FF2B5EF4-FFF2-40B4-BE49-F238E27FC236}">
                    <a16:creationId xmlns:a16="http://schemas.microsoft.com/office/drawing/2014/main" id="{1BE59ED4-AE9C-364B-9E64-BD276C8913A7}"/>
                  </a:ext>
                </a:extLst>
              </p:cNvPr>
              <p:cNvGrpSpPr/>
              <p:nvPr/>
            </p:nvGrpSpPr>
            <p:grpSpPr>
              <a:xfrm>
                <a:off x="8689911" y="4964218"/>
                <a:ext cx="2066992" cy="940290"/>
                <a:chOff x="768485" y="613980"/>
                <a:chExt cx="1731524" cy="866566"/>
              </a:xfrm>
            </p:grpSpPr>
            <p:sp>
              <p:nvSpPr>
                <p:cNvPr id="98" name="Rettangolo 97">
                  <a:extLst>
                    <a:ext uri="{FF2B5EF4-FFF2-40B4-BE49-F238E27FC236}">
                      <a16:creationId xmlns:a16="http://schemas.microsoft.com/office/drawing/2014/main" id="{62878912-A42B-2446-89A8-943EDB4F9799}"/>
                    </a:ext>
                  </a:extLst>
                </p:cNvPr>
                <p:cNvSpPr/>
                <p:nvPr/>
              </p:nvSpPr>
              <p:spPr>
                <a:xfrm>
                  <a:off x="768485" y="651753"/>
                  <a:ext cx="1731524" cy="768485"/>
                </a:xfrm>
                <a:prstGeom prst="rect">
                  <a:avLst/>
                </a:prstGeom>
                <a:solidFill>
                  <a:srgbClr val="FF0000"/>
                </a:solidFill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99" name="CasellaDiTesto 98">
                  <a:extLst>
                    <a:ext uri="{FF2B5EF4-FFF2-40B4-BE49-F238E27FC236}">
                      <a16:creationId xmlns:a16="http://schemas.microsoft.com/office/drawing/2014/main" id="{607E48A8-4C7E-7E45-91CA-87BD71FDCAC9}"/>
                    </a:ext>
                  </a:extLst>
                </p:cNvPr>
                <p:cNvSpPr txBox="1"/>
                <p:nvPr/>
              </p:nvSpPr>
              <p:spPr>
                <a:xfrm>
                  <a:off x="880354" y="613980"/>
                  <a:ext cx="1507786" cy="8665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it-IT" sz="1200" b="1" dirty="0"/>
                    <a:t>TERPENOID</a:t>
                  </a:r>
                </a:p>
                <a:p>
                  <a:pPr algn="ctr"/>
                  <a:r>
                    <a:rPr lang="it-IT" sz="1200" b="1" dirty="0"/>
                    <a:t>PATHWAY </a:t>
                  </a:r>
                </a:p>
                <a:p>
                  <a:pPr algn="ctr"/>
                  <a:r>
                    <a:rPr lang="it-IT" sz="1200" b="1" dirty="0"/>
                    <a:t>IPP</a:t>
                  </a:r>
                </a:p>
              </p:txBody>
            </p:sp>
          </p:grpSp>
        </p:grpSp>
        <p:sp>
          <p:nvSpPr>
            <p:cNvPr id="105" name="Rettangolo 104">
              <a:extLst>
                <a:ext uri="{FF2B5EF4-FFF2-40B4-BE49-F238E27FC236}">
                  <a16:creationId xmlns:a16="http://schemas.microsoft.com/office/drawing/2014/main" id="{21DC8EFF-CBE7-8E4E-9451-331A2D201BEF}"/>
                </a:ext>
              </a:extLst>
            </p:cNvPr>
            <p:cNvSpPr/>
            <p:nvPr/>
          </p:nvSpPr>
          <p:spPr>
            <a:xfrm>
              <a:off x="8374224" y="5302981"/>
              <a:ext cx="1985732" cy="748867"/>
            </a:xfrm>
            <a:prstGeom prst="rect">
              <a:avLst/>
            </a:prstGeom>
            <a:solidFill>
              <a:srgbClr val="FF000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6" name="CasellaDiTesto 105">
              <a:extLst>
                <a:ext uri="{FF2B5EF4-FFF2-40B4-BE49-F238E27FC236}">
                  <a16:creationId xmlns:a16="http://schemas.microsoft.com/office/drawing/2014/main" id="{D0E97289-E8C8-1149-A13B-9B67C0D928D4}"/>
                </a:ext>
              </a:extLst>
            </p:cNvPr>
            <p:cNvSpPr txBox="1"/>
            <p:nvPr/>
          </p:nvSpPr>
          <p:spPr>
            <a:xfrm>
              <a:off x="8502517" y="5318643"/>
              <a:ext cx="17291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b="1" dirty="0"/>
                <a:t>MO-SESQUI-DI-TRI-TETRA-POLY</a:t>
              </a:r>
            </a:p>
            <a:p>
              <a:pPr algn="ctr"/>
              <a:r>
                <a:rPr lang="it-IT" sz="1200" b="1" dirty="0"/>
                <a:t>TERPENES</a:t>
              </a:r>
            </a:p>
          </p:txBody>
        </p:sp>
        <p:cxnSp>
          <p:nvCxnSpPr>
            <p:cNvPr id="107" name="Connettore 2 106">
              <a:extLst>
                <a:ext uri="{FF2B5EF4-FFF2-40B4-BE49-F238E27FC236}">
                  <a16:creationId xmlns:a16="http://schemas.microsoft.com/office/drawing/2014/main" id="{493E0A84-40CC-CD4F-A0A8-833EEBBD7CFA}"/>
                </a:ext>
              </a:extLst>
            </p:cNvPr>
            <p:cNvCxnSpPr>
              <a:cxnSpLocks/>
            </p:cNvCxnSpPr>
            <p:nvPr/>
          </p:nvCxnSpPr>
          <p:spPr>
            <a:xfrm>
              <a:off x="9300178" y="4797984"/>
              <a:ext cx="0" cy="439038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Rettangolo 109">
              <a:extLst>
                <a:ext uri="{FF2B5EF4-FFF2-40B4-BE49-F238E27FC236}">
                  <a16:creationId xmlns:a16="http://schemas.microsoft.com/office/drawing/2014/main" id="{3DCD82E0-E6F9-DA49-9FB7-88FB5190E63F}"/>
                </a:ext>
              </a:extLst>
            </p:cNvPr>
            <p:cNvSpPr/>
            <p:nvPr/>
          </p:nvSpPr>
          <p:spPr>
            <a:xfrm>
              <a:off x="2859818" y="4700960"/>
              <a:ext cx="1312920" cy="330240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1" name="Rettangolo 110">
              <a:extLst>
                <a:ext uri="{FF2B5EF4-FFF2-40B4-BE49-F238E27FC236}">
                  <a16:creationId xmlns:a16="http://schemas.microsoft.com/office/drawing/2014/main" id="{53324811-B4A8-9046-A3B7-DE0442F72F2E}"/>
                </a:ext>
              </a:extLst>
            </p:cNvPr>
            <p:cNvSpPr/>
            <p:nvPr/>
          </p:nvSpPr>
          <p:spPr>
            <a:xfrm>
              <a:off x="4855139" y="4665214"/>
              <a:ext cx="1521668" cy="420060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2" name="Rettangolo 111">
              <a:extLst>
                <a:ext uri="{FF2B5EF4-FFF2-40B4-BE49-F238E27FC236}">
                  <a16:creationId xmlns:a16="http://schemas.microsoft.com/office/drawing/2014/main" id="{1ECDF143-A332-5F4C-8E90-00DBA1F903EA}"/>
                </a:ext>
              </a:extLst>
            </p:cNvPr>
            <p:cNvSpPr/>
            <p:nvPr/>
          </p:nvSpPr>
          <p:spPr>
            <a:xfrm>
              <a:off x="4904152" y="3875656"/>
              <a:ext cx="1176193" cy="391282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3" name="Rettangolo 112">
              <a:extLst>
                <a:ext uri="{FF2B5EF4-FFF2-40B4-BE49-F238E27FC236}">
                  <a16:creationId xmlns:a16="http://schemas.microsoft.com/office/drawing/2014/main" id="{CB9F4C4E-1E70-5C44-A144-3DEAAC3C3264}"/>
                </a:ext>
              </a:extLst>
            </p:cNvPr>
            <p:cNvSpPr/>
            <p:nvPr/>
          </p:nvSpPr>
          <p:spPr>
            <a:xfrm>
              <a:off x="5306411" y="3949203"/>
              <a:ext cx="43293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it-IT" sz="1200" b="1" dirty="0"/>
                <a:t>TCA</a:t>
              </a:r>
            </a:p>
          </p:txBody>
        </p:sp>
        <p:cxnSp>
          <p:nvCxnSpPr>
            <p:cNvPr id="114" name="Connettore 2 113">
              <a:extLst>
                <a:ext uri="{FF2B5EF4-FFF2-40B4-BE49-F238E27FC236}">
                  <a16:creationId xmlns:a16="http://schemas.microsoft.com/office/drawing/2014/main" id="{8B5C4A00-F57A-3D49-B108-67179B3A80B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22880" y="3443407"/>
              <a:ext cx="134718" cy="311877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Connettore 2 116">
              <a:extLst>
                <a:ext uri="{FF2B5EF4-FFF2-40B4-BE49-F238E27FC236}">
                  <a16:creationId xmlns:a16="http://schemas.microsoft.com/office/drawing/2014/main" id="{10705A62-EB82-CD47-8C18-A21FF77382CD}"/>
                </a:ext>
              </a:extLst>
            </p:cNvPr>
            <p:cNvCxnSpPr>
              <a:cxnSpLocks/>
            </p:cNvCxnSpPr>
            <p:nvPr/>
          </p:nvCxnSpPr>
          <p:spPr>
            <a:xfrm>
              <a:off x="5492248" y="4318038"/>
              <a:ext cx="0" cy="285642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Connettore 2 117">
              <a:extLst>
                <a:ext uri="{FF2B5EF4-FFF2-40B4-BE49-F238E27FC236}">
                  <a16:creationId xmlns:a16="http://schemas.microsoft.com/office/drawing/2014/main" id="{82218E37-CD30-4B4F-8A08-F9528B7E8B2B}"/>
                </a:ext>
              </a:extLst>
            </p:cNvPr>
            <p:cNvCxnSpPr>
              <a:cxnSpLocks/>
            </p:cNvCxnSpPr>
            <p:nvPr/>
          </p:nvCxnSpPr>
          <p:spPr>
            <a:xfrm>
              <a:off x="3480863" y="4330932"/>
              <a:ext cx="0" cy="285642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CasellaDiTesto 118">
              <a:extLst>
                <a:ext uri="{FF2B5EF4-FFF2-40B4-BE49-F238E27FC236}">
                  <a16:creationId xmlns:a16="http://schemas.microsoft.com/office/drawing/2014/main" id="{E1919163-4290-8D47-999C-F8CC26C4F263}"/>
                </a:ext>
              </a:extLst>
            </p:cNvPr>
            <p:cNvSpPr txBox="1"/>
            <p:nvPr/>
          </p:nvSpPr>
          <p:spPr>
            <a:xfrm>
              <a:off x="4970400" y="4700961"/>
              <a:ext cx="1342966" cy="348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b="1" dirty="0"/>
                <a:t>ALIPHATIC AA </a:t>
              </a:r>
            </a:p>
          </p:txBody>
        </p:sp>
        <p:sp>
          <p:nvSpPr>
            <p:cNvPr id="120" name="CasellaDiTesto 119">
              <a:extLst>
                <a:ext uri="{FF2B5EF4-FFF2-40B4-BE49-F238E27FC236}">
                  <a16:creationId xmlns:a16="http://schemas.microsoft.com/office/drawing/2014/main" id="{A894D864-5D25-F24B-ADB2-F41615735420}"/>
                </a:ext>
              </a:extLst>
            </p:cNvPr>
            <p:cNvSpPr txBox="1"/>
            <p:nvPr/>
          </p:nvSpPr>
          <p:spPr>
            <a:xfrm>
              <a:off x="2972981" y="4707448"/>
              <a:ext cx="1109946" cy="2865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b="1" dirty="0"/>
                <a:t>AROMTIC AA</a:t>
              </a:r>
            </a:p>
          </p:txBody>
        </p:sp>
        <p:cxnSp>
          <p:nvCxnSpPr>
            <p:cNvPr id="121" name="Connettore 2 120">
              <a:extLst>
                <a:ext uri="{FF2B5EF4-FFF2-40B4-BE49-F238E27FC236}">
                  <a16:creationId xmlns:a16="http://schemas.microsoft.com/office/drawing/2014/main" id="{34267413-A416-394C-9E1B-D3DCC3C6D501}"/>
                </a:ext>
              </a:extLst>
            </p:cNvPr>
            <p:cNvCxnSpPr>
              <a:cxnSpLocks/>
            </p:cNvCxnSpPr>
            <p:nvPr/>
          </p:nvCxnSpPr>
          <p:spPr>
            <a:xfrm>
              <a:off x="3656101" y="5173445"/>
              <a:ext cx="426826" cy="20191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Connettore 2 121">
              <a:extLst>
                <a:ext uri="{FF2B5EF4-FFF2-40B4-BE49-F238E27FC236}">
                  <a16:creationId xmlns:a16="http://schemas.microsoft.com/office/drawing/2014/main" id="{7DD26A37-6DFF-DC47-8E08-FCD7D9BDD69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60907" y="5132577"/>
              <a:ext cx="418986" cy="274144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CasellaDiTesto 123">
              <a:extLst>
                <a:ext uri="{FF2B5EF4-FFF2-40B4-BE49-F238E27FC236}">
                  <a16:creationId xmlns:a16="http://schemas.microsoft.com/office/drawing/2014/main" id="{9B59C3A1-40E7-BD4A-8329-E17866732382}"/>
                </a:ext>
              </a:extLst>
            </p:cNvPr>
            <p:cNvSpPr txBox="1"/>
            <p:nvPr/>
          </p:nvSpPr>
          <p:spPr>
            <a:xfrm>
              <a:off x="2988380" y="5512861"/>
              <a:ext cx="2901925" cy="1029380"/>
            </a:xfrm>
            <a:prstGeom prst="rect">
              <a:avLst/>
            </a:prstGeom>
            <a:solidFill>
              <a:srgbClr val="00B0F0"/>
            </a:solidFill>
            <a:ln w="28575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it-IT" sz="1200" b="1" dirty="0"/>
                <a:t>NITROGEN-CONTAINING SECONDARY PRODUCTS (e.g. ALKALOIDS)</a:t>
              </a:r>
            </a:p>
            <a:p>
              <a:pPr algn="ctr">
                <a:lnSpc>
                  <a:spcPct val="150000"/>
                </a:lnSpc>
              </a:pPr>
              <a:endParaRPr lang="it-IT" sz="1200" b="1" dirty="0"/>
            </a:p>
          </p:txBody>
        </p:sp>
      </p:grpSp>
      <p:cxnSp>
        <p:nvCxnSpPr>
          <p:cNvPr id="127" name="Connettore 1 126">
            <a:extLst>
              <a:ext uri="{FF2B5EF4-FFF2-40B4-BE49-F238E27FC236}">
                <a16:creationId xmlns:a16="http://schemas.microsoft.com/office/drawing/2014/main" id="{272A778B-06C9-3743-BAC7-008AE4823BA5}"/>
              </a:ext>
            </a:extLst>
          </p:cNvPr>
          <p:cNvCxnSpPr/>
          <p:nvPr/>
        </p:nvCxnSpPr>
        <p:spPr>
          <a:xfrm flipH="1">
            <a:off x="2321850" y="3948193"/>
            <a:ext cx="37937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Connettore 1 128">
            <a:extLst>
              <a:ext uri="{FF2B5EF4-FFF2-40B4-BE49-F238E27FC236}">
                <a16:creationId xmlns:a16="http://schemas.microsoft.com/office/drawing/2014/main" id="{3DFF7CC1-846F-B243-90CE-1C82D72D3C52}"/>
              </a:ext>
            </a:extLst>
          </p:cNvPr>
          <p:cNvCxnSpPr>
            <a:cxnSpLocks/>
          </p:cNvCxnSpPr>
          <p:nvPr/>
        </p:nvCxnSpPr>
        <p:spPr>
          <a:xfrm>
            <a:off x="2336275" y="3944428"/>
            <a:ext cx="9223" cy="204702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Connettore 2 131">
            <a:extLst>
              <a:ext uri="{FF2B5EF4-FFF2-40B4-BE49-F238E27FC236}">
                <a16:creationId xmlns:a16="http://schemas.microsoft.com/office/drawing/2014/main" id="{27702F7C-79CD-4149-A86C-AD5AA660066F}"/>
              </a:ext>
            </a:extLst>
          </p:cNvPr>
          <p:cNvCxnSpPr>
            <a:cxnSpLocks/>
          </p:cNvCxnSpPr>
          <p:nvPr/>
        </p:nvCxnSpPr>
        <p:spPr>
          <a:xfrm>
            <a:off x="2345498" y="5991450"/>
            <a:ext cx="577889" cy="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Rettangolo 132">
            <a:extLst>
              <a:ext uri="{FF2B5EF4-FFF2-40B4-BE49-F238E27FC236}">
                <a16:creationId xmlns:a16="http://schemas.microsoft.com/office/drawing/2014/main" id="{A5822289-B840-EB45-B50B-D277AC16EBA4}"/>
              </a:ext>
            </a:extLst>
          </p:cNvPr>
          <p:cNvSpPr/>
          <p:nvPr/>
        </p:nvSpPr>
        <p:spPr>
          <a:xfrm>
            <a:off x="2977639" y="5704179"/>
            <a:ext cx="1850546" cy="4923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4" name="CasellaDiTesto 133">
            <a:extLst>
              <a:ext uri="{FF2B5EF4-FFF2-40B4-BE49-F238E27FC236}">
                <a16:creationId xmlns:a16="http://schemas.microsoft.com/office/drawing/2014/main" id="{EFA8FA05-CABB-0D4E-A5CD-125638B522DC}"/>
              </a:ext>
            </a:extLst>
          </p:cNvPr>
          <p:cNvSpPr txBox="1"/>
          <p:nvPr/>
        </p:nvSpPr>
        <p:spPr>
          <a:xfrm>
            <a:off x="3132127" y="5816881"/>
            <a:ext cx="1645912" cy="27699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/>
              <a:t>PHENYLPROPANOID P.</a:t>
            </a:r>
          </a:p>
        </p:txBody>
      </p:sp>
      <p:sp>
        <p:nvSpPr>
          <p:cNvPr id="137" name="Rettangolo 136">
            <a:extLst>
              <a:ext uri="{FF2B5EF4-FFF2-40B4-BE49-F238E27FC236}">
                <a16:creationId xmlns:a16="http://schemas.microsoft.com/office/drawing/2014/main" id="{F9B1CCCC-657D-104E-84F8-C85DDE9B4C78}"/>
              </a:ext>
            </a:extLst>
          </p:cNvPr>
          <p:cNvSpPr/>
          <p:nvPr/>
        </p:nvSpPr>
        <p:spPr>
          <a:xfrm>
            <a:off x="5410180" y="5704179"/>
            <a:ext cx="1948768" cy="50240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8" name="CasellaDiTesto 137">
            <a:extLst>
              <a:ext uri="{FF2B5EF4-FFF2-40B4-BE49-F238E27FC236}">
                <a16:creationId xmlns:a16="http://schemas.microsoft.com/office/drawing/2014/main" id="{95D06CA8-0078-9A4D-A946-AC36657A3D80}"/>
              </a:ext>
            </a:extLst>
          </p:cNvPr>
          <p:cNvSpPr txBox="1"/>
          <p:nvPr/>
        </p:nvSpPr>
        <p:spPr>
          <a:xfrm>
            <a:off x="5539135" y="5724547"/>
            <a:ext cx="1654610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/>
              <a:t>PHENOLIC COMPOUNDS</a:t>
            </a:r>
          </a:p>
        </p:txBody>
      </p:sp>
      <p:cxnSp>
        <p:nvCxnSpPr>
          <p:cNvPr id="139" name="Connettore 2 138">
            <a:extLst>
              <a:ext uri="{FF2B5EF4-FFF2-40B4-BE49-F238E27FC236}">
                <a16:creationId xmlns:a16="http://schemas.microsoft.com/office/drawing/2014/main" id="{B414BA40-2602-E747-A342-2A6127A3DDDC}"/>
              </a:ext>
            </a:extLst>
          </p:cNvPr>
          <p:cNvCxnSpPr>
            <a:cxnSpLocks/>
          </p:cNvCxnSpPr>
          <p:nvPr/>
        </p:nvCxnSpPr>
        <p:spPr>
          <a:xfrm>
            <a:off x="4966630" y="5950775"/>
            <a:ext cx="327637" cy="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Connettore 2 139">
            <a:extLst>
              <a:ext uri="{FF2B5EF4-FFF2-40B4-BE49-F238E27FC236}">
                <a16:creationId xmlns:a16="http://schemas.microsoft.com/office/drawing/2014/main" id="{3F02437F-E4CE-1E44-B0A3-0A34451BADD5}"/>
              </a:ext>
            </a:extLst>
          </p:cNvPr>
          <p:cNvCxnSpPr>
            <a:cxnSpLocks/>
          </p:cNvCxnSpPr>
          <p:nvPr/>
        </p:nvCxnSpPr>
        <p:spPr>
          <a:xfrm>
            <a:off x="7531494" y="5966987"/>
            <a:ext cx="327637" cy="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Rettangolo 140">
            <a:extLst>
              <a:ext uri="{FF2B5EF4-FFF2-40B4-BE49-F238E27FC236}">
                <a16:creationId xmlns:a16="http://schemas.microsoft.com/office/drawing/2014/main" id="{28243FF3-68B1-0646-A0F0-8A1A1F27BAFF}"/>
              </a:ext>
            </a:extLst>
          </p:cNvPr>
          <p:cNvSpPr/>
          <p:nvPr/>
        </p:nvSpPr>
        <p:spPr>
          <a:xfrm>
            <a:off x="8037451" y="5445100"/>
            <a:ext cx="1890147" cy="1091094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2" name="CasellaDiTesto 141">
            <a:extLst>
              <a:ext uri="{FF2B5EF4-FFF2-40B4-BE49-F238E27FC236}">
                <a16:creationId xmlns:a16="http://schemas.microsoft.com/office/drawing/2014/main" id="{74A19B04-82FF-B54D-9369-F4CDD9B496B4}"/>
              </a:ext>
            </a:extLst>
          </p:cNvPr>
          <p:cNvSpPr txBox="1"/>
          <p:nvPr/>
        </p:nvSpPr>
        <p:spPr>
          <a:xfrm>
            <a:off x="8159567" y="5474282"/>
            <a:ext cx="16459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/>
              <a:t>ANTHOCYANINS</a:t>
            </a:r>
          </a:p>
          <a:p>
            <a:pPr algn="ctr"/>
            <a:r>
              <a:rPr lang="it-IT" sz="1200" b="1" dirty="0"/>
              <a:t>FLAVONOIDS</a:t>
            </a:r>
          </a:p>
          <a:p>
            <a:pPr algn="ctr"/>
            <a:r>
              <a:rPr lang="it-IT" sz="1200" b="1" dirty="0"/>
              <a:t>LIGNIN</a:t>
            </a:r>
          </a:p>
          <a:p>
            <a:pPr algn="ctr"/>
            <a:r>
              <a:rPr lang="it-IT" sz="1200" b="1" dirty="0"/>
              <a:t>TANNINS</a:t>
            </a:r>
          </a:p>
          <a:p>
            <a:pPr algn="ctr"/>
            <a:r>
              <a:rPr lang="it-IT" sz="1200" b="1" dirty="0"/>
              <a:t>QUINONES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36F5E56-7CFF-5849-9ABC-D32A6C6B3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10857-D844-EB4C-A303-6740D68A01A6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09384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Immagine 1">
            <a:extLst>
              <a:ext uri="{FF2B5EF4-FFF2-40B4-BE49-F238E27FC236}">
                <a16:creationId xmlns:a16="http://schemas.microsoft.com/office/drawing/2014/main" id="{020D04BE-8E39-3940-BE1B-2820FC73D9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8"/>
          <a:stretch/>
        </p:blipFill>
        <p:spPr bwMode="auto">
          <a:xfrm>
            <a:off x="183674" y="1155700"/>
            <a:ext cx="11881325" cy="494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BB024B57-2B73-CD47-8373-A67B42954A41}"/>
              </a:ext>
            </a:extLst>
          </p:cNvPr>
          <p:cNvSpPr txBox="1"/>
          <p:nvPr/>
        </p:nvSpPr>
        <p:spPr>
          <a:xfrm>
            <a:off x="4304400" y="711609"/>
            <a:ext cx="2608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Oils</a:t>
            </a:r>
            <a:r>
              <a:rPr lang="it-IT" dirty="0"/>
              <a:t>  with </a:t>
            </a:r>
            <a:r>
              <a:rPr lang="it-IT" dirty="0" err="1"/>
              <a:t>phenylpropens</a:t>
            </a:r>
            <a:endParaRPr lang="it-IT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DF881963-FE3D-CD40-8093-C0D6F408B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B5861-EC54-884C-93FD-412F35D423E0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76280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Immagine 1">
            <a:extLst>
              <a:ext uri="{FF2B5EF4-FFF2-40B4-BE49-F238E27FC236}">
                <a16:creationId xmlns:a16="http://schemas.microsoft.com/office/drawing/2014/main" id="{DDE9E4A8-2F3A-834C-ABE8-8918131D1D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1" t="13502" r="2342"/>
          <a:stretch/>
        </p:blipFill>
        <p:spPr bwMode="auto">
          <a:xfrm>
            <a:off x="469061" y="723900"/>
            <a:ext cx="11455156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6F97557C-F367-E84C-9574-1615614C3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B5861-EC54-884C-93FD-412F35D423E0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27394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4CAEA690-383C-A740-AD3D-43D7F63E2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B5861-EC54-884C-93FD-412F35D423E0}" type="slidenum">
              <a:rPr lang="it-IT" smtClean="0"/>
              <a:t>22</a:t>
            </a:fld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DD3F4C7-1971-9243-BAD6-69EA0CEBC9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179" t="9560" r="4279" b="11029"/>
          <a:stretch/>
        </p:blipFill>
        <p:spPr>
          <a:xfrm>
            <a:off x="7499349" y="685800"/>
            <a:ext cx="2222501" cy="1371600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538B8F91-61AC-1949-9670-C02DA2476BFE}"/>
              </a:ext>
            </a:extLst>
          </p:cNvPr>
          <p:cNvSpPr/>
          <p:nvPr/>
        </p:nvSpPr>
        <p:spPr>
          <a:xfrm>
            <a:off x="246246" y="4602024"/>
            <a:ext cx="1139764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itchFamily="2" charset="2"/>
              <a:buChar char="Ø"/>
            </a:pPr>
            <a:r>
              <a:rPr lang="it-IT" dirty="0"/>
              <a:t>The </a:t>
            </a:r>
            <a:r>
              <a:rPr lang="it-IT" dirty="0" err="1"/>
              <a:t>name</a:t>
            </a:r>
            <a:r>
              <a:rPr lang="it-IT" dirty="0"/>
              <a:t> </a:t>
            </a:r>
            <a:r>
              <a:rPr lang="it-IT" dirty="0" err="1"/>
              <a:t>coumarin</a:t>
            </a:r>
            <a:r>
              <a:rPr lang="it-IT" dirty="0"/>
              <a:t> </a:t>
            </a:r>
            <a:r>
              <a:rPr lang="it-IT" dirty="0" err="1"/>
              <a:t>comes</a:t>
            </a:r>
            <a:r>
              <a:rPr lang="it-IT" dirty="0"/>
              <a:t> from a French </a:t>
            </a:r>
            <a:r>
              <a:rPr lang="it-IT" dirty="0" err="1"/>
              <a:t>term</a:t>
            </a:r>
            <a:r>
              <a:rPr lang="it-IT" dirty="0"/>
              <a:t> for the </a:t>
            </a:r>
            <a:r>
              <a:rPr lang="it-IT" dirty="0" err="1"/>
              <a:t>Tonka</a:t>
            </a:r>
            <a:r>
              <a:rPr lang="it-IT" dirty="0"/>
              <a:t> </a:t>
            </a:r>
            <a:r>
              <a:rPr lang="it-IT" dirty="0" err="1"/>
              <a:t>bean</a:t>
            </a:r>
            <a:r>
              <a:rPr lang="it-IT" dirty="0"/>
              <a:t>, </a:t>
            </a:r>
            <a:r>
              <a:rPr lang="it-IT" dirty="0" err="1"/>
              <a:t>coumarou</a:t>
            </a:r>
            <a:r>
              <a:rPr lang="it-IT" dirty="0"/>
              <a:t>, </a:t>
            </a:r>
            <a:r>
              <a:rPr lang="it-IT" dirty="0" err="1"/>
              <a:t>seeds</a:t>
            </a:r>
            <a:r>
              <a:rPr lang="it-IT" dirty="0"/>
              <a:t> of </a:t>
            </a:r>
            <a:r>
              <a:rPr lang="it-IT" i="1" dirty="0" err="1"/>
              <a:t>Dipteryx</a:t>
            </a:r>
            <a:r>
              <a:rPr lang="it-IT" i="1" dirty="0"/>
              <a:t> odorata</a:t>
            </a:r>
            <a:r>
              <a:rPr lang="it-IT" dirty="0"/>
              <a:t> (</a:t>
            </a:r>
            <a:r>
              <a:rPr lang="it-IT" dirty="0" err="1"/>
              <a:t>Fabaceae</a:t>
            </a:r>
            <a:r>
              <a:rPr lang="it-IT" dirty="0"/>
              <a:t>/</a:t>
            </a:r>
            <a:r>
              <a:rPr lang="it-IT" dirty="0" err="1"/>
              <a:t>Leguminosae</a:t>
            </a:r>
            <a:r>
              <a:rPr lang="it-IT" dirty="0"/>
              <a:t>), </a:t>
            </a:r>
            <a:r>
              <a:rPr lang="it-IT" dirty="0" err="1"/>
              <a:t>one</a:t>
            </a:r>
            <a:r>
              <a:rPr lang="it-IT" dirty="0"/>
              <a:t> of the </a:t>
            </a:r>
            <a:r>
              <a:rPr lang="it-IT" dirty="0" err="1"/>
              <a:t>sources</a:t>
            </a:r>
            <a:r>
              <a:rPr lang="it-IT" dirty="0"/>
              <a:t> from </a:t>
            </a:r>
            <a:r>
              <a:rPr lang="it-IT" dirty="0" err="1"/>
              <a:t>which</a:t>
            </a:r>
            <a:r>
              <a:rPr lang="it-IT" dirty="0"/>
              <a:t> </a:t>
            </a:r>
            <a:r>
              <a:rPr lang="it-IT" dirty="0" err="1"/>
              <a:t>coumarin</a:t>
            </a:r>
            <a:r>
              <a:rPr lang="it-IT" dirty="0"/>
              <a:t> </a:t>
            </a:r>
            <a:r>
              <a:rPr lang="it-IT" dirty="0" err="1"/>
              <a:t>was</a:t>
            </a:r>
            <a:r>
              <a:rPr lang="it-IT" dirty="0"/>
              <a:t> first </a:t>
            </a:r>
            <a:r>
              <a:rPr lang="it-IT" dirty="0" err="1"/>
              <a:t>isolated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a </a:t>
            </a:r>
            <a:r>
              <a:rPr lang="it-IT" dirty="0" err="1"/>
              <a:t>natural</a:t>
            </a:r>
            <a:r>
              <a:rPr lang="it-IT" dirty="0"/>
              <a:t> </a:t>
            </a:r>
            <a:r>
              <a:rPr lang="it-IT" dirty="0" err="1"/>
              <a:t>product</a:t>
            </a:r>
            <a:r>
              <a:rPr lang="it-IT" dirty="0"/>
              <a:t> in 1820.</a:t>
            </a:r>
          </a:p>
          <a:p>
            <a:pPr marL="285750" indent="-285750" algn="ctr">
              <a:buFont typeface="Wingdings" pitchFamily="2" charset="2"/>
              <a:buChar char="Ø"/>
            </a:pPr>
            <a:endParaRPr lang="it-IT" dirty="0"/>
          </a:p>
          <a:p>
            <a:pPr marL="285750" indent="-285750" algn="ctr">
              <a:buFont typeface="Wingdings" pitchFamily="2" charset="2"/>
              <a:buChar char="Ø"/>
            </a:pPr>
            <a:r>
              <a:rPr lang="it-IT" dirty="0" err="1"/>
              <a:t>Recent</a:t>
            </a:r>
            <a:r>
              <a:rPr lang="it-IT" dirty="0"/>
              <a:t> </a:t>
            </a:r>
            <a:r>
              <a:rPr lang="it-IT" dirty="0" err="1"/>
              <a:t>studies</a:t>
            </a:r>
            <a:r>
              <a:rPr lang="it-IT" dirty="0"/>
              <a:t> and </a:t>
            </a:r>
            <a:r>
              <a:rPr lang="it-IT" dirty="0" err="1"/>
              <a:t>review</a:t>
            </a:r>
            <a:r>
              <a:rPr lang="it-IT" dirty="0"/>
              <a:t> </a:t>
            </a:r>
            <a:r>
              <a:rPr lang="it-IT" dirty="0" err="1"/>
              <a:t>manuscripts</a:t>
            </a:r>
            <a:r>
              <a:rPr lang="it-IT" dirty="0"/>
              <a:t> </a:t>
            </a:r>
            <a:r>
              <a:rPr lang="it-IT" dirty="0" err="1"/>
              <a:t>regarding</a:t>
            </a:r>
            <a:r>
              <a:rPr lang="it-IT" dirty="0"/>
              <a:t> the </a:t>
            </a:r>
            <a:r>
              <a:rPr lang="it-IT" dirty="0" err="1"/>
              <a:t>coumarin</a:t>
            </a:r>
            <a:r>
              <a:rPr lang="it-IT" dirty="0"/>
              <a:t> </a:t>
            </a:r>
            <a:r>
              <a:rPr lang="it-IT" dirty="0" err="1"/>
              <a:t>scaffold</a:t>
            </a:r>
            <a:r>
              <a:rPr lang="it-IT" dirty="0"/>
              <a:t> </a:t>
            </a:r>
            <a:r>
              <a:rPr lang="it-IT" dirty="0" err="1"/>
              <a:t>describe</a:t>
            </a:r>
            <a:r>
              <a:rPr lang="it-IT" dirty="0"/>
              <a:t> the </a:t>
            </a:r>
            <a:r>
              <a:rPr lang="it-IT" dirty="0" err="1"/>
              <a:t>huge</a:t>
            </a:r>
            <a:r>
              <a:rPr lang="it-IT" dirty="0"/>
              <a:t> </a:t>
            </a:r>
            <a:r>
              <a:rPr lang="it-IT" dirty="0" err="1"/>
              <a:t>variety</a:t>
            </a:r>
            <a:r>
              <a:rPr lang="it-IT" dirty="0"/>
              <a:t> of </a:t>
            </a:r>
            <a:r>
              <a:rPr lang="it-IT" dirty="0" err="1"/>
              <a:t>biological</a:t>
            </a:r>
            <a:r>
              <a:rPr lang="it-IT" dirty="0"/>
              <a:t> </a:t>
            </a:r>
            <a:r>
              <a:rPr lang="it-IT" dirty="0" err="1"/>
              <a:t>activities</a:t>
            </a:r>
            <a:r>
              <a:rPr lang="it-IT" dirty="0"/>
              <a:t>: anti-</a:t>
            </a:r>
            <a:r>
              <a:rPr lang="it-IT" dirty="0" err="1"/>
              <a:t>inflammatory</a:t>
            </a:r>
            <a:r>
              <a:rPr lang="it-IT" dirty="0"/>
              <a:t>, anti-</a:t>
            </a:r>
            <a:r>
              <a:rPr lang="it-IT" dirty="0" err="1"/>
              <a:t>coagulant</a:t>
            </a:r>
            <a:r>
              <a:rPr lang="it-IT" dirty="0"/>
              <a:t>, anti-</a:t>
            </a:r>
            <a:r>
              <a:rPr lang="it-IT" dirty="0" err="1"/>
              <a:t>oxidant</a:t>
            </a:r>
            <a:r>
              <a:rPr lang="it-IT" dirty="0"/>
              <a:t> </a:t>
            </a:r>
            <a:r>
              <a:rPr lang="it-IT" dirty="0" err="1"/>
              <a:t>functions</a:t>
            </a:r>
            <a:r>
              <a:rPr lang="it-IT" dirty="0"/>
              <a:t> and </a:t>
            </a:r>
            <a:r>
              <a:rPr lang="it-IT" dirty="0" err="1"/>
              <a:t>neuroprotective</a:t>
            </a:r>
            <a:r>
              <a:rPr lang="it-IT" dirty="0"/>
              <a:t> </a:t>
            </a:r>
            <a:r>
              <a:rPr lang="it-IT" dirty="0" err="1"/>
              <a:t>activities</a:t>
            </a:r>
            <a:r>
              <a:rPr lang="it-IT" dirty="0"/>
              <a:t>. </a:t>
            </a:r>
          </a:p>
          <a:p>
            <a:pPr marL="285750" indent="-285750" algn="ctr">
              <a:buFont typeface="Wingdings" pitchFamily="2" charset="2"/>
              <a:buChar char="Ø"/>
            </a:pPr>
            <a:endParaRPr lang="it-IT" dirty="0"/>
          </a:p>
          <a:p>
            <a:pPr marL="285750" indent="-285750" algn="ctr">
              <a:buFont typeface="Wingdings" pitchFamily="2" charset="2"/>
              <a:buChar char="Ø"/>
            </a:pPr>
            <a:r>
              <a:rPr lang="it-IT" dirty="0" err="1"/>
              <a:t>Several</a:t>
            </a:r>
            <a:r>
              <a:rPr lang="it-IT" dirty="0"/>
              <a:t> </a:t>
            </a:r>
            <a:r>
              <a:rPr lang="it-IT" dirty="0" err="1"/>
              <a:t>derivatives</a:t>
            </a:r>
            <a:r>
              <a:rPr lang="it-IT" dirty="0"/>
              <a:t>  display </a:t>
            </a:r>
            <a:r>
              <a:rPr lang="it-IT" dirty="0" err="1"/>
              <a:t>also</a:t>
            </a:r>
            <a:r>
              <a:rPr lang="it-IT" dirty="0"/>
              <a:t> </a:t>
            </a:r>
            <a:r>
              <a:rPr lang="it-IT" dirty="0" err="1"/>
              <a:t>antibacterial</a:t>
            </a:r>
            <a:r>
              <a:rPr lang="it-IT" dirty="0"/>
              <a:t>, </a:t>
            </a:r>
            <a:r>
              <a:rPr lang="it-IT" dirty="0" err="1"/>
              <a:t>antifungal</a:t>
            </a:r>
            <a:r>
              <a:rPr lang="it-IT" dirty="0"/>
              <a:t>, </a:t>
            </a:r>
            <a:r>
              <a:rPr lang="it-IT" dirty="0" err="1"/>
              <a:t>antiviral</a:t>
            </a:r>
            <a:r>
              <a:rPr lang="it-IT" dirty="0"/>
              <a:t>,  </a:t>
            </a:r>
            <a:r>
              <a:rPr lang="it-IT" dirty="0" err="1"/>
              <a:t>anticancer</a:t>
            </a:r>
            <a:r>
              <a:rPr lang="it-IT" dirty="0"/>
              <a:t> and anti-</a:t>
            </a:r>
            <a:r>
              <a:rPr lang="it-IT" dirty="0" err="1"/>
              <a:t>hypertensive</a:t>
            </a:r>
            <a:r>
              <a:rPr lang="it-IT" dirty="0"/>
              <a:t> </a:t>
            </a:r>
            <a:r>
              <a:rPr lang="it-IT" dirty="0" err="1"/>
              <a:t>activities</a:t>
            </a:r>
            <a:r>
              <a:rPr lang="it-IT" dirty="0"/>
              <a:t>. 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7A3A2594-6620-514E-A009-07F1999C61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8007" y="584200"/>
            <a:ext cx="1683945" cy="1574800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1722214C-4C36-8A4E-8E35-46810AF7DD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" y="685800"/>
            <a:ext cx="5399087" cy="3614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C22C0F12-6E00-AB42-9F9D-165FC7393C1C}"/>
              </a:ext>
            </a:extLst>
          </p:cNvPr>
          <p:cNvSpPr/>
          <p:nvPr/>
        </p:nvSpPr>
        <p:spPr>
          <a:xfrm>
            <a:off x="9828007" y="2209284"/>
            <a:ext cx="18158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i="1" dirty="0" err="1"/>
              <a:t>Dipteryx</a:t>
            </a:r>
            <a:r>
              <a:rPr lang="it-IT" i="1" dirty="0"/>
              <a:t> odorata</a:t>
            </a:r>
            <a:r>
              <a:rPr lang="it-IT" dirty="0"/>
              <a:t> 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B53B6D5E-39B2-F247-B5A5-E1D89137F557}"/>
              </a:ext>
            </a:extLst>
          </p:cNvPr>
          <p:cNvSpPr/>
          <p:nvPr/>
        </p:nvSpPr>
        <p:spPr>
          <a:xfrm>
            <a:off x="8033357" y="2209284"/>
            <a:ext cx="11544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/>
              <a:t>Coumarin</a:t>
            </a:r>
            <a:r>
              <a:rPr lang="it-IT" dirty="0"/>
              <a:t> 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C8D0B25-7DA2-2340-B78B-BC6D31699315}"/>
              </a:ext>
            </a:extLst>
          </p:cNvPr>
          <p:cNvSpPr/>
          <p:nvPr/>
        </p:nvSpPr>
        <p:spPr>
          <a:xfrm>
            <a:off x="6332537" y="3066286"/>
            <a:ext cx="533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itchFamily="2" charset="2"/>
              <a:buChar char="v"/>
            </a:pP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Dicoumarol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Warfarin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Coumadin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) are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anticoagulants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 algn="ctr">
              <a:buFont typeface="Wingdings" pitchFamily="2" charset="2"/>
              <a:buChar char="v"/>
            </a:pP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 typeface="Wingdings" pitchFamily="2" charset="2"/>
              <a:buChar char="v"/>
            </a:pP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Dicoumarol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antithrombotic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7393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6E15055E-1E28-BC45-B585-D53A77E5C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B5861-EC54-884C-93FD-412F35D423E0}" type="slidenum">
              <a:rPr lang="it-IT" smtClean="0"/>
              <a:t>23</a:t>
            </a:fld>
            <a:endParaRPr lang="it-IT"/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930F584D-D858-F14A-B2DC-EFBCF88DABCF}"/>
              </a:ext>
            </a:extLst>
          </p:cNvPr>
          <p:cNvGrpSpPr/>
          <p:nvPr/>
        </p:nvGrpSpPr>
        <p:grpSpPr>
          <a:xfrm>
            <a:off x="190500" y="216623"/>
            <a:ext cx="11709400" cy="6740307"/>
            <a:chOff x="190500" y="216623"/>
            <a:chExt cx="11709400" cy="6740307"/>
          </a:xfrm>
        </p:grpSpPr>
        <p:sp>
          <p:nvSpPr>
            <p:cNvPr id="3" name="Rettangolo 2">
              <a:extLst>
                <a:ext uri="{FF2B5EF4-FFF2-40B4-BE49-F238E27FC236}">
                  <a16:creationId xmlns:a16="http://schemas.microsoft.com/office/drawing/2014/main" id="{710DB6BC-D3D6-194F-AADD-AAED46143B45}"/>
                </a:ext>
              </a:extLst>
            </p:cNvPr>
            <p:cNvSpPr/>
            <p:nvPr/>
          </p:nvSpPr>
          <p:spPr>
            <a:xfrm>
              <a:off x="190500" y="216623"/>
              <a:ext cx="11709400" cy="67403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 algn="ctr">
                <a:buFont typeface="Wingdings" pitchFamily="2" charset="2"/>
                <a:buChar char="Ø"/>
              </a:pPr>
              <a:r>
                <a:rPr lang="it-IT" sz="1600" dirty="0">
                  <a:latin typeface="Arial" panose="020B0604020202020204" pitchFamily="34" charset="0"/>
                  <a:cs typeface="Arial" panose="020B0604020202020204" pitchFamily="34" charset="0"/>
                </a:rPr>
                <a:t>The </a:t>
              </a:r>
              <a:r>
                <a:rPr lang="it-IT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main</a:t>
              </a:r>
              <a:r>
                <a:rPr lang="it-IT" sz="1600" dirty="0">
                  <a:latin typeface="Arial" panose="020B0604020202020204" pitchFamily="34" charset="0"/>
                  <a:cs typeface="Arial" panose="020B0604020202020204" pitchFamily="34" charset="0"/>
                </a:rPr>
                <a:t> source of </a:t>
              </a:r>
              <a:r>
                <a:rPr lang="it-IT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coumarin</a:t>
              </a:r>
              <a:r>
                <a:rPr lang="it-IT" sz="1600" dirty="0">
                  <a:latin typeface="Arial" panose="020B0604020202020204" pitchFamily="34" charset="0"/>
                  <a:cs typeface="Arial" panose="020B0604020202020204" pitchFamily="34" charset="0"/>
                </a:rPr>
                <a:t> in human </a:t>
              </a:r>
              <a:r>
                <a:rPr lang="it-IT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diet</a:t>
              </a:r>
              <a:r>
                <a:rPr lang="it-IT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t-IT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is</a:t>
              </a:r>
              <a:r>
                <a:rPr lang="it-IT" sz="1600" dirty="0">
                  <a:latin typeface="Arial" panose="020B0604020202020204" pitchFamily="34" charset="0"/>
                  <a:cs typeface="Arial" panose="020B0604020202020204" pitchFamily="34" charset="0"/>
                </a:rPr>
                <a:t> the </a:t>
              </a:r>
              <a:r>
                <a:rPr lang="it-IT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cinnamon</a:t>
              </a:r>
              <a:r>
                <a:rPr lang="it-IT" sz="1600" dirty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</a:p>
            <a:p>
              <a:pPr marL="285750" indent="-285750" algn="ctr">
                <a:buFont typeface="Wingdings" pitchFamily="2" charset="2"/>
                <a:buChar char="Ø"/>
              </a:pPr>
              <a:endParaRPr lang="it-IT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 algn="ctr">
                <a:buFont typeface="Wingdings" pitchFamily="2" charset="2"/>
                <a:buChar char="Ø"/>
              </a:pPr>
              <a:r>
                <a:rPr lang="it-IT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Cinnamon</a:t>
              </a:r>
              <a:r>
                <a:rPr lang="it-IT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t-IT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comes</a:t>
              </a:r>
              <a:r>
                <a:rPr lang="it-IT" sz="1600" dirty="0">
                  <a:latin typeface="Arial" panose="020B0604020202020204" pitchFamily="34" charset="0"/>
                  <a:cs typeface="Arial" panose="020B0604020202020204" pitchFamily="34" charset="0"/>
                </a:rPr>
                <a:t> from the </a:t>
              </a:r>
              <a:r>
                <a:rPr lang="it-IT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dried</a:t>
              </a:r>
              <a:r>
                <a:rPr lang="it-IT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t-IT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bark</a:t>
              </a:r>
              <a:r>
                <a:rPr lang="it-IT" sz="1600" dirty="0">
                  <a:latin typeface="Arial" panose="020B0604020202020204" pitchFamily="34" charset="0"/>
                  <a:cs typeface="Arial" panose="020B0604020202020204" pitchFamily="34" charset="0"/>
                </a:rPr>
                <a:t> of </a:t>
              </a:r>
              <a:r>
                <a:rPr lang="it-IT" sz="16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Cinnamomum</a:t>
              </a:r>
              <a:r>
                <a:rPr lang="it-IT" sz="16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t-IT" sz="16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verum</a:t>
              </a:r>
              <a:r>
                <a:rPr lang="it-IT" sz="16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t-IT" sz="1600" dirty="0">
                  <a:latin typeface="Arial" panose="020B0604020202020204" pitchFamily="34" charset="0"/>
                  <a:cs typeface="Arial" panose="020B0604020202020204" pitchFamily="34" charset="0"/>
                </a:rPr>
                <a:t>and </a:t>
              </a:r>
              <a:r>
                <a:rPr lang="it-IT" sz="1600" i="1" dirty="0">
                  <a:latin typeface="Arial" panose="020B0604020202020204" pitchFamily="34" charset="0"/>
                  <a:cs typeface="Arial" panose="020B0604020202020204" pitchFamily="34" charset="0"/>
                </a:rPr>
                <a:t>C. cassia/C. </a:t>
              </a:r>
              <a:r>
                <a:rPr lang="it-IT" sz="16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aromaticum</a:t>
              </a:r>
              <a:endParaRPr lang="it-IT" sz="16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it-IT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buFont typeface="Wingdings" pitchFamily="2" charset="2"/>
                <a:buChar char="Ø"/>
              </a:pPr>
              <a:endParaRPr lang="it-IT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buFont typeface="Wingdings" pitchFamily="2" charset="2"/>
                <a:buChar char="Ø"/>
              </a:pPr>
              <a:endParaRPr lang="it-IT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buFont typeface="Wingdings" pitchFamily="2" charset="2"/>
                <a:buChar char="Ø"/>
              </a:pPr>
              <a:endParaRPr lang="it-IT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buFont typeface="Wingdings" pitchFamily="2" charset="2"/>
                <a:buChar char="Ø"/>
              </a:pPr>
              <a:endParaRPr lang="it-IT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 algn="ctr">
                <a:buFont typeface="Wingdings" pitchFamily="2" charset="2"/>
                <a:buChar char="Ø"/>
              </a:pPr>
              <a:endParaRPr lang="it-IT" sz="16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 algn="ctr">
                <a:buFont typeface="Wingdings" pitchFamily="2" charset="2"/>
                <a:buChar char="Ø"/>
              </a:pPr>
              <a:endParaRPr lang="it-IT" sz="16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it-IT" sz="1600" i="1" dirty="0">
                  <a:latin typeface="Arial" panose="020B0604020202020204" pitchFamily="34" charset="0"/>
                  <a:cs typeface="Arial" panose="020B0604020202020204" pitchFamily="34" charset="0"/>
                </a:rPr>
                <a:t>                                                  </a:t>
              </a:r>
              <a:r>
                <a:rPr lang="it-IT" sz="16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Melilotus</a:t>
              </a:r>
              <a:r>
                <a:rPr lang="it-IT" sz="16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t-IT" sz="16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officinalis</a:t>
              </a:r>
              <a:endParaRPr lang="it-IT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 algn="ctr">
                <a:buFont typeface="Wingdings" pitchFamily="2" charset="2"/>
                <a:buChar char="Ø"/>
              </a:pPr>
              <a:endParaRPr lang="it-IT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 algn="ctr">
                <a:buFont typeface="Wingdings" pitchFamily="2" charset="2"/>
                <a:buChar char="Ø"/>
              </a:pPr>
              <a:r>
                <a:rPr lang="it-IT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Dihydrocoumarin</a:t>
              </a:r>
              <a:r>
                <a:rPr lang="it-IT" sz="1600" dirty="0">
                  <a:latin typeface="Arial" panose="020B0604020202020204" pitchFamily="34" charset="0"/>
                  <a:cs typeface="Arial" panose="020B0604020202020204" pitchFamily="34" charset="0"/>
                </a:rPr>
                <a:t> (DHC), </a:t>
              </a:r>
              <a:r>
                <a:rPr lang="it-IT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which</a:t>
              </a:r>
              <a:r>
                <a:rPr lang="it-IT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t-IT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is</a:t>
              </a:r>
              <a:r>
                <a:rPr lang="it-IT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t-IT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found</a:t>
              </a:r>
              <a:r>
                <a:rPr lang="it-IT" sz="1600" dirty="0">
                  <a:latin typeface="Arial" panose="020B0604020202020204" pitchFamily="34" charset="0"/>
                  <a:cs typeface="Arial" panose="020B0604020202020204" pitchFamily="34" charset="0"/>
                </a:rPr>
                <a:t> in </a:t>
              </a:r>
              <a:r>
                <a:rPr lang="it-IT" sz="16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Melilotus</a:t>
              </a:r>
              <a:r>
                <a:rPr lang="it-IT" sz="16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t-IT" sz="16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officinalis</a:t>
              </a:r>
              <a:r>
                <a:rPr lang="it-IT" sz="16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t-IT" sz="1600" dirty="0"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it-IT" sz="16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Fabaceae</a:t>
              </a:r>
              <a:r>
                <a:rPr lang="it-IT" sz="1600" dirty="0">
                  <a:latin typeface="Arial" panose="020B0604020202020204" pitchFamily="34" charset="0"/>
                  <a:cs typeface="Arial" panose="020B0604020202020204" pitchFamily="34" charset="0"/>
                </a:rPr>
                <a:t>) (</a:t>
              </a:r>
              <a:r>
                <a:rPr lang="it-IT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sweet</a:t>
              </a:r>
              <a:r>
                <a:rPr lang="it-IT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t-IT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clover</a:t>
              </a:r>
              <a:r>
                <a:rPr lang="it-IT" sz="1600" dirty="0">
                  <a:latin typeface="Arial" panose="020B0604020202020204" pitchFamily="34" charset="0"/>
                  <a:cs typeface="Arial" panose="020B0604020202020204" pitchFamily="34" charset="0"/>
                </a:rPr>
                <a:t>) or </a:t>
              </a:r>
              <a:r>
                <a:rPr lang="it-IT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synthetized</a:t>
              </a:r>
              <a:r>
                <a:rPr lang="it-IT" sz="16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it-IT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is</a:t>
              </a:r>
              <a:r>
                <a:rPr lang="it-IT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t-IT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commonly</a:t>
              </a:r>
              <a:r>
                <a:rPr lang="it-IT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t-IT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added</a:t>
              </a:r>
              <a:r>
                <a:rPr lang="it-IT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t-IT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as</a:t>
              </a:r>
              <a:r>
                <a:rPr lang="it-IT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t-IT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flavoring</a:t>
              </a:r>
              <a:r>
                <a:rPr lang="it-IT" sz="1600" dirty="0">
                  <a:latin typeface="Arial" panose="020B0604020202020204" pitchFamily="34" charset="0"/>
                  <a:cs typeface="Arial" panose="020B0604020202020204" pitchFamily="34" charset="0"/>
                </a:rPr>
                <a:t> agent to </a:t>
              </a:r>
              <a:r>
                <a:rPr lang="it-IT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food</a:t>
              </a:r>
              <a:r>
                <a:rPr lang="it-IT" sz="1600" dirty="0">
                  <a:latin typeface="Arial" panose="020B0604020202020204" pitchFamily="34" charset="0"/>
                  <a:cs typeface="Arial" panose="020B0604020202020204" pitchFamily="34" charset="0"/>
                </a:rPr>
                <a:t> and </a:t>
              </a:r>
              <a:r>
                <a:rPr lang="it-IT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cosmetics</a:t>
              </a:r>
              <a:r>
                <a:rPr lang="it-IT" sz="1600" dirty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</a:p>
            <a:p>
              <a:pPr marL="285750" indent="-285750">
                <a:buFont typeface="Wingdings" pitchFamily="2" charset="2"/>
                <a:buChar char="Ø"/>
              </a:pPr>
              <a:endParaRPr lang="it-IT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 algn="ctr">
                <a:buFont typeface="Wingdings" pitchFamily="2" charset="2"/>
                <a:buChar char="Ø"/>
              </a:pPr>
              <a:r>
                <a:rPr lang="it-IT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This</a:t>
              </a:r>
              <a:r>
                <a:rPr lang="it-IT" sz="1600" dirty="0">
                  <a:latin typeface="Arial" panose="020B0604020202020204" pitchFamily="34" charset="0"/>
                  <a:cs typeface="Arial" panose="020B0604020202020204" pitchFamily="34" charset="0"/>
                </a:rPr>
                <a:t> compound </a:t>
              </a:r>
              <a:r>
                <a:rPr lang="it-IT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was</a:t>
              </a:r>
              <a:r>
                <a:rPr lang="it-IT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t-IT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studied</a:t>
              </a:r>
              <a:r>
                <a:rPr lang="it-IT" sz="1600" dirty="0">
                  <a:latin typeface="Arial" panose="020B0604020202020204" pitchFamily="34" charset="0"/>
                  <a:cs typeface="Arial" panose="020B0604020202020204" pitchFamily="34" charset="0"/>
                </a:rPr>
                <a:t> by </a:t>
              </a:r>
              <a:r>
                <a:rPr lang="it-IT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Olaharski</a:t>
              </a:r>
              <a:r>
                <a:rPr lang="it-IT" sz="1600" dirty="0">
                  <a:latin typeface="Arial" panose="020B0604020202020204" pitchFamily="34" charset="0"/>
                  <a:cs typeface="Arial" panose="020B0604020202020204" pitchFamily="34" charset="0"/>
                </a:rPr>
                <a:t> et al. (2005), on </a:t>
              </a:r>
              <a:r>
                <a:rPr lang="it-IT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different</a:t>
              </a:r>
              <a:r>
                <a:rPr lang="it-IT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t-IT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assays</a:t>
              </a:r>
              <a:r>
                <a:rPr lang="it-IT" sz="1600" dirty="0">
                  <a:latin typeface="Arial" panose="020B0604020202020204" pitchFamily="34" charset="0"/>
                  <a:cs typeface="Arial" panose="020B0604020202020204" pitchFamily="34" charset="0"/>
                </a:rPr>
                <a:t> to </a:t>
              </a:r>
              <a:r>
                <a:rPr lang="it-IT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evaluate</a:t>
              </a:r>
              <a:r>
                <a:rPr lang="it-IT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t-IT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it</a:t>
              </a:r>
              <a:r>
                <a:rPr lang="it-IT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t-IT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as</a:t>
              </a:r>
              <a:r>
                <a:rPr lang="it-IT" sz="1600" dirty="0">
                  <a:latin typeface="Arial" panose="020B0604020202020204" pitchFamily="34" charset="0"/>
                  <a:cs typeface="Arial" panose="020B0604020202020204" pitchFamily="34" charset="0"/>
                </a:rPr>
                <a:t> an “</a:t>
              </a:r>
              <a:r>
                <a:rPr lang="it-IT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epi-bioactive</a:t>
              </a:r>
              <a:r>
                <a:rPr lang="it-IT" sz="1600" dirty="0">
                  <a:latin typeface="Arial" panose="020B0604020202020204" pitchFamily="34" charset="0"/>
                  <a:cs typeface="Arial" panose="020B0604020202020204" pitchFamily="34" charset="0"/>
                </a:rPr>
                <a:t>” agent and </a:t>
              </a:r>
              <a:r>
                <a:rPr lang="it-IT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resulted</a:t>
              </a:r>
              <a:r>
                <a:rPr lang="it-IT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t-IT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that</a:t>
              </a:r>
              <a:r>
                <a:rPr lang="it-IT" sz="1600" dirty="0">
                  <a:latin typeface="Arial" panose="020B0604020202020204" pitchFamily="34" charset="0"/>
                  <a:cs typeface="Arial" panose="020B0604020202020204" pitchFamily="34" charset="0"/>
                </a:rPr>
                <a:t> DHC </a:t>
              </a:r>
              <a:r>
                <a:rPr lang="it-IT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inhibited</a:t>
              </a:r>
              <a:r>
                <a:rPr lang="it-IT" sz="1600" dirty="0">
                  <a:latin typeface="Arial" panose="020B0604020202020204" pitchFamily="34" charset="0"/>
                  <a:cs typeface="Arial" panose="020B0604020202020204" pitchFamily="34" charset="0"/>
                </a:rPr>
                <a:t> the </a:t>
              </a:r>
              <a:r>
                <a:rPr lang="it-IT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deacetylase</a:t>
              </a:r>
              <a:r>
                <a:rPr lang="it-IT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t-IT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activities</a:t>
              </a:r>
              <a:r>
                <a:rPr lang="it-IT" sz="1600" dirty="0">
                  <a:latin typeface="Arial" panose="020B0604020202020204" pitchFamily="34" charset="0"/>
                  <a:cs typeface="Arial" panose="020B0604020202020204" pitchFamily="34" charset="0"/>
                </a:rPr>
                <a:t> of </a:t>
              </a:r>
              <a:r>
                <a:rPr lang="it-IT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yeast</a:t>
              </a:r>
              <a:r>
                <a:rPr lang="it-IT" sz="1600" dirty="0">
                  <a:latin typeface="Arial" panose="020B0604020202020204" pitchFamily="34" charset="0"/>
                  <a:cs typeface="Arial" panose="020B0604020202020204" pitchFamily="34" charset="0"/>
                </a:rPr>
                <a:t> SIRT2p and human SIRT1. DHC </a:t>
              </a:r>
              <a:r>
                <a:rPr lang="it-IT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exposure</a:t>
              </a:r>
              <a:r>
                <a:rPr lang="it-IT" sz="1600" dirty="0">
                  <a:latin typeface="Arial" panose="020B0604020202020204" pitchFamily="34" charset="0"/>
                  <a:cs typeface="Arial" panose="020B0604020202020204" pitchFamily="34" charset="0"/>
                </a:rPr>
                <a:t> in the human TK6 </a:t>
              </a:r>
              <a:r>
                <a:rPr lang="it-IT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lymphoblastoid</a:t>
              </a:r>
              <a:r>
                <a:rPr lang="it-IT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t-IT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cell</a:t>
              </a:r>
              <a:r>
                <a:rPr lang="it-IT" sz="1600" dirty="0">
                  <a:latin typeface="Arial" panose="020B0604020202020204" pitchFamily="34" charset="0"/>
                  <a:cs typeface="Arial" panose="020B0604020202020204" pitchFamily="34" charset="0"/>
                </a:rPr>
                <a:t> line </a:t>
              </a:r>
              <a:r>
                <a:rPr lang="it-IT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also</a:t>
              </a:r>
              <a:r>
                <a:rPr lang="it-IT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t-IT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caused</a:t>
              </a:r>
              <a:r>
                <a:rPr lang="it-IT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t-IT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concentration-dependent</a:t>
              </a:r>
              <a:r>
                <a:rPr lang="it-IT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t-IT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increases</a:t>
              </a:r>
              <a:r>
                <a:rPr lang="it-IT" sz="1600" dirty="0">
                  <a:latin typeface="Arial" panose="020B0604020202020204" pitchFamily="34" charset="0"/>
                  <a:cs typeface="Arial" panose="020B0604020202020204" pitchFamily="34" charset="0"/>
                </a:rPr>
                <a:t> in p53 </a:t>
              </a:r>
              <a:r>
                <a:rPr lang="it-IT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acetylation</a:t>
              </a:r>
              <a:r>
                <a:rPr lang="it-IT" sz="16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it-IT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cytotoxicity</a:t>
              </a:r>
              <a:r>
                <a:rPr lang="it-IT" sz="1600" dirty="0">
                  <a:latin typeface="Arial" panose="020B0604020202020204" pitchFamily="34" charset="0"/>
                  <a:cs typeface="Arial" panose="020B0604020202020204" pitchFamily="34" charset="0"/>
                </a:rPr>
                <a:t> and </a:t>
              </a:r>
              <a:r>
                <a:rPr lang="it-IT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apoptosis</a:t>
              </a:r>
              <a:r>
                <a:rPr lang="it-IT" sz="16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 marL="285750" indent="-285750">
                <a:buFont typeface="Wingdings" pitchFamily="2" charset="2"/>
                <a:buChar char="Ø"/>
              </a:pPr>
              <a:endParaRPr lang="it-IT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 algn="ctr">
                <a:buFont typeface="Wingdings" pitchFamily="2" charset="2"/>
                <a:buChar char="Ø"/>
              </a:pPr>
              <a:r>
                <a:rPr lang="it-IT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Authors</a:t>
              </a:r>
              <a:r>
                <a:rPr lang="it-IT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t-IT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also</a:t>
              </a:r>
              <a:r>
                <a:rPr lang="it-IT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t-IT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stated</a:t>
              </a:r>
              <a:r>
                <a:rPr lang="it-IT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t-IT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that</a:t>
              </a:r>
              <a:r>
                <a:rPr lang="it-IT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t-IT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these</a:t>
              </a:r>
              <a:r>
                <a:rPr lang="it-IT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t-IT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findings</a:t>
              </a:r>
              <a:r>
                <a:rPr lang="it-IT" sz="1600" dirty="0">
                  <a:latin typeface="Arial" panose="020B0604020202020204" pitchFamily="34" charset="0"/>
                  <a:cs typeface="Arial" panose="020B0604020202020204" pitchFamily="34" charset="0"/>
                </a:rPr>
                <a:t> on DHC </a:t>
              </a:r>
              <a:r>
                <a:rPr lang="it-IT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could</a:t>
              </a:r>
              <a:r>
                <a:rPr lang="it-IT" sz="1600" dirty="0">
                  <a:latin typeface="Arial" panose="020B0604020202020204" pitchFamily="34" charset="0"/>
                  <a:cs typeface="Arial" panose="020B0604020202020204" pitchFamily="34" charset="0"/>
                </a:rPr>
                <a:t> be </a:t>
              </a:r>
              <a:r>
                <a:rPr lang="it-IT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potentially</a:t>
              </a:r>
              <a:r>
                <a:rPr lang="it-IT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t-IT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worrisome</a:t>
              </a:r>
              <a:r>
                <a:rPr lang="it-IT" sz="16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it-IT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since</a:t>
              </a:r>
              <a:r>
                <a:rPr lang="it-IT" sz="1600" dirty="0">
                  <a:latin typeface="Arial" panose="020B0604020202020204" pitchFamily="34" charset="0"/>
                  <a:cs typeface="Arial" panose="020B0604020202020204" pitchFamily="34" charset="0"/>
                </a:rPr>
                <a:t> SIRT1 </a:t>
              </a:r>
              <a:r>
                <a:rPr lang="it-IT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inhibition</a:t>
              </a:r>
              <a:r>
                <a:rPr lang="it-IT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t-IT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may</a:t>
              </a:r>
              <a:r>
                <a:rPr lang="it-IT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t-IT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lead</a:t>
              </a:r>
              <a:r>
                <a:rPr lang="it-IT" sz="1600" dirty="0">
                  <a:latin typeface="Arial" panose="020B0604020202020204" pitchFamily="34" charset="0"/>
                  <a:cs typeface="Arial" panose="020B0604020202020204" pitchFamily="34" charset="0"/>
                </a:rPr>
                <a:t> to </a:t>
              </a:r>
              <a:r>
                <a:rPr lang="it-IT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epigenetic</a:t>
              </a:r>
              <a:r>
                <a:rPr lang="it-IT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t-IT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alterations</a:t>
              </a:r>
              <a:r>
                <a:rPr lang="it-IT" sz="16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it-IT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as</a:t>
              </a:r>
              <a:r>
                <a:rPr lang="it-IT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t-IT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well</a:t>
              </a:r>
              <a:r>
                <a:rPr lang="it-IT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t-IT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as</a:t>
              </a:r>
              <a:r>
                <a:rPr lang="it-IT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t-IT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possible</a:t>
              </a:r>
              <a:r>
                <a:rPr lang="it-IT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t-IT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stem</a:t>
              </a:r>
              <a:r>
                <a:rPr lang="it-IT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t-IT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cell</a:t>
              </a:r>
              <a:r>
                <a:rPr lang="it-IT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t-IT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depletion</a:t>
              </a:r>
              <a:r>
                <a:rPr lang="it-IT" sz="1600" dirty="0">
                  <a:latin typeface="Arial" panose="020B0604020202020204" pitchFamily="34" charset="0"/>
                  <a:cs typeface="Arial" panose="020B0604020202020204" pitchFamily="34" charset="0"/>
                </a:rPr>
                <a:t> and </a:t>
              </a:r>
              <a:r>
                <a:rPr lang="it-IT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early</a:t>
              </a:r>
              <a:r>
                <a:rPr lang="it-IT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t-IT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tissue</a:t>
              </a:r>
              <a:r>
                <a:rPr lang="it-IT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t-IT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senescence</a:t>
              </a:r>
              <a:r>
                <a:rPr lang="it-IT" sz="1600" dirty="0">
                  <a:latin typeface="Arial" panose="020B0604020202020204" pitchFamily="34" charset="0"/>
                  <a:cs typeface="Arial" panose="020B0604020202020204" pitchFamily="34" charset="0"/>
                </a:rPr>
                <a:t>, a </a:t>
              </a:r>
              <a:r>
                <a:rPr lang="it-IT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phenotype</a:t>
              </a:r>
              <a:r>
                <a:rPr lang="it-IT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t-IT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associated</a:t>
              </a:r>
              <a:r>
                <a:rPr lang="it-IT" sz="1600" dirty="0">
                  <a:latin typeface="Arial" panose="020B0604020202020204" pitchFamily="34" charset="0"/>
                  <a:cs typeface="Arial" panose="020B0604020202020204" pitchFamily="34" charset="0"/>
                </a:rPr>
                <a:t> with </a:t>
              </a:r>
              <a:r>
                <a:rPr lang="it-IT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senescence</a:t>
              </a:r>
              <a:r>
                <a:rPr lang="it-IT" sz="1600" dirty="0">
                  <a:latin typeface="Arial" panose="020B0604020202020204" pitchFamily="34" charset="0"/>
                  <a:cs typeface="Arial" panose="020B0604020202020204" pitchFamily="34" charset="0"/>
                </a:rPr>
                <a:t> and </a:t>
              </a:r>
              <a:r>
                <a:rPr lang="it-IT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aging</a:t>
              </a:r>
              <a:r>
                <a:rPr lang="it-IT" sz="1600" dirty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</a:p>
            <a:p>
              <a:pPr marL="285750" indent="-285750">
                <a:buFont typeface="Wingdings" pitchFamily="2" charset="2"/>
                <a:buChar char="Ø"/>
              </a:pPr>
              <a:endParaRPr lang="it-IT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 algn="ctr">
                <a:buFont typeface="Wingdings" pitchFamily="2" charset="2"/>
                <a:buChar char="Ø"/>
              </a:pPr>
              <a:r>
                <a:rPr lang="it-IT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However</a:t>
              </a:r>
              <a:r>
                <a:rPr lang="it-IT" sz="1600" dirty="0">
                  <a:latin typeface="Arial" panose="020B0604020202020204" pitchFamily="34" charset="0"/>
                  <a:cs typeface="Arial" panose="020B0604020202020204" pitchFamily="34" charset="0"/>
                </a:rPr>
                <a:t>, on the </a:t>
              </a:r>
              <a:r>
                <a:rPr lang="it-IT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possibility</a:t>
              </a:r>
              <a:r>
                <a:rPr lang="it-IT" sz="1600" dirty="0">
                  <a:latin typeface="Arial" panose="020B0604020202020204" pitchFamily="34" charset="0"/>
                  <a:cs typeface="Arial" panose="020B0604020202020204" pitchFamily="34" charset="0"/>
                </a:rPr>
                <a:t> of </a:t>
              </a:r>
              <a:r>
                <a:rPr lang="it-IT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deleterious</a:t>
              </a:r>
              <a:r>
                <a:rPr lang="it-IT" sz="1600" dirty="0">
                  <a:latin typeface="Arial" panose="020B0604020202020204" pitchFamily="34" charset="0"/>
                  <a:cs typeface="Arial" panose="020B0604020202020204" pitchFamily="34" charset="0"/>
                </a:rPr>
                <a:t> human </a:t>
              </a:r>
              <a:r>
                <a:rPr lang="it-IT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exposition</a:t>
              </a:r>
              <a:r>
                <a:rPr lang="it-IT" sz="1600" dirty="0">
                  <a:latin typeface="Arial" panose="020B0604020202020204" pitchFamily="34" charset="0"/>
                  <a:cs typeface="Arial" panose="020B0604020202020204" pitchFamily="34" charset="0"/>
                </a:rPr>
                <a:t> to </a:t>
              </a:r>
              <a:r>
                <a:rPr lang="it-IT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epigenetic</a:t>
              </a:r>
              <a:r>
                <a:rPr lang="it-IT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t-IT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toxicants</a:t>
              </a:r>
              <a:r>
                <a:rPr lang="it-IT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t-IT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that</a:t>
              </a:r>
              <a:r>
                <a:rPr lang="it-IT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t-IT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inhibit</a:t>
              </a:r>
              <a:r>
                <a:rPr lang="it-IT" sz="1600" dirty="0">
                  <a:latin typeface="Arial" panose="020B0604020202020204" pitchFamily="34" charset="0"/>
                  <a:cs typeface="Arial" panose="020B0604020202020204" pitchFamily="34" charset="0"/>
                </a:rPr>
                <a:t> SIRT </a:t>
              </a:r>
              <a:r>
                <a:rPr lang="it-IT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deacetylases</a:t>
              </a:r>
              <a:r>
                <a:rPr lang="it-IT" sz="16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it-IT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this</a:t>
              </a:r>
              <a:r>
                <a:rPr lang="it-IT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t-IT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effect</a:t>
              </a:r>
              <a:r>
                <a:rPr lang="it-IT" sz="1600" dirty="0">
                  <a:latin typeface="Arial" panose="020B0604020202020204" pitchFamily="34" charset="0"/>
                  <a:cs typeface="Arial" panose="020B0604020202020204" pitchFamily="34" charset="0"/>
                </a:rPr>
                <a:t> can be </a:t>
              </a:r>
              <a:r>
                <a:rPr lang="it-IT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desirable</a:t>
              </a:r>
              <a:r>
                <a:rPr lang="it-IT" sz="1600" dirty="0">
                  <a:latin typeface="Arial" panose="020B0604020202020204" pitchFamily="34" charset="0"/>
                  <a:cs typeface="Arial" panose="020B0604020202020204" pitchFamily="34" charset="0"/>
                </a:rPr>
                <a:t> in </a:t>
              </a:r>
              <a:r>
                <a:rPr lang="it-IT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cancer</a:t>
              </a:r>
              <a:r>
                <a:rPr lang="it-IT" sz="1600" dirty="0">
                  <a:latin typeface="Arial" panose="020B0604020202020204" pitchFamily="34" charset="0"/>
                  <a:cs typeface="Arial" panose="020B0604020202020204" pitchFamily="34" charset="0"/>
                </a:rPr>
                <a:t> treatment </a:t>
              </a:r>
              <a:r>
                <a:rPr lang="it-IT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mediated</a:t>
              </a:r>
              <a:r>
                <a:rPr lang="it-IT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t-IT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chemopreventive</a:t>
              </a:r>
              <a:r>
                <a:rPr lang="it-IT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t-IT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potential</a:t>
              </a:r>
              <a:r>
                <a:rPr lang="it-IT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t-IT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epigenetic</a:t>
              </a:r>
              <a:r>
                <a:rPr lang="it-IT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t-IT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mechanism</a:t>
              </a:r>
              <a:r>
                <a:rPr lang="it-IT" sz="1600" dirty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</a:p>
            <a:p>
              <a:pPr marL="285750" indent="-285750">
                <a:buFont typeface="Wingdings" pitchFamily="2" charset="2"/>
                <a:buChar char="Ø"/>
              </a:pPr>
              <a:endParaRPr lang="it-IT" altLang="it-IT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1382B4FF-16C7-3D4F-85F1-7719704339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6346" t="12781" r="26443" b="33164"/>
            <a:stretch/>
          </p:blipFill>
          <p:spPr>
            <a:xfrm>
              <a:off x="4140200" y="1689313"/>
              <a:ext cx="1511300" cy="762000"/>
            </a:xfrm>
            <a:prstGeom prst="rect">
              <a:avLst/>
            </a:prstGeom>
          </p:spPr>
        </p:pic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id="{48B0FCD4-5401-A940-8955-B2C5E17EE41E}"/>
                </a:ext>
              </a:extLst>
            </p:cNvPr>
            <p:cNvSpPr txBox="1"/>
            <p:nvPr/>
          </p:nvSpPr>
          <p:spPr>
            <a:xfrm>
              <a:off x="5494615" y="1902699"/>
              <a:ext cx="5950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/>
                <a:t>DHC</a:t>
              </a:r>
            </a:p>
          </p:txBody>
        </p:sp>
      </p:grpSp>
      <p:pic>
        <p:nvPicPr>
          <p:cNvPr id="9" name="Immagine 8">
            <a:extLst>
              <a:ext uri="{FF2B5EF4-FFF2-40B4-BE49-F238E27FC236}">
                <a16:creationId xmlns:a16="http://schemas.microsoft.com/office/drawing/2014/main" id="{6949EE4F-0CD4-8040-B9A4-0B885E5EA4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1300" y="1377440"/>
            <a:ext cx="1676400" cy="1253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770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411E4DEC-E46C-1B49-A3C4-7D401BE804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796" r="19961"/>
          <a:stretch/>
        </p:blipFill>
        <p:spPr>
          <a:xfrm>
            <a:off x="4483100" y="127882"/>
            <a:ext cx="6921500" cy="6374517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99942EA0-E6FC-0243-80E6-21C9F085CBD6}"/>
              </a:ext>
            </a:extLst>
          </p:cNvPr>
          <p:cNvSpPr txBox="1"/>
          <p:nvPr/>
        </p:nvSpPr>
        <p:spPr>
          <a:xfrm>
            <a:off x="417821" y="406400"/>
            <a:ext cx="42811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err="1">
                <a:solidFill>
                  <a:srgbClr val="FF0000"/>
                </a:solidFill>
              </a:rPr>
              <a:t>Phenylpropanoids</a:t>
            </a:r>
            <a:r>
              <a:rPr lang="it-IT" sz="2400" b="1" dirty="0">
                <a:solidFill>
                  <a:srgbClr val="FF0000"/>
                </a:solidFill>
              </a:rPr>
              <a:t> and </a:t>
            </a:r>
            <a:r>
              <a:rPr lang="it-IT" sz="2400" b="1" dirty="0" err="1">
                <a:solidFill>
                  <a:srgbClr val="FF0000"/>
                </a:solidFill>
              </a:rPr>
              <a:t>derivatives</a:t>
            </a:r>
            <a:r>
              <a:rPr lang="it-IT" sz="2400" b="1" dirty="0">
                <a:solidFill>
                  <a:srgbClr val="FF0000"/>
                </a:solidFill>
              </a:rPr>
              <a:t> are </a:t>
            </a:r>
            <a:r>
              <a:rPr lang="it-IT" sz="2400" b="1" dirty="0" err="1">
                <a:solidFill>
                  <a:srgbClr val="FF0000"/>
                </a:solidFill>
              </a:rPr>
              <a:t>compounds</a:t>
            </a:r>
            <a:r>
              <a:rPr lang="it-IT" sz="2400" b="1" dirty="0">
                <a:solidFill>
                  <a:srgbClr val="FF0000"/>
                </a:solidFill>
              </a:rPr>
              <a:t> </a:t>
            </a:r>
            <a:r>
              <a:rPr lang="it-IT" sz="2400" b="1" dirty="0" err="1">
                <a:solidFill>
                  <a:srgbClr val="FF0000"/>
                </a:solidFill>
              </a:rPr>
              <a:t>containing</a:t>
            </a:r>
            <a:r>
              <a:rPr lang="it-IT" sz="2400" b="1" dirty="0">
                <a:solidFill>
                  <a:srgbClr val="FF0000"/>
                </a:solidFill>
              </a:rPr>
              <a:t> a C</a:t>
            </a:r>
            <a:r>
              <a:rPr lang="it-IT" sz="2400" b="1" baseline="-25000" dirty="0">
                <a:solidFill>
                  <a:srgbClr val="FF0000"/>
                </a:solidFill>
              </a:rPr>
              <a:t>6</a:t>
            </a:r>
            <a:r>
              <a:rPr lang="it-IT" sz="2400" b="1" dirty="0">
                <a:solidFill>
                  <a:srgbClr val="FF0000"/>
                </a:solidFill>
              </a:rPr>
              <a:t>C</a:t>
            </a:r>
            <a:r>
              <a:rPr lang="it-IT" sz="2400" b="1" baseline="-25000" dirty="0">
                <a:solidFill>
                  <a:srgbClr val="FF0000"/>
                </a:solidFill>
              </a:rPr>
              <a:t>3 </a:t>
            </a:r>
            <a:r>
              <a:rPr lang="it-IT" sz="2400" b="1" dirty="0">
                <a:solidFill>
                  <a:srgbClr val="FF0000"/>
                </a:solidFill>
              </a:rPr>
              <a:t>-</a:t>
            </a:r>
            <a:r>
              <a:rPr lang="it-IT" sz="2400" b="1" dirty="0" err="1">
                <a:solidFill>
                  <a:srgbClr val="FF0000"/>
                </a:solidFill>
              </a:rPr>
              <a:t>moiety</a:t>
            </a:r>
            <a:r>
              <a:rPr lang="it-IT" sz="2400" b="1" dirty="0">
                <a:solidFill>
                  <a:srgbClr val="FF0000"/>
                </a:solidFill>
              </a:rPr>
              <a:t> </a:t>
            </a:r>
            <a:r>
              <a:rPr lang="it-IT" sz="2400" b="1" dirty="0" err="1">
                <a:solidFill>
                  <a:srgbClr val="FF0000"/>
                </a:solidFill>
              </a:rPr>
              <a:t>derived</a:t>
            </a:r>
            <a:r>
              <a:rPr lang="it-IT" sz="2400" b="1" dirty="0">
                <a:solidFill>
                  <a:srgbClr val="FF0000"/>
                </a:solidFill>
              </a:rPr>
              <a:t> from the amino acid </a:t>
            </a:r>
          </a:p>
          <a:p>
            <a:pPr algn="ctr"/>
            <a:r>
              <a:rPr lang="it-IT" sz="2400" b="1" dirty="0">
                <a:solidFill>
                  <a:srgbClr val="FF0000"/>
                </a:solidFill>
              </a:rPr>
              <a:t>L-</a:t>
            </a:r>
            <a:r>
              <a:rPr lang="it-IT" sz="2400" b="1" dirty="0" err="1">
                <a:solidFill>
                  <a:srgbClr val="FF0000"/>
                </a:solidFill>
              </a:rPr>
              <a:t>phenilalanine</a:t>
            </a:r>
            <a:endParaRPr lang="it-IT" sz="2400" b="1" dirty="0">
              <a:solidFill>
                <a:srgbClr val="FF0000"/>
              </a:solidFill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5FF74D73-6513-4747-A3A7-CB2F44663D0D}"/>
              </a:ext>
            </a:extLst>
          </p:cNvPr>
          <p:cNvSpPr/>
          <p:nvPr/>
        </p:nvSpPr>
        <p:spPr>
          <a:xfrm>
            <a:off x="4699000" y="2584524"/>
            <a:ext cx="1701800" cy="768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2369BBD-0E3D-9242-9DE0-8E2C84DC85F9}"/>
              </a:ext>
            </a:extLst>
          </p:cNvPr>
          <p:cNvSpPr txBox="1"/>
          <p:nvPr/>
        </p:nvSpPr>
        <p:spPr>
          <a:xfrm>
            <a:off x="4604636" y="2614136"/>
            <a:ext cx="20185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Structure</a:t>
            </a: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</a:p>
          <a:p>
            <a:pPr algn="ctr"/>
            <a:r>
              <a:rPr lang="it-IT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phenylpropanoids</a:t>
            </a: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(C</a:t>
            </a:r>
            <a:r>
              <a:rPr lang="it-IT" sz="16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it-IT" sz="16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BD407953-6D1D-9242-9D55-55BDD6F51AF5}"/>
              </a:ext>
            </a:extLst>
          </p:cNvPr>
          <p:cNvSpPr/>
          <p:nvPr/>
        </p:nvSpPr>
        <p:spPr>
          <a:xfrm>
            <a:off x="6997700" y="2584524"/>
            <a:ext cx="4622800" cy="977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FDDE9EC-F743-4140-9C13-4B7AAD109B62}"/>
              </a:ext>
            </a:extLst>
          </p:cNvPr>
          <p:cNvSpPr txBox="1"/>
          <p:nvPr/>
        </p:nvSpPr>
        <p:spPr>
          <a:xfrm>
            <a:off x="7795084" y="2624772"/>
            <a:ext cx="35587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Phenylpropanoid</a:t>
            </a: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containing</a:t>
            </a: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it-IT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aromatic</a:t>
            </a: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 ring (C</a:t>
            </a:r>
            <a:r>
              <a:rPr lang="it-IT" sz="16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algn="ctr"/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(C</a:t>
            </a:r>
            <a:r>
              <a:rPr lang="it-IT" sz="16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it-IT" sz="16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-C</a:t>
            </a:r>
            <a:r>
              <a:rPr lang="it-IT" sz="16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5C84B86F-B1E9-7F49-ADC0-D0FD63FB7FB6}"/>
              </a:ext>
            </a:extLst>
          </p:cNvPr>
          <p:cNvSpPr/>
          <p:nvPr/>
        </p:nvSpPr>
        <p:spPr>
          <a:xfrm>
            <a:off x="4191000" y="5753100"/>
            <a:ext cx="2997200" cy="749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5D2D67F1-0DD9-FE49-8400-2C26BCEE1B59}"/>
              </a:ext>
            </a:extLst>
          </p:cNvPr>
          <p:cNvSpPr/>
          <p:nvPr/>
        </p:nvSpPr>
        <p:spPr>
          <a:xfrm>
            <a:off x="4406900" y="5788450"/>
            <a:ext cx="23751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b="1" dirty="0" err="1">
                <a:solidFill>
                  <a:srgbClr val="202122"/>
                </a:solidFill>
                <a:latin typeface="Arial" panose="020B0604020202020204" pitchFamily="34" charset="0"/>
              </a:rPr>
              <a:t>Coniferyl</a:t>
            </a:r>
            <a:r>
              <a:rPr lang="it-IT" sz="1600" b="1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it-IT" sz="1600" b="1" dirty="0" err="1">
                <a:solidFill>
                  <a:srgbClr val="202122"/>
                </a:solidFill>
                <a:latin typeface="Arial" panose="020B0604020202020204" pitchFamily="34" charset="0"/>
              </a:rPr>
              <a:t>alcohol</a:t>
            </a:r>
            <a:r>
              <a:rPr lang="it-IT" sz="1600" b="1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it-IT" sz="1600" b="1" dirty="0" err="1">
                <a:solidFill>
                  <a:srgbClr val="202122"/>
                </a:solidFill>
                <a:latin typeface="Arial" panose="020B0604020202020204" pitchFamily="34" charset="0"/>
              </a:rPr>
              <a:t>forms</a:t>
            </a:r>
            <a:r>
              <a:rPr lang="it-IT" sz="1600" b="1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it-IT" sz="1600" b="1" dirty="0" err="1">
                <a:solidFill>
                  <a:srgbClr val="202122"/>
                </a:solidFill>
                <a:latin typeface="Arial" panose="020B0604020202020204" pitchFamily="34" charset="0"/>
              </a:rPr>
              <a:t>lignin</a:t>
            </a:r>
            <a:r>
              <a:rPr lang="it-IT" sz="1600" b="1" dirty="0">
                <a:solidFill>
                  <a:srgbClr val="202122"/>
                </a:solidFill>
                <a:latin typeface="Arial" panose="020B0604020202020204" pitchFamily="34" charset="0"/>
              </a:rPr>
              <a:t> and </a:t>
            </a:r>
            <a:r>
              <a:rPr lang="it-IT" sz="1600" b="1" dirty="0" err="1">
                <a:solidFill>
                  <a:srgbClr val="202122"/>
                </a:solidFill>
                <a:latin typeface="Arial" panose="020B0604020202020204" pitchFamily="34" charset="0"/>
              </a:rPr>
              <a:t>lignans</a:t>
            </a:r>
            <a:endParaRPr lang="it-IT" sz="160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93E567C0-3F27-1A41-9ACF-D1B0BE331DE4}"/>
              </a:ext>
            </a:extLst>
          </p:cNvPr>
          <p:cNvSpPr/>
          <p:nvPr/>
        </p:nvSpPr>
        <p:spPr>
          <a:xfrm>
            <a:off x="7594918" y="5753100"/>
            <a:ext cx="3085782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1CE2478-013A-8F41-AB46-7D5B0D654586}"/>
              </a:ext>
            </a:extLst>
          </p:cNvPr>
          <p:cNvSpPr/>
          <p:nvPr/>
        </p:nvSpPr>
        <p:spPr>
          <a:xfrm>
            <a:off x="7943850" y="5642401"/>
            <a:ext cx="23751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b="1" dirty="0" err="1">
                <a:solidFill>
                  <a:srgbClr val="202122"/>
                </a:solidFill>
                <a:latin typeface="Arial" panose="020B0604020202020204" pitchFamily="34" charset="0"/>
              </a:rPr>
              <a:t>Quercetin</a:t>
            </a:r>
            <a:r>
              <a:rPr lang="it-IT" sz="1600" b="1" dirty="0">
                <a:solidFill>
                  <a:srgbClr val="202122"/>
                </a:solidFill>
                <a:latin typeface="Arial" panose="020B0604020202020204" pitchFamily="34" charset="0"/>
              </a:rPr>
              <a:t>,</a:t>
            </a:r>
          </a:p>
          <a:p>
            <a:pPr algn="ctr"/>
            <a:r>
              <a:rPr lang="it-IT" sz="1600" b="1" dirty="0">
                <a:solidFill>
                  <a:srgbClr val="202122"/>
                </a:solidFill>
                <a:latin typeface="Arial" panose="020B0604020202020204" pitchFamily="34" charset="0"/>
              </a:rPr>
              <a:t>a </a:t>
            </a:r>
            <a:r>
              <a:rPr lang="it-IT" sz="1600" b="1" dirty="0" err="1">
                <a:solidFill>
                  <a:srgbClr val="202122"/>
                </a:solidFill>
                <a:latin typeface="Arial" panose="020B0604020202020204" pitchFamily="34" charset="0"/>
              </a:rPr>
              <a:t>flavonoid</a:t>
            </a:r>
            <a:endParaRPr lang="it-IT" sz="1600" b="1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 algn="ctr"/>
            <a:r>
              <a:rPr lang="it-IT" sz="1600" b="1" dirty="0">
                <a:solidFill>
                  <a:srgbClr val="202122"/>
                </a:solidFill>
                <a:latin typeface="Arial" panose="020B0604020202020204" pitchFamily="34" charset="0"/>
              </a:rPr>
              <a:t>C</a:t>
            </a:r>
            <a:r>
              <a:rPr lang="it-IT" sz="1600" b="1" baseline="-25000" dirty="0">
                <a:solidFill>
                  <a:srgbClr val="202122"/>
                </a:solidFill>
                <a:latin typeface="Arial" panose="020B0604020202020204" pitchFamily="34" charset="0"/>
              </a:rPr>
              <a:t>6</a:t>
            </a:r>
            <a:r>
              <a:rPr lang="it-IT" sz="1600" b="1" dirty="0">
                <a:solidFill>
                  <a:srgbClr val="202122"/>
                </a:solidFill>
                <a:latin typeface="Arial" panose="020B0604020202020204" pitchFamily="34" charset="0"/>
              </a:rPr>
              <a:t>C</a:t>
            </a:r>
            <a:r>
              <a:rPr lang="it-IT" sz="1600" b="1" baseline="-25000" dirty="0">
                <a:solidFill>
                  <a:srgbClr val="202122"/>
                </a:solidFill>
                <a:latin typeface="Arial" panose="020B0604020202020204" pitchFamily="34" charset="0"/>
              </a:rPr>
              <a:t>3</a:t>
            </a:r>
            <a:r>
              <a:rPr lang="it-IT" sz="1600" b="1" dirty="0">
                <a:solidFill>
                  <a:srgbClr val="202122"/>
                </a:solidFill>
                <a:latin typeface="Arial" panose="020B0604020202020204" pitchFamily="34" charset="0"/>
              </a:rPr>
              <a:t>-C</a:t>
            </a:r>
            <a:r>
              <a:rPr lang="it-IT" sz="1600" b="1" baseline="-25000" dirty="0">
                <a:solidFill>
                  <a:srgbClr val="202122"/>
                </a:solidFill>
                <a:latin typeface="Arial" panose="020B0604020202020204" pitchFamily="34" charset="0"/>
              </a:rPr>
              <a:t>6</a:t>
            </a:r>
            <a:r>
              <a:rPr lang="it-IT" sz="1600" b="1" dirty="0">
                <a:solidFill>
                  <a:srgbClr val="202122"/>
                </a:solidFill>
                <a:latin typeface="Arial" panose="020B0604020202020204" pitchFamily="34" charset="0"/>
              </a:rPr>
              <a:t>  </a:t>
            </a:r>
            <a:endParaRPr lang="it-IT" sz="1600" dirty="0"/>
          </a:p>
        </p:txBody>
      </p:sp>
      <p:sp>
        <p:nvSpPr>
          <p:cNvPr id="13" name="Segnaposto numero diapositiva 12">
            <a:extLst>
              <a:ext uri="{FF2B5EF4-FFF2-40B4-BE49-F238E27FC236}">
                <a16:creationId xmlns:a16="http://schemas.microsoft.com/office/drawing/2014/main" id="{2DB0485C-EB1E-884F-B8AA-BE47D58DE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B5861-EC54-884C-93FD-412F35D423E0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6057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ttangolo 60"/>
          <p:cNvSpPr/>
          <p:nvPr/>
        </p:nvSpPr>
        <p:spPr>
          <a:xfrm>
            <a:off x="4939509" y="3448233"/>
            <a:ext cx="2781993" cy="162019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7695324" y="80997"/>
            <a:ext cx="4303554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PHENYLPROPANOIDS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5461793" y="81962"/>
            <a:ext cx="18918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Shikimic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 acid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2542618" y="857967"/>
            <a:ext cx="13676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Quinones</a:t>
            </a:r>
            <a:endParaRPr lang="it-I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275825" y="144399"/>
            <a:ext cx="17363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Gallotannins</a:t>
            </a:r>
            <a:endParaRPr lang="it-I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8248265" y="813627"/>
            <a:ext cx="2978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>
                <a:latin typeface="Arial" panose="020B0604020202020204" pitchFamily="34" charset="0"/>
                <a:cs typeface="Arial" panose="020B0604020202020204" pitchFamily="34" charset="0"/>
              </a:rPr>
              <a:t>Phosphoenolpyruvate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  <a:p>
            <a:r>
              <a:rPr lang="it-IT" b="1" dirty="0" err="1">
                <a:latin typeface="Arial" panose="020B0604020202020204" pitchFamily="34" charset="0"/>
                <a:cs typeface="Arial" panose="020B0604020202020204" pitchFamily="34" charset="0"/>
              </a:rPr>
              <a:t>Erytrose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 4-phosphate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5430651" y="1701901"/>
            <a:ext cx="18646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Corismic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 acid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5235608" y="2739237"/>
            <a:ext cx="21515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L-</a:t>
            </a:r>
            <a:r>
              <a:rPr lang="it-I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Phenylalanine</a:t>
            </a:r>
            <a:endParaRPr lang="it-I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8311333" y="2083951"/>
            <a:ext cx="14768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L-</a:t>
            </a:r>
            <a:r>
              <a:rPr lang="it-I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Tyrosine</a:t>
            </a:r>
            <a:endParaRPr lang="it-I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1818981" y="4248775"/>
            <a:ext cx="1939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Benzoic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acids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5894341" y="6182652"/>
            <a:ext cx="2125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Phenylpropens</a:t>
            </a:r>
            <a:endParaRPr lang="it-I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4794983" y="5589698"/>
            <a:ext cx="19096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Coumarins</a:t>
            </a:r>
            <a:endParaRPr lang="it-I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4968958" y="4292805"/>
            <a:ext cx="282548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4-Cumaric acid</a:t>
            </a:r>
          </a:p>
          <a:p>
            <a:pPr algn="ctr"/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(4-Hydroxy-cinnamic acid)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9319697" y="2901595"/>
            <a:ext cx="2266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Phenylpropenols</a:t>
            </a:r>
            <a:endParaRPr lang="it-I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9203757" y="3862157"/>
            <a:ext cx="11689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Lignans</a:t>
            </a:r>
            <a:endParaRPr lang="it-I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10772662" y="3861608"/>
            <a:ext cx="10967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Lignins</a:t>
            </a:r>
            <a:endParaRPr lang="it-I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8655537" y="4544009"/>
            <a:ext cx="346280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it-I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Aromatic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polyketides</a:t>
            </a:r>
            <a:endParaRPr lang="it-I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Flavonoids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it-I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Anthocyanins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/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it-I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Catechins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Tannins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/>
            <a:r>
              <a:rPr lang="it-I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Stilbens</a:t>
            </a:r>
            <a:endParaRPr lang="it-I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Chalcons</a:t>
            </a:r>
            <a:endParaRPr lang="it-I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Flavonolignans</a:t>
            </a:r>
            <a:endParaRPr lang="it-I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Isoflavonoids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Connettore 2 20"/>
          <p:cNvCxnSpPr>
            <a:cxnSpLocks/>
          </p:cNvCxnSpPr>
          <p:nvPr/>
        </p:nvCxnSpPr>
        <p:spPr>
          <a:xfrm>
            <a:off x="6263985" y="1485900"/>
            <a:ext cx="0" cy="257636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Connettore 2 24"/>
          <p:cNvCxnSpPr/>
          <p:nvPr/>
        </p:nvCxnSpPr>
        <p:spPr>
          <a:xfrm>
            <a:off x="6307827" y="2171055"/>
            <a:ext cx="0" cy="576064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Connettore 2 26"/>
          <p:cNvCxnSpPr>
            <a:cxnSpLocks/>
          </p:cNvCxnSpPr>
          <p:nvPr/>
        </p:nvCxnSpPr>
        <p:spPr>
          <a:xfrm flipH="1">
            <a:off x="4152546" y="322294"/>
            <a:ext cx="1054256" cy="13542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Connettore 2 28"/>
          <p:cNvCxnSpPr>
            <a:cxnSpLocks/>
          </p:cNvCxnSpPr>
          <p:nvPr/>
        </p:nvCxnSpPr>
        <p:spPr>
          <a:xfrm flipH="1">
            <a:off x="4189288" y="684745"/>
            <a:ext cx="1090769" cy="343370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Connettore 2 30"/>
          <p:cNvCxnSpPr>
            <a:cxnSpLocks/>
          </p:cNvCxnSpPr>
          <p:nvPr/>
        </p:nvCxnSpPr>
        <p:spPr>
          <a:xfrm flipH="1" flipV="1">
            <a:off x="7227889" y="531863"/>
            <a:ext cx="633878" cy="459150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Connettore 2 32"/>
          <p:cNvCxnSpPr>
            <a:cxnSpLocks/>
          </p:cNvCxnSpPr>
          <p:nvPr/>
        </p:nvCxnSpPr>
        <p:spPr>
          <a:xfrm>
            <a:off x="7317305" y="1920394"/>
            <a:ext cx="766505" cy="325924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Connettore 2 34"/>
          <p:cNvCxnSpPr>
            <a:cxnSpLocks/>
          </p:cNvCxnSpPr>
          <p:nvPr/>
        </p:nvCxnSpPr>
        <p:spPr>
          <a:xfrm flipH="1" flipV="1">
            <a:off x="4363397" y="2401777"/>
            <a:ext cx="795138" cy="480385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Connettore 2 40"/>
          <p:cNvCxnSpPr>
            <a:cxnSpLocks/>
          </p:cNvCxnSpPr>
          <p:nvPr/>
        </p:nvCxnSpPr>
        <p:spPr>
          <a:xfrm>
            <a:off x="3995107" y="2939292"/>
            <a:ext cx="695451" cy="826165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Connettore 2 44"/>
          <p:cNvCxnSpPr>
            <a:cxnSpLocks/>
          </p:cNvCxnSpPr>
          <p:nvPr/>
        </p:nvCxnSpPr>
        <p:spPr>
          <a:xfrm flipV="1">
            <a:off x="8079926" y="3280823"/>
            <a:ext cx="1046653" cy="608330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Connettore 2 46"/>
          <p:cNvCxnSpPr>
            <a:cxnSpLocks/>
          </p:cNvCxnSpPr>
          <p:nvPr/>
        </p:nvCxnSpPr>
        <p:spPr>
          <a:xfrm flipH="1">
            <a:off x="9736943" y="3341943"/>
            <a:ext cx="329532" cy="439223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Connettore 2 48"/>
          <p:cNvCxnSpPr>
            <a:cxnSpLocks/>
          </p:cNvCxnSpPr>
          <p:nvPr/>
        </p:nvCxnSpPr>
        <p:spPr>
          <a:xfrm>
            <a:off x="10912835" y="3311939"/>
            <a:ext cx="313965" cy="469227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30" name="Gruppo 29">
            <a:extLst>
              <a:ext uri="{FF2B5EF4-FFF2-40B4-BE49-F238E27FC236}">
                <a16:creationId xmlns:a16="http://schemas.microsoft.com/office/drawing/2014/main" id="{6E5E0BFC-0F26-914B-AF12-8E43FDD547F0}"/>
              </a:ext>
            </a:extLst>
          </p:cNvPr>
          <p:cNvGrpSpPr/>
          <p:nvPr/>
        </p:nvGrpSpPr>
        <p:grpSpPr>
          <a:xfrm>
            <a:off x="1818981" y="1697863"/>
            <a:ext cx="2454518" cy="1080120"/>
            <a:chOff x="2209696" y="1422068"/>
            <a:chExt cx="2454518" cy="1080120"/>
          </a:xfrm>
        </p:grpSpPr>
        <p:sp>
          <p:nvSpPr>
            <p:cNvPr id="63" name="Rettangolo 62"/>
            <p:cNvSpPr/>
            <p:nvPr/>
          </p:nvSpPr>
          <p:spPr>
            <a:xfrm>
              <a:off x="2238997" y="1422068"/>
              <a:ext cx="2290610" cy="108012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" name="CasellaDiTesto 9"/>
            <p:cNvSpPr txBox="1"/>
            <p:nvPr/>
          </p:nvSpPr>
          <p:spPr>
            <a:xfrm>
              <a:off x="2209696" y="2125982"/>
              <a:ext cx="24545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i="1" dirty="0">
                  <a:latin typeface="Arial" panose="020B0604020202020204" pitchFamily="34" charset="0"/>
                  <a:cs typeface="Arial" panose="020B0604020202020204" pitchFamily="34" charset="0"/>
                </a:rPr>
                <a:t>trans</a:t>
              </a:r>
              <a:r>
                <a:rPr lang="it-IT" b="1" dirty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r>
                <a:rPr lang="it-IT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Cinnamic</a:t>
              </a:r>
              <a:r>
                <a:rPr lang="it-IT" b="1" dirty="0">
                  <a:latin typeface="Arial" panose="020B0604020202020204" pitchFamily="34" charset="0"/>
                  <a:cs typeface="Arial" panose="020B0604020202020204" pitchFamily="34" charset="0"/>
                </a:rPr>
                <a:t> acid </a:t>
              </a:r>
            </a:p>
          </p:txBody>
        </p:sp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7091" y="1478222"/>
              <a:ext cx="1894215" cy="6720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507" y="3527798"/>
            <a:ext cx="2520585" cy="703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104" name="Connettore 2 4103"/>
          <p:cNvCxnSpPr/>
          <p:nvPr/>
        </p:nvCxnSpPr>
        <p:spPr>
          <a:xfrm>
            <a:off x="7936668" y="4532691"/>
            <a:ext cx="545906" cy="502220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Segnaposto numero diapositiva 19">
            <a:extLst>
              <a:ext uri="{FF2B5EF4-FFF2-40B4-BE49-F238E27FC236}">
                <a16:creationId xmlns:a16="http://schemas.microsoft.com/office/drawing/2014/main" id="{A34F97EE-772A-734C-860A-5C68EF470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B5861-EC54-884C-93FD-412F35D423E0}" type="slidenum">
              <a:rPr lang="it-IT" smtClean="0"/>
              <a:t>4</a:t>
            </a:fld>
            <a:endParaRPr lang="it-IT"/>
          </a:p>
        </p:txBody>
      </p:sp>
      <p:pic>
        <p:nvPicPr>
          <p:cNvPr id="26" name="Immagine 25">
            <a:extLst>
              <a:ext uri="{FF2B5EF4-FFF2-40B4-BE49-F238E27FC236}">
                <a16:creationId xmlns:a16="http://schemas.microsoft.com/office/drawing/2014/main" id="{C119C053-F2CE-514B-B5DF-7F7459F7E6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0261" y="530777"/>
            <a:ext cx="868802" cy="839517"/>
          </a:xfrm>
          <a:prstGeom prst="rect">
            <a:avLst/>
          </a:prstGeom>
        </p:spPr>
      </p:pic>
      <p:sp>
        <p:nvSpPr>
          <p:cNvPr id="36" name="Rettangolo 35">
            <a:extLst>
              <a:ext uri="{FF2B5EF4-FFF2-40B4-BE49-F238E27FC236}">
                <a16:creationId xmlns:a16="http://schemas.microsoft.com/office/drawing/2014/main" id="{C61D39F9-9474-1D41-A81C-9A5CA98B4F18}"/>
              </a:ext>
            </a:extLst>
          </p:cNvPr>
          <p:cNvSpPr/>
          <p:nvPr/>
        </p:nvSpPr>
        <p:spPr>
          <a:xfrm>
            <a:off x="5806645" y="484124"/>
            <a:ext cx="894995" cy="88844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72" name="Connettore 2 71">
            <a:extLst>
              <a:ext uri="{FF2B5EF4-FFF2-40B4-BE49-F238E27FC236}">
                <a16:creationId xmlns:a16="http://schemas.microsoft.com/office/drawing/2014/main" id="{442F5842-2E45-8746-846C-31373AC83E4A}"/>
              </a:ext>
            </a:extLst>
          </p:cNvPr>
          <p:cNvCxnSpPr>
            <a:cxnSpLocks/>
          </p:cNvCxnSpPr>
          <p:nvPr/>
        </p:nvCxnSpPr>
        <p:spPr>
          <a:xfrm flipH="1">
            <a:off x="7799183" y="2657226"/>
            <a:ext cx="820876" cy="682847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Connettore 2 47">
            <a:extLst>
              <a:ext uri="{FF2B5EF4-FFF2-40B4-BE49-F238E27FC236}">
                <a16:creationId xmlns:a16="http://schemas.microsoft.com/office/drawing/2014/main" id="{5398B80D-26AD-C64A-948F-BB1C65C9AF91}"/>
              </a:ext>
            </a:extLst>
          </p:cNvPr>
          <p:cNvCxnSpPr/>
          <p:nvPr/>
        </p:nvCxnSpPr>
        <p:spPr>
          <a:xfrm>
            <a:off x="7084007" y="5157244"/>
            <a:ext cx="0" cy="96199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2 31">
            <a:extLst>
              <a:ext uri="{FF2B5EF4-FFF2-40B4-BE49-F238E27FC236}">
                <a16:creationId xmlns:a16="http://schemas.microsoft.com/office/drawing/2014/main" id="{62C3BF61-493A-794E-BE16-ED0AA493E85F}"/>
              </a:ext>
            </a:extLst>
          </p:cNvPr>
          <p:cNvCxnSpPr>
            <a:cxnSpLocks/>
          </p:cNvCxnSpPr>
          <p:nvPr/>
        </p:nvCxnSpPr>
        <p:spPr>
          <a:xfrm>
            <a:off x="5634727" y="5194300"/>
            <a:ext cx="0" cy="33880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CasellaDiTesto 51">
            <a:extLst>
              <a:ext uri="{FF2B5EF4-FFF2-40B4-BE49-F238E27FC236}">
                <a16:creationId xmlns:a16="http://schemas.microsoft.com/office/drawing/2014/main" id="{1B5DE7DE-7AD2-474F-AC93-6A789E6ACCCB}"/>
              </a:ext>
            </a:extLst>
          </p:cNvPr>
          <p:cNvSpPr txBox="1"/>
          <p:nvPr/>
        </p:nvSpPr>
        <p:spPr>
          <a:xfrm>
            <a:off x="2580791" y="3527143"/>
            <a:ext cx="13787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Coumarin</a:t>
            </a:r>
            <a:endParaRPr lang="it-I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3" name="Connettore 2 52">
            <a:extLst>
              <a:ext uri="{FF2B5EF4-FFF2-40B4-BE49-F238E27FC236}">
                <a16:creationId xmlns:a16="http://schemas.microsoft.com/office/drawing/2014/main" id="{285C4D97-09A4-5E4B-AF7B-F630C86C5727}"/>
              </a:ext>
            </a:extLst>
          </p:cNvPr>
          <p:cNvCxnSpPr/>
          <p:nvPr/>
        </p:nvCxnSpPr>
        <p:spPr>
          <a:xfrm>
            <a:off x="3249083" y="2926995"/>
            <a:ext cx="0" cy="576064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4" name="Connettore 2 53">
            <a:extLst>
              <a:ext uri="{FF2B5EF4-FFF2-40B4-BE49-F238E27FC236}">
                <a16:creationId xmlns:a16="http://schemas.microsoft.com/office/drawing/2014/main" id="{88A1D30A-8871-174A-BD60-EAE52F579DDD}"/>
              </a:ext>
            </a:extLst>
          </p:cNvPr>
          <p:cNvCxnSpPr>
            <a:cxnSpLocks/>
          </p:cNvCxnSpPr>
          <p:nvPr/>
        </p:nvCxnSpPr>
        <p:spPr>
          <a:xfrm>
            <a:off x="2067983" y="2910505"/>
            <a:ext cx="0" cy="1214658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2353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621C4E3B-E466-F943-B4EB-BF39AE718977}"/>
              </a:ext>
            </a:extLst>
          </p:cNvPr>
          <p:cNvSpPr/>
          <p:nvPr/>
        </p:nvSpPr>
        <p:spPr>
          <a:xfrm>
            <a:off x="3719514" y="3500439"/>
            <a:ext cx="1081087" cy="1296987"/>
          </a:xfrm>
          <a:prstGeom prst="rect">
            <a:avLst/>
          </a:prstGeom>
          <a:solidFill>
            <a:srgbClr val="FFFF00">
              <a:alpha val="0"/>
            </a:srgbClr>
          </a:solidFill>
          <a:ln>
            <a:solidFill>
              <a:srgbClr val="FFFF00">
                <a:alpha val="72157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rgbClr val="FFFF00"/>
              </a:solidFill>
            </a:endParaRPr>
          </a:p>
        </p:txBody>
      </p:sp>
      <p:sp>
        <p:nvSpPr>
          <p:cNvPr id="2051" name="CasellaDiTesto 1">
            <a:extLst>
              <a:ext uri="{FF2B5EF4-FFF2-40B4-BE49-F238E27FC236}">
                <a16:creationId xmlns:a16="http://schemas.microsoft.com/office/drawing/2014/main" id="{34463756-C8D5-1343-B6DA-13D5630B59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000" y="309215"/>
            <a:ext cx="107315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it-IT" altLang="it-IT" sz="2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Biosynthesis</a:t>
            </a:r>
            <a:r>
              <a:rPr lang="it-IT" altLang="it-IT" sz="2400" b="1" dirty="0">
                <a:solidFill>
                  <a:srgbClr val="FF0000"/>
                </a:solidFill>
                <a:latin typeface="Arial" panose="020B0604020202020204" pitchFamily="34" charset="0"/>
              </a:rPr>
              <a:t> of </a:t>
            </a:r>
            <a:r>
              <a:rPr lang="it-IT" altLang="it-IT" sz="2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Shikimic</a:t>
            </a:r>
            <a:r>
              <a:rPr lang="it-IT" altLang="it-IT" sz="2400" b="1" dirty="0">
                <a:solidFill>
                  <a:srgbClr val="FF0000"/>
                </a:solidFill>
                <a:latin typeface="Arial" panose="020B0604020202020204" pitchFamily="34" charset="0"/>
              </a:rPr>
              <a:t> acid : </a:t>
            </a:r>
            <a:r>
              <a:rPr lang="it-IT" altLang="it-IT" sz="2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Aromatic</a:t>
            </a:r>
            <a:r>
              <a:rPr lang="it-IT" altLang="it-IT" sz="2400" b="1" dirty="0">
                <a:solidFill>
                  <a:srgbClr val="FF0000"/>
                </a:solidFill>
                <a:latin typeface="Arial" panose="020B0604020202020204" pitchFamily="34" charset="0"/>
              </a:rPr>
              <a:t> AA and </a:t>
            </a:r>
            <a:r>
              <a:rPr lang="it-IT" altLang="it-IT" sz="2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Phenylpropanoids</a:t>
            </a:r>
            <a:endParaRPr lang="it-IT" altLang="it-IT"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2052" name="Immagine 3">
            <a:extLst>
              <a:ext uri="{FF2B5EF4-FFF2-40B4-BE49-F238E27FC236}">
                <a16:creationId xmlns:a16="http://schemas.microsoft.com/office/drawing/2014/main" id="{DC65F03F-2539-944B-99ED-2D60419423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350" y="1160463"/>
            <a:ext cx="6840538" cy="569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ED200BD6-AD55-E04C-AE94-D7EC4608BCA2}"/>
              </a:ext>
            </a:extLst>
          </p:cNvPr>
          <p:cNvSpPr txBox="1"/>
          <p:nvPr/>
        </p:nvSpPr>
        <p:spPr>
          <a:xfrm>
            <a:off x="406401" y="2171700"/>
            <a:ext cx="21081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DAHP Acido 3-deossi-D-arabino-eptulosonico-7-fosfato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81B52E78-11FC-224A-86A7-ADB3A12F5576}"/>
              </a:ext>
            </a:extLst>
          </p:cNvPr>
          <p:cNvSpPr/>
          <p:nvPr/>
        </p:nvSpPr>
        <p:spPr>
          <a:xfrm>
            <a:off x="3694115" y="3797300"/>
            <a:ext cx="1017586" cy="13081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B5E4240-1479-F441-9BC1-8BEFBA469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B5861-EC54-884C-93FD-412F35D423E0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7980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ttangolo 60"/>
          <p:cNvSpPr/>
          <p:nvPr/>
        </p:nvSpPr>
        <p:spPr>
          <a:xfrm>
            <a:off x="4939509" y="3448233"/>
            <a:ext cx="2781993" cy="162019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7695324" y="80997"/>
            <a:ext cx="4303554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PHENYLPROPANOIDS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5461793" y="81962"/>
            <a:ext cx="18918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Shikimic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 acid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2542618" y="857967"/>
            <a:ext cx="13676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Quinones</a:t>
            </a:r>
            <a:endParaRPr lang="it-I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275825" y="144399"/>
            <a:ext cx="17363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Gallotannins</a:t>
            </a:r>
            <a:endParaRPr lang="it-I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8248265" y="813627"/>
            <a:ext cx="2978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>
                <a:latin typeface="Arial" panose="020B0604020202020204" pitchFamily="34" charset="0"/>
                <a:cs typeface="Arial" panose="020B0604020202020204" pitchFamily="34" charset="0"/>
              </a:rPr>
              <a:t>Phosphoenolpyruvate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  <a:p>
            <a:r>
              <a:rPr lang="it-IT" b="1" dirty="0" err="1">
                <a:latin typeface="Arial" panose="020B0604020202020204" pitchFamily="34" charset="0"/>
                <a:cs typeface="Arial" panose="020B0604020202020204" pitchFamily="34" charset="0"/>
              </a:rPr>
              <a:t>Erytrose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 4-phosphate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5430651" y="1701901"/>
            <a:ext cx="18646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Corismic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 acid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5235608" y="2739237"/>
            <a:ext cx="21515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L-</a:t>
            </a:r>
            <a:r>
              <a:rPr lang="it-I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Phenylalanine</a:t>
            </a:r>
            <a:endParaRPr lang="it-I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8311333" y="2083951"/>
            <a:ext cx="14768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L-</a:t>
            </a:r>
            <a:r>
              <a:rPr lang="it-I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Tyrosine</a:t>
            </a:r>
            <a:endParaRPr lang="it-I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1818981" y="4248775"/>
            <a:ext cx="1939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Benzoic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acids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5894341" y="6182652"/>
            <a:ext cx="2125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Phenylpropens</a:t>
            </a:r>
            <a:endParaRPr lang="it-I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4794983" y="5589698"/>
            <a:ext cx="19096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Coumarins</a:t>
            </a:r>
            <a:endParaRPr lang="it-I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4968958" y="4292805"/>
            <a:ext cx="282548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4-Cumaric acid</a:t>
            </a:r>
          </a:p>
          <a:p>
            <a:pPr algn="ctr"/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(4-Hydroxy-cinnamic acid)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9319697" y="2901595"/>
            <a:ext cx="2266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Phenylpropenols</a:t>
            </a:r>
            <a:endParaRPr lang="it-I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9203757" y="3862157"/>
            <a:ext cx="11689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Lignans</a:t>
            </a:r>
            <a:endParaRPr lang="it-I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10772662" y="3861608"/>
            <a:ext cx="10967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Lignins</a:t>
            </a:r>
            <a:endParaRPr lang="it-I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8655537" y="4544009"/>
            <a:ext cx="346280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it-I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Aromatic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polyketides</a:t>
            </a:r>
            <a:endParaRPr lang="it-I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Flavonoids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it-I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Anthocyanins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/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it-I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Catechins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Tannins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/>
            <a:r>
              <a:rPr lang="it-I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Stilbens</a:t>
            </a:r>
            <a:endParaRPr lang="it-I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Chalcons</a:t>
            </a:r>
            <a:endParaRPr lang="it-I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Flavonolignans</a:t>
            </a:r>
            <a:endParaRPr lang="it-I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Isoflavonoids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Connettore 2 20"/>
          <p:cNvCxnSpPr>
            <a:cxnSpLocks/>
          </p:cNvCxnSpPr>
          <p:nvPr/>
        </p:nvCxnSpPr>
        <p:spPr>
          <a:xfrm>
            <a:off x="6263985" y="1485900"/>
            <a:ext cx="0" cy="257636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Connettore 2 24"/>
          <p:cNvCxnSpPr/>
          <p:nvPr/>
        </p:nvCxnSpPr>
        <p:spPr>
          <a:xfrm>
            <a:off x="6307827" y="2171055"/>
            <a:ext cx="0" cy="576064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Connettore 2 26"/>
          <p:cNvCxnSpPr>
            <a:cxnSpLocks/>
          </p:cNvCxnSpPr>
          <p:nvPr/>
        </p:nvCxnSpPr>
        <p:spPr>
          <a:xfrm flipH="1">
            <a:off x="4152546" y="322294"/>
            <a:ext cx="1054256" cy="13542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Connettore 2 28"/>
          <p:cNvCxnSpPr>
            <a:cxnSpLocks/>
          </p:cNvCxnSpPr>
          <p:nvPr/>
        </p:nvCxnSpPr>
        <p:spPr>
          <a:xfrm flipH="1">
            <a:off x="4189288" y="684745"/>
            <a:ext cx="1090769" cy="343370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Connettore 2 30"/>
          <p:cNvCxnSpPr>
            <a:cxnSpLocks/>
          </p:cNvCxnSpPr>
          <p:nvPr/>
        </p:nvCxnSpPr>
        <p:spPr>
          <a:xfrm flipH="1" flipV="1">
            <a:off x="7227889" y="531863"/>
            <a:ext cx="633878" cy="459150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Connettore 2 32"/>
          <p:cNvCxnSpPr>
            <a:cxnSpLocks/>
          </p:cNvCxnSpPr>
          <p:nvPr/>
        </p:nvCxnSpPr>
        <p:spPr>
          <a:xfrm>
            <a:off x="7317305" y="1920394"/>
            <a:ext cx="766505" cy="325924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Connettore 2 34"/>
          <p:cNvCxnSpPr>
            <a:cxnSpLocks/>
          </p:cNvCxnSpPr>
          <p:nvPr/>
        </p:nvCxnSpPr>
        <p:spPr>
          <a:xfrm flipH="1" flipV="1">
            <a:off x="4363397" y="2401777"/>
            <a:ext cx="795138" cy="480385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Connettore 2 40"/>
          <p:cNvCxnSpPr>
            <a:cxnSpLocks/>
          </p:cNvCxnSpPr>
          <p:nvPr/>
        </p:nvCxnSpPr>
        <p:spPr>
          <a:xfrm>
            <a:off x="3995107" y="2939292"/>
            <a:ext cx="695451" cy="826165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Connettore 2 44"/>
          <p:cNvCxnSpPr>
            <a:cxnSpLocks/>
          </p:cNvCxnSpPr>
          <p:nvPr/>
        </p:nvCxnSpPr>
        <p:spPr>
          <a:xfrm flipV="1">
            <a:off x="8079926" y="3280823"/>
            <a:ext cx="1046653" cy="608330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Connettore 2 46"/>
          <p:cNvCxnSpPr>
            <a:cxnSpLocks/>
          </p:cNvCxnSpPr>
          <p:nvPr/>
        </p:nvCxnSpPr>
        <p:spPr>
          <a:xfrm flipH="1">
            <a:off x="9736943" y="3341943"/>
            <a:ext cx="329532" cy="439223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Connettore 2 48"/>
          <p:cNvCxnSpPr>
            <a:cxnSpLocks/>
          </p:cNvCxnSpPr>
          <p:nvPr/>
        </p:nvCxnSpPr>
        <p:spPr>
          <a:xfrm>
            <a:off x="10912835" y="3311939"/>
            <a:ext cx="313965" cy="469227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30" name="Gruppo 29">
            <a:extLst>
              <a:ext uri="{FF2B5EF4-FFF2-40B4-BE49-F238E27FC236}">
                <a16:creationId xmlns:a16="http://schemas.microsoft.com/office/drawing/2014/main" id="{6E5E0BFC-0F26-914B-AF12-8E43FDD547F0}"/>
              </a:ext>
            </a:extLst>
          </p:cNvPr>
          <p:cNvGrpSpPr/>
          <p:nvPr/>
        </p:nvGrpSpPr>
        <p:grpSpPr>
          <a:xfrm>
            <a:off x="1818981" y="1697863"/>
            <a:ext cx="2454518" cy="1080120"/>
            <a:chOff x="2209696" y="1422068"/>
            <a:chExt cx="2454518" cy="1080120"/>
          </a:xfrm>
        </p:grpSpPr>
        <p:sp>
          <p:nvSpPr>
            <p:cNvPr id="63" name="Rettangolo 62"/>
            <p:cNvSpPr/>
            <p:nvPr/>
          </p:nvSpPr>
          <p:spPr>
            <a:xfrm>
              <a:off x="2238997" y="1422068"/>
              <a:ext cx="2290610" cy="108012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" name="CasellaDiTesto 9"/>
            <p:cNvSpPr txBox="1"/>
            <p:nvPr/>
          </p:nvSpPr>
          <p:spPr>
            <a:xfrm>
              <a:off x="2209696" y="2125982"/>
              <a:ext cx="24545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i="1" dirty="0">
                  <a:latin typeface="Arial" panose="020B0604020202020204" pitchFamily="34" charset="0"/>
                  <a:cs typeface="Arial" panose="020B0604020202020204" pitchFamily="34" charset="0"/>
                </a:rPr>
                <a:t>trans</a:t>
              </a:r>
              <a:r>
                <a:rPr lang="it-IT" b="1" dirty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r>
                <a:rPr lang="it-IT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Cinnamic</a:t>
              </a:r>
              <a:r>
                <a:rPr lang="it-IT" b="1" dirty="0">
                  <a:latin typeface="Arial" panose="020B0604020202020204" pitchFamily="34" charset="0"/>
                  <a:cs typeface="Arial" panose="020B0604020202020204" pitchFamily="34" charset="0"/>
                </a:rPr>
                <a:t> acid </a:t>
              </a:r>
            </a:p>
          </p:txBody>
        </p:sp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7091" y="1478222"/>
              <a:ext cx="1894215" cy="6720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507" y="3527798"/>
            <a:ext cx="2520585" cy="703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104" name="Connettore 2 4103"/>
          <p:cNvCxnSpPr/>
          <p:nvPr/>
        </p:nvCxnSpPr>
        <p:spPr>
          <a:xfrm>
            <a:off x="7936668" y="4532691"/>
            <a:ext cx="545906" cy="502220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Segnaposto numero diapositiva 19">
            <a:extLst>
              <a:ext uri="{FF2B5EF4-FFF2-40B4-BE49-F238E27FC236}">
                <a16:creationId xmlns:a16="http://schemas.microsoft.com/office/drawing/2014/main" id="{A34F97EE-772A-734C-860A-5C68EF470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B5861-EC54-884C-93FD-412F35D423E0}" type="slidenum">
              <a:rPr lang="it-IT" smtClean="0"/>
              <a:t>6</a:t>
            </a:fld>
            <a:endParaRPr lang="it-IT"/>
          </a:p>
        </p:txBody>
      </p:sp>
      <p:pic>
        <p:nvPicPr>
          <p:cNvPr id="26" name="Immagine 25">
            <a:extLst>
              <a:ext uri="{FF2B5EF4-FFF2-40B4-BE49-F238E27FC236}">
                <a16:creationId xmlns:a16="http://schemas.microsoft.com/office/drawing/2014/main" id="{C119C053-F2CE-514B-B5DF-7F7459F7E6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0261" y="530777"/>
            <a:ext cx="868802" cy="839517"/>
          </a:xfrm>
          <a:prstGeom prst="rect">
            <a:avLst/>
          </a:prstGeom>
        </p:spPr>
      </p:pic>
      <p:sp>
        <p:nvSpPr>
          <p:cNvPr id="36" name="Rettangolo 35">
            <a:extLst>
              <a:ext uri="{FF2B5EF4-FFF2-40B4-BE49-F238E27FC236}">
                <a16:creationId xmlns:a16="http://schemas.microsoft.com/office/drawing/2014/main" id="{C61D39F9-9474-1D41-A81C-9A5CA98B4F18}"/>
              </a:ext>
            </a:extLst>
          </p:cNvPr>
          <p:cNvSpPr/>
          <p:nvPr/>
        </p:nvSpPr>
        <p:spPr>
          <a:xfrm>
            <a:off x="5806645" y="484124"/>
            <a:ext cx="894995" cy="88844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72" name="Connettore 2 71">
            <a:extLst>
              <a:ext uri="{FF2B5EF4-FFF2-40B4-BE49-F238E27FC236}">
                <a16:creationId xmlns:a16="http://schemas.microsoft.com/office/drawing/2014/main" id="{442F5842-2E45-8746-846C-31373AC83E4A}"/>
              </a:ext>
            </a:extLst>
          </p:cNvPr>
          <p:cNvCxnSpPr>
            <a:cxnSpLocks/>
          </p:cNvCxnSpPr>
          <p:nvPr/>
        </p:nvCxnSpPr>
        <p:spPr>
          <a:xfrm flipH="1">
            <a:off x="7799183" y="2657226"/>
            <a:ext cx="820876" cy="682847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Connettore 2 47">
            <a:extLst>
              <a:ext uri="{FF2B5EF4-FFF2-40B4-BE49-F238E27FC236}">
                <a16:creationId xmlns:a16="http://schemas.microsoft.com/office/drawing/2014/main" id="{5398B80D-26AD-C64A-948F-BB1C65C9AF91}"/>
              </a:ext>
            </a:extLst>
          </p:cNvPr>
          <p:cNvCxnSpPr/>
          <p:nvPr/>
        </p:nvCxnSpPr>
        <p:spPr>
          <a:xfrm>
            <a:off x="7084007" y="5157244"/>
            <a:ext cx="0" cy="96199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2 31">
            <a:extLst>
              <a:ext uri="{FF2B5EF4-FFF2-40B4-BE49-F238E27FC236}">
                <a16:creationId xmlns:a16="http://schemas.microsoft.com/office/drawing/2014/main" id="{62C3BF61-493A-794E-BE16-ED0AA493E85F}"/>
              </a:ext>
            </a:extLst>
          </p:cNvPr>
          <p:cNvCxnSpPr>
            <a:cxnSpLocks/>
          </p:cNvCxnSpPr>
          <p:nvPr/>
        </p:nvCxnSpPr>
        <p:spPr>
          <a:xfrm>
            <a:off x="5634727" y="5194300"/>
            <a:ext cx="0" cy="33880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CasellaDiTesto 51">
            <a:extLst>
              <a:ext uri="{FF2B5EF4-FFF2-40B4-BE49-F238E27FC236}">
                <a16:creationId xmlns:a16="http://schemas.microsoft.com/office/drawing/2014/main" id="{1B5DE7DE-7AD2-474F-AC93-6A789E6ACCCB}"/>
              </a:ext>
            </a:extLst>
          </p:cNvPr>
          <p:cNvSpPr txBox="1"/>
          <p:nvPr/>
        </p:nvSpPr>
        <p:spPr>
          <a:xfrm>
            <a:off x="2580791" y="3527143"/>
            <a:ext cx="13787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Coumarin</a:t>
            </a:r>
            <a:endParaRPr lang="it-I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3" name="Connettore 2 52">
            <a:extLst>
              <a:ext uri="{FF2B5EF4-FFF2-40B4-BE49-F238E27FC236}">
                <a16:creationId xmlns:a16="http://schemas.microsoft.com/office/drawing/2014/main" id="{285C4D97-09A4-5E4B-AF7B-F630C86C5727}"/>
              </a:ext>
            </a:extLst>
          </p:cNvPr>
          <p:cNvCxnSpPr/>
          <p:nvPr/>
        </p:nvCxnSpPr>
        <p:spPr>
          <a:xfrm>
            <a:off x="3249083" y="2926995"/>
            <a:ext cx="0" cy="576064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4" name="Connettore 2 53">
            <a:extLst>
              <a:ext uri="{FF2B5EF4-FFF2-40B4-BE49-F238E27FC236}">
                <a16:creationId xmlns:a16="http://schemas.microsoft.com/office/drawing/2014/main" id="{88A1D30A-8871-174A-BD60-EAE52F579DDD}"/>
              </a:ext>
            </a:extLst>
          </p:cNvPr>
          <p:cNvCxnSpPr>
            <a:cxnSpLocks/>
          </p:cNvCxnSpPr>
          <p:nvPr/>
        </p:nvCxnSpPr>
        <p:spPr>
          <a:xfrm>
            <a:off x="2067983" y="2910505"/>
            <a:ext cx="0" cy="1214658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1739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010" y="1052736"/>
            <a:ext cx="8945494" cy="4824536"/>
          </a:xfrm>
          <a:prstGeom prst="rect">
            <a:avLst/>
          </a:prstGeom>
        </p:spPr>
      </p:pic>
      <p:sp>
        <p:nvSpPr>
          <p:cNvPr id="4" name="CasellaDiTesto 1">
            <a:extLst>
              <a:ext uri="{FF2B5EF4-FFF2-40B4-BE49-F238E27FC236}">
                <a16:creationId xmlns:a16="http://schemas.microsoft.com/office/drawing/2014/main" id="{89DCB5F6-B124-C54D-BBFD-9672E4C6B0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707" y="440903"/>
            <a:ext cx="107315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it-IT" altLang="it-IT" sz="2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Synthesis</a:t>
            </a:r>
            <a:r>
              <a:rPr lang="it-IT" altLang="it-IT" sz="2400" b="1" dirty="0">
                <a:solidFill>
                  <a:srgbClr val="FF0000"/>
                </a:solidFill>
                <a:latin typeface="Arial" panose="020B0604020202020204" pitchFamily="34" charset="0"/>
              </a:rPr>
              <a:t> of </a:t>
            </a:r>
            <a:r>
              <a:rPr lang="it-IT" altLang="it-IT" sz="2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Corismic</a:t>
            </a:r>
            <a:r>
              <a:rPr lang="it-IT" altLang="it-IT" sz="2400" b="1" dirty="0">
                <a:solidFill>
                  <a:srgbClr val="FF0000"/>
                </a:solidFill>
                <a:latin typeface="Arial" panose="020B0604020202020204" pitchFamily="34" charset="0"/>
              </a:rPr>
              <a:t> acid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71A93E6-E61B-B948-8B57-618C7C7F7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B5861-EC54-884C-93FD-412F35D423E0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8306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ttangolo 60"/>
          <p:cNvSpPr/>
          <p:nvPr/>
        </p:nvSpPr>
        <p:spPr>
          <a:xfrm>
            <a:off x="4939509" y="3448233"/>
            <a:ext cx="2781993" cy="162019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7695324" y="80997"/>
            <a:ext cx="4303554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PHENYLPROPANOIDS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5461793" y="81962"/>
            <a:ext cx="18918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Shikimic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 acid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2542618" y="857967"/>
            <a:ext cx="13676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Quinones</a:t>
            </a:r>
            <a:endParaRPr lang="it-I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275825" y="144399"/>
            <a:ext cx="17363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Gallotannins</a:t>
            </a:r>
            <a:endParaRPr lang="it-I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8248265" y="813627"/>
            <a:ext cx="2978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>
                <a:latin typeface="Arial" panose="020B0604020202020204" pitchFamily="34" charset="0"/>
                <a:cs typeface="Arial" panose="020B0604020202020204" pitchFamily="34" charset="0"/>
              </a:rPr>
              <a:t>Phosphoenolpyruvate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  <a:p>
            <a:r>
              <a:rPr lang="it-IT" b="1" dirty="0" err="1">
                <a:latin typeface="Arial" panose="020B0604020202020204" pitchFamily="34" charset="0"/>
                <a:cs typeface="Arial" panose="020B0604020202020204" pitchFamily="34" charset="0"/>
              </a:rPr>
              <a:t>Erytrose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 4-phosphate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5430651" y="1701901"/>
            <a:ext cx="18646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Corismic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 acid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5235608" y="2739237"/>
            <a:ext cx="21515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L-</a:t>
            </a:r>
            <a:r>
              <a:rPr lang="it-I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Phenylalanine</a:t>
            </a:r>
            <a:endParaRPr lang="it-I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8311333" y="2083951"/>
            <a:ext cx="14768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L-</a:t>
            </a:r>
            <a:r>
              <a:rPr lang="it-I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Tyrosine</a:t>
            </a:r>
            <a:endParaRPr lang="it-I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1818981" y="4248775"/>
            <a:ext cx="1939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Benzoic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acids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5894341" y="6182652"/>
            <a:ext cx="2125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Phenylpropens</a:t>
            </a:r>
            <a:endParaRPr lang="it-I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4939509" y="5601744"/>
            <a:ext cx="19096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Coumarins</a:t>
            </a:r>
            <a:endParaRPr lang="it-I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4968958" y="4292805"/>
            <a:ext cx="282548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4-Cumaric acid</a:t>
            </a:r>
          </a:p>
          <a:p>
            <a:pPr algn="ctr"/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(4-Hydroxy-cinnamic acid)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9319697" y="2901595"/>
            <a:ext cx="2266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Phenylpropenols</a:t>
            </a:r>
            <a:endParaRPr lang="it-I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9203757" y="3862157"/>
            <a:ext cx="11689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Lignans</a:t>
            </a:r>
            <a:endParaRPr lang="it-I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10772662" y="3861608"/>
            <a:ext cx="10967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Lignins</a:t>
            </a:r>
            <a:endParaRPr lang="it-I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8655537" y="4544009"/>
            <a:ext cx="346280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it-I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Aromatic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polyketides</a:t>
            </a:r>
            <a:endParaRPr lang="it-I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Flavonoids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it-I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Anthocyanins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/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it-I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Catechins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Tannins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/>
            <a:r>
              <a:rPr lang="it-I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Stilbens</a:t>
            </a:r>
            <a:endParaRPr lang="it-I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Chalcons</a:t>
            </a:r>
            <a:endParaRPr lang="it-I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Flavonolignans</a:t>
            </a:r>
            <a:endParaRPr lang="it-I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Isoflavonoids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Connettore 2 20"/>
          <p:cNvCxnSpPr>
            <a:cxnSpLocks/>
          </p:cNvCxnSpPr>
          <p:nvPr/>
        </p:nvCxnSpPr>
        <p:spPr>
          <a:xfrm>
            <a:off x="6263985" y="1485900"/>
            <a:ext cx="0" cy="257636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Connettore 2 24"/>
          <p:cNvCxnSpPr/>
          <p:nvPr/>
        </p:nvCxnSpPr>
        <p:spPr>
          <a:xfrm>
            <a:off x="6307827" y="2171055"/>
            <a:ext cx="0" cy="576064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Connettore 2 26"/>
          <p:cNvCxnSpPr>
            <a:cxnSpLocks/>
          </p:cNvCxnSpPr>
          <p:nvPr/>
        </p:nvCxnSpPr>
        <p:spPr>
          <a:xfrm flipH="1">
            <a:off x="4152546" y="322294"/>
            <a:ext cx="1054256" cy="13542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Connettore 2 28"/>
          <p:cNvCxnSpPr>
            <a:cxnSpLocks/>
          </p:cNvCxnSpPr>
          <p:nvPr/>
        </p:nvCxnSpPr>
        <p:spPr>
          <a:xfrm flipH="1">
            <a:off x="4189288" y="684745"/>
            <a:ext cx="1090769" cy="343370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Connettore 2 30"/>
          <p:cNvCxnSpPr>
            <a:cxnSpLocks/>
          </p:cNvCxnSpPr>
          <p:nvPr/>
        </p:nvCxnSpPr>
        <p:spPr>
          <a:xfrm flipH="1" flipV="1">
            <a:off x="7227889" y="531863"/>
            <a:ext cx="633878" cy="459150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Connettore 2 32"/>
          <p:cNvCxnSpPr>
            <a:cxnSpLocks/>
          </p:cNvCxnSpPr>
          <p:nvPr/>
        </p:nvCxnSpPr>
        <p:spPr>
          <a:xfrm>
            <a:off x="7380047" y="1925324"/>
            <a:ext cx="699879" cy="312599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Connettore 2 34"/>
          <p:cNvCxnSpPr>
            <a:cxnSpLocks/>
          </p:cNvCxnSpPr>
          <p:nvPr/>
        </p:nvCxnSpPr>
        <p:spPr>
          <a:xfrm flipH="1" flipV="1">
            <a:off x="4363397" y="2401777"/>
            <a:ext cx="795138" cy="480385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Connettore 2 40"/>
          <p:cNvCxnSpPr>
            <a:cxnSpLocks/>
          </p:cNvCxnSpPr>
          <p:nvPr/>
        </p:nvCxnSpPr>
        <p:spPr>
          <a:xfrm>
            <a:off x="3995107" y="2939292"/>
            <a:ext cx="695451" cy="826165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Connettore 2 44"/>
          <p:cNvCxnSpPr>
            <a:cxnSpLocks/>
          </p:cNvCxnSpPr>
          <p:nvPr/>
        </p:nvCxnSpPr>
        <p:spPr>
          <a:xfrm flipV="1">
            <a:off x="8079926" y="3280823"/>
            <a:ext cx="1046653" cy="608330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Connettore 2 46"/>
          <p:cNvCxnSpPr>
            <a:cxnSpLocks/>
          </p:cNvCxnSpPr>
          <p:nvPr/>
        </p:nvCxnSpPr>
        <p:spPr>
          <a:xfrm flipH="1">
            <a:off x="9736943" y="3341943"/>
            <a:ext cx="329532" cy="439223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Connettore 2 48"/>
          <p:cNvCxnSpPr>
            <a:cxnSpLocks/>
          </p:cNvCxnSpPr>
          <p:nvPr/>
        </p:nvCxnSpPr>
        <p:spPr>
          <a:xfrm>
            <a:off x="10912835" y="3311939"/>
            <a:ext cx="313965" cy="469227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30" name="Gruppo 29">
            <a:extLst>
              <a:ext uri="{FF2B5EF4-FFF2-40B4-BE49-F238E27FC236}">
                <a16:creationId xmlns:a16="http://schemas.microsoft.com/office/drawing/2014/main" id="{6E5E0BFC-0F26-914B-AF12-8E43FDD547F0}"/>
              </a:ext>
            </a:extLst>
          </p:cNvPr>
          <p:cNvGrpSpPr/>
          <p:nvPr/>
        </p:nvGrpSpPr>
        <p:grpSpPr>
          <a:xfrm>
            <a:off x="1818981" y="1697863"/>
            <a:ext cx="2454518" cy="1080120"/>
            <a:chOff x="2209696" y="1422068"/>
            <a:chExt cx="2454518" cy="1080120"/>
          </a:xfrm>
        </p:grpSpPr>
        <p:sp>
          <p:nvSpPr>
            <p:cNvPr id="63" name="Rettangolo 62"/>
            <p:cNvSpPr/>
            <p:nvPr/>
          </p:nvSpPr>
          <p:spPr>
            <a:xfrm>
              <a:off x="2238997" y="1422068"/>
              <a:ext cx="2290610" cy="108012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" name="CasellaDiTesto 9"/>
            <p:cNvSpPr txBox="1"/>
            <p:nvPr/>
          </p:nvSpPr>
          <p:spPr>
            <a:xfrm>
              <a:off x="2209696" y="2125982"/>
              <a:ext cx="24545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i="1" dirty="0">
                  <a:latin typeface="Arial" panose="020B0604020202020204" pitchFamily="34" charset="0"/>
                  <a:cs typeface="Arial" panose="020B0604020202020204" pitchFamily="34" charset="0"/>
                </a:rPr>
                <a:t>trans</a:t>
              </a:r>
              <a:r>
                <a:rPr lang="it-IT" b="1" dirty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r>
                <a:rPr lang="it-IT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Cinnamic</a:t>
              </a:r>
              <a:r>
                <a:rPr lang="it-IT" b="1" dirty="0">
                  <a:latin typeface="Arial" panose="020B0604020202020204" pitchFamily="34" charset="0"/>
                  <a:cs typeface="Arial" panose="020B0604020202020204" pitchFamily="34" charset="0"/>
                </a:rPr>
                <a:t> acid </a:t>
              </a:r>
            </a:p>
          </p:txBody>
        </p:sp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7091" y="1478222"/>
              <a:ext cx="1894215" cy="6720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507" y="3527798"/>
            <a:ext cx="2520585" cy="703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104" name="Connettore 2 4103"/>
          <p:cNvCxnSpPr/>
          <p:nvPr/>
        </p:nvCxnSpPr>
        <p:spPr>
          <a:xfrm>
            <a:off x="7936668" y="4532691"/>
            <a:ext cx="545906" cy="502220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Segnaposto numero diapositiva 19">
            <a:extLst>
              <a:ext uri="{FF2B5EF4-FFF2-40B4-BE49-F238E27FC236}">
                <a16:creationId xmlns:a16="http://schemas.microsoft.com/office/drawing/2014/main" id="{A34F97EE-772A-734C-860A-5C68EF470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B5861-EC54-884C-93FD-412F35D423E0}" type="slidenum">
              <a:rPr lang="it-IT" smtClean="0"/>
              <a:t>8</a:t>
            </a:fld>
            <a:endParaRPr lang="it-IT"/>
          </a:p>
        </p:txBody>
      </p:sp>
      <p:pic>
        <p:nvPicPr>
          <p:cNvPr id="26" name="Immagine 25">
            <a:extLst>
              <a:ext uri="{FF2B5EF4-FFF2-40B4-BE49-F238E27FC236}">
                <a16:creationId xmlns:a16="http://schemas.microsoft.com/office/drawing/2014/main" id="{C119C053-F2CE-514B-B5DF-7F7459F7E6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0261" y="530777"/>
            <a:ext cx="868802" cy="839517"/>
          </a:xfrm>
          <a:prstGeom prst="rect">
            <a:avLst/>
          </a:prstGeom>
        </p:spPr>
      </p:pic>
      <p:sp>
        <p:nvSpPr>
          <p:cNvPr id="36" name="Rettangolo 35">
            <a:extLst>
              <a:ext uri="{FF2B5EF4-FFF2-40B4-BE49-F238E27FC236}">
                <a16:creationId xmlns:a16="http://schemas.microsoft.com/office/drawing/2014/main" id="{C61D39F9-9474-1D41-A81C-9A5CA98B4F18}"/>
              </a:ext>
            </a:extLst>
          </p:cNvPr>
          <p:cNvSpPr/>
          <p:nvPr/>
        </p:nvSpPr>
        <p:spPr>
          <a:xfrm>
            <a:off x="5806645" y="484124"/>
            <a:ext cx="894995" cy="88844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72" name="Connettore 2 71">
            <a:extLst>
              <a:ext uri="{FF2B5EF4-FFF2-40B4-BE49-F238E27FC236}">
                <a16:creationId xmlns:a16="http://schemas.microsoft.com/office/drawing/2014/main" id="{442F5842-2E45-8746-846C-31373AC83E4A}"/>
              </a:ext>
            </a:extLst>
          </p:cNvPr>
          <p:cNvCxnSpPr>
            <a:cxnSpLocks/>
          </p:cNvCxnSpPr>
          <p:nvPr/>
        </p:nvCxnSpPr>
        <p:spPr>
          <a:xfrm flipH="1">
            <a:off x="7799183" y="2657226"/>
            <a:ext cx="820876" cy="682847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Connettore 2 47">
            <a:extLst>
              <a:ext uri="{FF2B5EF4-FFF2-40B4-BE49-F238E27FC236}">
                <a16:creationId xmlns:a16="http://schemas.microsoft.com/office/drawing/2014/main" id="{5398B80D-26AD-C64A-948F-BB1C65C9AF91}"/>
              </a:ext>
            </a:extLst>
          </p:cNvPr>
          <p:cNvCxnSpPr/>
          <p:nvPr/>
        </p:nvCxnSpPr>
        <p:spPr>
          <a:xfrm>
            <a:off x="7084007" y="5157244"/>
            <a:ext cx="0" cy="96199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2 31">
            <a:extLst>
              <a:ext uri="{FF2B5EF4-FFF2-40B4-BE49-F238E27FC236}">
                <a16:creationId xmlns:a16="http://schemas.microsoft.com/office/drawing/2014/main" id="{62C3BF61-493A-794E-BE16-ED0AA493E85F}"/>
              </a:ext>
            </a:extLst>
          </p:cNvPr>
          <p:cNvCxnSpPr>
            <a:cxnSpLocks/>
          </p:cNvCxnSpPr>
          <p:nvPr/>
        </p:nvCxnSpPr>
        <p:spPr>
          <a:xfrm>
            <a:off x="5634727" y="5194300"/>
            <a:ext cx="0" cy="33880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CasellaDiTesto 51">
            <a:extLst>
              <a:ext uri="{FF2B5EF4-FFF2-40B4-BE49-F238E27FC236}">
                <a16:creationId xmlns:a16="http://schemas.microsoft.com/office/drawing/2014/main" id="{1B5DE7DE-7AD2-474F-AC93-6A789E6ACCCB}"/>
              </a:ext>
            </a:extLst>
          </p:cNvPr>
          <p:cNvSpPr txBox="1"/>
          <p:nvPr/>
        </p:nvSpPr>
        <p:spPr>
          <a:xfrm>
            <a:off x="2580791" y="3527143"/>
            <a:ext cx="13787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Coumarin</a:t>
            </a:r>
            <a:endParaRPr lang="it-I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3" name="Connettore 2 52">
            <a:extLst>
              <a:ext uri="{FF2B5EF4-FFF2-40B4-BE49-F238E27FC236}">
                <a16:creationId xmlns:a16="http://schemas.microsoft.com/office/drawing/2014/main" id="{285C4D97-09A4-5E4B-AF7B-F630C86C5727}"/>
              </a:ext>
            </a:extLst>
          </p:cNvPr>
          <p:cNvCxnSpPr/>
          <p:nvPr/>
        </p:nvCxnSpPr>
        <p:spPr>
          <a:xfrm>
            <a:off x="3249083" y="2926995"/>
            <a:ext cx="0" cy="576064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4" name="Connettore 2 53">
            <a:extLst>
              <a:ext uri="{FF2B5EF4-FFF2-40B4-BE49-F238E27FC236}">
                <a16:creationId xmlns:a16="http://schemas.microsoft.com/office/drawing/2014/main" id="{88A1D30A-8871-174A-BD60-EAE52F579DDD}"/>
              </a:ext>
            </a:extLst>
          </p:cNvPr>
          <p:cNvCxnSpPr>
            <a:cxnSpLocks/>
          </p:cNvCxnSpPr>
          <p:nvPr/>
        </p:nvCxnSpPr>
        <p:spPr>
          <a:xfrm>
            <a:off x="2067983" y="2910505"/>
            <a:ext cx="0" cy="1214658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5089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122ECB8E-51BF-B84F-938E-E15B7DA94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B5861-EC54-884C-93FD-412F35D423E0}" type="slidenum">
              <a:rPr lang="it-IT" smtClean="0"/>
              <a:t>9</a:t>
            </a:fld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C80EBEE-CE34-5347-9B98-DB0EBD2A33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746" y="1143000"/>
            <a:ext cx="10100554" cy="499745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F2514E63-DC99-AB4F-8809-7E122AF691C6}"/>
              </a:ext>
            </a:extLst>
          </p:cNvPr>
          <p:cNvSpPr txBox="1"/>
          <p:nvPr/>
        </p:nvSpPr>
        <p:spPr>
          <a:xfrm>
            <a:off x="266700" y="557768"/>
            <a:ext cx="5134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>
                <a:latin typeface="Arial" panose="020B0604020202020204" pitchFamily="34" charset="0"/>
                <a:cs typeface="Arial" panose="020B0604020202020204" pitchFamily="34" charset="0"/>
              </a:rPr>
              <a:t>Synthesis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it-IT" b="1" dirty="0" err="1">
                <a:latin typeface="Arial" panose="020B0604020202020204" pitchFamily="34" charset="0"/>
                <a:cs typeface="Arial" panose="020B0604020202020204" pitchFamily="34" charset="0"/>
              </a:rPr>
              <a:t>prefenic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 acid from </a:t>
            </a:r>
            <a:r>
              <a:rPr lang="it-IT" b="1" dirty="0" err="1">
                <a:latin typeface="Arial" panose="020B0604020202020204" pitchFamily="34" charset="0"/>
                <a:cs typeface="Arial" panose="020B0604020202020204" pitchFamily="34" charset="0"/>
              </a:rPr>
              <a:t>shikimic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 acid</a:t>
            </a:r>
          </a:p>
        </p:txBody>
      </p:sp>
    </p:spTree>
    <p:extLst>
      <p:ext uri="{BB962C8B-B14F-4D97-AF65-F5344CB8AC3E}">
        <p14:creationId xmlns:p14="http://schemas.microsoft.com/office/powerpoint/2010/main" val="312860325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1040</Words>
  <Application>Microsoft Macintosh PowerPoint</Application>
  <PresentationFormat>Widescreen</PresentationFormat>
  <Paragraphs>230</Paragraphs>
  <Slides>23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URWPalladioL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Microsoft Office User</dc:creator>
  <cp:lastModifiedBy>Microsoft Office User</cp:lastModifiedBy>
  <cp:revision>1</cp:revision>
  <dcterms:created xsi:type="dcterms:W3CDTF">2022-10-19T13:50:16Z</dcterms:created>
  <dcterms:modified xsi:type="dcterms:W3CDTF">2022-10-19T13:51:07Z</dcterms:modified>
</cp:coreProperties>
</file>