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7" r:id="rId2"/>
    <p:sldId id="334" r:id="rId3"/>
    <p:sldId id="352" r:id="rId4"/>
    <p:sldId id="264" r:id="rId5"/>
    <p:sldId id="346" r:id="rId6"/>
    <p:sldId id="300" r:id="rId7"/>
    <p:sldId id="301" r:id="rId8"/>
    <p:sldId id="302" r:id="rId9"/>
    <p:sldId id="353" r:id="rId10"/>
    <p:sldId id="303" r:id="rId11"/>
    <p:sldId id="304" r:id="rId12"/>
    <p:sldId id="296" r:id="rId13"/>
    <p:sldId id="286" r:id="rId14"/>
    <p:sldId id="287" r:id="rId15"/>
    <p:sldId id="351" r:id="rId16"/>
    <p:sldId id="354" r:id="rId17"/>
    <p:sldId id="355" r:id="rId18"/>
    <p:sldId id="292" r:id="rId19"/>
    <p:sldId id="291" r:id="rId20"/>
    <p:sldId id="356"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napToObjects="1">
      <p:cViewPr varScale="1">
        <p:scale>
          <a:sx n="125" d="100"/>
          <a:sy n="125" d="100"/>
        </p:scale>
        <p:origin x="5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61D40F-0756-A249-B274-CE7022B32ED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EFC6AAC-9678-AF4E-8419-2A4DBDAA8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B6B5B02-B2CB-514A-8BC1-23E6157C55BF}"/>
              </a:ext>
            </a:extLst>
          </p:cNvPr>
          <p:cNvSpPr>
            <a:spLocks noGrp="1"/>
          </p:cNvSpPr>
          <p:nvPr>
            <p:ph type="dt" sz="half" idx="10"/>
          </p:nvPr>
        </p:nvSpPr>
        <p:spPr/>
        <p:txBody>
          <a:bodyPr/>
          <a:lstStyle/>
          <a:p>
            <a:fld id="{1A82CE1F-8B67-C047-A5DF-7AB33D7B918E}" type="datetimeFigureOut">
              <a:rPr lang="it-IT" smtClean="0"/>
              <a:t>19/10/22</a:t>
            </a:fld>
            <a:endParaRPr lang="it-IT"/>
          </a:p>
        </p:txBody>
      </p:sp>
      <p:sp>
        <p:nvSpPr>
          <p:cNvPr id="5" name="Segnaposto piè di pagina 4">
            <a:extLst>
              <a:ext uri="{FF2B5EF4-FFF2-40B4-BE49-F238E27FC236}">
                <a16:creationId xmlns:a16="http://schemas.microsoft.com/office/drawing/2014/main" id="{AE3A17AD-8F78-8045-964A-D476CB3BD4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D585B5C-4CAF-D649-9B55-CEC139BC3658}"/>
              </a:ext>
            </a:extLst>
          </p:cNvPr>
          <p:cNvSpPr>
            <a:spLocks noGrp="1"/>
          </p:cNvSpPr>
          <p:nvPr>
            <p:ph type="sldNum" sz="quarter" idx="12"/>
          </p:nvPr>
        </p:nvSpPr>
        <p:spPr/>
        <p:txBody>
          <a:bodyPr/>
          <a:lstStyle/>
          <a:p>
            <a:fld id="{D957C13F-6591-6145-BD38-3B2487E0F02D}" type="slidenum">
              <a:rPr lang="it-IT" smtClean="0"/>
              <a:t>‹N›</a:t>
            </a:fld>
            <a:endParaRPr lang="it-IT"/>
          </a:p>
        </p:txBody>
      </p:sp>
    </p:spTree>
    <p:extLst>
      <p:ext uri="{BB962C8B-B14F-4D97-AF65-F5344CB8AC3E}">
        <p14:creationId xmlns:p14="http://schemas.microsoft.com/office/powerpoint/2010/main" val="23980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18502C-3AE1-AE45-BCBB-7AFA9F06DD0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A93B783-06D0-B941-BD28-EB26D1AEE398}"/>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CE725AA-7F1B-B648-A9BA-13F3C6620493}"/>
              </a:ext>
            </a:extLst>
          </p:cNvPr>
          <p:cNvSpPr>
            <a:spLocks noGrp="1"/>
          </p:cNvSpPr>
          <p:nvPr>
            <p:ph type="dt" sz="half" idx="10"/>
          </p:nvPr>
        </p:nvSpPr>
        <p:spPr/>
        <p:txBody>
          <a:bodyPr/>
          <a:lstStyle/>
          <a:p>
            <a:fld id="{1A82CE1F-8B67-C047-A5DF-7AB33D7B918E}" type="datetimeFigureOut">
              <a:rPr lang="it-IT" smtClean="0"/>
              <a:t>19/10/22</a:t>
            </a:fld>
            <a:endParaRPr lang="it-IT"/>
          </a:p>
        </p:txBody>
      </p:sp>
      <p:sp>
        <p:nvSpPr>
          <p:cNvPr id="5" name="Segnaposto piè di pagina 4">
            <a:extLst>
              <a:ext uri="{FF2B5EF4-FFF2-40B4-BE49-F238E27FC236}">
                <a16:creationId xmlns:a16="http://schemas.microsoft.com/office/drawing/2014/main" id="{7F85F5A1-4D35-C442-8322-C772870DC0D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235E1D-821D-E647-ADAC-679EA81BF464}"/>
              </a:ext>
            </a:extLst>
          </p:cNvPr>
          <p:cNvSpPr>
            <a:spLocks noGrp="1"/>
          </p:cNvSpPr>
          <p:nvPr>
            <p:ph type="sldNum" sz="quarter" idx="12"/>
          </p:nvPr>
        </p:nvSpPr>
        <p:spPr/>
        <p:txBody>
          <a:bodyPr/>
          <a:lstStyle/>
          <a:p>
            <a:fld id="{D957C13F-6591-6145-BD38-3B2487E0F02D}" type="slidenum">
              <a:rPr lang="it-IT" smtClean="0"/>
              <a:t>‹N›</a:t>
            </a:fld>
            <a:endParaRPr lang="it-IT"/>
          </a:p>
        </p:txBody>
      </p:sp>
    </p:spTree>
    <p:extLst>
      <p:ext uri="{BB962C8B-B14F-4D97-AF65-F5344CB8AC3E}">
        <p14:creationId xmlns:p14="http://schemas.microsoft.com/office/powerpoint/2010/main" val="54318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C692427-E650-364A-874F-DC16345A936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E0B213C-2757-B44E-9AB3-A5C5CBD908B2}"/>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7FB8A52-ADEE-474A-977A-B33D4DD2CD8B}"/>
              </a:ext>
            </a:extLst>
          </p:cNvPr>
          <p:cNvSpPr>
            <a:spLocks noGrp="1"/>
          </p:cNvSpPr>
          <p:nvPr>
            <p:ph type="dt" sz="half" idx="10"/>
          </p:nvPr>
        </p:nvSpPr>
        <p:spPr/>
        <p:txBody>
          <a:bodyPr/>
          <a:lstStyle/>
          <a:p>
            <a:fld id="{1A82CE1F-8B67-C047-A5DF-7AB33D7B918E}" type="datetimeFigureOut">
              <a:rPr lang="it-IT" smtClean="0"/>
              <a:t>19/10/22</a:t>
            </a:fld>
            <a:endParaRPr lang="it-IT"/>
          </a:p>
        </p:txBody>
      </p:sp>
      <p:sp>
        <p:nvSpPr>
          <p:cNvPr id="5" name="Segnaposto piè di pagina 4">
            <a:extLst>
              <a:ext uri="{FF2B5EF4-FFF2-40B4-BE49-F238E27FC236}">
                <a16:creationId xmlns:a16="http://schemas.microsoft.com/office/drawing/2014/main" id="{073A6D9F-5117-124F-A1F2-5EAA4D82C0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EBBAF5-3CF3-BD47-B262-5A6467A1BFD7}"/>
              </a:ext>
            </a:extLst>
          </p:cNvPr>
          <p:cNvSpPr>
            <a:spLocks noGrp="1"/>
          </p:cNvSpPr>
          <p:nvPr>
            <p:ph type="sldNum" sz="quarter" idx="12"/>
          </p:nvPr>
        </p:nvSpPr>
        <p:spPr/>
        <p:txBody>
          <a:bodyPr/>
          <a:lstStyle/>
          <a:p>
            <a:fld id="{D957C13F-6591-6145-BD38-3B2487E0F02D}" type="slidenum">
              <a:rPr lang="it-IT" smtClean="0"/>
              <a:t>‹N›</a:t>
            </a:fld>
            <a:endParaRPr lang="it-IT"/>
          </a:p>
        </p:txBody>
      </p:sp>
    </p:spTree>
    <p:extLst>
      <p:ext uri="{BB962C8B-B14F-4D97-AF65-F5344CB8AC3E}">
        <p14:creationId xmlns:p14="http://schemas.microsoft.com/office/powerpoint/2010/main" val="114729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4CBA12-B37A-304D-A0BD-A81A1DBCFD8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75881B-55E5-804D-950F-297F2B0AF0FA}"/>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6A29430-53FF-4544-8A7F-B44CFEEA0E6B}"/>
              </a:ext>
            </a:extLst>
          </p:cNvPr>
          <p:cNvSpPr>
            <a:spLocks noGrp="1"/>
          </p:cNvSpPr>
          <p:nvPr>
            <p:ph type="dt" sz="half" idx="10"/>
          </p:nvPr>
        </p:nvSpPr>
        <p:spPr/>
        <p:txBody>
          <a:bodyPr/>
          <a:lstStyle/>
          <a:p>
            <a:fld id="{1A82CE1F-8B67-C047-A5DF-7AB33D7B918E}" type="datetimeFigureOut">
              <a:rPr lang="it-IT" smtClean="0"/>
              <a:t>19/10/22</a:t>
            </a:fld>
            <a:endParaRPr lang="it-IT"/>
          </a:p>
        </p:txBody>
      </p:sp>
      <p:sp>
        <p:nvSpPr>
          <p:cNvPr id="5" name="Segnaposto piè di pagina 4">
            <a:extLst>
              <a:ext uri="{FF2B5EF4-FFF2-40B4-BE49-F238E27FC236}">
                <a16:creationId xmlns:a16="http://schemas.microsoft.com/office/drawing/2014/main" id="{A7F138FC-D519-3D4A-86FA-15597F3D5E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5FA040-8E84-CA47-BB49-591B730F3796}"/>
              </a:ext>
            </a:extLst>
          </p:cNvPr>
          <p:cNvSpPr>
            <a:spLocks noGrp="1"/>
          </p:cNvSpPr>
          <p:nvPr>
            <p:ph type="sldNum" sz="quarter" idx="12"/>
          </p:nvPr>
        </p:nvSpPr>
        <p:spPr/>
        <p:txBody>
          <a:bodyPr/>
          <a:lstStyle/>
          <a:p>
            <a:fld id="{D957C13F-6591-6145-BD38-3B2487E0F02D}" type="slidenum">
              <a:rPr lang="it-IT" smtClean="0"/>
              <a:t>‹N›</a:t>
            </a:fld>
            <a:endParaRPr lang="it-IT"/>
          </a:p>
        </p:txBody>
      </p:sp>
    </p:spTree>
    <p:extLst>
      <p:ext uri="{BB962C8B-B14F-4D97-AF65-F5344CB8AC3E}">
        <p14:creationId xmlns:p14="http://schemas.microsoft.com/office/powerpoint/2010/main" val="159031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668A39-D919-BD4D-8D45-F0D09CD39A4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D613AD4-669B-9847-BA88-2FBEA2631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0B42AFE1-C988-B74D-A394-0392A70020C6}"/>
              </a:ext>
            </a:extLst>
          </p:cNvPr>
          <p:cNvSpPr>
            <a:spLocks noGrp="1"/>
          </p:cNvSpPr>
          <p:nvPr>
            <p:ph type="dt" sz="half" idx="10"/>
          </p:nvPr>
        </p:nvSpPr>
        <p:spPr/>
        <p:txBody>
          <a:bodyPr/>
          <a:lstStyle/>
          <a:p>
            <a:fld id="{1A82CE1F-8B67-C047-A5DF-7AB33D7B918E}" type="datetimeFigureOut">
              <a:rPr lang="it-IT" smtClean="0"/>
              <a:t>19/10/22</a:t>
            </a:fld>
            <a:endParaRPr lang="it-IT"/>
          </a:p>
        </p:txBody>
      </p:sp>
      <p:sp>
        <p:nvSpPr>
          <p:cNvPr id="5" name="Segnaposto piè di pagina 4">
            <a:extLst>
              <a:ext uri="{FF2B5EF4-FFF2-40B4-BE49-F238E27FC236}">
                <a16:creationId xmlns:a16="http://schemas.microsoft.com/office/drawing/2014/main" id="{4DA9E811-934A-8C43-A825-A3C9EAEF581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0CEE972-8C99-8547-A99E-6F32C79AFCAF}"/>
              </a:ext>
            </a:extLst>
          </p:cNvPr>
          <p:cNvSpPr>
            <a:spLocks noGrp="1"/>
          </p:cNvSpPr>
          <p:nvPr>
            <p:ph type="sldNum" sz="quarter" idx="12"/>
          </p:nvPr>
        </p:nvSpPr>
        <p:spPr/>
        <p:txBody>
          <a:bodyPr/>
          <a:lstStyle/>
          <a:p>
            <a:fld id="{D957C13F-6591-6145-BD38-3B2487E0F02D}" type="slidenum">
              <a:rPr lang="it-IT" smtClean="0"/>
              <a:t>‹N›</a:t>
            </a:fld>
            <a:endParaRPr lang="it-IT"/>
          </a:p>
        </p:txBody>
      </p:sp>
    </p:spTree>
    <p:extLst>
      <p:ext uri="{BB962C8B-B14F-4D97-AF65-F5344CB8AC3E}">
        <p14:creationId xmlns:p14="http://schemas.microsoft.com/office/powerpoint/2010/main" val="299386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7A04DC-05B7-8D41-BEF6-EB7211E04D0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4DB0374-3E25-154F-AC53-7ED07BAAF64C}"/>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B05A7CDF-0576-494F-83F7-ED35666A9E35}"/>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29532BE8-B000-CF4C-9375-D04F2DA4A242}"/>
              </a:ext>
            </a:extLst>
          </p:cNvPr>
          <p:cNvSpPr>
            <a:spLocks noGrp="1"/>
          </p:cNvSpPr>
          <p:nvPr>
            <p:ph type="dt" sz="half" idx="10"/>
          </p:nvPr>
        </p:nvSpPr>
        <p:spPr/>
        <p:txBody>
          <a:bodyPr/>
          <a:lstStyle/>
          <a:p>
            <a:fld id="{1A82CE1F-8B67-C047-A5DF-7AB33D7B918E}" type="datetimeFigureOut">
              <a:rPr lang="it-IT" smtClean="0"/>
              <a:t>19/10/22</a:t>
            </a:fld>
            <a:endParaRPr lang="it-IT"/>
          </a:p>
        </p:txBody>
      </p:sp>
      <p:sp>
        <p:nvSpPr>
          <p:cNvPr id="6" name="Segnaposto piè di pagina 5">
            <a:extLst>
              <a:ext uri="{FF2B5EF4-FFF2-40B4-BE49-F238E27FC236}">
                <a16:creationId xmlns:a16="http://schemas.microsoft.com/office/drawing/2014/main" id="{97789009-C414-F048-A1EE-81721042545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A1D9026-7249-0443-A207-1925DB2B5E0F}"/>
              </a:ext>
            </a:extLst>
          </p:cNvPr>
          <p:cNvSpPr>
            <a:spLocks noGrp="1"/>
          </p:cNvSpPr>
          <p:nvPr>
            <p:ph type="sldNum" sz="quarter" idx="12"/>
          </p:nvPr>
        </p:nvSpPr>
        <p:spPr/>
        <p:txBody>
          <a:bodyPr/>
          <a:lstStyle/>
          <a:p>
            <a:fld id="{D957C13F-6591-6145-BD38-3B2487E0F02D}" type="slidenum">
              <a:rPr lang="it-IT" smtClean="0"/>
              <a:t>‹N›</a:t>
            </a:fld>
            <a:endParaRPr lang="it-IT"/>
          </a:p>
        </p:txBody>
      </p:sp>
    </p:spTree>
    <p:extLst>
      <p:ext uri="{BB962C8B-B14F-4D97-AF65-F5344CB8AC3E}">
        <p14:creationId xmlns:p14="http://schemas.microsoft.com/office/powerpoint/2010/main" val="385292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F1F082-7486-314A-AE06-114EF3CDA08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B63213A-9066-0E40-BC25-54BA43AD0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1AB85F2A-91BD-AA40-87E9-618911A7FC9C}"/>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94C29FEF-BFC1-1440-80B5-A6687D685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62C59BE4-51A4-F94D-8593-E810747FDC8A}"/>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C5E38267-CC26-9544-9709-8ABA2EB76B56}"/>
              </a:ext>
            </a:extLst>
          </p:cNvPr>
          <p:cNvSpPr>
            <a:spLocks noGrp="1"/>
          </p:cNvSpPr>
          <p:nvPr>
            <p:ph type="dt" sz="half" idx="10"/>
          </p:nvPr>
        </p:nvSpPr>
        <p:spPr/>
        <p:txBody>
          <a:bodyPr/>
          <a:lstStyle/>
          <a:p>
            <a:fld id="{1A82CE1F-8B67-C047-A5DF-7AB33D7B918E}" type="datetimeFigureOut">
              <a:rPr lang="it-IT" smtClean="0"/>
              <a:t>19/10/22</a:t>
            </a:fld>
            <a:endParaRPr lang="it-IT"/>
          </a:p>
        </p:txBody>
      </p:sp>
      <p:sp>
        <p:nvSpPr>
          <p:cNvPr id="8" name="Segnaposto piè di pagina 7">
            <a:extLst>
              <a:ext uri="{FF2B5EF4-FFF2-40B4-BE49-F238E27FC236}">
                <a16:creationId xmlns:a16="http://schemas.microsoft.com/office/drawing/2014/main" id="{5C3BCCD3-39DC-BD4D-BDFA-736E7969416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F6F07F3-46C5-4744-8207-559256CD9991}"/>
              </a:ext>
            </a:extLst>
          </p:cNvPr>
          <p:cNvSpPr>
            <a:spLocks noGrp="1"/>
          </p:cNvSpPr>
          <p:nvPr>
            <p:ph type="sldNum" sz="quarter" idx="12"/>
          </p:nvPr>
        </p:nvSpPr>
        <p:spPr/>
        <p:txBody>
          <a:bodyPr/>
          <a:lstStyle/>
          <a:p>
            <a:fld id="{D957C13F-6591-6145-BD38-3B2487E0F02D}" type="slidenum">
              <a:rPr lang="it-IT" smtClean="0"/>
              <a:t>‹N›</a:t>
            </a:fld>
            <a:endParaRPr lang="it-IT"/>
          </a:p>
        </p:txBody>
      </p:sp>
    </p:spTree>
    <p:extLst>
      <p:ext uri="{BB962C8B-B14F-4D97-AF65-F5344CB8AC3E}">
        <p14:creationId xmlns:p14="http://schemas.microsoft.com/office/powerpoint/2010/main" val="126480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4A8376-847F-2D42-A4BA-E8A238D9111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17D3FE6-0AEB-2841-B66E-CA2B872F8052}"/>
              </a:ext>
            </a:extLst>
          </p:cNvPr>
          <p:cNvSpPr>
            <a:spLocks noGrp="1"/>
          </p:cNvSpPr>
          <p:nvPr>
            <p:ph type="dt" sz="half" idx="10"/>
          </p:nvPr>
        </p:nvSpPr>
        <p:spPr/>
        <p:txBody>
          <a:bodyPr/>
          <a:lstStyle/>
          <a:p>
            <a:fld id="{1A82CE1F-8B67-C047-A5DF-7AB33D7B918E}" type="datetimeFigureOut">
              <a:rPr lang="it-IT" smtClean="0"/>
              <a:t>19/10/22</a:t>
            </a:fld>
            <a:endParaRPr lang="it-IT"/>
          </a:p>
        </p:txBody>
      </p:sp>
      <p:sp>
        <p:nvSpPr>
          <p:cNvPr id="4" name="Segnaposto piè di pagina 3">
            <a:extLst>
              <a:ext uri="{FF2B5EF4-FFF2-40B4-BE49-F238E27FC236}">
                <a16:creationId xmlns:a16="http://schemas.microsoft.com/office/drawing/2014/main" id="{45417C7C-60F7-B242-822B-DF547125FA7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92E1938-1F09-4C4A-8734-77CFBE62CC16}"/>
              </a:ext>
            </a:extLst>
          </p:cNvPr>
          <p:cNvSpPr>
            <a:spLocks noGrp="1"/>
          </p:cNvSpPr>
          <p:nvPr>
            <p:ph type="sldNum" sz="quarter" idx="12"/>
          </p:nvPr>
        </p:nvSpPr>
        <p:spPr/>
        <p:txBody>
          <a:bodyPr/>
          <a:lstStyle/>
          <a:p>
            <a:fld id="{D957C13F-6591-6145-BD38-3B2487E0F02D}" type="slidenum">
              <a:rPr lang="it-IT" smtClean="0"/>
              <a:t>‹N›</a:t>
            </a:fld>
            <a:endParaRPr lang="it-IT"/>
          </a:p>
        </p:txBody>
      </p:sp>
    </p:spTree>
    <p:extLst>
      <p:ext uri="{BB962C8B-B14F-4D97-AF65-F5344CB8AC3E}">
        <p14:creationId xmlns:p14="http://schemas.microsoft.com/office/powerpoint/2010/main" val="223236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C92C5E0-C3DC-A54B-A13D-A2F7A2339497}"/>
              </a:ext>
            </a:extLst>
          </p:cNvPr>
          <p:cNvSpPr>
            <a:spLocks noGrp="1"/>
          </p:cNvSpPr>
          <p:nvPr>
            <p:ph type="dt" sz="half" idx="10"/>
          </p:nvPr>
        </p:nvSpPr>
        <p:spPr/>
        <p:txBody>
          <a:bodyPr/>
          <a:lstStyle/>
          <a:p>
            <a:fld id="{1A82CE1F-8B67-C047-A5DF-7AB33D7B918E}" type="datetimeFigureOut">
              <a:rPr lang="it-IT" smtClean="0"/>
              <a:t>19/10/22</a:t>
            </a:fld>
            <a:endParaRPr lang="it-IT"/>
          </a:p>
        </p:txBody>
      </p:sp>
      <p:sp>
        <p:nvSpPr>
          <p:cNvPr id="3" name="Segnaposto piè di pagina 2">
            <a:extLst>
              <a:ext uri="{FF2B5EF4-FFF2-40B4-BE49-F238E27FC236}">
                <a16:creationId xmlns:a16="http://schemas.microsoft.com/office/drawing/2014/main" id="{5F65F9DA-C485-9B46-9C0B-89966464EDC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3DC1559-C08B-3545-835B-33BE0D6C9EF4}"/>
              </a:ext>
            </a:extLst>
          </p:cNvPr>
          <p:cNvSpPr>
            <a:spLocks noGrp="1"/>
          </p:cNvSpPr>
          <p:nvPr>
            <p:ph type="sldNum" sz="quarter" idx="12"/>
          </p:nvPr>
        </p:nvSpPr>
        <p:spPr/>
        <p:txBody>
          <a:bodyPr/>
          <a:lstStyle/>
          <a:p>
            <a:fld id="{D957C13F-6591-6145-BD38-3B2487E0F02D}" type="slidenum">
              <a:rPr lang="it-IT" smtClean="0"/>
              <a:t>‹N›</a:t>
            </a:fld>
            <a:endParaRPr lang="it-IT"/>
          </a:p>
        </p:txBody>
      </p:sp>
    </p:spTree>
    <p:extLst>
      <p:ext uri="{BB962C8B-B14F-4D97-AF65-F5344CB8AC3E}">
        <p14:creationId xmlns:p14="http://schemas.microsoft.com/office/powerpoint/2010/main" val="19025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E1737F-F7F5-7641-840F-0FE3A802563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3E18F99-CCD6-2D41-BAF8-C17A19391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96D72048-0B56-C54D-8AD5-247C40712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9DFBF1D-FA94-C14E-8616-EEDAAC4CCE32}"/>
              </a:ext>
            </a:extLst>
          </p:cNvPr>
          <p:cNvSpPr>
            <a:spLocks noGrp="1"/>
          </p:cNvSpPr>
          <p:nvPr>
            <p:ph type="dt" sz="half" idx="10"/>
          </p:nvPr>
        </p:nvSpPr>
        <p:spPr/>
        <p:txBody>
          <a:bodyPr/>
          <a:lstStyle/>
          <a:p>
            <a:fld id="{1A82CE1F-8B67-C047-A5DF-7AB33D7B918E}" type="datetimeFigureOut">
              <a:rPr lang="it-IT" smtClean="0"/>
              <a:t>19/10/22</a:t>
            </a:fld>
            <a:endParaRPr lang="it-IT"/>
          </a:p>
        </p:txBody>
      </p:sp>
      <p:sp>
        <p:nvSpPr>
          <p:cNvPr id="6" name="Segnaposto piè di pagina 5">
            <a:extLst>
              <a:ext uri="{FF2B5EF4-FFF2-40B4-BE49-F238E27FC236}">
                <a16:creationId xmlns:a16="http://schemas.microsoft.com/office/drawing/2014/main" id="{2F1FCE82-ABDE-9F48-B085-FDF0C94C066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0567176-56C0-A14C-B11B-99D1482C47DE}"/>
              </a:ext>
            </a:extLst>
          </p:cNvPr>
          <p:cNvSpPr>
            <a:spLocks noGrp="1"/>
          </p:cNvSpPr>
          <p:nvPr>
            <p:ph type="sldNum" sz="quarter" idx="12"/>
          </p:nvPr>
        </p:nvSpPr>
        <p:spPr/>
        <p:txBody>
          <a:bodyPr/>
          <a:lstStyle/>
          <a:p>
            <a:fld id="{D957C13F-6591-6145-BD38-3B2487E0F02D}" type="slidenum">
              <a:rPr lang="it-IT" smtClean="0"/>
              <a:t>‹N›</a:t>
            </a:fld>
            <a:endParaRPr lang="it-IT"/>
          </a:p>
        </p:txBody>
      </p:sp>
    </p:spTree>
    <p:extLst>
      <p:ext uri="{BB962C8B-B14F-4D97-AF65-F5344CB8AC3E}">
        <p14:creationId xmlns:p14="http://schemas.microsoft.com/office/powerpoint/2010/main" val="345109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868417-BAD3-384B-9BEA-94C5E917F40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47A2C7-406B-D343-8FB2-C639DC3C8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75E9829-0158-CA41-9EBD-26377FA05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0889FC87-7DBC-2644-984F-E6F73B284F2F}"/>
              </a:ext>
            </a:extLst>
          </p:cNvPr>
          <p:cNvSpPr>
            <a:spLocks noGrp="1"/>
          </p:cNvSpPr>
          <p:nvPr>
            <p:ph type="dt" sz="half" idx="10"/>
          </p:nvPr>
        </p:nvSpPr>
        <p:spPr/>
        <p:txBody>
          <a:bodyPr/>
          <a:lstStyle/>
          <a:p>
            <a:fld id="{1A82CE1F-8B67-C047-A5DF-7AB33D7B918E}" type="datetimeFigureOut">
              <a:rPr lang="it-IT" smtClean="0"/>
              <a:t>19/10/22</a:t>
            </a:fld>
            <a:endParaRPr lang="it-IT"/>
          </a:p>
        </p:txBody>
      </p:sp>
      <p:sp>
        <p:nvSpPr>
          <p:cNvPr id="6" name="Segnaposto piè di pagina 5">
            <a:extLst>
              <a:ext uri="{FF2B5EF4-FFF2-40B4-BE49-F238E27FC236}">
                <a16:creationId xmlns:a16="http://schemas.microsoft.com/office/drawing/2014/main" id="{5169F935-4446-3845-A5C8-F8492B762DB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02EBC39-0693-1741-B27F-C23C0234F37A}"/>
              </a:ext>
            </a:extLst>
          </p:cNvPr>
          <p:cNvSpPr>
            <a:spLocks noGrp="1"/>
          </p:cNvSpPr>
          <p:nvPr>
            <p:ph type="sldNum" sz="quarter" idx="12"/>
          </p:nvPr>
        </p:nvSpPr>
        <p:spPr/>
        <p:txBody>
          <a:bodyPr/>
          <a:lstStyle/>
          <a:p>
            <a:fld id="{D957C13F-6591-6145-BD38-3B2487E0F02D}" type="slidenum">
              <a:rPr lang="it-IT" smtClean="0"/>
              <a:t>‹N›</a:t>
            </a:fld>
            <a:endParaRPr lang="it-IT"/>
          </a:p>
        </p:txBody>
      </p:sp>
    </p:spTree>
    <p:extLst>
      <p:ext uri="{BB962C8B-B14F-4D97-AF65-F5344CB8AC3E}">
        <p14:creationId xmlns:p14="http://schemas.microsoft.com/office/powerpoint/2010/main" val="82176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68F62CC-DFAB-3047-8D1C-59936AE96A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B52977C-5D51-704F-A0FF-0294022B5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4108DB6-4840-3547-8A2B-05D835891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2CE1F-8B67-C047-A5DF-7AB33D7B918E}" type="datetimeFigureOut">
              <a:rPr lang="it-IT" smtClean="0"/>
              <a:t>19/10/22</a:t>
            </a:fld>
            <a:endParaRPr lang="it-IT"/>
          </a:p>
        </p:txBody>
      </p:sp>
      <p:sp>
        <p:nvSpPr>
          <p:cNvPr id="5" name="Segnaposto piè di pagina 4">
            <a:extLst>
              <a:ext uri="{FF2B5EF4-FFF2-40B4-BE49-F238E27FC236}">
                <a16:creationId xmlns:a16="http://schemas.microsoft.com/office/drawing/2014/main" id="{36FDA451-F301-374F-9C20-B91D805302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299C102-A441-0245-A6A0-431599879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7C13F-6591-6145-BD38-3B2487E0F02D}" type="slidenum">
              <a:rPr lang="it-IT" smtClean="0"/>
              <a:t>‹N›</a:t>
            </a:fld>
            <a:endParaRPr lang="it-IT"/>
          </a:p>
        </p:txBody>
      </p:sp>
    </p:spTree>
    <p:extLst>
      <p:ext uri="{BB962C8B-B14F-4D97-AF65-F5344CB8AC3E}">
        <p14:creationId xmlns:p14="http://schemas.microsoft.com/office/powerpoint/2010/main" val="36069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E0F457F8-F409-5B42-A669-673A9B69C322}"/>
              </a:ext>
            </a:extLst>
          </p:cNvPr>
          <p:cNvPicPr>
            <a:picLocks noGrp="1" noChangeAspect="1"/>
          </p:cNvPicPr>
          <p:nvPr>
            <p:ph idx="1"/>
          </p:nvPr>
        </p:nvPicPr>
        <p:blipFill rotWithShape="1">
          <a:blip r:embed="rId2"/>
          <a:srcRect l="39219" r="7979"/>
          <a:stretch/>
        </p:blipFill>
        <p:spPr>
          <a:xfrm>
            <a:off x="1054100" y="723900"/>
            <a:ext cx="5092700" cy="5478463"/>
          </a:xfrm>
        </p:spPr>
      </p:pic>
      <p:sp>
        <p:nvSpPr>
          <p:cNvPr id="2" name="Segnaposto numero diapositiva 1">
            <a:extLst>
              <a:ext uri="{FF2B5EF4-FFF2-40B4-BE49-F238E27FC236}">
                <a16:creationId xmlns:a16="http://schemas.microsoft.com/office/drawing/2014/main" id="{441F7C5C-6EC3-E141-937C-EE688A0E2E6D}"/>
              </a:ext>
            </a:extLst>
          </p:cNvPr>
          <p:cNvSpPr>
            <a:spLocks noGrp="1"/>
          </p:cNvSpPr>
          <p:nvPr>
            <p:ph type="sldNum" sz="quarter" idx="12"/>
          </p:nvPr>
        </p:nvSpPr>
        <p:spPr/>
        <p:txBody>
          <a:bodyPr/>
          <a:lstStyle/>
          <a:p>
            <a:fld id="{017B5861-EC54-884C-93FD-412F35D423E0}" type="slidenum">
              <a:rPr lang="it-IT" smtClean="0"/>
              <a:t>1</a:t>
            </a:fld>
            <a:endParaRPr lang="it-IT"/>
          </a:p>
        </p:txBody>
      </p:sp>
      <p:sp>
        <p:nvSpPr>
          <p:cNvPr id="3" name="Rettangolo 2">
            <a:extLst>
              <a:ext uri="{FF2B5EF4-FFF2-40B4-BE49-F238E27FC236}">
                <a16:creationId xmlns:a16="http://schemas.microsoft.com/office/drawing/2014/main" id="{B003C182-FCB5-E740-A7B9-FC513B062B38}"/>
              </a:ext>
            </a:extLst>
          </p:cNvPr>
          <p:cNvSpPr/>
          <p:nvPr/>
        </p:nvSpPr>
        <p:spPr>
          <a:xfrm>
            <a:off x="1193800" y="5664200"/>
            <a:ext cx="99060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4922148D-11E6-6D45-AE07-C56564F3A9F3}"/>
              </a:ext>
            </a:extLst>
          </p:cNvPr>
          <p:cNvSpPr/>
          <p:nvPr/>
        </p:nvSpPr>
        <p:spPr>
          <a:xfrm>
            <a:off x="5219700" y="1714500"/>
            <a:ext cx="9271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Segnaposto contenuto 4">
            <a:extLst>
              <a:ext uri="{FF2B5EF4-FFF2-40B4-BE49-F238E27FC236}">
                <a16:creationId xmlns:a16="http://schemas.microsoft.com/office/drawing/2014/main" id="{802E0FBB-AB93-D147-9708-94D4B844223D}"/>
              </a:ext>
            </a:extLst>
          </p:cNvPr>
          <p:cNvPicPr>
            <a:picLocks noChangeAspect="1"/>
          </p:cNvPicPr>
          <p:nvPr/>
        </p:nvPicPr>
        <p:blipFill rotWithShape="1">
          <a:blip r:embed="rId3"/>
          <a:srcRect l="10754" t="1783" r="12775" b="4098"/>
          <a:stretch/>
        </p:blipFill>
        <p:spPr>
          <a:xfrm>
            <a:off x="6286500" y="723900"/>
            <a:ext cx="5651500" cy="5359400"/>
          </a:xfrm>
          <a:prstGeom prst="rect">
            <a:avLst/>
          </a:prstGeom>
        </p:spPr>
      </p:pic>
      <p:sp>
        <p:nvSpPr>
          <p:cNvPr id="7" name="CasellaDiTesto 6">
            <a:extLst>
              <a:ext uri="{FF2B5EF4-FFF2-40B4-BE49-F238E27FC236}">
                <a16:creationId xmlns:a16="http://schemas.microsoft.com/office/drawing/2014/main" id="{17CF1F5D-8DFC-1D49-BF81-FC2A1E957355}"/>
              </a:ext>
            </a:extLst>
          </p:cNvPr>
          <p:cNvSpPr txBox="1"/>
          <p:nvPr/>
        </p:nvSpPr>
        <p:spPr>
          <a:xfrm>
            <a:off x="2184400" y="262235"/>
            <a:ext cx="684243" cy="461665"/>
          </a:xfrm>
          <a:prstGeom prst="rect">
            <a:avLst/>
          </a:prstGeom>
          <a:noFill/>
        </p:spPr>
        <p:txBody>
          <a:bodyPr wrap="square" rtlCol="0">
            <a:spAutoFit/>
          </a:bodyPr>
          <a:lstStyle/>
          <a:p>
            <a:r>
              <a:rPr lang="it-IT" sz="2400" b="1" dirty="0">
                <a:solidFill>
                  <a:srgbClr val="C00000"/>
                </a:solidFill>
              </a:rPr>
              <a:t>1</a:t>
            </a:r>
          </a:p>
        </p:txBody>
      </p:sp>
      <p:sp>
        <p:nvSpPr>
          <p:cNvPr id="8" name="CasellaDiTesto 7">
            <a:extLst>
              <a:ext uri="{FF2B5EF4-FFF2-40B4-BE49-F238E27FC236}">
                <a16:creationId xmlns:a16="http://schemas.microsoft.com/office/drawing/2014/main" id="{047D4AE0-6B0A-FD4C-B7DB-40E4651FF692}"/>
              </a:ext>
            </a:extLst>
          </p:cNvPr>
          <p:cNvSpPr txBox="1"/>
          <p:nvPr/>
        </p:nvSpPr>
        <p:spPr>
          <a:xfrm>
            <a:off x="6515100" y="274935"/>
            <a:ext cx="684243" cy="461665"/>
          </a:xfrm>
          <a:prstGeom prst="rect">
            <a:avLst/>
          </a:prstGeom>
          <a:noFill/>
        </p:spPr>
        <p:txBody>
          <a:bodyPr wrap="square" rtlCol="0">
            <a:spAutoFit/>
          </a:bodyPr>
          <a:lstStyle/>
          <a:p>
            <a:r>
              <a:rPr lang="it-IT" sz="2400" b="1" dirty="0">
                <a:solidFill>
                  <a:srgbClr val="C00000"/>
                </a:solidFill>
              </a:rPr>
              <a:t>2</a:t>
            </a:r>
          </a:p>
        </p:txBody>
      </p:sp>
      <p:sp>
        <p:nvSpPr>
          <p:cNvPr id="9" name="Rettangolo 8">
            <a:extLst>
              <a:ext uri="{FF2B5EF4-FFF2-40B4-BE49-F238E27FC236}">
                <a16:creationId xmlns:a16="http://schemas.microsoft.com/office/drawing/2014/main" id="{4C70FE16-B2B5-7C45-95A6-91E30A95DFBC}"/>
              </a:ext>
            </a:extLst>
          </p:cNvPr>
          <p:cNvSpPr/>
          <p:nvPr/>
        </p:nvSpPr>
        <p:spPr>
          <a:xfrm>
            <a:off x="2526521" y="1841500"/>
            <a:ext cx="2337579"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25E39D9D-A8CF-7F45-93B1-C22F37E8B368}"/>
              </a:ext>
            </a:extLst>
          </p:cNvPr>
          <p:cNvSpPr txBox="1"/>
          <p:nvPr/>
        </p:nvSpPr>
        <p:spPr>
          <a:xfrm>
            <a:off x="2259821" y="1803400"/>
            <a:ext cx="481822" cy="307777"/>
          </a:xfrm>
          <a:prstGeom prst="rect">
            <a:avLst/>
          </a:prstGeom>
          <a:noFill/>
        </p:spPr>
        <p:txBody>
          <a:bodyPr wrap="square" rtlCol="0">
            <a:spAutoFit/>
          </a:bodyPr>
          <a:lstStyle/>
          <a:p>
            <a:r>
              <a:rPr lang="it-IT" sz="1400" b="1" dirty="0">
                <a:solidFill>
                  <a:srgbClr val="C00000"/>
                </a:solidFill>
              </a:rPr>
              <a:t>PAL</a:t>
            </a:r>
          </a:p>
        </p:txBody>
      </p:sp>
      <p:sp>
        <p:nvSpPr>
          <p:cNvPr id="11" name="Rettangolo 10">
            <a:extLst>
              <a:ext uri="{FF2B5EF4-FFF2-40B4-BE49-F238E27FC236}">
                <a16:creationId xmlns:a16="http://schemas.microsoft.com/office/drawing/2014/main" id="{FB69FCC3-A46C-9647-A079-DA84A2BEF836}"/>
              </a:ext>
            </a:extLst>
          </p:cNvPr>
          <p:cNvSpPr/>
          <p:nvPr/>
        </p:nvSpPr>
        <p:spPr>
          <a:xfrm>
            <a:off x="1993900" y="262235"/>
            <a:ext cx="747743" cy="46166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FAC56BA7-F370-D947-BDA4-6E51FAED41B2}"/>
              </a:ext>
            </a:extLst>
          </p:cNvPr>
          <p:cNvSpPr/>
          <p:nvPr/>
        </p:nvSpPr>
        <p:spPr>
          <a:xfrm>
            <a:off x="6286500" y="249535"/>
            <a:ext cx="747743" cy="46166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617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943873" y="40060"/>
            <a:ext cx="2967479" cy="369332"/>
          </a:xfrm>
          <a:prstGeom prst="rect">
            <a:avLst/>
          </a:prstGeom>
        </p:spPr>
        <p:txBody>
          <a:bodyPr wrap="none">
            <a:spAutoFit/>
          </a:bodyPr>
          <a:lstStyle/>
          <a:p>
            <a:r>
              <a:rPr lang="it-IT" b="1" dirty="0" err="1">
                <a:latin typeface="Arial" panose="020B0604020202020204" pitchFamily="34" charset="0"/>
                <a:cs typeface="Arial" panose="020B0604020202020204" pitchFamily="34" charset="0"/>
              </a:rPr>
              <a:t>Flavonoids</a:t>
            </a:r>
            <a:r>
              <a:rPr lang="it-IT" b="1" dirty="0">
                <a:latin typeface="Arial" panose="020B0604020202020204" pitchFamily="34" charset="0"/>
                <a:cs typeface="Arial" panose="020B0604020202020204" pitchFamily="34" charset="0"/>
              </a:rPr>
              <a:t> and </a:t>
            </a:r>
            <a:r>
              <a:rPr lang="it-IT" b="1" dirty="0" err="1">
                <a:latin typeface="Arial" panose="020B0604020202020204" pitchFamily="34" charset="0"/>
                <a:cs typeface="Arial" panose="020B0604020202020204" pitchFamily="34" charset="0"/>
              </a:rPr>
              <a:t>Stilbenes</a:t>
            </a:r>
            <a:endParaRPr lang="it-IT" b="1" dirty="0">
              <a:latin typeface="Arial" panose="020B0604020202020204" pitchFamily="34" charset="0"/>
              <a:cs typeface="Arial" panose="020B0604020202020204" pitchFamily="34" charset="0"/>
            </a:endParaRPr>
          </a:p>
        </p:txBody>
      </p:sp>
      <p:sp>
        <p:nvSpPr>
          <p:cNvPr id="3" name="Rettangolo 2"/>
          <p:cNvSpPr/>
          <p:nvPr/>
        </p:nvSpPr>
        <p:spPr>
          <a:xfrm>
            <a:off x="1612962" y="409392"/>
            <a:ext cx="8964488"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Flavonoids and Stilbenes are produced by a </a:t>
            </a:r>
            <a:r>
              <a:rPr lang="en-US" b="1" dirty="0" err="1">
                <a:latin typeface="Arial" panose="020B0604020202020204" pitchFamily="34" charset="0"/>
                <a:cs typeface="Arial" panose="020B0604020202020204" pitchFamily="34" charset="0"/>
              </a:rPr>
              <a:t>Coumaroil</a:t>
            </a:r>
            <a:r>
              <a:rPr lang="en-US" b="1" dirty="0">
                <a:latin typeface="Arial" panose="020B0604020202020204" pitchFamily="34" charset="0"/>
                <a:cs typeface="Arial" panose="020B0604020202020204" pitchFamily="34" charset="0"/>
              </a:rPr>
              <a:t>-CoA starter unit elongated with three chains of </a:t>
            </a:r>
            <a:r>
              <a:rPr lang="en-US" b="1" dirty="0" err="1">
                <a:latin typeface="Arial" panose="020B0604020202020204" pitchFamily="34" charset="0"/>
                <a:cs typeface="Arial" panose="020B0604020202020204" pitchFamily="34" charset="0"/>
              </a:rPr>
              <a:t>Malonil</a:t>
            </a:r>
            <a:r>
              <a:rPr lang="en-US" b="1" dirty="0">
                <a:latin typeface="Arial" panose="020B0604020202020204" pitchFamily="34" charset="0"/>
                <a:cs typeface="Arial" panose="020B0604020202020204" pitchFamily="34" charset="0"/>
              </a:rPr>
              <a:t>-CoA</a:t>
            </a:r>
            <a:endParaRPr lang="it-IT" b="1" dirty="0">
              <a:latin typeface="Arial" panose="020B0604020202020204" pitchFamily="34" charset="0"/>
              <a:cs typeface="Arial" panose="020B0604020202020204" pitchFamily="34" charset="0"/>
            </a:endParaRP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900" y="1340768"/>
            <a:ext cx="6424613" cy="480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98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069" y="404732"/>
            <a:ext cx="5727192" cy="6179820"/>
          </a:xfrm>
          <a:prstGeom prst="rect">
            <a:avLst/>
          </a:prstGeom>
        </p:spPr>
      </p:pic>
      <p:sp>
        <p:nvSpPr>
          <p:cNvPr id="4" name="CasellaDiTesto 3"/>
          <p:cNvSpPr txBox="1"/>
          <p:nvPr/>
        </p:nvSpPr>
        <p:spPr>
          <a:xfrm>
            <a:off x="4727849" y="79778"/>
            <a:ext cx="2967479" cy="369332"/>
          </a:xfrm>
          <a:prstGeom prst="rect">
            <a:avLst/>
          </a:prstGeom>
          <a:noFill/>
        </p:spPr>
        <p:txBody>
          <a:bodyPr wrap="none" rtlCol="0">
            <a:spAutoFit/>
          </a:bodyPr>
          <a:lstStyle/>
          <a:p>
            <a:r>
              <a:rPr lang="it-IT" b="1" dirty="0" err="1">
                <a:latin typeface="Arial" panose="020B0604020202020204" pitchFamily="34" charset="0"/>
                <a:cs typeface="Arial" panose="020B0604020202020204" pitchFamily="34" charset="0"/>
              </a:rPr>
              <a:t>Flavonoids</a:t>
            </a:r>
            <a:r>
              <a:rPr lang="it-IT" b="1" dirty="0">
                <a:latin typeface="Arial" panose="020B0604020202020204" pitchFamily="34" charset="0"/>
                <a:cs typeface="Arial" panose="020B0604020202020204" pitchFamily="34" charset="0"/>
              </a:rPr>
              <a:t> and </a:t>
            </a:r>
            <a:r>
              <a:rPr lang="it-IT" b="1" dirty="0" err="1">
                <a:latin typeface="Arial" panose="020B0604020202020204" pitchFamily="34" charset="0"/>
                <a:cs typeface="Arial" panose="020B0604020202020204" pitchFamily="34" charset="0"/>
              </a:rPr>
              <a:t>Stilbenes</a:t>
            </a:r>
            <a:endParaRPr lang="it-IT" b="1" dirty="0">
              <a:latin typeface="Arial" panose="020B0604020202020204" pitchFamily="34" charset="0"/>
              <a:cs typeface="Arial" panose="020B0604020202020204" pitchFamily="34" charset="0"/>
            </a:endParaRPr>
          </a:p>
        </p:txBody>
      </p:sp>
      <p:sp>
        <p:nvSpPr>
          <p:cNvPr id="5" name="CasellaDiTesto 4"/>
          <p:cNvSpPr txBox="1"/>
          <p:nvPr/>
        </p:nvSpPr>
        <p:spPr>
          <a:xfrm>
            <a:off x="7613918" y="2916666"/>
            <a:ext cx="3511282" cy="1477328"/>
          </a:xfrm>
          <a:prstGeom prst="rect">
            <a:avLst/>
          </a:prstGeom>
          <a:noFill/>
        </p:spPr>
        <p:txBody>
          <a:bodyPr wrap="square" rtlCol="0">
            <a:spAutoFit/>
          </a:bodyPr>
          <a:lstStyle/>
          <a:p>
            <a:r>
              <a:rPr lang="en-US" dirty="0"/>
              <a:t>Flavonoids and Stilbenes are produced by a 4-hydroxy-Cinnamoyl-CoA starter unit with three chain extensions of Malonyl-CoA</a:t>
            </a:r>
            <a:endParaRPr lang="it-IT" dirty="0"/>
          </a:p>
        </p:txBody>
      </p:sp>
      <p:sp>
        <p:nvSpPr>
          <p:cNvPr id="2" name="Rettangolo 1">
            <a:extLst>
              <a:ext uri="{FF2B5EF4-FFF2-40B4-BE49-F238E27FC236}">
                <a16:creationId xmlns:a16="http://schemas.microsoft.com/office/drawing/2014/main" id="{43EF89CC-AD26-544C-92D7-2B64E7706B87}"/>
              </a:ext>
            </a:extLst>
          </p:cNvPr>
          <p:cNvSpPr/>
          <p:nvPr/>
        </p:nvSpPr>
        <p:spPr>
          <a:xfrm>
            <a:off x="1525069" y="3848429"/>
            <a:ext cx="1822430" cy="15379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A5A68398-B57B-0044-B219-90F173CECA94}"/>
              </a:ext>
            </a:extLst>
          </p:cNvPr>
          <p:cNvSpPr/>
          <p:nvPr/>
        </p:nvSpPr>
        <p:spPr>
          <a:xfrm>
            <a:off x="3569680" y="5419047"/>
            <a:ext cx="1637969" cy="11981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3311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572" y="908720"/>
            <a:ext cx="7924868" cy="592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524000" y="44625"/>
            <a:ext cx="9144000" cy="646331"/>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Naringenin</a:t>
            </a:r>
            <a:r>
              <a:rPr lang="en-US" dirty="0"/>
              <a:t> is the first flavonoid that is formed and which, in turn, is an intermediate starting point for the biosynthesis of many other flavonoids</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12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33400" y="934982"/>
            <a:ext cx="10989733" cy="1477328"/>
          </a:xfrm>
          <a:prstGeom prst="rect">
            <a:avLst/>
          </a:prstGeom>
          <a:noFill/>
        </p:spPr>
        <p:txBody>
          <a:bodyPr wrap="square" rtlCol="0">
            <a:spAutoFit/>
          </a:bodyPr>
          <a:lstStyle/>
          <a:p>
            <a:pPr marL="285750" indent="-285750" algn="ctr">
              <a:buFont typeface="Wingdings" pitchFamily="2" charset="2"/>
              <a:buChar char="Ø"/>
            </a:pPr>
            <a:r>
              <a:rPr lang="it-IT" dirty="0" err="1">
                <a:latin typeface="Arial" panose="020B0604020202020204" pitchFamily="34" charset="0"/>
                <a:cs typeface="Arial" panose="020B0604020202020204" pitchFamily="34" charset="0"/>
              </a:rPr>
              <a:t>Flavonoids</a:t>
            </a:r>
            <a:r>
              <a:rPr lang="it-IT" dirty="0">
                <a:latin typeface="Arial" panose="020B0604020202020204" pitchFamily="34" charset="0"/>
                <a:cs typeface="Arial" panose="020B0604020202020204" pitchFamily="34" charset="0"/>
              </a:rPr>
              <a:t> are a </a:t>
            </a:r>
            <a:r>
              <a:rPr lang="it-IT" dirty="0" err="1">
                <a:latin typeface="Arial" panose="020B0604020202020204" pitchFamily="34" charset="0"/>
                <a:cs typeface="Arial" panose="020B0604020202020204" pitchFamily="34" charset="0"/>
              </a:rPr>
              <a:t>group</a:t>
            </a:r>
            <a:r>
              <a:rPr lang="it-IT" dirty="0">
                <a:latin typeface="Arial" panose="020B0604020202020204" pitchFamily="34" charset="0"/>
                <a:cs typeface="Arial" panose="020B0604020202020204" pitchFamily="34" charset="0"/>
              </a:rPr>
              <a:t> of </a:t>
            </a:r>
            <a:r>
              <a:rPr lang="it-IT" dirty="0" err="1">
                <a:latin typeface="Arial" panose="020B0604020202020204" pitchFamily="34" charset="0"/>
                <a:cs typeface="Arial" panose="020B0604020202020204" pitchFamily="34" charset="0"/>
              </a:rPr>
              <a:t>pigments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contained</a:t>
            </a:r>
            <a:r>
              <a:rPr lang="it-IT" dirty="0">
                <a:latin typeface="Arial" panose="020B0604020202020204" pitchFamily="34" charset="0"/>
                <a:cs typeface="Arial" panose="020B0604020202020204" pitchFamily="34" charset="0"/>
              </a:rPr>
              <a:t> in </a:t>
            </a:r>
            <a:r>
              <a:rPr lang="it-IT" dirty="0" err="1">
                <a:latin typeface="Arial" panose="020B0604020202020204" pitchFamily="34" charset="0"/>
                <a:cs typeface="Arial" panose="020B0604020202020204" pitchFamily="34" charset="0"/>
              </a:rPr>
              <a:t>plants</a:t>
            </a:r>
            <a:r>
              <a:rPr lang="it-IT" dirty="0">
                <a:latin typeface="Arial" panose="020B0604020202020204" pitchFamily="34" charset="0"/>
                <a:cs typeface="Arial" panose="020B0604020202020204" pitchFamily="34" charset="0"/>
              </a:rPr>
              <a:t> with a </a:t>
            </a:r>
            <a:r>
              <a:rPr lang="it-IT" dirty="0" err="1">
                <a:latin typeface="Arial" panose="020B0604020202020204" pitchFamily="34" charset="0"/>
                <a:cs typeface="Arial" panose="020B0604020202020204" pitchFamily="34" charset="0"/>
              </a:rPr>
              <a:t>broad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spectrum</a:t>
            </a:r>
            <a:r>
              <a:rPr lang="it-IT" dirty="0">
                <a:latin typeface="Arial" panose="020B0604020202020204" pitchFamily="34" charset="0"/>
                <a:cs typeface="Arial" panose="020B0604020202020204" pitchFamily="34" charset="0"/>
              </a:rPr>
              <a:t> of </a:t>
            </a:r>
            <a:r>
              <a:rPr lang="it-IT" dirty="0" err="1">
                <a:latin typeface="Arial" panose="020B0604020202020204" pitchFamily="34" charset="0"/>
                <a:cs typeface="Arial" panose="020B0604020202020204" pitchFamily="34" charset="0"/>
              </a:rPr>
              <a:t>biological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activities</a:t>
            </a:r>
            <a:r>
              <a:rPr lang="it-IT" dirty="0">
                <a:latin typeface="Arial" panose="020B0604020202020204" pitchFamily="34" charset="0"/>
                <a:cs typeface="Arial" panose="020B0604020202020204" pitchFamily="34" charset="0"/>
              </a:rPr>
              <a:t>. </a:t>
            </a:r>
          </a:p>
          <a:p>
            <a:pPr marL="285750" indent="-285750" algn="ctr">
              <a:buFont typeface="Wingdings" pitchFamily="2" charset="2"/>
              <a:buChar char="Ø"/>
            </a:pPr>
            <a:endParaRPr lang="it-IT" dirty="0">
              <a:latin typeface="Arial" panose="020B0604020202020204" pitchFamily="34" charset="0"/>
              <a:cs typeface="Arial" panose="020B0604020202020204" pitchFamily="34" charset="0"/>
            </a:endParaRPr>
          </a:p>
          <a:p>
            <a:pPr marL="285750" indent="-285750" algn="ctr">
              <a:buFont typeface="Wingdings" pitchFamily="2" charset="2"/>
              <a:buChar char="Ø"/>
            </a:pPr>
            <a:r>
              <a:rPr lang="it-IT" dirty="0">
                <a:latin typeface="Arial" panose="020B0604020202020204" pitchFamily="34" charset="0"/>
                <a:cs typeface="Arial" panose="020B0604020202020204" pitchFamily="34" charset="0"/>
              </a:rPr>
              <a:t>The </a:t>
            </a:r>
            <a:r>
              <a:rPr lang="it-IT" dirty="0" err="1">
                <a:latin typeface="Arial" panose="020B0604020202020204" pitchFamily="34" charset="0"/>
                <a:cs typeface="Arial" panose="020B0604020202020204" pitchFamily="34" charset="0"/>
              </a:rPr>
              <a:t>basic</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phenolic-type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structure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is</a:t>
            </a:r>
            <a:r>
              <a:rPr lang="it-IT" dirty="0">
                <a:latin typeface="Arial" panose="020B0604020202020204" pitchFamily="34" charset="0"/>
                <a:cs typeface="Arial" panose="020B0604020202020204" pitchFamily="34" charset="0"/>
              </a:rPr>
              <a:t> a a </a:t>
            </a:r>
            <a:r>
              <a:rPr lang="it-IT" dirty="0" err="1">
                <a:latin typeface="Arial" panose="020B0604020202020204" pitchFamily="34" charset="0"/>
                <a:cs typeface="Arial" panose="020B0604020202020204" pitchFamily="34" charset="0"/>
              </a:rPr>
              <a:t>flavanic</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nucleus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containing</a:t>
            </a:r>
            <a:r>
              <a:rPr lang="it-IT" dirty="0">
                <a:latin typeface="Arial" panose="020B0604020202020204" pitchFamily="34" charset="0"/>
                <a:cs typeface="Arial" panose="020B0604020202020204" pitchFamily="34" charset="0"/>
              </a:rPr>
              <a:t> 15 carbon </a:t>
            </a:r>
            <a:r>
              <a:rPr lang="it-IT" dirty="0" err="1">
                <a:latin typeface="Arial" panose="020B0604020202020204" pitchFamily="34" charset="0"/>
                <a:cs typeface="Arial" panose="020B0604020202020204" pitchFamily="34" charset="0"/>
              </a:rPr>
              <a:t>atoms</a:t>
            </a:r>
            <a:r>
              <a:rPr lang="it-IT" dirty="0">
                <a:latin typeface="Arial" panose="020B0604020202020204" pitchFamily="34" charset="0"/>
                <a:cs typeface="Arial" panose="020B0604020202020204" pitchFamily="34" charset="0"/>
              </a:rPr>
              <a:t> (C6-C3-C6) </a:t>
            </a:r>
            <a:r>
              <a:rPr lang="it-IT" dirty="0" err="1">
                <a:latin typeface="Arial" panose="020B0604020202020204" pitchFamily="34" charset="0"/>
                <a:cs typeface="Arial" panose="020B0604020202020204" pitchFamily="34" charset="0"/>
              </a:rPr>
              <a:t>arranged</a:t>
            </a:r>
            <a:r>
              <a:rPr lang="it-IT" dirty="0">
                <a:latin typeface="Arial" panose="020B0604020202020204" pitchFamily="34" charset="0"/>
                <a:cs typeface="Arial" panose="020B0604020202020204" pitchFamily="34" charset="0"/>
              </a:rPr>
              <a:t> in 3 </a:t>
            </a:r>
            <a:r>
              <a:rPr lang="it-IT" dirty="0" err="1">
                <a:latin typeface="Arial" panose="020B0604020202020204" pitchFamily="34" charset="0"/>
                <a:cs typeface="Arial" panose="020B0604020202020204" pitchFamily="34" charset="0"/>
              </a:rPr>
              <a:t>rings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indicated</a:t>
            </a:r>
            <a:r>
              <a:rPr lang="it-IT" dirty="0">
                <a:latin typeface="Arial" panose="020B0604020202020204" pitchFamily="34" charset="0"/>
                <a:cs typeface="Arial" panose="020B0604020202020204" pitchFamily="34" charset="0"/>
              </a:rPr>
              <a:t> by the </a:t>
            </a:r>
            <a:r>
              <a:rPr lang="it-IT" dirty="0" err="1">
                <a:latin typeface="Arial" panose="020B0604020202020204" pitchFamily="34" charset="0"/>
                <a:cs typeface="Arial" panose="020B0604020202020204" pitchFamily="34" charset="0"/>
              </a:rPr>
              <a:t>letters</a:t>
            </a:r>
            <a:r>
              <a:rPr lang="it-IT" dirty="0">
                <a:latin typeface="Arial" panose="020B0604020202020204" pitchFamily="34" charset="0"/>
                <a:cs typeface="Arial" panose="020B0604020202020204" pitchFamily="34" charset="0"/>
              </a:rPr>
              <a:t> A, C and C </a:t>
            </a:r>
            <a:r>
              <a:rPr lang="it-IT" dirty="0" err="1">
                <a:latin typeface="Arial" panose="020B0604020202020204" pitchFamily="34" charset="0"/>
                <a:cs typeface="Arial" panose="020B0604020202020204" pitchFamily="34" charset="0"/>
              </a:rPr>
              <a:t>where</a:t>
            </a:r>
            <a:r>
              <a:rPr lang="it-IT" dirty="0">
                <a:latin typeface="Arial" panose="020B0604020202020204" pitchFamily="34" charset="0"/>
                <a:cs typeface="Arial" panose="020B0604020202020204" pitchFamily="34" charset="0"/>
              </a:rPr>
              <a:t> the bridge with 3 carbon </a:t>
            </a:r>
            <a:r>
              <a:rPr lang="it-IT" dirty="0" err="1">
                <a:latin typeface="Arial" panose="020B0604020202020204" pitchFamily="34" charset="0"/>
                <a:cs typeface="Arial" panose="020B0604020202020204" pitchFamily="34" charset="0"/>
              </a:rPr>
              <a:t>atoms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commonly</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cyclized</a:t>
            </a:r>
            <a:r>
              <a:rPr lang="it-IT" dirty="0">
                <a:latin typeface="Arial" panose="020B0604020202020204" pitchFamily="34" charset="0"/>
                <a:cs typeface="Arial" panose="020B0604020202020204" pitchFamily="34" charset="0"/>
              </a:rPr>
              <a:t> with </a:t>
            </a:r>
            <a:r>
              <a:rPr lang="it-IT" dirty="0" err="1">
                <a:latin typeface="Arial" panose="020B0604020202020204" pitchFamily="34" charset="0"/>
                <a:cs typeface="Arial" panose="020B0604020202020204" pitchFamily="34" charset="0"/>
              </a:rPr>
              <a:t>oxygen</a:t>
            </a:r>
            <a:r>
              <a:rPr lang="it-IT" dirty="0">
                <a:latin typeface="Arial" panose="020B0604020202020204" pitchFamily="34" charset="0"/>
                <a:cs typeface="Arial" panose="020B0604020202020204" pitchFamily="34" charset="0"/>
              </a:rPr>
              <a:t>. </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8" y="2484447"/>
            <a:ext cx="2794704" cy="205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4051449" y="2634245"/>
            <a:ext cx="7471684" cy="3785652"/>
          </a:xfrm>
          <a:prstGeom prst="rect">
            <a:avLst/>
          </a:prstGeom>
          <a:noFill/>
        </p:spPr>
        <p:txBody>
          <a:bodyPr wrap="square" rtlCol="0">
            <a:spAutoFit/>
          </a:bodyPr>
          <a:lstStyle/>
          <a:p>
            <a:pPr marL="285750" indent="-285750" algn="ctr">
              <a:buFont typeface="Wingdings" pitchFamily="2" charset="2"/>
              <a:buChar char="Ø"/>
            </a:pPr>
            <a:r>
              <a:rPr lang="it-IT" sz="1600" dirty="0" err="1">
                <a:latin typeface="Arial" panose="020B0604020202020204" pitchFamily="34" charset="0"/>
                <a:cs typeface="Arial" panose="020B0604020202020204" pitchFamily="34" charset="0"/>
              </a:rPr>
              <a:t>Glucose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is</a:t>
            </a:r>
            <a:r>
              <a:rPr lang="it-IT" sz="1600" dirty="0">
                <a:latin typeface="Arial" panose="020B0604020202020204" pitchFamily="34" charset="0"/>
                <a:cs typeface="Arial" panose="020B0604020202020204" pitchFamily="34" charset="0"/>
              </a:rPr>
              <a:t> the </a:t>
            </a:r>
            <a:r>
              <a:rPr lang="it-IT" sz="1600" dirty="0" err="1">
                <a:latin typeface="Arial" panose="020B0604020202020204" pitchFamily="34" charset="0"/>
                <a:cs typeface="Arial" panose="020B0604020202020204" pitchFamily="34" charset="0"/>
              </a:rPr>
              <a:t>most</a:t>
            </a:r>
            <a:r>
              <a:rPr lang="it-IT" sz="1600" dirty="0">
                <a:latin typeface="Arial" panose="020B0604020202020204" pitchFamily="34" charset="0"/>
                <a:cs typeface="Arial" panose="020B0604020202020204" pitchFamily="34" charset="0"/>
              </a:rPr>
              <a:t> common sugar residue (</a:t>
            </a:r>
            <a:r>
              <a:rPr lang="it-IT" sz="1600" dirty="0" err="1">
                <a:latin typeface="Arial" panose="020B0604020202020204" pitchFamily="34" charset="0"/>
                <a:cs typeface="Arial" panose="020B0604020202020204" pitchFamily="34" charset="0"/>
              </a:rPr>
              <a:t>also</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galactose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rhamnose</a:t>
            </a:r>
            <a:r>
              <a:rPr lang="it-IT" sz="1600" dirty="0">
                <a:latin typeface="Arial" panose="020B0604020202020204" pitchFamily="34" charset="0"/>
                <a:cs typeface="Arial" panose="020B0604020202020204" pitchFamily="34" charset="0"/>
              </a:rPr>
              <a:t> and </a:t>
            </a:r>
            <a:r>
              <a:rPr lang="it-IT" sz="1600" dirty="0" err="1">
                <a:latin typeface="Arial" panose="020B0604020202020204" pitchFamily="34" charset="0"/>
                <a:cs typeface="Arial" panose="020B0604020202020204" pitchFamily="34" charset="0"/>
              </a:rPr>
              <a:t>xylose</a:t>
            </a:r>
            <a:r>
              <a:rPr lang="it-IT" sz="1600" dirty="0">
                <a:latin typeface="Arial" panose="020B0604020202020204" pitchFamily="34" charset="0"/>
                <a:cs typeface="Arial" panose="020B0604020202020204" pitchFamily="34" charset="0"/>
              </a:rPr>
              <a:t>). </a:t>
            </a:r>
          </a:p>
          <a:p>
            <a:pPr marL="285750" indent="-285750" algn="ctr">
              <a:buFont typeface="Wingdings" pitchFamily="2" charset="2"/>
              <a:buChar char="Ø"/>
            </a:pPr>
            <a:endParaRPr lang="it-IT" sz="1600" dirty="0">
              <a:latin typeface="Arial" panose="020B0604020202020204" pitchFamily="34" charset="0"/>
              <a:cs typeface="Arial" panose="020B0604020202020204" pitchFamily="34" charset="0"/>
            </a:endParaRPr>
          </a:p>
          <a:p>
            <a:pPr marL="285750" indent="-285750" algn="ctr">
              <a:buFont typeface="Wingdings" pitchFamily="2" charset="2"/>
              <a:buChar char="Ø"/>
            </a:pPr>
            <a:r>
              <a:rPr lang="it-IT" sz="1600" dirty="0" err="1">
                <a:latin typeface="Arial" panose="020B0604020202020204" pitchFamily="34" charset="0"/>
                <a:cs typeface="Arial" panose="020B0604020202020204" pitchFamily="34" charset="0"/>
              </a:rPr>
              <a:t>Among</a:t>
            </a:r>
            <a:r>
              <a:rPr lang="it-IT" sz="1600" dirty="0">
                <a:latin typeface="Arial" panose="020B0604020202020204" pitchFamily="34" charset="0"/>
                <a:cs typeface="Arial" panose="020B0604020202020204" pitchFamily="34" charset="0"/>
              </a:rPr>
              <a:t> the </a:t>
            </a:r>
            <a:r>
              <a:rPr lang="it-IT" sz="1600" dirty="0" err="1">
                <a:latin typeface="Arial" panose="020B0604020202020204" pitchFamily="34" charset="0"/>
                <a:cs typeface="Arial" panose="020B0604020202020204" pitchFamily="34" charset="0"/>
              </a:rPr>
              <a:t>different</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classes</a:t>
            </a:r>
            <a:r>
              <a:rPr lang="it-IT" sz="1600" dirty="0">
                <a:latin typeface="Arial" panose="020B0604020202020204" pitchFamily="34" charset="0"/>
                <a:cs typeface="Arial" panose="020B0604020202020204" pitchFamily="34" charset="0"/>
              </a:rPr>
              <a:t> of </a:t>
            </a:r>
            <a:r>
              <a:rPr lang="it-IT" sz="1600" dirty="0" err="1">
                <a:latin typeface="Arial" panose="020B0604020202020204" pitchFamily="34" charset="0"/>
                <a:cs typeface="Arial" panose="020B0604020202020204" pitchFamily="34" charset="0"/>
              </a:rPr>
              <a:t>flavonoids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those</a:t>
            </a:r>
            <a:r>
              <a:rPr lang="it-IT" sz="1600" dirty="0">
                <a:latin typeface="Arial" panose="020B0604020202020204" pitchFamily="34" charset="0"/>
                <a:cs typeface="Arial" panose="020B0604020202020204" pitchFamily="34" charset="0"/>
              </a:rPr>
              <a:t> of </a:t>
            </a:r>
            <a:r>
              <a:rPr lang="it-IT" sz="1600" dirty="0" err="1">
                <a:latin typeface="Arial" panose="020B0604020202020204" pitchFamily="34" charset="0"/>
                <a:cs typeface="Arial" panose="020B0604020202020204" pitchFamily="34" charset="0"/>
              </a:rPr>
              <a:t>greatest</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interest</a:t>
            </a:r>
            <a:r>
              <a:rPr lang="it-IT" sz="1600" dirty="0">
                <a:latin typeface="Arial" panose="020B0604020202020204" pitchFamily="34" charset="0"/>
                <a:cs typeface="Arial" panose="020B0604020202020204" pitchFamily="34" charset="0"/>
              </a:rPr>
              <a:t> are </a:t>
            </a:r>
            <a:r>
              <a:rPr lang="it-IT" sz="1600" dirty="0" err="1">
                <a:latin typeface="Arial" panose="020B0604020202020204" pitchFamily="34" charset="0"/>
                <a:cs typeface="Arial" panose="020B0604020202020204" pitchFamily="34" charset="0"/>
              </a:rPr>
              <a:t>flavones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flavanones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flavonols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flavanonols</a:t>
            </a:r>
            <a:r>
              <a:rPr lang="it-IT" sz="1600" dirty="0">
                <a:latin typeface="Arial" panose="020B0604020202020204" pitchFamily="34" charset="0"/>
                <a:cs typeface="Arial" panose="020B0604020202020204" pitchFamily="34" charset="0"/>
              </a:rPr>
              <a:t>, flavan-3-olis, </a:t>
            </a:r>
            <a:r>
              <a:rPr lang="it-IT" sz="1600" dirty="0" err="1">
                <a:latin typeface="Arial" panose="020B0604020202020204" pitchFamily="34" charset="0"/>
                <a:cs typeface="Arial" panose="020B0604020202020204" pitchFamily="34" charset="0"/>
              </a:rPr>
              <a:t>anthocyanidins</a:t>
            </a:r>
            <a:r>
              <a:rPr lang="it-IT" sz="1600" dirty="0">
                <a:latin typeface="Arial" panose="020B0604020202020204" pitchFamily="34" charset="0"/>
                <a:cs typeface="Arial" panose="020B0604020202020204" pitchFamily="34" charset="0"/>
              </a:rPr>
              <a:t> and </a:t>
            </a:r>
            <a:r>
              <a:rPr lang="it-IT" sz="1600" dirty="0" err="1">
                <a:latin typeface="Arial" panose="020B0604020202020204" pitchFamily="34" charset="0"/>
                <a:cs typeface="Arial" panose="020B0604020202020204" pitchFamily="34" charset="0"/>
              </a:rPr>
              <a:t>isoflavones</a:t>
            </a:r>
            <a:r>
              <a:rPr lang="it-IT" sz="1600" dirty="0">
                <a:latin typeface="Arial" panose="020B0604020202020204" pitchFamily="34" charset="0"/>
                <a:cs typeface="Arial" panose="020B0604020202020204" pitchFamily="34" charset="0"/>
              </a:rPr>
              <a:t>. </a:t>
            </a:r>
          </a:p>
          <a:p>
            <a:pPr marL="285750" indent="-285750" algn="ctr">
              <a:buFont typeface="Wingdings" pitchFamily="2" charset="2"/>
              <a:buChar char="Ø"/>
            </a:pPr>
            <a:endParaRPr lang="it-IT" sz="1600" dirty="0">
              <a:latin typeface="Arial" panose="020B0604020202020204" pitchFamily="34" charset="0"/>
              <a:cs typeface="Arial" panose="020B0604020202020204" pitchFamily="34" charset="0"/>
            </a:endParaRPr>
          </a:p>
          <a:p>
            <a:pPr marL="285750" indent="-285750" algn="ctr">
              <a:buFont typeface="Wingdings" pitchFamily="2" charset="2"/>
              <a:buChar char="Ø"/>
            </a:pPr>
            <a:r>
              <a:rPr lang="it-IT" sz="1600" dirty="0" err="1">
                <a:latin typeface="Arial" panose="020B0604020202020204" pitchFamily="34" charset="0"/>
                <a:cs typeface="Arial" panose="020B0604020202020204" pitchFamily="34" charset="0"/>
              </a:rPr>
              <a:t>These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compounds</a:t>
            </a:r>
            <a:r>
              <a:rPr lang="it-IT" sz="1600" dirty="0">
                <a:latin typeface="Arial" panose="020B0604020202020204" pitchFamily="34" charset="0"/>
                <a:cs typeface="Arial" panose="020B0604020202020204" pitchFamily="34" charset="0"/>
              </a:rPr>
              <a:t> are </a:t>
            </a:r>
            <a:r>
              <a:rPr lang="it-IT" sz="1600" dirty="0" err="1">
                <a:latin typeface="Arial" panose="020B0604020202020204" pitchFamily="34" charset="0"/>
                <a:cs typeface="Arial" panose="020B0604020202020204" pitchFamily="34" charset="0"/>
              </a:rPr>
              <a:t>largely</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responsible</a:t>
            </a:r>
            <a:r>
              <a:rPr lang="it-IT" sz="1600" dirty="0">
                <a:latin typeface="Arial" panose="020B0604020202020204" pitchFamily="34" charset="0"/>
                <a:cs typeface="Arial" panose="020B0604020202020204" pitchFamily="34" charset="0"/>
              </a:rPr>
              <a:t> for the colors of </a:t>
            </a:r>
            <a:r>
              <a:rPr lang="it-IT" sz="1600" dirty="0" err="1">
                <a:latin typeface="Arial" panose="020B0604020202020204" pitchFamily="34" charset="0"/>
                <a:cs typeface="Arial" panose="020B0604020202020204" pitchFamily="34" charset="0"/>
              </a:rPr>
              <a:t>plants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flowers</a:t>
            </a:r>
            <a:r>
              <a:rPr lang="it-IT" sz="1600" dirty="0">
                <a:latin typeface="Arial" panose="020B0604020202020204" pitchFamily="34" charset="0"/>
                <a:cs typeface="Arial" panose="020B0604020202020204" pitchFamily="34" charset="0"/>
              </a:rPr>
              <a:t> and </a:t>
            </a:r>
            <a:r>
              <a:rPr lang="it-IT" sz="1600" dirty="0" err="1">
                <a:latin typeface="Arial" panose="020B0604020202020204" pitchFamily="34" charset="0"/>
                <a:cs typeface="Arial" panose="020B0604020202020204" pitchFamily="34" charset="0"/>
              </a:rPr>
              <a:t>fruits</a:t>
            </a:r>
            <a:r>
              <a:rPr lang="it-IT" sz="1600" dirty="0">
                <a:latin typeface="Arial" panose="020B0604020202020204" pitchFamily="34" charset="0"/>
                <a:cs typeface="Arial" panose="020B0604020202020204" pitchFamily="34" charset="0"/>
              </a:rPr>
              <a:t>, in </a:t>
            </a:r>
            <a:r>
              <a:rPr lang="it-IT" sz="1600" dirty="0" err="1">
                <a:latin typeface="Arial" panose="020B0604020202020204" pitchFamily="34" charset="0"/>
                <a:cs typeface="Arial" panose="020B0604020202020204" pitchFamily="34" charset="0"/>
              </a:rPr>
              <a:t>particular</a:t>
            </a:r>
            <a:r>
              <a:rPr lang="it-IT" sz="1600" dirty="0">
                <a:latin typeface="Arial" panose="020B0604020202020204" pitchFamily="34" charset="0"/>
                <a:cs typeface="Arial" panose="020B0604020202020204" pitchFamily="34" charset="0"/>
              </a:rPr>
              <a:t> the </a:t>
            </a:r>
            <a:r>
              <a:rPr lang="it-IT" sz="1600" dirty="0" err="1">
                <a:latin typeface="Arial" panose="020B0604020202020204" pitchFamily="34" charset="0"/>
                <a:cs typeface="Arial" panose="020B0604020202020204" pitchFamily="34" charset="0"/>
              </a:rPr>
              <a:t>bright</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shades</a:t>
            </a:r>
            <a:r>
              <a:rPr lang="it-IT" sz="1600" dirty="0">
                <a:latin typeface="Arial" panose="020B0604020202020204" pitchFamily="34" charset="0"/>
                <a:cs typeface="Arial" panose="020B0604020202020204" pitchFamily="34" charset="0"/>
              </a:rPr>
              <a:t> of blue, </a:t>
            </a:r>
            <a:r>
              <a:rPr lang="it-IT" sz="1600" dirty="0" err="1">
                <a:latin typeface="Arial" panose="020B0604020202020204" pitchFamily="34" charset="0"/>
                <a:cs typeface="Arial" panose="020B0604020202020204" pitchFamily="34" charset="0"/>
              </a:rPr>
              <a:t>scarlet</a:t>
            </a:r>
            <a:r>
              <a:rPr lang="it-IT" sz="1600" dirty="0">
                <a:latin typeface="Arial" panose="020B0604020202020204" pitchFamily="34" charset="0"/>
                <a:cs typeface="Arial" panose="020B0604020202020204" pitchFamily="34" charset="0"/>
              </a:rPr>
              <a:t> and </a:t>
            </a:r>
            <a:r>
              <a:rPr lang="it-IT" sz="1600" dirty="0" err="1">
                <a:latin typeface="Arial" panose="020B0604020202020204" pitchFamily="34" charset="0"/>
                <a:cs typeface="Arial" panose="020B0604020202020204" pitchFamily="34" charset="0"/>
              </a:rPr>
              <a:t>orange</a:t>
            </a:r>
            <a:r>
              <a:rPr lang="it-IT" sz="1600" dirty="0">
                <a:latin typeface="Arial" panose="020B0604020202020204" pitchFamily="34" charset="0"/>
                <a:cs typeface="Arial" panose="020B0604020202020204" pitchFamily="34" charset="0"/>
              </a:rPr>
              <a:t>.</a:t>
            </a:r>
          </a:p>
          <a:p>
            <a:pPr algn="ctr"/>
            <a:endParaRPr lang="it-IT" sz="1600" dirty="0">
              <a:latin typeface="Arial" panose="020B0604020202020204" pitchFamily="34" charset="0"/>
              <a:cs typeface="Arial" panose="020B0604020202020204" pitchFamily="34" charset="0"/>
            </a:endParaRPr>
          </a:p>
          <a:p>
            <a:pPr marL="285750" indent="-285750" algn="ctr">
              <a:buFont typeface="Wingdings" pitchFamily="2" charset="2"/>
              <a:buChar char="Ø"/>
            </a:pPr>
            <a:r>
              <a:rPr lang="it-IT" sz="1600" dirty="0">
                <a:latin typeface="Arial" panose="020B0604020202020204" pitchFamily="34" charset="0"/>
                <a:cs typeface="Arial" panose="020B0604020202020204" pitchFamily="34" charset="0"/>
              </a:rPr>
              <a:t>In </a:t>
            </a:r>
            <a:r>
              <a:rPr lang="it-IT" sz="1600" dirty="0" err="1">
                <a:latin typeface="Arial" panose="020B0604020202020204" pitchFamily="34" charset="0"/>
                <a:cs typeface="Arial" panose="020B0604020202020204" pitchFamily="34" charset="0"/>
              </a:rPr>
              <a:t>addition</a:t>
            </a:r>
            <a:r>
              <a:rPr lang="it-IT" sz="1600" dirty="0">
                <a:latin typeface="Arial" panose="020B0604020202020204" pitchFamily="34" charset="0"/>
                <a:cs typeface="Arial" panose="020B0604020202020204" pitchFamily="34" charset="0"/>
              </a:rPr>
              <a:t> to the </a:t>
            </a:r>
            <a:r>
              <a:rPr lang="it-IT" sz="1600" dirty="0" err="1">
                <a:latin typeface="Arial" panose="020B0604020202020204" pitchFamily="34" charset="0"/>
                <a:cs typeface="Arial" panose="020B0604020202020204" pitchFamily="34" charset="0"/>
              </a:rPr>
              <a:t>various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types</a:t>
            </a:r>
            <a:r>
              <a:rPr lang="it-IT" sz="1600" dirty="0">
                <a:latin typeface="Arial" panose="020B0604020202020204" pitchFamily="34" charset="0"/>
                <a:cs typeface="Arial" panose="020B0604020202020204" pitchFamily="34" charset="0"/>
              </a:rPr>
              <a:t> of </a:t>
            </a:r>
            <a:r>
              <a:rPr lang="it-IT" sz="1600" dirty="0" err="1">
                <a:latin typeface="Arial" panose="020B0604020202020204" pitchFamily="34" charset="0"/>
                <a:cs typeface="Arial" panose="020B0604020202020204" pitchFamily="34" charset="0"/>
              </a:rPr>
              <a:t>vegetables</a:t>
            </a:r>
            <a:r>
              <a:rPr lang="it-IT" sz="1600" dirty="0">
                <a:latin typeface="Arial" panose="020B0604020202020204" pitchFamily="34" charset="0"/>
                <a:cs typeface="Arial" panose="020B0604020202020204" pitchFamily="34" charset="0"/>
              </a:rPr>
              <a:t> and </a:t>
            </a:r>
            <a:r>
              <a:rPr lang="it-IT" sz="1600" dirty="0" err="1">
                <a:latin typeface="Arial" panose="020B0604020202020204" pitchFamily="34" charset="0"/>
                <a:cs typeface="Arial" panose="020B0604020202020204" pitchFamily="34" charset="0"/>
              </a:rPr>
              <a:t>fruits</a:t>
            </a:r>
            <a:r>
              <a:rPr lang="it-IT" sz="1600" dirty="0">
                <a:latin typeface="Arial" panose="020B0604020202020204" pitchFamily="34" charset="0"/>
                <a:cs typeface="Arial" panose="020B0604020202020204" pitchFamily="34" charset="0"/>
              </a:rPr>
              <a:t> (in </a:t>
            </a:r>
            <a:r>
              <a:rPr lang="it-IT" sz="1600" dirty="0" err="1">
                <a:latin typeface="Arial" panose="020B0604020202020204" pitchFamily="34" charset="0"/>
                <a:cs typeface="Arial" panose="020B0604020202020204" pitchFamily="34" charset="0"/>
              </a:rPr>
              <a:t>particular</a:t>
            </a:r>
            <a:r>
              <a:rPr lang="it-IT" sz="1600" dirty="0">
                <a:latin typeface="Arial" panose="020B0604020202020204" pitchFamily="34" charset="0"/>
                <a:cs typeface="Arial" panose="020B0604020202020204" pitchFamily="34" charset="0"/>
              </a:rPr>
              <a:t> in </a:t>
            </a:r>
            <a:r>
              <a:rPr lang="it-IT" sz="1600" dirty="0" err="1">
                <a:latin typeface="Arial" panose="020B0604020202020204" pitchFamily="34" charset="0"/>
                <a:cs typeface="Arial" panose="020B0604020202020204" pitchFamily="34" charset="0"/>
              </a:rPr>
              <a:t>citrus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fruits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apples</a:t>
            </a:r>
            <a:r>
              <a:rPr lang="it-IT" sz="1600" dirty="0">
                <a:latin typeface="Arial" panose="020B0604020202020204" pitchFamily="34" charset="0"/>
                <a:cs typeface="Arial" panose="020B0604020202020204" pitchFamily="34" charset="0"/>
              </a:rPr>
              <a:t> and </a:t>
            </a:r>
            <a:r>
              <a:rPr lang="it-IT" sz="1600" dirty="0" err="1">
                <a:latin typeface="Arial" panose="020B0604020202020204" pitchFamily="34" charset="0"/>
                <a:cs typeface="Arial" panose="020B0604020202020204" pitchFamily="34" charset="0"/>
              </a:rPr>
              <a:t>grapes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flavonoid</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they</a:t>
            </a:r>
            <a:r>
              <a:rPr lang="it-IT" sz="1600" dirty="0">
                <a:latin typeface="Arial" panose="020B0604020202020204" pitchFamily="34" charset="0"/>
                <a:cs typeface="Arial" panose="020B0604020202020204" pitchFamily="34" charset="0"/>
              </a:rPr>
              <a:t> are </a:t>
            </a:r>
            <a:r>
              <a:rPr lang="it-IT" sz="1600" dirty="0" err="1">
                <a:latin typeface="Arial" panose="020B0604020202020204" pitchFamily="34" charset="0"/>
                <a:cs typeface="Arial" panose="020B0604020202020204" pitchFamily="34" charset="0"/>
              </a:rPr>
              <a:t>also</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found</a:t>
            </a:r>
            <a:r>
              <a:rPr lang="it-IT" sz="1600" dirty="0">
                <a:latin typeface="Arial" panose="020B0604020202020204" pitchFamily="34" charset="0"/>
                <a:cs typeface="Arial" panose="020B0604020202020204" pitchFamily="34" charset="0"/>
              </a:rPr>
              <a:t> in </a:t>
            </a:r>
            <a:r>
              <a:rPr lang="it-IT" sz="1600" dirty="0" err="1">
                <a:latin typeface="Arial" panose="020B0604020202020204" pitchFamily="34" charset="0"/>
                <a:cs typeface="Arial" panose="020B0604020202020204" pitchFamily="34" charset="0"/>
              </a:rPr>
              <a:t>seeds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nuts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cereals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spices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herbs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rosemary</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thyme</a:t>
            </a:r>
            <a:r>
              <a:rPr lang="it-IT" sz="1600" dirty="0">
                <a:latin typeface="Arial" panose="020B0604020202020204" pitchFamily="34" charset="0"/>
                <a:cs typeface="Arial" panose="020B0604020202020204" pitchFamily="34" charset="0"/>
              </a:rPr>
              <a:t> and </a:t>
            </a:r>
            <a:r>
              <a:rPr lang="it-IT" sz="1600" dirty="0" err="1">
                <a:latin typeface="Arial" panose="020B0604020202020204" pitchFamily="34" charset="0"/>
                <a:cs typeface="Arial" panose="020B0604020202020204" pitchFamily="34" charset="0"/>
              </a:rPr>
              <a:t>parsley</a:t>
            </a:r>
            <a:r>
              <a:rPr lang="it-IT" sz="1600" dirty="0">
                <a:latin typeface="Arial" panose="020B0604020202020204" pitchFamily="34" charset="0"/>
                <a:cs typeface="Arial" panose="020B0604020202020204" pitchFamily="34" charset="0"/>
              </a:rPr>
              <a:t>), in </a:t>
            </a:r>
            <a:r>
              <a:rPr lang="it-IT" sz="1600" dirty="0" err="1">
                <a:latin typeface="Arial" panose="020B0604020202020204" pitchFamily="34" charset="0"/>
                <a:cs typeface="Arial" panose="020B0604020202020204" pitchFamily="34" charset="0"/>
              </a:rPr>
              <a:t>legumes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onions</a:t>
            </a:r>
            <a:r>
              <a:rPr lang="it-IT" sz="1600" dirty="0">
                <a:latin typeface="Arial" panose="020B0604020202020204" pitchFamily="34" charset="0"/>
                <a:cs typeface="Arial" panose="020B0604020202020204" pitchFamily="34" charset="0"/>
              </a:rPr>
              <a:t> and </a:t>
            </a:r>
            <a:r>
              <a:rPr lang="it-IT" sz="1600" dirty="0" err="1">
                <a:latin typeface="Arial" panose="020B0604020202020204" pitchFamily="34" charset="0"/>
                <a:cs typeface="Arial" panose="020B0604020202020204" pitchFamily="34" charset="0"/>
              </a:rPr>
              <a:t>various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medicinal</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plants</a:t>
            </a:r>
            <a:r>
              <a:rPr lang="it-IT" sz="1600" dirty="0">
                <a:latin typeface="Arial" panose="020B0604020202020204" pitchFamily="34" charset="0"/>
                <a:cs typeface="Arial" panose="020B0604020202020204" pitchFamily="34" charset="0"/>
              </a:rPr>
              <a:t>; plus </a:t>
            </a:r>
            <a:r>
              <a:rPr lang="it-IT" sz="1600" dirty="0" err="1">
                <a:latin typeface="Arial" panose="020B0604020202020204" pitchFamily="34" charset="0"/>
                <a:cs typeface="Arial" panose="020B0604020202020204" pitchFamily="34" charset="0"/>
              </a:rPr>
              <a:t>several</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drinks</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like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wine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especially</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red</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wine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black</a:t>
            </a:r>
            <a:r>
              <a:rPr lang="it-IT" sz="1600" dirty="0">
                <a:latin typeface="Arial" panose="020B0604020202020204" pitchFamily="34" charset="0"/>
                <a:cs typeface="Arial" panose="020B0604020202020204" pitchFamily="34" charset="0"/>
              </a:rPr>
              <a:t> and green tea, </a:t>
            </a:r>
            <a:r>
              <a:rPr lang="it-IT" sz="1600" dirty="0" err="1">
                <a:latin typeface="Arial" panose="020B0604020202020204" pitchFamily="34" charset="0"/>
                <a:cs typeface="Arial" panose="020B0604020202020204" pitchFamily="34" charset="0"/>
              </a:rPr>
              <a:t>contain</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appreciable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quantities</a:t>
            </a:r>
            <a:r>
              <a:rPr lang="it-IT" sz="1600" dirty="0">
                <a:latin typeface="Arial" panose="020B0604020202020204" pitchFamily="34" charset="0"/>
                <a:cs typeface="Arial" panose="020B0604020202020204" pitchFamily="34" charset="0"/>
              </a:rPr>
              <a:t> of </a:t>
            </a:r>
            <a:r>
              <a:rPr lang="it-IT" sz="1600" dirty="0" err="1">
                <a:latin typeface="Arial" panose="020B0604020202020204" pitchFamily="34" charset="0"/>
                <a:cs typeface="Arial" panose="020B0604020202020204" pitchFamily="34" charset="0"/>
              </a:rPr>
              <a:t>flavonoids</a:t>
            </a:r>
            <a:r>
              <a:rPr lang="it-IT" sz="1600" dirty="0">
                <a:latin typeface="Arial" panose="020B0604020202020204" pitchFamily="34" charset="0"/>
                <a:cs typeface="Arial" panose="020B0604020202020204" pitchFamily="34" charset="0"/>
              </a:rPr>
              <a:t>.</a:t>
            </a:r>
          </a:p>
        </p:txBody>
      </p:sp>
      <p:sp>
        <p:nvSpPr>
          <p:cNvPr id="7" name="CasellaDiTesto 6"/>
          <p:cNvSpPr txBox="1"/>
          <p:nvPr/>
        </p:nvSpPr>
        <p:spPr>
          <a:xfrm>
            <a:off x="4718720" y="343715"/>
            <a:ext cx="1806905" cy="461665"/>
          </a:xfrm>
          <a:prstGeom prst="rect">
            <a:avLst/>
          </a:prstGeom>
          <a:noFill/>
        </p:spPr>
        <p:txBody>
          <a:bodyPr wrap="none" rtlCol="0">
            <a:spAutoFit/>
          </a:bodyPr>
          <a:lstStyle/>
          <a:p>
            <a:r>
              <a:rPr lang="it-IT" sz="2400" b="1" dirty="0" err="1">
                <a:latin typeface="Arial" panose="020B0604020202020204" pitchFamily="34" charset="0"/>
                <a:cs typeface="Arial" panose="020B0604020202020204" pitchFamily="34" charset="0"/>
              </a:rPr>
              <a:t>Flavonoids</a:t>
            </a:r>
            <a:endParaRPr lang="it-IT"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7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0C343AB0-2403-224F-B265-7CEE99270A94}"/>
              </a:ext>
            </a:extLst>
          </p:cNvPr>
          <p:cNvGrpSpPr/>
          <p:nvPr/>
        </p:nvGrpSpPr>
        <p:grpSpPr>
          <a:xfrm>
            <a:off x="2947329" y="140915"/>
            <a:ext cx="6606254" cy="6654693"/>
            <a:chOff x="2947329" y="140915"/>
            <a:chExt cx="6606254" cy="6654693"/>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13" r="4485"/>
            <a:stretch/>
          </p:blipFill>
          <p:spPr bwMode="auto">
            <a:xfrm>
              <a:off x="3327399" y="140915"/>
              <a:ext cx="6096001" cy="225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35" r="4338"/>
            <a:stretch/>
          </p:blipFill>
          <p:spPr bwMode="auto">
            <a:xfrm>
              <a:off x="3327399" y="2282825"/>
              <a:ext cx="5943601" cy="24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329" y="4725145"/>
              <a:ext cx="6606254" cy="20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2402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7200" y="507950"/>
            <a:ext cx="10577240" cy="5755422"/>
          </a:xfrm>
          <a:prstGeom prst="rect">
            <a:avLst/>
          </a:prstGeom>
        </p:spPr>
        <p:txBody>
          <a:bodyPr wrap="square">
            <a:spAutoFit/>
          </a:bodyPr>
          <a:lstStyle/>
          <a:p>
            <a:endParaRPr lang="en-US" sz="1600" dirty="0">
              <a:latin typeface="Arial" panose="020B0604020202020204" pitchFamily="34" charset="0"/>
              <a:cs typeface="Arial" panose="020B0604020202020204" pitchFamily="34" charset="0"/>
            </a:endParaRPr>
          </a:p>
          <a:p>
            <a:pPr marL="285750" indent="-285750" algn="ctr">
              <a:buFont typeface="Wingdings" pitchFamily="2" charset="2"/>
              <a:buChar char="Ø"/>
            </a:pPr>
            <a:r>
              <a:rPr lang="en-US" sz="1600" dirty="0">
                <a:latin typeface="Arial" panose="020B0604020202020204" pitchFamily="34" charset="0"/>
                <a:cs typeface="Arial" panose="020B0604020202020204" pitchFamily="34" charset="0"/>
              </a:rPr>
              <a:t>Flavonoids are important components in the human diet as well, although they are considered gods non-nutrient, the daily amount taken is quite high (50-800 mg) and depends on the consumption of vegetables and fruit and specific beverages such as wine, tea and beer. For this reason, recently, </a:t>
            </a:r>
            <a:r>
              <a:rPr lang="en-US" sz="1600" dirty="0" err="1">
                <a:latin typeface="Arial" panose="020B0604020202020204" pitchFamily="34" charset="0"/>
                <a:cs typeface="Arial" panose="020B0604020202020204" pitchFamily="34" charset="0"/>
              </a:rPr>
              <a:t>rutin</a:t>
            </a:r>
            <a:r>
              <a:rPr lang="en-US" sz="1600" dirty="0">
                <a:latin typeface="Arial" panose="020B0604020202020204" pitchFamily="34" charset="0"/>
                <a:cs typeface="Arial" panose="020B0604020202020204" pitchFamily="34" charset="0"/>
              </a:rPr>
              <a:t> (quercetin + </a:t>
            </a:r>
            <a:r>
              <a:rPr lang="en-US" sz="1600" dirty="0" err="1">
                <a:latin typeface="Arial" panose="020B0604020202020204" pitchFamily="34" charset="0"/>
                <a:cs typeface="Arial" panose="020B0604020202020204" pitchFamily="34" charset="0"/>
              </a:rPr>
              <a:t>rutinose</a:t>
            </a:r>
            <a:r>
              <a:rPr lang="en-US" sz="1600" dirty="0">
                <a:latin typeface="Arial" panose="020B0604020202020204" pitchFamily="34" charset="0"/>
                <a:cs typeface="Arial" panose="020B0604020202020204" pitchFamily="34" charset="0"/>
              </a:rPr>
              <a:t>) obtained from buckwheat and from rue, and hesperidin (</a:t>
            </a:r>
            <a:r>
              <a:rPr lang="en-US" sz="1600" dirty="0" err="1">
                <a:latin typeface="Arial" panose="020B0604020202020204" pitchFamily="34" charset="0"/>
                <a:cs typeface="Arial" panose="020B0604020202020204" pitchFamily="34" charset="0"/>
              </a:rPr>
              <a:t>hesperetin</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rutinose</a:t>
            </a:r>
            <a:r>
              <a:rPr lang="en-US" sz="1600" dirty="0">
                <a:latin typeface="Arial" panose="020B0604020202020204" pitchFamily="34" charset="0"/>
                <a:cs typeface="Arial" panose="020B0604020202020204" pitchFamily="34" charset="0"/>
              </a:rPr>
              <a:t>), obtained from citrus peel, were included in dietary adjuvants such as vitamin P, and indicated for the treatment of capillary fragility.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Some important properties of flavonoids</a:t>
            </a:r>
            <a:r>
              <a:rPr lang="en-US" sz="1600" b="1" dirty="0">
                <a:latin typeface="Arial" panose="020B0604020202020204" pitchFamily="34" charset="0"/>
                <a:cs typeface="Arial" panose="020B0604020202020204" pitchFamily="34" charset="0"/>
              </a:rPr>
              <a:t>: </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Ability to impart colors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flavonols</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chalcones</a:t>
            </a:r>
            <a:r>
              <a:rPr lang="en-US" sz="1600" dirty="0">
                <a:latin typeface="Arial" panose="020B0604020202020204" pitchFamily="34" charset="0"/>
                <a:cs typeface="Arial" panose="020B0604020202020204" pitchFamily="34" charset="0"/>
              </a:rPr>
              <a:t> give yellow, the </a:t>
            </a:r>
            <a:r>
              <a:rPr lang="en-US" sz="1600" dirty="0" err="1">
                <a:latin typeface="Arial" panose="020B0604020202020204" pitchFamily="34" charset="0"/>
                <a:cs typeface="Arial" panose="020B0604020202020204" pitchFamily="34" charset="0"/>
              </a:rPr>
              <a:t>anthocyanidins</a:t>
            </a:r>
            <a:r>
              <a:rPr lang="en-US" sz="1600" dirty="0">
                <a:latin typeface="Arial" panose="020B0604020202020204" pitchFamily="34" charset="0"/>
                <a:cs typeface="Arial" panose="020B0604020202020204" pitchFamily="34" charset="0"/>
              </a:rPr>
              <a:t> give red, blue and violet colors. Even colorless substances such as flavones, by strongly absorbing UV light, are perceptible to insects and can act like visual cues for pollinating insects</a:t>
            </a:r>
            <a:r>
              <a:rPr lang="en-US" sz="1600" b="1" dirty="0">
                <a:latin typeface="Arial" panose="020B0604020202020204" pitchFamily="34" charset="0"/>
                <a:cs typeface="Arial" panose="020B0604020202020204" pitchFamily="34" charset="0"/>
              </a:rPr>
              <a:t>;</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Astringent property</a:t>
            </a:r>
            <a:r>
              <a:rPr lang="en-US" sz="1600" dirty="0">
                <a:latin typeface="Arial" panose="020B0604020202020204" pitchFamily="34" charset="0"/>
                <a:cs typeface="Arial" panose="020B0604020202020204" pitchFamily="34" charset="0"/>
              </a:rPr>
              <a:t>: the catechins form oligomers (small polymers) called tannins condensates that contribute to the astringent taste of some foods and drinks (these substances they also have commercial importance in the tanning of hides), also together with others flavonoids represent a defensive system against harmful insects</a:t>
            </a:r>
            <a:r>
              <a:rPr lang="en-US" sz="1600" b="1" dirty="0">
                <a:latin typeface="Arial" panose="020B0604020202020204" pitchFamily="34" charset="0"/>
                <a:cs typeface="Arial" panose="020B0604020202020204" pitchFamily="34" charset="0"/>
              </a:rPr>
              <a:t>; </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Function of catalysts</a:t>
            </a:r>
            <a:r>
              <a:rPr lang="en-US" sz="1600" dirty="0">
                <a:latin typeface="Arial" panose="020B0604020202020204" pitchFamily="34" charset="0"/>
                <a:cs typeface="Arial" panose="020B0604020202020204" pitchFamily="34" charset="0"/>
              </a:rPr>
              <a:t> in photosynthesis and / or as regulators of iron channels through the protein phosphorylation; </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Antioxidant actions </a:t>
            </a:r>
            <a:r>
              <a:rPr lang="en-US" sz="1600" dirty="0">
                <a:latin typeface="Arial" panose="020B0604020202020204" pitchFamily="34" charset="0"/>
                <a:cs typeface="Arial" panose="020B0604020202020204" pitchFamily="34" charset="0"/>
              </a:rPr>
              <a:t>in plant cells through electron transport systems. Was proved that the flavonoids of red wine (quercetin, </a:t>
            </a:r>
            <a:r>
              <a:rPr lang="en-US" sz="1600" dirty="0" err="1">
                <a:latin typeface="Arial" panose="020B0604020202020204" pitchFamily="34" charset="0"/>
                <a:cs typeface="Arial" panose="020B0604020202020204" pitchFamily="34" charset="0"/>
              </a:rPr>
              <a:t>kaempferol</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anthocinidins</a:t>
            </a:r>
            <a:r>
              <a:rPr lang="en-US" sz="1600" dirty="0">
                <a:latin typeface="Arial" panose="020B0604020202020204" pitchFamily="34" charset="0"/>
                <a:cs typeface="Arial" panose="020B0604020202020204" pitchFamily="34" charset="0"/>
              </a:rPr>
              <a:t>) and tea (</a:t>
            </a:r>
            <a:r>
              <a:rPr lang="en-US" sz="1600" dirty="0" err="1">
                <a:latin typeface="Arial" panose="020B0604020202020204" pitchFamily="34" charset="0"/>
                <a:cs typeface="Arial" panose="020B0604020202020204" pitchFamily="34" charset="0"/>
              </a:rPr>
              <a:t>catechins</a:t>
            </a:r>
            <a:r>
              <a:rPr lang="en-US" sz="1600" dirty="0">
                <a:latin typeface="Arial" panose="020B0604020202020204" pitchFamily="34" charset="0"/>
                <a:cs typeface="Arial" panose="020B0604020202020204" pitchFamily="34" charset="0"/>
              </a:rPr>
              <a:t> and its esters with </a:t>
            </a:r>
            <a:r>
              <a:rPr lang="en-US" sz="1600" dirty="0" err="1">
                <a:latin typeface="Arial" panose="020B0604020202020204" pitchFamily="34" charset="0"/>
                <a:cs typeface="Arial" panose="020B0604020202020204" pitchFamily="34" charset="0"/>
              </a:rPr>
              <a:t>gallic</a:t>
            </a:r>
            <a:r>
              <a:rPr lang="en-US" sz="1600" dirty="0">
                <a:latin typeface="Arial" panose="020B0604020202020204" pitchFamily="34" charset="0"/>
                <a:cs typeface="Arial" panose="020B0604020202020204" pitchFamily="34" charset="0"/>
              </a:rPr>
              <a:t> acid) have proven effective antioxidants against free radicals.</a:t>
            </a:r>
            <a:endParaRPr lang="it-IT" sz="1600" dirty="0">
              <a:latin typeface="Arial" panose="020B0604020202020204" pitchFamily="34" charset="0"/>
              <a:cs typeface="Arial" panose="020B0604020202020204" pitchFamily="34" charset="0"/>
            </a:endParaRPr>
          </a:p>
        </p:txBody>
      </p:sp>
      <p:sp>
        <p:nvSpPr>
          <p:cNvPr id="4" name="Rettangolo 3"/>
          <p:cNvSpPr/>
          <p:nvPr/>
        </p:nvSpPr>
        <p:spPr>
          <a:xfrm>
            <a:off x="4092958" y="138618"/>
            <a:ext cx="4044697" cy="369332"/>
          </a:xfrm>
          <a:prstGeom prst="rect">
            <a:avLst/>
          </a:prstGeom>
        </p:spPr>
        <p:txBody>
          <a:bodyPr wrap="none">
            <a:spAutoFit/>
          </a:bodyPr>
          <a:lstStyle/>
          <a:p>
            <a:r>
              <a:rPr lang="it-IT" b="1" dirty="0" err="1">
                <a:latin typeface="Arial" panose="020B0604020202020204" pitchFamily="34" charset="0"/>
                <a:cs typeface="Arial" panose="020B0604020202020204" pitchFamily="34" charset="0"/>
              </a:rPr>
              <a:t>Biological</a:t>
            </a:r>
            <a:r>
              <a:rPr lang="it-IT" b="1" dirty="0">
                <a:latin typeface="Arial" panose="020B0604020202020204" pitchFamily="34" charset="0"/>
                <a:cs typeface="Arial" panose="020B0604020202020204" pitchFamily="34" charset="0"/>
              </a:rPr>
              <a:t> </a:t>
            </a:r>
            <a:r>
              <a:rPr lang="it-IT" b="1" dirty="0" err="1">
                <a:latin typeface="Arial" panose="020B0604020202020204" pitchFamily="34" charset="0"/>
                <a:cs typeface="Arial" panose="020B0604020202020204" pitchFamily="34" charset="0"/>
              </a:rPr>
              <a:t>activities</a:t>
            </a:r>
            <a:r>
              <a:rPr lang="it-IT" b="1" dirty="0">
                <a:latin typeface="Arial" panose="020B0604020202020204" pitchFamily="34" charset="0"/>
                <a:cs typeface="Arial" panose="020B0604020202020204" pitchFamily="34" charset="0"/>
              </a:rPr>
              <a:t> of </a:t>
            </a:r>
            <a:r>
              <a:rPr lang="it-IT" b="1" dirty="0" err="1">
                <a:latin typeface="Arial" panose="020B0604020202020204" pitchFamily="34" charset="0"/>
                <a:cs typeface="Arial" panose="020B0604020202020204" pitchFamily="34" charset="0"/>
              </a:rPr>
              <a:t>Flavonoids</a:t>
            </a:r>
            <a:endParaRPr lang="it-I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756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6835" y="270792"/>
            <a:ext cx="11463131" cy="6555641"/>
          </a:xfrm>
          <a:prstGeom prst="rect">
            <a:avLst/>
          </a:prstGeom>
        </p:spPr>
        <p:txBody>
          <a:bodyPr wrap="square">
            <a:spAutoFit/>
          </a:bodyPr>
          <a:lstStyle/>
          <a:p>
            <a:r>
              <a:rPr lang="it-IT" sz="2000" dirty="0" err="1">
                <a:latin typeface="Arial" panose="020B0604020202020204" pitchFamily="34" charset="0"/>
                <a:cs typeface="Arial" panose="020B0604020202020204" pitchFamily="34" charset="0"/>
              </a:rPr>
              <a:t>Examples</a:t>
            </a:r>
            <a:r>
              <a:rPr lang="it-IT" sz="2000" dirty="0">
                <a:latin typeface="Arial" panose="020B0604020202020204" pitchFamily="34" charset="0"/>
                <a:cs typeface="Arial" panose="020B0604020202020204" pitchFamily="34" charset="0"/>
              </a:rPr>
              <a:t> of free </a:t>
            </a:r>
            <a:r>
              <a:rPr lang="it-IT" sz="2000" dirty="0" err="1">
                <a:latin typeface="Arial" panose="020B0604020202020204" pitchFamily="34" charset="0"/>
                <a:cs typeface="Arial" panose="020B0604020202020204" pitchFamily="34" charset="0"/>
              </a:rPr>
              <a:t>radicals</a:t>
            </a:r>
            <a:r>
              <a:rPr lang="it-IT" sz="2000" dirty="0">
                <a:latin typeface="Arial" panose="020B0604020202020204" pitchFamily="34" charset="0"/>
                <a:cs typeface="Arial" panose="020B0604020202020204" pitchFamily="34" charset="0"/>
              </a:rPr>
              <a:t> are </a:t>
            </a:r>
            <a:r>
              <a:rPr lang="it-IT" sz="2000" dirty="0" err="1">
                <a:latin typeface="Arial" panose="020B0604020202020204" pitchFamily="34" charset="0"/>
                <a:cs typeface="Arial" panose="020B0604020202020204" pitchFamily="34" charset="0"/>
              </a:rPr>
              <a:t>reactive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oxygen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species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such</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superoxide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anion</a:t>
            </a:r>
            <a:r>
              <a:rPr lang="it-IT" sz="2000" dirty="0">
                <a:latin typeface="Arial" panose="020B0604020202020204" pitchFamily="34" charset="0"/>
                <a:cs typeface="Arial" panose="020B0604020202020204" pitchFamily="34" charset="0"/>
              </a:rPr>
              <a:t> (</a:t>
            </a:r>
            <a:r>
              <a:rPr lang="it-IT" sz="2000" b="1" dirty="0">
                <a:solidFill>
                  <a:srgbClr val="FF0000"/>
                </a:solidFill>
                <a:latin typeface="Arial" panose="020B0604020202020204" pitchFamily="34" charset="0"/>
                <a:cs typeface="Arial" panose="020B0604020202020204" pitchFamily="34" charset="0"/>
              </a:rPr>
              <a:t>O2</a:t>
            </a:r>
            <a:r>
              <a:rPr lang="it-IT" sz="2000" b="1" baseline="30000" dirty="0">
                <a:solidFill>
                  <a:srgbClr val="FF0000"/>
                </a:solidFill>
                <a:latin typeface="Arial" panose="020B0604020202020204" pitchFamily="34" charset="0"/>
                <a:cs typeface="Arial" panose="020B0604020202020204" pitchFamily="34" charset="0"/>
              </a:rPr>
              <a:t>·</a:t>
            </a:r>
            <a:r>
              <a:rPr lang="it-IT" sz="2000" dirty="0">
                <a:latin typeface="Arial" panose="020B0604020202020204" pitchFamily="34" charset="0"/>
                <a:cs typeface="Arial" panose="020B0604020202020204" pitchFamily="34" charset="0"/>
              </a:rPr>
              <a:t>),</a:t>
            </a:r>
            <a:r>
              <a:rPr lang="it-IT" sz="2000" b="1" dirty="0">
                <a:solidFill>
                  <a:srgbClr val="FF0000"/>
                </a:solidFill>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peroxide</a:t>
            </a:r>
            <a:r>
              <a:rPr lang="it-IT" sz="2000" dirty="0">
                <a:latin typeface="Arial" panose="020B0604020202020204" pitchFamily="34" charset="0"/>
                <a:cs typeface="Arial" panose="020B0604020202020204" pitchFamily="34" charset="0"/>
              </a:rPr>
              <a:t> (</a:t>
            </a:r>
            <a:r>
              <a:rPr lang="it-IT" sz="2000" b="1" dirty="0">
                <a:solidFill>
                  <a:srgbClr val="FF0000"/>
                </a:solidFill>
                <a:latin typeface="Arial" panose="020B0604020202020204" pitchFamily="34" charset="0"/>
                <a:cs typeface="Arial" panose="020B0604020202020204" pitchFamily="34" charset="0"/>
              </a:rPr>
              <a:t>ROO</a:t>
            </a:r>
            <a:r>
              <a:rPr lang="it-IT" sz="2000" b="1" baseline="30000" dirty="0">
                <a:solidFill>
                  <a:srgbClr val="FF0000"/>
                </a:solidFill>
                <a:latin typeface="Arial" panose="020B0604020202020204" pitchFamily="34" charset="0"/>
                <a:cs typeface="Arial" panose="020B0604020202020204" pitchFamily="34" charset="0"/>
              </a:rPr>
              <a: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alkoxide</a:t>
            </a:r>
            <a:r>
              <a:rPr lang="it-IT" sz="2000" dirty="0">
                <a:latin typeface="Arial" panose="020B0604020202020204" pitchFamily="34" charset="0"/>
                <a:cs typeface="Arial" panose="020B0604020202020204" pitchFamily="34" charset="0"/>
              </a:rPr>
              <a:t> (</a:t>
            </a:r>
            <a:r>
              <a:rPr lang="it-IT" sz="2000" b="1" dirty="0">
                <a:solidFill>
                  <a:srgbClr val="FF0000"/>
                </a:solidFill>
                <a:latin typeface="Arial" panose="020B0604020202020204" pitchFamily="34" charset="0"/>
                <a:cs typeface="Arial" panose="020B0604020202020204" pitchFamily="34" charset="0"/>
              </a:rPr>
              <a:t>RO</a:t>
            </a:r>
            <a:r>
              <a:rPr lang="it-IT" sz="2000" b="1" baseline="30000" dirty="0">
                <a:solidFill>
                  <a:srgbClr val="FF0000"/>
                </a:solidFill>
                <a:latin typeface="Arial" panose="020B0604020202020204" pitchFamily="34" charset="0"/>
                <a:cs typeface="Arial" panose="020B0604020202020204" pitchFamily="34" charset="0"/>
              </a:rPr>
              <a:t>·</a:t>
            </a:r>
            <a:r>
              <a:rPr lang="it-IT" sz="2000" dirty="0">
                <a:latin typeface="Arial" panose="020B0604020202020204" pitchFamily="34" charset="0"/>
                <a:cs typeface="Arial" panose="020B0604020202020204" pitchFamily="34" charset="0"/>
              </a:rPr>
              <a:t>) and </a:t>
            </a:r>
            <a:r>
              <a:rPr lang="it-IT" sz="2000" dirty="0" err="1">
                <a:latin typeface="Arial" panose="020B0604020202020204" pitchFamily="34" charset="0"/>
                <a:cs typeface="Arial" panose="020B0604020202020204" pitchFamily="34" charset="0"/>
              </a:rPr>
              <a:t>hydroxyl</a:t>
            </a:r>
            <a:r>
              <a:rPr lang="it-IT" sz="2000" dirty="0">
                <a:latin typeface="Arial" panose="020B0604020202020204" pitchFamily="34" charset="0"/>
                <a:cs typeface="Arial" panose="020B0604020202020204" pitchFamily="34" charset="0"/>
              </a:rPr>
              <a:t> (</a:t>
            </a:r>
            <a:r>
              <a:rPr lang="it-IT" sz="2000" b="1" dirty="0">
                <a:solidFill>
                  <a:srgbClr val="FF0000"/>
                </a:solidFill>
                <a:latin typeface="Arial" panose="020B0604020202020204" pitchFamily="34" charset="0"/>
                <a:cs typeface="Arial" panose="020B0604020202020204" pitchFamily="34" charset="0"/>
              </a:rPr>
              <a:t>HO</a:t>
            </a:r>
            <a:r>
              <a:rPr lang="it-IT" sz="2000" b="1" baseline="30000" dirty="0">
                <a:solidFill>
                  <a:srgbClr val="FF0000"/>
                </a:solidFill>
                <a:latin typeface="Arial" panose="020B0604020202020204" pitchFamily="34" charset="0"/>
                <a:cs typeface="Arial" panose="020B0604020202020204" pitchFamily="34" charset="0"/>
              </a:rPr>
              <a: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radicals</a:t>
            </a:r>
            <a:r>
              <a:rPr lang="it-IT" sz="2000" dirty="0">
                <a:latin typeface="Arial" panose="020B0604020202020204" pitchFamily="34" charset="0"/>
                <a:cs typeface="Arial" panose="020B0604020202020204" pitchFamily="34" charset="0"/>
              </a:rPr>
              <a:t>, and </a:t>
            </a:r>
            <a:r>
              <a:rPr lang="it-IT" sz="2000" dirty="0" err="1">
                <a:latin typeface="Arial" panose="020B0604020202020204" pitchFamily="34" charset="0"/>
                <a:cs typeface="Arial" panose="020B0604020202020204" pitchFamily="34" charset="0"/>
              </a:rPr>
              <a:t>nitric</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oxide</a:t>
            </a:r>
            <a:r>
              <a:rPr lang="it-IT" sz="2000" dirty="0">
                <a:latin typeface="Arial" panose="020B0604020202020204" pitchFamily="34" charset="0"/>
                <a:cs typeface="Arial" panose="020B0604020202020204" pitchFamily="34" charset="0"/>
              </a:rPr>
              <a:t> (</a:t>
            </a:r>
            <a:r>
              <a:rPr lang="it-IT" sz="2000" b="1" dirty="0">
                <a:solidFill>
                  <a:srgbClr val="FF0000"/>
                </a:solidFill>
                <a:latin typeface="Arial" panose="020B0604020202020204" pitchFamily="34" charset="0"/>
                <a:cs typeface="Arial" panose="020B0604020202020204" pitchFamily="34" charset="0"/>
              </a:rPr>
              <a:t>NO</a:t>
            </a:r>
            <a:r>
              <a:rPr lang="it-IT" sz="2000" dirty="0">
                <a:latin typeface="Arial" panose="020B0604020202020204" pitchFamily="34" charset="0"/>
                <a:cs typeface="Arial" panose="020B0604020202020204" pitchFamily="34" charset="0"/>
              </a:rPr>
              <a:t>) . </a:t>
            </a:r>
          </a:p>
          <a:p>
            <a:r>
              <a:rPr lang="it-IT" sz="2000" dirty="0" err="1">
                <a:latin typeface="Arial" panose="020B0604020202020204" pitchFamily="34" charset="0"/>
                <a:cs typeface="Arial" panose="020B0604020202020204" pitchFamily="34" charset="0"/>
              </a:rPr>
              <a:t>Reactive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oxygen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species</a:t>
            </a:r>
            <a:r>
              <a:rPr lang="it-IT" sz="2000" dirty="0">
                <a:latin typeface="Arial" panose="020B0604020202020204" pitchFamily="34" charset="0"/>
                <a:cs typeface="Arial" panose="020B0604020202020204" pitchFamily="34" charset="0"/>
              </a:rPr>
              <a:t> can cause </a:t>
            </a:r>
            <a:r>
              <a:rPr lang="it-IT" sz="2000" dirty="0" err="1">
                <a:latin typeface="Arial" panose="020B0604020202020204" pitchFamily="34" charset="0"/>
                <a:cs typeface="Arial" panose="020B0604020202020204" pitchFamily="34" charset="0"/>
              </a:rPr>
              <a:t>considerable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damage</a:t>
            </a:r>
            <a:r>
              <a:rPr lang="it-IT" sz="2000" dirty="0">
                <a:latin typeface="Arial" panose="020B0604020202020204" pitchFamily="34" charset="0"/>
                <a:cs typeface="Arial" panose="020B0604020202020204" pitchFamily="34" charset="0"/>
              </a:rPr>
              <a:t> by </a:t>
            </a:r>
            <a:r>
              <a:rPr lang="it-IT" sz="2000" dirty="0" err="1">
                <a:latin typeface="Arial" panose="020B0604020202020204" pitchFamily="34" charset="0"/>
                <a:cs typeface="Arial" panose="020B0604020202020204" pitchFamily="34" charset="0"/>
              </a:rPr>
              <a:t>attacking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cell</a:t>
            </a:r>
            <a:r>
              <a:rPr lang="it-IT" sz="2000" dirty="0">
                <a:latin typeface="Arial" panose="020B0604020202020204" pitchFamily="34" charset="0"/>
                <a:cs typeface="Arial" panose="020B0604020202020204" pitchFamily="34" charset="0"/>
              </a:rPr>
              <a:t> membrane </a:t>
            </a:r>
            <a:r>
              <a:rPr lang="it-IT" sz="2000" dirty="0" err="1">
                <a:latin typeface="Arial" panose="020B0604020202020204" pitchFamily="34" charset="0"/>
                <a:cs typeface="Arial" panose="020B0604020202020204" pitchFamily="34" charset="0"/>
              </a:rPr>
              <a:t>lipids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tissue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proteins</a:t>
            </a:r>
            <a:r>
              <a:rPr lang="it-IT" sz="2000" dirty="0">
                <a:latin typeface="Arial" panose="020B0604020202020204" pitchFamily="34" charset="0"/>
                <a:cs typeface="Arial" panose="020B0604020202020204" pitchFamily="34" charset="0"/>
              </a:rPr>
              <a:t> and </a:t>
            </a:r>
            <a:r>
              <a:rPr lang="it-IT" sz="2000" dirty="0" err="1">
                <a:latin typeface="Arial" panose="020B0604020202020204" pitchFamily="34" charset="0"/>
                <a:cs typeface="Arial" panose="020B0604020202020204" pitchFamily="34" charset="0"/>
              </a:rPr>
              <a:t>enzymes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carbohydrates</a:t>
            </a:r>
            <a:r>
              <a:rPr lang="it-IT" sz="2000" dirty="0">
                <a:latin typeface="Arial" panose="020B0604020202020204" pitchFamily="34" charset="0"/>
                <a:cs typeface="Arial" panose="020B0604020202020204" pitchFamily="34" charset="0"/>
              </a:rPr>
              <a:t> and DNA </a:t>
            </a:r>
            <a:r>
              <a:rPr lang="it-IT" sz="2000" dirty="0" err="1">
                <a:latin typeface="Arial" panose="020B0604020202020204" pitchFamily="34" charset="0"/>
                <a:cs typeface="Arial" panose="020B0604020202020204" pitchFamily="34" charset="0"/>
              </a:rPr>
              <a:t>inducing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oxidative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processes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which</a:t>
            </a:r>
            <a:r>
              <a:rPr lang="it-IT" sz="2000" dirty="0">
                <a:latin typeface="Arial" panose="020B0604020202020204" pitchFamily="34" charset="0"/>
                <a:cs typeface="Arial" panose="020B0604020202020204" pitchFamily="34" charset="0"/>
              </a:rPr>
              <a:t> cause </a:t>
            </a:r>
            <a:r>
              <a:rPr lang="it-IT" sz="2000" dirty="0" err="1">
                <a:latin typeface="Arial" panose="020B0604020202020204" pitchFamily="34" charset="0"/>
                <a:cs typeface="Arial" panose="020B0604020202020204" pitchFamily="34" charset="0"/>
              </a:rPr>
              <a:t>damage</a:t>
            </a:r>
            <a:r>
              <a:rPr lang="it-IT" sz="2000" dirty="0">
                <a:latin typeface="Arial" panose="020B0604020202020204" pitchFamily="34" charset="0"/>
                <a:cs typeface="Arial" panose="020B0604020202020204" pitchFamily="34" charset="0"/>
              </a:rPr>
              <a:t> to </a:t>
            </a:r>
            <a:r>
              <a:rPr lang="it-IT" sz="2000" dirty="0" err="1">
                <a:latin typeface="Arial" panose="020B0604020202020204" pitchFamily="34" charset="0"/>
                <a:cs typeface="Arial" panose="020B0604020202020204" pitchFamily="34" charset="0"/>
              </a:rPr>
              <a:t>biological</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membranes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modifications</a:t>
            </a:r>
            <a:r>
              <a:rPr lang="it-IT" sz="2000" dirty="0">
                <a:latin typeface="Arial" panose="020B0604020202020204" pitchFamily="34" charset="0"/>
                <a:cs typeface="Arial" panose="020B0604020202020204" pitchFamily="34" charset="0"/>
              </a:rPr>
              <a:t> in </a:t>
            </a:r>
            <a:r>
              <a:rPr lang="it-IT" sz="2000" dirty="0" err="1">
                <a:latin typeface="Arial" panose="020B0604020202020204" pitchFamily="34" charset="0"/>
                <a:cs typeface="Arial" panose="020B0604020202020204" pitchFamily="34" charset="0"/>
              </a:rPr>
              <a:t>enzymatic</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activity</a:t>
            </a:r>
            <a:r>
              <a:rPr lang="it-IT" sz="2000" dirty="0">
                <a:latin typeface="Arial" panose="020B0604020202020204" pitchFamily="34" charset="0"/>
                <a:cs typeface="Arial" panose="020B0604020202020204" pitchFamily="34" charset="0"/>
              </a:rPr>
              <a:t> and </a:t>
            </a:r>
            <a:r>
              <a:rPr lang="it-IT" sz="2000" dirty="0" err="1">
                <a:latin typeface="Arial" panose="020B0604020202020204" pitchFamily="34" charset="0"/>
                <a:cs typeface="Arial" panose="020B0604020202020204" pitchFamily="34" charset="0"/>
              </a:rPr>
              <a:t>even</a:t>
            </a:r>
            <a:r>
              <a:rPr lang="it-IT" sz="2000" dirty="0">
                <a:latin typeface="Arial" panose="020B0604020202020204" pitchFamily="34" charset="0"/>
                <a:cs typeface="Arial" panose="020B0604020202020204" pitchFamily="34" charset="0"/>
              </a:rPr>
              <a:t> more </a:t>
            </a:r>
            <a:r>
              <a:rPr lang="it-IT" sz="2000" dirty="0" err="1">
                <a:latin typeface="Arial" panose="020B0604020202020204" pitchFamily="34" charset="0"/>
                <a:cs typeface="Arial" panose="020B0604020202020204" pitchFamily="34" charset="0"/>
              </a:rPr>
              <a:t>damage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serious</a:t>
            </a:r>
            <a:r>
              <a:rPr lang="it-IT" sz="2000" dirty="0">
                <a:latin typeface="Arial" panose="020B0604020202020204" pitchFamily="34" charset="0"/>
                <a:cs typeface="Arial" panose="020B0604020202020204" pitchFamily="34" charset="0"/>
              </a:rPr>
              <a:t> to DNA.</a:t>
            </a:r>
          </a:p>
          <a:p>
            <a:endParaRPr lang="it-IT" sz="2000" dirty="0">
              <a:latin typeface="Arial" panose="020B0604020202020204" pitchFamily="34" charset="0"/>
              <a:cs typeface="Arial" panose="020B0604020202020204" pitchFamily="34" charset="0"/>
            </a:endParaRPr>
          </a:p>
          <a:p>
            <a:pPr algn="ctr"/>
            <a:r>
              <a:rPr lang="it-IT" sz="2000" b="1" dirty="0" err="1">
                <a:latin typeface="Arial" panose="020B0604020202020204" pitchFamily="34" charset="0"/>
                <a:cs typeface="Arial" panose="020B0604020202020204" pitchFamily="34" charset="0"/>
              </a:rPr>
              <a:t>Antioxidant</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activity</a:t>
            </a:r>
            <a:r>
              <a:rPr lang="it-IT" sz="2000" b="1" dirty="0">
                <a:latin typeface="Arial" panose="020B0604020202020204" pitchFamily="34" charset="0"/>
                <a:cs typeface="Arial" panose="020B0604020202020204" pitchFamily="34" charset="0"/>
              </a:rPr>
              <a:t> of </a:t>
            </a:r>
            <a:r>
              <a:rPr lang="it-IT" sz="2000" b="1" dirty="0" err="1">
                <a:latin typeface="Arial" panose="020B0604020202020204" pitchFamily="34" charset="0"/>
                <a:cs typeface="Arial" panose="020B0604020202020204" pitchFamily="34" charset="0"/>
              </a:rPr>
              <a:t>flavonoids</a:t>
            </a:r>
            <a:endParaRPr lang="it-IT" sz="2000" b="1" dirty="0">
              <a:latin typeface="Arial" panose="020B0604020202020204" pitchFamily="34" charset="0"/>
              <a:cs typeface="Arial" panose="020B0604020202020204" pitchFamily="34" charset="0"/>
            </a:endParaRPr>
          </a:p>
          <a:p>
            <a:endParaRPr lang="it-IT" sz="2000" dirty="0">
              <a:latin typeface="Arial" panose="020B0604020202020204" pitchFamily="34" charset="0"/>
              <a:cs typeface="Arial" panose="020B0604020202020204" pitchFamily="34" charset="0"/>
            </a:endParaRPr>
          </a:p>
          <a:p>
            <a:r>
              <a:rPr lang="it-IT" sz="2000" dirty="0">
                <a:latin typeface="Arial" panose="020B0604020202020204" pitchFamily="34" charset="0"/>
                <a:cs typeface="Arial" panose="020B0604020202020204" pitchFamily="34" charset="0"/>
              </a:rPr>
              <a:t>The </a:t>
            </a:r>
            <a:r>
              <a:rPr lang="it-IT" sz="2000" dirty="0" err="1">
                <a:latin typeface="Arial" panose="020B0604020202020204" pitchFamily="34" charset="0"/>
                <a:cs typeface="Arial" panose="020B0604020202020204" pitchFamily="34" charset="0"/>
              </a:rPr>
              <a:t>mechanisms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underlying</a:t>
            </a:r>
            <a:r>
              <a:rPr lang="it-IT" sz="2000" dirty="0">
                <a:latin typeface="Arial" panose="020B0604020202020204" pitchFamily="34" charset="0"/>
                <a:cs typeface="Arial" panose="020B0604020202020204" pitchFamily="34" charset="0"/>
              </a:rPr>
              <a:t> the </a:t>
            </a:r>
            <a:r>
              <a:rPr lang="it-IT" sz="2000" dirty="0" err="1">
                <a:latin typeface="Arial" panose="020B0604020202020204" pitchFamily="34" charset="0"/>
                <a:cs typeface="Arial" panose="020B0604020202020204" pitchFamily="34" charset="0"/>
              </a:rPr>
              <a:t>antioxidant</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activity</a:t>
            </a:r>
            <a:r>
              <a:rPr lang="it-IT" sz="2000" dirty="0">
                <a:latin typeface="Arial" panose="020B0604020202020204" pitchFamily="34" charset="0"/>
                <a:cs typeface="Arial" panose="020B0604020202020204" pitchFamily="34" charset="0"/>
              </a:rPr>
              <a:t> include:</a:t>
            </a:r>
          </a:p>
          <a:p>
            <a:endParaRPr lang="it-IT" sz="2000" b="1" dirty="0">
              <a:latin typeface="Arial" panose="020B0604020202020204" pitchFamily="34" charset="0"/>
              <a:cs typeface="Arial" panose="020B0604020202020204" pitchFamily="34" charset="0"/>
            </a:endParaRPr>
          </a:p>
          <a:p>
            <a:pPr marL="342900" indent="-342900" algn="ctr">
              <a:buFont typeface="Wingdings" pitchFamily="2" charset="2"/>
              <a:buChar char="Ø"/>
            </a:pPr>
            <a:r>
              <a:rPr lang="it-IT" sz="2000" b="1" dirty="0" err="1">
                <a:latin typeface="Arial" panose="020B0604020202020204" pitchFamily="34" charset="0"/>
                <a:cs typeface="Arial" panose="020B0604020202020204" pitchFamily="34" charset="0"/>
              </a:rPr>
              <a:t>Suppression</a:t>
            </a:r>
            <a:r>
              <a:rPr lang="it-IT" sz="2000" b="1" dirty="0">
                <a:latin typeface="Arial" panose="020B0604020202020204" pitchFamily="34" charset="0"/>
                <a:cs typeface="Arial" panose="020B0604020202020204" pitchFamily="34" charset="0"/>
              </a:rPr>
              <a:t> of the </a:t>
            </a:r>
            <a:r>
              <a:rPr lang="it-IT" sz="2000" b="1" dirty="0" err="1">
                <a:latin typeface="Arial" panose="020B0604020202020204" pitchFamily="34" charset="0"/>
                <a:cs typeface="Arial" panose="020B0604020202020204" pitchFamily="34" charset="0"/>
              </a:rPr>
              <a:t>reactive</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oxygen</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species</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formed</a:t>
            </a:r>
            <a:r>
              <a:rPr lang="it-IT" sz="2000" b="1"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through</a:t>
            </a:r>
            <a:r>
              <a:rPr lang="it-IT" sz="2000" dirty="0">
                <a:latin typeface="Arial" panose="020B0604020202020204" pitchFamily="34" charset="0"/>
                <a:cs typeface="Arial" panose="020B0604020202020204" pitchFamily="34" charset="0"/>
              </a:rPr>
              <a:t> the </a:t>
            </a:r>
            <a:r>
              <a:rPr lang="it-IT" sz="2000" dirty="0" err="1">
                <a:latin typeface="Arial" panose="020B0604020202020204" pitchFamily="34" charset="0"/>
                <a:cs typeface="Arial" panose="020B0604020202020204" pitchFamily="34" charset="0"/>
              </a:rPr>
              <a:t>inhibition</a:t>
            </a:r>
            <a:r>
              <a:rPr lang="it-IT" sz="2000" dirty="0">
                <a:latin typeface="Arial" panose="020B0604020202020204" pitchFamily="34" charset="0"/>
                <a:cs typeface="Arial" panose="020B0604020202020204" pitchFamily="34" charset="0"/>
              </a:rPr>
              <a:t> of </a:t>
            </a:r>
            <a:r>
              <a:rPr lang="it-IT" sz="2000" dirty="0" err="1">
                <a:latin typeface="Arial" panose="020B0604020202020204" pitchFamily="34" charset="0"/>
                <a:cs typeface="Arial" panose="020B0604020202020204" pitchFamily="34" charset="0"/>
              </a:rPr>
              <a:t>enzymes</a:t>
            </a:r>
            <a:r>
              <a:rPr lang="it-IT" sz="2000" dirty="0">
                <a:latin typeface="Arial" panose="020B0604020202020204" pitchFamily="34" charset="0"/>
                <a:cs typeface="Arial" panose="020B0604020202020204" pitchFamily="34" charset="0"/>
              </a:rPr>
              <a:t> or the </a:t>
            </a:r>
            <a:r>
              <a:rPr lang="it-IT" sz="2000" dirty="0" err="1">
                <a:latin typeface="Arial" panose="020B0604020202020204" pitchFamily="34" charset="0"/>
                <a:cs typeface="Arial" panose="020B0604020202020204" pitchFamily="34" charset="0"/>
              </a:rPr>
              <a:t>chelation</a:t>
            </a:r>
            <a:r>
              <a:rPr lang="it-IT" sz="2000" dirty="0">
                <a:latin typeface="Arial" panose="020B0604020202020204" pitchFamily="34" charset="0"/>
                <a:cs typeface="Arial" panose="020B0604020202020204" pitchFamily="34" charset="0"/>
              </a:rPr>
              <a:t> of </a:t>
            </a:r>
            <a:r>
              <a:rPr lang="it-IT" sz="2000" dirty="0" err="1">
                <a:latin typeface="Arial" panose="020B0604020202020204" pitchFamily="34" charset="0"/>
                <a:cs typeface="Arial" panose="020B0604020202020204" pitchFamily="34" charset="0"/>
              </a:rPr>
              <a:t>elements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involved</a:t>
            </a:r>
            <a:r>
              <a:rPr lang="it-IT" sz="2000" dirty="0">
                <a:latin typeface="Arial" panose="020B0604020202020204" pitchFamily="34" charset="0"/>
                <a:cs typeface="Arial" panose="020B0604020202020204" pitchFamily="34" charset="0"/>
              </a:rPr>
              <a:t> in the production of free </a:t>
            </a:r>
            <a:r>
              <a:rPr lang="it-IT" sz="2000" dirty="0" err="1">
                <a:latin typeface="Arial" panose="020B0604020202020204" pitchFamily="34" charset="0"/>
                <a:cs typeface="Arial" panose="020B0604020202020204" pitchFamily="34" charset="0"/>
              </a:rPr>
              <a:t>radicals</a:t>
            </a:r>
            <a:r>
              <a:rPr lang="it-IT" sz="2000" dirty="0">
                <a:latin typeface="Arial" panose="020B0604020202020204" pitchFamily="34" charset="0"/>
                <a:cs typeface="Arial" panose="020B0604020202020204" pitchFamily="34" charset="0"/>
              </a:rPr>
              <a:t>; in </a:t>
            </a:r>
            <a:r>
              <a:rPr lang="it-IT" sz="2000" dirty="0" err="1">
                <a:latin typeface="Arial" panose="020B0604020202020204" pitchFamily="34" charset="0"/>
                <a:cs typeface="Arial" panose="020B0604020202020204" pitchFamily="34" charset="0"/>
              </a:rPr>
              <a:t>particular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inhibition</a:t>
            </a:r>
            <a:r>
              <a:rPr lang="it-IT" sz="2000" dirty="0">
                <a:latin typeface="Arial" panose="020B0604020202020204" pitchFamily="34" charset="0"/>
                <a:cs typeface="Arial" panose="020B0604020202020204" pitchFamily="34" charset="0"/>
              </a:rPr>
              <a:t> of the </a:t>
            </a:r>
            <a:r>
              <a:rPr lang="it-IT" sz="2000" dirty="0" err="1">
                <a:latin typeface="Arial" panose="020B0604020202020204" pitchFamily="34" charset="0"/>
                <a:cs typeface="Arial" panose="020B0604020202020204" pitchFamily="34" charset="0"/>
              </a:rPr>
              <a:t>enzymes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responsible</a:t>
            </a:r>
            <a:r>
              <a:rPr lang="it-IT" sz="2000" dirty="0">
                <a:latin typeface="Arial" panose="020B0604020202020204" pitchFamily="34" charset="0"/>
                <a:cs typeface="Arial" panose="020B0604020202020204" pitchFamily="34" charset="0"/>
              </a:rPr>
              <a:t> for the production of </a:t>
            </a:r>
            <a:r>
              <a:rPr lang="it-IT" sz="2000" dirty="0" err="1">
                <a:latin typeface="Arial" panose="020B0604020202020204" pitchFamily="34" charset="0"/>
                <a:cs typeface="Arial" panose="020B0604020202020204" pitchFamily="34" charset="0"/>
              </a:rPr>
              <a:t>superoxide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anion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such</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xanthine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oxidase</a:t>
            </a:r>
            <a:r>
              <a:rPr lang="it-IT" sz="2000" dirty="0">
                <a:latin typeface="Arial" panose="020B0604020202020204" pitchFamily="34" charset="0"/>
                <a:cs typeface="Arial" panose="020B0604020202020204" pitchFamily="34" charset="0"/>
              </a:rPr>
              <a:t> and </a:t>
            </a:r>
            <a:r>
              <a:rPr lang="it-IT" sz="2000" dirty="0" err="1">
                <a:latin typeface="Arial" panose="020B0604020202020204" pitchFamily="34" charset="0"/>
                <a:cs typeface="Arial" panose="020B0604020202020204" pitchFamily="34" charset="0"/>
              </a:rPr>
              <a:t>influence</a:t>
            </a:r>
            <a:r>
              <a:rPr lang="it-IT" sz="2000" dirty="0">
                <a:latin typeface="Arial" panose="020B0604020202020204" pitchFamily="34" charset="0"/>
                <a:cs typeface="Arial" panose="020B0604020202020204" pitchFamily="34" charset="0"/>
              </a:rPr>
              <a:t> on the </a:t>
            </a:r>
            <a:r>
              <a:rPr lang="it-IT" sz="2000" dirty="0" err="1">
                <a:latin typeface="Arial" panose="020B0604020202020204" pitchFamily="34" charset="0"/>
                <a:cs typeface="Arial" panose="020B0604020202020204" pitchFamily="34" charset="0"/>
              </a:rPr>
              <a:t>activity</a:t>
            </a:r>
            <a:r>
              <a:rPr lang="it-IT" sz="2000" dirty="0">
                <a:latin typeface="Arial" panose="020B0604020202020204" pitchFamily="34" charset="0"/>
                <a:cs typeface="Arial" panose="020B0604020202020204" pitchFamily="34" charset="0"/>
              </a:rPr>
              <a:t> of </a:t>
            </a:r>
            <a:r>
              <a:rPr lang="it-IT" sz="2000" dirty="0" err="1">
                <a:latin typeface="Arial" panose="020B0604020202020204" pitchFamily="34" charset="0"/>
                <a:cs typeface="Arial" panose="020B0604020202020204" pitchFamily="34" charset="0"/>
              </a:rPr>
              <a:t>numerous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enzymes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involved</a:t>
            </a:r>
            <a:r>
              <a:rPr lang="it-IT" sz="2000" dirty="0">
                <a:latin typeface="Arial" panose="020B0604020202020204" pitchFamily="34" charset="0"/>
                <a:cs typeface="Arial" panose="020B0604020202020204" pitchFamily="34" charset="0"/>
              </a:rPr>
              <a:t> in the generation of </a:t>
            </a:r>
            <a:r>
              <a:rPr lang="it-IT" sz="2000" dirty="0" err="1">
                <a:latin typeface="Arial" panose="020B0604020202020204" pitchFamily="34" charset="0"/>
                <a:cs typeface="Arial" panose="020B0604020202020204" pitchFamily="34" charset="0"/>
              </a:rPr>
              <a:t>reactive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oxygen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species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such</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cyclooxygenase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lipoxygenase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microsomal</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monooxygenase</a:t>
            </a:r>
            <a:r>
              <a:rPr lang="it-IT" sz="2000" dirty="0">
                <a:latin typeface="Arial" panose="020B0604020202020204" pitchFamily="34" charset="0"/>
                <a:cs typeface="Arial" panose="020B0604020202020204" pitchFamily="34" charset="0"/>
              </a:rPr>
              <a:t> , </a:t>
            </a:r>
            <a:r>
              <a:rPr lang="it-IT" sz="2000" dirty="0" err="1">
                <a:latin typeface="Arial" panose="020B0604020202020204" pitchFamily="34" charset="0"/>
                <a:cs typeface="Arial" panose="020B0604020202020204" pitchFamily="34" charset="0"/>
              </a:rPr>
              <a:t>glutathione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S-tranferase</a:t>
            </a:r>
            <a:r>
              <a:rPr lang="it-IT" sz="2000" dirty="0">
                <a:latin typeface="Arial" panose="020B0604020202020204" pitchFamily="34" charset="0"/>
                <a:cs typeface="Arial" panose="020B0604020202020204" pitchFamily="34" charset="0"/>
              </a:rPr>
              <a:t>, NADH </a:t>
            </a:r>
            <a:r>
              <a:rPr lang="it-IT" sz="2000" dirty="0" err="1">
                <a:latin typeface="Arial" panose="020B0604020202020204" pitchFamily="34" charset="0"/>
                <a:cs typeface="Arial" panose="020B0604020202020204" pitchFamily="34" charset="0"/>
              </a:rPr>
              <a:t>oxidase</a:t>
            </a:r>
            <a:r>
              <a:rPr lang="it-IT" sz="2000" dirty="0">
                <a:latin typeface="Arial" panose="020B0604020202020204" pitchFamily="34" charset="0"/>
                <a:cs typeface="Arial" panose="020B0604020202020204" pitchFamily="34" charset="0"/>
              </a:rPr>
              <a:t>.</a:t>
            </a:r>
          </a:p>
          <a:p>
            <a:endParaRPr lang="it-IT" sz="2000" b="1" dirty="0">
              <a:latin typeface="Arial" panose="020B0604020202020204" pitchFamily="34" charset="0"/>
              <a:cs typeface="Arial" panose="020B0604020202020204" pitchFamily="34" charset="0"/>
            </a:endParaRPr>
          </a:p>
          <a:p>
            <a:pPr marL="342900" indent="-342900">
              <a:buFont typeface="Wingdings" pitchFamily="2" charset="2"/>
              <a:buChar char="Ø"/>
            </a:pPr>
            <a:r>
              <a:rPr lang="it-IT" sz="2000" b="1" dirty="0" err="1">
                <a:latin typeface="Arial" panose="020B0604020202020204" pitchFamily="34" charset="0"/>
                <a:cs typeface="Arial" panose="020B0604020202020204" pitchFamily="34" charset="0"/>
              </a:rPr>
              <a:t>Elimination</a:t>
            </a:r>
            <a:r>
              <a:rPr lang="it-IT" sz="2000" b="1" dirty="0">
                <a:latin typeface="Arial" panose="020B0604020202020204" pitchFamily="34" charset="0"/>
                <a:cs typeface="Arial" panose="020B0604020202020204" pitchFamily="34" charset="0"/>
              </a:rPr>
              <a:t> of </a:t>
            </a:r>
            <a:r>
              <a:rPr lang="it-IT" sz="2000" b="1" dirty="0" err="1">
                <a:latin typeface="Arial" panose="020B0604020202020204" pitchFamily="34" charset="0"/>
                <a:cs typeface="Arial" panose="020B0604020202020204" pitchFamily="34" charset="0"/>
              </a:rPr>
              <a:t>reactive</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oxygen</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species</a:t>
            </a:r>
            <a:endParaRPr lang="it-IT" sz="2000" b="1" dirty="0">
              <a:latin typeface="Arial" panose="020B0604020202020204" pitchFamily="34" charset="0"/>
              <a:cs typeface="Arial" panose="020B0604020202020204" pitchFamily="34" charset="0"/>
            </a:endParaRPr>
          </a:p>
          <a:p>
            <a:r>
              <a:rPr lang="it-IT" sz="2000" b="1" dirty="0">
                <a:latin typeface="Arial" panose="020B0604020202020204" pitchFamily="34" charset="0"/>
                <a:cs typeface="Arial" panose="020B0604020202020204" pitchFamily="34" charset="0"/>
              </a:rPr>
              <a:t> </a:t>
            </a:r>
          </a:p>
          <a:p>
            <a:pPr marL="342900" indent="-342900">
              <a:buFont typeface="Wingdings" pitchFamily="2" charset="2"/>
              <a:buChar char="Ø"/>
            </a:pPr>
            <a:r>
              <a:rPr lang="it-IT" sz="2000" b="1" dirty="0">
                <a:latin typeface="Arial" panose="020B0604020202020204" pitchFamily="34" charset="0"/>
                <a:cs typeface="Arial" panose="020B0604020202020204" pitchFamily="34" charset="0"/>
              </a:rPr>
              <a:t>"Up-</a:t>
            </a:r>
            <a:r>
              <a:rPr lang="it-IT" sz="2000" b="1" dirty="0" err="1">
                <a:latin typeface="Arial" panose="020B0604020202020204" pitchFamily="34" charset="0"/>
                <a:cs typeface="Arial" panose="020B0604020202020204" pitchFamily="34" charset="0"/>
              </a:rPr>
              <a:t>regulation</a:t>
            </a:r>
            <a:r>
              <a:rPr lang="it-IT" sz="2000" b="1" dirty="0">
                <a:latin typeface="Arial" panose="020B0604020202020204" pitchFamily="34" charset="0"/>
                <a:cs typeface="Arial" panose="020B0604020202020204" pitchFamily="34" charset="0"/>
              </a:rPr>
              <a:t>" or </a:t>
            </a:r>
            <a:r>
              <a:rPr lang="it-IT" sz="2000" b="1" dirty="0" err="1">
                <a:latin typeface="Arial" panose="020B0604020202020204" pitchFamily="34" charset="0"/>
                <a:cs typeface="Arial" panose="020B0604020202020204" pitchFamily="34" charset="0"/>
              </a:rPr>
              <a:t>protection</a:t>
            </a:r>
            <a:r>
              <a:rPr lang="it-IT" sz="2000" b="1" dirty="0">
                <a:latin typeface="Arial" panose="020B0604020202020204" pitchFamily="34" charset="0"/>
                <a:cs typeface="Arial" panose="020B0604020202020204" pitchFamily="34" charset="0"/>
              </a:rPr>
              <a:t> of the </a:t>
            </a:r>
            <a:r>
              <a:rPr lang="it-IT" sz="2000" b="1" dirty="0" err="1">
                <a:latin typeface="Arial" panose="020B0604020202020204" pitchFamily="34" charset="0"/>
                <a:cs typeface="Arial" panose="020B0604020202020204" pitchFamily="34" charset="0"/>
              </a:rPr>
              <a:t>antioxidant</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defenses</a:t>
            </a:r>
            <a:r>
              <a:rPr lang="it-IT" sz="2000" b="1" dirty="0">
                <a:latin typeface="Arial" panose="020B0604020202020204" pitchFamily="34" charset="0"/>
                <a:cs typeface="Arial" panose="020B0604020202020204" pitchFamily="34" charset="0"/>
              </a:rPr>
              <a:t> of the human body.</a:t>
            </a:r>
          </a:p>
        </p:txBody>
      </p:sp>
    </p:spTree>
    <p:extLst>
      <p:ext uri="{BB962C8B-B14F-4D97-AF65-F5344CB8AC3E}">
        <p14:creationId xmlns:p14="http://schemas.microsoft.com/office/powerpoint/2010/main" val="397708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46AA2B7-13D5-8347-B190-DD5F6F723DD0}"/>
              </a:ext>
            </a:extLst>
          </p:cNvPr>
          <p:cNvSpPr>
            <a:spLocks noGrp="1"/>
          </p:cNvSpPr>
          <p:nvPr>
            <p:ph type="sldNum" sz="quarter" idx="12"/>
          </p:nvPr>
        </p:nvSpPr>
        <p:spPr/>
        <p:txBody>
          <a:bodyPr/>
          <a:lstStyle/>
          <a:p>
            <a:fld id="{017B5861-EC54-884C-93FD-412F35D423E0}" type="slidenum">
              <a:rPr lang="it-IT" smtClean="0"/>
              <a:t>17</a:t>
            </a:fld>
            <a:endParaRPr lang="it-IT"/>
          </a:p>
        </p:txBody>
      </p:sp>
      <p:pic>
        <p:nvPicPr>
          <p:cNvPr id="4" name="Immagine 3">
            <a:extLst>
              <a:ext uri="{FF2B5EF4-FFF2-40B4-BE49-F238E27FC236}">
                <a16:creationId xmlns:a16="http://schemas.microsoft.com/office/drawing/2014/main" id="{E9731D15-40F8-DB48-91B1-B411B1BC6CFB}"/>
              </a:ext>
            </a:extLst>
          </p:cNvPr>
          <p:cNvPicPr>
            <a:picLocks noChangeAspect="1"/>
          </p:cNvPicPr>
          <p:nvPr/>
        </p:nvPicPr>
        <p:blipFill>
          <a:blip r:embed="rId2"/>
          <a:stretch>
            <a:fillRect/>
          </a:stretch>
        </p:blipFill>
        <p:spPr>
          <a:xfrm>
            <a:off x="673661" y="212584"/>
            <a:ext cx="3198264" cy="2329993"/>
          </a:xfrm>
          <a:prstGeom prst="rect">
            <a:avLst/>
          </a:prstGeom>
        </p:spPr>
      </p:pic>
      <p:sp>
        <p:nvSpPr>
          <p:cNvPr id="6" name="Rettangolo 5">
            <a:extLst>
              <a:ext uri="{FF2B5EF4-FFF2-40B4-BE49-F238E27FC236}">
                <a16:creationId xmlns:a16="http://schemas.microsoft.com/office/drawing/2014/main" id="{E4B77C54-4F1B-BF4D-BECC-0E9CAB7AB7C8}"/>
              </a:ext>
            </a:extLst>
          </p:cNvPr>
          <p:cNvSpPr/>
          <p:nvPr/>
        </p:nvSpPr>
        <p:spPr>
          <a:xfrm>
            <a:off x="4351867" y="234198"/>
            <a:ext cx="7614845" cy="1938992"/>
          </a:xfrm>
          <a:prstGeom prst="rect">
            <a:avLst/>
          </a:prstGeom>
        </p:spPr>
        <p:txBody>
          <a:bodyPr wrap="square">
            <a:spAutoFit/>
          </a:bodyPr>
          <a:lstStyle/>
          <a:p>
            <a:r>
              <a:rPr lang="it-IT" sz="2400" dirty="0"/>
              <a:t>Some </a:t>
            </a:r>
            <a:r>
              <a:rPr lang="it-IT" sz="2400" dirty="0" err="1"/>
              <a:t>flavonoids</a:t>
            </a:r>
            <a:r>
              <a:rPr lang="it-IT" sz="2400" dirty="0"/>
              <a:t> are </a:t>
            </a:r>
            <a:r>
              <a:rPr lang="it-IT" sz="2400" dirty="0" err="1"/>
              <a:t>able</a:t>
            </a:r>
            <a:r>
              <a:rPr lang="it-IT" sz="2400" dirty="0"/>
              <a:t> to </a:t>
            </a:r>
            <a:r>
              <a:rPr lang="it-IT" sz="2400" dirty="0" err="1"/>
              <a:t>effectively</a:t>
            </a:r>
            <a:r>
              <a:rPr lang="it-IT" sz="2400" dirty="0"/>
              <a:t> chelate the </a:t>
            </a:r>
            <a:r>
              <a:rPr lang="it-IT" sz="2400" dirty="0" err="1"/>
              <a:t>metals</a:t>
            </a:r>
            <a:r>
              <a:rPr lang="it-IT" sz="2400" dirty="0"/>
              <a:t> </a:t>
            </a:r>
            <a:r>
              <a:rPr lang="it-IT" sz="2400" dirty="0" err="1"/>
              <a:t>involved</a:t>
            </a:r>
            <a:r>
              <a:rPr lang="it-IT" sz="2400" dirty="0"/>
              <a:t> in </a:t>
            </a:r>
            <a:r>
              <a:rPr lang="it-IT" sz="2400" dirty="0" err="1"/>
              <a:t>metabolism</a:t>
            </a:r>
            <a:r>
              <a:rPr lang="it-IT" sz="2400" dirty="0"/>
              <a:t> of </a:t>
            </a:r>
            <a:r>
              <a:rPr lang="it-IT" sz="2400" dirty="0" err="1"/>
              <a:t>oxygen</a:t>
            </a:r>
            <a:r>
              <a:rPr lang="it-IT" sz="2400" dirty="0"/>
              <a:t>, </a:t>
            </a:r>
            <a:r>
              <a:rPr lang="it-IT" sz="2400" dirty="0" err="1"/>
              <a:t>such</a:t>
            </a:r>
            <a:r>
              <a:rPr lang="it-IT" sz="2400" dirty="0"/>
              <a:t> </a:t>
            </a:r>
            <a:r>
              <a:rPr lang="it-IT" sz="2400" dirty="0" err="1"/>
              <a:t>as</a:t>
            </a:r>
            <a:r>
              <a:rPr lang="it-IT" sz="2400" dirty="0"/>
              <a:t> </a:t>
            </a:r>
            <a:r>
              <a:rPr lang="it-IT" sz="2400" dirty="0" err="1"/>
              <a:t>iron</a:t>
            </a:r>
            <a:r>
              <a:rPr lang="it-IT" sz="2400" dirty="0"/>
              <a:t> and </a:t>
            </a:r>
            <a:r>
              <a:rPr lang="it-IT" sz="2400" dirty="0" err="1"/>
              <a:t>copper</a:t>
            </a:r>
            <a:r>
              <a:rPr lang="it-IT" sz="2400" dirty="0"/>
              <a:t>, </a:t>
            </a:r>
            <a:r>
              <a:rPr lang="it-IT" sz="2400" dirty="0" err="1"/>
              <a:t>which</a:t>
            </a:r>
            <a:r>
              <a:rPr lang="it-IT" sz="2400" dirty="0"/>
              <a:t> reduce </a:t>
            </a:r>
            <a:r>
              <a:rPr lang="it-IT" sz="2400" dirty="0" err="1"/>
              <a:t>hydrogen</a:t>
            </a:r>
            <a:r>
              <a:rPr lang="it-IT" sz="2400" dirty="0"/>
              <a:t> </a:t>
            </a:r>
            <a:r>
              <a:rPr lang="it-IT" sz="2400" dirty="0" err="1"/>
              <a:t>peroxide</a:t>
            </a:r>
            <a:r>
              <a:rPr lang="it-IT" sz="2400" dirty="0"/>
              <a:t> by </a:t>
            </a:r>
            <a:r>
              <a:rPr lang="it-IT" sz="2400" dirty="0" err="1"/>
              <a:t>generating</a:t>
            </a:r>
            <a:r>
              <a:rPr lang="it-IT" sz="2400" dirty="0"/>
              <a:t> the </a:t>
            </a:r>
            <a:r>
              <a:rPr lang="it-IT" sz="2400" dirty="0" err="1"/>
              <a:t>hydroxyl</a:t>
            </a:r>
            <a:r>
              <a:rPr lang="it-IT" sz="2400" dirty="0"/>
              <a:t> radical (</a:t>
            </a:r>
            <a:r>
              <a:rPr lang="it-IT" sz="2400" b="1" dirty="0">
                <a:solidFill>
                  <a:srgbClr val="FF0000"/>
                </a:solidFill>
                <a:latin typeface="Arial" panose="020B0604020202020204" pitchFamily="34" charset="0"/>
                <a:cs typeface="Arial" panose="020B0604020202020204" pitchFamily="34" charset="0"/>
              </a:rPr>
              <a:t>HO</a:t>
            </a:r>
            <a:r>
              <a:rPr lang="it-IT" sz="2400" b="1" baseline="30000" dirty="0">
                <a:solidFill>
                  <a:srgbClr val="FF0000"/>
                </a:solidFill>
                <a:latin typeface="Arial" panose="020B0604020202020204" pitchFamily="34" charset="0"/>
                <a:cs typeface="Arial" panose="020B0604020202020204" pitchFamily="34" charset="0"/>
              </a:rPr>
              <a:t>·</a:t>
            </a:r>
            <a:r>
              <a:rPr lang="it-IT" sz="2400" dirty="0"/>
              <a:t>) (1) and </a:t>
            </a:r>
            <a:r>
              <a:rPr lang="it-IT" sz="2400" dirty="0" err="1"/>
              <a:t>oxidize</a:t>
            </a:r>
            <a:r>
              <a:rPr lang="it-IT" sz="2400" dirty="0"/>
              <a:t> LDL (</a:t>
            </a:r>
            <a:r>
              <a:rPr lang="it-IT" sz="2400" dirty="0" err="1"/>
              <a:t>low</a:t>
            </a:r>
            <a:r>
              <a:rPr lang="it-IT" sz="2400" dirty="0"/>
              <a:t> </a:t>
            </a:r>
            <a:r>
              <a:rPr lang="it-IT" sz="2400" dirty="0" err="1"/>
              <a:t>density</a:t>
            </a:r>
            <a:r>
              <a:rPr lang="it-IT" sz="2400" dirty="0"/>
              <a:t> </a:t>
            </a:r>
            <a:r>
              <a:rPr lang="it-IT" sz="2400" dirty="0" err="1"/>
              <a:t>lipoprotein</a:t>
            </a:r>
            <a:r>
              <a:rPr lang="it-IT" sz="2400" dirty="0"/>
              <a:t>) (2)</a:t>
            </a:r>
          </a:p>
        </p:txBody>
      </p:sp>
      <p:pic>
        <p:nvPicPr>
          <p:cNvPr id="7" name="Picture 3">
            <a:extLst>
              <a:ext uri="{FF2B5EF4-FFF2-40B4-BE49-F238E27FC236}">
                <a16:creationId xmlns:a16="http://schemas.microsoft.com/office/drawing/2014/main" id="{AD3C3CA1-C5A4-6740-8B62-8359D23A4A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4" t="7384" b="2644"/>
          <a:stretch/>
        </p:blipFill>
        <p:spPr bwMode="auto">
          <a:xfrm>
            <a:off x="3220488" y="4125993"/>
            <a:ext cx="5648726" cy="241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20ADA75A-DEC0-8340-9350-563212E11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59" y="2421100"/>
            <a:ext cx="6658765" cy="132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47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346" y="4021108"/>
            <a:ext cx="673735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a:extLst>
              <a:ext uri="{FF2B5EF4-FFF2-40B4-BE49-F238E27FC236}">
                <a16:creationId xmlns:a16="http://schemas.microsoft.com/office/drawing/2014/main" id="{1E193F37-28D7-EB48-92A9-28B9392C5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807" y="638728"/>
            <a:ext cx="8358429" cy="266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101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03513" y="2276872"/>
            <a:ext cx="45719" cy="369332"/>
          </a:xfrm>
          <a:prstGeom prst="rect">
            <a:avLst/>
          </a:prstGeom>
          <a:noFill/>
        </p:spPr>
        <p:txBody>
          <a:bodyPr wrap="square" rtlCol="0">
            <a:spAutoFit/>
          </a:bodyPr>
          <a:lstStyle/>
          <a:p>
            <a:endParaRPr lang="it-IT"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898" y="690031"/>
            <a:ext cx="5520729" cy="195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a:extLst>
              <a:ext uri="{FF2B5EF4-FFF2-40B4-BE49-F238E27FC236}">
                <a16:creationId xmlns:a16="http://schemas.microsoft.com/office/drawing/2014/main" id="{45675C60-15CA-8B49-B0F2-BBED7EB2EDB9}"/>
              </a:ext>
            </a:extLst>
          </p:cNvPr>
          <p:cNvSpPr/>
          <p:nvPr/>
        </p:nvSpPr>
        <p:spPr>
          <a:xfrm>
            <a:off x="668866" y="3380938"/>
            <a:ext cx="10642600" cy="2862322"/>
          </a:xfrm>
          <a:prstGeom prst="rect">
            <a:avLst/>
          </a:prstGeom>
        </p:spPr>
        <p:txBody>
          <a:bodyPr wrap="square">
            <a:spAutoFit/>
          </a:bodyPr>
          <a:lstStyle/>
          <a:p>
            <a:pPr marL="285750" indent="-285750" algn="ctr">
              <a:buFont typeface="Wingdings" pitchFamily="2" charset="2"/>
              <a:buChar char="Ø"/>
            </a:pPr>
            <a:r>
              <a:rPr lang="it-IT" dirty="0"/>
              <a:t>The </a:t>
            </a:r>
            <a:r>
              <a:rPr lang="it-IT" dirty="0" err="1"/>
              <a:t>antioxidant</a:t>
            </a:r>
            <a:r>
              <a:rPr lang="it-IT" dirty="0"/>
              <a:t> </a:t>
            </a:r>
            <a:r>
              <a:rPr lang="it-IT" dirty="0" err="1"/>
              <a:t>activity</a:t>
            </a:r>
            <a:r>
              <a:rPr lang="it-IT" dirty="0"/>
              <a:t> </a:t>
            </a:r>
            <a:r>
              <a:rPr lang="it-IT" dirty="0" err="1"/>
              <a:t>depends</a:t>
            </a:r>
            <a:r>
              <a:rPr lang="it-IT" dirty="0"/>
              <a:t> on the </a:t>
            </a:r>
            <a:r>
              <a:rPr lang="it-IT" dirty="0" err="1"/>
              <a:t>functional</a:t>
            </a:r>
            <a:r>
              <a:rPr lang="it-IT" dirty="0"/>
              <a:t> </a:t>
            </a:r>
            <a:r>
              <a:rPr lang="it-IT" dirty="0" err="1"/>
              <a:t>groups</a:t>
            </a:r>
            <a:r>
              <a:rPr lang="it-IT" dirty="0"/>
              <a:t> and </a:t>
            </a:r>
            <a:r>
              <a:rPr lang="it-IT" dirty="0" err="1"/>
              <a:t>is</a:t>
            </a:r>
            <a:r>
              <a:rPr lang="it-IT" dirty="0"/>
              <a:t> </a:t>
            </a:r>
            <a:r>
              <a:rPr lang="it-IT" dirty="0" err="1"/>
              <a:t>greater</a:t>
            </a:r>
            <a:r>
              <a:rPr lang="it-IT" dirty="0"/>
              <a:t> </a:t>
            </a:r>
            <a:r>
              <a:rPr lang="it-IT" dirty="0" err="1"/>
              <a:t>when</a:t>
            </a:r>
            <a:r>
              <a:rPr lang="it-IT" dirty="0"/>
              <a:t> the B ring </a:t>
            </a:r>
            <a:r>
              <a:rPr lang="it-IT" dirty="0" err="1"/>
              <a:t>consists</a:t>
            </a:r>
            <a:r>
              <a:rPr lang="it-IT" dirty="0"/>
              <a:t> of a </a:t>
            </a:r>
            <a:r>
              <a:rPr lang="it-IT" dirty="0" err="1"/>
              <a:t>catechol</a:t>
            </a:r>
            <a:r>
              <a:rPr lang="it-IT" dirty="0"/>
              <a:t>, </a:t>
            </a:r>
            <a:r>
              <a:rPr lang="it-IT" dirty="0" err="1"/>
              <a:t>as</a:t>
            </a:r>
            <a:r>
              <a:rPr lang="it-IT" dirty="0"/>
              <a:t> </a:t>
            </a:r>
            <a:r>
              <a:rPr lang="it-IT" dirty="0" err="1"/>
              <a:t>it</a:t>
            </a:r>
            <a:r>
              <a:rPr lang="it-IT" dirty="0"/>
              <a:t> </a:t>
            </a:r>
            <a:r>
              <a:rPr lang="it-IT" dirty="0" err="1"/>
              <a:t>is</a:t>
            </a:r>
            <a:r>
              <a:rPr lang="it-IT" dirty="0"/>
              <a:t> a </a:t>
            </a:r>
            <a:r>
              <a:rPr lang="it-IT" dirty="0" err="1"/>
              <a:t>better</a:t>
            </a:r>
            <a:r>
              <a:rPr lang="it-IT" dirty="0"/>
              <a:t> electron-</a:t>
            </a:r>
            <a:r>
              <a:rPr lang="it-IT" dirty="0" err="1"/>
              <a:t>donor</a:t>
            </a:r>
            <a:r>
              <a:rPr lang="it-IT" dirty="0"/>
              <a:t> </a:t>
            </a:r>
            <a:r>
              <a:rPr lang="it-IT" dirty="0" err="1"/>
              <a:t>group</a:t>
            </a:r>
            <a:r>
              <a:rPr lang="it-IT" dirty="0"/>
              <a:t> </a:t>
            </a:r>
            <a:r>
              <a:rPr lang="it-IT" dirty="0" err="1"/>
              <a:t>than</a:t>
            </a:r>
            <a:r>
              <a:rPr lang="it-IT" dirty="0"/>
              <a:t> a </a:t>
            </a:r>
            <a:r>
              <a:rPr lang="it-IT" dirty="0" err="1"/>
              <a:t>simple</a:t>
            </a:r>
            <a:r>
              <a:rPr lang="it-IT" dirty="0"/>
              <a:t> </a:t>
            </a:r>
            <a:r>
              <a:rPr lang="it-IT" dirty="0" err="1"/>
              <a:t>phenol</a:t>
            </a:r>
            <a:r>
              <a:rPr lang="it-IT" dirty="0"/>
              <a:t>. </a:t>
            </a:r>
          </a:p>
          <a:p>
            <a:pPr marL="285750" indent="-285750">
              <a:buFont typeface="Wingdings" pitchFamily="2" charset="2"/>
              <a:buChar char="Ø"/>
            </a:pPr>
            <a:endParaRPr lang="it-IT" dirty="0"/>
          </a:p>
          <a:p>
            <a:pPr marL="285750" indent="-285750" algn="ctr">
              <a:buFont typeface="Wingdings" pitchFamily="2" charset="2"/>
              <a:buChar char="Ø"/>
            </a:pPr>
            <a:r>
              <a:rPr lang="it-IT" dirty="0" err="1"/>
              <a:t>Furthermore</a:t>
            </a:r>
            <a:r>
              <a:rPr lang="it-IT" dirty="0"/>
              <a:t>, a double bond in position ∆ 2,3 </a:t>
            </a:r>
            <a:r>
              <a:rPr lang="it-IT" dirty="0" err="1"/>
              <a:t>conjugated</a:t>
            </a:r>
            <a:r>
              <a:rPr lang="it-IT" dirty="0"/>
              <a:t> with an “</a:t>
            </a:r>
            <a:r>
              <a:rPr lang="it-IT" dirty="0" err="1"/>
              <a:t>oxo</a:t>
            </a:r>
            <a:r>
              <a:rPr lang="it-IT" dirty="0"/>
              <a:t>” </a:t>
            </a:r>
            <a:r>
              <a:rPr lang="it-IT" dirty="0" err="1"/>
              <a:t>group</a:t>
            </a:r>
            <a:r>
              <a:rPr lang="it-IT" dirty="0"/>
              <a:t> in C-4 </a:t>
            </a:r>
            <a:r>
              <a:rPr lang="it-IT" dirty="0" err="1"/>
              <a:t>is</a:t>
            </a:r>
            <a:r>
              <a:rPr lang="it-IT" dirty="0"/>
              <a:t> </a:t>
            </a:r>
            <a:r>
              <a:rPr lang="it-IT" dirty="0" err="1"/>
              <a:t>necessary</a:t>
            </a:r>
            <a:r>
              <a:rPr lang="it-IT" dirty="0"/>
              <a:t>, </a:t>
            </a:r>
            <a:r>
              <a:rPr lang="it-IT" dirty="0" err="1"/>
              <a:t>which</a:t>
            </a:r>
            <a:r>
              <a:rPr lang="it-IT" dirty="0"/>
              <a:t> </a:t>
            </a:r>
            <a:r>
              <a:rPr lang="it-IT" dirty="0" err="1"/>
              <a:t>is</a:t>
            </a:r>
            <a:r>
              <a:rPr lang="it-IT" dirty="0"/>
              <a:t> </a:t>
            </a:r>
            <a:r>
              <a:rPr lang="it-IT" dirty="0" err="1"/>
              <a:t>responsible</a:t>
            </a:r>
            <a:r>
              <a:rPr lang="it-IT" dirty="0"/>
              <a:t> for the </a:t>
            </a:r>
            <a:r>
              <a:rPr lang="it-IT" dirty="0" err="1"/>
              <a:t>delocalization</a:t>
            </a:r>
            <a:r>
              <a:rPr lang="it-IT" dirty="0"/>
              <a:t> of the </a:t>
            </a:r>
            <a:r>
              <a:rPr lang="it-IT" dirty="0" err="1"/>
              <a:t>electrons</a:t>
            </a:r>
            <a:r>
              <a:rPr lang="it-IT" dirty="0"/>
              <a:t>. </a:t>
            </a:r>
          </a:p>
          <a:p>
            <a:pPr marL="285750" indent="-285750">
              <a:buFont typeface="Wingdings" pitchFamily="2" charset="2"/>
              <a:buChar char="Ø"/>
            </a:pPr>
            <a:endParaRPr lang="it-IT" dirty="0"/>
          </a:p>
          <a:p>
            <a:pPr marL="285750" indent="-285750" algn="ctr">
              <a:buFont typeface="Wingdings" pitchFamily="2" charset="2"/>
              <a:buChar char="Ø"/>
            </a:pPr>
            <a:r>
              <a:rPr lang="it-IT" dirty="0"/>
              <a:t>The </a:t>
            </a:r>
            <a:r>
              <a:rPr lang="it-IT" dirty="0" err="1"/>
              <a:t>presence</a:t>
            </a:r>
            <a:r>
              <a:rPr lang="it-IT" dirty="0"/>
              <a:t> of an OH </a:t>
            </a:r>
            <a:r>
              <a:rPr lang="it-IT" dirty="0" err="1"/>
              <a:t>group</a:t>
            </a:r>
            <a:r>
              <a:rPr lang="it-IT" dirty="0"/>
              <a:t> on C-3 in the </a:t>
            </a:r>
            <a:r>
              <a:rPr lang="it-IT" dirty="0" err="1"/>
              <a:t>heterocyclic</a:t>
            </a:r>
            <a:r>
              <a:rPr lang="it-IT" dirty="0"/>
              <a:t> ring </a:t>
            </a:r>
            <a:r>
              <a:rPr lang="it-IT" dirty="0" err="1"/>
              <a:t>increases</a:t>
            </a:r>
            <a:r>
              <a:rPr lang="it-IT" dirty="0"/>
              <a:t> the radical-</a:t>
            </a:r>
            <a:r>
              <a:rPr lang="it-IT" dirty="0" err="1"/>
              <a:t>scavenging</a:t>
            </a:r>
            <a:r>
              <a:rPr lang="it-IT" dirty="0"/>
              <a:t> </a:t>
            </a:r>
            <a:r>
              <a:rPr lang="it-IT" dirty="0" err="1"/>
              <a:t>activity</a:t>
            </a:r>
            <a:r>
              <a:rPr lang="it-IT" dirty="0"/>
              <a:t>.</a:t>
            </a:r>
          </a:p>
          <a:p>
            <a:pPr marL="285750" indent="-285750">
              <a:buFont typeface="Wingdings" pitchFamily="2" charset="2"/>
              <a:buChar char="Ø"/>
            </a:pPr>
            <a:endParaRPr lang="it-IT" dirty="0"/>
          </a:p>
          <a:p>
            <a:pPr marL="285750" indent="-285750" algn="ctr">
              <a:buFont typeface="Wingdings" pitchFamily="2" charset="2"/>
              <a:buChar char="Ø"/>
            </a:pPr>
            <a:r>
              <a:rPr lang="it-IT" dirty="0"/>
              <a:t>The radical-</a:t>
            </a:r>
            <a:r>
              <a:rPr lang="it-IT" dirty="0" err="1"/>
              <a:t>scavenging</a:t>
            </a:r>
            <a:r>
              <a:rPr lang="it-IT" dirty="0"/>
              <a:t> </a:t>
            </a:r>
            <a:r>
              <a:rPr lang="it-IT" dirty="0" err="1"/>
              <a:t>activity</a:t>
            </a:r>
            <a:r>
              <a:rPr lang="it-IT" dirty="0"/>
              <a:t> </a:t>
            </a:r>
            <a:r>
              <a:rPr lang="it-IT" dirty="0" err="1"/>
              <a:t>does</a:t>
            </a:r>
            <a:r>
              <a:rPr lang="it-IT" dirty="0"/>
              <a:t> </a:t>
            </a:r>
            <a:r>
              <a:rPr lang="it-IT" dirty="0" err="1"/>
              <a:t>not</a:t>
            </a:r>
            <a:r>
              <a:rPr lang="it-IT" dirty="0"/>
              <a:t> </a:t>
            </a:r>
            <a:r>
              <a:rPr lang="it-IT" dirty="0" err="1"/>
              <a:t>increase</a:t>
            </a:r>
            <a:r>
              <a:rPr lang="it-IT" dirty="0"/>
              <a:t> with an </a:t>
            </a:r>
            <a:r>
              <a:rPr lang="it-IT" dirty="0" err="1"/>
              <a:t>additional</a:t>
            </a:r>
            <a:r>
              <a:rPr lang="it-IT" dirty="0"/>
              <a:t> OH and / or </a:t>
            </a:r>
            <a:r>
              <a:rPr lang="it-IT" dirty="0" err="1"/>
              <a:t>Methoxy</a:t>
            </a:r>
            <a:r>
              <a:rPr lang="it-IT" dirty="0"/>
              <a:t> </a:t>
            </a:r>
            <a:r>
              <a:rPr lang="it-IT" dirty="0" err="1"/>
              <a:t>group</a:t>
            </a:r>
            <a:r>
              <a:rPr lang="it-IT" dirty="0"/>
              <a:t> in position 5 and 7.</a:t>
            </a:r>
          </a:p>
        </p:txBody>
      </p:sp>
    </p:spTree>
    <p:extLst>
      <p:ext uri="{BB962C8B-B14F-4D97-AF65-F5344CB8AC3E}">
        <p14:creationId xmlns:p14="http://schemas.microsoft.com/office/powerpoint/2010/main" val="104925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6D97D23-1C3E-1347-BB65-9DD22A636760}"/>
              </a:ext>
            </a:extLst>
          </p:cNvPr>
          <p:cNvSpPr>
            <a:spLocks noGrp="1"/>
          </p:cNvSpPr>
          <p:nvPr>
            <p:ph type="sldNum" sz="quarter" idx="12"/>
          </p:nvPr>
        </p:nvSpPr>
        <p:spPr/>
        <p:txBody>
          <a:bodyPr/>
          <a:lstStyle/>
          <a:p>
            <a:fld id="{017B5861-EC54-884C-93FD-412F35D423E0}" type="slidenum">
              <a:rPr lang="it-IT" smtClean="0"/>
              <a:t>2</a:t>
            </a:fld>
            <a:endParaRPr lang="it-IT"/>
          </a:p>
        </p:txBody>
      </p:sp>
      <p:pic>
        <p:nvPicPr>
          <p:cNvPr id="4" name="Immagine 3">
            <a:extLst>
              <a:ext uri="{FF2B5EF4-FFF2-40B4-BE49-F238E27FC236}">
                <a16:creationId xmlns:a16="http://schemas.microsoft.com/office/drawing/2014/main" id="{4B2CF844-0B13-5C4A-A503-081F2C85447F}"/>
              </a:ext>
            </a:extLst>
          </p:cNvPr>
          <p:cNvPicPr>
            <a:picLocks noChangeAspect="1"/>
          </p:cNvPicPr>
          <p:nvPr/>
        </p:nvPicPr>
        <p:blipFill rotWithShape="1">
          <a:blip r:embed="rId2"/>
          <a:srcRect b="29442"/>
          <a:stretch/>
        </p:blipFill>
        <p:spPr>
          <a:xfrm>
            <a:off x="4549432" y="1016001"/>
            <a:ext cx="7454978" cy="4476968"/>
          </a:xfrm>
          <a:prstGeom prst="rect">
            <a:avLst/>
          </a:prstGeom>
        </p:spPr>
      </p:pic>
      <p:sp>
        <p:nvSpPr>
          <p:cNvPr id="5" name="CasellaDiTesto 4">
            <a:extLst>
              <a:ext uri="{FF2B5EF4-FFF2-40B4-BE49-F238E27FC236}">
                <a16:creationId xmlns:a16="http://schemas.microsoft.com/office/drawing/2014/main" id="{C0830D00-04F3-B644-B831-6DA4CA40C6D2}"/>
              </a:ext>
            </a:extLst>
          </p:cNvPr>
          <p:cNvSpPr txBox="1"/>
          <p:nvPr/>
        </p:nvSpPr>
        <p:spPr>
          <a:xfrm>
            <a:off x="429346" y="495274"/>
            <a:ext cx="3275256" cy="646331"/>
          </a:xfrm>
          <a:prstGeom prst="rect">
            <a:avLst/>
          </a:prstGeom>
          <a:noFill/>
        </p:spPr>
        <p:txBody>
          <a:bodyPr wrap="none" rtlCol="0">
            <a:spAutoFit/>
          </a:bodyPr>
          <a:lstStyle/>
          <a:p>
            <a:r>
              <a:rPr lang="it-IT" b="1" dirty="0" err="1">
                <a:latin typeface="Arial" panose="020B0604020202020204" pitchFamily="34" charset="0"/>
                <a:cs typeface="Arial" panose="020B0604020202020204" pitchFamily="34" charset="0"/>
              </a:rPr>
              <a:t>Synthesis</a:t>
            </a:r>
            <a:r>
              <a:rPr lang="it-IT" b="1" dirty="0">
                <a:latin typeface="Arial" panose="020B0604020202020204" pitchFamily="34" charset="0"/>
                <a:cs typeface="Arial" panose="020B0604020202020204" pitchFamily="34" charset="0"/>
              </a:rPr>
              <a:t> of 4-Cumaric acid</a:t>
            </a:r>
          </a:p>
          <a:p>
            <a:pPr algn="ctr"/>
            <a:r>
              <a:rPr lang="it-IT" b="1" dirty="0">
                <a:latin typeface="Arial" panose="020B0604020202020204" pitchFamily="34" charset="0"/>
                <a:cs typeface="Arial" panose="020B0604020202020204" pitchFamily="34" charset="0"/>
              </a:rPr>
              <a:t>from </a:t>
            </a:r>
            <a:r>
              <a:rPr lang="it-IT" b="1" dirty="0" err="1">
                <a:latin typeface="Arial" panose="020B0604020202020204" pitchFamily="34" charset="0"/>
                <a:cs typeface="Arial" panose="020B0604020202020204" pitchFamily="34" charset="0"/>
              </a:rPr>
              <a:t>prefenic</a:t>
            </a:r>
            <a:r>
              <a:rPr lang="it-IT" b="1" dirty="0">
                <a:latin typeface="Arial" panose="020B0604020202020204" pitchFamily="34" charset="0"/>
                <a:cs typeface="Arial" panose="020B0604020202020204" pitchFamily="34" charset="0"/>
              </a:rPr>
              <a:t> acid </a:t>
            </a:r>
          </a:p>
        </p:txBody>
      </p:sp>
      <p:sp>
        <p:nvSpPr>
          <p:cNvPr id="6" name="CasellaDiTesto 5">
            <a:extLst>
              <a:ext uri="{FF2B5EF4-FFF2-40B4-BE49-F238E27FC236}">
                <a16:creationId xmlns:a16="http://schemas.microsoft.com/office/drawing/2014/main" id="{62044492-B293-C745-A32A-98597E504265}"/>
              </a:ext>
            </a:extLst>
          </p:cNvPr>
          <p:cNvSpPr txBox="1"/>
          <p:nvPr/>
        </p:nvSpPr>
        <p:spPr>
          <a:xfrm>
            <a:off x="647700" y="2066469"/>
            <a:ext cx="3520809" cy="3170099"/>
          </a:xfrm>
          <a:prstGeom prst="rect">
            <a:avLst/>
          </a:prstGeom>
          <a:noFill/>
        </p:spPr>
        <p:txBody>
          <a:bodyPr wrap="square" rtlCol="0">
            <a:spAutoFit/>
          </a:bodyPr>
          <a:lstStyle/>
          <a:p>
            <a:pPr algn="ctr"/>
            <a:r>
              <a:rPr lang="it-IT" sz="2000" dirty="0"/>
              <a:t>4-coumaric acid (</a:t>
            </a:r>
            <a:r>
              <a:rPr lang="it-IT" sz="2000" dirty="0">
                <a:cs typeface="Arial" panose="020B0604020202020204" pitchFamily="34" charset="0"/>
              </a:rPr>
              <a:t>4-Hydroxy-cinnamic acid) </a:t>
            </a:r>
            <a:r>
              <a:rPr lang="it-IT" sz="2000" dirty="0" err="1">
                <a:cs typeface="Arial" panose="020B0604020202020204" pitchFamily="34" charset="0"/>
              </a:rPr>
              <a:t>is</a:t>
            </a:r>
            <a:r>
              <a:rPr lang="it-IT" sz="2000" dirty="0">
                <a:cs typeface="Arial" panose="020B0604020202020204" pitchFamily="34" charset="0"/>
              </a:rPr>
              <a:t> </a:t>
            </a:r>
            <a:r>
              <a:rPr lang="it-IT" sz="2000" dirty="0" err="1">
                <a:cs typeface="Arial" panose="020B0604020202020204" pitchFamily="34" charset="0"/>
              </a:rPr>
              <a:t>esterified</a:t>
            </a:r>
            <a:r>
              <a:rPr lang="it-IT" sz="2000" dirty="0">
                <a:cs typeface="Arial" panose="020B0604020202020204" pitchFamily="34" charset="0"/>
              </a:rPr>
              <a:t> with </a:t>
            </a:r>
            <a:r>
              <a:rPr lang="it-IT" sz="2000" dirty="0" err="1">
                <a:cs typeface="Arial" panose="020B0604020202020204" pitchFamily="34" charset="0"/>
              </a:rPr>
              <a:t>CoA</a:t>
            </a:r>
            <a:r>
              <a:rPr lang="it-IT" sz="2000" dirty="0">
                <a:cs typeface="Arial" panose="020B0604020202020204" pitchFamily="34" charset="0"/>
              </a:rPr>
              <a:t> and </a:t>
            </a:r>
            <a:r>
              <a:rPr lang="it-IT" sz="2000" dirty="0" err="1">
                <a:cs typeface="Arial" panose="020B0604020202020204" pitchFamily="34" charset="0"/>
              </a:rPr>
              <a:t>is</a:t>
            </a:r>
            <a:r>
              <a:rPr lang="it-IT" sz="2000" dirty="0">
                <a:cs typeface="Arial" panose="020B0604020202020204" pitchFamily="34" charset="0"/>
              </a:rPr>
              <a:t>  the starter </a:t>
            </a:r>
            <a:r>
              <a:rPr lang="it-IT" sz="2000" dirty="0" err="1">
                <a:cs typeface="Arial" panose="020B0604020202020204" pitchFamily="34" charset="0"/>
              </a:rPr>
              <a:t>unit</a:t>
            </a:r>
            <a:r>
              <a:rPr lang="it-IT" sz="2000" dirty="0">
                <a:cs typeface="Arial" panose="020B0604020202020204" pitchFamily="34" charset="0"/>
              </a:rPr>
              <a:t>  in the </a:t>
            </a:r>
            <a:r>
              <a:rPr lang="it-IT" sz="2000" dirty="0" err="1">
                <a:cs typeface="Arial" panose="020B0604020202020204" pitchFamily="34" charset="0"/>
              </a:rPr>
              <a:t>synthesis</a:t>
            </a:r>
            <a:r>
              <a:rPr lang="it-IT" sz="2000" dirty="0">
                <a:cs typeface="Arial" panose="020B0604020202020204" pitchFamily="34" charset="0"/>
              </a:rPr>
              <a:t> of </a:t>
            </a:r>
            <a:r>
              <a:rPr lang="it-IT" sz="2000" dirty="0" err="1">
                <a:cs typeface="Arial" panose="020B0604020202020204" pitchFamily="34" charset="0"/>
              </a:rPr>
              <a:t>aromatic</a:t>
            </a:r>
            <a:r>
              <a:rPr lang="it-IT" sz="2000" dirty="0">
                <a:cs typeface="Arial" panose="020B0604020202020204" pitchFamily="34" charset="0"/>
              </a:rPr>
              <a:t> </a:t>
            </a:r>
            <a:r>
              <a:rPr lang="it-IT" sz="2000" dirty="0" err="1">
                <a:cs typeface="Arial" panose="020B0604020202020204" pitchFamily="34" charset="0"/>
              </a:rPr>
              <a:t>polyketides</a:t>
            </a:r>
            <a:r>
              <a:rPr lang="it-IT" sz="2000" dirty="0">
                <a:cs typeface="Arial" panose="020B0604020202020204" pitchFamily="34" charset="0"/>
              </a:rPr>
              <a:t>. </a:t>
            </a:r>
          </a:p>
          <a:p>
            <a:pPr algn="ctr"/>
            <a:endParaRPr lang="it-IT" sz="2000" dirty="0">
              <a:cs typeface="Arial" panose="020B0604020202020204" pitchFamily="34" charset="0"/>
            </a:endParaRPr>
          </a:p>
          <a:p>
            <a:pPr algn="ctr"/>
            <a:endParaRPr lang="it-IT" sz="2000" dirty="0">
              <a:cs typeface="Arial" panose="020B0604020202020204" pitchFamily="34" charset="0"/>
            </a:endParaRPr>
          </a:p>
          <a:p>
            <a:pPr algn="ctr"/>
            <a:endParaRPr lang="it-IT" sz="2000" dirty="0">
              <a:cs typeface="Arial" panose="020B0604020202020204" pitchFamily="34" charset="0"/>
            </a:endParaRPr>
          </a:p>
          <a:p>
            <a:pPr algn="ctr"/>
            <a:r>
              <a:rPr lang="it-IT" sz="2000" dirty="0">
                <a:cs typeface="Arial" panose="020B0604020202020204" pitchFamily="34" charset="0"/>
              </a:rPr>
              <a:t>PAL: </a:t>
            </a:r>
            <a:r>
              <a:rPr lang="it-IT" sz="2000" dirty="0" err="1">
                <a:cs typeface="Arial" panose="020B0604020202020204" pitchFamily="34" charset="0"/>
              </a:rPr>
              <a:t>phenylalanine</a:t>
            </a:r>
            <a:r>
              <a:rPr lang="it-IT" sz="2000" dirty="0">
                <a:cs typeface="Arial" panose="020B0604020202020204" pitchFamily="34" charset="0"/>
              </a:rPr>
              <a:t>/</a:t>
            </a:r>
            <a:r>
              <a:rPr lang="it-IT" sz="2000" dirty="0" err="1">
                <a:cs typeface="Arial" panose="020B0604020202020204" pitchFamily="34" charset="0"/>
              </a:rPr>
              <a:t>tyrosine</a:t>
            </a:r>
            <a:r>
              <a:rPr lang="it-IT" sz="2000" dirty="0">
                <a:cs typeface="Arial" panose="020B0604020202020204" pitchFamily="34" charset="0"/>
              </a:rPr>
              <a:t> </a:t>
            </a:r>
            <a:r>
              <a:rPr lang="it-IT" sz="2000" dirty="0" err="1">
                <a:cs typeface="Arial" panose="020B0604020202020204" pitchFamily="34" charset="0"/>
              </a:rPr>
              <a:t>ammonia</a:t>
            </a:r>
            <a:r>
              <a:rPr lang="it-IT" sz="2000" dirty="0">
                <a:cs typeface="Arial" panose="020B0604020202020204" pitchFamily="34" charset="0"/>
              </a:rPr>
              <a:t> </a:t>
            </a:r>
            <a:r>
              <a:rPr lang="it-IT" sz="2000" dirty="0" err="1">
                <a:cs typeface="Arial" panose="020B0604020202020204" pitchFamily="34" charset="0"/>
              </a:rPr>
              <a:t>lyases</a:t>
            </a:r>
            <a:r>
              <a:rPr lang="it-IT" sz="2000" dirty="0">
                <a:cs typeface="Arial" panose="020B0604020202020204" pitchFamily="34" charset="0"/>
              </a:rPr>
              <a:t> (PAL, TAL)</a:t>
            </a:r>
            <a:endParaRPr lang="it-IT" sz="2000" dirty="0"/>
          </a:p>
        </p:txBody>
      </p:sp>
    </p:spTree>
    <p:extLst>
      <p:ext uri="{BB962C8B-B14F-4D97-AF65-F5344CB8AC3E}">
        <p14:creationId xmlns:p14="http://schemas.microsoft.com/office/powerpoint/2010/main" val="249873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50333" y="495213"/>
            <a:ext cx="11108267" cy="1815882"/>
          </a:xfrm>
          <a:prstGeom prst="rect">
            <a:avLst/>
          </a:prstGeom>
          <a:noFill/>
        </p:spPr>
        <p:txBody>
          <a:bodyPr wrap="square" rtlCol="0">
            <a:spAutoFit/>
          </a:bodyPr>
          <a:lstStyle/>
          <a:p>
            <a:pPr marL="285750" indent="-285750">
              <a:buFont typeface="Wingdings" pitchFamily="2" charset="2"/>
              <a:buChar char="Ø"/>
            </a:pPr>
            <a:r>
              <a:rPr lang="it-IT" sz="1400" dirty="0">
                <a:latin typeface="Arial" panose="020B0604020202020204" pitchFamily="34" charset="0"/>
                <a:cs typeface="Arial" panose="020B0604020202020204" pitchFamily="34" charset="0"/>
              </a:rPr>
              <a:t>To </a:t>
            </a:r>
            <a:r>
              <a:rPr lang="it-IT" sz="1400" dirty="0" err="1">
                <a:latin typeface="Arial" panose="020B0604020202020204" pitchFamily="34" charset="0"/>
                <a:cs typeface="Arial" panose="020B0604020202020204" pitchFamily="34" charset="0"/>
              </a:rPr>
              <a:t>establish</a:t>
            </a:r>
            <a:r>
              <a:rPr lang="it-IT" sz="1400" dirty="0">
                <a:latin typeface="Arial" panose="020B0604020202020204" pitchFamily="34" charset="0"/>
                <a:cs typeface="Arial" panose="020B0604020202020204" pitchFamily="34" charset="0"/>
              </a:rPr>
              <a:t> the </a:t>
            </a:r>
            <a:r>
              <a:rPr lang="it-IT" sz="1400" dirty="0" err="1">
                <a:latin typeface="Arial" panose="020B0604020202020204" pitchFamily="34" charset="0"/>
                <a:cs typeface="Arial" panose="020B0604020202020204" pitchFamily="34" charset="0"/>
              </a:rPr>
              <a:t>relationship</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between</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antioxidant</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activity</a:t>
            </a:r>
            <a:r>
              <a:rPr lang="it-IT" sz="1400" dirty="0">
                <a:latin typeface="Arial" panose="020B0604020202020204" pitchFamily="34" charset="0"/>
                <a:cs typeface="Arial" panose="020B0604020202020204" pitchFamily="34" charset="0"/>
              </a:rPr>
              <a:t> (radical-</a:t>
            </a:r>
            <a:r>
              <a:rPr lang="it-IT" sz="1400" dirty="0" err="1">
                <a:latin typeface="Arial" panose="020B0604020202020204" pitchFamily="34" charset="0"/>
                <a:cs typeface="Arial" panose="020B0604020202020204" pitchFamily="34" charset="0"/>
              </a:rPr>
              <a:t>scavenging</a:t>
            </a:r>
            <a:r>
              <a:rPr lang="it-IT" sz="1400" dirty="0">
                <a:latin typeface="Arial" panose="020B0604020202020204" pitchFamily="34" charset="0"/>
                <a:cs typeface="Arial" panose="020B0604020202020204" pitchFamily="34" charset="0"/>
              </a:rPr>
              <a:t>) and the </a:t>
            </a:r>
            <a:r>
              <a:rPr lang="it-IT" sz="1400" dirty="0" err="1">
                <a:latin typeface="Arial" panose="020B0604020202020204" pitchFamily="34" charset="0"/>
                <a:cs typeface="Arial" panose="020B0604020202020204" pitchFamily="34" charset="0"/>
              </a:rPr>
              <a:t>structure</a:t>
            </a:r>
            <a:r>
              <a:rPr lang="it-IT" sz="1400" dirty="0">
                <a:latin typeface="Arial" panose="020B0604020202020204" pitchFamily="34" charset="0"/>
                <a:cs typeface="Arial" panose="020B0604020202020204" pitchFamily="34" charset="0"/>
              </a:rPr>
              <a:t> of the </a:t>
            </a:r>
            <a:r>
              <a:rPr lang="it-IT" sz="1400" dirty="0" err="1">
                <a:latin typeface="Arial" panose="020B0604020202020204" pitchFamily="34" charset="0"/>
                <a:cs typeface="Arial" panose="020B0604020202020204" pitchFamily="34" charset="0"/>
              </a:rPr>
              <a:t>different</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flavonoids</a:t>
            </a:r>
            <a:r>
              <a:rPr lang="it-IT" sz="1400" dirty="0">
                <a:latin typeface="Arial" panose="020B0604020202020204" pitchFamily="34" charset="0"/>
                <a:cs typeface="Arial" panose="020B0604020202020204" pitchFamily="34" charset="0"/>
              </a:rPr>
              <a:t>, a procedure </a:t>
            </a:r>
            <a:r>
              <a:rPr lang="it-IT" sz="1400" dirty="0" err="1">
                <a:latin typeface="Arial" panose="020B0604020202020204" pitchFamily="34" charset="0"/>
                <a:cs typeface="Arial" panose="020B0604020202020204" pitchFamily="34" charset="0"/>
              </a:rPr>
              <a:t>was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developed</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that</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allowed</a:t>
            </a:r>
            <a:r>
              <a:rPr lang="it-IT" sz="1400" dirty="0">
                <a:latin typeface="Arial" panose="020B0604020202020204" pitchFamily="34" charset="0"/>
                <a:cs typeface="Arial" panose="020B0604020202020204" pitchFamily="34" charset="0"/>
              </a:rPr>
              <a:t> the </a:t>
            </a:r>
            <a:r>
              <a:rPr lang="it-IT" sz="1400" dirty="0" err="1">
                <a:latin typeface="Arial" panose="020B0604020202020204" pitchFamily="34" charset="0"/>
                <a:cs typeface="Arial" panose="020B0604020202020204" pitchFamily="34" charset="0"/>
              </a:rPr>
              <a:t>construction</a:t>
            </a:r>
            <a:r>
              <a:rPr lang="it-IT" sz="1400" dirty="0">
                <a:latin typeface="Arial" panose="020B0604020202020204" pitchFamily="34" charset="0"/>
                <a:cs typeface="Arial" panose="020B0604020202020204" pitchFamily="34" charset="0"/>
              </a:rPr>
              <a:t> of a radical-</a:t>
            </a:r>
            <a:r>
              <a:rPr lang="it-IT" sz="1400" dirty="0" err="1">
                <a:latin typeface="Arial" panose="020B0604020202020204" pitchFamily="34" charset="0"/>
                <a:cs typeface="Arial" panose="020B0604020202020204" pitchFamily="34" charset="0"/>
              </a:rPr>
              <a:t>scavenging</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skill</a:t>
            </a:r>
            <a:r>
              <a:rPr lang="it-IT" sz="1400" dirty="0">
                <a:latin typeface="Arial" panose="020B0604020202020204" pitchFamily="34" charset="0"/>
                <a:cs typeface="Arial" panose="020B0604020202020204" pitchFamily="34" charset="0"/>
              </a:rPr>
              <a:t> scale of </a:t>
            </a:r>
            <a:r>
              <a:rPr lang="it-IT" sz="1400" dirty="0" err="1">
                <a:latin typeface="Arial" panose="020B0604020202020204" pitchFamily="34" charset="0"/>
                <a:cs typeface="Arial" panose="020B0604020202020204" pitchFamily="34" charset="0"/>
              </a:rPr>
              <a:t>flavonoids</a:t>
            </a:r>
            <a:r>
              <a:rPr lang="it-IT" sz="1400" dirty="0">
                <a:latin typeface="Arial" panose="020B0604020202020204" pitchFamily="34" charset="0"/>
                <a:cs typeface="Arial" panose="020B0604020202020204" pitchFamily="34" charset="0"/>
              </a:rPr>
              <a:t> and </a:t>
            </a:r>
            <a:r>
              <a:rPr lang="it-IT" sz="1400" dirty="0" err="1">
                <a:latin typeface="Arial" panose="020B0604020202020204" pitchFamily="34" charset="0"/>
                <a:cs typeface="Arial" panose="020B0604020202020204" pitchFamily="34" charset="0"/>
              </a:rPr>
              <a:t>related</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phenolic</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acids</a:t>
            </a:r>
            <a:r>
              <a:rPr lang="it-IT" sz="1400" dirty="0">
                <a:latin typeface="Arial" panose="020B0604020202020204" pitchFamily="34" charset="0"/>
                <a:cs typeface="Arial" panose="020B0604020202020204" pitchFamily="34" charset="0"/>
              </a:rPr>
              <a:t>. </a:t>
            </a:r>
          </a:p>
          <a:p>
            <a:endParaRPr lang="it-IT" sz="1400" dirty="0">
              <a:latin typeface="Arial" panose="020B0604020202020204" pitchFamily="34" charset="0"/>
              <a:cs typeface="Arial" panose="020B0604020202020204" pitchFamily="34" charset="0"/>
            </a:endParaRPr>
          </a:p>
          <a:p>
            <a:pPr marL="285750" indent="-285750">
              <a:buFont typeface="Wingdings" pitchFamily="2" charset="2"/>
              <a:buChar char="Ø"/>
            </a:pPr>
            <a:r>
              <a:rPr lang="it-IT" sz="1400" dirty="0">
                <a:latin typeface="Arial" panose="020B0604020202020204" pitchFamily="34" charset="0"/>
                <a:cs typeface="Arial" panose="020B0604020202020204" pitchFamily="34" charset="0"/>
              </a:rPr>
              <a:t>The </a:t>
            </a:r>
            <a:r>
              <a:rPr lang="it-IT" sz="1400" dirty="0" err="1">
                <a:latin typeface="Arial" panose="020B0604020202020204" pitchFamily="34" charset="0"/>
                <a:cs typeface="Arial" panose="020B0604020202020204" pitchFamily="34" charset="0"/>
              </a:rPr>
              <a:t>assay</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is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based</a:t>
            </a:r>
            <a:r>
              <a:rPr lang="it-IT" sz="1400" dirty="0">
                <a:latin typeface="Arial" panose="020B0604020202020204" pitchFamily="34" charset="0"/>
                <a:cs typeface="Arial" panose="020B0604020202020204" pitchFamily="34" charset="0"/>
              </a:rPr>
              <a:t> on the </a:t>
            </a:r>
            <a:r>
              <a:rPr lang="it-IT" sz="1400" dirty="0" err="1">
                <a:latin typeface="Arial" panose="020B0604020202020204" pitchFamily="34" charset="0"/>
                <a:cs typeface="Arial" panose="020B0604020202020204" pitchFamily="34" charset="0"/>
              </a:rPr>
              <a:t>ability</a:t>
            </a:r>
            <a:r>
              <a:rPr lang="it-IT" sz="1400" dirty="0">
                <a:latin typeface="Arial" panose="020B0604020202020204" pitchFamily="34" charset="0"/>
                <a:cs typeface="Arial" panose="020B0604020202020204" pitchFamily="34" charset="0"/>
              </a:rPr>
              <a:t> of an </a:t>
            </a:r>
            <a:r>
              <a:rPr lang="it-IT" sz="1400" dirty="0" err="1">
                <a:latin typeface="Arial" panose="020B0604020202020204" pitchFamily="34" charset="0"/>
                <a:cs typeface="Arial" panose="020B0604020202020204" pitchFamily="34" charset="0"/>
              </a:rPr>
              <a:t>antioxidant</a:t>
            </a:r>
            <a:r>
              <a:rPr lang="it-IT" sz="1400" dirty="0">
                <a:latin typeface="Arial" panose="020B0604020202020204" pitchFamily="34" charset="0"/>
                <a:cs typeface="Arial" panose="020B0604020202020204" pitchFamily="34" charset="0"/>
              </a:rPr>
              <a:t> to eliminate </a:t>
            </a:r>
            <a:r>
              <a:rPr lang="it-IT" sz="1400" dirty="0" err="1">
                <a:latin typeface="Arial" panose="020B0604020202020204" pitchFamily="34" charset="0"/>
                <a:cs typeface="Arial" panose="020B0604020202020204" pitchFamily="34" charset="0"/>
              </a:rPr>
              <a:t>at</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pH</a:t>
            </a:r>
            <a:r>
              <a:rPr lang="it-IT" sz="1400" dirty="0">
                <a:latin typeface="Arial" panose="020B0604020202020204" pitchFamily="34" charset="0"/>
                <a:cs typeface="Arial" panose="020B0604020202020204" pitchFamily="34" charset="0"/>
              </a:rPr>
              <a:t> 7.4 a radical </a:t>
            </a:r>
            <a:r>
              <a:rPr lang="it-IT" sz="1400" dirty="0" err="1">
                <a:latin typeface="Arial" panose="020B0604020202020204" pitchFamily="34" charset="0"/>
                <a:cs typeface="Arial" panose="020B0604020202020204" pitchFamily="34" charset="0"/>
              </a:rPr>
              <a:t>cation</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preformed</a:t>
            </a:r>
            <a:r>
              <a:rPr lang="it-IT" sz="1400" dirty="0">
                <a:latin typeface="Arial" panose="020B0604020202020204" pitchFamily="34" charset="0"/>
                <a:cs typeface="Arial" panose="020B0604020202020204" pitchFamily="34" charset="0"/>
              </a:rPr>
              <a:t> by the 2,2'-azinobis- (3-ethylbenzothiazolin-6-sulfonic) acid (ABTS).</a:t>
            </a:r>
          </a:p>
          <a:p>
            <a:endParaRPr lang="it-IT" sz="1400" dirty="0">
              <a:latin typeface="Arial" panose="020B0604020202020204" pitchFamily="34" charset="0"/>
              <a:cs typeface="Arial" panose="020B0604020202020204" pitchFamily="34" charset="0"/>
            </a:endParaRPr>
          </a:p>
          <a:p>
            <a:pPr marL="285750" indent="-285750">
              <a:buFont typeface="Wingdings" pitchFamily="2" charset="2"/>
              <a:buChar char="Ø"/>
            </a:pPr>
            <a:r>
              <a:rPr lang="it-IT" sz="1400" dirty="0" err="1">
                <a:latin typeface="Arial" panose="020B0604020202020204" pitchFamily="34" charset="0"/>
                <a:cs typeface="Arial" panose="020B0604020202020204" pitchFamily="34" charset="0"/>
              </a:rPr>
              <a:t>This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ability</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is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compared</a:t>
            </a:r>
            <a:r>
              <a:rPr lang="it-IT" sz="1400" dirty="0">
                <a:latin typeface="Arial" panose="020B0604020202020204" pitchFamily="34" charset="0"/>
                <a:cs typeface="Arial" panose="020B0604020202020204" pitchFamily="34" charset="0"/>
              </a:rPr>
              <a:t> with the 6-hydroxy-2,5,7,8-tetramethylcroman-2-carboxylic acid </a:t>
            </a:r>
            <a:r>
              <a:rPr lang="it-IT" sz="1400" dirty="0" err="1">
                <a:latin typeface="Arial" panose="020B0604020202020204" pitchFamily="34" charset="0"/>
                <a:cs typeface="Arial" panose="020B0604020202020204" pitchFamily="34" charset="0"/>
              </a:rPr>
              <a:t>known</a:t>
            </a:r>
            <a:r>
              <a:rPr lang="it-IT" sz="1400" dirty="0">
                <a:latin typeface="Arial" panose="020B0604020202020204" pitchFamily="34" charset="0"/>
                <a:cs typeface="Arial" panose="020B0604020202020204" pitchFamily="34" charset="0"/>
              </a:rPr>
              <a:t> by the </a:t>
            </a:r>
            <a:r>
              <a:rPr lang="it-IT" sz="1400" dirty="0" err="1">
                <a:latin typeface="Arial" panose="020B0604020202020204" pitchFamily="34" charset="0"/>
                <a:cs typeface="Arial" panose="020B0604020202020204" pitchFamily="34" charset="0"/>
              </a:rPr>
              <a:t>term</a:t>
            </a:r>
            <a:r>
              <a:rPr lang="it-IT" sz="1400" dirty="0">
                <a:latin typeface="Arial" panose="020B0604020202020204" pitchFamily="34" charset="0"/>
                <a:cs typeface="Arial" panose="020B0604020202020204" pitchFamily="34" charset="0"/>
              </a:rPr>
              <a:t> TROLOX, a water-</a:t>
            </a:r>
            <a:r>
              <a:rPr lang="it-IT" sz="1400" dirty="0" err="1">
                <a:latin typeface="Arial" panose="020B0604020202020204" pitchFamily="34" charset="0"/>
                <a:cs typeface="Arial" panose="020B0604020202020204" pitchFamily="34" charset="0"/>
              </a:rPr>
              <a:t>soluble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vitamin</a:t>
            </a:r>
            <a:r>
              <a:rPr lang="it-IT" sz="1400" dirty="0">
                <a:latin typeface="Arial" panose="020B0604020202020204" pitchFamily="34" charset="0"/>
                <a:cs typeface="Arial" panose="020B0604020202020204" pitchFamily="34" charset="0"/>
              </a:rPr>
              <a:t> E </a:t>
            </a:r>
            <a:r>
              <a:rPr lang="it-IT" sz="1400" dirty="0" err="1">
                <a:latin typeface="Arial" panose="020B0604020202020204" pitchFamily="34" charset="0"/>
                <a:cs typeface="Arial" panose="020B0604020202020204" pitchFamily="34" charset="0"/>
              </a:rPr>
              <a:t>analogue</a:t>
            </a:r>
            <a:r>
              <a:rPr lang="it-IT" sz="1400" dirty="0">
                <a:latin typeface="Arial" panose="020B0604020202020204" pitchFamily="34" charset="0"/>
                <a:cs typeface="Arial" panose="020B0604020202020204" pitchFamily="34" charset="0"/>
              </a:rPr>
              <a:t>.</a:t>
            </a:r>
            <a:endParaRPr lang="it-IT" dirty="0"/>
          </a:p>
        </p:txBody>
      </p:sp>
      <p:sp>
        <p:nvSpPr>
          <p:cNvPr id="3" name="CasellaDiTesto 2"/>
          <p:cNvSpPr txBox="1"/>
          <p:nvPr/>
        </p:nvSpPr>
        <p:spPr>
          <a:xfrm>
            <a:off x="1703513" y="2276872"/>
            <a:ext cx="45719" cy="369332"/>
          </a:xfrm>
          <a:prstGeom prst="rect">
            <a:avLst/>
          </a:prstGeom>
          <a:noFill/>
        </p:spPr>
        <p:txBody>
          <a:bodyPr wrap="square" rtlCol="0">
            <a:spAutoFit/>
          </a:bodyPr>
          <a:lstStyle/>
          <a:p>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102" y="3059377"/>
            <a:ext cx="5573744" cy="161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a:extLst>
              <a:ext uri="{FF2B5EF4-FFF2-40B4-BE49-F238E27FC236}">
                <a16:creationId xmlns:a16="http://schemas.microsoft.com/office/drawing/2014/main" id="{B3742914-9554-C340-A3BE-247D0ECE45A5}"/>
              </a:ext>
            </a:extLst>
          </p:cNvPr>
          <p:cNvSpPr/>
          <p:nvPr/>
        </p:nvSpPr>
        <p:spPr>
          <a:xfrm>
            <a:off x="1726372" y="5168037"/>
            <a:ext cx="8898465" cy="1200329"/>
          </a:xfrm>
          <a:prstGeom prst="rect">
            <a:avLst/>
          </a:prstGeom>
        </p:spPr>
        <p:txBody>
          <a:bodyPr wrap="square">
            <a:spAutoFit/>
          </a:bodyPr>
          <a:lstStyle/>
          <a:p>
            <a:r>
              <a:rPr lang="it-IT" dirty="0"/>
              <a:t>The TEAC, or the “TROLOX </a:t>
            </a:r>
            <a:r>
              <a:rPr lang="it-IT" dirty="0" err="1"/>
              <a:t>equivalent</a:t>
            </a:r>
            <a:r>
              <a:rPr lang="it-IT" dirty="0"/>
              <a:t> </a:t>
            </a:r>
            <a:r>
              <a:rPr lang="it-IT" dirty="0" err="1"/>
              <a:t>antioxidant</a:t>
            </a:r>
            <a:r>
              <a:rPr lang="it-IT" dirty="0"/>
              <a:t> </a:t>
            </a:r>
            <a:r>
              <a:rPr lang="it-IT" dirty="0" err="1"/>
              <a:t>capacity</a:t>
            </a:r>
            <a:r>
              <a:rPr lang="it-IT" dirty="0"/>
              <a:t>” </a:t>
            </a:r>
            <a:r>
              <a:rPr lang="it-IT" dirty="0" err="1"/>
              <a:t>is</a:t>
            </a:r>
            <a:r>
              <a:rPr lang="it-IT" dirty="0"/>
              <a:t> </a:t>
            </a:r>
            <a:r>
              <a:rPr lang="it-IT" dirty="0" err="1"/>
              <a:t>defined</a:t>
            </a:r>
            <a:r>
              <a:rPr lang="it-IT" dirty="0"/>
              <a:t> </a:t>
            </a:r>
            <a:r>
              <a:rPr lang="it-IT" dirty="0" err="1"/>
              <a:t>as</a:t>
            </a:r>
            <a:r>
              <a:rPr lang="it-IT" dirty="0"/>
              <a:t> the </a:t>
            </a:r>
            <a:r>
              <a:rPr lang="it-IT" dirty="0" err="1"/>
              <a:t>concentration</a:t>
            </a:r>
            <a:r>
              <a:rPr lang="it-IT" dirty="0"/>
              <a:t> of TROLOX </a:t>
            </a:r>
            <a:r>
              <a:rPr lang="it-IT" dirty="0" err="1"/>
              <a:t>having</a:t>
            </a:r>
            <a:r>
              <a:rPr lang="it-IT" dirty="0"/>
              <a:t> the </a:t>
            </a:r>
            <a:r>
              <a:rPr lang="it-IT" dirty="0" err="1"/>
              <a:t>same</a:t>
            </a:r>
            <a:r>
              <a:rPr lang="it-IT" dirty="0"/>
              <a:t> radical-</a:t>
            </a:r>
            <a:r>
              <a:rPr lang="it-IT" dirty="0" err="1"/>
              <a:t>scavenging</a:t>
            </a:r>
            <a:r>
              <a:rPr lang="it-IT" dirty="0"/>
              <a:t> </a:t>
            </a:r>
            <a:r>
              <a:rPr lang="it-IT" dirty="0" err="1"/>
              <a:t>capacity</a:t>
            </a:r>
            <a:r>
              <a:rPr lang="it-IT" dirty="0"/>
              <a:t> </a:t>
            </a:r>
            <a:r>
              <a:rPr lang="it-IT" dirty="0" err="1"/>
              <a:t>as</a:t>
            </a:r>
            <a:r>
              <a:rPr lang="it-IT" dirty="0"/>
              <a:t> an </a:t>
            </a:r>
            <a:r>
              <a:rPr lang="it-IT" dirty="0" err="1"/>
              <a:t>antioxidant</a:t>
            </a:r>
            <a:r>
              <a:rPr lang="it-IT" dirty="0"/>
              <a:t> under </a:t>
            </a:r>
            <a:r>
              <a:rPr lang="it-IT" dirty="0" err="1"/>
              <a:t>study</a:t>
            </a:r>
            <a:r>
              <a:rPr lang="it-IT" dirty="0"/>
              <a:t> in a </a:t>
            </a:r>
            <a:r>
              <a:rPr lang="it-IT" dirty="0" err="1"/>
              <a:t>concentration</a:t>
            </a:r>
            <a:r>
              <a:rPr lang="it-IT" dirty="0"/>
              <a:t> of 1mM. The data </a:t>
            </a:r>
            <a:r>
              <a:rPr lang="it-IT" dirty="0" err="1"/>
              <a:t>obtained</a:t>
            </a:r>
            <a:r>
              <a:rPr lang="it-IT" dirty="0"/>
              <a:t> </a:t>
            </a:r>
            <a:r>
              <a:rPr lang="it-IT" dirty="0" err="1"/>
              <a:t>clearly</a:t>
            </a:r>
            <a:r>
              <a:rPr lang="it-IT" dirty="0"/>
              <a:t> prove </a:t>
            </a:r>
            <a:r>
              <a:rPr lang="it-IT" dirty="0" err="1"/>
              <a:t>that</a:t>
            </a:r>
            <a:r>
              <a:rPr lang="it-IT" dirty="0"/>
              <a:t> the radical-</a:t>
            </a:r>
            <a:r>
              <a:rPr lang="it-IT" dirty="0" err="1"/>
              <a:t>scavenging</a:t>
            </a:r>
            <a:r>
              <a:rPr lang="it-IT" dirty="0"/>
              <a:t> </a:t>
            </a:r>
            <a:r>
              <a:rPr lang="it-IT" dirty="0" err="1"/>
              <a:t>ability</a:t>
            </a:r>
            <a:r>
              <a:rPr lang="it-IT" dirty="0"/>
              <a:t> </a:t>
            </a:r>
            <a:r>
              <a:rPr lang="it-IT" dirty="0" err="1"/>
              <a:t>depends</a:t>
            </a:r>
            <a:r>
              <a:rPr lang="it-IT" dirty="0"/>
              <a:t> on the </a:t>
            </a:r>
            <a:r>
              <a:rPr lang="it-IT" dirty="0" err="1"/>
              <a:t>structure</a:t>
            </a:r>
            <a:r>
              <a:rPr lang="it-IT" dirty="0"/>
              <a:t> of </a:t>
            </a:r>
            <a:r>
              <a:rPr lang="it-IT" dirty="0" err="1"/>
              <a:t>flavonoids</a:t>
            </a:r>
            <a:r>
              <a:rPr lang="it-IT" dirty="0"/>
              <a:t>. </a:t>
            </a:r>
          </a:p>
        </p:txBody>
      </p:sp>
    </p:spTree>
    <p:extLst>
      <p:ext uri="{BB962C8B-B14F-4D97-AF65-F5344CB8AC3E}">
        <p14:creationId xmlns:p14="http://schemas.microsoft.com/office/powerpoint/2010/main" val="211538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ttangolo 60"/>
          <p:cNvSpPr/>
          <p:nvPr/>
        </p:nvSpPr>
        <p:spPr>
          <a:xfrm>
            <a:off x="4939509" y="3448233"/>
            <a:ext cx="2781993" cy="162019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
        <p:nvSpPr>
          <p:cNvPr id="2" name="CasellaDiTesto 1"/>
          <p:cNvSpPr txBox="1"/>
          <p:nvPr/>
        </p:nvSpPr>
        <p:spPr>
          <a:xfrm>
            <a:off x="7695324" y="80997"/>
            <a:ext cx="4303554" cy="523220"/>
          </a:xfrm>
          <a:prstGeom prst="rect">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it-IT" sz="2800" b="1" dirty="0">
                <a:latin typeface="Arial" panose="020B0604020202020204" pitchFamily="34" charset="0"/>
                <a:cs typeface="Arial" panose="020B0604020202020204" pitchFamily="34" charset="0"/>
              </a:rPr>
              <a:t>PHENYLPROPANOIDS</a:t>
            </a:r>
          </a:p>
        </p:txBody>
      </p:sp>
      <p:sp>
        <p:nvSpPr>
          <p:cNvPr id="3" name="CasellaDiTesto 2"/>
          <p:cNvSpPr txBox="1"/>
          <p:nvPr/>
        </p:nvSpPr>
        <p:spPr>
          <a:xfrm>
            <a:off x="5461793" y="81962"/>
            <a:ext cx="1891865" cy="400110"/>
          </a:xfrm>
          <a:prstGeom prst="rect">
            <a:avLst/>
          </a:prstGeom>
          <a:noFill/>
        </p:spPr>
        <p:txBody>
          <a:bodyPr wrap="none" rtlCol="0">
            <a:spAutoFit/>
          </a:bodyPr>
          <a:lstStyle/>
          <a:p>
            <a:r>
              <a:rPr lang="it-IT" sz="2000" b="1" dirty="0" err="1">
                <a:latin typeface="Arial" panose="020B0604020202020204" pitchFamily="34" charset="0"/>
                <a:cs typeface="Arial" panose="020B0604020202020204" pitchFamily="34" charset="0"/>
              </a:rPr>
              <a:t>Shikimic</a:t>
            </a:r>
            <a:r>
              <a:rPr lang="it-IT" sz="2000" b="1" dirty="0">
                <a:latin typeface="Arial" panose="020B0604020202020204" pitchFamily="34" charset="0"/>
                <a:cs typeface="Arial" panose="020B0604020202020204" pitchFamily="34" charset="0"/>
              </a:rPr>
              <a:t> acid</a:t>
            </a:r>
            <a:r>
              <a:rPr lang="it-IT" sz="2000" dirty="0">
                <a:latin typeface="Arial" panose="020B0604020202020204" pitchFamily="34" charset="0"/>
                <a:cs typeface="Arial" panose="020B0604020202020204" pitchFamily="34" charset="0"/>
              </a:rPr>
              <a:t> </a:t>
            </a:r>
          </a:p>
        </p:txBody>
      </p:sp>
      <p:sp>
        <p:nvSpPr>
          <p:cNvPr id="4" name="CasellaDiTesto 3"/>
          <p:cNvSpPr txBox="1"/>
          <p:nvPr/>
        </p:nvSpPr>
        <p:spPr>
          <a:xfrm>
            <a:off x="2542618" y="857967"/>
            <a:ext cx="1367682" cy="400110"/>
          </a:xfrm>
          <a:prstGeom prst="rect">
            <a:avLst/>
          </a:prstGeom>
          <a:noFill/>
        </p:spPr>
        <p:txBody>
          <a:bodyPr wrap="none" rtlCol="0">
            <a:spAutoFit/>
          </a:bodyPr>
          <a:lstStyle/>
          <a:p>
            <a:r>
              <a:rPr lang="it-IT" sz="2000" b="1" dirty="0" err="1">
                <a:latin typeface="Arial" panose="020B0604020202020204" pitchFamily="34" charset="0"/>
                <a:cs typeface="Arial" panose="020B0604020202020204" pitchFamily="34" charset="0"/>
              </a:rPr>
              <a:t>Quinones</a:t>
            </a:r>
            <a:endParaRPr lang="it-IT" sz="2000" b="1" dirty="0">
              <a:latin typeface="Arial" panose="020B0604020202020204" pitchFamily="34" charset="0"/>
              <a:cs typeface="Arial" panose="020B0604020202020204" pitchFamily="34" charset="0"/>
            </a:endParaRPr>
          </a:p>
        </p:txBody>
      </p:sp>
      <p:sp>
        <p:nvSpPr>
          <p:cNvPr id="5" name="CasellaDiTesto 4"/>
          <p:cNvSpPr txBox="1"/>
          <p:nvPr/>
        </p:nvSpPr>
        <p:spPr>
          <a:xfrm>
            <a:off x="2275825" y="144399"/>
            <a:ext cx="1736373" cy="400110"/>
          </a:xfrm>
          <a:prstGeom prst="rect">
            <a:avLst/>
          </a:prstGeom>
          <a:noFill/>
        </p:spPr>
        <p:txBody>
          <a:bodyPr wrap="none" rtlCol="0">
            <a:spAutoFit/>
          </a:bodyPr>
          <a:lstStyle/>
          <a:p>
            <a:r>
              <a:rPr lang="it-IT" sz="2000" b="1" dirty="0" err="1">
                <a:latin typeface="Arial" panose="020B0604020202020204" pitchFamily="34" charset="0"/>
                <a:cs typeface="Arial" panose="020B0604020202020204" pitchFamily="34" charset="0"/>
              </a:rPr>
              <a:t>Gallotannins</a:t>
            </a:r>
            <a:endParaRPr lang="it-IT" sz="2000" b="1" dirty="0">
              <a:latin typeface="Arial" panose="020B0604020202020204" pitchFamily="34" charset="0"/>
              <a:cs typeface="Arial" panose="020B0604020202020204" pitchFamily="34" charset="0"/>
            </a:endParaRPr>
          </a:p>
        </p:txBody>
      </p:sp>
      <p:sp>
        <p:nvSpPr>
          <p:cNvPr id="6" name="CasellaDiTesto 5"/>
          <p:cNvSpPr txBox="1"/>
          <p:nvPr/>
        </p:nvSpPr>
        <p:spPr>
          <a:xfrm>
            <a:off x="8248265" y="813627"/>
            <a:ext cx="2978536" cy="923330"/>
          </a:xfrm>
          <a:prstGeom prst="rect">
            <a:avLst/>
          </a:prstGeom>
          <a:noFill/>
        </p:spPr>
        <p:txBody>
          <a:bodyPr wrap="square" rtlCol="0">
            <a:spAutoFit/>
          </a:bodyPr>
          <a:lstStyle/>
          <a:p>
            <a:r>
              <a:rPr lang="it-IT" b="1" dirty="0" err="1">
                <a:latin typeface="Arial" panose="020B0604020202020204" pitchFamily="34" charset="0"/>
                <a:cs typeface="Arial" panose="020B0604020202020204" pitchFamily="34" charset="0"/>
              </a:rPr>
              <a:t>Phosphoenolpyruvate</a:t>
            </a:r>
            <a:r>
              <a:rPr lang="it-IT" b="1" dirty="0">
                <a:latin typeface="Arial" panose="020B0604020202020204" pitchFamily="34" charset="0"/>
                <a:cs typeface="Arial" panose="020B0604020202020204" pitchFamily="34" charset="0"/>
              </a:rPr>
              <a:t> </a:t>
            </a:r>
          </a:p>
          <a:p>
            <a:pPr algn="ctr"/>
            <a:r>
              <a:rPr lang="it-IT" b="1" dirty="0">
                <a:latin typeface="Arial" panose="020B0604020202020204" pitchFamily="34" charset="0"/>
                <a:cs typeface="Arial" panose="020B0604020202020204" pitchFamily="34" charset="0"/>
              </a:rPr>
              <a:t>+</a:t>
            </a:r>
          </a:p>
          <a:p>
            <a:r>
              <a:rPr lang="it-IT" b="1" dirty="0" err="1">
                <a:latin typeface="Arial" panose="020B0604020202020204" pitchFamily="34" charset="0"/>
                <a:cs typeface="Arial" panose="020B0604020202020204" pitchFamily="34" charset="0"/>
              </a:rPr>
              <a:t>Erytrose</a:t>
            </a:r>
            <a:r>
              <a:rPr lang="it-IT" b="1" dirty="0">
                <a:latin typeface="Arial" panose="020B0604020202020204" pitchFamily="34" charset="0"/>
                <a:cs typeface="Arial" panose="020B0604020202020204" pitchFamily="34" charset="0"/>
              </a:rPr>
              <a:t> 4-phosphate</a:t>
            </a:r>
          </a:p>
        </p:txBody>
      </p:sp>
      <p:sp>
        <p:nvSpPr>
          <p:cNvPr id="7" name="CasellaDiTesto 6"/>
          <p:cNvSpPr txBox="1"/>
          <p:nvPr/>
        </p:nvSpPr>
        <p:spPr>
          <a:xfrm>
            <a:off x="5430651" y="1701901"/>
            <a:ext cx="1864613" cy="400110"/>
          </a:xfrm>
          <a:prstGeom prst="rect">
            <a:avLst/>
          </a:prstGeom>
          <a:noFill/>
        </p:spPr>
        <p:txBody>
          <a:bodyPr wrap="none" rtlCol="0">
            <a:spAutoFit/>
          </a:bodyPr>
          <a:lstStyle/>
          <a:p>
            <a:r>
              <a:rPr lang="it-IT" sz="2000" b="1" dirty="0" err="1">
                <a:latin typeface="Arial" panose="020B0604020202020204" pitchFamily="34" charset="0"/>
                <a:cs typeface="Arial" panose="020B0604020202020204" pitchFamily="34" charset="0"/>
              </a:rPr>
              <a:t>Corismic</a:t>
            </a:r>
            <a:r>
              <a:rPr lang="it-IT" sz="2000" b="1" dirty="0">
                <a:latin typeface="Arial" panose="020B0604020202020204" pitchFamily="34" charset="0"/>
                <a:cs typeface="Arial" panose="020B0604020202020204" pitchFamily="34" charset="0"/>
              </a:rPr>
              <a:t> acid</a:t>
            </a:r>
          </a:p>
        </p:txBody>
      </p:sp>
      <p:sp>
        <p:nvSpPr>
          <p:cNvPr id="8" name="CasellaDiTesto 7"/>
          <p:cNvSpPr txBox="1"/>
          <p:nvPr/>
        </p:nvSpPr>
        <p:spPr>
          <a:xfrm>
            <a:off x="5235608" y="2739237"/>
            <a:ext cx="2151551" cy="400110"/>
          </a:xfrm>
          <a:prstGeom prst="rect">
            <a:avLst/>
          </a:prstGeom>
          <a:noFill/>
        </p:spPr>
        <p:txBody>
          <a:bodyPr wrap="none" rtlCol="0">
            <a:spAutoFit/>
          </a:bodyPr>
          <a:lstStyle/>
          <a:p>
            <a:r>
              <a:rPr lang="it-IT" sz="2000" b="1" dirty="0">
                <a:latin typeface="Arial" panose="020B0604020202020204" pitchFamily="34" charset="0"/>
                <a:cs typeface="Arial" panose="020B0604020202020204" pitchFamily="34" charset="0"/>
              </a:rPr>
              <a:t>L-</a:t>
            </a:r>
            <a:r>
              <a:rPr lang="it-IT" sz="2000" b="1" dirty="0" err="1">
                <a:latin typeface="Arial" panose="020B0604020202020204" pitchFamily="34" charset="0"/>
                <a:cs typeface="Arial" panose="020B0604020202020204" pitchFamily="34" charset="0"/>
              </a:rPr>
              <a:t>Phenylalanine</a:t>
            </a:r>
            <a:endParaRPr lang="it-IT" sz="2000" b="1" dirty="0">
              <a:latin typeface="Arial" panose="020B0604020202020204" pitchFamily="34" charset="0"/>
              <a:cs typeface="Arial" panose="020B0604020202020204" pitchFamily="34" charset="0"/>
            </a:endParaRPr>
          </a:p>
        </p:txBody>
      </p:sp>
      <p:sp>
        <p:nvSpPr>
          <p:cNvPr id="9" name="CasellaDiTesto 8"/>
          <p:cNvSpPr txBox="1"/>
          <p:nvPr/>
        </p:nvSpPr>
        <p:spPr>
          <a:xfrm>
            <a:off x="8311333" y="2083951"/>
            <a:ext cx="1476879" cy="400110"/>
          </a:xfrm>
          <a:prstGeom prst="rect">
            <a:avLst/>
          </a:prstGeom>
          <a:noFill/>
        </p:spPr>
        <p:txBody>
          <a:bodyPr wrap="none" rtlCol="0">
            <a:spAutoFit/>
          </a:bodyPr>
          <a:lstStyle/>
          <a:p>
            <a:r>
              <a:rPr lang="it-IT" sz="2000" b="1" dirty="0">
                <a:latin typeface="Arial" panose="020B0604020202020204" pitchFamily="34" charset="0"/>
                <a:cs typeface="Arial" panose="020B0604020202020204" pitchFamily="34" charset="0"/>
              </a:rPr>
              <a:t>L-</a:t>
            </a:r>
            <a:r>
              <a:rPr lang="it-IT" sz="2000" b="1" dirty="0" err="1">
                <a:latin typeface="Arial" panose="020B0604020202020204" pitchFamily="34" charset="0"/>
                <a:cs typeface="Arial" panose="020B0604020202020204" pitchFamily="34" charset="0"/>
              </a:rPr>
              <a:t>Tyrosine</a:t>
            </a:r>
            <a:endParaRPr lang="it-IT" sz="2000" b="1" dirty="0">
              <a:latin typeface="Arial" panose="020B0604020202020204" pitchFamily="34" charset="0"/>
              <a:cs typeface="Arial" panose="020B0604020202020204" pitchFamily="34" charset="0"/>
            </a:endParaRPr>
          </a:p>
        </p:txBody>
      </p:sp>
      <p:sp>
        <p:nvSpPr>
          <p:cNvPr id="12" name="CasellaDiTesto 11"/>
          <p:cNvSpPr txBox="1"/>
          <p:nvPr/>
        </p:nvSpPr>
        <p:spPr>
          <a:xfrm>
            <a:off x="1818981" y="4248775"/>
            <a:ext cx="1939977" cy="400110"/>
          </a:xfrm>
          <a:prstGeom prst="rect">
            <a:avLst/>
          </a:prstGeom>
          <a:noFill/>
        </p:spPr>
        <p:txBody>
          <a:bodyPr wrap="square" rtlCol="0">
            <a:spAutoFit/>
          </a:bodyPr>
          <a:lstStyle/>
          <a:p>
            <a:r>
              <a:rPr lang="it-IT" sz="2000" b="1" dirty="0" err="1">
                <a:latin typeface="Arial" panose="020B0604020202020204" pitchFamily="34" charset="0"/>
                <a:cs typeface="Arial" panose="020B0604020202020204" pitchFamily="34" charset="0"/>
              </a:rPr>
              <a:t>Benzoic</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acids</a:t>
            </a:r>
            <a:r>
              <a:rPr lang="it-IT" sz="2000" b="1" dirty="0">
                <a:latin typeface="Arial" panose="020B0604020202020204" pitchFamily="34" charset="0"/>
                <a:cs typeface="Arial" panose="020B0604020202020204" pitchFamily="34" charset="0"/>
              </a:rPr>
              <a:t> </a:t>
            </a:r>
          </a:p>
        </p:txBody>
      </p:sp>
      <p:sp>
        <p:nvSpPr>
          <p:cNvPr id="13" name="CasellaDiTesto 12"/>
          <p:cNvSpPr txBox="1"/>
          <p:nvPr/>
        </p:nvSpPr>
        <p:spPr>
          <a:xfrm>
            <a:off x="5894341" y="6182652"/>
            <a:ext cx="2125328" cy="400110"/>
          </a:xfrm>
          <a:prstGeom prst="rect">
            <a:avLst/>
          </a:prstGeom>
          <a:noFill/>
        </p:spPr>
        <p:txBody>
          <a:bodyPr wrap="square" rtlCol="0">
            <a:spAutoFit/>
          </a:bodyPr>
          <a:lstStyle/>
          <a:p>
            <a:r>
              <a:rPr lang="it-IT" sz="2000" b="1" dirty="0" err="1">
                <a:latin typeface="Arial" panose="020B0604020202020204" pitchFamily="34" charset="0"/>
                <a:cs typeface="Arial" panose="020B0604020202020204" pitchFamily="34" charset="0"/>
              </a:rPr>
              <a:t>Phenylpropens</a:t>
            </a:r>
            <a:endParaRPr lang="it-IT" sz="2000" b="1" dirty="0">
              <a:latin typeface="Arial" panose="020B0604020202020204" pitchFamily="34" charset="0"/>
              <a:cs typeface="Arial" panose="020B0604020202020204" pitchFamily="34" charset="0"/>
            </a:endParaRPr>
          </a:p>
        </p:txBody>
      </p:sp>
      <p:sp>
        <p:nvSpPr>
          <p:cNvPr id="14" name="CasellaDiTesto 13"/>
          <p:cNvSpPr txBox="1"/>
          <p:nvPr/>
        </p:nvSpPr>
        <p:spPr>
          <a:xfrm>
            <a:off x="4939509" y="5601744"/>
            <a:ext cx="1909665" cy="400110"/>
          </a:xfrm>
          <a:prstGeom prst="rect">
            <a:avLst/>
          </a:prstGeom>
          <a:noFill/>
        </p:spPr>
        <p:txBody>
          <a:bodyPr wrap="square" rtlCol="0">
            <a:spAutoFit/>
          </a:bodyPr>
          <a:lstStyle/>
          <a:p>
            <a:r>
              <a:rPr lang="it-IT" sz="2000" b="1" dirty="0" err="1">
                <a:latin typeface="Arial" panose="020B0604020202020204" pitchFamily="34" charset="0"/>
                <a:cs typeface="Arial" panose="020B0604020202020204" pitchFamily="34" charset="0"/>
              </a:rPr>
              <a:t>Coumarins</a:t>
            </a:r>
            <a:endParaRPr lang="it-IT" sz="2000" b="1" dirty="0">
              <a:latin typeface="Arial" panose="020B0604020202020204" pitchFamily="34" charset="0"/>
              <a:cs typeface="Arial" panose="020B0604020202020204" pitchFamily="34" charset="0"/>
            </a:endParaRPr>
          </a:p>
        </p:txBody>
      </p:sp>
      <p:sp>
        <p:nvSpPr>
          <p:cNvPr id="15" name="CasellaDiTesto 14"/>
          <p:cNvSpPr txBox="1"/>
          <p:nvPr/>
        </p:nvSpPr>
        <p:spPr>
          <a:xfrm>
            <a:off x="4968958" y="4292805"/>
            <a:ext cx="2825483" cy="615553"/>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4-Cumaric acid</a:t>
            </a:r>
          </a:p>
          <a:p>
            <a:pPr algn="ctr"/>
            <a:r>
              <a:rPr lang="it-IT" sz="1600" b="1" dirty="0">
                <a:latin typeface="Arial" panose="020B0604020202020204" pitchFamily="34" charset="0"/>
                <a:cs typeface="Arial" panose="020B0604020202020204" pitchFamily="34" charset="0"/>
              </a:rPr>
              <a:t>(4-Hydroxy-cinnamic acid)</a:t>
            </a:r>
          </a:p>
        </p:txBody>
      </p:sp>
      <p:sp>
        <p:nvSpPr>
          <p:cNvPr id="16" name="CasellaDiTesto 15"/>
          <p:cNvSpPr txBox="1"/>
          <p:nvPr/>
        </p:nvSpPr>
        <p:spPr>
          <a:xfrm>
            <a:off x="9319697" y="2901595"/>
            <a:ext cx="2266967" cy="400110"/>
          </a:xfrm>
          <a:prstGeom prst="rect">
            <a:avLst/>
          </a:prstGeom>
          <a:noFill/>
        </p:spPr>
        <p:txBody>
          <a:bodyPr wrap="none" rtlCol="0">
            <a:spAutoFit/>
          </a:bodyPr>
          <a:lstStyle/>
          <a:p>
            <a:r>
              <a:rPr lang="it-IT" sz="2000" b="1" dirty="0" err="1">
                <a:latin typeface="Arial" panose="020B0604020202020204" pitchFamily="34" charset="0"/>
                <a:cs typeface="Arial" panose="020B0604020202020204" pitchFamily="34" charset="0"/>
              </a:rPr>
              <a:t>Phenylpropenols</a:t>
            </a:r>
            <a:endParaRPr lang="it-IT" sz="2000" b="1" dirty="0">
              <a:latin typeface="Arial" panose="020B0604020202020204" pitchFamily="34" charset="0"/>
              <a:cs typeface="Arial" panose="020B0604020202020204" pitchFamily="34" charset="0"/>
            </a:endParaRPr>
          </a:p>
        </p:txBody>
      </p:sp>
      <p:sp>
        <p:nvSpPr>
          <p:cNvPr id="17" name="CasellaDiTesto 16"/>
          <p:cNvSpPr txBox="1"/>
          <p:nvPr/>
        </p:nvSpPr>
        <p:spPr>
          <a:xfrm>
            <a:off x="9203757" y="3862157"/>
            <a:ext cx="1168910" cy="400110"/>
          </a:xfrm>
          <a:prstGeom prst="rect">
            <a:avLst/>
          </a:prstGeom>
          <a:noFill/>
        </p:spPr>
        <p:txBody>
          <a:bodyPr wrap="none" rtlCol="0">
            <a:spAutoFit/>
          </a:bodyPr>
          <a:lstStyle/>
          <a:p>
            <a:r>
              <a:rPr lang="it-IT" sz="2000" b="1" dirty="0" err="1">
                <a:latin typeface="Arial" panose="020B0604020202020204" pitchFamily="34" charset="0"/>
                <a:cs typeface="Arial" panose="020B0604020202020204" pitchFamily="34" charset="0"/>
              </a:rPr>
              <a:t>Lignans</a:t>
            </a:r>
            <a:endParaRPr lang="it-IT" sz="2000" b="1" dirty="0">
              <a:latin typeface="Arial" panose="020B0604020202020204" pitchFamily="34" charset="0"/>
              <a:cs typeface="Arial" panose="020B0604020202020204" pitchFamily="34" charset="0"/>
            </a:endParaRPr>
          </a:p>
        </p:txBody>
      </p:sp>
      <p:sp>
        <p:nvSpPr>
          <p:cNvPr id="18" name="CasellaDiTesto 17"/>
          <p:cNvSpPr txBox="1"/>
          <p:nvPr/>
        </p:nvSpPr>
        <p:spPr>
          <a:xfrm>
            <a:off x="10772662" y="3861608"/>
            <a:ext cx="1096775" cy="400110"/>
          </a:xfrm>
          <a:prstGeom prst="rect">
            <a:avLst/>
          </a:prstGeom>
          <a:noFill/>
        </p:spPr>
        <p:txBody>
          <a:bodyPr wrap="none" rtlCol="0">
            <a:spAutoFit/>
          </a:bodyPr>
          <a:lstStyle/>
          <a:p>
            <a:r>
              <a:rPr lang="it-IT" sz="2000" b="1" dirty="0" err="1">
                <a:latin typeface="Arial" panose="020B0604020202020204" pitchFamily="34" charset="0"/>
                <a:cs typeface="Arial" panose="020B0604020202020204" pitchFamily="34" charset="0"/>
              </a:rPr>
              <a:t>Lignins</a:t>
            </a:r>
            <a:endParaRPr lang="it-IT" sz="2000" b="1" dirty="0">
              <a:latin typeface="Arial" panose="020B0604020202020204" pitchFamily="34" charset="0"/>
              <a:cs typeface="Arial" panose="020B0604020202020204" pitchFamily="34" charset="0"/>
            </a:endParaRPr>
          </a:p>
        </p:txBody>
      </p:sp>
      <p:sp>
        <p:nvSpPr>
          <p:cNvPr id="19" name="CasellaDiTesto 18"/>
          <p:cNvSpPr txBox="1"/>
          <p:nvPr/>
        </p:nvSpPr>
        <p:spPr>
          <a:xfrm>
            <a:off x="8655537" y="4544009"/>
            <a:ext cx="3462807" cy="2246769"/>
          </a:xfrm>
          <a:prstGeom prst="rect">
            <a:avLst/>
          </a:prstGeom>
          <a:noFill/>
        </p:spPr>
        <p:txBody>
          <a:bodyPr wrap="none" rtlCol="0">
            <a:spAutoFit/>
          </a:bodyPr>
          <a:lstStyle/>
          <a:p>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Aromatic</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polyketides</a:t>
            </a:r>
            <a:endParaRPr lang="it-IT" sz="2000" b="1" dirty="0">
              <a:latin typeface="Arial" panose="020B0604020202020204" pitchFamily="34" charset="0"/>
              <a:cs typeface="Arial" panose="020B0604020202020204" pitchFamily="34" charset="0"/>
            </a:endParaRPr>
          </a:p>
          <a:p>
            <a:pPr algn="ctr"/>
            <a:r>
              <a:rPr lang="it-IT" sz="2000" b="1" dirty="0" err="1">
                <a:latin typeface="Arial" panose="020B0604020202020204" pitchFamily="34" charset="0"/>
                <a:cs typeface="Arial" panose="020B0604020202020204" pitchFamily="34" charset="0"/>
              </a:rPr>
              <a:t>Flavonoids</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Anthocyanins</a:t>
            </a:r>
            <a:r>
              <a:rPr lang="it-IT" sz="2000" b="1" dirty="0">
                <a:latin typeface="Arial" panose="020B0604020202020204" pitchFamily="34" charset="0"/>
                <a:cs typeface="Arial" panose="020B0604020202020204" pitchFamily="34" charset="0"/>
              </a:rPr>
              <a:t>,</a:t>
            </a:r>
          </a:p>
          <a:p>
            <a:pPr algn="ct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Catechins</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Tannins</a:t>
            </a:r>
            <a:r>
              <a:rPr lang="it-IT" sz="2000" b="1" dirty="0">
                <a:latin typeface="Arial" panose="020B0604020202020204" pitchFamily="34" charset="0"/>
                <a:cs typeface="Arial" panose="020B0604020202020204" pitchFamily="34" charset="0"/>
              </a:rPr>
              <a:t>)</a:t>
            </a:r>
          </a:p>
          <a:p>
            <a:pPr algn="ctr"/>
            <a:r>
              <a:rPr lang="it-IT" sz="2000" b="1" dirty="0" err="1">
                <a:latin typeface="Arial" panose="020B0604020202020204" pitchFamily="34" charset="0"/>
                <a:cs typeface="Arial" panose="020B0604020202020204" pitchFamily="34" charset="0"/>
              </a:rPr>
              <a:t>Stilbens</a:t>
            </a:r>
            <a:endParaRPr lang="it-IT" sz="2000" b="1" dirty="0">
              <a:latin typeface="Arial" panose="020B0604020202020204" pitchFamily="34" charset="0"/>
              <a:cs typeface="Arial" panose="020B0604020202020204" pitchFamily="34" charset="0"/>
            </a:endParaRPr>
          </a:p>
          <a:p>
            <a:pPr algn="ctr"/>
            <a:r>
              <a:rPr lang="it-IT" sz="2000" b="1" dirty="0" err="1">
                <a:latin typeface="Arial" panose="020B0604020202020204" pitchFamily="34" charset="0"/>
                <a:cs typeface="Arial" panose="020B0604020202020204" pitchFamily="34" charset="0"/>
              </a:rPr>
              <a:t>Chalcons</a:t>
            </a:r>
            <a:endParaRPr lang="it-IT" sz="2000" b="1" dirty="0">
              <a:latin typeface="Arial" panose="020B0604020202020204" pitchFamily="34" charset="0"/>
              <a:cs typeface="Arial" panose="020B0604020202020204" pitchFamily="34" charset="0"/>
            </a:endParaRPr>
          </a:p>
          <a:p>
            <a:pPr algn="ctr"/>
            <a:r>
              <a:rPr lang="it-IT" sz="2000" b="1" dirty="0" err="1">
                <a:latin typeface="Arial" panose="020B0604020202020204" pitchFamily="34" charset="0"/>
                <a:cs typeface="Arial" panose="020B0604020202020204" pitchFamily="34" charset="0"/>
              </a:rPr>
              <a:t>Flavonolignans</a:t>
            </a:r>
            <a:endParaRPr lang="it-IT" sz="2000" b="1" dirty="0">
              <a:latin typeface="Arial" panose="020B0604020202020204" pitchFamily="34" charset="0"/>
              <a:cs typeface="Arial" panose="020B0604020202020204" pitchFamily="34" charset="0"/>
            </a:endParaRPr>
          </a:p>
          <a:p>
            <a:pPr algn="ctr"/>
            <a:r>
              <a:rPr lang="it-IT" sz="2000" b="1" dirty="0" err="1">
                <a:latin typeface="Arial" panose="020B0604020202020204" pitchFamily="34" charset="0"/>
                <a:cs typeface="Arial" panose="020B0604020202020204" pitchFamily="34" charset="0"/>
              </a:rPr>
              <a:t>Isoflavonoids</a:t>
            </a:r>
            <a:endParaRPr lang="it-IT" sz="2000" dirty="0">
              <a:latin typeface="Arial" panose="020B0604020202020204" pitchFamily="34" charset="0"/>
              <a:cs typeface="Arial" panose="020B0604020202020204" pitchFamily="34" charset="0"/>
            </a:endParaRPr>
          </a:p>
        </p:txBody>
      </p:sp>
      <p:cxnSp>
        <p:nvCxnSpPr>
          <p:cNvPr id="21" name="Connettore 2 20"/>
          <p:cNvCxnSpPr>
            <a:cxnSpLocks/>
          </p:cNvCxnSpPr>
          <p:nvPr/>
        </p:nvCxnSpPr>
        <p:spPr>
          <a:xfrm>
            <a:off x="6263985" y="1485900"/>
            <a:ext cx="0" cy="257636"/>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25" name="Connettore 2 24"/>
          <p:cNvCxnSpPr/>
          <p:nvPr/>
        </p:nvCxnSpPr>
        <p:spPr>
          <a:xfrm>
            <a:off x="6307827" y="2171055"/>
            <a:ext cx="0" cy="576064"/>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27" name="Connettore 2 26"/>
          <p:cNvCxnSpPr>
            <a:cxnSpLocks/>
          </p:cNvCxnSpPr>
          <p:nvPr/>
        </p:nvCxnSpPr>
        <p:spPr>
          <a:xfrm flipH="1">
            <a:off x="4152546" y="322294"/>
            <a:ext cx="1054256" cy="13542"/>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29" name="Connettore 2 28"/>
          <p:cNvCxnSpPr>
            <a:cxnSpLocks/>
          </p:cNvCxnSpPr>
          <p:nvPr/>
        </p:nvCxnSpPr>
        <p:spPr>
          <a:xfrm flipH="1">
            <a:off x="4189288" y="684745"/>
            <a:ext cx="1090769" cy="34337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31" name="Connettore 2 30"/>
          <p:cNvCxnSpPr>
            <a:cxnSpLocks/>
          </p:cNvCxnSpPr>
          <p:nvPr/>
        </p:nvCxnSpPr>
        <p:spPr>
          <a:xfrm flipH="1" flipV="1">
            <a:off x="7227889" y="531863"/>
            <a:ext cx="633878" cy="45915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33" name="Connettore 2 32"/>
          <p:cNvCxnSpPr>
            <a:cxnSpLocks/>
          </p:cNvCxnSpPr>
          <p:nvPr/>
        </p:nvCxnSpPr>
        <p:spPr>
          <a:xfrm>
            <a:off x="7380047" y="1925324"/>
            <a:ext cx="699879" cy="312599"/>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35" name="Connettore 2 34"/>
          <p:cNvCxnSpPr>
            <a:cxnSpLocks/>
          </p:cNvCxnSpPr>
          <p:nvPr/>
        </p:nvCxnSpPr>
        <p:spPr>
          <a:xfrm flipH="1" flipV="1">
            <a:off x="4363397" y="2401777"/>
            <a:ext cx="795138" cy="480385"/>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41" name="Connettore 2 40"/>
          <p:cNvCxnSpPr>
            <a:cxnSpLocks/>
          </p:cNvCxnSpPr>
          <p:nvPr/>
        </p:nvCxnSpPr>
        <p:spPr>
          <a:xfrm>
            <a:off x="3995107" y="2939292"/>
            <a:ext cx="695451" cy="826165"/>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45" name="Connettore 2 44"/>
          <p:cNvCxnSpPr>
            <a:cxnSpLocks/>
          </p:cNvCxnSpPr>
          <p:nvPr/>
        </p:nvCxnSpPr>
        <p:spPr>
          <a:xfrm flipV="1">
            <a:off x="8079926" y="3280823"/>
            <a:ext cx="1046653" cy="60833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47" name="Connettore 2 46"/>
          <p:cNvCxnSpPr>
            <a:cxnSpLocks/>
          </p:cNvCxnSpPr>
          <p:nvPr/>
        </p:nvCxnSpPr>
        <p:spPr>
          <a:xfrm flipH="1">
            <a:off x="9736943" y="3341943"/>
            <a:ext cx="329532" cy="439223"/>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49" name="Connettore 2 48"/>
          <p:cNvCxnSpPr>
            <a:cxnSpLocks/>
          </p:cNvCxnSpPr>
          <p:nvPr/>
        </p:nvCxnSpPr>
        <p:spPr>
          <a:xfrm>
            <a:off x="10912835" y="3311939"/>
            <a:ext cx="313965" cy="469227"/>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grpSp>
        <p:nvGrpSpPr>
          <p:cNvPr id="30" name="Gruppo 29">
            <a:extLst>
              <a:ext uri="{FF2B5EF4-FFF2-40B4-BE49-F238E27FC236}">
                <a16:creationId xmlns:a16="http://schemas.microsoft.com/office/drawing/2014/main" id="{6E5E0BFC-0F26-914B-AF12-8E43FDD547F0}"/>
              </a:ext>
            </a:extLst>
          </p:cNvPr>
          <p:cNvGrpSpPr/>
          <p:nvPr/>
        </p:nvGrpSpPr>
        <p:grpSpPr>
          <a:xfrm>
            <a:off x="1818981" y="1697863"/>
            <a:ext cx="2454518" cy="1080120"/>
            <a:chOff x="2209696" y="1422068"/>
            <a:chExt cx="2454518" cy="1080120"/>
          </a:xfrm>
        </p:grpSpPr>
        <p:sp>
          <p:nvSpPr>
            <p:cNvPr id="63" name="Rettangolo 62"/>
            <p:cNvSpPr/>
            <p:nvPr/>
          </p:nvSpPr>
          <p:spPr>
            <a:xfrm>
              <a:off x="2238997" y="1422068"/>
              <a:ext cx="2290610" cy="10801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10" name="CasellaDiTesto 9"/>
            <p:cNvSpPr txBox="1"/>
            <p:nvPr/>
          </p:nvSpPr>
          <p:spPr>
            <a:xfrm>
              <a:off x="2209696" y="2125982"/>
              <a:ext cx="2454518" cy="369332"/>
            </a:xfrm>
            <a:prstGeom prst="rect">
              <a:avLst/>
            </a:prstGeom>
            <a:noFill/>
          </p:spPr>
          <p:txBody>
            <a:bodyPr wrap="none" rtlCol="0">
              <a:spAutoFit/>
            </a:bodyPr>
            <a:lstStyle/>
            <a:p>
              <a:r>
                <a:rPr lang="it-IT" b="1" i="1" dirty="0">
                  <a:latin typeface="Arial" panose="020B0604020202020204" pitchFamily="34" charset="0"/>
                  <a:cs typeface="Arial" panose="020B0604020202020204" pitchFamily="34" charset="0"/>
                </a:rPr>
                <a:t>trans</a:t>
              </a:r>
              <a:r>
                <a:rPr lang="it-IT" b="1" dirty="0">
                  <a:latin typeface="Arial" panose="020B0604020202020204" pitchFamily="34" charset="0"/>
                  <a:cs typeface="Arial" panose="020B0604020202020204" pitchFamily="34" charset="0"/>
                </a:rPr>
                <a:t>-</a:t>
              </a:r>
              <a:r>
                <a:rPr lang="it-IT" b="1" dirty="0" err="1">
                  <a:latin typeface="Arial" panose="020B0604020202020204" pitchFamily="34" charset="0"/>
                  <a:cs typeface="Arial" panose="020B0604020202020204" pitchFamily="34" charset="0"/>
                </a:rPr>
                <a:t>Cinnamic</a:t>
              </a:r>
              <a:r>
                <a:rPr lang="it-IT" b="1" dirty="0">
                  <a:latin typeface="Arial" panose="020B0604020202020204" pitchFamily="34" charset="0"/>
                  <a:cs typeface="Arial" panose="020B0604020202020204" pitchFamily="34" charset="0"/>
                </a:rPr>
                <a:t> acid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091" y="1478222"/>
              <a:ext cx="1894215" cy="67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507" y="3527798"/>
            <a:ext cx="2520585" cy="70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04" name="Connettore 2 4103"/>
          <p:cNvCxnSpPr/>
          <p:nvPr/>
        </p:nvCxnSpPr>
        <p:spPr>
          <a:xfrm>
            <a:off x="7936668" y="4532691"/>
            <a:ext cx="545906" cy="50222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20" name="Segnaposto numero diapositiva 19">
            <a:extLst>
              <a:ext uri="{FF2B5EF4-FFF2-40B4-BE49-F238E27FC236}">
                <a16:creationId xmlns:a16="http://schemas.microsoft.com/office/drawing/2014/main" id="{A34F97EE-772A-734C-860A-5C68EF4709C5}"/>
              </a:ext>
            </a:extLst>
          </p:cNvPr>
          <p:cNvSpPr>
            <a:spLocks noGrp="1"/>
          </p:cNvSpPr>
          <p:nvPr>
            <p:ph type="sldNum" sz="quarter" idx="12"/>
          </p:nvPr>
        </p:nvSpPr>
        <p:spPr/>
        <p:txBody>
          <a:bodyPr/>
          <a:lstStyle/>
          <a:p>
            <a:fld id="{017B5861-EC54-884C-93FD-412F35D423E0}" type="slidenum">
              <a:rPr lang="it-IT" smtClean="0"/>
              <a:t>3</a:t>
            </a:fld>
            <a:endParaRPr lang="it-IT"/>
          </a:p>
        </p:txBody>
      </p:sp>
      <p:pic>
        <p:nvPicPr>
          <p:cNvPr id="26" name="Immagine 25">
            <a:extLst>
              <a:ext uri="{FF2B5EF4-FFF2-40B4-BE49-F238E27FC236}">
                <a16:creationId xmlns:a16="http://schemas.microsoft.com/office/drawing/2014/main" id="{C119C053-F2CE-514B-B5DF-7F7459F7E661}"/>
              </a:ext>
            </a:extLst>
          </p:cNvPr>
          <p:cNvPicPr>
            <a:picLocks noChangeAspect="1"/>
          </p:cNvPicPr>
          <p:nvPr/>
        </p:nvPicPr>
        <p:blipFill>
          <a:blip r:embed="rId4"/>
          <a:stretch>
            <a:fillRect/>
          </a:stretch>
        </p:blipFill>
        <p:spPr>
          <a:xfrm>
            <a:off x="5820261" y="530777"/>
            <a:ext cx="868802" cy="839517"/>
          </a:xfrm>
          <a:prstGeom prst="rect">
            <a:avLst/>
          </a:prstGeom>
        </p:spPr>
      </p:pic>
      <p:sp>
        <p:nvSpPr>
          <p:cNvPr id="36" name="Rettangolo 35">
            <a:extLst>
              <a:ext uri="{FF2B5EF4-FFF2-40B4-BE49-F238E27FC236}">
                <a16:creationId xmlns:a16="http://schemas.microsoft.com/office/drawing/2014/main" id="{C61D39F9-9474-1D41-A81C-9A5CA98B4F18}"/>
              </a:ext>
            </a:extLst>
          </p:cNvPr>
          <p:cNvSpPr/>
          <p:nvPr/>
        </p:nvSpPr>
        <p:spPr>
          <a:xfrm>
            <a:off x="5806645" y="484124"/>
            <a:ext cx="894995" cy="8884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2" name="Connettore 2 71">
            <a:extLst>
              <a:ext uri="{FF2B5EF4-FFF2-40B4-BE49-F238E27FC236}">
                <a16:creationId xmlns:a16="http://schemas.microsoft.com/office/drawing/2014/main" id="{442F5842-2E45-8746-846C-31373AC83E4A}"/>
              </a:ext>
            </a:extLst>
          </p:cNvPr>
          <p:cNvCxnSpPr>
            <a:cxnSpLocks/>
          </p:cNvCxnSpPr>
          <p:nvPr/>
        </p:nvCxnSpPr>
        <p:spPr>
          <a:xfrm flipH="1">
            <a:off x="7799183" y="2657226"/>
            <a:ext cx="820876" cy="682847"/>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48" name="Connettore 2 47">
            <a:extLst>
              <a:ext uri="{FF2B5EF4-FFF2-40B4-BE49-F238E27FC236}">
                <a16:creationId xmlns:a16="http://schemas.microsoft.com/office/drawing/2014/main" id="{5398B80D-26AD-C64A-948F-BB1C65C9AF91}"/>
              </a:ext>
            </a:extLst>
          </p:cNvPr>
          <p:cNvCxnSpPr/>
          <p:nvPr/>
        </p:nvCxnSpPr>
        <p:spPr>
          <a:xfrm>
            <a:off x="7084007" y="5157244"/>
            <a:ext cx="0" cy="9619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62C3BF61-493A-794E-BE16-ED0AA493E85F}"/>
              </a:ext>
            </a:extLst>
          </p:cNvPr>
          <p:cNvCxnSpPr>
            <a:cxnSpLocks/>
          </p:cNvCxnSpPr>
          <p:nvPr/>
        </p:nvCxnSpPr>
        <p:spPr>
          <a:xfrm>
            <a:off x="5634727" y="5194300"/>
            <a:ext cx="0" cy="3388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CasellaDiTesto 51">
            <a:extLst>
              <a:ext uri="{FF2B5EF4-FFF2-40B4-BE49-F238E27FC236}">
                <a16:creationId xmlns:a16="http://schemas.microsoft.com/office/drawing/2014/main" id="{1B5DE7DE-7AD2-474F-AC93-6A789E6ACCCB}"/>
              </a:ext>
            </a:extLst>
          </p:cNvPr>
          <p:cNvSpPr txBox="1"/>
          <p:nvPr/>
        </p:nvSpPr>
        <p:spPr>
          <a:xfrm>
            <a:off x="2580791" y="3527143"/>
            <a:ext cx="1378764" cy="400110"/>
          </a:xfrm>
          <a:prstGeom prst="rect">
            <a:avLst/>
          </a:prstGeom>
          <a:noFill/>
        </p:spPr>
        <p:txBody>
          <a:bodyPr wrap="square" rtlCol="0">
            <a:spAutoFit/>
          </a:bodyPr>
          <a:lstStyle/>
          <a:p>
            <a:r>
              <a:rPr lang="it-IT" sz="2000" b="1" dirty="0" err="1">
                <a:latin typeface="Arial" panose="020B0604020202020204" pitchFamily="34" charset="0"/>
                <a:cs typeface="Arial" panose="020B0604020202020204" pitchFamily="34" charset="0"/>
              </a:rPr>
              <a:t>Coumarin</a:t>
            </a:r>
            <a:endParaRPr lang="it-IT" sz="2000" b="1" dirty="0">
              <a:latin typeface="Arial" panose="020B0604020202020204" pitchFamily="34" charset="0"/>
              <a:cs typeface="Arial" panose="020B0604020202020204" pitchFamily="34" charset="0"/>
            </a:endParaRPr>
          </a:p>
        </p:txBody>
      </p:sp>
      <p:cxnSp>
        <p:nvCxnSpPr>
          <p:cNvPr id="53" name="Connettore 2 52">
            <a:extLst>
              <a:ext uri="{FF2B5EF4-FFF2-40B4-BE49-F238E27FC236}">
                <a16:creationId xmlns:a16="http://schemas.microsoft.com/office/drawing/2014/main" id="{285C4D97-09A4-5E4B-AF7B-F630C86C5727}"/>
              </a:ext>
            </a:extLst>
          </p:cNvPr>
          <p:cNvCxnSpPr/>
          <p:nvPr/>
        </p:nvCxnSpPr>
        <p:spPr>
          <a:xfrm>
            <a:off x="3249083" y="2926995"/>
            <a:ext cx="0" cy="576064"/>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54" name="Connettore 2 53">
            <a:extLst>
              <a:ext uri="{FF2B5EF4-FFF2-40B4-BE49-F238E27FC236}">
                <a16:creationId xmlns:a16="http://schemas.microsoft.com/office/drawing/2014/main" id="{88A1D30A-8871-174A-BD60-EAE52F579DDD}"/>
              </a:ext>
            </a:extLst>
          </p:cNvPr>
          <p:cNvCxnSpPr>
            <a:cxnSpLocks/>
          </p:cNvCxnSpPr>
          <p:nvPr/>
        </p:nvCxnSpPr>
        <p:spPr>
          <a:xfrm>
            <a:off x="2067983" y="2910505"/>
            <a:ext cx="0" cy="1214658"/>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699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1">
            <a:extLst>
              <a:ext uri="{FF2B5EF4-FFF2-40B4-BE49-F238E27FC236}">
                <a16:creationId xmlns:a16="http://schemas.microsoft.com/office/drawing/2014/main" id="{B1A94E7A-7752-7E40-894E-01F8ED38F730}"/>
              </a:ext>
            </a:extLst>
          </p:cNvPr>
          <p:cNvSpPr txBox="1">
            <a:spLocks noChangeArrowheads="1"/>
          </p:cNvSpPr>
          <p:nvPr/>
        </p:nvSpPr>
        <p:spPr bwMode="auto">
          <a:xfrm>
            <a:off x="4286553" y="262884"/>
            <a:ext cx="3371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Aromatic</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polyketides</a:t>
            </a:r>
            <a:endParaRPr lang="it-IT" altLang="it-IT" sz="2400" dirty="0"/>
          </a:p>
        </p:txBody>
      </p:sp>
      <p:sp>
        <p:nvSpPr>
          <p:cNvPr id="10243" name="CasellaDiTesto 2">
            <a:extLst>
              <a:ext uri="{FF2B5EF4-FFF2-40B4-BE49-F238E27FC236}">
                <a16:creationId xmlns:a16="http://schemas.microsoft.com/office/drawing/2014/main" id="{65634669-BBB9-B14D-9A0F-D1578B144463}"/>
              </a:ext>
            </a:extLst>
          </p:cNvPr>
          <p:cNvSpPr txBox="1">
            <a:spLocks noChangeArrowheads="1"/>
          </p:cNvSpPr>
          <p:nvPr/>
        </p:nvSpPr>
        <p:spPr bwMode="auto">
          <a:xfrm>
            <a:off x="1504950" y="1003299"/>
            <a:ext cx="9391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600" b="1" dirty="0">
                <a:latin typeface="Arial" panose="020B0604020202020204" pitchFamily="34" charset="0"/>
              </a:rPr>
              <a:t>In the </a:t>
            </a:r>
            <a:r>
              <a:rPr lang="it-IT" altLang="it-IT" sz="1600" b="1" dirty="0" err="1">
                <a:latin typeface="Arial" panose="020B0604020202020204" pitchFamily="34" charset="0"/>
              </a:rPr>
              <a:t>synthesis</a:t>
            </a:r>
            <a:r>
              <a:rPr lang="it-IT" altLang="it-IT" sz="1600" b="1" dirty="0">
                <a:latin typeface="Arial" panose="020B0604020202020204" pitchFamily="34" charset="0"/>
              </a:rPr>
              <a:t> of </a:t>
            </a:r>
            <a:r>
              <a:rPr lang="it-IT" altLang="it-IT" sz="1600" b="1" dirty="0" err="1">
                <a:latin typeface="Arial" panose="020B0604020202020204" pitchFamily="34" charset="0"/>
              </a:rPr>
              <a:t>aromatic</a:t>
            </a:r>
            <a:r>
              <a:rPr lang="it-IT" altLang="it-IT" sz="1600" b="1" dirty="0">
                <a:latin typeface="Arial" panose="020B0604020202020204" pitchFamily="34" charset="0"/>
              </a:rPr>
              <a:t> </a:t>
            </a:r>
            <a:r>
              <a:rPr lang="it-IT" altLang="it-IT" sz="1600" b="1" dirty="0" err="1">
                <a:latin typeface="Arial" panose="020B0604020202020204" pitchFamily="34" charset="0"/>
              </a:rPr>
              <a:t>polyketides</a:t>
            </a:r>
            <a:r>
              <a:rPr lang="it-IT" altLang="it-IT" sz="1600" b="1" dirty="0">
                <a:latin typeface="Arial" panose="020B0604020202020204" pitchFamily="34" charset="0"/>
              </a:rPr>
              <a:t>, </a:t>
            </a:r>
            <a:r>
              <a:rPr lang="it-IT" altLang="it-IT" sz="1600" b="1" dirty="0" err="1">
                <a:latin typeface="Arial" panose="020B0604020202020204" pitchFamily="34" charset="0"/>
              </a:rPr>
              <a:t>both</a:t>
            </a:r>
            <a:r>
              <a:rPr lang="it-IT" altLang="it-IT" sz="1600" b="1" dirty="0">
                <a:latin typeface="Arial" panose="020B0604020202020204" pitchFamily="34" charset="0"/>
              </a:rPr>
              <a:t> </a:t>
            </a:r>
            <a:r>
              <a:rPr lang="it-IT" altLang="it-IT" sz="1600" b="1" dirty="0" err="1">
                <a:latin typeface="Arial" panose="020B0604020202020204" pitchFamily="34" charset="0"/>
              </a:rPr>
              <a:t>shikimic</a:t>
            </a:r>
            <a:r>
              <a:rPr lang="it-IT" altLang="it-IT" sz="1600" b="1" dirty="0">
                <a:latin typeface="Arial" panose="020B0604020202020204" pitchFamily="34" charset="0"/>
              </a:rPr>
              <a:t> acid and acetate </a:t>
            </a:r>
            <a:r>
              <a:rPr lang="it-IT" altLang="it-IT" sz="1600" b="1" dirty="0" err="1">
                <a:latin typeface="Arial" panose="020B0604020202020204" pitchFamily="34" charset="0"/>
              </a:rPr>
              <a:t>pathways</a:t>
            </a:r>
            <a:r>
              <a:rPr lang="it-IT" altLang="it-IT" sz="1600" b="1" dirty="0">
                <a:latin typeface="Arial" panose="020B0604020202020204" pitchFamily="34" charset="0"/>
              </a:rPr>
              <a:t> are </a:t>
            </a:r>
            <a:r>
              <a:rPr lang="it-IT" altLang="it-IT" sz="1600" b="1" dirty="0" err="1">
                <a:latin typeface="Arial" panose="020B0604020202020204" pitchFamily="34" charset="0"/>
              </a:rPr>
              <a:t>involved</a:t>
            </a:r>
            <a:endParaRPr lang="it-IT" altLang="it-IT" sz="1600" b="1" dirty="0">
              <a:latin typeface="Arial" panose="020B0604020202020204" pitchFamily="34" charset="0"/>
            </a:endParaRPr>
          </a:p>
        </p:txBody>
      </p:sp>
      <p:pic>
        <p:nvPicPr>
          <p:cNvPr id="10245" name="Picture 3">
            <a:extLst>
              <a:ext uri="{FF2B5EF4-FFF2-40B4-BE49-F238E27FC236}">
                <a16:creationId xmlns:a16="http://schemas.microsoft.com/office/drawing/2014/main" id="{728BE036-B5D5-D240-A6D4-7C0EE8ECF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7" y="1880392"/>
            <a:ext cx="8224838" cy="336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
            <a:extLst>
              <a:ext uri="{FF2B5EF4-FFF2-40B4-BE49-F238E27FC236}">
                <a16:creationId xmlns:a16="http://schemas.microsoft.com/office/drawing/2014/main" id="{3A6F67B0-E495-6641-890D-3106EA72CDFE}"/>
              </a:ext>
            </a:extLst>
          </p:cNvPr>
          <p:cNvSpPr>
            <a:spLocks noGrp="1"/>
          </p:cNvSpPr>
          <p:nvPr>
            <p:ph type="sldNum" sz="quarter" idx="12"/>
          </p:nvPr>
        </p:nvSpPr>
        <p:spPr/>
        <p:txBody>
          <a:bodyPr/>
          <a:lstStyle/>
          <a:p>
            <a:fld id="{017B5861-EC54-884C-93FD-412F35D423E0}" type="slidenum">
              <a:rPr lang="it-IT" smtClean="0"/>
              <a:t>4</a:t>
            </a:fld>
            <a:endParaRPr lang="it-IT"/>
          </a:p>
        </p:txBody>
      </p:sp>
      <p:sp>
        <p:nvSpPr>
          <p:cNvPr id="3" name="CasellaDiTesto 2">
            <a:extLst>
              <a:ext uri="{FF2B5EF4-FFF2-40B4-BE49-F238E27FC236}">
                <a16:creationId xmlns:a16="http://schemas.microsoft.com/office/drawing/2014/main" id="{11B1E29F-8963-184E-8CA3-F606BDA14736}"/>
              </a:ext>
            </a:extLst>
          </p:cNvPr>
          <p:cNvSpPr txBox="1"/>
          <p:nvPr/>
        </p:nvSpPr>
        <p:spPr>
          <a:xfrm>
            <a:off x="243482" y="2171700"/>
            <a:ext cx="1599605" cy="369332"/>
          </a:xfrm>
          <a:prstGeom prst="rect">
            <a:avLst/>
          </a:prstGeom>
          <a:noFill/>
        </p:spPr>
        <p:txBody>
          <a:bodyPr wrap="none" rtlCol="0">
            <a:spAutoFit/>
          </a:bodyPr>
          <a:lstStyle/>
          <a:p>
            <a:r>
              <a:rPr lang="it-IT" dirty="0" err="1"/>
              <a:t>Coumaroil-CoA</a:t>
            </a:r>
            <a:endParaRPr lang="it-IT" dirty="0"/>
          </a:p>
        </p:txBody>
      </p:sp>
      <p:sp>
        <p:nvSpPr>
          <p:cNvPr id="8" name="CasellaDiTesto 7">
            <a:extLst>
              <a:ext uri="{FF2B5EF4-FFF2-40B4-BE49-F238E27FC236}">
                <a16:creationId xmlns:a16="http://schemas.microsoft.com/office/drawing/2014/main" id="{931F5EBB-FF12-A04D-81D8-97F4C3C02FD7}"/>
              </a:ext>
            </a:extLst>
          </p:cNvPr>
          <p:cNvSpPr txBox="1"/>
          <p:nvPr/>
        </p:nvSpPr>
        <p:spPr>
          <a:xfrm>
            <a:off x="256182" y="4025900"/>
            <a:ext cx="1599605" cy="369332"/>
          </a:xfrm>
          <a:prstGeom prst="rect">
            <a:avLst/>
          </a:prstGeom>
          <a:noFill/>
        </p:spPr>
        <p:txBody>
          <a:bodyPr wrap="none" rtlCol="0">
            <a:spAutoFit/>
          </a:bodyPr>
          <a:lstStyle/>
          <a:p>
            <a:r>
              <a:rPr lang="it-IT" dirty="0" err="1"/>
              <a:t>Coumaroil-CoA</a:t>
            </a:r>
            <a:endParaRPr lang="it-IT" dirty="0"/>
          </a:p>
        </p:txBody>
      </p:sp>
      <p:sp>
        <p:nvSpPr>
          <p:cNvPr id="9" name="CasellaDiTesto 8">
            <a:extLst>
              <a:ext uri="{FF2B5EF4-FFF2-40B4-BE49-F238E27FC236}">
                <a16:creationId xmlns:a16="http://schemas.microsoft.com/office/drawing/2014/main" id="{F67532E1-4881-4E4E-813E-F35018AB73EA}"/>
              </a:ext>
            </a:extLst>
          </p:cNvPr>
          <p:cNvSpPr txBox="1"/>
          <p:nvPr/>
        </p:nvSpPr>
        <p:spPr>
          <a:xfrm>
            <a:off x="9743082" y="4686300"/>
            <a:ext cx="2055217" cy="307777"/>
          </a:xfrm>
          <a:prstGeom prst="rect">
            <a:avLst/>
          </a:prstGeom>
          <a:noFill/>
        </p:spPr>
        <p:txBody>
          <a:bodyPr wrap="square" rtlCol="0">
            <a:spAutoFit/>
          </a:bodyPr>
          <a:lstStyle/>
          <a:p>
            <a:r>
              <a:rPr lang="it-IT" sz="1400" b="1" dirty="0" err="1"/>
              <a:t>Flvavouring</a:t>
            </a:r>
            <a:r>
              <a:rPr lang="it-IT" sz="1400" b="1" dirty="0"/>
              <a:t> of </a:t>
            </a:r>
            <a:r>
              <a:rPr lang="it-IT" sz="1400" b="1" dirty="0" err="1"/>
              <a:t>raspberry</a:t>
            </a:r>
            <a:endParaRPr lang="it-IT" sz="1400" b="1" dirty="0"/>
          </a:p>
        </p:txBody>
      </p:sp>
      <p:sp>
        <p:nvSpPr>
          <p:cNvPr id="10" name="CasellaDiTesto 9">
            <a:extLst>
              <a:ext uri="{FF2B5EF4-FFF2-40B4-BE49-F238E27FC236}">
                <a16:creationId xmlns:a16="http://schemas.microsoft.com/office/drawing/2014/main" id="{D3E61CF6-0DA8-914E-A335-65C1EB7F5094}"/>
              </a:ext>
            </a:extLst>
          </p:cNvPr>
          <p:cNvSpPr txBox="1"/>
          <p:nvPr/>
        </p:nvSpPr>
        <p:spPr>
          <a:xfrm>
            <a:off x="9982200" y="2319120"/>
            <a:ext cx="1611808" cy="954107"/>
          </a:xfrm>
          <a:prstGeom prst="rect">
            <a:avLst/>
          </a:prstGeom>
          <a:noFill/>
        </p:spPr>
        <p:txBody>
          <a:bodyPr wrap="square" rtlCol="0">
            <a:spAutoFit/>
          </a:bodyPr>
          <a:lstStyle/>
          <a:p>
            <a:r>
              <a:rPr lang="it-IT" sz="1400" b="1" dirty="0" err="1"/>
              <a:t>Piperonyl</a:t>
            </a:r>
            <a:r>
              <a:rPr lang="it-IT" sz="1400" b="1" dirty="0"/>
              <a:t> </a:t>
            </a:r>
            <a:r>
              <a:rPr lang="it-IT" sz="1400" b="1" dirty="0" err="1"/>
              <a:t>is</a:t>
            </a:r>
            <a:r>
              <a:rPr lang="it-IT" sz="1400" b="1" dirty="0"/>
              <a:t> </a:t>
            </a:r>
            <a:r>
              <a:rPr lang="it-IT" sz="1400" b="1" dirty="0" err="1"/>
              <a:t>involved</a:t>
            </a:r>
            <a:r>
              <a:rPr lang="it-IT" sz="1400" b="1" dirty="0"/>
              <a:t> in the </a:t>
            </a:r>
            <a:r>
              <a:rPr lang="it-IT" sz="1400" b="1" dirty="0" err="1"/>
              <a:t>biosynthesis</a:t>
            </a:r>
            <a:r>
              <a:rPr lang="it-IT" sz="1400" b="1" dirty="0"/>
              <a:t> of </a:t>
            </a:r>
            <a:r>
              <a:rPr lang="it-IT" sz="1400" b="1" dirty="0" err="1"/>
              <a:t>alkaloid</a:t>
            </a:r>
            <a:r>
              <a:rPr lang="it-IT" sz="1400" b="1" dirty="0"/>
              <a:t> piperine.</a:t>
            </a:r>
          </a:p>
        </p:txBody>
      </p:sp>
      <p:sp>
        <p:nvSpPr>
          <p:cNvPr id="5" name="Rettangolo 4">
            <a:extLst>
              <a:ext uri="{FF2B5EF4-FFF2-40B4-BE49-F238E27FC236}">
                <a16:creationId xmlns:a16="http://schemas.microsoft.com/office/drawing/2014/main" id="{C30D1743-2AD3-8B40-AE41-19ED6F33B2AC}"/>
              </a:ext>
            </a:extLst>
          </p:cNvPr>
          <p:cNvSpPr/>
          <p:nvPr/>
        </p:nvSpPr>
        <p:spPr>
          <a:xfrm>
            <a:off x="8340726" y="2980120"/>
            <a:ext cx="1260474" cy="282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FA235BB2-F998-B446-A125-FD907935C5B8}"/>
              </a:ext>
            </a:extLst>
          </p:cNvPr>
          <p:cNvSpPr txBox="1"/>
          <p:nvPr/>
        </p:nvSpPr>
        <p:spPr>
          <a:xfrm>
            <a:off x="8251826" y="2954695"/>
            <a:ext cx="1515158" cy="369332"/>
          </a:xfrm>
          <a:prstGeom prst="rect">
            <a:avLst/>
          </a:prstGeom>
          <a:noFill/>
        </p:spPr>
        <p:txBody>
          <a:bodyPr wrap="none" rtlCol="0">
            <a:spAutoFit/>
          </a:bodyPr>
          <a:lstStyle/>
          <a:p>
            <a:r>
              <a:rPr lang="it-IT" dirty="0" err="1"/>
              <a:t>Piperonyl-CoA</a:t>
            </a:r>
            <a:endParaRPr lang="it-IT" dirty="0"/>
          </a:p>
        </p:txBody>
      </p:sp>
    </p:spTree>
    <p:extLst>
      <p:ext uri="{BB962C8B-B14F-4D97-AF65-F5344CB8AC3E}">
        <p14:creationId xmlns:p14="http://schemas.microsoft.com/office/powerpoint/2010/main" val="313911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6F67B0-E495-6641-890D-3106EA72CDFE}"/>
              </a:ext>
            </a:extLst>
          </p:cNvPr>
          <p:cNvSpPr>
            <a:spLocks noGrp="1"/>
          </p:cNvSpPr>
          <p:nvPr>
            <p:ph type="sldNum" sz="quarter" idx="12"/>
          </p:nvPr>
        </p:nvSpPr>
        <p:spPr/>
        <p:txBody>
          <a:bodyPr/>
          <a:lstStyle/>
          <a:p>
            <a:fld id="{017B5861-EC54-884C-93FD-412F35D423E0}" type="slidenum">
              <a:rPr lang="it-IT" smtClean="0"/>
              <a:t>5</a:t>
            </a:fld>
            <a:endParaRPr lang="it-IT"/>
          </a:p>
        </p:txBody>
      </p:sp>
      <p:sp>
        <p:nvSpPr>
          <p:cNvPr id="9" name="CasellaDiTesto 1">
            <a:extLst>
              <a:ext uri="{FF2B5EF4-FFF2-40B4-BE49-F238E27FC236}">
                <a16:creationId xmlns:a16="http://schemas.microsoft.com/office/drawing/2014/main" id="{C34BCD0E-0D30-564F-BE55-E97154BEA0BF}"/>
              </a:ext>
            </a:extLst>
          </p:cNvPr>
          <p:cNvSpPr txBox="1">
            <a:spLocks noChangeArrowheads="1"/>
          </p:cNvSpPr>
          <p:nvPr/>
        </p:nvSpPr>
        <p:spPr bwMode="auto">
          <a:xfrm>
            <a:off x="3967862" y="263295"/>
            <a:ext cx="3371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Aromatic</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polyketides</a:t>
            </a:r>
            <a:endParaRPr lang="it-IT" altLang="it-IT" sz="2400" dirty="0"/>
          </a:p>
        </p:txBody>
      </p:sp>
      <p:pic>
        <p:nvPicPr>
          <p:cNvPr id="5" name="Immagine 4">
            <a:extLst>
              <a:ext uri="{FF2B5EF4-FFF2-40B4-BE49-F238E27FC236}">
                <a16:creationId xmlns:a16="http://schemas.microsoft.com/office/drawing/2014/main" id="{4C034C09-26C7-474E-AB83-932778B2958F}"/>
              </a:ext>
            </a:extLst>
          </p:cNvPr>
          <p:cNvPicPr>
            <a:picLocks noChangeAspect="1"/>
          </p:cNvPicPr>
          <p:nvPr/>
        </p:nvPicPr>
        <p:blipFill rotWithShape="1">
          <a:blip r:embed="rId2"/>
          <a:srcRect t="2525" b="6061"/>
          <a:stretch/>
        </p:blipFill>
        <p:spPr>
          <a:xfrm>
            <a:off x="1906493" y="1141292"/>
            <a:ext cx="2489200" cy="2298700"/>
          </a:xfrm>
          <a:prstGeom prst="rect">
            <a:avLst/>
          </a:prstGeom>
        </p:spPr>
      </p:pic>
      <p:pic>
        <p:nvPicPr>
          <p:cNvPr id="7" name="Immagine 6">
            <a:extLst>
              <a:ext uri="{FF2B5EF4-FFF2-40B4-BE49-F238E27FC236}">
                <a16:creationId xmlns:a16="http://schemas.microsoft.com/office/drawing/2014/main" id="{B77A8086-4D54-1544-ABA1-BC7B0996CCF7}"/>
              </a:ext>
            </a:extLst>
          </p:cNvPr>
          <p:cNvPicPr>
            <a:picLocks noChangeAspect="1"/>
          </p:cNvPicPr>
          <p:nvPr/>
        </p:nvPicPr>
        <p:blipFill rotWithShape="1">
          <a:blip r:embed="rId3"/>
          <a:srcRect t="10166" r="3135" b="18239"/>
          <a:stretch/>
        </p:blipFill>
        <p:spPr>
          <a:xfrm>
            <a:off x="1119093" y="3556000"/>
            <a:ext cx="4071937" cy="2336800"/>
          </a:xfrm>
          <a:prstGeom prst="rect">
            <a:avLst/>
          </a:prstGeom>
        </p:spPr>
      </p:pic>
      <p:sp>
        <p:nvSpPr>
          <p:cNvPr id="8" name="Rettangolo 7">
            <a:extLst>
              <a:ext uri="{FF2B5EF4-FFF2-40B4-BE49-F238E27FC236}">
                <a16:creationId xmlns:a16="http://schemas.microsoft.com/office/drawing/2014/main" id="{A7D62F37-C9DC-A744-96AF-6C826EB2FD8F}"/>
              </a:ext>
            </a:extLst>
          </p:cNvPr>
          <p:cNvSpPr/>
          <p:nvPr/>
        </p:nvSpPr>
        <p:spPr>
          <a:xfrm>
            <a:off x="1119093" y="5510768"/>
            <a:ext cx="952500" cy="369332"/>
          </a:xfrm>
          <a:prstGeom prst="rect">
            <a:avLst/>
          </a:prstGeom>
        </p:spPr>
        <p:txBody>
          <a:bodyPr wrap="square">
            <a:spAutoFit/>
          </a:bodyPr>
          <a:lstStyle/>
          <a:p>
            <a:r>
              <a:rPr lang="it-IT" dirty="0" err="1">
                <a:latin typeface="TimesNewRomanPS"/>
              </a:rPr>
              <a:t>kavaina</a:t>
            </a:r>
            <a:endParaRPr lang="it-IT" dirty="0"/>
          </a:p>
        </p:txBody>
      </p:sp>
      <p:sp>
        <p:nvSpPr>
          <p:cNvPr id="10" name="Rettangolo 9">
            <a:extLst>
              <a:ext uri="{FF2B5EF4-FFF2-40B4-BE49-F238E27FC236}">
                <a16:creationId xmlns:a16="http://schemas.microsoft.com/office/drawing/2014/main" id="{E1241539-DDFC-7F44-9264-E32251856838}"/>
              </a:ext>
            </a:extLst>
          </p:cNvPr>
          <p:cNvSpPr/>
          <p:nvPr/>
        </p:nvSpPr>
        <p:spPr>
          <a:xfrm>
            <a:off x="5401468" y="1177937"/>
            <a:ext cx="6088063" cy="4524315"/>
          </a:xfrm>
          <a:prstGeom prst="rect">
            <a:avLst/>
          </a:prstGeom>
        </p:spPr>
        <p:txBody>
          <a:bodyPr wrap="square">
            <a:spAutoFit/>
          </a:bodyPr>
          <a:lstStyle/>
          <a:p>
            <a:pPr marL="285750" indent="-285750" algn="ctr">
              <a:buFont typeface="Wingdings" pitchFamily="2" charset="2"/>
              <a:buChar char="Ø"/>
            </a:pPr>
            <a:r>
              <a:rPr lang="it-IT" sz="2200" dirty="0"/>
              <a:t>Kava-kava or kava-kava (or </a:t>
            </a:r>
            <a:r>
              <a:rPr lang="it-IT" sz="2200" dirty="0" err="1"/>
              <a:t>Yaqona</a:t>
            </a:r>
            <a:r>
              <a:rPr lang="it-IT" sz="2200" dirty="0"/>
              <a:t> or </a:t>
            </a:r>
            <a:r>
              <a:rPr lang="it-IT" sz="2200" dirty="0" err="1"/>
              <a:t>Sakau</a:t>
            </a:r>
            <a:r>
              <a:rPr lang="it-IT" sz="2200" dirty="0"/>
              <a:t> or </a:t>
            </a:r>
            <a:r>
              <a:rPr lang="it-IT" sz="2200" dirty="0" err="1"/>
              <a:t>Kawa</a:t>
            </a:r>
            <a:r>
              <a:rPr lang="it-IT" sz="2200" dirty="0"/>
              <a:t> </a:t>
            </a:r>
            <a:r>
              <a:rPr lang="it-IT" sz="2200" dirty="0" err="1"/>
              <a:t>Kawa</a:t>
            </a:r>
            <a:r>
              <a:rPr lang="it-IT" sz="2200" dirty="0"/>
              <a:t>) </a:t>
            </a:r>
            <a:r>
              <a:rPr lang="it-IT" sz="2200" dirty="0" err="1"/>
              <a:t>is</a:t>
            </a:r>
            <a:r>
              <a:rPr lang="it-IT" sz="2200" dirty="0"/>
              <a:t> an </a:t>
            </a:r>
            <a:r>
              <a:rPr lang="it-IT" sz="2200" dirty="0" err="1"/>
              <a:t>ancient</a:t>
            </a:r>
            <a:r>
              <a:rPr lang="it-IT" sz="2200" dirty="0"/>
              <a:t> drink, </a:t>
            </a:r>
            <a:r>
              <a:rPr lang="it-IT" sz="2200" dirty="0" err="1"/>
              <a:t>based</a:t>
            </a:r>
            <a:r>
              <a:rPr lang="it-IT" sz="2200" dirty="0"/>
              <a:t> on a </a:t>
            </a:r>
            <a:r>
              <a:rPr lang="it-IT" sz="2200" dirty="0" err="1"/>
              <a:t>herb</a:t>
            </a:r>
            <a:r>
              <a:rPr lang="it-IT" sz="2200" dirty="0"/>
              <a:t> (</a:t>
            </a:r>
            <a:r>
              <a:rPr lang="it-IT" sz="2200" i="1" dirty="0"/>
              <a:t>Piper </a:t>
            </a:r>
            <a:r>
              <a:rPr lang="it-IT" sz="2200" i="1" dirty="0" err="1"/>
              <a:t>methyticum</a:t>
            </a:r>
            <a:r>
              <a:rPr lang="it-IT" sz="2200" dirty="0"/>
              <a:t>), </a:t>
            </a:r>
            <a:r>
              <a:rPr lang="it-IT" sz="2200" dirty="0" err="1"/>
              <a:t>used</a:t>
            </a:r>
            <a:r>
              <a:rPr lang="it-IT" sz="2200" dirty="0"/>
              <a:t> in Melanesia and  in </a:t>
            </a:r>
            <a:r>
              <a:rPr lang="it-IT" sz="2200" dirty="0" err="1"/>
              <a:t>Polynesia</a:t>
            </a:r>
            <a:r>
              <a:rPr lang="it-IT" sz="2200" dirty="0"/>
              <a:t>.</a:t>
            </a:r>
          </a:p>
          <a:p>
            <a:pPr algn="ctr"/>
            <a:endParaRPr lang="it-IT" sz="2200" dirty="0"/>
          </a:p>
          <a:p>
            <a:pPr marL="285750" indent="-285750" algn="ctr">
              <a:buFont typeface="Wingdings" pitchFamily="2" charset="2"/>
              <a:buChar char="Ø"/>
            </a:pPr>
            <a:r>
              <a:rPr lang="it-IT" sz="2200" dirty="0"/>
              <a:t>The </a:t>
            </a:r>
            <a:r>
              <a:rPr lang="it-IT" sz="2200" dirty="0" err="1"/>
              <a:t>active</a:t>
            </a:r>
            <a:r>
              <a:rPr lang="it-IT" sz="2200" dirty="0"/>
              <a:t> </a:t>
            </a:r>
            <a:r>
              <a:rPr lang="it-IT" sz="2200" dirty="0" err="1"/>
              <a:t>ingredient</a:t>
            </a:r>
            <a:r>
              <a:rPr lang="it-IT" sz="2200" dirty="0"/>
              <a:t> </a:t>
            </a:r>
            <a:r>
              <a:rPr lang="it-IT" sz="2200" dirty="0" err="1"/>
              <a:t>is</a:t>
            </a:r>
            <a:r>
              <a:rPr lang="it-IT" sz="2200" dirty="0"/>
              <a:t> </a:t>
            </a:r>
            <a:r>
              <a:rPr lang="it-IT" sz="2200" dirty="0" err="1"/>
              <a:t>called</a:t>
            </a:r>
            <a:r>
              <a:rPr lang="it-IT" sz="2200" dirty="0"/>
              <a:t> </a:t>
            </a:r>
            <a:r>
              <a:rPr lang="it-IT" sz="2200" dirty="0" err="1"/>
              <a:t>kavaina</a:t>
            </a:r>
            <a:r>
              <a:rPr lang="it-IT" sz="2200" dirty="0"/>
              <a:t> and </a:t>
            </a:r>
            <a:r>
              <a:rPr lang="it-IT" sz="2200" dirty="0" err="1"/>
              <a:t>is</a:t>
            </a:r>
            <a:r>
              <a:rPr lang="it-IT" sz="2200" dirty="0"/>
              <a:t> </a:t>
            </a:r>
            <a:r>
              <a:rPr lang="it-IT" sz="2200" dirty="0" err="1"/>
              <a:t>found</a:t>
            </a:r>
            <a:r>
              <a:rPr lang="it-IT" sz="2200" dirty="0"/>
              <a:t> </a:t>
            </a:r>
            <a:r>
              <a:rPr lang="it-IT" sz="2200" dirty="0" err="1"/>
              <a:t>concentrated</a:t>
            </a:r>
            <a:r>
              <a:rPr lang="it-IT" sz="2200" dirty="0"/>
              <a:t> in the </a:t>
            </a:r>
            <a:r>
              <a:rPr lang="it-IT" sz="2200" dirty="0" err="1"/>
              <a:t>roots</a:t>
            </a:r>
            <a:r>
              <a:rPr lang="it-IT" sz="2200" dirty="0"/>
              <a:t>. The </a:t>
            </a:r>
            <a:r>
              <a:rPr lang="it-IT" sz="2200" dirty="0" err="1"/>
              <a:t>dried</a:t>
            </a:r>
            <a:r>
              <a:rPr lang="it-IT" sz="2200" dirty="0"/>
              <a:t> </a:t>
            </a:r>
            <a:r>
              <a:rPr lang="it-IT" sz="2200" dirty="0" err="1"/>
              <a:t>roots</a:t>
            </a:r>
            <a:r>
              <a:rPr lang="it-IT" sz="2200" dirty="0"/>
              <a:t> are </a:t>
            </a:r>
            <a:r>
              <a:rPr lang="it-IT" sz="2200" dirty="0" err="1"/>
              <a:t>pounded</a:t>
            </a:r>
            <a:r>
              <a:rPr lang="it-IT" sz="2200" dirty="0"/>
              <a:t> </a:t>
            </a:r>
            <a:r>
              <a:rPr lang="it-IT" sz="2200" dirty="0" err="1"/>
              <a:t>until</a:t>
            </a:r>
            <a:r>
              <a:rPr lang="it-IT" sz="2200" dirty="0"/>
              <a:t> </a:t>
            </a:r>
            <a:r>
              <a:rPr lang="it-IT" sz="2200" dirty="0" err="1"/>
              <a:t>they</a:t>
            </a:r>
            <a:r>
              <a:rPr lang="it-IT" sz="2200" dirty="0"/>
              <a:t> are </a:t>
            </a:r>
            <a:r>
              <a:rPr lang="it-IT" sz="2200" dirty="0" err="1"/>
              <a:t>reduced</a:t>
            </a:r>
            <a:r>
              <a:rPr lang="it-IT" sz="2200" dirty="0"/>
              <a:t> to a </a:t>
            </a:r>
            <a:r>
              <a:rPr lang="it-IT" sz="2200" dirty="0" err="1"/>
              <a:t>powder</a:t>
            </a:r>
            <a:r>
              <a:rPr lang="it-IT" sz="2200" dirty="0"/>
              <a:t> and </a:t>
            </a:r>
            <a:r>
              <a:rPr lang="it-IT" sz="2200" dirty="0" err="1"/>
              <a:t>used</a:t>
            </a:r>
            <a:r>
              <a:rPr lang="it-IT" sz="2200" dirty="0"/>
              <a:t> to </a:t>
            </a:r>
            <a:r>
              <a:rPr lang="it-IT" sz="2200" dirty="0" err="1"/>
              <a:t>make</a:t>
            </a:r>
            <a:r>
              <a:rPr lang="it-IT" sz="2200" dirty="0"/>
              <a:t> an </a:t>
            </a:r>
            <a:r>
              <a:rPr lang="it-IT" sz="2200" dirty="0" err="1"/>
              <a:t>exciting</a:t>
            </a:r>
            <a:r>
              <a:rPr lang="it-IT" sz="2200" dirty="0"/>
              <a:t> drink. </a:t>
            </a:r>
          </a:p>
          <a:p>
            <a:pPr marL="285750" indent="-285750" algn="ctr">
              <a:buFont typeface="Wingdings" pitchFamily="2" charset="2"/>
              <a:buChar char="Ø"/>
            </a:pPr>
            <a:endParaRPr lang="it-IT" sz="2200" dirty="0"/>
          </a:p>
          <a:p>
            <a:pPr marL="285750" indent="-285750" algn="ctr">
              <a:buFont typeface="Wingdings" pitchFamily="2" charset="2"/>
              <a:buChar char="Ø"/>
            </a:pPr>
            <a:r>
              <a:rPr lang="it-IT" sz="2200" dirty="0"/>
              <a:t>In the </a:t>
            </a:r>
            <a:r>
              <a:rPr lang="it-IT" sz="2200" dirty="0" err="1"/>
              <a:t>synthesis</a:t>
            </a:r>
            <a:r>
              <a:rPr lang="it-IT" sz="2200" dirty="0"/>
              <a:t>, </a:t>
            </a:r>
            <a:r>
              <a:rPr lang="it-IT" sz="2200" dirty="0" err="1"/>
              <a:t>Coumaroil-CoA</a:t>
            </a:r>
            <a:r>
              <a:rPr lang="it-IT" sz="2200" dirty="0"/>
              <a:t> </a:t>
            </a:r>
            <a:r>
              <a:rPr lang="it-IT" sz="2200" dirty="0" err="1"/>
              <a:t>is</a:t>
            </a:r>
            <a:r>
              <a:rPr lang="it-IT" sz="2200" dirty="0"/>
              <a:t> </a:t>
            </a:r>
            <a:r>
              <a:rPr lang="it-IT" sz="2200" dirty="0" err="1"/>
              <a:t>condensed</a:t>
            </a:r>
            <a:r>
              <a:rPr lang="it-IT" sz="2200" dirty="0"/>
              <a:t> (</a:t>
            </a:r>
            <a:r>
              <a:rPr lang="it-IT" sz="2200" dirty="0" err="1"/>
              <a:t>Claisen</a:t>
            </a:r>
            <a:r>
              <a:rPr lang="it-IT" sz="2200" dirty="0"/>
              <a:t> </a:t>
            </a:r>
            <a:r>
              <a:rPr lang="it-IT" sz="2200" dirty="0" err="1"/>
              <a:t>reaction</a:t>
            </a:r>
            <a:r>
              <a:rPr lang="it-IT" sz="2200" dirty="0"/>
              <a:t>) with </a:t>
            </a:r>
            <a:r>
              <a:rPr lang="it-IT" sz="2200" dirty="0" err="1"/>
              <a:t>two</a:t>
            </a:r>
            <a:r>
              <a:rPr lang="it-IT" sz="2200" dirty="0"/>
              <a:t> </a:t>
            </a:r>
            <a:r>
              <a:rPr lang="it-IT" sz="2200" dirty="0" err="1"/>
              <a:t>molecules</a:t>
            </a:r>
            <a:r>
              <a:rPr lang="it-IT" sz="2200" dirty="0"/>
              <a:t> of </a:t>
            </a:r>
            <a:r>
              <a:rPr lang="it-IT" sz="2200" dirty="0" err="1"/>
              <a:t>malonil-CoA</a:t>
            </a:r>
            <a:r>
              <a:rPr lang="it-IT" sz="2200" dirty="0"/>
              <a:t> and intra-</a:t>
            </a:r>
            <a:r>
              <a:rPr lang="it-IT" sz="2200" dirty="0" err="1"/>
              <a:t>molecular</a:t>
            </a:r>
            <a:r>
              <a:rPr lang="it-IT" sz="2200" dirty="0"/>
              <a:t> </a:t>
            </a:r>
            <a:r>
              <a:rPr lang="it-IT" sz="2400" dirty="0" err="1"/>
              <a:t>cyclization</a:t>
            </a:r>
            <a:r>
              <a:rPr lang="it-IT" sz="2200" dirty="0"/>
              <a:t>.</a:t>
            </a:r>
          </a:p>
        </p:txBody>
      </p:sp>
    </p:spTree>
    <p:extLst>
      <p:ext uri="{BB962C8B-B14F-4D97-AF65-F5344CB8AC3E}">
        <p14:creationId xmlns:p14="http://schemas.microsoft.com/office/powerpoint/2010/main" val="107960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31504" y="369332"/>
            <a:ext cx="9144000"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Coumarins are lactone (cyclic ester) derivatives of cinnamic acid. For </a:t>
            </a:r>
            <a:r>
              <a:rPr lang="en-US" sz="1400" dirty="0" err="1">
                <a:latin typeface="Arial" panose="020B0604020202020204" pitchFamily="34" charset="0"/>
                <a:cs typeface="Arial" panose="020B0604020202020204" pitchFamily="34" charset="0"/>
              </a:rPr>
              <a:t>coumarins</a:t>
            </a:r>
            <a:r>
              <a:rPr lang="en-US" sz="1400" dirty="0">
                <a:latin typeface="Arial" panose="020B0604020202020204" pitchFamily="34" charset="0"/>
                <a:cs typeface="Arial" panose="020B0604020202020204" pitchFamily="34" charset="0"/>
              </a:rPr>
              <a:t>, unlike most of the </a:t>
            </a:r>
            <a:r>
              <a:rPr lang="en-US" sz="1400" dirty="0" err="1">
                <a:latin typeface="Arial" panose="020B0604020202020204" pitchFamily="34" charset="0"/>
                <a:cs typeface="Arial" panose="020B0604020202020204" pitchFamily="34" charset="0"/>
              </a:rPr>
              <a:t>hydroxylations</a:t>
            </a:r>
            <a:r>
              <a:rPr lang="en-US" sz="1400" dirty="0">
                <a:latin typeface="Arial" panose="020B0604020202020204" pitchFamily="34" charset="0"/>
                <a:cs typeface="Arial" panose="020B0604020202020204" pitchFamily="34" charset="0"/>
              </a:rPr>
              <a:t> that occur in position 4 with respect to the side chain of </a:t>
            </a:r>
            <a:r>
              <a:rPr lang="en-US" sz="1400" dirty="0" err="1">
                <a:latin typeface="Arial" panose="020B0604020202020204" pitchFamily="34" charset="0"/>
                <a:cs typeface="Arial" panose="020B0604020202020204" pitchFamily="34" charset="0"/>
              </a:rPr>
              <a:t>cinnamic</a:t>
            </a:r>
            <a:r>
              <a:rPr lang="en-US" sz="1400" dirty="0">
                <a:latin typeface="Arial" panose="020B0604020202020204" pitchFamily="34" charset="0"/>
                <a:cs typeface="Arial" panose="020B0604020202020204" pitchFamily="34" charset="0"/>
              </a:rPr>
              <a:t> acids, it occurs in position 2 (</a:t>
            </a:r>
            <a:r>
              <a:rPr lang="en-US" sz="1400" dirty="0" err="1">
                <a:latin typeface="Arial" panose="020B0604020202020204" pitchFamily="34" charset="0"/>
                <a:cs typeface="Arial" panose="020B0604020202020204" pitchFamily="34" charset="0"/>
              </a:rPr>
              <a:t>ortho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Cinnamic</a:t>
            </a:r>
            <a:r>
              <a:rPr lang="en-US" sz="1400" dirty="0">
                <a:latin typeface="Arial" panose="020B0604020202020204" pitchFamily="34" charset="0"/>
                <a:cs typeface="Arial" panose="020B0604020202020204" pitchFamily="34" charset="0"/>
              </a:rPr>
              <a:t> acids then undergo trans / cis isomerization of the double bond</a:t>
            </a:r>
            <a:endParaRPr lang="it-IT" sz="1400" dirty="0">
              <a:latin typeface="Arial" panose="020B0604020202020204" pitchFamily="34" charset="0"/>
              <a:cs typeface="Arial" panose="020B0604020202020204" pitchFamily="34" charset="0"/>
            </a:endParaRPr>
          </a:p>
        </p:txBody>
      </p:sp>
      <p:sp>
        <p:nvSpPr>
          <p:cNvPr id="3" name="CasellaDiTesto 2"/>
          <p:cNvSpPr txBox="1"/>
          <p:nvPr/>
        </p:nvSpPr>
        <p:spPr>
          <a:xfrm>
            <a:off x="5087888" y="0"/>
            <a:ext cx="1390124" cy="369332"/>
          </a:xfrm>
          <a:prstGeom prst="rect">
            <a:avLst/>
          </a:prstGeom>
          <a:noFill/>
        </p:spPr>
        <p:txBody>
          <a:bodyPr wrap="none" rtlCol="0">
            <a:spAutoFit/>
          </a:bodyPr>
          <a:lstStyle/>
          <a:p>
            <a:r>
              <a:rPr lang="it-IT" b="1" dirty="0" err="1">
                <a:latin typeface="Arial" panose="020B0604020202020204" pitchFamily="34" charset="0"/>
                <a:cs typeface="Arial" panose="020B0604020202020204" pitchFamily="34" charset="0"/>
              </a:rPr>
              <a:t>Coumarins</a:t>
            </a:r>
            <a:endParaRPr lang="it-IT" b="1"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484" y="1107996"/>
            <a:ext cx="8480425" cy="39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524000" y="5688449"/>
            <a:ext cx="9144000" cy="738664"/>
          </a:xfrm>
          <a:prstGeom prst="rect">
            <a:avLst/>
          </a:prstGeom>
        </p:spPr>
        <p:txBody>
          <a:bodyPr wrap="square">
            <a:spAutoFit/>
          </a:bodyPr>
          <a:lstStyle/>
          <a:p>
            <a:r>
              <a:rPr lang="it-IT" sz="1400" dirty="0" err="1">
                <a:latin typeface="Arial" panose="020B0604020202020204" pitchFamily="34" charset="0"/>
                <a:cs typeface="Arial" panose="020B0604020202020204" pitchFamily="34" charset="0"/>
              </a:rPr>
              <a:t>Cinnamic</a:t>
            </a:r>
            <a:r>
              <a:rPr lang="it-IT" sz="1400" dirty="0">
                <a:latin typeface="Arial" panose="020B0604020202020204" pitchFamily="34" charset="0"/>
                <a:cs typeface="Arial" panose="020B0604020202020204" pitchFamily="34" charset="0"/>
              </a:rPr>
              <a:t> acid and 4-Coumaric acid </a:t>
            </a:r>
            <a:r>
              <a:rPr lang="it-IT" sz="1400" dirty="0" err="1">
                <a:latin typeface="Arial" panose="020B0604020202020204" pitchFamily="34" charset="0"/>
                <a:cs typeface="Arial" panose="020B0604020202020204" pitchFamily="34" charset="0"/>
              </a:rPr>
              <a:t>give</a:t>
            </a:r>
            <a:r>
              <a:rPr lang="it-IT" sz="1400" dirty="0">
                <a:latin typeface="Arial" panose="020B0604020202020204" pitchFamily="34" charset="0"/>
                <a:cs typeface="Arial" panose="020B0604020202020204" pitchFamily="34" charset="0"/>
              </a:rPr>
              <a:t> rise to </a:t>
            </a:r>
            <a:r>
              <a:rPr lang="it-IT" sz="1400" dirty="0" err="1">
                <a:latin typeface="Arial" panose="020B0604020202020204" pitchFamily="34" charset="0"/>
                <a:cs typeface="Arial" panose="020B0604020202020204" pitchFamily="34" charset="0"/>
              </a:rPr>
              <a:t>coumarins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Coumarin</a:t>
            </a:r>
            <a:r>
              <a:rPr lang="it-IT" sz="1400" dirty="0">
                <a:latin typeface="Arial" panose="020B0604020202020204" pitchFamily="34" charset="0"/>
                <a:cs typeface="Arial" panose="020B0604020202020204" pitchFamily="34" charset="0"/>
              </a:rPr>
              <a:t> and Umbelliferone, </a:t>
            </a:r>
            <a:r>
              <a:rPr lang="it-IT" sz="1400" dirty="0" err="1">
                <a:latin typeface="Arial" panose="020B0604020202020204" pitchFamily="34" charset="0"/>
                <a:cs typeface="Arial" panose="020B0604020202020204" pitchFamily="34" charset="0"/>
              </a:rPr>
              <a:t>respectively</a:t>
            </a:r>
            <a:r>
              <a:rPr lang="it-IT" sz="1400" dirty="0">
                <a:latin typeface="Arial" panose="020B0604020202020204" pitchFamily="34" charset="0"/>
                <a:cs typeface="Arial" panose="020B0604020202020204" pitchFamily="34" charset="0"/>
              </a:rPr>
              <a:t>. From </a:t>
            </a:r>
            <a:r>
              <a:rPr lang="it-IT" sz="1400" dirty="0" err="1">
                <a:latin typeface="Arial" panose="020B0604020202020204" pitchFamily="34" charset="0"/>
                <a:cs typeface="Arial" panose="020B0604020202020204" pitchFamily="34" charset="0"/>
              </a:rPr>
              <a:t>this</a:t>
            </a:r>
            <a:r>
              <a:rPr lang="it-IT" sz="1400" dirty="0">
                <a:latin typeface="Arial" panose="020B0604020202020204" pitchFamily="34" charset="0"/>
                <a:cs typeface="Arial" panose="020B0604020202020204" pitchFamily="34" charset="0"/>
              </a:rPr>
              <a:t> derive </a:t>
            </a:r>
            <a:r>
              <a:rPr lang="it-IT" sz="1400" dirty="0" err="1">
                <a:latin typeface="Arial" panose="020B0604020202020204" pitchFamily="34" charset="0"/>
                <a:cs typeface="Arial" panose="020B0604020202020204" pitchFamily="34" charset="0"/>
              </a:rPr>
              <a:t>Esculetina</a:t>
            </a:r>
            <a:r>
              <a:rPr lang="it-IT" sz="1400" dirty="0">
                <a:latin typeface="Arial" panose="020B0604020202020204" pitchFamily="34" charset="0"/>
                <a:cs typeface="Arial" panose="020B0604020202020204" pitchFamily="34" charset="0"/>
              </a:rPr>
              <a:t> and </a:t>
            </a:r>
            <a:r>
              <a:rPr lang="it-IT" sz="1400" dirty="0" err="1">
                <a:latin typeface="Arial" panose="020B0604020202020204" pitchFamily="34" charset="0"/>
                <a:cs typeface="Arial" panose="020B0604020202020204" pitchFamily="34" charset="0"/>
              </a:rPr>
              <a:t>Scopoletina</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Coumarins</a:t>
            </a:r>
            <a:r>
              <a:rPr lang="it-IT" sz="1400" dirty="0">
                <a:latin typeface="Arial" panose="020B0604020202020204" pitchFamily="34" charset="0"/>
                <a:cs typeface="Arial" panose="020B0604020202020204" pitchFamily="34" charset="0"/>
              </a:rPr>
              <a:t> are </a:t>
            </a:r>
            <a:r>
              <a:rPr lang="it-IT" sz="1400" dirty="0" err="1">
                <a:latin typeface="Arial" panose="020B0604020202020204" pitchFamily="34" charset="0"/>
                <a:cs typeface="Arial" panose="020B0604020202020204" pitchFamily="34" charset="0"/>
              </a:rPr>
              <a:t>usually</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found</a:t>
            </a:r>
            <a:r>
              <a:rPr lang="it-IT" sz="1400" dirty="0">
                <a:latin typeface="Arial" panose="020B0604020202020204" pitchFamily="34" charset="0"/>
                <a:cs typeface="Arial" panose="020B0604020202020204" pitchFamily="34" charset="0"/>
              </a:rPr>
              <a:t> in </a:t>
            </a:r>
            <a:r>
              <a:rPr lang="it-IT" sz="1400" dirty="0" err="1">
                <a:latin typeface="Arial" panose="020B0604020202020204" pitchFamily="34" charset="0"/>
                <a:cs typeface="Arial" panose="020B0604020202020204" pitchFamily="34" charset="0"/>
              </a:rPr>
              <a:t>Umbelliferae</a:t>
            </a:r>
            <a:r>
              <a:rPr lang="it-IT" sz="1400" dirty="0">
                <a:latin typeface="Arial" panose="020B0604020202020204" pitchFamily="34" charset="0"/>
                <a:cs typeface="Arial" panose="020B0604020202020204" pitchFamily="34" charset="0"/>
              </a:rPr>
              <a:t> and </a:t>
            </a:r>
            <a:r>
              <a:rPr lang="it-IT" sz="1400" dirty="0" err="1">
                <a:latin typeface="Arial" panose="020B0604020202020204" pitchFamily="34" charset="0"/>
                <a:cs typeface="Arial" panose="020B0604020202020204" pitchFamily="34" charset="0"/>
              </a:rPr>
              <a:t>Rutaceae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both</a:t>
            </a:r>
            <a:r>
              <a:rPr lang="it-IT" sz="1400" dirty="0">
                <a:latin typeface="Arial" panose="020B0604020202020204" pitchFamily="34" charset="0"/>
                <a:cs typeface="Arial" panose="020B0604020202020204" pitchFamily="34" charset="0"/>
              </a:rPr>
              <a:t> in free </a:t>
            </a:r>
            <a:r>
              <a:rPr lang="it-IT" sz="1400" dirty="0" err="1">
                <a:latin typeface="Arial" panose="020B0604020202020204" pitchFamily="34" charset="0"/>
                <a:cs typeface="Arial" panose="020B0604020202020204" pitchFamily="34" charset="0"/>
              </a:rPr>
              <a:t>form</a:t>
            </a:r>
            <a:r>
              <a:rPr lang="it-IT" sz="1400" dirty="0">
                <a:latin typeface="Arial" panose="020B0604020202020204" pitchFamily="34" charset="0"/>
                <a:cs typeface="Arial" panose="020B0604020202020204" pitchFamily="34" charset="0"/>
              </a:rPr>
              <a:t> and </a:t>
            </a:r>
            <a:r>
              <a:rPr lang="it-IT" sz="1400" dirty="0" err="1">
                <a:latin typeface="Arial" panose="020B0604020202020204" pitchFamily="34" charset="0"/>
                <a:cs typeface="Arial" panose="020B0604020202020204" pitchFamily="34" charset="0"/>
              </a:rPr>
              <a:t>as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glycosides</a:t>
            </a:r>
            <a:r>
              <a:rPr lang="it-IT"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256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19561" y="393700"/>
            <a:ext cx="9144000"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Coumarin is found in </a:t>
            </a:r>
            <a:r>
              <a:rPr lang="en-US" dirty="0" err="1">
                <a:latin typeface="Arial" panose="020B0604020202020204" pitchFamily="34" charset="0"/>
                <a:cs typeface="Arial" panose="020B0604020202020204" pitchFamily="34" charset="0"/>
              </a:rPr>
              <a:t>Meliloto</a:t>
            </a:r>
            <a:r>
              <a:rPr lang="en-US" dirty="0">
                <a:latin typeface="Arial" panose="020B0604020202020204" pitchFamily="34" charset="0"/>
                <a:cs typeface="Arial" panose="020B0604020202020204" pitchFamily="34" charset="0"/>
              </a:rPr>
              <a:t> (Leguminosae / Fabaceae) which, if fermented, in the presence of formaldehyde, derived from bacterial fermentation, produces </a:t>
            </a:r>
            <a:r>
              <a:rPr lang="en-US" b="1" dirty="0" err="1">
                <a:latin typeface="Arial" panose="020B0604020202020204" pitchFamily="34" charset="0"/>
                <a:cs typeface="Arial" panose="020B0604020202020204" pitchFamily="34" charset="0"/>
              </a:rPr>
              <a:t>Dicumarol</a:t>
            </a:r>
            <a:r>
              <a:rPr lang="en-US" dirty="0">
                <a:latin typeface="Arial" panose="020B0604020202020204" pitchFamily="34" charset="0"/>
                <a:cs typeface="Arial" panose="020B0604020202020204" pitchFamily="34" charset="0"/>
              </a:rPr>
              <a:t> which has anticoagulant properties and is a rodenticide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30" y="1416050"/>
            <a:ext cx="1121454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a:extLst>
              <a:ext uri="{FF2B5EF4-FFF2-40B4-BE49-F238E27FC236}">
                <a16:creationId xmlns:a16="http://schemas.microsoft.com/office/drawing/2014/main" id="{9D6F2D8A-F258-D540-80CB-A41FDCBC5EFC}"/>
              </a:ext>
            </a:extLst>
          </p:cNvPr>
          <p:cNvSpPr txBox="1"/>
          <p:nvPr/>
        </p:nvSpPr>
        <p:spPr>
          <a:xfrm>
            <a:off x="488730" y="3475593"/>
            <a:ext cx="2941062" cy="369332"/>
          </a:xfrm>
          <a:prstGeom prst="rect">
            <a:avLst/>
          </a:prstGeom>
          <a:noFill/>
        </p:spPr>
        <p:txBody>
          <a:bodyPr wrap="none" rtlCol="0">
            <a:spAutoFit/>
          </a:bodyPr>
          <a:lstStyle/>
          <a:p>
            <a:r>
              <a:rPr lang="it-IT" dirty="0"/>
              <a:t>2-hydroxy-cinnamic acid-</a:t>
            </a:r>
            <a:r>
              <a:rPr lang="it-IT" dirty="0" err="1"/>
              <a:t>CoA</a:t>
            </a:r>
            <a:endParaRPr lang="it-IT" dirty="0"/>
          </a:p>
        </p:txBody>
      </p:sp>
    </p:spTree>
    <p:extLst>
      <p:ext uri="{BB962C8B-B14F-4D97-AF65-F5344CB8AC3E}">
        <p14:creationId xmlns:p14="http://schemas.microsoft.com/office/powerpoint/2010/main" val="27831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3230511-E9DC-B348-8F2E-0C0CB5EA447B}"/>
              </a:ext>
            </a:extLst>
          </p:cNvPr>
          <p:cNvSpPr/>
          <p:nvPr/>
        </p:nvSpPr>
        <p:spPr>
          <a:xfrm>
            <a:off x="5232400" y="1490315"/>
            <a:ext cx="6096000" cy="2862322"/>
          </a:xfrm>
          <a:prstGeom prst="rect">
            <a:avLst/>
          </a:prstGeom>
        </p:spPr>
        <p:txBody>
          <a:bodyPr>
            <a:spAutoFit/>
          </a:bodyPr>
          <a:lstStyle/>
          <a:p>
            <a:pPr marL="342900" indent="-342900" algn="ctr">
              <a:buFont typeface="Wingdings" pitchFamily="2" charset="2"/>
              <a:buChar char="Ø"/>
            </a:pPr>
            <a:r>
              <a:rPr lang="it-IT" sz="2000" dirty="0" err="1"/>
              <a:t>Turmeric</a:t>
            </a:r>
            <a:r>
              <a:rPr lang="it-IT" sz="2000" dirty="0"/>
              <a:t>, </a:t>
            </a:r>
            <a:r>
              <a:rPr lang="it-IT" sz="2000" dirty="0" err="1"/>
              <a:t>also</a:t>
            </a:r>
            <a:r>
              <a:rPr lang="it-IT" sz="2000" dirty="0"/>
              <a:t> </a:t>
            </a:r>
            <a:r>
              <a:rPr lang="it-IT" sz="2000" dirty="0" err="1"/>
              <a:t>known</a:t>
            </a:r>
            <a:r>
              <a:rPr lang="it-IT" sz="2000" dirty="0"/>
              <a:t> </a:t>
            </a:r>
            <a:r>
              <a:rPr lang="it-IT" sz="2000" dirty="0" err="1"/>
              <a:t>as</a:t>
            </a:r>
            <a:r>
              <a:rPr lang="it-IT" sz="2000" dirty="0"/>
              <a:t> </a:t>
            </a:r>
            <a:r>
              <a:rPr lang="it-IT" sz="2000" dirty="0" err="1"/>
              <a:t>Indian</a:t>
            </a:r>
            <a:r>
              <a:rPr lang="it-IT" sz="2000" dirty="0"/>
              <a:t> </a:t>
            </a:r>
            <a:r>
              <a:rPr lang="it-IT" sz="2000" dirty="0" err="1"/>
              <a:t>saffron</a:t>
            </a:r>
            <a:r>
              <a:rPr lang="it-IT" sz="2000" dirty="0"/>
              <a:t>, </a:t>
            </a:r>
            <a:r>
              <a:rPr lang="it-IT" sz="2000" dirty="0" err="1"/>
              <a:t>is</a:t>
            </a:r>
            <a:r>
              <a:rPr lang="it-IT" sz="2000" dirty="0"/>
              <a:t> a </a:t>
            </a:r>
            <a:r>
              <a:rPr lang="it-IT" sz="2000" dirty="0" err="1"/>
              <a:t>perennial</a:t>
            </a:r>
            <a:r>
              <a:rPr lang="it-IT" sz="2000" dirty="0"/>
              <a:t> </a:t>
            </a:r>
            <a:r>
              <a:rPr lang="it-IT" sz="2000" dirty="0" err="1"/>
              <a:t>herb</a:t>
            </a:r>
            <a:r>
              <a:rPr lang="it-IT" sz="2000" dirty="0"/>
              <a:t>. </a:t>
            </a:r>
            <a:r>
              <a:rPr lang="it-IT" sz="2000" dirty="0" err="1"/>
              <a:t>It</a:t>
            </a:r>
            <a:r>
              <a:rPr lang="it-IT" sz="2000" dirty="0"/>
              <a:t> </a:t>
            </a:r>
            <a:r>
              <a:rPr lang="it-IT" sz="2000" dirty="0" err="1"/>
              <a:t>belongs</a:t>
            </a:r>
            <a:r>
              <a:rPr lang="it-IT" sz="2000" dirty="0"/>
              <a:t> to the </a:t>
            </a:r>
            <a:r>
              <a:rPr lang="it-IT" sz="2000" dirty="0" err="1"/>
              <a:t>Zingiberaceae</a:t>
            </a:r>
            <a:r>
              <a:rPr lang="it-IT" sz="2000" dirty="0"/>
              <a:t> family</a:t>
            </a:r>
          </a:p>
          <a:p>
            <a:endParaRPr lang="it-IT" sz="2000" dirty="0"/>
          </a:p>
          <a:p>
            <a:pPr marL="342900" indent="-342900" algn="ctr">
              <a:buFont typeface="Wingdings" pitchFamily="2" charset="2"/>
              <a:buChar char="Ø"/>
            </a:pPr>
            <a:r>
              <a:rPr lang="it-IT" sz="2000" dirty="0"/>
              <a:t>The </a:t>
            </a:r>
            <a:r>
              <a:rPr lang="it-IT" sz="2000" dirty="0" err="1"/>
              <a:t>most</a:t>
            </a:r>
            <a:r>
              <a:rPr lang="it-IT" sz="2000" dirty="0"/>
              <a:t> </a:t>
            </a:r>
            <a:r>
              <a:rPr lang="it-IT" sz="2000" dirty="0" err="1"/>
              <a:t>widespread</a:t>
            </a:r>
            <a:r>
              <a:rPr lang="it-IT" sz="2000" dirty="0"/>
              <a:t> </a:t>
            </a:r>
            <a:r>
              <a:rPr lang="it-IT" sz="2000" dirty="0" err="1"/>
              <a:t>turmeric</a:t>
            </a:r>
            <a:r>
              <a:rPr lang="it-IT" sz="2000" dirty="0"/>
              <a:t> </a:t>
            </a:r>
            <a:r>
              <a:rPr lang="it-IT" sz="2000" dirty="0" err="1"/>
              <a:t>is</a:t>
            </a:r>
            <a:r>
              <a:rPr lang="it-IT" sz="2000" dirty="0"/>
              <a:t> curcuma longa.</a:t>
            </a:r>
          </a:p>
          <a:p>
            <a:pPr marL="342900" indent="-342900" algn="ctr">
              <a:buFont typeface="Wingdings" pitchFamily="2" charset="2"/>
              <a:buChar char="Ø"/>
            </a:pPr>
            <a:endParaRPr lang="it-IT" sz="2000" dirty="0"/>
          </a:p>
          <a:p>
            <a:pPr marL="342900" indent="-342900" algn="ctr">
              <a:buFont typeface="Wingdings" pitchFamily="2" charset="2"/>
              <a:buChar char="Ø"/>
            </a:pPr>
            <a:r>
              <a:rPr lang="en-US" sz="2000" dirty="0"/>
              <a:t>The main component of turmeric is </a:t>
            </a:r>
            <a:r>
              <a:rPr lang="en-US" sz="2000" b="1" dirty="0">
                <a:latin typeface="Arial" panose="020B0604020202020204" pitchFamily="34" charset="0"/>
                <a:cs typeface="Arial" panose="020B0604020202020204" pitchFamily="34" charset="0"/>
              </a:rPr>
              <a:t>Curcumin</a:t>
            </a:r>
            <a:r>
              <a:rPr lang="en-US" sz="2000" dirty="0"/>
              <a:t> (anti-inflammatory, anti-oxidant, anti-ulcer and anti-tumor properties).</a:t>
            </a:r>
            <a:endParaRPr lang="it-IT" sz="2000" dirty="0"/>
          </a:p>
          <a:p>
            <a:pPr marL="342900" indent="-342900" algn="ctr">
              <a:buFont typeface="Wingdings" pitchFamily="2" charset="2"/>
              <a:buChar char="Ø"/>
            </a:pPr>
            <a:endParaRPr lang="it-IT" sz="2000" dirty="0"/>
          </a:p>
        </p:txBody>
      </p:sp>
      <p:sp>
        <p:nvSpPr>
          <p:cNvPr id="7" name="Rettangolo 6">
            <a:extLst>
              <a:ext uri="{FF2B5EF4-FFF2-40B4-BE49-F238E27FC236}">
                <a16:creationId xmlns:a16="http://schemas.microsoft.com/office/drawing/2014/main" id="{41198545-D1B4-5D44-88A0-EEDB52C6F74C}"/>
              </a:ext>
            </a:extLst>
          </p:cNvPr>
          <p:cNvSpPr/>
          <p:nvPr/>
        </p:nvSpPr>
        <p:spPr>
          <a:xfrm>
            <a:off x="5499100" y="493355"/>
            <a:ext cx="1313436" cy="461665"/>
          </a:xfrm>
          <a:prstGeom prst="rect">
            <a:avLst/>
          </a:prstGeom>
        </p:spPr>
        <p:txBody>
          <a:bodyPr wrap="none">
            <a:spAutoFit/>
          </a:bodyPr>
          <a:lstStyle/>
          <a:p>
            <a:r>
              <a:rPr lang="it-IT" sz="2400" b="1" dirty="0" err="1"/>
              <a:t>Turmeric</a:t>
            </a:r>
            <a:endParaRPr lang="it-IT" sz="2400" b="1" dirty="0"/>
          </a:p>
        </p:txBody>
      </p:sp>
      <p:pic>
        <p:nvPicPr>
          <p:cNvPr id="9" name="Immagine 8">
            <a:extLst>
              <a:ext uri="{FF2B5EF4-FFF2-40B4-BE49-F238E27FC236}">
                <a16:creationId xmlns:a16="http://schemas.microsoft.com/office/drawing/2014/main" id="{A63F32E9-59B9-AD42-861B-5C654C8211C5}"/>
              </a:ext>
            </a:extLst>
          </p:cNvPr>
          <p:cNvPicPr>
            <a:picLocks noChangeAspect="1"/>
          </p:cNvPicPr>
          <p:nvPr/>
        </p:nvPicPr>
        <p:blipFill>
          <a:blip r:embed="rId2"/>
          <a:stretch>
            <a:fillRect/>
          </a:stretch>
        </p:blipFill>
        <p:spPr>
          <a:xfrm>
            <a:off x="1092200" y="1593850"/>
            <a:ext cx="3492500" cy="2674812"/>
          </a:xfrm>
          <a:prstGeom prst="rect">
            <a:avLst/>
          </a:prstGeom>
        </p:spPr>
      </p:pic>
    </p:spTree>
    <p:extLst>
      <p:ext uri="{BB962C8B-B14F-4D97-AF65-F5344CB8AC3E}">
        <p14:creationId xmlns:p14="http://schemas.microsoft.com/office/powerpoint/2010/main" val="404363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7367" y="343492"/>
            <a:ext cx="8770597" cy="613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61835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1409</Words>
  <Application>Microsoft Macintosh PowerPoint</Application>
  <PresentationFormat>Widescreen</PresentationFormat>
  <Paragraphs>123</Paragraphs>
  <Slides>20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Calibri Light</vt:lpstr>
      <vt:lpstr>TimesNewRomanPS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Microsoft Office User</cp:lastModifiedBy>
  <cp:revision>1</cp:revision>
  <dcterms:created xsi:type="dcterms:W3CDTF">2022-10-19T14:12:54Z</dcterms:created>
  <dcterms:modified xsi:type="dcterms:W3CDTF">2022-10-19T14:14:36Z</dcterms:modified>
</cp:coreProperties>
</file>