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63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0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94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133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378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8566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5682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220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865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785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6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95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538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5740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98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41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13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8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587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73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21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08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0B858-CA84-440B-A2AF-F677E0FD8BDB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CAD9C-80C9-4BC9-8896-0BE8E22E05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43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9FF92-808D-4181-8920-C27B7ED4A15C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3627B-0702-473C-8944-6E6EEA5354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85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07568" y="260649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it-IT" dirty="0"/>
              <a:t>Costituzione 1948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51584" y="1340768"/>
            <a:ext cx="7776864" cy="48245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it-IT" dirty="0"/>
          </a:p>
        </p:txBody>
      </p:sp>
      <p:sp>
        <p:nvSpPr>
          <p:cNvPr id="4" name="Triangolo isoscele 3"/>
          <p:cNvSpPr/>
          <p:nvPr/>
        </p:nvSpPr>
        <p:spPr>
          <a:xfrm>
            <a:off x="2927648" y="1700808"/>
            <a:ext cx="2880320" cy="43204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428148" y="2355043"/>
            <a:ext cx="14401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  <a:latin typeface="Calibri"/>
              </a:rPr>
              <a:t>Costituzione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555145" y="3717032"/>
            <a:ext cx="398509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  <a:latin typeface="Calibri"/>
              </a:rPr>
              <a:t>Leggi e atti aventi forza di legge</a:t>
            </a:r>
          </a:p>
          <a:p>
            <a:pPr algn="ctr"/>
            <a:r>
              <a:rPr lang="it-IT" dirty="0">
                <a:solidFill>
                  <a:prstClr val="white"/>
                </a:solidFill>
                <a:latin typeface="Calibri"/>
              </a:rPr>
              <a:t>Regolamenti parlamentari</a:t>
            </a:r>
          </a:p>
          <a:p>
            <a:pPr algn="ctr"/>
            <a:r>
              <a:rPr lang="it-IT" dirty="0">
                <a:solidFill>
                  <a:prstClr val="white"/>
                </a:solidFill>
                <a:latin typeface="Calibri"/>
              </a:rPr>
              <a:t>Referendum abrogativo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7068108" y="5034138"/>
            <a:ext cx="21602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prstClr val="white"/>
                </a:solidFill>
                <a:latin typeface="Calibri"/>
              </a:rPr>
              <a:t>Regolamenti</a:t>
            </a:r>
          </a:p>
        </p:txBody>
      </p:sp>
      <p:sp>
        <p:nvSpPr>
          <p:cNvPr id="18" name="Meno 17"/>
          <p:cNvSpPr/>
          <p:nvPr/>
        </p:nvSpPr>
        <p:spPr>
          <a:xfrm>
            <a:off x="2207568" y="3441082"/>
            <a:ext cx="4536504" cy="144016"/>
          </a:xfrm>
          <a:prstGeom prst="mathMinus">
            <a:avLst>
              <a:gd name="adj1" fmla="val 433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Meno 18"/>
          <p:cNvSpPr/>
          <p:nvPr/>
        </p:nvSpPr>
        <p:spPr>
          <a:xfrm>
            <a:off x="1487490" y="4653136"/>
            <a:ext cx="7848872" cy="288032"/>
          </a:xfrm>
          <a:prstGeom prst="mathMinus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1" name="Connettore 1 20"/>
          <p:cNvCxnSpPr/>
          <p:nvPr/>
        </p:nvCxnSpPr>
        <p:spPr>
          <a:xfrm>
            <a:off x="3863752" y="2564904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4799856" y="1916832"/>
            <a:ext cx="2304256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</a:rPr>
              <a:t>Principi supremi</a:t>
            </a:r>
            <a:endParaRPr lang="it-IT" sz="14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libri"/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4943872" y="2708920"/>
            <a:ext cx="2160240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</a:rPr>
              <a:t>Altre norme costituzionali</a:t>
            </a:r>
          </a:p>
        </p:txBody>
      </p:sp>
      <p:sp>
        <p:nvSpPr>
          <p:cNvPr id="24" name="Freccia curva 23"/>
          <p:cNvSpPr/>
          <p:nvPr/>
        </p:nvSpPr>
        <p:spPr>
          <a:xfrm flipH="1">
            <a:off x="7547694" y="1953079"/>
            <a:ext cx="697012" cy="288032"/>
          </a:xfrm>
          <a:prstGeom prst="bentArrow">
            <a:avLst>
              <a:gd name="adj1" fmla="val 25000"/>
              <a:gd name="adj2" fmla="val 36383"/>
              <a:gd name="adj3" fmla="val 25000"/>
              <a:gd name="adj4" fmla="val 437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59243" y="213064"/>
            <a:ext cx="9144000" cy="866093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0070C0"/>
                </a:solidFill>
              </a:rPr>
              <a:t>Le fonti nella Costituzione</a:t>
            </a:r>
          </a:p>
        </p:txBody>
      </p:sp>
      <p:sp>
        <p:nvSpPr>
          <p:cNvPr id="4" name="Rettangolo 3"/>
          <p:cNvSpPr/>
          <p:nvPr/>
        </p:nvSpPr>
        <p:spPr>
          <a:xfrm>
            <a:off x="667265" y="1079157"/>
            <a:ext cx="1052795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altLang="it-IT" sz="2300" dirty="0"/>
              <a:t>Art. 70. La funzione </a:t>
            </a:r>
            <a:r>
              <a:rPr lang="it-IT" altLang="it-IT" sz="2300" b="1" dirty="0"/>
              <a:t>legislativa</a:t>
            </a:r>
            <a:r>
              <a:rPr lang="it-IT" altLang="it-IT" sz="2300" dirty="0"/>
              <a:t> è esercitata collettivamente dalle due Camere. </a:t>
            </a:r>
          </a:p>
          <a:p>
            <a:pPr algn="just"/>
            <a:r>
              <a:rPr lang="it-IT" altLang="it-IT" sz="2300" dirty="0"/>
              <a:t>Art. 76. L'esercizio della funzione legislativa non può essere </a:t>
            </a:r>
            <a:r>
              <a:rPr lang="it-IT" altLang="it-IT" sz="2300" b="1" dirty="0"/>
              <a:t>delegato</a:t>
            </a:r>
            <a:r>
              <a:rPr lang="it-IT" altLang="it-IT" sz="2300" dirty="0"/>
              <a:t> al Governo se non con determinazione di principî e criteri direttivi e soltanto per tempo limitato e per oggetti definiti. </a:t>
            </a:r>
          </a:p>
          <a:p>
            <a:pPr algn="just"/>
            <a:r>
              <a:rPr lang="it-IT" altLang="it-IT" sz="2300" dirty="0"/>
              <a:t>Art. 77. Il Governo non può, senza delegazione delle Camere, emanare </a:t>
            </a:r>
            <a:r>
              <a:rPr lang="it-IT" altLang="it-IT" sz="2300" b="1" dirty="0"/>
              <a:t>decreti </a:t>
            </a:r>
            <a:r>
              <a:rPr lang="it-IT" altLang="it-IT" sz="2300" dirty="0"/>
              <a:t>che abbiano valore di legge ordinaria… </a:t>
            </a:r>
          </a:p>
          <a:p>
            <a:pPr algn="just"/>
            <a:r>
              <a:rPr lang="it-IT" altLang="it-IT" sz="2300" dirty="0"/>
              <a:t>Art. 117.1 La potestà legislativa è esercitata dallo Stato e dalle </a:t>
            </a:r>
            <a:r>
              <a:rPr lang="it-IT" altLang="it-IT" sz="2300" b="1" dirty="0"/>
              <a:t>Regioni</a:t>
            </a:r>
            <a:r>
              <a:rPr lang="it-IT" altLang="it-IT" sz="2300" dirty="0"/>
              <a:t> nel rispetto della Costituzione, nonché dei </a:t>
            </a:r>
            <a:r>
              <a:rPr lang="it-IT" altLang="it-IT" sz="2300" b="1" dirty="0"/>
              <a:t>vincoli derivanti dall'ordinamento comunitario e dagli obblighi internazionali</a:t>
            </a:r>
            <a:r>
              <a:rPr lang="it-IT" altLang="it-IT" sz="2300" dirty="0"/>
              <a:t>. </a:t>
            </a:r>
          </a:p>
          <a:p>
            <a:pPr algn="just"/>
            <a:r>
              <a:rPr lang="it-IT" altLang="it-IT" sz="2300" dirty="0"/>
              <a:t>Art. 138. Le </a:t>
            </a:r>
            <a:r>
              <a:rPr lang="it-IT" altLang="it-IT" sz="2300" b="1" dirty="0"/>
              <a:t>leggi di revisione della Costituzione </a:t>
            </a:r>
            <a:r>
              <a:rPr lang="it-IT" altLang="it-IT" sz="2300" dirty="0"/>
              <a:t>e le altre leggi costituzionali sono adottate da ciascuna Camera con due successive deliberazioni ad intervallo non minore di tre mesi, e sono approvate a maggioranza assoluta dei componenti di ciascuna Camera nella seconda votazione.</a:t>
            </a:r>
          </a:p>
          <a:p>
            <a:pPr algn="just"/>
            <a:r>
              <a:rPr lang="it-IT" altLang="it-IT" sz="2300" dirty="0"/>
              <a:t>Art. 117.6 </a:t>
            </a:r>
            <a:r>
              <a:rPr lang="it-IT" sz="2300" dirty="0"/>
              <a:t>La </a:t>
            </a:r>
            <a:r>
              <a:rPr lang="it-IT" sz="2300" b="1" dirty="0"/>
              <a:t>potestà regolamentare </a:t>
            </a:r>
            <a:r>
              <a:rPr lang="it-IT" sz="2300" dirty="0"/>
              <a:t>spetta allo Stato nelle materie di legislazione esclusiva, salva delega alle Regioni… I Comuni, le Province e le Città metropolitane hanno potestà regolamentare in ordine…</a:t>
            </a:r>
            <a:endParaRPr lang="it-IT" altLang="it-IT" sz="2300" dirty="0"/>
          </a:p>
        </p:txBody>
      </p:sp>
    </p:spTree>
    <p:extLst>
      <p:ext uri="{BB962C8B-B14F-4D97-AF65-F5344CB8AC3E}">
        <p14:creationId xmlns:p14="http://schemas.microsoft.com/office/powerpoint/2010/main" val="3657558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1_Tema di Office</vt:lpstr>
      <vt:lpstr>Costituzione 1948</vt:lpstr>
      <vt:lpstr>Le fonti nella Costituzione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fonti in Costituzione</dc:title>
  <dc:creator>roberto bin</dc:creator>
  <cp:lastModifiedBy>Paolo Zicchittu</cp:lastModifiedBy>
  <cp:revision>5</cp:revision>
  <dcterms:created xsi:type="dcterms:W3CDTF">2018-10-03T08:52:27Z</dcterms:created>
  <dcterms:modified xsi:type="dcterms:W3CDTF">2021-10-08T07:33:52Z</dcterms:modified>
</cp:coreProperties>
</file>