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10" r:id="rId2"/>
    <p:sldId id="289" r:id="rId3"/>
    <p:sldId id="285" r:id="rId4"/>
    <p:sldId id="286" r:id="rId5"/>
    <p:sldId id="291" r:id="rId6"/>
    <p:sldId id="299" r:id="rId7"/>
    <p:sldId id="300" r:id="rId8"/>
    <p:sldId id="290" r:id="rId9"/>
    <p:sldId id="297" r:id="rId10"/>
    <p:sldId id="298" r:id="rId11"/>
    <p:sldId id="312" r:id="rId12"/>
    <p:sldId id="293" r:id="rId13"/>
    <p:sldId id="314" r:id="rId14"/>
    <p:sldId id="313" r:id="rId15"/>
    <p:sldId id="294" r:id="rId16"/>
    <p:sldId id="295" r:id="rId17"/>
    <p:sldId id="296" r:id="rId18"/>
    <p:sldId id="303" r:id="rId19"/>
    <p:sldId id="292" r:id="rId20"/>
    <p:sldId id="316" r:id="rId21"/>
    <p:sldId id="317" r:id="rId22"/>
    <p:sldId id="307" r:id="rId23"/>
    <p:sldId id="305" r:id="rId24"/>
    <p:sldId id="311" r:id="rId25"/>
    <p:sldId id="301" r:id="rId26"/>
    <p:sldId id="306" r:id="rId27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662" autoAdjust="0"/>
    <p:restoredTop sz="94249" autoAdjust="0"/>
  </p:normalViewPr>
  <p:slideViewPr>
    <p:cSldViewPr>
      <p:cViewPr varScale="1">
        <p:scale>
          <a:sx n="68" d="100"/>
          <a:sy n="68" d="100"/>
        </p:scale>
        <p:origin x="82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3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-2907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67EB57C-3561-4C89-8075-50E1CE4B424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6B83E5-DB8F-46D5-9E96-EA3D01AB5D0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AEF7F5-0B10-489F-A550-3128C1662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4117FE36-D351-418C-99BC-7C265460528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05881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028555B-B613-496D-B0A9-97136359C21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22B6D8-5E08-4A30-9CF9-9093191803D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308B5B-5EE2-4CD1-A59E-5FD0F9A96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F88E5F6C-DDFA-4CF9-A853-C53A867D0A1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81153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EA0B4C6-76D3-4922-9243-F940100A8C0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3B727E-404A-4745-9EF6-2C6BA300D13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8E9DB4-4E8E-4C66-BC18-7CF79CB4E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F8E202DC-0E6B-4CDF-B632-C95BCBCCA9D8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9183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EB72392-F4B2-4D30-9F2A-D0330BA076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A98D80E-9A8D-4BAB-8F0E-8D060FC79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23BD1E0-E0B9-44E9-A0F0-2ACD792D1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84A5F-537D-454A-98BC-45658BB61AF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94866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85784E4-8934-4C7E-B33B-E0523EDC4EE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78B85-1FE2-40A0-A235-FF6DFC12F07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6F2C79-3E86-4B2E-A108-DC91EC707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1E7E2F47-8BD0-41BA-A06C-1194463CACC0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7065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E4E9D20-7033-4FE9-9B0F-D2EBE2415F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DA1A2F-FA75-487A-B422-BEF447B15AE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744456-AB7A-45F5-BAA8-F3844626B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674C754F-F1E9-438E-B90D-1C2F452CEBCA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4916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3FB0B07-0093-4575-973B-F9CF7C6C7B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F2319-5B4D-4482-AE68-64521581FD4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F8FB238-6AFA-45E9-BFB5-60C0BD19C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BD8FE3A-061E-4405-BE1B-71C7AEA9DB4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95921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3F72EFD-13E4-4EB4-8134-F654BEFD265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919DBE-972D-40FE-A823-3109A85D246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D218E2B-06A4-4850-9CD5-B781713B8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41E2E156-0FF8-430A-BB85-DBF49511F3D5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35562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D1769275-6CD8-4F06-A44C-CCDE76DF6A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AB6059-AD52-4C43-9936-340FF6DC0FC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FFB70EF-1A01-4534-ABE3-12FE5DE8B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FEC460E-CE88-41A3-98A2-5C8A260B979C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51147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66D7CC90-8855-4D4C-82AA-0291BF42D92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055E98-3C0C-4342-BE14-38C0307C6A2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E6FD4BE-AE8C-4063-BEE1-7218FC6AF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DC8EBB-25F0-45A1-8B63-6A7EDE456B12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1711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98F9139-4085-49AB-A019-121AD6233A7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12D94-528B-4C26-8F74-35CB8313798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588D1EB-FB7C-4990-85BE-58B725E6E45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68A647A-2F55-419B-982A-C24F45D1A017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89471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C4B5805-259A-4F3F-8D32-90C8E4DFFB4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3E0CC-16B9-43B4-AAA8-D2A08B9491B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49077DE-D360-456C-B675-8558025BA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C89778D-82A7-4743-BAFC-6664DCB64949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00928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ADEF87-78CC-4565-A3EE-35C20BF2D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851C56F-6A22-4D74-87C9-FF061880A5F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  <a:endParaRPr lang="en-US" alt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1BC3B0-A654-46FF-8304-5E28CA274C22}"/>
              </a:ext>
            </a:extLst>
          </p:cNvPr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E2DAD9D-02E7-40FB-B16A-5F2938A13753}"/>
              </a:ext>
            </a:extLst>
          </p:cNvPr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97FAA3-75F5-4793-ADD0-46BF4FDBD2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F408D73-33C8-450C-9A2A-9B856D454AB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C0CE20-FF19-499E-B68C-73C39AAFD4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2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1D2C54-0D1C-4893-BD28-B8CDE8F38C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D2CB6C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95A39D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C89F5D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B8482D-4165-42B3-A715-35D509B3A1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750" y="1412875"/>
            <a:ext cx="7543800" cy="2593975"/>
          </a:xfrm>
        </p:spPr>
        <p:txBody>
          <a:bodyPr/>
          <a:lstStyle/>
          <a:p>
            <a:pPr>
              <a:defRPr/>
            </a:pPr>
            <a:r>
              <a:rPr lang="it-IT" dirty="0"/>
              <a:t>La variabile casuale F di Snedecor </a:t>
            </a:r>
            <a:br>
              <a:rPr lang="it-IT" dirty="0"/>
            </a:br>
            <a:r>
              <a:rPr lang="it-IT" sz="4000" dirty="0"/>
              <a:t>(o </a:t>
            </a:r>
            <a:r>
              <a:rPr lang="it-IT" sz="4000"/>
              <a:t>variabile F di </a:t>
            </a:r>
            <a:r>
              <a:rPr lang="it-IT" sz="4000" dirty="0"/>
              <a:t>Fisher)</a:t>
            </a: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0E57312-888E-4E38-ACD3-985425FD4C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125" cy="1066800"/>
          </a:xfrm>
        </p:spPr>
        <p:txBody>
          <a:bodyPr/>
          <a:lstStyle/>
          <a:p>
            <a:pPr algn="ctr">
              <a:defRPr/>
            </a:pPr>
            <a:r>
              <a:rPr lang="it-IT" dirty="0"/>
              <a:t>Giovanni Battista Flebus</a:t>
            </a:r>
          </a:p>
          <a:p>
            <a:pPr algn="ctr">
              <a:defRPr/>
            </a:pPr>
            <a:r>
              <a:rPr lang="it-IT" dirty="0"/>
              <a:t>Lezioni di Psicometria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3F986C6D-27A6-4C9F-B2D5-FC7EFC4394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it-IT" altLang="it-IT" dirty="0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03447B54-2205-4F4F-A0FA-AD2DAF56A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altLang="it-IT" sz="3200">
                <a:latin typeface="Book Antiqua" panose="02040602050305030304" pitchFamily="18" charset="0"/>
              </a:rPr>
              <a:t>La statistica F stabilisce la probabilità di occorrenza del rapporto calcolato</a:t>
            </a:r>
          </a:p>
          <a:p>
            <a:pPr eaLnBrk="1" hangingPunct="1"/>
            <a:r>
              <a:rPr lang="it-IT" altLang="it-IT" sz="3200">
                <a:latin typeface="Book Antiqua" panose="02040602050305030304" pitchFamily="18" charset="0"/>
              </a:rPr>
              <a:t>Il confronto con l’F critico (che rileva i valori con meno del 5% di probabilità di accadere), permette di trarre la conclusione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BE0AB7-2DBA-4AD9-AF6E-3E90EECC6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sz="2800" dirty="0"/>
              <a:t>Un rapporto e non una differenza fra due varianze</a:t>
            </a:r>
          </a:p>
        </p:txBody>
      </p:sp>
      <p:sp>
        <p:nvSpPr>
          <p:cNvPr id="13315" name="Segnaposto contenuto 2">
            <a:extLst>
              <a:ext uri="{FF2B5EF4-FFF2-40B4-BE49-F238E27FC236}">
                <a16:creationId xmlns:a16="http://schemas.microsoft.com/office/drawing/2014/main" id="{3F6A8019-43E6-4640-B933-F7BCEBEC1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/>
              <a:t>Come avrete intuito, per confrontare due varianze si usa un rapporto (varianza A diviso varianza B) e non una differenza, come si fa con le medie (Media A meno Media B).</a:t>
            </a:r>
          </a:p>
          <a:p>
            <a:endParaRPr lang="it-IT" altLang="it-IT"/>
          </a:p>
          <a:p>
            <a:r>
              <a:rPr lang="it-IT" altLang="it-IT"/>
              <a:t>Se le due varianze sono simili, il rapporto è vicino a 1. </a:t>
            </a:r>
          </a:p>
          <a:p>
            <a:r>
              <a:rPr lang="it-IT" altLang="it-IT"/>
              <a:t>Se le due varianze sono diverse, il rapporto è molto superiore a 1. </a:t>
            </a:r>
          </a:p>
          <a:p>
            <a:r>
              <a:rPr lang="it-IT" altLang="it-IT"/>
              <a:t>(potrebbe anche essere inferiore a 1, ma per questioni teoriche questa evenienza non è per niente interessante ai fini della verifica di ipotesi).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Rectangle 5">
            <a:extLst>
              <a:ext uri="{FF2B5EF4-FFF2-40B4-BE49-F238E27FC236}">
                <a16:creationId xmlns:a16="http://schemas.microsoft.com/office/drawing/2014/main" id="{7EA8B463-B80A-4320-BC91-5230CC4CCB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dirty="0"/>
              <a:t>Esempio di calcolo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02072944-F4CB-4021-989A-CBF28E756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775"/>
            <a:ext cx="7415213" cy="38163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 altLang="it-IT" sz="2800">
                <a:latin typeface="Book Antiqua" panose="02040602050305030304" pitchFamily="18" charset="0"/>
                <a:cs typeface="Arial" panose="020B0604020202020204" pitchFamily="34" charset="0"/>
              </a:rPr>
              <a:t>Da due campioni di 8 e 10 casi si ottiene:</a:t>
            </a:r>
          </a:p>
          <a:p>
            <a:pPr eaLnBrk="1" hangingPunct="1"/>
            <a:r>
              <a:rPr lang="it-IT" altLang="it-IT" sz="2800">
                <a:latin typeface="Book Antiqua" panose="02040602050305030304" pitchFamily="18" charset="0"/>
                <a:cs typeface="Arial" panose="020B0604020202020204" pitchFamily="34" charset="0"/>
              </a:rPr>
              <a:t>	</a:t>
            </a:r>
            <a:r>
              <a:rPr lang="it-IT" altLang="it-IT" sz="2000">
                <a:latin typeface="Book Antiqua" panose="02040602050305030304" pitchFamily="18" charset="0"/>
                <a:cs typeface="Arial" panose="020B0604020202020204" pitchFamily="34" charset="0"/>
              </a:rPr>
              <a:t>campione 1 </a:t>
            </a:r>
            <a:r>
              <a:rPr lang="it-IT" altLang="it-IT" sz="2800">
                <a:latin typeface="Book Antiqua" panose="02040602050305030304" pitchFamily="18" charset="0"/>
                <a:cs typeface="Arial" panose="020B0604020202020204" pitchFamily="34" charset="0"/>
              </a:rPr>
              <a:t>s</a:t>
            </a:r>
            <a:r>
              <a:rPr lang="it-IT" altLang="it-IT" sz="2800" baseline="-25000">
                <a:latin typeface="Book Antiqua" panose="02040602050305030304" pitchFamily="18" charset="0"/>
                <a:cs typeface="Arial" panose="020B0604020202020204" pitchFamily="34" charset="0"/>
              </a:rPr>
              <a:t>1</a:t>
            </a:r>
            <a:r>
              <a:rPr lang="it-IT" altLang="it-IT" sz="2800" baseline="30000">
                <a:latin typeface="Book Antiqua" panose="02040602050305030304" pitchFamily="18" charset="0"/>
                <a:cs typeface="Arial" panose="020B0604020202020204" pitchFamily="34" charset="0"/>
              </a:rPr>
              <a:t>2</a:t>
            </a:r>
            <a:r>
              <a:rPr lang="el-GR" altLang="it-IT" sz="2800">
                <a:latin typeface="Book Antiqua" panose="02040602050305030304" pitchFamily="18" charset="0"/>
                <a:cs typeface="Arial" panose="020B0604020202020204" pitchFamily="34" charset="0"/>
              </a:rPr>
              <a:t> </a:t>
            </a:r>
            <a:r>
              <a:rPr lang="it-IT" altLang="it-IT" sz="2800">
                <a:latin typeface="Book Antiqua" panose="02040602050305030304" pitchFamily="18" charset="0"/>
                <a:cs typeface="Arial" panose="020B0604020202020204" pitchFamily="34" charset="0"/>
              </a:rPr>
              <a:t>  = 56		gl = n-1 = 7   </a:t>
            </a:r>
            <a:br>
              <a:rPr lang="it-IT" altLang="it-IT" sz="2800">
                <a:latin typeface="Book Antiqua" panose="02040602050305030304" pitchFamily="18" charset="0"/>
                <a:cs typeface="Arial" panose="020B0604020202020204" pitchFamily="34" charset="0"/>
              </a:rPr>
            </a:br>
            <a:r>
              <a:rPr lang="it-IT" altLang="it-IT" sz="2800">
                <a:latin typeface="Book Antiqua" panose="02040602050305030304" pitchFamily="18" charset="0"/>
                <a:cs typeface="Arial" panose="020B0604020202020204" pitchFamily="34" charset="0"/>
              </a:rPr>
              <a:t>	</a:t>
            </a:r>
            <a:r>
              <a:rPr lang="it-IT" altLang="it-IT" sz="2000">
                <a:latin typeface="Book Antiqua" panose="02040602050305030304" pitchFamily="18" charset="0"/>
                <a:cs typeface="Arial" panose="020B0604020202020204" pitchFamily="34" charset="0"/>
              </a:rPr>
              <a:t>campione 2 </a:t>
            </a:r>
            <a:r>
              <a:rPr lang="it-IT" altLang="it-IT" sz="2800">
                <a:latin typeface="Book Antiqua" panose="02040602050305030304" pitchFamily="18" charset="0"/>
                <a:cs typeface="Arial" panose="020B0604020202020204" pitchFamily="34" charset="0"/>
              </a:rPr>
              <a:t>s</a:t>
            </a:r>
            <a:r>
              <a:rPr lang="it-IT" altLang="it-IT" sz="2800" baseline="-25000">
                <a:latin typeface="Book Antiqua" panose="02040602050305030304" pitchFamily="18" charset="0"/>
                <a:cs typeface="Arial" panose="020B0604020202020204" pitchFamily="34" charset="0"/>
              </a:rPr>
              <a:t>2</a:t>
            </a:r>
            <a:r>
              <a:rPr lang="it-IT" altLang="it-IT" sz="2800" baseline="30000">
                <a:latin typeface="Book Antiqua" panose="02040602050305030304" pitchFamily="18" charset="0"/>
                <a:cs typeface="Arial" panose="020B0604020202020204" pitchFamily="34" charset="0"/>
              </a:rPr>
              <a:t>2    </a:t>
            </a:r>
            <a:r>
              <a:rPr lang="it-IT" altLang="it-IT" sz="2800">
                <a:latin typeface="Book Antiqua" panose="02040602050305030304" pitchFamily="18" charset="0"/>
                <a:cs typeface="Arial" panose="020B0604020202020204" pitchFamily="34" charset="0"/>
              </a:rPr>
              <a:t>= 24</a:t>
            </a:r>
            <a:r>
              <a:rPr lang="it-IT" altLang="it-IT" sz="2800" baseline="30000">
                <a:latin typeface="Book Antiqua" panose="02040602050305030304" pitchFamily="18" charset="0"/>
                <a:cs typeface="Arial" panose="020B0604020202020204" pitchFamily="34" charset="0"/>
              </a:rPr>
              <a:t>		</a:t>
            </a:r>
            <a:r>
              <a:rPr lang="it-IT" altLang="it-IT" sz="2800">
                <a:latin typeface="Book Antiqua" panose="02040602050305030304" pitchFamily="18" charset="0"/>
                <a:cs typeface="Arial" panose="020B0604020202020204" pitchFamily="34" charset="0"/>
              </a:rPr>
              <a:t>gl = n-1 = 9</a:t>
            </a:r>
          </a:p>
          <a:p>
            <a:pPr eaLnBrk="1" hangingPunct="1"/>
            <a:r>
              <a:rPr lang="it-IT" altLang="it-IT" sz="2800">
                <a:latin typeface="Book Antiqua" panose="02040602050305030304" pitchFamily="18" charset="0"/>
                <a:cs typeface="Arial" panose="020B0604020202020204" pitchFamily="34" charset="0"/>
              </a:rPr>
              <a:t>L’ipotesi è la seguente: le due varianze sono uguali (tratte della stessa popolazione) oppure sono diverse?</a:t>
            </a:r>
          </a:p>
          <a:p>
            <a:pPr eaLnBrk="1" hangingPunct="1"/>
            <a:endParaRPr lang="it-IT" altLang="it-IT">
              <a:cs typeface="Arial" panose="020B0604020202020204" pitchFamily="34" charset="0"/>
            </a:endParaRPr>
          </a:p>
          <a:p>
            <a:pPr eaLnBrk="1" hangingPunct="1"/>
            <a:endParaRPr lang="it-IT" alt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DF3D9B-4DC2-48B6-94A8-46A6E74A5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Quale è la forma di F?</a:t>
            </a:r>
          </a:p>
        </p:txBody>
      </p:sp>
      <p:sp>
        <p:nvSpPr>
          <p:cNvPr id="15363" name="Segnaposto contenuto 2">
            <a:extLst>
              <a:ext uri="{FF2B5EF4-FFF2-40B4-BE49-F238E27FC236}">
                <a16:creationId xmlns:a16="http://schemas.microsoft.com/office/drawing/2014/main" id="{DEF688D8-FCAF-491C-9037-471C27F09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/>
              <a:t>La curva della variabile casuale F con 7 e 9 gradi di libertà ha questa forma, e il suo valore critico è…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4">
            <a:extLst>
              <a:ext uri="{FF2B5EF4-FFF2-40B4-BE49-F238E27FC236}">
                <a16:creationId xmlns:a16="http://schemas.microsoft.com/office/drawing/2014/main" id="{748B9C3E-E578-4BF1-97F6-5BCE55B2465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9388" y="476250"/>
          <a:ext cx="8569325" cy="6427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Grafico" r:id="rId3" imgW="5960533" imgH="4470400" progId="STATISTICA.Graph">
                  <p:embed/>
                </p:oleObj>
              </mc:Choice>
              <mc:Fallback>
                <p:oleObj name="Grafico" r:id="rId3" imgW="5960533" imgH="4470400" progId="STATISTICA.Graph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476250"/>
                        <a:ext cx="8569325" cy="6427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bg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7" name="AutoShape 9">
            <a:extLst>
              <a:ext uri="{FF2B5EF4-FFF2-40B4-BE49-F238E27FC236}">
                <a16:creationId xmlns:a16="http://schemas.microsoft.com/office/drawing/2014/main" id="{F8DED83E-6C41-4CD4-9027-5C53D4C18236}"/>
              </a:ext>
            </a:extLst>
          </p:cNvPr>
          <p:cNvSpPr>
            <a:spLocks/>
          </p:cNvSpPr>
          <p:nvPr/>
        </p:nvSpPr>
        <p:spPr bwMode="auto">
          <a:xfrm>
            <a:off x="5940425" y="4941888"/>
            <a:ext cx="985838" cy="688975"/>
          </a:xfrm>
          <a:prstGeom prst="borderCallout1">
            <a:avLst>
              <a:gd name="adj1" fmla="val 34616"/>
              <a:gd name="adj2" fmla="val 107731"/>
              <a:gd name="adj3" fmla="val 326444"/>
              <a:gd name="adj4" fmla="val 121417"/>
            </a:avLst>
          </a:prstGeom>
          <a:ln w="38100"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90000" tIns="46800" rIns="90000" bIns="4680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dirty="0"/>
              <a:t>3,29</a:t>
            </a:r>
          </a:p>
        </p:txBody>
      </p:sp>
      <p:sp>
        <p:nvSpPr>
          <p:cNvPr id="11268" name="Text Box 10">
            <a:extLst>
              <a:ext uri="{FF2B5EF4-FFF2-40B4-BE49-F238E27FC236}">
                <a16:creationId xmlns:a16="http://schemas.microsoft.com/office/drawing/2014/main" id="{5B7568E5-DD2C-428D-ABA9-02A23F56D0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1989138"/>
            <a:ext cx="5399087" cy="925512"/>
          </a:xfrm>
          <a:prstGeom prst="rect">
            <a:avLst/>
          </a:prstGeom>
          <a:solidFill>
            <a:schemeClr val="bg2">
              <a:lumMod val="60000"/>
              <a:lumOff val="40000"/>
              <a:alpha val="41000"/>
            </a:schemeClr>
          </a:soli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it-IT" altLang="it-IT" dirty="0"/>
              <a:t>Il valore critico divide la probabilità in due aree:</a:t>
            </a:r>
          </a:p>
          <a:p>
            <a:pPr eaLnBrk="1" hangingPunct="1">
              <a:defRPr/>
            </a:pPr>
            <a:r>
              <a:rPr lang="it-IT" altLang="it-IT" dirty="0"/>
              <a:t>1 zona di accettazione di H0 (0,95 di probabilità)</a:t>
            </a:r>
            <a:br>
              <a:rPr lang="it-IT" altLang="it-IT" dirty="0"/>
            </a:br>
            <a:r>
              <a:rPr lang="it-IT" altLang="it-IT" dirty="0"/>
              <a:t>2 zona di rifiuto di H0 (0,05 di probabilità)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7">
            <a:extLst>
              <a:ext uri="{FF2B5EF4-FFF2-40B4-BE49-F238E27FC236}">
                <a16:creationId xmlns:a16="http://schemas.microsoft.com/office/drawing/2014/main" id="{94A56EE1-2F98-4982-9654-82F80C6F8EE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62063" y="2133600"/>
          <a:ext cx="3816350" cy="157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2" name="Equation" r:id="rId3" imgW="1016000" imgH="419100" progId="Equation.3">
                  <p:embed/>
                </p:oleObj>
              </mc:Choice>
              <mc:Fallback>
                <p:oleObj name="Equation" r:id="rId3" imgW="1016000" imgH="4191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2063" y="2133600"/>
                        <a:ext cx="3816350" cy="157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bg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84" name="Rectangle 12">
            <a:extLst>
              <a:ext uri="{FF2B5EF4-FFF2-40B4-BE49-F238E27FC236}">
                <a16:creationId xmlns:a16="http://schemas.microsoft.com/office/drawing/2014/main" id="{4EFF46C6-68B1-468C-B622-C20ECA9EDC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dirty="0"/>
              <a:t>Il calcolo della statistica F dà…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Object 4">
            <a:extLst>
              <a:ext uri="{FF2B5EF4-FFF2-40B4-BE49-F238E27FC236}">
                <a16:creationId xmlns:a16="http://schemas.microsoft.com/office/drawing/2014/main" id="{80D2BF1E-70AA-411E-947B-413DF3CF055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9388" y="476250"/>
          <a:ext cx="8569325" cy="6427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Grafico" r:id="rId3" imgW="5960533" imgH="4470400" progId="STATISTICA.Graph">
                  <p:embed/>
                </p:oleObj>
              </mc:Choice>
              <mc:Fallback>
                <p:oleObj name="Grafico" r:id="rId3" imgW="5960533" imgH="4470400" progId="STATISTICA.Graph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476250"/>
                        <a:ext cx="8569325" cy="6427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bg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7" name="AutoShape 9">
            <a:extLst>
              <a:ext uri="{FF2B5EF4-FFF2-40B4-BE49-F238E27FC236}">
                <a16:creationId xmlns:a16="http://schemas.microsoft.com/office/drawing/2014/main" id="{F8DED83E-6C41-4CD4-9027-5C53D4C18236}"/>
              </a:ext>
            </a:extLst>
          </p:cNvPr>
          <p:cNvSpPr>
            <a:spLocks/>
          </p:cNvSpPr>
          <p:nvPr/>
        </p:nvSpPr>
        <p:spPr bwMode="auto">
          <a:xfrm>
            <a:off x="5940425" y="5300663"/>
            <a:ext cx="985838" cy="330200"/>
          </a:xfrm>
          <a:prstGeom prst="borderCallout1">
            <a:avLst>
              <a:gd name="adj1" fmla="val 34616"/>
              <a:gd name="adj2" fmla="val 107731"/>
              <a:gd name="adj3" fmla="val 326444"/>
              <a:gd name="adj4" fmla="val 121417"/>
            </a:avLst>
          </a:prstGeom>
          <a:ln w="38100"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90000" tIns="46800" rIns="90000" bIns="4680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dirty="0"/>
              <a:t>3,29</a:t>
            </a:r>
          </a:p>
        </p:txBody>
      </p:sp>
      <p:sp>
        <p:nvSpPr>
          <p:cNvPr id="11268" name="Text Box 10">
            <a:extLst>
              <a:ext uri="{FF2B5EF4-FFF2-40B4-BE49-F238E27FC236}">
                <a16:creationId xmlns:a16="http://schemas.microsoft.com/office/drawing/2014/main" id="{5B7568E5-DD2C-428D-ABA9-02A23F56D0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1989138"/>
            <a:ext cx="5399087" cy="925512"/>
          </a:xfrm>
          <a:prstGeom prst="rect">
            <a:avLst/>
          </a:prstGeom>
          <a:solidFill>
            <a:schemeClr val="bg2">
              <a:lumMod val="60000"/>
              <a:lumOff val="40000"/>
              <a:alpha val="41000"/>
            </a:schemeClr>
          </a:soli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it-IT" altLang="it-IT" dirty="0"/>
              <a:t>Il valore critico divide la probabilità in due aree:</a:t>
            </a:r>
          </a:p>
          <a:p>
            <a:pPr eaLnBrk="1" hangingPunct="1">
              <a:defRPr/>
            </a:pPr>
            <a:r>
              <a:rPr lang="it-IT" altLang="it-IT" dirty="0"/>
              <a:t>1 zona di accettazione di H0 (0,95 di probabilità)</a:t>
            </a:r>
            <a:br>
              <a:rPr lang="it-IT" altLang="it-IT" dirty="0"/>
            </a:br>
            <a:r>
              <a:rPr lang="it-IT" altLang="it-IT" dirty="0"/>
              <a:t>2 zona di rifiuto di H0 (0,05 di probabilità)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Object 2">
            <a:extLst>
              <a:ext uri="{FF2B5EF4-FFF2-40B4-BE49-F238E27FC236}">
                <a16:creationId xmlns:a16="http://schemas.microsoft.com/office/drawing/2014/main" id="{D364E2A3-57C3-4977-9EDA-584EEFC6E66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7338" y="460375"/>
          <a:ext cx="8569325" cy="6427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3" name="Grafico" r:id="rId3" imgW="5960533" imgH="4470400" progId="STATISTICA.Graph">
                  <p:embed/>
                </p:oleObj>
              </mc:Choice>
              <mc:Fallback>
                <p:oleObj name="Grafico" r:id="rId3" imgW="5960533" imgH="4470400" progId="STATISTICA.Graph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338" y="460375"/>
                        <a:ext cx="8569325" cy="6427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bg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1" name="AutoShape 3">
            <a:extLst>
              <a:ext uri="{FF2B5EF4-FFF2-40B4-BE49-F238E27FC236}">
                <a16:creationId xmlns:a16="http://schemas.microsoft.com/office/drawing/2014/main" id="{1DCCE068-18EE-41E6-BC43-072A1AFA4C48}"/>
              </a:ext>
            </a:extLst>
          </p:cNvPr>
          <p:cNvSpPr>
            <a:spLocks/>
          </p:cNvSpPr>
          <p:nvPr/>
        </p:nvSpPr>
        <p:spPr bwMode="auto">
          <a:xfrm>
            <a:off x="6011863" y="5373688"/>
            <a:ext cx="985837" cy="330200"/>
          </a:xfrm>
          <a:prstGeom prst="borderCallout1">
            <a:avLst>
              <a:gd name="adj1" fmla="val 34616"/>
              <a:gd name="adj2" fmla="val 107731"/>
              <a:gd name="adj3" fmla="val 326444"/>
              <a:gd name="adj4" fmla="val 121417"/>
            </a:avLst>
          </a:prstGeom>
          <a:solidFill>
            <a:schemeClr val="bg2">
              <a:lumMod val="60000"/>
              <a:lumOff val="40000"/>
              <a:alpha val="41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dirty="0"/>
              <a:t>3,29</a:t>
            </a:r>
          </a:p>
        </p:txBody>
      </p:sp>
      <p:graphicFrame>
        <p:nvGraphicFramePr>
          <p:cNvPr id="13316" name="Object 5">
            <a:extLst>
              <a:ext uri="{FF2B5EF4-FFF2-40B4-BE49-F238E27FC236}">
                <a16:creationId xmlns:a16="http://schemas.microsoft.com/office/drawing/2014/main" id="{A273450D-F826-42C9-87A1-582A9323992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63938" y="1773238"/>
          <a:ext cx="3816350" cy="157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4" name="Equation" r:id="rId5" imgW="1016000" imgH="419100" progId="Equation.3">
                  <p:embed/>
                </p:oleObj>
              </mc:Choice>
              <mc:Fallback>
                <p:oleObj name="Equation" r:id="rId5" imgW="1016000" imgH="419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1773238"/>
                        <a:ext cx="3816350" cy="157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bg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1" name="Line 6">
            <a:extLst>
              <a:ext uri="{FF2B5EF4-FFF2-40B4-BE49-F238E27FC236}">
                <a16:creationId xmlns:a16="http://schemas.microsoft.com/office/drawing/2014/main" id="{BA6EA24B-494F-4C0B-843B-C7F26E9944F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19700" y="4652963"/>
            <a:ext cx="0" cy="18002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endParaRPr lang="it-IT"/>
          </a:p>
        </p:txBody>
      </p:sp>
      <p:sp>
        <p:nvSpPr>
          <p:cNvPr id="12294" name="Text Box 7">
            <a:extLst>
              <a:ext uri="{FF2B5EF4-FFF2-40B4-BE49-F238E27FC236}">
                <a16:creationId xmlns:a16="http://schemas.microsoft.com/office/drawing/2014/main" id="{0E9D8813-AEE5-42C6-8843-2159277EE6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8900" y="3348038"/>
            <a:ext cx="3146425" cy="1571625"/>
          </a:xfrm>
          <a:prstGeom prst="rect">
            <a:avLst/>
          </a:prstGeom>
          <a:solidFill>
            <a:schemeClr val="bg2">
              <a:lumMod val="60000"/>
              <a:lumOff val="40000"/>
              <a:alpha val="41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it-IT" altLang="it-IT" dirty="0"/>
              <a:t>Il valore ottenuto è inferiore al valore critico, ha una probabilità di manifestarsi elevata. Perciò</a:t>
            </a:r>
            <a:br>
              <a:rPr lang="it-IT" altLang="it-IT" dirty="0"/>
            </a:br>
            <a:r>
              <a:rPr lang="it-IT" altLang="it-IT" dirty="0"/>
              <a:t>H</a:t>
            </a:r>
            <a:r>
              <a:rPr lang="it-IT" altLang="it-IT" sz="2400" dirty="0"/>
              <a:t>o</a:t>
            </a:r>
            <a:r>
              <a:rPr lang="it-IT" altLang="it-IT" dirty="0"/>
              <a:t> non può essere rifiutata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A00894FE-5DF9-49B9-8C7E-6515164A47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dirty="0"/>
              <a:t>Requisiti per l’uso di F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FD221A55-410D-4D92-96F9-3BBC0EA12C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00" y="1444625"/>
            <a:ext cx="7620000" cy="4800600"/>
          </a:xfrm>
        </p:spPr>
        <p:txBody>
          <a:bodyPr/>
          <a:lstStyle/>
          <a:p>
            <a:pPr eaLnBrk="1" hangingPunct="1"/>
            <a:r>
              <a:rPr lang="it-IT" altLang="it-IT" sz="3200">
                <a:latin typeface="Book Antiqua" panose="02040602050305030304" pitchFamily="18" charset="0"/>
              </a:rPr>
              <a:t>Le due varianze devono provenire da popolazioni distribuite </a:t>
            </a:r>
            <a:r>
              <a:rPr lang="it-IT" altLang="it-IT" sz="3200">
                <a:solidFill>
                  <a:srgbClr val="FF0000"/>
                </a:solidFill>
                <a:latin typeface="Book Antiqua" panose="02040602050305030304" pitchFamily="18" charset="0"/>
              </a:rPr>
              <a:t>normalmente</a:t>
            </a:r>
          </a:p>
          <a:p>
            <a:pPr eaLnBrk="1" hangingPunct="1"/>
            <a:r>
              <a:rPr lang="it-IT" altLang="it-IT" sz="3200">
                <a:latin typeface="Book Antiqua" panose="02040602050305030304" pitchFamily="18" charset="0"/>
              </a:rPr>
              <a:t>I campioni devono essere estratti in modo </a:t>
            </a:r>
            <a:r>
              <a:rPr lang="it-IT" altLang="it-IT" sz="3200">
                <a:solidFill>
                  <a:srgbClr val="FF0000"/>
                </a:solidFill>
                <a:latin typeface="Book Antiqua" panose="02040602050305030304" pitchFamily="18" charset="0"/>
              </a:rPr>
              <a:t>indipendente</a:t>
            </a:r>
            <a:r>
              <a:rPr lang="it-IT" altLang="it-IT" sz="3200">
                <a:latin typeface="Book Antiqua" panose="02040602050305030304" pitchFamily="18" charset="0"/>
              </a:rPr>
              <a:t> (non ci devono essere legami fra le osservazioni e l’attribuzione ad un gruppo)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9ADF0BF6-8178-47AE-8DC7-710671D03C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dirty="0"/>
              <a:t>Il ricorso alle tavole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3CF36819-9898-445A-9665-A09CF01C1B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altLang="it-IT" sz="3200" dirty="0">
                <a:latin typeface="Book Antiqua" panose="02040602050305030304" pitchFamily="18" charset="0"/>
              </a:rPr>
              <a:t>Come per la curva gaussiana e le tavole del t di </a:t>
            </a:r>
            <a:r>
              <a:rPr lang="it-IT" altLang="it-IT" sz="3200" dirty="0" err="1">
                <a:latin typeface="Book Antiqua" panose="02040602050305030304" pitchFamily="18" charset="0"/>
              </a:rPr>
              <a:t>Student</a:t>
            </a:r>
            <a:r>
              <a:rPr lang="it-IT" altLang="it-IT" sz="3200" dirty="0">
                <a:latin typeface="Book Antiqua" panose="02040602050305030304" pitchFamily="18" charset="0"/>
              </a:rPr>
              <a:t>, esistono delle tavole per indicare i percentili per </a:t>
            </a:r>
          </a:p>
          <a:p>
            <a:pPr marL="114300" indent="0" eaLnBrk="1" hangingPunct="1">
              <a:buFont typeface="Arial" panose="020B0604020202020204" pitchFamily="34" charset="0"/>
              <a:buNone/>
              <a:defRPr/>
            </a:pPr>
            <a:r>
              <a:rPr lang="it-IT" altLang="it-IT" sz="3200" dirty="0">
                <a:latin typeface="Book Antiqua" panose="02040602050305030304" pitchFamily="18" charset="0"/>
              </a:rPr>
              <a:t>	</a:t>
            </a:r>
            <a:r>
              <a:rPr lang="it-IT" altLang="it-IT" sz="3200" i="1" dirty="0">
                <a:latin typeface="Book Antiqua" panose="02040602050305030304" pitchFamily="18" charset="0"/>
              </a:rPr>
              <a:t>p</a:t>
            </a:r>
            <a:r>
              <a:rPr lang="it-IT" altLang="it-IT" sz="3200" dirty="0">
                <a:latin typeface="Book Antiqua" panose="02040602050305030304" pitchFamily="18" charset="0"/>
              </a:rPr>
              <a:t>= 0,05 o 0,01 di probabilità,</a:t>
            </a:r>
          </a:p>
          <a:p>
            <a:pPr marL="114300" indent="0" eaLnBrk="1" hangingPunct="1">
              <a:buFont typeface="Arial" panose="020B0604020202020204" pitchFamily="34" charset="0"/>
              <a:buNone/>
              <a:defRPr/>
            </a:pPr>
            <a:r>
              <a:rPr lang="it-IT" altLang="it-IT" sz="3200" dirty="0">
                <a:latin typeface="Book Antiqua" panose="02040602050305030304" pitchFamily="18" charset="0"/>
              </a:rPr>
              <a:t>tenendo conto dei </a:t>
            </a:r>
            <a:r>
              <a:rPr lang="it-IT" altLang="it-IT" sz="3200" dirty="0" err="1">
                <a:latin typeface="Book Antiqua" panose="02040602050305030304" pitchFamily="18" charset="0"/>
              </a:rPr>
              <a:t>g.l.</a:t>
            </a:r>
            <a:r>
              <a:rPr lang="it-IT" altLang="it-IT" sz="3200" dirty="0">
                <a:latin typeface="Book Antiqua" panose="02040602050305030304" pitchFamily="18" charset="0"/>
              </a:rPr>
              <a:t> delle due forme. </a:t>
            </a:r>
          </a:p>
          <a:p>
            <a:pPr eaLnBrk="1" hangingPunct="1">
              <a:defRPr/>
            </a:pPr>
            <a:endParaRPr lang="it-IT" altLang="it-IT" sz="3200" dirty="0">
              <a:latin typeface="Book Antiqua" panose="0204060205030503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F43CF00C-958C-4600-9BC2-1476F69E60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dirty="0"/>
              <a:t>La </a:t>
            </a:r>
            <a:r>
              <a:rPr lang="it-IT" altLang="it-IT" dirty="0" err="1"/>
              <a:t>v.c.</a:t>
            </a:r>
            <a:r>
              <a:rPr lang="it-IT" altLang="it-IT" dirty="0"/>
              <a:t> F di </a:t>
            </a:r>
            <a:r>
              <a:rPr lang="it-IT" altLang="it-IT" dirty="0" err="1"/>
              <a:t>Snedecor</a:t>
            </a:r>
            <a:endParaRPr lang="it-IT" altLang="it-IT" dirty="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1E99ECD-53B6-46E5-913B-655CBA7A68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1557338"/>
            <a:ext cx="8362950" cy="4708525"/>
          </a:xfrm>
        </p:spPr>
        <p:txBody>
          <a:bodyPr/>
          <a:lstStyle/>
          <a:p>
            <a:pPr eaLnBrk="1" hangingPunct="1"/>
            <a:r>
              <a:rPr lang="it-IT" altLang="it-IT"/>
              <a:t>Ha come dominio solo valori positivi, a cui corrispondono delle aree, considerate misure di probabilità</a:t>
            </a:r>
          </a:p>
          <a:p>
            <a:pPr eaLnBrk="1" hangingPunct="1"/>
            <a:r>
              <a:rPr lang="it-IT" altLang="it-IT"/>
              <a:t>Si usa per confrontare due varianze, per stabilire se sono o no uguali.</a:t>
            </a:r>
          </a:p>
          <a:p>
            <a:pPr eaLnBrk="1" hangingPunct="1"/>
            <a:r>
              <a:rPr lang="it-IT" altLang="it-IT"/>
              <a:t> Simile al valore t di Student o al chi quadrato, l’F di Fisher ha </a:t>
            </a:r>
            <a:r>
              <a:rPr lang="it-IT" altLang="it-IT">
                <a:solidFill>
                  <a:srgbClr val="FF0000"/>
                </a:solidFill>
              </a:rPr>
              <a:t>due</a:t>
            </a:r>
            <a:r>
              <a:rPr lang="it-IT" altLang="it-IT"/>
              <a:t> parametri (gl1 e gl2 ) che servono a identificare la curva di probabilità; </a:t>
            </a:r>
          </a:p>
          <a:p>
            <a:pPr eaLnBrk="1" hangingPunct="1"/>
            <a:r>
              <a:rPr lang="it-IT" altLang="it-IT"/>
              <a:t>I </a:t>
            </a:r>
            <a:r>
              <a:rPr lang="it-IT" altLang="it-IT">
                <a:solidFill>
                  <a:srgbClr val="FF0000"/>
                </a:solidFill>
              </a:rPr>
              <a:t>due parametri  </a:t>
            </a:r>
            <a:r>
              <a:rPr lang="it-IT" altLang="it-IT"/>
              <a:t>sono le numerosità dei campioni da cui sono ricavate le varianze </a:t>
            </a:r>
          </a:p>
          <a:p>
            <a:pPr eaLnBrk="1" hangingPunct="1"/>
            <a:endParaRPr lang="it-IT" altLang="it-IT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FEE43A-BD58-4EF8-B5BA-1B7613F1A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Senza Tavole ?</a:t>
            </a:r>
          </a:p>
        </p:txBody>
      </p:sp>
      <p:sp>
        <p:nvSpPr>
          <p:cNvPr id="22531" name="Segnaposto contenuto 2">
            <a:extLst>
              <a:ext uri="{FF2B5EF4-FFF2-40B4-BE49-F238E27FC236}">
                <a16:creationId xmlns:a16="http://schemas.microsoft.com/office/drawing/2014/main" id="{D7313358-5243-4585-81AC-D33F90BA5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417638"/>
            <a:ext cx="7620000" cy="4800600"/>
          </a:xfrm>
        </p:spPr>
        <p:txBody>
          <a:bodyPr/>
          <a:lstStyle/>
          <a:p>
            <a:r>
              <a:rPr lang="it-IT" altLang="it-IT" sz="2800">
                <a:latin typeface="Book Antiqua" panose="02040602050305030304" pitchFamily="18" charset="0"/>
              </a:rPr>
              <a:t>Si può fare a meno delle tavole, se abbiamo Excel a disposizione (o un altro foglio elettronico a disposizione)…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62A97A-783E-453A-9C00-45E36B4F3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Excel</a:t>
            </a:r>
          </a:p>
        </p:txBody>
      </p:sp>
      <p:sp>
        <p:nvSpPr>
          <p:cNvPr id="23555" name="Segnaposto contenuto 2">
            <a:extLst>
              <a:ext uri="{FF2B5EF4-FFF2-40B4-BE49-F238E27FC236}">
                <a16:creationId xmlns:a16="http://schemas.microsoft.com/office/drawing/2014/main" id="{1C4F0201-BBD2-477E-8B07-F36678AC1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sz="3200">
                <a:latin typeface="Book Antiqua" panose="02040602050305030304" pitchFamily="18" charset="0"/>
              </a:rPr>
              <a:t>Il foglio elettronico ha molte funzioni disponibili, che possono essere inserite in una cella, digitando prima il segno di uguale e scrivendo il nome della funzione.</a:t>
            </a:r>
          </a:p>
          <a:p>
            <a:r>
              <a:rPr lang="it-IT" altLang="it-IT"/>
              <a:t> </a:t>
            </a:r>
          </a:p>
          <a:p>
            <a:endParaRPr lang="it-IT" altLang="it-IT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A65874-E770-428E-A4CA-BE926E5CA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/>
              <a:t>La distribuzione F con Excel</a:t>
            </a:r>
          </a:p>
        </p:txBody>
      </p:sp>
      <p:sp>
        <p:nvSpPr>
          <p:cNvPr id="21507" name="Segnaposto contenuto 2">
            <a:extLst>
              <a:ext uri="{FF2B5EF4-FFF2-40B4-BE49-F238E27FC236}">
                <a16:creationId xmlns:a16="http://schemas.microsoft.com/office/drawing/2014/main" id="{32F37C96-1E34-4BC2-AC22-F348B1065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1125538"/>
            <a:ext cx="8353425" cy="5183187"/>
          </a:xfrm>
        </p:spPr>
        <p:txBody>
          <a:bodyPr/>
          <a:lstStyle/>
          <a:p>
            <a:pPr eaLnBrk="1" hangingPunct="1"/>
            <a:r>
              <a:rPr lang="it-IT" altLang="it-IT" sz="2000" b="1">
                <a:latin typeface="Book Antiqua" panose="02040602050305030304" pitchFamily="18" charset="0"/>
              </a:rPr>
              <a:t>=</a:t>
            </a:r>
            <a:r>
              <a:rPr lang="it-IT" altLang="it-IT" sz="3200" b="1">
                <a:latin typeface="Book Antiqua" panose="02040602050305030304" pitchFamily="18" charset="0"/>
              </a:rPr>
              <a:t>DISTRIB.F.DS(X;G_libertà1;G_libertà2)</a:t>
            </a:r>
          </a:p>
          <a:p>
            <a:pPr eaLnBrk="1" hangingPunct="1"/>
            <a:r>
              <a:rPr lang="it-IT" altLang="it-IT" sz="3200">
                <a:latin typeface="Book Antiqua" panose="02040602050305030304" pitchFamily="18" charset="0"/>
              </a:rPr>
              <a:t>Primo: il valore F calcolato</a:t>
            </a:r>
          </a:p>
          <a:p>
            <a:pPr eaLnBrk="1" hangingPunct="1"/>
            <a:r>
              <a:rPr lang="it-IT" altLang="it-IT" sz="3200">
                <a:latin typeface="Book Antiqua" panose="02040602050305030304" pitchFamily="18" charset="0"/>
              </a:rPr>
              <a:t>Secondo, i gradi di libertà  al numeratore  (sopra)</a:t>
            </a:r>
          </a:p>
          <a:p>
            <a:pPr eaLnBrk="1" hangingPunct="1"/>
            <a:r>
              <a:rPr lang="it-IT" altLang="it-IT" sz="3200">
                <a:latin typeface="Book Antiqua" panose="02040602050305030304" pitchFamily="18" charset="0"/>
              </a:rPr>
              <a:t>Terzo, i gradi di libertà denominatore (sotto)</a:t>
            </a:r>
          </a:p>
          <a:p>
            <a:pPr eaLnBrk="1" hangingPunct="1"/>
            <a:r>
              <a:rPr lang="it-IT" altLang="it-IT" sz="3200">
                <a:latin typeface="Book Antiqua" panose="02040602050305030304" pitchFamily="18" charset="0"/>
              </a:rPr>
              <a:t>Il risultato è l’area </a:t>
            </a:r>
            <a:r>
              <a:rPr lang="it-IT" altLang="it-IT" sz="3200">
                <a:solidFill>
                  <a:srgbClr val="FF0000"/>
                </a:solidFill>
                <a:latin typeface="Book Antiqua" panose="02040602050305030304" pitchFamily="18" charset="0"/>
              </a:rPr>
              <a:t>a destra </a:t>
            </a:r>
            <a:r>
              <a:rPr lang="it-IT" altLang="it-IT" sz="3200">
                <a:latin typeface="Book Antiqua" panose="02040602050305030304" pitchFamily="18" charset="0"/>
              </a:rPr>
              <a:t>del valore inserito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8734B6-4E7A-400A-9DD5-4F8958AF7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/>
              <a:t>Esempio</a:t>
            </a:r>
          </a:p>
        </p:txBody>
      </p:sp>
      <p:sp>
        <p:nvSpPr>
          <p:cNvPr id="22531" name="Segnaposto contenuto 2">
            <a:extLst>
              <a:ext uri="{FF2B5EF4-FFF2-40B4-BE49-F238E27FC236}">
                <a16:creationId xmlns:a16="http://schemas.microsoft.com/office/drawing/2014/main" id="{D1626A91-6DBE-40D4-AE5A-CD61B9604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788" y="1557338"/>
            <a:ext cx="7705725" cy="1655762"/>
          </a:xfrm>
        </p:spPr>
        <p:txBody>
          <a:bodyPr/>
          <a:lstStyle/>
          <a:p>
            <a:pPr eaLnBrk="1" hangingPunct="1"/>
            <a:r>
              <a:rPr lang="it-IT" altLang="it-IT" sz="4000"/>
              <a:t>=DISTRIB.f.ds(3,5   ;   1   ;   5 )</a:t>
            </a:r>
          </a:p>
          <a:p>
            <a:pPr eaLnBrk="1" hangingPunct="1"/>
            <a:endParaRPr lang="it-IT" altLang="it-IT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B8770EFC-A0FF-4A89-B49B-1EE937B9723F}"/>
              </a:ext>
            </a:extLst>
          </p:cNvPr>
          <p:cNvGraphicFramePr>
            <a:graphicFrameLocks noGrp="1"/>
          </p:cNvGraphicFramePr>
          <p:nvPr/>
        </p:nvGraphicFramePr>
        <p:xfrm>
          <a:off x="1042988" y="2492375"/>
          <a:ext cx="2305050" cy="7207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5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20725">
                <a:tc>
                  <a:txBody>
                    <a:bodyPr/>
                    <a:lstStyle/>
                    <a:p>
                      <a:pPr algn="r" fontAlgn="b"/>
                      <a:r>
                        <a:rPr lang="it-IT" sz="3600" u="none" strike="noStrike" dirty="0">
                          <a:effectLst/>
                        </a:rPr>
                        <a:t>0,120</a:t>
                      </a:r>
                      <a:endParaRPr lang="it-IT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3" marR="7623" marT="7627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538" name="CasellaDiTesto 4">
            <a:extLst>
              <a:ext uri="{FF2B5EF4-FFF2-40B4-BE49-F238E27FC236}">
                <a16:creationId xmlns:a16="http://schemas.microsoft.com/office/drawing/2014/main" id="{33BFA120-A912-494B-BC0B-DE6D512F31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613" y="3573463"/>
            <a:ext cx="7127875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3200">
                <a:latin typeface="Book Antiqua" panose="02040602050305030304" pitchFamily="18" charset="0"/>
              </a:rPr>
              <a:t>Il valore F pari a 3,5 con 1 e 5 gradi di libertà è divide l’area in due parti, una a sinistra pari a 0,880 e l’altra pari a 0,120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C23D41-CB1D-431C-BF01-D14C61BFE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188913"/>
            <a:ext cx="7620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it-IT" dirty="0"/>
              <a:t>La variabile F con SPSS</a:t>
            </a:r>
          </a:p>
        </p:txBody>
      </p:sp>
      <p:sp>
        <p:nvSpPr>
          <p:cNvPr id="22531" name="Segnaposto contenuto 2">
            <a:extLst>
              <a:ext uri="{FF2B5EF4-FFF2-40B4-BE49-F238E27FC236}">
                <a16:creationId xmlns:a16="http://schemas.microsoft.com/office/drawing/2014/main" id="{2668B58A-A17E-4FA8-AA2D-B13535321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319213"/>
            <a:ext cx="7775575" cy="5329237"/>
          </a:xfrm>
        </p:spPr>
        <p:txBody>
          <a:bodyPr/>
          <a:lstStyle/>
          <a:p>
            <a:pPr marL="114300" indent="0" eaLnBrk="1" hangingPunct="1">
              <a:buFont typeface="Arial" panose="020B0604020202020204" pitchFamily="34" charset="0"/>
              <a:buNone/>
            </a:pPr>
            <a:r>
              <a:rPr lang="it-IT" altLang="it-IT" sz="3200">
                <a:latin typeface="Book Antiqua" panose="02040602050305030304" pitchFamily="18" charset="0"/>
              </a:rPr>
              <a:t>SPSS fornisce direttamente la probabilità cumulativa </a:t>
            </a:r>
            <a:r>
              <a:rPr lang="it-IT" altLang="it-IT" sz="3200">
                <a:solidFill>
                  <a:srgbClr val="FF0000"/>
                </a:solidFill>
                <a:latin typeface="Book Antiqua" panose="02040602050305030304" pitchFamily="18" charset="0"/>
              </a:rPr>
              <a:t>a destra </a:t>
            </a:r>
            <a:r>
              <a:rPr lang="it-IT" altLang="it-IT" sz="3200">
                <a:latin typeface="Book Antiqua" panose="02040602050305030304" pitchFamily="18" charset="0"/>
              </a:rPr>
              <a:t>della curva di F assieme ai gradi di libertà delle due stime al numeratore e al denominatore</a:t>
            </a:r>
          </a:p>
          <a:p>
            <a:pPr marL="114300" indent="0" eaLnBrk="1" hangingPunct="1">
              <a:buFont typeface="Arial" panose="020B0604020202020204" pitchFamily="34" charset="0"/>
              <a:buNone/>
            </a:pPr>
            <a:endParaRPr lang="it-IT" alt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FCFC4E23-666B-4584-83FC-190A90092A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/>
              <a:t>Uso di F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9B2D17A3-B064-4C6C-9412-5C8527985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altLang="it-IT" sz="2800">
                <a:latin typeface="Book Antiqua" panose="02040602050305030304" pitchFamily="18" charset="0"/>
              </a:rPr>
              <a:t>Nella ricerca psicologica si usa raramente questa statistica per verificare se due campioni differiscono fra di loro per la varianza.</a:t>
            </a:r>
          </a:p>
          <a:p>
            <a:pPr eaLnBrk="1" hangingPunct="1"/>
            <a:endParaRPr lang="it-IT" altLang="it-IT" sz="2800">
              <a:latin typeface="Book Antiqua" panose="02040602050305030304" pitchFamily="18" charset="0"/>
            </a:endParaRPr>
          </a:p>
          <a:p>
            <a:pPr eaLnBrk="1" hangingPunct="1"/>
            <a:r>
              <a:rPr lang="it-IT" altLang="it-IT" sz="2800">
                <a:latin typeface="Book Antiqua" panose="02040602050305030304" pitchFamily="18" charset="0"/>
              </a:rPr>
              <a:t>Invece, l’uso di F per confrontare </a:t>
            </a:r>
            <a:r>
              <a:rPr lang="it-IT" altLang="it-IT" sz="2800">
                <a:solidFill>
                  <a:srgbClr val="FF0000"/>
                </a:solidFill>
                <a:latin typeface="Book Antiqua" panose="02040602050305030304" pitchFamily="18" charset="0"/>
              </a:rPr>
              <a:t>due varianze</a:t>
            </a:r>
            <a:r>
              <a:rPr lang="it-IT" altLang="it-IT" sz="2800">
                <a:latin typeface="Book Antiqua" panose="02040602050305030304" pitchFamily="18" charset="0"/>
              </a:rPr>
              <a:t> calcolate in </a:t>
            </a:r>
            <a:r>
              <a:rPr lang="it-IT" altLang="it-IT" sz="2800">
                <a:solidFill>
                  <a:srgbClr val="FF0000"/>
                </a:solidFill>
                <a:latin typeface="Book Antiqua" panose="02040602050305030304" pitchFamily="18" charset="0"/>
              </a:rPr>
              <a:t>modo diverso</a:t>
            </a:r>
            <a:r>
              <a:rPr lang="it-IT" altLang="it-IT" sz="2800">
                <a:latin typeface="Book Antiqua" panose="02040602050305030304" pitchFamily="18" charset="0"/>
              </a:rPr>
              <a:t> </a:t>
            </a:r>
            <a:r>
              <a:rPr lang="it-IT" altLang="it-IT" sz="2800">
                <a:solidFill>
                  <a:srgbClr val="FF0000"/>
                </a:solidFill>
                <a:latin typeface="Book Antiqua" panose="02040602050305030304" pitchFamily="18" charset="0"/>
              </a:rPr>
              <a:t>su sub-campioni che si suppongono provenire dalla stessa popolazione</a:t>
            </a:r>
            <a:r>
              <a:rPr lang="it-IT" altLang="it-IT" sz="2800">
                <a:latin typeface="Book Antiqua" panose="02040602050305030304" pitchFamily="18" charset="0"/>
              </a:rPr>
              <a:t> è un’operazione comunissima nella ricerca psicologica.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C23D41-CB1D-431C-BF01-D14C61BFE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188913"/>
            <a:ext cx="7620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it-IT" dirty="0"/>
              <a:t>Interpretazione di F</a:t>
            </a:r>
          </a:p>
        </p:txBody>
      </p:sp>
      <p:sp>
        <p:nvSpPr>
          <p:cNvPr id="22531" name="Segnaposto contenuto 2">
            <a:extLst>
              <a:ext uri="{FF2B5EF4-FFF2-40B4-BE49-F238E27FC236}">
                <a16:creationId xmlns:a16="http://schemas.microsoft.com/office/drawing/2014/main" id="{BD3A596E-1FB1-4D0C-9F15-1253ECD88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268413"/>
            <a:ext cx="7775575" cy="5329237"/>
          </a:xfrm>
        </p:spPr>
        <p:txBody>
          <a:bodyPr/>
          <a:lstStyle/>
          <a:p>
            <a:pPr marL="114300" indent="0" eaLnBrk="1" hangingPunct="1">
              <a:buFont typeface="Arial" panose="020B0604020202020204" pitchFamily="34" charset="0"/>
              <a:buNone/>
              <a:defRPr/>
            </a:pPr>
            <a:r>
              <a:rPr lang="it-IT" altLang="it-IT" sz="2400" b="1" dirty="0">
                <a:latin typeface="Baskerville Old Face" panose="02020602080505020303" pitchFamily="18" charset="0"/>
              </a:rPr>
              <a:t>L’interpretazione della probabilità è generalmente la seguente:</a:t>
            </a:r>
          </a:p>
          <a:p>
            <a:pPr marL="114300" indent="0" eaLnBrk="1" hangingPunct="1">
              <a:buFont typeface="Arial" panose="020B0604020202020204" pitchFamily="34" charset="0"/>
              <a:buNone/>
              <a:defRPr/>
            </a:pPr>
            <a:r>
              <a:rPr lang="it-IT" altLang="it-IT" sz="2400" dirty="0">
                <a:latin typeface="Baskerville Old Face" panose="02020602080505020303" pitchFamily="18" charset="0"/>
              </a:rPr>
              <a:t>E’ la probabilità di ottenere una stima della varianza della popolazione con due stime indipendenti che secondo l’ipotesi nulla provengono dalla stessa popolazione. </a:t>
            </a:r>
          </a:p>
          <a:p>
            <a:pPr marL="114300" indent="0" eaLnBrk="1" hangingPunct="1">
              <a:buFont typeface="Arial" panose="020B0604020202020204" pitchFamily="34" charset="0"/>
              <a:buNone/>
              <a:defRPr/>
            </a:pPr>
            <a:r>
              <a:rPr lang="it-IT" altLang="it-IT" sz="2400" dirty="0">
                <a:latin typeface="Baskerville Old Face" panose="02020602080505020303" pitchFamily="18" charset="0"/>
              </a:rPr>
              <a:t>Perciò…</a:t>
            </a:r>
          </a:p>
          <a:p>
            <a:pPr marL="114300" indent="0" eaLnBrk="1" hangingPunct="1">
              <a:buFont typeface="Arial" panose="020B0604020202020204" pitchFamily="34" charset="0"/>
              <a:buNone/>
              <a:defRPr/>
            </a:pPr>
            <a:r>
              <a:rPr lang="it-IT" altLang="it-IT" sz="2400" dirty="0">
                <a:latin typeface="Baskerville Old Face" panose="02020602080505020303" pitchFamily="18" charset="0"/>
              </a:rPr>
              <a:t>Un valore </a:t>
            </a:r>
            <a:r>
              <a:rPr lang="it-IT" altLang="it-IT" sz="2400" dirty="0">
                <a:highlight>
                  <a:srgbClr val="FFFF00"/>
                </a:highlight>
                <a:latin typeface="Baskerville Old Face" panose="02020602080505020303" pitchFamily="18" charset="0"/>
              </a:rPr>
              <a:t>molto basso </a:t>
            </a:r>
            <a:r>
              <a:rPr lang="it-IT" altLang="it-IT" sz="2400" dirty="0">
                <a:latin typeface="Baskerville Old Face" panose="02020602080505020303" pitchFamily="18" charset="0"/>
              </a:rPr>
              <a:t>di probabilità porta a escludere</a:t>
            </a:r>
            <a:r>
              <a:rPr lang="it-IT" altLang="it-IT" sz="24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 che le due stime siano tratte dalla stessa popolazione (si rifiuta H0)</a:t>
            </a:r>
          </a:p>
          <a:p>
            <a:pPr marL="114300" indent="0" eaLnBrk="1" hangingPunct="1">
              <a:buFont typeface="Arial" panose="020B0604020202020204" pitchFamily="34" charset="0"/>
              <a:buNone/>
              <a:defRPr/>
            </a:pPr>
            <a:r>
              <a:rPr lang="it-IT" altLang="it-IT" sz="2400" dirty="0">
                <a:latin typeface="Baskerville Old Face" panose="02020602080505020303" pitchFamily="18" charset="0"/>
              </a:rPr>
              <a:t>Un </a:t>
            </a:r>
            <a:r>
              <a:rPr lang="it-IT" altLang="it-IT" sz="2400" dirty="0">
                <a:highlight>
                  <a:srgbClr val="FFFF00"/>
                </a:highlight>
                <a:latin typeface="Baskerville Old Face" panose="02020602080505020303" pitchFamily="18" charset="0"/>
              </a:rPr>
              <a:t>valore alto (superiore a 0,05)</a:t>
            </a:r>
            <a:r>
              <a:rPr lang="it-IT" altLang="it-IT" sz="2400" dirty="0">
                <a:latin typeface="Baskerville Old Face" panose="02020602080505020303" pitchFamily="18" charset="0"/>
              </a:rPr>
              <a:t>… </a:t>
            </a:r>
          </a:p>
          <a:p>
            <a:pPr marL="114300" indent="0" eaLnBrk="1" hangingPunct="1">
              <a:buFont typeface="Arial" panose="020B0604020202020204" pitchFamily="34" charset="0"/>
              <a:buNone/>
              <a:defRPr/>
            </a:pPr>
            <a:r>
              <a:rPr lang="it-IT" altLang="it-IT" sz="24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che i due metodi di calcolare la varianza sono equivalenti, perché sono tratti dalla stessa popolazione, o anche, che i gruppi non sono distinguibili fra di loro (si accetta H0)</a:t>
            </a:r>
          </a:p>
          <a:p>
            <a:pPr marL="114300" indent="0" eaLnBrk="1" hangingPunct="1">
              <a:buFont typeface="Arial" panose="020B0604020202020204" pitchFamily="34" charset="0"/>
              <a:buNone/>
              <a:defRPr/>
            </a:pPr>
            <a:endParaRPr lang="it-IT" altLang="it-IT" dirty="0"/>
          </a:p>
          <a:p>
            <a:pPr marL="114300" indent="0" eaLnBrk="1" hangingPunct="1">
              <a:buFont typeface="Arial" panose="020B0604020202020204" pitchFamily="34" charset="0"/>
              <a:buNone/>
              <a:defRPr/>
            </a:pPr>
            <a:endParaRPr lang="it-IT" alt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>
            <a:extLst>
              <a:ext uri="{FF2B5EF4-FFF2-40B4-BE49-F238E27FC236}">
                <a16:creationId xmlns:a16="http://schemas.microsoft.com/office/drawing/2014/main" id="{00511024-E693-46F7-B849-7565DEAF8B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28900" y="-26988"/>
            <a:ext cx="6499225" cy="6858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3" name="Rectangle 5">
            <a:extLst>
              <a:ext uri="{FF2B5EF4-FFF2-40B4-BE49-F238E27FC236}">
                <a16:creationId xmlns:a16="http://schemas.microsoft.com/office/drawing/2014/main" id="{C35309E6-75E7-413C-BE87-D46B6E95F3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25" y="2527300"/>
            <a:ext cx="2376488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1800" i="1">
                <a:latin typeface="Arial" panose="020B0604020202020204" pitchFamily="34" charset="0"/>
              </a:rPr>
              <a:t>Autore del libro Statistical Methods</a:t>
            </a:r>
            <a:r>
              <a:rPr lang="it-IT" altLang="it-IT" sz="1800">
                <a:latin typeface="Arial" panose="020B0604020202020204" pitchFamily="34" charset="0"/>
              </a:rPr>
              <a:t> (1937).  (più di 125,000  copie vendute)</a:t>
            </a:r>
          </a:p>
        </p:txBody>
      </p:sp>
      <p:sp>
        <p:nvSpPr>
          <p:cNvPr id="5124" name="Rectangle 7">
            <a:extLst>
              <a:ext uri="{FF2B5EF4-FFF2-40B4-BE49-F238E27FC236}">
                <a16:creationId xmlns:a16="http://schemas.microsoft.com/office/drawing/2014/main" id="{E8341AC8-0955-4516-93EE-8DF2AD0773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4663" y="663575"/>
            <a:ext cx="3962400" cy="792163"/>
          </a:xfrm>
          <a:prstGeom prst="rect">
            <a:avLst/>
          </a:prstGeom>
          <a:solidFill>
            <a:srgbClr val="FFCC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1800" b="1" i="1">
                <a:latin typeface="Arial" panose="020B0604020202020204" pitchFamily="34" charset="0"/>
              </a:rPr>
              <a:t>George W. Snedecor</a:t>
            </a:r>
            <a:r>
              <a:rPr lang="it-IT" altLang="it-IT" sz="1800" b="1">
                <a:latin typeface="Arial" panose="020B0604020202020204" pitchFamily="34" charset="0"/>
              </a:rPr>
              <a:t> (1882 -1974)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>
            <a:extLst>
              <a:ext uri="{FF2B5EF4-FFF2-40B4-BE49-F238E27FC236}">
                <a16:creationId xmlns:a16="http://schemas.microsoft.com/office/drawing/2014/main" id="{8993A953-F2F7-4D24-884F-517197633901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09650" y="2279650"/>
            <a:ext cx="2552700" cy="3103563"/>
          </a:xfrm>
        </p:spPr>
      </p:pic>
      <p:sp>
        <p:nvSpPr>
          <p:cNvPr id="6147" name="Rectangle 8">
            <a:extLst>
              <a:ext uri="{FF2B5EF4-FFF2-40B4-BE49-F238E27FC236}">
                <a16:creationId xmlns:a16="http://schemas.microsoft.com/office/drawing/2014/main" id="{04F88481-F36C-4A3E-A08D-C73D8517C6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5661025"/>
            <a:ext cx="3384550" cy="371475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ClrTx/>
              <a:buFontTx/>
              <a:buChar char="•"/>
            </a:pPr>
            <a:r>
              <a:rPr lang="it-IT" altLang="it-IT" sz="1800" b="1">
                <a:latin typeface="Arial" panose="020B0604020202020204" pitchFamily="34" charset="0"/>
              </a:rPr>
              <a:t>R. A. Fisher (1890-1962)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79C7C26-0DAC-4157-BD90-807FF60E8EC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19563" y="1773238"/>
            <a:ext cx="3981450" cy="3743325"/>
          </a:xfrm>
        </p:spPr>
        <p:txBody>
          <a:bodyPr/>
          <a:lstStyle/>
          <a:p>
            <a:pPr marL="114300" indent="0" eaLnBrk="1" hangingPunct="1">
              <a:buFont typeface="Arial" charset="0"/>
              <a:buNone/>
              <a:defRPr/>
            </a:pPr>
            <a:r>
              <a:rPr lang="it-IT" altLang="it-IT" sz="4400" dirty="0"/>
              <a:t>Il nome F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it-IT" altLang="it-IT" dirty="0"/>
              <a:t>Lo statistico </a:t>
            </a:r>
            <a:r>
              <a:rPr lang="it-IT" altLang="it-IT" dirty="0" err="1"/>
              <a:t>Snedecor</a:t>
            </a:r>
            <a:r>
              <a:rPr lang="it-IT" altLang="it-IT" dirty="0"/>
              <a:t> ha nominato questa importantissima variabile casuale in onore del suo maestro Ronald Fisher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BEA8DA89-E9E4-4249-9C47-02572A88D08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dirty="0"/>
              <a:t>La distribuzione di F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5EAE83A8-608C-42AE-A9D4-6D39420BF6C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914400" y="1557338"/>
            <a:ext cx="6970713" cy="4392612"/>
          </a:xfrm>
        </p:spPr>
        <p:txBody>
          <a:bodyPr/>
          <a:lstStyle/>
          <a:p>
            <a:pPr eaLnBrk="1" hangingPunct="1"/>
            <a:r>
              <a:rPr lang="it-IT" altLang="it-IT"/>
              <a:t>Varia molto quando i gradi di libertà sono piccoli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4">
            <a:extLst>
              <a:ext uri="{FF2B5EF4-FFF2-40B4-BE49-F238E27FC236}">
                <a16:creationId xmlns:a16="http://schemas.microsoft.com/office/drawing/2014/main" id="{1BC35503-EE38-4F8D-82BA-C080A39250B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0"/>
          <a:ext cx="4572000" cy="342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Grafico" r:id="rId3" imgW="5960533" imgH="4470400" progId="STATISTICA.Graph">
                  <p:embed/>
                </p:oleObj>
              </mc:Choice>
              <mc:Fallback>
                <p:oleObj name="Grafico" r:id="rId3" imgW="5960533" imgH="4470400" progId="STATISTICA.Graph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4572000" cy="342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bg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6">
            <a:extLst>
              <a:ext uri="{FF2B5EF4-FFF2-40B4-BE49-F238E27FC236}">
                <a16:creationId xmlns:a16="http://schemas.microsoft.com/office/drawing/2014/main" id="{163D7294-26B1-4D64-908E-74658EF3CB1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2000" y="0"/>
          <a:ext cx="4572000" cy="342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Grafico" r:id="rId5" imgW="5960533" imgH="4470400" progId="STATISTICA.Graph">
                  <p:embed/>
                </p:oleObj>
              </mc:Choice>
              <mc:Fallback>
                <p:oleObj name="Grafico" r:id="rId5" imgW="5960533" imgH="4470400" progId="STATISTICA.Graph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0"/>
                        <a:ext cx="4572000" cy="342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bg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7">
            <a:extLst>
              <a:ext uri="{FF2B5EF4-FFF2-40B4-BE49-F238E27FC236}">
                <a16:creationId xmlns:a16="http://schemas.microsoft.com/office/drawing/2014/main" id="{1FCF87DF-D596-4038-908F-6A61F673E63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2000" y="3429000"/>
          <a:ext cx="4572000" cy="342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Grafico" r:id="rId7" imgW="5960533" imgH="4470400" progId="STATISTICA.Graph">
                  <p:embed/>
                </p:oleObj>
              </mc:Choice>
              <mc:Fallback>
                <p:oleObj name="Grafico" r:id="rId7" imgW="5960533" imgH="4470400" progId="STATISTICA.Graph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429000"/>
                        <a:ext cx="4572000" cy="342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bg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Text Box 8">
            <a:extLst>
              <a:ext uri="{FF2B5EF4-FFF2-40B4-BE49-F238E27FC236}">
                <a16:creationId xmlns:a16="http://schemas.microsoft.com/office/drawing/2014/main" id="{92B83D27-3047-471D-976E-C5779DBDE9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1700213"/>
            <a:ext cx="1584325" cy="3968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>
                <a:latin typeface="Arial" panose="020B0604020202020204" pitchFamily="34" charset="0"/>
              </a:rPr>
              <a:t>gl:  1 e 5</a:t>
            </a:r>
          </a:p>
        </p:txBody>
      </p:sp>
      <p:sp>
        <p:nvSpPr>
          <p:cNvPr id="8198" name="Text Box 9">
            <a:extLst>
              <a:ext uri="{FF2B5EF4-FFF2-40B4-BE49-F238E27FC236}">
                <a16:creationId xmlns:a16="http://schemas.microsoft.com/office/drawing/2014/main" id="{B0045A95-FDD1-4EAD-8A45-01507F76F9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1700213"/>
            <a:ext cx="1584325" cy="3968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>
                <a:latin typeface="Arial" panose="020B0604020202020204" pitchFamily="34" charset="0"/>
              </a:rPr>
              <a:t>gl:  3 e 10</a:t>
            </a:r>
          </a:p>
        </p:txBody>
      </p:sp>
      <p:sp>
        <p:nvSpPr>
          <p:cNvPr id="8199" name="Text Box 10">
            <a:extLst>
              <a:ext uri="{FF2B5EF4-FFF2-40B4-BE49-F238E27FC236}">
                <a16:creationId xmlns:a16="http://schemas.microsoft.com/office/drawing/2014/main" id="{A40FC389-9E8A-4ECE-908B-4B90B4D7A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7050" y="4581525"/>
            <a:ext cx="1584325" cy="3968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>
                <a:latin typeface="Arial" panose="020B0604020202020204" pitchFamily="34" charset="0"/>
              </a:rPr>
              <a:t>gl:  20 e 20</a:t>
            </a:r>
          </a:p>
        </p:txBody>
      </p:sp>
      <p:graphicFrame>
        <p:nvGraphicFramePr>
          <p:cNvPr id="8200" name="Object 12">
            <a:extLst>
              <a:ext uri="{FF2B5EF4-FFF2-40B4-BE49-F238E27FC236}">
                <a16:creationId xmlns:a16="http://schemas.microsoft.com/office/drawing/2014/main" id="{2F553745-D092-48E6-9739-53B801A3EED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925" y="3429000"/>
          <a:ext cx="4537075" cy="340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Grafico" r:id="rId9" imgW="5960533" imgH="4470400" progId="STATISTICA.Graph">
                  <p:embed/>
                </p:oleObj>
              </mc:Choice>
              <mc:Fallback>
                <p:oleObj name="Grafico" r:id="rId9" imgW="5960533" imgH="4470400" progId="STATISTICA.Graph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" y="3429000"/>
                        <a:ext cx="4537075" cy="340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bg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1" name="Text Box 11">
            <a:extLst>
              <a:ext uri="{FF2B5EF4-FFF2-40B4-BE49-F238E27FC236}">
                <a16:creationId xmlns:a16="http://schemas.microsoft.com/office/drawing/2014/main" id="{6815FE81-C960-4D19-BC02-298A2EBC9D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4508500"/>
            <a:ext cx="1584325" cy="3968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>
                <a:latin typeface="Arial" panose="020B0604020202020204" pitchFamily="34" charset="0"/>
              </a:rPr>
              <a:t>gl:  5 e 30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4">
            <a:extLst>
              <a:ext uri="{FF2B5EF4-FFF2-40B4-BE49-F238E27FC236}">
                <a16:creationId xmlns:a16="http://schemas.microsoft.com/office/drawing/2014/main" id="{F3070FD9-553E-4413-A31F-9BD8114CFFC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8313" y="981075"/>
          <a:ext cx="7848600" cy="588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Grafico" r:id="rId3" imgW="5960533" imgH="4470400" progId="STATISTICA.Graph">
                  <p:embed/>
                </p:oleObj>
              </mc:Choice>
              <mc:Fallback>
                <p:oleObj name="Grafico" r:id="rId3" imgW="5960533" imgH="4470400" progId="STATISTICA.Graph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981075"/>
                        <a:ext cx="7848600" cy="588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bg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496" name="Rectangle 8">
            <a:extLst>
              <a:ext uri="{FF2B5EF4-FFF2-40B4-BE49-F238E27FC236}">
                <a16:creationId xmlns:a16="http://schemas.microsoft.com/office/drawing/2014/main" id="{1104DE56-CFDF-4655-B148-1978F2537D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497887" cy="7778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sz="2800" dirty="0"/>
              <a:t>Tende alla gaussiana se entrambi i due valori di </a:t>
            </a:r>
            <a:r>
              <a:rPr lang="it-IT" altLang="it-IT" sz="2800" dirty="0" err="1"/>
              <a:t>gl</a:t>
            </a:r>
            <a:r>
              <a:rPr lang="it-IT" altLang="it-IT" sz="2800" dirty="0"/>
              <a:t> tendono all’infinito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AD230B93-C50C-4D30-86B2-555B7CEB20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dirty="0"/>
              <a:t>Verifica dell’ipotesi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CCFC671C-96C9-4D98-932E-B5B87BD9041B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7067550" cy="4852988"/>
          </a:xfrm>
        </p:spPr>
        <p:txBody>
          <a:bodyPr/>
          <a:lstStyle/>
          <a:p>
            <a:pPr eaLnBrk="1" hangingPunct="1"/>
            <a:r>
              <a:rPr lang="it-IT" altLang="it-IT" sz="3200"/>
              <a:t>H0:   </a:t>
            </a:r>
            <a:r>
              <a:rPr lang="el-GR" altLang="it-IT" sz="3200">
                <a:cs typeface="Arial" panose="020B0604020202020204" pitchFamily="34" charset="0"/>
              </a:rPr>
              <a:t>σ</a:t>
            </a:r>
            <a:r>
              <a:rPr lang="it-IT" altLang="it-IT" sz="3200" baseline="-25000">
                <a:cs typeface="Arial" panose="020B0604020202020204" pitchFamily="34" charset="0"/>
              </a:rPr>
              <a:t>1</a:t>
            </a:r>
            <a:r>
              <a:rPr lang="it-IT" altLang="it-IT" sz="3200" baseline="30000">
                <a:cs typeface="Arial" panose="020B0604020202020204" pitchFamily="34" charset="0"/>
              </a:rPr>
              <a:t>2</a:t>
            </a:r>
            <a:r>
              <a:rPr lang="el-GR" altLang="it-IT" sz="3200">
                <a:cs typeface="Arial" panose="020B0604020202020204" pitchFamily="34" charset="0"/>
              </a:rPr>
              <a:t> </a:t>
            </a:r>
            <a:r>
              <a:rPr lang="it-IT" altLang="it-IT" sz="3200">
                <a:cs typeface="Arial" panose="020B0604020202020204" pitchFamily="34" charset="0"/>
              </a:rPr>
              <a:t>=</a:t>
            </a:r>
            <a:r>
              <a:rPr lang="it-IT" altLang="it-IT" sz="3200"/>
              <a:t> </a:t>
            </a:r>
            <a:r>
              <a:rPr lang="el-GR" altLang="it-IT" sz="3200">
                <a:cs typeface="Arial" panose="020B0604020202020204" pitchFamily="34" charset="0"/>
              </a:rPr>
              <a:t>σ</a:t>
            </a:r>
            <a:r>
              <a:rPr lang="it-IT" altLang="it-IT" sz="3200" baseline="-25000">
                <a:cs typeface="Arial" panose="020B0604020202020204" pitchFamily="34" charset="0"/>
              </a:rPr>
              <a:t>2</a:t>
            </a:r>
            <a:r>
              <a:rPr lang="it-IT" altLang="it-IT" sz="3200" baseline="30000">
                <a:cs typeface="Arial" panose="020B0604020202020204" pitchFamily="34" charset="0"/>
              </a:rPr>
              <a:t>2</a:t>
            </a:r>
            <a:r>
              <a:rPr lang="el-GR" altLang="it-IT" sz="3200">
                <a:cs typeface="Arial" panose="020B0604020202020204" pitchFamily="34" charset="0"/>
              </a:rPr>
              <a:t> </a:t>
            </a:r>
            <a:r>
              <a:rPr lang="it-IT" altLang="it-IT" sz="3200">
                <a:cs typeface="Arial" panose="020B0604020202020204" pitchFamily="34" charset="0"/>
              </a:rPr>
              <a:t>  	</a:t>
            </a:r>
            <a:endParaRPr lang="it-IT" altLang="it-IT" sz="3200" baseline="-25000">
              <a:cs typeface="Arial" panose="020B0604020202020204" pitchFamily="34" charset="0"/>
            </a:endParaRPr>
          </a:p>
          <a:p>
            <a:pPr eaLnBrk="1" hangingPunct="1"/>
            <a:r>
              <a:rPr lang="it-IT" altLang="it-IT" sz="3200"/>
              <a:t>H1:   </a:t>
            </a:r>
            <a:r>
              <a:rPr lang="el-GR" altLang="it-IT" sz="3200">
                <a:cs typeface="Arial" panose="020B0604020202020204" pitchFamily="34" charset="0"/>
              </a:rPr>
              <a:t>σ</a:t>
            </a:r>
            <a:r>
              <a:rPr lang="it-IT" altLang="it-IT" sz="3200" baseline="-25000">
                <a:cs typeface="Arial" panose="020B0604020202020204" pitchFamily="34" charset="0"/>
              </a:rPr>
              <a:t>1</a:t>
            </a:r>
            <a:r>
              <a:rPr lang="it-IT" altLang="it-IT" sz="3200" baseline="30000">
                <a:cs typeface="Arial" panose="020B0604020202020204" pitchFamily="34" charset="0"/>
              </a:rPr>
              <a:t>2</a:t>
            </a:r>
            <a:r>
              <a:rPr lang="el-GR" altLang="it-IT" sz="3200">
                <a:cs typeface="Arial" panose="020B0604020202020204" pitchFamily="34" charset="0"/>
              </a:rPr>
              <a:t> </a:t>
            </a:r>
            <a:r>
              <a:rPr lang="it-IT" altLang="it-IT" sz="3200">
                <a:cs typeface="Arial" panose="020B0604020202020204" pitchFamily="34" charset="0"/>
              </a:rPr>
              <a:t>≠</a:t>
            </a:r>
            <a:r>
              <a:rPr lang="it-IT" altLang="it-IT" sz="3200"/>
              <a:t> </a:t>
            </a:r>
            <a:r>
              <a:rPr lang="el-GR" altLang="it-IT" sz="3200">
                <a:cs typeface="Arial" panose="020B0604020202020204" pitchFamily="34" charset="0"/>
              </a:rPr>
              <a:t>σ</a:t>
            </a:r>
            <a:r>
              <a:rPr lang="it-IT" altLang="it-IT" sz="3200" baseline="-25000">
                <a:cs typeface="Arial" panose="020B0604020202020204" pitchFamily="34" charset="0"/>
              </a:rPr>
              <a:t>2</a:t>
            </a:r>
            <a:r>
              <a:rPr lang="it-IT" altLang="it-IT" sz="3200" baseline="30000">
                <a:cs typeface="Arial" panose="020B0604020202020204" pitchFamily="34" charset="0"/>
              </a:rPr>
              <a:t>2</a:t>
            </a:r>
            <a:r>
              <a:rPr lang="el-GR" altLang="it-IT" sz="3200">
                <a:cs typeface="Arial" panose="020B0604020202020204" pitchFamily="34" charset="0"/>
              </a:rPr>
              <a:t> </a:t>
            </a:r>
            <a:r>
              <a:rPr lang="it-IT" altLang="it-IT" sz="3200">
                <a:cs typeface="Arial" panose="020B0604020202020204" pitchFamily="34" charset="0"/>
              </a:rPr>
              <a:t>	</a:t>
            </a:r>
          </a:p>
          <a:p>
            <a:pPr eaLnBrk="1" hangingPunct="1"/>
            <a:endParaRPr lang="it-IT" altLang="it-IT" sz="3200">
              <a:cs typeface="Arial" panose="020B0604020202020204" pitchFamily="34" charset="0"/>
            </a:endParaRPr>
          </a:p>
          <a:p>
            <a:pPr eaLnBrk="1" hangingPunct="1"/>
            <a:r>
              <a:rPr lang="it-IT" altLang="it-IT" sz="3200">
                <a:cs typeface="Arial" panose="020B0604020202020204" pitchFamily="34" charset="0"/>
              </a:rPr>
              <a:t>con gl = n</a:t>
            </a:r>
            <a:r>
              <a:rPr lang="it-IT" altLang="it-IT" sz="3200" baseline="-25000">
                <a:cs typeface="Arial" panose="020B0604020202020204" pitchFamily="34" charset="0"/>
              </a:rPr>
              <a:t>1</a:t>
            </a:r>
            <a:r>
              <a:rPr lang="it-IT" altLang="it-IT" sz="3200">
                <a:cs typeface="Arial" panose="020B0604020202020204" pitchFamily="34" charset="0"/>
              </a:rPr>
              <a:t> -1 e  n</a:t>
            </a:r>
            <a:r>
              <a:rPr lang="it-IT" altLang="it-IT" sz="3200" baseline="-25000">
                <a:cs typeface="Arial" panose="020B0604020202020204" pitchFamily="34" charset="0"/>
              </a:rPr>
              <a:t>2</a:t>
            </a:r>
            <a:r>
              <a:rPr lang="it-IT" altLang="it-IT" sz="3200">
                <a:cs typeface="Arial" panose="020B0604020202020204" pitchFamily="34" charset="0"/>
              </a:rPr>
              <a:t> -1</a:t>
            </a:r>
            <a:endParaRPr lang="it-IT" altLang="it-IT" sz="3200" baseline="-25000"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br>
              <a:rPr lang="it-IT" altLang="it-IT">
                <a:cs typeface="Arial" panose="020B0604020202020204" pitchFamily="34" charset="0"/>
              </a:rPr>
            </a:br>
            <a:endParaRPr lang="it-IT" altLang="it-IT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C23EBCFF-5A38-4F94-8EDB-410B85F8DE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dirty="0"/>
              <a:t>Ipotesi da verificare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64AC414-7FEB-4740-BF5A-F4C101F6F27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it-IT" altLang="it-IT" sz="3200" dirty="0">
                <a:latin typeface="Book Antiqua" panose="02040602050305030304" pitchFamily="18" charset="0"/>
              </a:rPr>
              <a:t>Se le due varianze sono </a:t>
            </a:r>
            <a:r>
              <a:rPr lang="it-IT" altLang="it-IT" sz="3200" dirty="0">
                <a:solidFill>
                  <a:srgbClr val="FF0000"/>
                </a:solidFill>
                <a:latin typeface="Book Antiqua" panose="02040602050305030304" pitchFamily="18" charset="0"/>
              </a:rPr>
              <a:t>simili o uguali</a:t>
            </a:r>
            <a:r>
              <a:rPr lang="it-IT" altLang="it-IT" sz="3200" dirty="0">
                <a:latin typeface="Book Antiqua" panose="02040602050305030304" pitchFamily="18" charset="0"/>
              </a:rPr>
              <a:t>, il loro rapporto è vicino all’unità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it-IT" altLang="it-IT" sz="3200" dirty="0">
                <a:latin typeface="Book Antiqua" panose="02040602050305030304" pitchFamily="18" charset="0"/>
              </a:rPr>
              <a:t>Se le due varianze sono </a:t>
            </a:r>
            <a:r>
              <a:rPr lang="it-IT" altLang="it-IT" sz="3200" dirty="0">
                <a:solidFill>
                  <a:srgbClr val="FF0000"/>
                </a:solidFill>
                <a:latin typeface="Book Antiqua" panose="02040602050305030304" pitchFamily="18" charset="0"/>
              </a:rPr>
              <a:t>diverse</a:t>
            </a:r>
            <a:r>
              <a:rPr lang="it-IT" altLang="it-IT" sz="3200" dirty="0">
                <a:latin typeface="Book Antiqua" panose="02040602050305030304" pitchFamily="18" charset="0"/>
              </a:rPr>
              <a:t>, il loro rapporto è molto superiore all’unità</a:t>
            </a:r>
          </a:p>
          <a:p>
            <a:pPr marL="114300" indent="0" eaLnBrk="1" hangingPunct="1">
              <a:buFont typeface="Arial" charset="0"/>
              <a:buNone/>
              <a:defRPr/>
            </a:pPr>
            <a:r>
              <a:rPr lang="it-IT" altLang="it-IT" sz="3200" dirty="0">
                <a:latin typeface="Book Antiqua" panose="02040602050305030304" pitchFamily="18" charset="0"/>
              </a:rPr>
              <a:t>Nota: al </a:t>
            </a:r>
            <a:r>
              <a:rPr lang="it-IT" altLang="it-IT" sz="3200" dirty="0">
                <a:solidFill>
                  <a:srgbClr val="FF0000"/>
                </a:solidFill>
                <a:latin typeface="Book Antiqua" panose="02040602050305030304" pitchFamily="18" charset="0"/>
              </a:rPr>
              <a:t>numeratore</a:t>
            </a:r>
            <a:r>
              <a:rPr lang="it-IT" altLang="it-IT" sz="3200" dirty="0">
                <a:latin typeface="Book Antiqua" panose="02040602050305030304" pitchFamily="18" charset="0"/>
              </a:rPr>
              <a:t> si usa la varianza con il numero di gradi di libertà più </a:t>
            </a:r>
            <a:r>
              <a:rPr lang="it-IT" altLang="it-IT" sz="3200" dirty="0">
                <a:solidFill>
                  <a:srgbClr val="FF0000"/>
                </a:solidFill>
                <a:latin typeface="Book Antiqua" panose="02040602050305030304" pitchFamily="18" charset="0"/>
              </a:rPr>
              <a:t>piccoli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iacente">
  <a:themeElements>
    <a:clrScheme name="Adiacent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iacent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870</TotalTime>
  <Words>912</Words>
  <Application>Microsoft Office PowerPoint</Application>
  <PresentationFormat>Presentazione su schermo (4:3)</PresentationFormat>
  <Paragraphs>88</Paragraphs>
  <Slides>26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26</vt:i4>
      </vt:variant>
    </vt:vector>
  </HeadingPairs>
  <TitlesOfParts>
    <vt:vector size="33" baseType="lpstr">
      <vt:lpstr>Arial</vt:lpstr>
      <vt:lpstr>Cambria</vt:lpstr>
      <vt:lpstr>Calibri</vt:lpstr>
      <vt:lpstr>Book Antiqua</vt:lpstr>
      <vt:lpstr>Adiacente</vt:lpstr>
      <vt:lpstr>Grafico di STATISTICA 6.0 </vt:lpstr>
      <vt:lpstr>Microsoft Equation 3.0</vt:lpstr>
      <vt:lpstr>La variabile casuale F di Snedecor  (o variabile F di Fisher)</vt:lpstr>
      <vt:lpstr>La v.c. F di Snedecor</vt:lpstr>
      <vt:lpstr>Presentazione standard di PowerPoint</vt:lpstr>
      <vt:lpstr>Presentazione standard di PowerPoint</vt:lpstr>
      <vt:lpstr>La distribuzione di F</vt:lpstr>
      <vt:lpstr>Presentazione standard di PowerPoint</vt:lpstr>
      <vt:lpstr>Tende alla gaussiana se entrambi i due valori di gl tendono all’infinito</vt:lpstr>
      <vt:lpstr>Verifica dell’ipotesi</vt:lpstr>
      <vt:lpstr>Ipotesi da verificare</vt:lpstr>
      <vt:lpstr>Presentazione standard di PowerPoint</vt:lpstr>
      <vt:lpstr>Un rapporto e non una differenza fra due varianze</vt:lpstr>
      <vt:lpstr>Esempio di calcolo</vt:lpstr>
      <vt:lpstr>Quale è la forma di F?</vt:lpstr>
      <vt:lpstr>Presentazione standard di PowerPoint</vt:lpstr>
      <vt:lpstr>Il calcolo della statistica F dà…</vt:lpstr>
      <vt:lpstr>Presentazione standard di PowerPoint</vt:lpstr>
      <vt:lpstr>Presentazione standard di PowerPoint</vt:lpstr>
      <vt:lpstr>Requisiti per l’uso di F</vt:lpstr>
      <vt:lpstr>Il ricorso alle tavole</vt:lpstr>
      <vt:lpstr>Senza Tavole ?</vt:lpstr>
      <vt:lpstr>Excel</vt:lpstr>
      <vt:lpstr>La distribuzione F con Excel</vt:lpstr>
      <vt:lpstr>Esempio</vt:lpstr>
      <vt:lpstr>La variabile F con SPSS</vt:lpstr>
      <vt:lpstr>Uso di F</vt:lpstr>
      <vt:lpstr>Interpretazione di 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L’analisi della varianza</dc:title>
  <dc:creator>Flebus</dc:creator>
  <cp:lastModifiedBy>Flebus</cp:lastModifiedBy>
  <cp:revision>34</cp:revision>
  <dcterms:created xsi:type="dcterms:W3CDTF">2011-11-09T13:06:38Z</dcterms:created>
  <dcterms:modified xsi:type="dcterms:W3CDTF">2020-05-10T19:46:28Z</dcterms:modified>
</cp:coreProperties>
</file>