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4244" r:id="rId2"/>
    <p:sldMasterId id="2147484257" r:id="rId3"/>
    <p:sldMasterId id="2147484259" r:id="rId4"/>
  </p:sldMasterIdLst>
  <p:notesMasterIdLst>
    <p:notesMasterId r:id="rId30"/>
  </p:notesMasterIdLst>
  <p:sldIdLst>
    <p:sldId id="266" r:id="rId5"/>
    <p:sldId id="392" r:id="rId6"/>
    <p:sldId id="403" r:id="rId7"/>
    <p:sldId id="406" r:id="rId8"/>
    <p:sldId id="412" r:id="rId9"/>
    <p:sldId id="414" r:id="rId10"/>
    <p:sldId id="413" r:id="rId11"/>
    <p:sldId id="297" r:id="rId12"/>
    <p:sldId id="402" r:id="rId13"/>
    <p:sldId id="418" r:id="rId14"/>
    <p:sldId id="340" r:id="rId15"/>
    <p:sldId id="417" r:id="rId16"/>
    <p:sldId id="364" r:id="rId17"/>
    <p:sldId id="384" r:id="rId18"/>
    <p:sldId id="285" r:id="rId19"/>
    <p:sldId id="288" r:id="rId20"/>
    <p:sldId id="371" r:id="rId21"/>
    <p:sldId id="424" r:id="rId22"/>
    <p:sldId id="427" r:id="rId23"/>
    <p:sldId id="425" r:id="rId24"/>
    <p:sldId id="428" r:id="rId25"/>
    <p:sldId id="429" r:id="rId26"/>
    <p:sldId id="431" r:id="rId27"/>
    <p:sldId id="299" r:id="rId28"/>
    <p:sldId id="353" r:id="rId29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ebu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8873" autoAdjust="0"/>
    <p:restoredTop sz="94609" autoAdjust="0"/>
  </p:normalViewPr>
  <p:slideViewPr>
    <p:cSldViewPr>
      <p:cViewPr>
        <p:scale>
          <a:sx n="50" d="100"/>
          <a:sy n="50" d="100"/>
        </p:scale>
        <p:origin x="72" y="89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0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64479-CDD6-44AA-A892-E5B2E6C268BA}" type="datetimeFigureOut">
              <a:rPr lang="it-IT" smtClean="0"/>
              <a:t>19/05/2020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07A60-05F9-42C3-8E2F-6E21E9EA90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219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8812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3338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547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98447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05996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11845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9804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3532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4615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22681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227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3366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7223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11442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3621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1927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1913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4960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321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384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1944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2520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945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8401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107A60-05F9-42C3-8E2F-6E21E9EA9040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2456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31CE85-BA73-442A-A023-449581F7B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8D9F8-263C-4C5C-9001-5755CD242B4A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DA7080-C0BC-4448-AC1D-5EF04B86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93C264-29D3-4343-8E82-0DADFE90B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D0F2B9-9E37-4E78-97A8-ADD48B7CF8D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29558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3ECC3B-7FF1-4396-9DEE-88140D19B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DDBAE-B185-4BC7-9A39-E2B14774563F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884FB8-8BC2-47A9-9A69-17ECADBA5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265DF8-6011-4B02-ABEE-80E659B61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C3FFC8-00A0-4578-8CFC-52AED83769A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0743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D20692-5CAC-4728-8386-21CC4BAD1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BBBC-E47F-4FE9-8830-296F445CC9C1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C5480E-D7E6-486E-9E1F-E5A10E172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902F28-BD92-49AB-9F3A-9350F57BC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3C792-01D7-4249-99DC-F8B51CC97B8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43311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359D3E6-A1E9-41E3-B855-F1E95A7CC1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640CC67-DC01-41FE-A666-F60B4FE8C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B3767FE-6E38-45CE-B6F4-BCC447EF29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580BC-00F3-4D92-A429-3F5821007A5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0758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FFAF895A-D0EC-4633-9C2F-053888714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A9885-40D9-4B21-931F-26A0B2899AE9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DE20E35-325F-476C-B64B-873C1381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FA24DB4B-2A21-417A-A693-2E50BA89F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F890C7-1D0E-4EFA-B691-32F72223EAE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09006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4C5ECE95-C3C3-407C-9AF3-6F0650DFD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D58C-AC64-413A-8D3F-EB0D9BC179A6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F377FC27-B54D-45F9-99CE-8759B5B2E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FB674702-082A-4B1E-8488-65AEE3232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AA49C-3E4E-4735-AE17-862CB8B5665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487150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data 3">
            <a:extLst>
              <a:ext uri="{FF2B5EF4-FFF2-40B4-BE49-F238E27FC236}">
                <a16:creationId xmlns:a16="http://schemas.microsoft.com/office/drawing/2014/main" id="{77A58F56-68AB-4A15-BD0A-7B9915233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1C989-6DE1-4CA8-A187-4616A12FE16A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7" name="Segnaposto piè di pagina 4">
            <a:extLst>
              <a:ext uri="{FF2B5EF4-FFF2-40B4-BE49-F238E27FC236}">
                <a16:creationId xmlns:a16="http://schemas.microsoft.com/office/drawing/2014/main" id="{0A707E6B-01C3-41F3-8C92-7ADC83F01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99A322E0-2CE5-4018-B433-624EECABA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E400CF-95CB-4229-9874-8CE07E4890D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7959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D20DC8-8818-487B-912B-9830EE768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43DC8-4E18-45C0-BC6D-D91E2059B839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1CDAF4-816F-4272-A6FD-4E1F05320D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B6D8A1-BA20-4DF3-BAD1-1ECB22B808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46BC99-F144-4E2E-88EC-60BBD808785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92107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CC9A22-40DC-4C27-881B-1515F5207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953FE-D0C5-4BAD-801C-F4931AA4E97C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53F204-5663-4D4B-B08A-1F755D035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3D21CB-8243-4205-95D2-4A895FAE2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6D38C5-25D5-4558-A2D5-1B6A3DF0605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07696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3F1543-F632-467F-95F7-4FB679BB57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BF153-FBF9-4D76-B925-20EA090F4119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EBEDEE-373F-44C8-A9A6-E932BAA2D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9454FB-C2CE-4343-B9CE-CADF51571C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0D8E8-8A21-42B6-8F29-146B6DC3CBA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522685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86F0E7-0000-45E4-A6E5-191D83BEE4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44102-C2BC-4451-8436-1FE1926E47BE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3EB78D-C968-4328-A1E6-785502C41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9B7B2E-A8C4-435A-8603-8706371A72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0D635F-43A1-437B-BFEA-150B65D9A9F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63912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52F564-AB12-48DB-843F-F4826DA81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48C67-430F-440A-9905-543846D2DBB3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005A0D-6821-499F-BADF-33BFB2F49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6717B8-3557-4DB6-9DCC-21ACB7674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6C5AA-EF0D-4C38-A42A-3D56540FC05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96297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1EA07BC-CC8B-47F5-9ED0-9F5B465547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0BE40-E885-49A6-8E83-DDE81123E25C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D456D82-D0BB-4AFE-B5B5-3E53EB34C7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6009557-8DB2-487D-804E-3B010FB36B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D31D87-9252-4FC8-AAD4-8574AF2F7F7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15055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34824D3-12F9-44CE-8F43-D3342CC7A0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EB554-08A7-4E2E-A47F-6CCD478EF008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A7AD9A-6B93-45D2-BE1D-C57B254332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DAB3EF9-68A6-4159-A4CC-566C33E244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F0ABA7-9A21-460E-BFB7-5AA704E346F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9263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757FFA-2DBF-446E-93EE-B683FA1305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5980E-2246-43EE-B626-95BF4BDE9626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88913A-DD0D-4E36-9BB7-40D7D20A5A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8D47C3-6389-4B07-899C-BABF4D6D5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D2E0DC-C8CD-4227-BA6F-346E51A0B96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990651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633C1B-09FB-4EEB-B449-0C27D07F50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12290-CB67-4CB5-949D-1F8E4EA1DF0D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18589C-5E9A-490B-AC9D-ABB13AA33A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1337B8-620A-4030-BBE4-0A29C85D8A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023084-A0E2-44A7-8A73-B1C5C0A1580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339976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2B1E34-0A3C-41E6-A211-80A39AB5D0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8CBA5-5299-435E-822F-F13ABEF84BF1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FE2C21-C63C-4523-ABF3-76709FDE5D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C2DD57-DC89-4C7A-AA56-4A928C8B3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81C5F4-BE7D-4FA1-9A7B-1972F882D58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929554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4864D8-A9C9-4BBD-9B23-A140036D98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07406-E729-4E7B-AC59-A415AB6DE59B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E0B9F1-2332-4D68-8F32-33553DDE8B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19C35D-7AFD-4D3C-AEDB-476F5F05AE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46A8BB-F792-4F0D-B9EB-489507E264D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13693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3597FF-D9AE-4568-8D05-ED7627CDAD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89E22-D576-4048-91A1-694B648F4E29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D23B62-E98A-4AB8-9EE3-AE95129B1A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5F3527-D901-4C82-8374-8D7BA18B81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CF59ED-1C1D-46AB-8592-4D7E5C50FA9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98717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B0C88A-108F-44FE-83DF-7B3DA9BB7A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1AFF5-DAE0-4E76-9FEB-BD9515182A34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085274C-0FF6-4DAC-BD39-60DF23E53D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6391B34-65E8-47B4-80BB-D4CFA95752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09BE4-729A-4A23-9807-19AB6A344BC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5361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B0C88A-108F-44FE-83DF-7B3DA9BB7A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1AFF5-DAE0-4E76-9FEB-BD9515182A34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085274C-0FF6-4DAC-BD39-60DF23E53D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6391B34-65E8-47B4-80BB-D4CFA95752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09BE4-729A-4A23-9807-19AB6A344BC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3536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93954F-423C-4C61-B222-206AABCA9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C93DA-783A-4111-BB13-4A594FF16865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475DDE-12FF-4F22-AD83-8A1714A14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DA0A55-DA85-483A-81B6-EE7AFA38E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28CB5-8953-467A-A3FD-5E73F56938D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2793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4774F8C-8841-496B-AC69-D7E1E59B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BC39F-33E8-4E5A-9A4A-F92BD1F93F97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10BCB375-247D-4326-8923-6FBACB948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FBAD3C49-2123-40A9-8C28-685F2A58A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76AD6-AC95-40C0-8A43-ACC3E758183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56718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5FC57510-EA32-4489-8C51-9CFDFBEE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3C19A-B425-4382-9583-E5C14404521D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A7F6EEE1-BE57-4630-8847-5E8024998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EB70F40D-9895-46AE-AC05-A57D6BF4E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D945D-2A8A-4362-A87C-DA27810549A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1064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3EDECE13-A0A4-4C24-9861-1051EA029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23E2A-6635-4D30-8B57-B332F361B92E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73DBD2A4-919D-4C06-AA72-2FE37AB7E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C1185CB9-720F-4CD5-A10C-F74C03191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493AC-FBBB-4691-A2BC-91AD8A7062A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783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F099DA6-F581-41A1-9C91-5F352C2D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BB7EE-2DE3-4E28-BA55-148F12C976C1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966E7A06-5F6A-4DA5-AB30-2D7257B5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94EB27EA-E22D-4F27-B6F6-2A4CD3FB9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80728-FE90-40F5-B05D-E080246704E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825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A124B0B5-0899-4A61-90A2-61920B4E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20AC3-9746-4937-9C47-FE3B6A731A30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FAFE1ABD-5F4C-472E-AB9B-593589C9F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E1BAAF72-DFA4-4ACB-9ACA-2EB67E1F7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E66ECB-CBE7-4EE6-8228-AD54C9A2A5B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68200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8751138C-7F51-4CB9-8C31-9A22E81FF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28D63-08B5-4323-A84F-7872663CDBD6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B47445DA-0A9B-453A-9EFD-86D9EF96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D1D38C6B-3999-4D66-B435-DD3090E7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52709B-21B4-4D16-AACD-DDDC8BABC2E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890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0D7E0EC-FC22-4692-9FB7-B78961E5DC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5DFF6456-3821-4E14-B97E-7E1F0B542F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225BC3-BD28-455A-B8C9-9D1B343BDC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EB8C44-EB2D-4EFF-84EA-3D05E10B248D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AEEA7E-09B6-41B0-BAB6-A10268DA0A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AC32A1-102A-4E33-8CC2-693C4D37E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7DCFD6B-B208-49FE-A3B8-AE930D31273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  <p:sldLayoutId id="2147484242" r:id="rId12"/>
    <p:sldLayoutId id="2147484218" r:id="rId13"/>
    <p:sldLayoutId id="2147484219" r:id="rId14"/>
    <p:sldLayoutId id="2147484220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357FE85-F8B4-44A5-BDBE-3BE182BC71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AEA4D82-F9BC-4FE9-959D-8897317346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99DBF2D6-7159-443A-9090-7CF8C5500A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55BBA4AE-03DB-4334-AA68-A9F17C1DA931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0A144278-D253-4367-BC0D-2E42C6E56A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25C6B810-80D4-446F-8497-67795497069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anose="020B0604020202020204" pitchFamily="34" charset="0"/>
              </a:defRPr>
            </a:lvl1pPr>
          </a:lstStyle>
          <a:p>
            <a:fld id="{5EF24FB1-0FC2-43ED-82AE-5693A118657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7968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46" r:id="rId2"/>
    <p:sldLayoutId id="2147484247" r:id="rId3"/>
    <p:sldLayoutId id="2147484248" r:id="rId4"/>
    <p:sldLayoutId id="2147484249" r:id="rId5"/>
    <p:sldLayoutId id="2147484250" r:id="rId6"/>
    <p:sldLayoutId id="2147484251" r:id="rId7"/>
    <p:sldLayoutId id="2147484252" r:id="rId8"/>
    <p:sldLayoutId id="2147484253" r:id="rId9"/>
    <p:sldLayoutId id="2147484254" r:id="rId10"/>
    <p:sldLayoutId id="21474842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77F492A-071E-4B08-B6BF-66D7075C1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F06D99C-5892-4F13-8574-7C6C31438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E6B30E32-9EFD-4EC5-8779-44B233B103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B2F667C-389F-4E6F-93DE-99FD396D9180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D88AC198-D0CC-4294-933D-3A3CB2C9E7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E84B0CF3-BE32-4E05-A95E-4263C889CB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8E11637-3FE0-4B37-9A11-5458A27B0E1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77F492A-071E-4B08-B6BF-66D7075C17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F06D99C-5892-4F13-8574-7C6C31438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E6B30E32-9EFD-4EC5-8779-44B233B103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AB2F667C-389F-4E6F-93DE-99FD396D9180}" type="datetimeFigureOut">
              <a:rPr lang="it-IT"/>
              <a:pPr>
                <a:defRPr/>
              </a:pPr>
              <a:t>19/05/2020</a:t>
            </a:fld>
            <a:endParaRPr lang="it-IT"/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D88AC198-D0CC-4294-933D-3A3CB2C9E7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E84B0CF3-BE32-4E05-A95E-4263C889CB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8E11637-3FE0-4B37-9A11-5458A27B0E1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DDE1322-13A0-46A6-8FCF-6202322F91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it-IT" dirty="0"/>
              <a:t>L’analisi della varianza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BAEBBDA-589E-46DC-A74B-B0DDDD5DA08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Rappresentazione grafica e calcoli col foglio elettronico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dirty="0">
                <a:solidFill>
                  <a:srgbClr val="002060"/>
                </a:solidFill>
              </a:rPr>
              <a:t>Giovanni Battista Flebus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91D841-B1EA-402F-845F-BF8CF0D28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>
                <a:solidFill>
                  <a:srgbClr val="FF0000"/>
                </a:solidFill>
              </a:rPr>
              <a:t>Due usi per il termine gradi di libertà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B5B066-1480-4BAA-A6D5-D9C391AF2B4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1 Denominatore per calcolare la varianza della popolazione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6C60D37-4EA0-4E60-80E1-0D89742BA9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2 Conteggio dei parametri per le distribuzioni come il chi quadrato e l’F di Fisher-Snedecor</a:t>
            </a:r>
          </a:p>
        </p:txBody>
      </p:sp>
    </p:spTree>
    <p:extLst>
      <p:ext uri="{BB962C8B-B14F-4D97-AF65-F5344CB8AC3E}">
        <p14:creationId xmlns:p14="http://schemas.microsoft.com/office/powerpoint/2010/main" val="2778463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>
            <a:extLst>
              <a:ext uri="{FF2B5EF4-FFF2-40B4-BE49-F238E27FC236}">
                <a16:creationId xmlns:a16="http://schemas.microsoft.com/office/drawing/2014/main" id="{A3D5562E-E16C-48B1-8486-36B613092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4400" b="1">
                <a:solidFill>
                  <a:srgbClr val="FF3300"/>
                </a:solidFill>
                <a:latin typeface="Century Gothic" panose="020B0502020202020204" pitchFamily="34" charset="0"/>
              </a:rPr>
              <a:t>I gradi di libertà</a:t>
            </a:r>
          </a:p>
        </p:txBody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3AD8AC26-9D8F-4BD8-B11C-5EE2F9FA8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8291513" cy="269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828675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236663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4465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it-IT" altLang="it-IT" sz="2400" dirty="0"/>
              <a:t>Ad ognuna delle devianze sono associati i gradi di libertà: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it-IT" sz="2400" dirty="0"/>
              <a:t>• la </a:t>
            </a:r>
            <a:r>
              <a:rPr lang="it-IT" altLang="it-IT" sz="2400" dirty="0">
                <a:solidFill>
                  <a:srgbClr val="FF0000"/>
                </a:solidFill>
              </a:rPr>
              <a:t>devianza </a:t>
            </a:r>
            <a:r>
              <a:rPr lang="it-IT" altLang="it-IT" sz="2400" b="1" dirty="0">
                <a:solidFill>
                  <a:srgbClr val="FF0000"/>
                </a:solidFill>
              </a:rPr>
              <a:t>totale</a:t>
            </a:r>
            <a:r>
              <a:rPr lang="it-IT" altLang="it-IT" sz="2400" b="1" dirty="0"/>
              <a:t> </a:t>
            </a:r>
            <a:r>
              <a:rPr lang="it-IT" altLang="it-IT" sz="2400" dirty="0"/>
              <a:t>ha </a:t>
            </a:r>
            <a:r>
              <a:rPr lang="it-IT" altLang="it-IT" sz="2400" dirty="0">
                <a:solidFill>
                  <a:srgbClr val="FF0000"/>
                </a:solidFill>
              </a:rPr>
              <a:t>n − 1</a:t>
            </a:r>
            <a:r>
              <a:rPr lang="it-IT" altLang="it-IT" sz="2400" dirty="0"/>
              <a:t> gradi di libertà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it-IT" sz="2400" dirty="0"/>
              <a:t>• la </a:t>
            </a:r>
            <a:r>
              <a:rPr lang="it-IT" altLang="it-IT" sz="2400" dirty="0">
                <a:solidFill>
                  <a:srgbClr val="FF0000"/>
                </a:solidFill>
              </a:rPr>
              <a:t>devianza </a:t>
            </a:r>
            <a:r>
              <a:rPr lang="it-IT" altLang="it-IT" sz="2400" b="1" dirty="0">
                <a:solidFill>
                  <a:srgbClr val="FF0000"/>
                </a:solidFill>
              </a:rPr>
              <a:t>tra gruppi</a:t>
            </a:r>
            <a:r>
              <a:rPr lang="it-IT" altLang="it-IT" sz="2400" b="1" dirty="0"/>
              <a:t> </a:t>
            </a:r>
            <a:r>
              <a:rPr lang="it-IT" altLang="it-IT" sz="2400" dirty="0"/>
              <a:t>ha </a:t>
            </a:r>
            <a:r>
              <a:rPr lang="it-IT" altLang="it-IT" sz="2400" dirty="0">
                <a:solidFill>
                  <a:srgbClr val="FF0000"/>
                </a:solidFill>
              </a:rPr>
              <a:t>k − 1</a:t>
            </a:r>
            <a:r>
              <a:rPr lang="it-IT" altLang="it-IT" sz="2400" dirty="0"/>
              <a:t> gradi di libertà</a:t>
            </a:r>
          </a:p>
          <a:p>
            <a:pPr>
              <a:buFont typeface="Arial" panose="020B0604020202020204" pitchFamily="34" charset="0"/>
              <a:buNone/>
            </a:pPr>
            <a:r>
              <a:rPr lang="it-IT" altLang="it-IT" sz="2400" dirty="0"/>
              <a:t>• la </a:t>
            </a:r>
            <a:r>
              <a:rPr lang="it-IT" altLang="it-IT" sz="2400" dirty="0">
                <a:solidFill>
                  <a:srgbClr val="FF0000"/>
                </a:solidFill>
              </a:rPr>
              <a:t>devianza </a:t>
            </a:r>
            <a:r>
              <a:rPr lang="it-IT" altLang="it-IT" sz="2400" b="1" dirty="0">
                <a:solidFill>
                  <a:srgbClr val="FF0000"/>
                </a:solidFill>
              </a:rPr>
              <a:t>entro i gruppi</a:t>
            </a:r>
            <a:r>
              <a:rPr lang="it-IT" altLang="it-IT" sz="2400" b="1" dirty="0"/>
              <a:t> </a:t>
            </a:r>
            <a:r>
              <a:rPr lang="it-IT" altLang="it-IT" sz="2400" dirty="0"/>
              <a:t>ha </a:t>
            </a:r>
            <a:r>
              <a:rPr lang="it-IT" altLang="it-IT" sz="2400" dirty="0">
                <a:solidFill>
                  <a:srgbClr val="FF0000"/>
                </a:solidFill>
              </a:rPr>
              <a:t>n - p</a:t>
            </a:r>
            <a:r>
              <a:rPr lang="it-IT" altLang="it-IT" sz="2400" dirty="0"/>
              <a:t> gradi di libertà</a:t>
            </a:r>
          </a:p>
          <a:p>
            <a:pPr algn="just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it-IT" altLang="it-IT" sz="2400" dirty="0">
                <a:sym typeface="Wingdings" panose="05000000000000000000" pitchFamily="2" charset="2"/>
              </a:rPr>
              <a:t>Dividendo ciascuna devianza </a:t>
            </a:r>
            <a:r>
              <a:rPr lang="it-IT" altLang="it-IT" sz="2400" i="1" dirty="0">
                <a:sym typeface="Wingdings" panose="05000000000000000000" pitchFamily="2" charset="2"/>
              </a:rPr>
              <a:t>per</a:t>
            </a:r>
            <a:r>
              <a:rPr lang="it-IT" altLang="it-IT" sz="2400" dirty="0">
                <a:sym typeface="Wingdings" panose="05000000000000000000" pitchFamily="2" charset="2"/>
              </a:rPr>
              <a:t> i rispettivi gradi di libertà si ottengono le media dei quadrati, cioè le </a:t>
            </a:r>
            <a:r>
              <a:rPr lang="it-IT" altLang="it-IT" sz="2400" b="1" dirty="0">
                <a:sym typeface="Wingdings" panose="05000000000000000000" pitchFamily="2" charset="2"/>
              </a:rPr>
              <a:t>VARIANZE</a:t>
            </a:r>
            <a:r>
              <a:rPr lang="it-IT" altLang="it-IT" sz="2400" dirty="0">
                <a:sym typeface="Wingdings" panose="05000000000000000000" pitchFamily="2" charset="2"/>
              </a:rPr>
              <a:t>:</a:t>
            </a:r>
            <a:endParaRPr lang="it-IT" altLang="it-IT" sz="2400" dirty="0"/>
          </a:p>
        </p:txBody>
      </p:sp>
      <p:graphicFrame>
        <p:nvGraphicFramePr>
          <p:cNvPr id="78854" name="Object 6">
            <a:extLst>
              <a:ext uri="{FF2B5EF4-FFF2-40B4-BE49-F238E27FC236}">
                <a16:creationId xmlns:a16="http://schemas.microsoft.com/office/drawing/2014/main" id="{8C0FB98F-94D3-410D-A911-FCC2FEEF3A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93800" y="4868863"/>
          <a:ext cx="2290763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8" name="Equation" r:id="rId4" imgW="952087" imgH="418918" progId="Equation.3">
                  <p:embed/>
                </p:oleObj>
              </mc:Choice>
              <mc:Fallback>
                <p:oleObj name="Equation" r:id="rId4" imgW="952087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800" y="4868863"/>
                        <a:ext cx="2290763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5" name="Object 7">
            <a:extLst>
              <a:ext uri="{FF2B5EF4-FFF2-40B4-BE49-F238E27FC236}">
                <a16:creationId xmlns:a16="http://schemas.microsoft.com/office/drawing/2014/main" id="{7FD74AD5-5C52-43E9-803B-5E9D516476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4941888"/>
          <a:ext cx="2366963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9" name="Equation" r:id="rId6" imgW="977900" imgH="419100" progId="Equation.3">
                  <p:embed/>
                </p:oleObj>
              </mc:Choice>
              <mc:Fallback>
                <p:oleObj name="Equation" r:id="rId6" imgW="9779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941888"/>
                        <a:ext cx="2366963" cy="101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856" name="Text Box 8">
            <a:extLst>
              <a:ext uri="{FF2B5EF4-FFF2-40B4-BE49-F238E27FC236}">
                <a16:creationId xmlns:a16="http://schemas.microsoft.com/office/drawing/2014/main" id="{FCD47727-3338-4A6E-8BD6-4E176C6E3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475" y="6256338"/>
            <a:ext cx="2228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Varianza tra i gruppi</a:t>
            </a:r>
          </a:p>
        </p:txBody>
      </p:sp>
      <p:sp>
        <p:nvSpPr>
          <p:cNvPr id="78857" name="Text Box 9">
            <a:extLst>
              <a:ext uri="{FF2B5EF4-FFF2-40B4-BE49-F238E27FC236}">
                <a16:creationId xmlns:a16="http://schemas.microsoft.com/office/drawing/2014/main" id="{C9BCD583-6992-4674-A442-606CC2BFE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6237288"/>
            <a:ext cx="2482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>
                <a:solidFill>
                  <a:srgbClr val="FF0000"/>
                </a:solidFill>
                <a:latin typeface="Arial" panose="020B0604020202020204" pitchFamily="34" charset="0"/>
              </a:rPr>
              <a:t>Varianza entro i gruppi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88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88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8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88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/>
      <p:bldP spid="7885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2D25C78A-8270-4CCE-9CA2-1D117AD6F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126292"/>
              </p:ext>
            </p:extLst>
          </p:nvPr>
        </p:nvGraphicFramePr>
        <p:xfrm>
          <a:off x="179511" y="260648"/>
          <a:ext cx="8784978" cy="5832644"/>
        </p:xfrm>
        <a:graphic>
          <a:graphicData uri="http://schemas.openxmlformats.org/drawingml/2006/table">
            <a:tbl>
              <a:tblPr/>
              <a:tblGrid>
                <a:gridCol w="633051">
                  <a:extLst>
                    <a:ext uri="{9D8B030D-6E8A-4147-A177-3AD203B41FA5}">
                      <a16:colId xmlns:a16="http://schemas.microsoft.com/office/drawing/2014/main" val="2522168705"/>
                    </a:ext>
                  </a:extLst>
                </a:gridCol>
                <a:gridCol w="855174">
                  <a:extLst>
                    <a:ext uri="{9D8B030D-6E8A-4147-A177-3AD203B41FA5}">
                      <a16:colId xmlns:a16="http://schemas.microsoft.com/office/drawing/2014/main" val="1119456820"/>
                    </a:ext>
                  </a:extLst>
                </a:gridCol>
                <a:gridCol w="455991">
                  <a:extLst>
                    <a:ext uri="{9D8B030D-6E8A-4147-A177-3AD203B41FA5}">
                      <a16:colId xmlns:a16="http://schemas.microsoft.com/office/drawing/2014/main" val="2406861896"/>
                    </a:ext>
                  </a:extLst>
                </a:gridCol>
                <a:gridCol w="210379">
                  <a:extLst>
                    <a:ext uri="{9D8B030D-6E8A-4147-A177-3AD203B41FA5}">
                      <a16:colId xmlns:a16="http://schemas.microsoft.com/office/drawing/2014/main" val="3152110624"/>
                    </a:ext>
                  </a:extLst>
                </a:gridCol>
                <a:gridCol w="721901">
                  <a:extLst>
                    <a:ext uri="{9D8B030D-6E8A-4147-A177-3AD203B41FA5}">
                      <a16:colId xmlns:a16="http://schemas.microsoft.com/office/drawing/2014/main" val="3168025324"/>
                    </a:ext>
                  </a:extLst>
                </a:gridCol>
                <a:gridCol w="688583">
                  <a:extLst>
                    <a:ext uri="{9D8B030D-6E8A-4147-A177-3AD203B41FA5}">
                      <a16:colId xmlns:a16="http://schemas.microsoft.com/office/drawing/2014/main" val="2573369277"/>
                    </a:ext>
                  </a:extLst>
                </a:gridCol>
                <a:gridCol w="866281">
                  <a:extLst>
                    <a:ext uri="{9D8B030D-6E8A-4147-A177-3AD203B41FA5}">
                      <a16:colId xmlns:a16="http://schemas.microsoft.com/office/drawing/2014/main" val="997389472"/>
                    </a:ext>
                  </a:extLst>
                </a:gridCol>
                <a:gridCol w="910706">
                  <a:extLst>
                    <a:ext uri="{9D8B030D-6E8A-4147-A177-3AD203B41FA5}">
                      <a16:colId xmlns:a16="http://schemas.microsoft.com/office/drawing/2014/main" val="1294079303"/>
                    </a:ext>
                  </a:extLst>
                </a:gridCol>
                <a:gridCol w="777431">
                  <a:extLst>
                    <a:ext uri="{9D8B030D-6E8A-4147-A177-3AD203B41FA5}">
                      <a16:colId xmlns:a16="http://schemas.microsoft.com/office/drawing/2014/main" val="2792781482"/>
                    </a:ext>
                  </a:extLst>
                </a:gridCol>
                <a:gridCol w="910706">
                  <a:extLst>
                    <a:ext uri="{9D8B030D-6E8A-4147-A177-3AD203B41FA5}">
                      <a16:colId xmlns:a16="http://schemas.microsoft.com/office/drawing/2014/main" val="1670687748"/>
                    </a:ext>
                  </a:extLst>
                </a:gridCol>
                <a:gridCol w="910706">
                  <a:extLst>
                    <a:ext uri="{9D8B030D-6E8A-4147-A177-3AD203B41FA5}">
                      <a16:colId xmlns:a16="http://schemas.microsoft.com/office/drawing/2014/main" val="2673498801"/>
                    </a:ext>
                  </a:extLst>
                </a:gridCol>
                <a:gridCol w="844069">
                  <a:extLst>
                    <a:ext uri="{9D8B030D-6E8A-4147-A177-3AD203B41FA5}">
                      <a16:colId xmlns:a16="http://schemas.microsoft.com/office/drawing/2014/main" val="551557812"/>
                    </a:ext>
                  </a:extLst>
                </a:gridCol>
              </a:tblGrid>
              <a:tr h="272528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nei gruppi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fra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800026"/>
                  </a:ext>
                </a:extLst>
              </a:tr>
              <a:tr h="91377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stud</a:t>
                      </a:r>
                    </a:p>
                  </a:txBody>
                  <a:tcPr marL="4147" marR="4147" marT="41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gruppo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N esami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medie gruppo</a:t>
                      </a:r>
                      <a:endParaRPr lang="it-IT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medie gruppo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media totale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scarto dalla media totale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quadrato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scarto dal gruppo</a:t>
                      </a:r>
                    </a:p>
                  </a:txBody>
                  <a:tcPr marL="4147" marR="4147" marT="414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quadrato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effectLst/>
                          <a:latin typeface="Arial" panose="020B0604020202020204" pitchFamily="34" charset="0"/>
                        </a:rPr>
                        <a:t>scarto gruppo dal totale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quadrato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9705095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-3,67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13,44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-1,67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2,78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5032804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s2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-1,67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2,78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-1,67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2,78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896394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-1,67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2,78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-1,67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2,78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506384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0,33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0,11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-1,67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2,78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227776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s5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-1,67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2,78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0,33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0,11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578817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s6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-0,67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0,44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0,33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0,11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947147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1,33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1,78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0,33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0,11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978027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2,33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5,44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0,33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0,11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397550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s9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-0,67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0,44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-2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1,33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1,78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33241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s10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1,33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1,78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1,33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1,78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976280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s11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2,33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5,44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1,33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1,78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657593"/>
                  </a:ext>
                </a:extLst>
              </a:tr>
              <a:tr h="29390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s12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2,33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D9D9D9"/>
                          </a:solidFill>
                          <a:effectLst/>
                          <a:latin typeface="Arial" panose="020B0604020202020204" pitchFamily="34" charset="0"/>
                        </a:rPr>
                        <a:t>5,44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1,33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1,78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6456191"/>
                  </a:ext>
                </a:extLst>
              </a:tr>
              <a:tr h="232452"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solidFill>
                            <a:srgbClr val="FFC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237123"/>
                  </a:ext>
                </a:extLst>
              </a:tr>
              <a:tr h="2939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effectLst/>
                          <a:latin typeface="Arial" panose="020B0604020202020204" pitchFamily="34" charset="0"/>
                        </a:rPr>
                        <a:t>somma 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4472C4"/>
                          </a:solidFill>
                          <a:effectLst/>
                          <a:latin typeface="Arial" panose="020B0604020202020204" pitchFamily="34" charset="0"/>
                        </a:rPr>
                        <a:t>42,67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4472C4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0" i="0" u="none" strike="noStrike">
                          <a:solidFill>
                            <a:srgbClr val="4472C4"/>
                          </a:solidFill>
                          <a:effectLst/>
                          <a:latin typeface="Arial" panose="020B0604020202020204" pitchFamily="34" charset="0"/>
                        </a:rPr>
                        <a:t>18,67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562116"/>
                  </a:ext>
                </a:extLst>
              </a:tr>
              <a:tr h="299248">
                <a:tc gridSpan="6">
                  <a:txBody>
                    <a:bodyPr/>
                    <a:lstStyle/>
                    <a:p>
                      <a:pPr algn="l" fontAlgn="b"/>
                      <a:r>
                        <a:rPr lang="it-IT" sz="13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 --------gradi di liberta  ------------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117764"/>
                  </a:ext>
                </a:extLst>
              </a:tr>
              <a:tr h="293903"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varianza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3,88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solidFill>
                            <a:srgbClr val="4472C4"/>
                          </a:solidFill>
                          <a:effectLst/>
                          <a:latin typeface="Arial" panose="020B0604020202020204" pitchFamily="34" charset="0"/>
                        </a:rPr>
                        <a:t>2,67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300" b="0" i="0" u="none" strike="noStrike" dirty="0">
                          <a:solidFill>
                            <a:srgbClr val="4472C4"/>
                          </a:solidFill>
                          <a:effectLst/>
                          <a:latin typeface="Arial" panose="020B0604020202020204" pitchFamily="34" charset="0"/>
                        </a:rPr>
                        <a:t>9,33</a:t>
                      </a:r>
                    </a:p>
                  </a:txBody>
                  <a:tcPr marL="4147" marR="4147" marT="41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051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144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B0B48989-5D0E-41B0-9433-2C8129CCC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420938"/>
            <a:ext cx="8218487" cy="3370262"/>
          </a:xfrm>
        </p:spPr>
        <p:txBody>
          <a:bodyPr/>
          <a:lstStyle/>
          <a:p>
            <a:r>
              <a:rPr lang="it-IT" altLang="it-IT" dirty="0"/>
              <a:t>Rappresentazione grafica di punteggi, scarti dalla media e devianza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Immagine 2">
            <a:extLst>
              <a:ext uri="{FF2B5EF4-FFF2-40B4-BE49-F238E27FC236}">
                <a16:creationId xmlns:a16="http://schemas.microsoft.com/office/drawing/2014/main" id="{A540F0A4-A961-44C5-BB6B-07C3118282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25538"/>
            <a:ext cx="9144000" cy="353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59" name="Immagine 3">
            <a:extLst>
              <a:ext uri="{FF2B5EF4-FFF2-40B4-BE49-F238E27FC236}">
                <a16:creationId xmlns:a16="http://schemas.microsoft.com/office/drawing/2014/main" id="{747878F8-A307-4549-8280-61E6AD9F8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2" t="18503" r="50000" b="71260"/>
          <a:stretch>
            <a:fillRect/>
          </a:stretch>
        </p:blipFill>
        <p:spPr bwMode="auto">
          <a:xfrm>
            <a:off x="539750" y="4941888"/>
            <a:ext cx="1152525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60" name="CasellaDiTesto 4">
            <a:extLst>
              <a:ext uri="{FF2B5EF4-FFF2-40B4-BE49-F238E27FC236}">
                <a16:creationId xmlns:a16="http://schemas.microsoft.com/office/drawing/2014/main" id="{B4AE6E76-DBF7-4462-B1B1-D3FBE9FAF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4954588"/>
            <a:ext cx="40322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/>
              <a:t>Rosso : osservazione per individuo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/>
              <a:t>Giallo o verde o viola: media del gruppo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/>
              <a:t>Bianco bordato di verde: media totale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682" name="Object 4">
            <a:extLst>
              <a:ext uri="{FF2B5EF4-FFF2-40B4-BE49-F238E27FC236}">
                <a16:creationId xmlns:a16="http://schemas.microsoft.com/office/drawing/2014/main" id="{D13B5A24-6ABE-4853-9ACB-482E230B0EC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9324975" cy="654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0" name="Grafico" r:id="rId4" imgW="5581802" imgH="3914851" progId="Excel.Chart.8">
                  <p:embed/>
                </p:oleObj>
              </mc:Choice>
              <mc:Fallback>
                <p:oleObj name="Grafico" r:id="rId4" imgW="5581802" imgH="3914851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324975" cy="654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7" name="Rectangle 7">
            <a:extLst>
              <a:ext uri="{FF2B5EF4-FFF2-40B4-BE49-F238E27FC236}">
                <a16:creationId xmlns:a16="http://schemas.microsoft.com/office/drawing/2014/main" id="{B5F3065E-9833-45F4-A197-F06EBCA088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62950" cy="6334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000"/>
              <a:t>Grafico degli scarti da tre medie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4754" name="Object 2">
            <a:extLst>
              <a:ext uri="{FF2B5EF4-FFF2-40B4-BE49-F238E27FC236}">
                <a16:creationId xmlns:a16="http://schemas.microsoft.com/office/drawing/2014/main" id="{E125CE7B-48F8-4D49-A334-BEBEA1F829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-107950" y="92075"/>
          <a:ext cx="8893175" cy="679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0" name="Grafico" r:id="rId4" imgW="7629449" imgH="5467502" progId="Excel.Chart.8">
                  <p:embed/>
                </p:oleObj>
              </mc:Choice>
              <mc:Fallback>
                <p:oleObj name="Grafico" r:id="rId4" imgW="7629449" imgH="5467502" progId="Excel.Char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7950" y="92075"/>
                        <a:ext cx="8893175" cy="679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bg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5" name="AutoShape 3">
            <a:extLst>
              <a:ext uri="{FF2B5EF4-FFF2-40B4-BE49-F238E27FC236}">
                <a16:creationId xmlns:a16="http://schemas.microsoft.com/office/drawing/2014/main" id="{BB084260-8982-4DB5-A28E-72A204D3A4D6}"/>
              </a:ext>
            </a:extLst>
          </p:cNvPr>
          <p:cNvSpPr>
            <a:spLocks/>
          </p:cNvSpPr>
          <p:nvPr/>
        </p:nvSpPr>
        <p:spPr bwMode="auto">
          <a:xfrm>
            <a:off x="1763713" y="4940300"/>
            <a:ext cx="6264275" cy="1296988"/>
          </a:xfrm>
          <a:prstGeom prst="borderCallout1">
            <a:avLst>
              <a:gd name="adj1" fmla="val 8815"/>
              <a:gd name="adj2" fmla="val -1218"/>
              <a:gd name="adj3" fmla="val 25213"/>
              <a:gd name="adj4" fmla="val -11505"/>
            </a:avLst>
          </a:prstGeom>
          <a:solidFill>
            <a:srgbClr val="FF00FF"/>
          </a:solidFill>
          <a:ln w="25400">
            <a:solidFill>
              <a:schemeClr val="bg2"/>
            </a:solidFill>
            <a:miter lim="800000"/>
            <a:headEnd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Per ogni osservazione, lo scarto dalla media totale è uguale alla somma degli altri due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2400"/>
              <a:t>- 3,67 = (- 2) + (-1,67)</a:t>
            </a:r>
          </a:p>
        </p:txBody>
      </p:sp>
      <p:sp>
        <p:nvSpPr>
          <p:cNvPr id="74756" name="Rectangle 6">
            <a:extLst>
              <a:ext uri="{FF2B5EF4-FFF2-40B4-BE49-F238E27FC236}">
                <a16:creationId xmlns:a16="http://schemas.microsoft.com/office/drawing/2014/main" id="{8AE8C290-47AC-4E14-BC0A-61BC00064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565400"/>
            <a:ext cx="935037" cy="3384550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74757" name="Rectangle 7">
            <a:extLst>
              <a:ext uri="{FF2B5EF4-FFF2-40B4-BE49-F238E27FC236}">
                <a16:creationId xmlns:a16="http://schemas.microsoft.com/office/drawing/2014/main" id="{F0D1FFDE-5284-4DE8-8135-DEF22BEFF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052513"/>
            <a:ext cx="1079500" cy="3600450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74758" name="Rectangle 8">
            <a:extLst>
              <a:ext uri="{FF2B5EF4-FFF2-40B4-BE49-F238E27FC236}">
                <a16:creationId xmlns:a16="http://schemas.microsoft.com/office/drawing/2014/main" id="{39B33FA9-6820-4D06-9ECA-9C00445E2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1125538"/>
            <a:ext cx="935038" cy="3382962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74759" name="Rectangle 9">
            <a:extLst>
              <a:ext uri="{FF2B5EF4-FFF2-40B4-BE49-F238E27FC236}">
                <a16:creationId xmlns:a16="http://schemas.microsoft.com/office/drawing/2014/main" id="{C747A0EE-C623-440F-84B4-FFAAAA2CF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908050"/>
            <a:ext cx="935038" cy="3744913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74760" name="Rectangle 10">
            <a:extLst>
              <a:ext uri="{FF2B5EF4-FFF2-40B4-BE49-F238E27FC236}">
                <a16:creationId xmlns:a16="http://schemas.microsoft.com/office/drawing/2014/main" id="{04C047AE-E555-416E-A1E8-40677C37B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1557338"/>
            <a:ext cx="935038" cy="2592387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74761" name="Rectangle 11">
            <a:extLst>
              <a:ext uri="{FF2B5EF4-FFF2-40B4-BE49-F238E27FC236}">
                <a16:creationId xmlns:a16="http://schemas.microsoft.com/office/drawing/2014/main" id="{EAACCB03-BB67-441B-A063-2B2159683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1412875"/>
            <a:ext cx="1081088" cy="2160588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74762" name="Rectangle 12">
            <a:extLst>
              <a:ext uri="{FF2B5EF4-FFF2-40B4-BE49-F238E27FC236}">
                <a16:creationId xmlns:a16="http://schemas.microsoft.com/office/drawing/2014/main" id="{F9E6D4C9-9EE3-4335-8013-C4603929E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2276475"/>
            <a:ext cx="935038" cy="2592388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6BD352B3-5B27-4374-A7F3-1482345BF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sz="4000" dirty="0"/>
              <a:t>Torniamo al grafico precedente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6CDCEBFA-85E3-4B69-8450-DBBF34637F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 dirty="0"/>
              <a:t>Esaminiamo il primo studente, che ha un </a:t>
            </a:r>
          </a:p>
          <a:p>
            <a:r>
              <a:rPr lang="it-IT" altLang="it-IT" dirty="0"/>
              <a:t>Numero di esami pari a 2</a:t>
            </a:r>
          </a:p>
          <a:p>
            <a:r>
              <a:rPr lang="it-IT" altLang="it-IT" dirty="0"/>
              <a:t>La media del suo gruppo è 4</a:t>
            </a:r>
          </a:p>
          <a:p>
            <a:r>
              <a:rPr lang="it-IT" altLang="it-IT" dirty="0"/>
              <a:t>La media dell’intero campione è pari a 5,67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B8B4ED6-C995-4714-994A-3BC8ED59D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842" r="49754" b="-842"/>
          <a:stretch/>
        </p:blipFill>
        <p:spPr>
          <a:xfrm>
            <a:off x="107504" y="6451"/>
            <a:ext cx="8856984" cy="681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279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B8B4ED6-C995-4714-994A-3BC8ED59D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842" r="49754" b="-842"/>
          <a:stretch/>
        </p:blipFill>
        <p:spPr>
          <a:xfrm>
            <a:off x="107504" y="6451"/>
            <a:ext cx="8856984" cy="6815834"/>
          </a:xfrm>
          <a:prstGeom prst="rect">
            <a:avLst/>
          </a:prstGeom>
        </p:spPr>
      </p:pic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01EAA23E-4F97-4542-A0B8-388AD536B439}"/>
              </a:ext>
            </a:extLst>
          </p:cNvPr>
          <p:cNvSpPr/>
          <p:nvPr/>
        </p:nvSpPr>
        <p:spPr>
          <a:xfrm>
            <a:off x="2411760" y="2159004"/>
            <a:ext cx="6624736" cy="50405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" name="AutoShape 8">
            <a:extLst>
              <a:ext uri="{FF2B5EF4-FFF2-40B4-BE49-F238E27FC236}">
                <a16:creationId xmlns:a16="http://schemas.microsoft.com/office/drawing/2014/main" id="{98EA7AA1-A330-4F0B-B983-A0B451119699}"/>
              </a:ext>
            </a:extLst>
          </p:cNvPr>
          <p:cNvSpPr>
            <a:spLocks/>
          </p:cNvSpPr>
          <p:nvPr/>
        </p:nvSpPr>
        <p:spPr bwMode="auto">
          <a:xfrm>
            <a:off x="999966" y="181444"/>
            <a:ext cx="5328591" cy="1368152"/>
          </a:xfrm>
          <a:prstGeom prst="borderCallout3">
            <a:avLst>
              <a:gd name="adj1" fmla="val 6102"/>
              <a:gd name="adj2" fmla="val -2278"/>
              <a:gd name="adj3" fmla="val 6102"/>
              <a:gd name="adj4" fmla="val -2278"/>
              <a:gd name="adj5" fmla="val 99662"/>
              <a:gd name="adj6" fmla="val -2278"/>
              <a:gd name="adj7" fmla="val 143402"/>
              <a:gd name="adj8" fmla="val 21137"/>
            </a:avLst>
          </a:prstGeom>
          <a:solidFill>
            <a:srgbClr val="CCFFCC"/>
          </a:solidFill>
          <a:ln w="412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  <a:t>Tre tipi di distanze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noFill/>
              <a:latin typeface="+mn-lt"/>
              <a:cs typeface="+mn-cs"/>
            </a:endParaRPr>
          </a:p>
        </p:txBody>
      </p:sp>
      <p:sp>
        <p:nvSpPr>
          <p:cNvPr id="9" name="Parentesi graffa chiusa 8">
            <a:extLst>
              <a:ext uri="{FF2B5EF4-FFF2-40B4-BE49-F238E27FC236}">
                <a16:creationId xmlns:a16="http://schemas.microsoft.com/office/drawing/2014/main" id="{84D194F0-7B86-4CC1-B0D4-549D957E6032}"/>
              </a:ext>
            </a:extLst>
          </p:cNvPr>
          <p:cNvSpPr/>
          <p:nvPr/>
        </p:nvSpPr>
        <p:spPr>
          <a:xfrm>
            <a:off x="2040124" y="2492896"/>
            <a:ext cx="576064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Parentesi graffa chiusa 9">
            <a:extLst>
              <a:ext uri="{FF2B5EF4-FFF2-40B4-BE49-F238E27FC236}">
                <a16:creationId xmlns:a16="http://schemas.microsoft.com/office/drawing/2014/main" id="{C3EADD2A-B2D3-40D0-9B54-360873D43706}"/>
              </a:ext>
            </a:extLst>
          </p:cNvPr>
          <p:cNvSpPr/>
          <p:nvPr/>
        </p:nvSpPr>
        <p:spPr>
          <a:xfrm>
            <a:off x="2028724" y="3445270"/>
            <a:ext cx="576064" cy="8823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Parentesi graffa chiusa 10">
            <a:extLst>
              <a:ext uri="{FF2B5EF4-FFF2-40B4-BE49-F238E27FC236}">
                <a16:creationId xmlns:a16="http://schemas.microsoft.com/office/drawing/2014/main" id="{743BB580-AB17-41AC-94B1-EC598D9D968B}"/>
              </a:ext>
            </a:extLst>
          </p:cNvPr>
          <p:cNvSpPr/>
          <p:nvPr/>
        </p:nvSpPr>
        <p:spPr>
          <a:xfrm>
            <a:off x="2483768" y="2378387"/>
            <a:ext cx="576064" cy="20719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55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olo 1">
            <a:extLst>
              <a:ext uri="{FF2B5EF4-FFF2-40B4-BE49-F238E27FC236}">
                <a16:creationId xmlns:a16="http://schemas.microsoft.com/office/drawing/2014/main" id="{5B5B3AC4-151A-4C2B-8955-23A05CAAB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dirty="0"/>
              <a:t>Per ogni riga (soggetto)…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27BC4A-12E8-41DD-AC10-376DFB3DB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it-IT" dirty="0"/>
              <a:t>Si considera il valore osservato</a:t>
            </a:r>
          </a:p>
          <a:p>
            <a:pPr>
              <a:defRPr/>
            </a:pPr>
            <a:r>
              <a:rPr lang="it-IT" dirty="0"/>
              <a:t>Si calcola la differenza dalla media</a:t>
            </a:r>
          </a:p>
          <a:p>
            <a:pPr>
              <a:defRPr/>
            </a:pPr>
            <a:r>
              <a:rPr lang="it-IT" dirty="0"/>
              <a:t>Si calcola il suo quadrato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it-IT" dirty="0"/>
              <a:t>Alla fine…</a:t>
            </a:r>
          </a:p>
          <a:p>
            <a:pPr>
              <a:defRPr/>
            </a:pPr>
            <a:r>
              <a:rPr lang="it-IT" dirty="0"/>
              <a:t>Si esegue la somma totale dei quadrati</a:t>
            </a:r>
          </a:p>
          <a:p>
            <a:pPr>
              <a:defRPr/>
            </a:pPr>
            <a:r>
              <a:rPr lang="it-IT" dirty="0"/>
              <a:t>Si divide per i gradi di libertà</a:t>
            </a:r>
          </a:p>
          <a:p>
            <a:pPr>
              <a:defRPr/>
            </a:pPr>
            <a:r>
              <a:rPr lang="it-IT" dirty="0"/>
              <a:t>Si ottiene la stima della varianza della popolazione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B8B4ED6-C995-4714-994A-3BC8ED59D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842" r="49754" b="-842"/>
          <a:stretch/>
        </p:blipFill>
        <p:spPr>
          <a:xfrm>
            <a:off x="107504" y="6451"/>
            <a:ext cx="8856984" cy="6815834"/>
          </a:xfrm>
          <a:prstGeom prst="rect">
            <a:avLst/>
          </a:prstGeom>
        </p:spPr>
      </p:pic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1632385A-9B66-43CF-B688-33F91EF3FB0A}"/>
              </a:ext>
            </a:extLst>
          </p:cNvPr>
          <p:cNvSpPr/>
          <p:nvPr/>
        </p:nvSpPr>
        <p:spPr>
          <a:xfrm>
            <a:off x="2411760" y="1556792"/>
            <a:ext cx="6624736" cy="50405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830E0F-FFF0-48B8-8387-4AEE56D27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536" y="2380208"/>
            <a:ext cx="2040548" cy="2011044"/>
          </a:xfrm>
          <a:prstGeom prst="rect">
            <a:avLst/>
          </a:prstGeom>
          <a:solidFill>
            <a:srgbClr val="00FF00">
              <a:alpha val="12000"/>
            </a:srgbClr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/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B1BE570B-789D-47A2-A063-714813123F78}"/>
              </a:ext>
            </a:extLst>
          </p:cNvPr>
          <p:cNvSpPr>
            <a:spLocks/>
          </p:cNvSpPr>
          <p:nvPr/>
        </p:nvSpPr>
        <p:spPr bwMode="auto">
          <a:xfrm>
            <a:off x="899592" y="600348"/>
            <a:ext cx="5328591" cy="1368152"/>
          </a:xfrm>
          <a:prstGeom prst="borderCallout3">
            <a:avLst>
              <a:gd name="adj1" fmla="val 6102"/>
              <a:gd name="adj2" fmla="val -2278"/>
              <a:gd name="adj3" fmla="val 6102"/>
              <a:gd name="adj4" fmla="val -2278"/>
              <a:gd name="adj5" fmla="val 99662"/>
              <a:gd name="adj6" fmla="val -2278"/>
              <a:gd name="adj7" fmla="val 142287"/>
              <a:gd name="adj8" fmla="val 10698"/>
            </a:avLst>
          </a:prstGeom>
          <a:solidFill>
            <a:srgbClr val="CCFFCC"/>
          </a:solidFill>
          <a:ln w="412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  <a:t>La prima osservazione è pari a 2, dista 3,67 dalla media totale;</a:t>
            </a:r>
            <a:b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</a:br>
            <a: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  <a:t> il quadrato della distanza contribuisce al calcolo della devianza totale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noFill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760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B8B4ED6-C995-4714-994A-3BC8ED59D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842" r="49754" b="-842"/>
          <a:stretch/>
        </p:blipFill>
        <p:spPr>
          <a:xfrm>
            <a:off x="107504" y="6451"/>
            <a:ext cx="8856984" cy="6815834"/>
          </a:xfrm>
          <a:prstGeom prst="rect">
            <a:avLst/>
          </a:prstGeom>
        </p:spPr>
      </p:pic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1632385A-9B66-43CF-B688-33F91EF3FB0A}"/>
              </a:ext>
            </a:extLst>
          </p:cNvPr>
          <p:cNvSpPr/>
          <p:nvPr/>
        </p:nvSpPr>
        <p:spPr>
          <a:xfrm>
            <a:off x="2377832" y="1556792"/>
            <a:ext cx="6624736" cy="50405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830E0F-FFF0-48B8-8387-4AEE56D27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536" y="2380208"/>
            <a:ext cx="2040548" cy="2011044"/>
          </a:xfrm>
          <a:prstGeom prst="rect">
            <a:avLst/>
          </a:prstGeom>
          <a:solidFill>
            <a:srgbClr val="00FF00">
              <a:alpha val="12000"/>
            </a:srgbClr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090EDE-73DE-4AC8-B851-38643C487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148" y="3309205"/>
            <a:ext cx="1098644" cy="1082047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60279390-D21C-4395-92FF-59C6E6B33436}"/>
              </a:ext>
            </a:extLst>
          </p:cNvPr>
          <p:cNvSpPr>
            <a:spLocks/>
          </p:cNvSpPr>
          <p:nvPr/>
        </p:nvSpPr>
        <p:spPr bwMode="auto">
          <a:xfrm>
            <a:off x="1115616" y="544710"/>
            <a:ext cx="5328591" cy="1368152"/>
          </a:xfrm>
          <a:prstGeom prst="borderCallout3">
            <a:avLst>
              <a:gd name="adj1" fmla="val 6102"/>
              <a:gd name="adj2" fmla="val -2278"/>
              <a:gd name="adj3" fmla="val 6102"/>
              <a:gd name="adj4" fmla="val -2278"/>
              <a:gd name="adj5" fmla="val 99662"/>
              <a:gd name="adj6" fmla="val -2278"/>
              <a:gd name="adj7" fmla="val 213021"/>
              <a:gd name="adj8" fmla="val 9983"/>
            </a:avLst>
          </a:prstGeom>
          <a:solidFill>
            <a:srgbClr val="CCFFCC"/>
          </a:solidFill>
          <a:ln w="412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  <a:t>La prima osservazione è pari a 2, dista 2 dalla media del suo gruppo;</a:t>
            </a:r>
            <a:b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</a:br>
            <a: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  <a:t> il quadrato della distanza contribuisce al calcolo della devianza entro i gruppi o devianza di errore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noFill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8134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B8B4ED6-C995-4714-994A-3BC8ED59D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842" r="49754" b="-842"/>
          <a:stretch/>
        </p:blipFill>
        <p:spPr>
          <a:xfrm>
            <a:off x="107504" y="6451"/>
            <a:ext cx="8856984" cy="6815834"/>
          </a:xfrm>
          <a:prstGeom prst="rect">
            <a:avLst/>
          </a:prstGeom>
        </p:spPr>
      </p:pic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1632385A-9B66-43CF-B688-33F91EF3FB0A}"/>
              </a:ext>
            </a:extLst>
          </p:cNvPr>
          <p:cNvSpPr/>
          <p:nvPr/>
        </p:nvSpPr>
        <p:spPr>
          <a:xfrm>
            <a:off x="2377832" y="1556792"/>
            <a:ext cx="6624736" cy="50405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830E0F-FFF0-48B8-8387-4AEE56D27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536" y="2380208"/>
            <a:ext cx="2040548" cy="2011044"/>
          </a:xfrm>
          <a:prstGeom prst="rect">
            <a:avLst/>
          </a:prstGeom>
          <a:solidFill>
            <a:srgbClr val="00FF00">
              <a:alpha val="12000"/>
            </a:srgbClr>
          </a:solidFill>
          <a:ln w="9525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090EDE-73DE-4AC8-B851-38643C487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148" y="3309205"/>
            <a:ext cx="1098644" cy="1082047"/>
          </a:xfrm>
          <a:prstGeom prst="rect">
            <a:avLst/>
          </a:prstGeom>
          <a:solidFill>
            <a:srgbClr val="FFFF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5E6539-8146-4EA3-BBEA-9813E80AD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552" y="2373101"/>
            <a:ext cx="936224" cy="936104"/>
          </a:xfrm>
          <a:prstGeom prst="rect">
            <a:avLst/>
          </a:prstGeom>
          <a:solidFill>
            <a:srgbClr val="FFC0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8E337E31-17EF-444D-A341-69A7F07A1B58}"/>
              </a:ext>
            </a:extLst>
          </p:cNvPr>
          <p:cNvSpPr>
            <a:spLocks/>
          </p:cNvSpPr>
          <p:nvPr/>
        </p:nvSpPr>
        <p:spPr bwMode="auto">
          <a:xfrm>
            <a:off x="971600" y="780016"/>
            <a:ext cx="5597582" cy="1368152"/>
          </a:xfrm>
          <a:prstGeom prst="borderCallout3">
            <a:avLst>
              <a:gd name="adj1" fmla="val 6102"/>
              <a:gd name="adj2" fmla="val -2278"/>
              <a:gd name="adj3" fmla="val 6102"/>
              <a:gd name="adj4" fmla="val -2278"/>
              <a:gd name="adj5" fmla="val 99662"/>
              <a:gd name="adj6" fmla="val -2278"/>
              <a:gd name="adj7" fmla="val 173477"/>
              <a:gd name="adj8" fmla="val 25713"/>
            </a:avLst>
          </a:prstGeom>
          <a:solidFill>
            <a:srgbClr val="CCFFCC"/>
          </a:solidFill>
          <a:ln w="412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  <a:t>La prima osservazione ha un gruppo la cui media è 4;</a:t>
            </a:r>
            <a:b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</a:br>
            <a: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  <a:t> il quadrato della distanza contribuisce al calcolo della devianza </a:t>
            </a:r>
            <a:r>
              <a:rPr lang="it-IT" b="1" dirty="0">
                <a:solidFill>
                  <a:schemeClr val="tx2">
                    <a:lumMod val="75000"/>
                  </a:schemeClr>
                </a:solidFill>
                <a:latin typeface="+mn-lt"/>
                <a:cs typeface="+mn-cs"/>
              </a:rPr>
              <a:t>fra</a:t>
            </a:r>
            <a:r>
              <a:rPr lang="it-IT" b="1" dirty="0">
                <a:solidFill>
                  <a:srgbClr val="FF0000"/>
                </a:solidFill>
                <a:latin typeface="+mn-lt"/>
                <a:cs typeface="+mn-cs"/>
              </a:rPr>
              <a:t> i gruppi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noFill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3954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FB8B4ED6-C995-4714-994A-3BC8ED59DC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" t="842" r="49754" b="-842"/>
          <a:stretch/>
        </p:blipFill>
        <p:spPr>
          <a:xfrm>
            <a:off x="107504" y="6451"/>
            <a:ext cx="8856984" cy="6815834"/>
          </a:xfrm>
          <a:prstGeom prst="rect">
            <a:avLst/>
          </a:prstGeom>
        </p:spPr>
      </p:pic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1632385A-9B66-43CF-B688-33F91EF3FB0A}"/>
              </a:ext>
            </a:extLst>
          </p:cNvPr>
          <p:cNvSpPr/>
          <p:nvPr/>
        </p:nvSpPr>
        <p:spPr>
          <a:xfrm>
            <a:off x="8172400" y="1196752"/>
            <a:ext cx="6624736" cy="50405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5E6539-8146-4EA3-BBEA-9813E80AD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576" y="2373101"/>
            <a:ext cx="936224" cy="936104"/>
          </a:xfrm>
          <a:prstGeom prst="rect">
            <a:avLst/>
          </a:prstGeom>
          <a:solidFill>
            <a:srgbClr val="FFC0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id="{8E337E31-17EF-444D-A341-69A7F07A1B58}"/>
              </a:ext>
            </a:extLst>
          </p:cNvPr>
          <p:cNvSpPr>
            <a:spLocks/>
          </p:cNvSpPr>
          <p:nvPr/>
        </p:nvSpPr>
        <p:spPr bwMode="auto">
          <a:xfrm>
            <a:off x="971600" y="780016"/>
            <a:ext cx="5597582" cy="1368152"/>
          </a:xfrm>
          <a:prstGeom prst="borderCallout3">
            <a:avLst>
              <a:gd name="adj1" fmla="val 6102"/>
              <a:gd name="adj2" fmla="val -2278"/>
              <a:gd name="adj3" fmla="val 6102"/>
              <a:gd name="adj4" fmla="val -2278"/>
              <a:gd name="adj5" fmla="val 99662"/>
              <a:gd name="adj6" fmla="val -2278"/>
              <a:gd name="adj7" fmla="val 173477"/>
              <a:gd name="adj8" fmla="val 25713"/>
            </a:avLst>
          </a:prstGeom>
          <a:solidFill>
            <a:srgbClr val="CCFFCC"/>
          </a:solidFill>
          <a:ln w="4127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b="1" dirty="0">
                <a:solidFill>
                  <a:srgbClr val="FF0000"/>
                </a:solidFill>
              </a:rPr>
              <a:t>All’interno di ciascun gruppo,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altLang="it-IT" b="1" dirty="0">
                <a:solidFill>
                  <a:srgbClr val="FF0000"/>
                </a:solidFill>
              </a:rPr>
              <a:t>i quadrati ocra (devianza fra i  gruppi) sono tutti uguali</a:t>
            </a:r>
            <a:endParaRPr lang="it-IT" dirty="0">
              <a:noFill/>
              <a:latin typeface="+mn-lt"/>
              <a:cs typeface="+mn-cs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271F9A9-3114-4345-99FE-66DA9D4F7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736" y="2373101"/>
            <a:ext cx="936224" cy="936104"/>
          </a:xfrm>
          <a:prstGeom prst="rect">
            <a:avLst/>
          </a:prstGeom>
          <a:solidFill>
            <a:srgbClr val="FFC0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FEBF3380-3176-45B2-9619-2EB060EF2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888" y="2354061"/>
            <a:ext cx="936224" cy="936104"/>
          </a:xfrm>
          <a:prstGeom prst="rect">
            <a:avLst/>
          </a:prstGeom>
          <a:solidFill>
            <a:srgbClr val="FFC0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6C713769-A5CB-49F9-8579-6D404AC56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2040" y="2354061"/>
            <a:ext cx="936224" cy="936104"/>
          </a:xfrm>
          <a:prstGeom prst="rect">
            <a:avLst/>
          </a:prstGeom>
          <a:solidFill>
            <a:srgbClr val="FFC000"/>
          </a:soli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</p:spTree>
    <p:extLst>
      <p:ext uri="{BB962C8B-B14F-4D97-AF65-F5344CB8AC3E}">
        <p14:creationId xmlns:p14="http://schemas.microsoft.com/office/powerpoint/2010/main" val="4288048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DF27342C-5581-4EDA-B9D9-679EF40C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Concludendo…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0C85A5F4-CD1D-4279-9C26-ECE1C75A55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Se le k medie sono simili, la variabilità fra i k gruppi è bassa, la varianza della popolazione è stimata in modo corretto, (tenuto conto della variabilità stocastica), il rapporto F è vicino all’unità e si conclude con l’accettazione di H0.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Se c’è molta variabilità fra i k gruppi, la variabilità </a:t>
            </a:r>
            <a:r>
              <a:rPr lang="it-IT" altLang="it-IT" sz="2400" dirty="0">
                <a:solidFill>
                  <a:srgbClr val="FF0000"/>
                </a:solidFill>
              </a:rPr>
              <a:t>fra </a:t>
            </a:r>
            <a:r>
              <a:rPr lang="it-IT" altLang="it-IT" sz="2400" dirty="0"/>
              <a:t>i gruppi è elevata, la varianza della popolazione è sovrastimata, il rapporto F è molto più grande dell’unità, il test statistico di F dà valori di probabilità molto bassi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Se la probabilità di ottenere il valore F calcolato è molto bassa, si conclude con il </a:t>
            </a:r>
            <a:r>
              <a:rPr lang="it-IT" altLang="it-IT" sz="2400" dirty="0">
                <a:solidFill>
                  <a:srgbClr val="FF0000"/>
                </a:solidFill>
              </a:rPr>
              <a:t>rifiuto</a:t>
            </a:r>
            <a:r>
              <a:rPr lang="it-IT" altLang="it-IT" sz="2400" dirty="0"/>
              <a:t> dell’ipotesi di nullità di differenze, per accettare l’ipotesi alternativa: almeno un gruppo proviene da una popolazione diversa, ossia con medie diverse</a:t>
            </a:r>
          </a:p>
          <a:p>
            <a:pPr eaLnBrk="1" hangingPunct="1">
              <a:lnSpc>
                <a:spcPct val="90000"/>
              </a:lnSpc>
            </a:pPr>
            <a:endParaRPr lang="it-IT" altLang="it-IT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4A339E44-2BE8-4730-ACB7-4A26EE442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/>
              <a:t>ANOVA per due gruppi?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8E216F8E-4745-4F10-BE7B-3F7CC42C94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altLang="it-IT"/>
              <a:t>Il test dell’ANOVA dà gli stessi risultati della t di Student: infatti il rapporto F è il quadrato della t.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>
            <a:extLst>
              <a:ext uri="{FF2B5EF4-FFF2-40B4-BE49-F238E27FC236}">
                <a16:creationId xmlns:a16="http://schemas.microsoft.com/office/drawing/2014/main" id="{DF66D429-56B1-4C37-B827-D7D8E621FA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057691"/>
              </p:ext>
            </p:extLst>
          </p:nvPr>
        </p:nvGraphicFramePr>
        <p:xfrm>
          <a:off x="539552" y="142875"/>
          <a:ext cx="6096000" cy="657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1" name="Worksheet" r:id="rId4" imgW="6096000" imgH="6572349" progId="Excel.Sheet.8">
                  <p:embed/>
                </p:oleObj>
              </mc:Choice>
              <mc:Fallback>
                <p:oleObj name="Worksheet" r:id="rId4" imgW="6096000" imgH="657234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42875"/>
                        <a:ext cx="6096000" cy="657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umetto 1 3">
            <a:extLst>
              <a:ext uri="{FF2B5EF4-FFF2-40B4-BE49-F238E27FC236}">
                <a16:creationId xmlns:a16="http://schemas.microsoft.com/office/drawing/2014/main" id="{C93F255D-3289-4A2A-AD40-E409E0CA6B28}"/>
              </a:ext>
            </a:extLst>
          </p:cNvPr>
          <p:cNvSpPr/>
          <p:nvPr/>
        </p:nvSpPr>
        <p:spPr>
          <a:xfrm>
            <a:off x="7236297" y="908720"/>
            <a:ext cx="1661548" cy="2232248"/>
          </a:xfrm>
          <a:prstGeom prst="wedgeRectCallout">
            <a:avLst>
              <a:gd name="adj1" fmla="val -107971"/>
              <a:gd name="adj2" fmla="val 163075"/>
            </a:avLst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Devianza totale. </a:t>
            </a:r>
            <a:b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</a:b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Serve per i controlli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5F3EB205-BCC5-48CA-924A-00BEC7F9AD52}"/>
              </a:ext>
            </a:extLst>
          </p:cNvPr>
          <p:cNvSpPr/>
          <p:nvPr/>
        </p:nvSpPr>
        <p:spPr>
          <a:xfrm>
            <a:off x="5436096" y="5661248"/>
            <a:ext cx="1458913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5573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2E22695C-E82B-41AC-99C8-995B50D0BE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536" y="188639"/>
          <a:ext cx="7920880" cy="5445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34" name="Worksheet" r:id="rId4" imgW="10033000" imgH="6896166" progId="Excel.Sheet.8">
                  <p:embed/>
                </p:oleObj>
              </mc:Choice>
              <mc:Fallback>
                <p:oleObj name="Worksheet" r:id="rId4" imgW="10033000" imgH="6896166" progId="Excel.Sheet.8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2E22695C-E82B-41AC-99C8-995B50D0BE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88639"/>
                        <a:ext cx="7920880" cy="5445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umetto 1 4">
            <a:extLst>
              <a:ext uri="{FF2B5EF4-FFF2-40B4-BE49-F238E27FC236}">
                <a16:creationId xmlns:a16="http://schemas.microsoft.com/office/drawing/2014/main" id="{857110F4-1E2C-408A-8222-B7078FD40879}"/>
              </a:ext>
            </a:extLst>
          </p:cNvPr>
          <p:cNvSpPr/>
          <p:nvPr/>
        </p:nvSpPr>
        <p:spPr>
          <a:xfrm>
            <a:off x="5688806" y="6019280"/>
            <a:ext cx="1439863" cy="723900"/>
          </a:xfrm>
          <a:prstGeom prst="wedgeRectCallout">
            <a:avLst>
              <a:gd name="adj1" fmla="val 83579"/>
              <a:gd name="adj2" fmla="val -162753"/>
            </a:avLst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FF0000"/>
                </a:solidFill>
              </a:rPr>
              <a:t>Devianza fra i gruppi</a:t>
            </a:r>
          </a:p>
        </p:txBody>
      </p:sp>
      <p:sp>
        <p:nvSpPr>
          <p:cNvPr id="4" name="Fumetto 1 2">
            <a:extLst>
              <a:ext uri="{FF2B5EF4-FFF2-40B4-BE49-F238E27FC236}">
                <a16:creationId xmlns:a16="http://schemas.microsoft.com/office/drawing/2014/main" id="{17279098-31C6-4FCF-A130-B515390091A8}"/>
              </a:ext>
            </a:extLst>
          </p:cNvPr>
          <p:cNvSpPr/>
          <p:nvPr/>
        </p:nvSpPr>
        <p:spPr>
          <a:xfrm>
            <a:off x="3636044" y="6019280"/>
            <a:ext cx="1439863" cy="576262"/>
          </a:xfrm>
          <a:prstGeom prst="wedgeRectCallout">
            <a:avLst>
              <a:gd name="adj1" fmla="val 117607"/>
              <a:gd name="adj2" fmla="val -192885"/>
            </a:avLst>
          </a:prstGeom>
          <a:gradFill flip="none" rotWithShape="1">
            <a:gsLst>
              <a:gs pos="0">
                <a:schemeClr val="accent3">
                  <a:tint val="66000"/>
                  <a:satMod val="160000"/>
                </a:schemeClr>
              </a:gs>
              <a:gs pos="50000">
                <a:schemeClr val="accent3">
                  <a:tint val="44500"/>
                  <a:satMod val="160000"/>
                </a:schemeClr>
              </a:gs>
              <a:gs pos="100000">
                <a:schemeClr val="accent3">
                  <a:tint val="23500"/>
                  <a:satMod val="160000"/>
                </a:schemeClr>
              </a:gs>
            </a:gsLst>
            <a:lin ang="0" scaled="1"/>
            <a:tileRect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rgbClr val="FF0000"/>
                </a:solidFill>
              </a:rPr>
              <a:t>Devianza nei gruppi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0D96CE9-71C8-48F9-9F6F-84FB1F6BCA5A}"/>
              </a:ext>
            </a:extLst>
          </p:cNvPr>
          <p:cNvSpPr/>
          <p:nvPr/>
        </p:nvSpPr>
        <p:spPr>
          <a:xfrm>
            <a:off x="5868144" y="4807336"/>
            <a:ext cx="863600" cy="3603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7991060A-D26C-4C3C-A2D1-8A7584839222}"/>
              </a:ext>
            </a:extLst>
          </p:cNvPr>
          <p:cNvSpPr/>
          <p:nvPr/>
        </p:nvSpPr>
        <p:spPr>
          <a:xfrm>
            <a:off x="7668344" y="4800166"/>
            <a:ext cx="863600" cy="3603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241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2E22695C-E82B-41AC-99C8-995B50D0BE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536" y="188639"/>
          <a:ext cx="7920880" cy="5445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54" name="Worksheet" r:id="rId4" imgW="10033000" imgH="6896166" progId="Excel.Sheet.8">
                  <p:embed/>
                </p:oleObj>
              </mc:Choice>
              <mc:Fallback>
                <p:oleObj name="Worksheet" r:id="rId4" imgW="10033000" imgH="6896166" progId="Excel.Sheet.8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2E22695C-E82B-41AC-99C8-995B50D0BE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88639"/>
                        <a:ext cx="7920880" cy="5445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E0D96CE9-71C8-48F9-9F6F-84FB1F6BCA5A}"/>
              </a:ext>
            </a:extLst>
          </p:cNvPr>
          <p:cNvSpPr/>
          <p:nvPr/>
        </p:nvSpPr>
        <p:spPr>
          <a:xfrm>
            <a:off x="6084168" y="4782974"/>
            <a:ext cx="2232248" cy="10080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717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2E22695C-E82B-41AC-99C8-995B50D0BE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536" y="44625"/>
          <a:ext cx="7488832" cy="5148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7" name="Worksheet" r:id="rId4" imgW="10033000" imgH="6896166" progId="Excel.Sheet.8">
                  <p:embed/>
                </p:oleObj>
              </mc:Choice>
              <mc:Fallback>
                <p:oleObj name="Worksheet" r:id="rId4" imgW="10033000" imgH="6896166" progId="Excel.Sheet.8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2E22695C-E82B-41AC-99C8-995B50D0BE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44625"/>
                        <a:ext cx="7488832" cy="5148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8">
            <a:extLst>
              <a:ext uri="{FF2B5EF4-FFF2-40B4-BE49-F238E27FC236}">
                <a16:creationId xmlns:a16="http://schemas.microsoft.com/office/drawing/2014/main" id="{6F9E61F2-1666-466B-9EF4-0422FC069A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34"/>
          <a:stretch/>
        </p:blipFill>
        <p:spPr bwMode="auto">
          <a:xfrm>
            <a:off x="307106" y="5229200"/>
            <a:ext cx="7361238" cy="165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7201B757-9ADE-4CF4-865E-3ADE9395AD6F}"/>
              </a:ext>
            </a:extLst>
          </p:cNvPr>
          <p:cNvSpPr/>
          <p:nvPr/>
        </p:nvSpPr>
        <p:spPr>
          <a:xfrm>
            <a:off x="467544" y="6237697"/>
            <a:ext cx="4968552" cy="359655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ED1EB3BE-BC8D-496C-9EEE-1AC16F203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112" y="4293096"/>
            <a:ext cx="1008063" cy="1008062"/>
          </a:xfrm>
          <a:prstGeom prst="wedgeEllipseCallout">
            <a:avLst>
              <a:gd name="adj1" fmla="val -67254"/>
              <a:gd name="adj2" fmla="val 125461"/>
            </a:avLst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019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ggetto 1">
            <a:extLst>
              <a:ext uri="{FF2B5EF4-FFF2-40B4-BE49-F238E27FC236}">
                <a16:creationId xmlns:a16="http://schemas.microsoft.com/office/drawing/2014/main" id="{2E22695C-E82B-41AC-99C8-995B50D0BE1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5536" y="44625"/>
          <a:ext cx="7488832" cy="5148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3" name="Worksheet" r:id="rId4" imgW="10033000" imgH="6896166" progId="Excel.Sheet.8">
                  <p:embed/>
                </p:oleObj>
              </mc:Choice>
              <mc:Fallback>
                <p:oleObj name="Worksheet" r:id="rId4" imgW="10033000" imgH="6896166" progId="Excel.Sheet.8">
                  <p:embed/>
                  <p:pic>
                    <p:nvPicPr>
                      <p:cNvPr id="2" name="Oggetto 1">
                        <a:extLst>
                          <a:ext uri="{FF2B5EF4-FFF2-40B4-BE49-F238E27FC236}">
                            <a16:creationId xmlns:a16="http://schemas.microsoft.com/office/drawing/2014/main" id="{2E22695C-E82B-41AC-99C8-995B50D0BE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44625"/>
                        <a:ext cx="7488832" cy="51480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8">
            <a:extLst>
              <a:ext uri="{FF2B5EF4-FFF2-40B4-BE49-F238E27FC236}">
                <a16:creationId xmlns:a16="http://schemas.microsoft.com/office/drawing/2014/main" id="{6F9E61F2-1666-466B-9EF4-0422FC069A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34"/>
          <a:stretch/>
        </p:blipFill>
        <p:spPr bwMode="auto">
          <a:xfrm>
            <a:off x="307106" y="5229200"/>
            <a:ext cx="7361238" cy="165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7201B757-9ADE-4CF4-865E-3ADE9395AD6F}"/>
              </a:ext>
            </a:extLst>
          </p:cNvPr>
          <p:cNvSpPr/>
          <p:nvPr/>
        </p:nvSpPr>
        <p:spPr>
          <a:xfrm>
            <a:off x="467544" y="5949665"/>
            <a:ext cx="4968552" cy="359655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ED1EB3BE-BC8D-496C-9EEE-1AC16F203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272" y="4293096"/>
            <a:ext cx="1008063" cy="1008062"/>
          </a:xfrm>
          <a:prstGeom prst="wedgeEllipseCallout">
            <a:avLst>
              <a:gd name="adj1" fmla="val -192734"/>
              <a:gd name="adj2" fmla="val 109587"/>
            </a:avLst>
          </a:prstGeom>
          <a:solidFill>
            <a:schemeClr val="bg1">
              <a:alpha val="0"/>
            </a:schemeClr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66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4">
            <a:extLst>
              <a:ext uri="{FF2B5EF4-FFF2-40B4-BE49-F238E27FC236}">
                <a16:creationId xmlns:a16="http://schemas.microsoft.com/office/drawing/2014/main" id="{FFDB978C-1BF3-4DA6-8415-4F6F9C92D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Il rapporto F</a:t>
            </a:r>
          </a:p>
        </p:txBody>
      </p:sp>
      <p:sp>
        <p:nvSpPr>
          <p:cNvPr id="63491" name="Rectangle 6">
            <a:extLst>
              <a:ext uri="{FF2B5EF4-FFF2-40B4-BE49-F238E27FC236}">
                <a16:creationId xmlns:a16="http://schemas.microsoft.com/office/drawing/2014/main" id="{1CBB594A-D26D-481A-A17D-B511E71BFC9A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it-IT" altLang="it-IT" sz="2800" dirty="0"/>
              <a:t>La statistica F è quindi un rapporto fra due varianze, calcolate dividendo la devianza fra i gruppi per la devianza nei gruppi, ognuna divisa per i rispettivi gradi di libertà</a:t>
            </a:r>
          </a:p>
          <a:p>
            <a:pPr eaLnBrk="1" hangingPunct="1"/>
            <a:endParaRPr lang="it-IT" altLang="it-IT" sz="2800" dirty="0"/>
          </a:p>
          <a:p>
            <a:pPr eaLnBrk="1" hangingPunct="1"/>
            <a:endParaRPr lang="it-IT" altLang="it-IT" sz="2800" dirty="0"/>
          </a:p>
        </p:txBody>
      </p:sp>
      <p:graphicFrame>
        <p:nvGraphicFramePr>
          <p:cNvPr id="63492" name="Object 9">
            <a:extLst>
              <a:ext uri="{FF2B5EF4-FFF2-40B4-BE49-F238E27FC236}">
                <a16:creationId xmlns:a16="http://schemas.microsoft.com/office/drawing/2014/main" id="{E3AE725D-65F0-4AA1-B867-0F01891E7F93}"/>
              </a:ext>
            </a:extLst>
          </p:cNvPr>
          <p:cNvGraphicFramePr>
            <a:graphicFrameLocks noGrp="1" noChangeAspect="1"/>
          </p:cNvGraphicFramePr>
          <p:nvPr>
            <p:ph sz="quarter" idx="3"/>
          </p:nvPr>
        </p:nvGraphicFramePr>
        <p:xfrm>
          <a:off x="5076825" y="3068638"/>
          <a:ext cx="3600450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20" name="Equazione" r:id="rId4" imgW="1129810" imgH="431613" progId="Equation.3">
                  <p:embed/>
                </p:oleObj>
              </mc:Choice>
              <mc:Fallback>
                <p:oleObj name="Equazione" r:id="rId4" imgW="1129810" imgH="4316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068638"/>
                        <a:ext cx="3600450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bg2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3969AC-B80E-4BF8-867B-4E0C5B891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193643"/>
            <a:ext cx="7772400" cy="1470025"/>
          </a:xfrm>
        </p:spPr>
        <p:txBody>
          <a:bodyPr/>
          <a:lstStyle/>
          <a:p>
            <a:r>
              <a:rPr lang="it-IT" dirty="0"/>
              <a:t>F di Fisher- Snedecor</a:t>
            </a:r>
          </a:p>
        </p:txBody>
      </p:sp>
      <p:pic>
        <p:nvPicPr>
          <p:cNvPr id="11" name="Elemento grafico 10">
            <a:extLst>
              <a:ext uri="{FF2B5EF4-FFF2-40B4-BE49-F238E27FC236}">
                <a16:creationId xmlns:a16="http://schemas.microsoft.com/office/drawing/2014/main" id="{E3A1D02D-89CF-4A2C-B648-A6C36D1EA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45632" y="2107995"/>
            <a:ext cx="2880320" cy="1728192"/>
          </a:xfrm>
          <a:prstGeom prst="rect">
            <a:avLst/>
          </a:prstGeom>
        </p:spPr>
      </p:pic>
      <p:sp>
        <p:nvSpPr>
          <p:cNvPr id="14" name="Rectangle 7">
            <a:extLst>
              <a:ext uri="{FF2B5EF4-FFF2-40B4-BE49-F238E27FC236}">
                <a16:creationId xmlns:a16="http://schemas.microsoft.com/office/drawing/2014/main" id="{BC7B429B-6FB9-4004-AD8D-7EA103693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6568" y="4295714"/>
            <a:ext cx="562743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ove   X  e Y sono due variabili casuali  indipendenti con rispettive distribuzioni chi quadrato con m ed n </a:t>
            </a:r>
            <a:r>
              <a:rPr kumimoji="0" lang="it-IT" altLang="it-IT" sz="2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gradi di libertà</a:t>
            </a:r>
            <a:r>
              <a:rPr kumimoji="0" lang="it-IT" altLang="it-IT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 </a:t>
            </a:r>
          </a:p>
        </p:txBody>
      </p:sp>
      <p:sp>
        <p:nvSpPr>
          <p:cNvPr id="15" name="AutoShape 8" descr="X">
            <a:extLst>
              <a:ext uri="{FF2B5EF4-FFF2-40B4-BE49-F238E27FC236}">
                <a16:creationId xmlns:a16="http://schemas.microsoft.com/office/drawing/2014/main" id="{4FE24FF4-5CD0-4154-B8B1-1133603301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-2642518" y="50851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6" name="AutoShape 9" descr="Y">
            <a:extLst>
              <a:ext uri="{FF2B5EF4-FFF2-40B4-BE49-F238E27FC236}">
                <a16:creationId xmlns:a16="http://schemas.microsoft.com/office/drawing/2014/main" id="{99FC3561-5E9E-439B-8081-6AE223EE53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-1928143" y="50851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7" name="AutoShape 10" descr="m">
            <a:extLst>
              <a:ext uri="{FF2B5EF4-FFF2-40B4-BE49-F238E27FC236}">
                <a16:creationId xmlns:a16="http://schemas.microsoft.com/office/drawing/2014/main" id="{F2441F9C-2034-4A74-AB54-6195495901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20433" y="4898855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" name="AutoShape 11" descr="n">
            <a:extLst>
              <a:ext uri="{FF2B5EF4-FFF2-40B4-BE49-F238E27FC236}">
                <a16:creationId xmlns:a16="http://schemas.microsoft.com/office/drawing/2014/main" id="{4A5B1323-C92F-470C-B457-86D5EBBAEE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01607" y="50851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9" name="AutoShape 12" descr="{\displaystyle \chi ^{2}(m)}">
            <a:extLst>
              <a:ext uri="{FF2B5EF4-FFF2-40B4-BE49-F238E27FC236}">
                <a16:creationId xmlns:a16="http://schemas.microsoft.com/office/drawing/2014/main" id="{F78B07F9-6E00-415E-9DCB-64592662B2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587582" y="50851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20" name="AutoShape 13" descr="{\displaystyle \chi ^{2}(n)}">
            <a:extLst>
              <a:ext uri="{FF2B5EF4-FFF2-40B4-BE49-F238E27FC236}">
                <a16:creationId xmlns:a16="http://schemas.microsoft.com/office/drawing/2014/main" id="{3EDD2A05-BF64-48C8-8313-77A814FD2C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301957" y="508518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69125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ile Flebus1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>
                <a:tint val="66000"/>
                <a:satMod val="160000"/>
              </a:schemeClr>
            </a:gs>
            <a:gs pos="50000">
              <a:schemeClr val="accent3">
                <a:tint val="44500"/>
                <a:satMod val="160000"/>
              </a:schemeClr>
            </a:gs>
            <a:gs pos="100000">
              <a:schemeClr val="accent3">
                <a:tint val="23500"/>
                <a:satMod val="160000"/>
              </a:schemeClr>
            </a:gs>
          </a:gsLst>
          <a:lin ang="0" scaled="1"/>
          <a:tileRect/>
        </a:gradFill>
      </a:spPr>
      <a:bodyPr rtlCol="0" anchor="ctr"/>
      <a:lstStyle>
        <a:defPPr algn="ctr">
          <a:defRPr dirty="0">
            <a:solidFill>
              <a:srgbClr val="FF0000"/>
            </a:solidFill>
          </a:defRPr>
        </a:defPPr>
      </a:lstStyle>
      <a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842</Words>
  <Application>Microsoft Office PowerPoint</Application>
  <PresentationFormat>Presentazione su schermo (4:3)</PresentationFormat>
  <Paragraphs>255</Paragraphs>
  <Slides>25</Slides>
  <Notes>25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4</vt:i4>
      </vt:variant>
      <vt:variant>
        <vt:lpstr>Server OLE incorporati</vt:lpstr>
      </vt:variant>
      <vt:variant>
        <vt:i4>4</vt:i4>
      </vt:variant>
      <vt:variant>
        <vt:lpstr>Titoli diapositive</vt:lpstr>
      </vt:variant>
      <vt:variant>
        <vt:i4>25</vt:i4>
      </vt:variant>
    </vt:vector>
  </HeadingPairs>
  <TitlesOfParts>
    <vt:vector size="37" baseType="lpstr">
      <vt:lpstr>Arial</vt:lpstr>
      <vt:lpstr>Calibri</vt:lpstr>
      <vt:lpstr>Century Gothic</vt:lpstr>
      <vt:lpstr>Garamond</vt:lpstr>
      <vt:lpstr>Tema di Office</vt:lpstr>
      <vt:lpstr>1_Struttura predefinita</vt:lpstr>
      <vt:lpstr>Struttura predefinita</vt:lpstr>
      <vt:lpstr>Struttura predefinita</vt:lpstr>
      <vt:lpstr>Worksheet</vt:lpstr>
      <vt:lpstr>Equazione</vt:lpstr>
      <vt:lpstr>Equation</vt:lpstr>
      <vt:lpstr>Grafico</vt:lpstr>
      <vt:lpstr>L’analisi della varianza</vt:lpstr>
      <vt:lpstr>Per ogni riga (soggetto)…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Il rapporto F</vt:lpstr>
      <vt:lpstr>F di Fisher- Snedecor</vt:lpstr>
      <vt:lpstr>Due usi per il termine gradi di libertà</vt:lpstr>
      <vt:lpstr>Presentazione standard di PowerPoint</vt:lpstr>
      <vt:lpstr>Presentazione standard di PowerPoint</vt:lpstr>
      <vt:lpstr>Rappresentazione grafica di punteggi, scarti dalla media e devianza</vt:lpstr>
      <vt:lpstr>Presentazione standard di PowerPoint</vt:lpstr>
      <vt:lpstr>Grafico degli scarti da tre medie</vt:lpstr>
      <vt:lpstr>Presentazione standard di PowerPoint</vt:lpstr>
      <vt:lpstr>Torniamo al grafico precedente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Concludendo…</vt:lpstr>
      <vt:lpstr>ANOVA per due gruppi?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L’analisi della varianza</dc:title>
  <dc:creator>giovannibattista.flebus@unimib.it</dc:creator>
  <cp:lastModifiedBy>giovannibattista.flebus@unimib.it</cp:lastModifiedBy>
  <cp:revision>9</cp:revision>
  <dcterms:created xsi:type="dcterms:W3CDTF">2020-05-18T21:33:00Z</dcterms:created>
  <dcterms:modified xsi:type="dcterms:W3CDTF">2020-05-18T22:59:14Z</dcterms:modified>
</cp:coreProperties>
</file>