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78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52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12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63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3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7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24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18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725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2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26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4CF0E-1755-4458-9B74-DB7C78CCDFFD}" type="datetimeFigureOut">
              <a:rPr lang="it-IT" smtClean="0"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81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punteggi fattoriali	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Definizione e calcolo</a:t>
            </a:r>
          </a:p>
          <a:p>
            <a:endParaRPr lang="it-IT" dirty="0"/>
          </a:p>
          <a:p>
            <a:r>
              <a:rPr lang="it-IT" dirty="0" smtClean="0"/>
              <a:t>Giovanni Battista Flebus  Lezioni di Psicometria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731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Risposte mancanti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punteggi mancanti possono in ogni caso essere rimpiazzati da SPSS con valori stimati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051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Costituiscono la stima della variabile latente (o fattore). </a:t>
            </a:r>
          </a:p>
          <a:p>
            <a:pPr marL="0" indent="0">
              <a:buNone/>
            </a:pPr>
            <a:r>
              <a:rPr lang="it-IT" dirty="0" smtClean="0"/>
              <a:t>Naturalmente, sono calcolati utilizzando le variabili osservate (item di un questionario) che sono sature (=correlate) con la variabile latente ( o fattore).</a:t>
            </a:r>
          </a:p>
          <a:p>
            <a:pPr marL="0" indent="0">
              <a:buNone/>
            </a:pPr>
            <a:r>
              <a:rPr lang="it-IT" dirty="0" smtClean="0"/>
              <a:t>Si considerano delle </a:t>
            </a:r>
            <a:r>
              <a:rPr lang="it-IT" b="1" dirty="0" smtClean="0">
                <a:solidFill>
                  <a:srgbClr val="FF0000"/>
                </a:solidFill>
              </a:rPr>
              <a:t>stime</a:t>
            </a:r>
            <a:r>
              <a:rPr lang="it-IT" dirty="0" smtClean="0"/>
              <a:t> perché i fattori latenti sono per definizioni non osservabili, ma sono stimabili con le variabili molto sature. </a:t>
            </a:r>
          </a:p>
          <a:p>
            <a:pPr marL="0" indent="0">
              <a:buNone/>
            </a:pPr>
            <a:r>
              <a:rPr lang="it-IT" dirty="0" smtClean="0"/>
              <a:t>I calcoli si possono eseguire in diversi modi, più o meno efficienti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449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Primo Metodo: Somma degli item saturi del fattore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Si prendono gli item saturi del fattore, si ribaltano quelli saturi con segno negativo</a:t>
            </a:r>
          </a:p>
          <a:p>
            <a:pPr marL="0" indent="0">
              <a:buNone/>
            </a:pPr>
            <a:r>
              <a:rPr lang="it-IT" dirty="0" smtClean="0"/>
              <a:t>Originale ribaltato</a:t>
            </a:r>
          </a:p>
          <a:p>
            <a:r>
              <a:rPr lang="it-IT" sz="2000" dirty="0" smtClean="0"/>
              <a:t>1		5</a:t>
            </a:r>
          </a:p>
          <a:p>
            <a:r>
              <a:rPr lang="it-IT" sz="2000" dirty="0" smtClean="0"/>
              <a:t>2		4</a:t>
            </a:r>
          </a:p>
          <a:p>
            <a:r>
              <a:rPr lang="it-IT" sz="2000" dirty="0" smtClean="0"/>
              <a:t>3		3</a:t>
            </a:r>
          </a:p>
          <a:p>
            <a:r>
              <a:rPr lang="it-IT" sz="2000" dirty="0" smtClean="0"/>
              <a:t>4		2</a:t>
            </a:r>
          </a:p>
          <a:p>
            <a:r>
              <a:rPr lang="it-IT" sz="2000" dirty="0" smtClean="0"/>
              <a:t>5		1</a:t>
            </a:r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si calcola la somma degli item e si ottiene la stima.</a:t>
            </a:r>
          </a:p>
          <a:p>
            <a:pPr marL="0" indent="0">
              <a:buNone/>
            </a:pPr>
            <a:r>
              <a:rPr lang="it-IT" sz="2000" dirty="0" smtClean="0"/>
              <a:t>Esempio: totale = item1 +item2 +Ritem3</a:t>
            </a:r>
          </a:p>
          <a:p>
            <a:pPr marL="0" indent="0">
              <a:buNone/>
            </a:pPr>
            <a:r>
              <a:rPr lang="it-IT" sz="2000" dirty="0" smtClean="0"/>
              <a:t>L’item 3 è stato ribaltato perché il suo senso è opposto agli altri due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7407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Svantaggi del metodo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minimo e il massimo variano in funzione del numero di item che compongono la scala fattoriale: con tre item il minimo è 3 e il massimo è 15. Con sette item il minimo è 7 e il massimo è 35.</a:t>
            </a:r>
          </a:p>
          <a:p>
            <a:r>
              <a:rPr lang="it-IT" dirty="0" smtClean="0"/>
              <a:t>Se manca un item, la somma non si può fare.</a:t>
            </a:r>
          </a:p>
          <a:p>
            <a:r>
              <a:rPr lang="it-IT" dirty="0" smtClean="0"/>
              <a:t>Soluzione: metodo 2 </a:t>
            </a:r>
          </a:p>
        </p:txBody>
      </p:sp>
    </p:spTree>
    <p:extLst>
      <p:ext uri="{BB962C8B-B14F-4D97-AF65-F5344CB8AC3E}">
        <p14:creationId xmlns:p14="http://schemas.microsoft.com/office/powerpoint/2010/main" val="113189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2: Calcolare la media degli item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Vantaggi rispetto al metodo 1: (a) si può sempre stimare il punteggio, anche con un solo item</a:t>
            </a:r>
          </a:p>
          <a:p>
            <a:r>
              <a:rPr lang="it-IT" dirty="0" smtClean="0"/>
              <a:t>(b) si mantiene l’ambito di variazione degli item originali, da 1 a 5 oppure da 1 a 7 o altri, a prescindere dal numero di item che compongono la scala fattoriale.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996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calcolo con SPSS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Compute</a:t>
            </a:r>
            <a:r>
              <a:rPr lang="it-IT" dirty="0" smtClean="0"/>
              <a:t> </a:t>
            </a:r>
            <a:r>
              <a:rPr lang="it-IT" dirty="0" err="1" smtClean="0"/>
              <a:t>punfat</a:t>
            </a:r>
            <a:r>
              <a:rPr lang="it-IT" dirty="0" smtClean="0"/>
              <a:t>= </a:t>
            </a:r>
            <a:r>
              <a:rPr lang="it-IT" dirty="0" err="1" smtClean="0">
                <a:solidFill>
                  <a:srgbClr val="FF0000"/>
                </a:solidFill>
              </a:rPr>
              <a:t>mean</a:t>
            </a:r>
            <a:r>
              <a:rPr lang="it-IT" dirty="0" smtClean="0"/>
              <a:t> (item1, item5, ritem3).</a:t>
            </a:r>
          </a:p>
          <a:p>
            <a:endParaRPr lang="it-IT" dirty="0"/>
          </a:p>
          <a:p>
            <a:r>
              <a:rPr lang="it-IT" dirty="0" smtClean="0"/>
              <a:t>Il comando </a:t>
            </a:r>
            <a:r>
              <a:rPr lang="it-IT" dirty="0" smtClean="0">
                <a:solidFill>
                  <a:srgbClr val="FF0000"/>
                </a:solidFill>
              </a:rPr>
              <a:t>Compute</a:t>
            </a:r>
            <a:r>
              <a:rPr lang="it-IT" dirty="0" smtClean="0"/>
              <a:t> e </a:t>
            </a:r>
            <a:r>
              <a:rPr lang="it-IT" dirty="0" smtClean="0">
                <a:solidFill>
                  <a:srgbClr val="FF0000"/>
                </a:solidFill>
              </a:rPr>
              <a:t>MEAN</a:t>
            </a:r>
            <a:r>
              <a:rPr lang="it-IT" dirty="0" smtClean="0"/>
              <a:t> non possono essere cambiati, fanno parte della sintassi di SPSS</a:t>
            </a:r>
          </a:p>
          <a:p>
            <a:endParaRPr lang="it-IT" dirty="0"/>
          </a:p>
          <a:p>
            <a:r>
              <a:rPr lang="it-IT" dirty="0" smtClean="0"/>
              <a:t>Altro esempio: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Compute</a:t>
            </a:r>
            <a:r>
              <a:rPr lang="it-IT" sz="2400" dirty="0" smtClean="0"/>
              <a:t> </a:t>
            </a:r>
            <a:r>
              <a:rPr lang="it-IT" sz="2400" dirty="0" err="1" smtClean="0"/>
              <a:t>punteggiofat</a:t>
            </a:r>
            <a:r>
              <a:rPr lang="it-IT" sz="2400" dirty="0" smtClean="0"/>
              <a:t>= </a:t>
            </a:r>
            <a:r>
              <a:rPr lang="it-IT" sz="2400" dirty="0" smtClean="0">
                <a:solidFill>
                  <a:srgbClr val="FF0000"/>
                </a:solidFill>
              </a:rPr>
              <a:t>Mean.12</a:t>
            </a:r>
            <a:r>
              <a:rPr lang="it-IT" sz="2400" dirty="0" smtClean="0"/>
              <a:t>(item1 to item10, item20 to item20).</a:t>
            </a:r>
          </a:p>
          <a:p>
            <a:r>
              <a:rPr lang="it-IT" sz="2400" dirty="0" smtClean="0"/>
              <a:t>Questo comando crea un punteggio se esistono almeno 12 risposte valide; con meno di 12 risposte il punteggio è considerato valore mancante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0829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3: ponderare gli item secondo le saturazioni fattoriali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smtClean="0"/>
              <a:t>metodo prevede di far calcolare il punteggio a SPSS, usando solamente gli item del </a:t>
            </a:r>
            <a:r>
              <a:rPr lang="it-IT" dirty="0" smtClean="0"/>
              <a:t>fattore implicato</a:t>
            </a:r>
            <a:endParaRPr lang="it-IT" dirty="0" smtClean="0"/>
          </a:p>
          <a:p>
            <a:r>
              <a:rPr lang="it-IT" dirty="0" smtClean="0"/>
              <a:t>Vantaggi: le stime sono più precise, perché ogni contributo di ogni item è in funzione della sua saturazione: più </a:t>
            </a:r>
            <a:r>
              <a:rPr lang="it-IT" dirty="0" smtClean="0"/>
              <a:t>l’item è </a:t>
            </a:r>
            <a:r>
              <a:rPr lang="it-IT" dirty="0" smtClean="0"/>
              <a:t>saturo, più è elevata la sua ponderazione nella stima.  La ponderazione può essere anche negativa, se l’item ha saturazione negativa</a:t>
            </a:r>
          </a:p>
          <a:p>
            <a:r>
              <a:rPr lang="it-IT" dirty="0" smtClean="0"/>
              <a:t>Svantaggi: se manca anche un solo item per un partecipante, la stima non viene prodotta.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2895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4: calcolo di tutte le scale per tutti i fattori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Simile al metodo 3, questo metodo è più rapido nel calcolo (si ottengono subito k punteggi fattoriali per k fattori contemporaneamente.</a:t>
            </a:r>
          </a:p>
          <a:p>
            <a:r>
              <a:rPr lang="it-IT" dirty="0" smtClean="0"/>
              <a:t>Lo svantaggio del metodo 3 è aumentato: basta un solo item mancante per un partecipante e per quel partecipante non saranno calcolate le stime di nessun fattore</a:t>
            </a:r>
            <a:r>
              <a:rPr lang="it-IT" dirty="0" smtClean="0"/>
              <a:t>. Se Carolina ha risposto solo a 119 item di un questionario di 120 item, tutti i suoi punteggi saranno mancanti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0669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5: ricorso al punteggio ottimale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Questo metodo permette di stimare il punteggio fattoriale per  ogni partecipante, purché abbia almeno un item valido. Il ribaltamento degli item è fatto in modo automatico da </a:t>
            </a:r>
            <a:r>
              <a:rPr lang="it-IT" dirty="0" smtClean="0"/>
              <a:t>SPSS</a:t>
            </a:r>
          </a:p>
          <a:p>
            <a:r>
              <a:rPr lang="it-IT" dirty="0" smtClean="0"/>
              <a:t>I punteggi mancanti sono ignorati; SPSS usa i punteggi disponibili</a:t>
            </a:r>
          </a:p>
          <a:p>
            <a:r>
              <a:rPr lang="it-IT" dirty="0" smtClean="0"/>
              <a:t>Non c’è bisogno di ribaltare gli item, poiché questi automaticamente prendono una ponderazione negativa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234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628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I punteggi fattoriali </vt:lpstr>
      <vt:lpstr>Definizione </vt:lpstr>
      <vt:lpstr>Primo Metodo: Somma degli item saturi del fattore</vt:lpstr>
      <vt:lpstr>Svantaggi del metodo 1</vt:lpstr>
      <vt:lpstr>Metodo 2: Calcolare la media degli item</vt:lpstr>
      <vt:lpstr>Esempio di calcolo con SPSS</vt:lpstr>
      <vt:lpstr>Metodo 3: ponderare gli item secondo le saturazioni fattoriali</vt:lpstr>
      <vt:lpstr>Metodo 4: calcolo di tutte le scale per tutti i fattori</vt:lpstr>
      <vt:lpstr>Metodo 5: ricorso al punteggio ottimale</vt:lpstr>
      <vt:lpstr>Risposte mancanti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punteggi fattoriali</dc:title>
  <dc:creator>giovannibattista.flebus@unimib.it</dc:creator>
  <cp:lastModifiedBy>giovannibattista.flebus@unimib.it</cp:lastModifiedBy>
  <cp:revision>5</cp:revision>
  <dcterms:created xsi:type="dcterms:W3CDTF">2022-11-29T16:39:08Z</dcterms:created>
  <dcterms:modified xsi:type="dcterms:W3CDTF">2022-12-02T15:34:33Z</dcterms:modified>
</cp:coreProperties>
</file>