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2" r:id="rId5"/>
    <p:sldId id="258" r:id="rId6"/>
    <p:sldId id="266" r:id="rId7"/>
    <p:sldId id="267" r:id="rId8"/>
    <p:sldId id="268" r:id="rId9"/>
    <p:sldId id="270" r:id="rId10"/>
    <p:sldId id="275" r:id="rId11"/>
    <p:sldId id="276" r:id="rId12"/>
    <p:sldId id="279" r:id="rId13"/>
    <p:sldId id="277" r:id="rId14"/>
    <p:sldId id="280" r:id="rId15"/>
    <p:sldId id="282" r:id="rId16"/>
    <p:sldId id="285" r:id="rId17"/>
    <p:sldId id="283" r:id="rId18"/>
    <p:sldId id="284" r:id="rId19"/>
    <p:sldId id="286" r:id="rId2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076" autoAdjust="0"/>
    <p:restoredTop sz="94660"/>
  </p:normalViewPr>
  <p:slideViewPr>
    <p:cSldViewPr snapToGrid="0">
      <p:cViewPr varScale="1">
        <p:scale>
          <a:sx n="77" d="100"/>
          <a:sy n="77" d="100"/>
        </p:scale>
        <p:origin x="114" y="780"/>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A1BB5E-2AEE-4D02-A403-8AE482EA8FE5}"/>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377FE53C-23DF-4653-9A8B-40004FB08AF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F65C5664-CD4A-4677-98CC-1F243F602977}"/>
              </a:ext>
            </a:extLst>
          </p:cNvPr>
          <p:cNvSpPr>
            <a:spLocks noGrp="1"/>
          </p:cNvSpPr>
          <p:nvPr>
            <p:ph type="dt" sz="half" idx="10"/>
          </p:nvPr>
        </p:nvSpPr>
        <p:spPr/>
        <p:txBody>
          <a:bodyPr/>
          <a:lstStyle/>
          <a:p>
            <a:fld id="{BEAE4140-5286-4D06-9F73-40EEF708C68A}" type="datetimeFigureOut">
              <a:rPr lang="it-IT" smtClean="0"/>
              <a:t>31/05/2022</a:t>
            </a:fld>
            <a:endParaRPr lang="it-IT"/>
          </a:p>
        </p:txBody>
      </p:sp>
      <p:sp>
        <p:nvSpPr>
          <p:cNvPr id="5" name="Segnaposto piè di pagina 4">
            <a:extLst>
              <a:ext uri="{FF2B5EF4-FFF2-40B4-BE49-F238E27FC236}">
                <a16:creationId xmlns:a16="http://schemas.microsoft.com/office/drawing/2014/main" id="{FD994036-F7E5-40BB-9DD5-D38131450358}"/>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9767023-9765-49F7-9E51-A6EEAE917D3D}"/>
              </a:ext>
            </a:extLst>
          </p:cNvPr>
          <p:cNvSpPr>
            <a:spLocks noGrp="1"/>
          </p:cNvSpPr>
          <p:nvPr>
            <p:ph type="sldNum" sz="quarter" idx="12"/>
          </p:nvPr>
        </p:nvSpPr>
        <p:spPr/>
        <p:txBody>
          <a:bodyPr/>
          <a:lstStyle/>
          <a:p>
            <a:fld id="{E6539A5C-F520-4118-A738-F985584AFC69}" type="slidenum">
              <a:rPr lang="it-IT" smtClean="0"/>
              <a:t>‹N›</a:t>
            </a:fld>
            <a:endParaRPr lang="it-IT"/>
          </a:p>
        </p:txBody>
      </p:sp>
    </p:spTree>
    <p:extLst>
      <p:ext uri="{BB962C8B-B14F-4D97-AF65-F5344CB8AC3E}">
        <p14:creationId xmlns:p14="http://schemas.microsoft.com/office/powerpoint/2010/main" val="579241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60E649-143B-4862-8FEB-677F41C2F5B7}"/>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025B035-A9F1-4513-AB42-DC42820F5465}"/>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549D073-989B-48D9-9623-4F513750F347}"/>
              </a:ext>
            </a:extLst>
          </p:cNvPr>
          <p:cNvSpPr>
            <a:spLocks noGrp="1"/>
          </p:cNvSpPr>
          <p:nvPr>
            <p:ph type="dt" sz="half" idx="10"/>
          </p:nvPr>
        </p:nvSpPr>
        <p:spPr/>
        <p:txBody>
          <a:bodyPr/>
          <a:lstStyle/>
          <a:p>
            <a:fld id="{BEAE4140-5286-4D06-9F73-40EEF708C68A}" type="datetimeFigureOut">
              <a:rPr lang="it-IT" smtClean="0"/>
              <a:t>31/05/2022</a:t>
            </a:fld>
            <a:endParaRPr lang="it-IT"/>
          </a:p>
        </p:txBody>
      </p:sp>
      <p:sp>
        <p:nvSpPr>
          <p:cNvPr id="5" name="Segnaposto piè di pagina 4">
            <a:extLst>
              <a:ext uri="{FF2B5EF4-FFF2-40B4-BE49-F238E27FC236}">
                <a16:creationId xmlns:a16="http://schemas.microsoft.com/office/drawing/2014/main" id="{94D0E2F6-ED43-4FE7-A9AB-9DF531F2012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33C1369-FFFD-4D5E-B7D6-A8CF5166A6EB}"/>
              </a:ext>
            </a:extLst>
          </p:cNvPr>
          <p:cNvSpPr>
            <a:spLocks noGrp="1"/>
          </p:cNvSpPr>
          <p:nvPr>
            <p:ph type="sldNum" sz="quarter" idx="12"/>
          </p:nvPr>
        </p:nvSpPr>
        <p:spPr/>
        <p:txBody>
          <a:bodyPr/>
          <a:lstStyle/>
          <a:p>
            <a:fld id="{E6539A5C-F520-4118-A738-F985584AFC69}" type="slidenum">
              <a:rPr lang="it-IT" smtClean="0"/>
              <a:t>‹N›</a:t>
            </a:fld>
            <a:endParaRPr lang="it-IT"/>
          </a:p>
        </p:txBody>
      </p:sp>
    </p:spTree>
    <p:extLst>
      <p:ext uri="{BB962C8B-B14F-4D97-AF65-F5344CB8AC3E}">
        <p14:creationId xmlns:p14="http://schemas.microsoft.com/office/powerpoint/2010/main" val="916183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43940EF7-BC93-4D8E-AECA-69957232F354}"/>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EB8CBAF2-ECA4-4E2A-A1F9-5299752826F5}"/>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9CE6F66-7295-48B0-A276-06C7E0392FED}"/>
              </a:ext>
            </a:extLst>
          </p:cNvPr>
          <p:cNvSpPr>
            <a:spLocks noGrp="1"/>
          </p:cNvSpPr>
          <p:nvPr>
            <p:ph type="dt" sz="half" idx="10"/>
          </p:nvPr>
        </p:nvSpPr>
        <p:spPr/>
        <p:txBody>
          <a:bodyPr/>
          <a:lstStyle/>
          <a:p>
            <a:fld id="{BEAE4140-5286-4D06-9F73-40EEF708C68A}" type="datetimeFigureOut">
              <a:rPr lang="it-IT" smtClean="0"/>
              <a:t>31/05/2022</a:t>
            </a:fld>
            <a:endParaRPr lang="it-IT"/>
          </a:p>
        </p:txBody>
      </p:sp>
      <p:sp>
        <p:nvSpPr>
          <p:cNvPr id="5" name="Segnaposto piè di pagina 4">
            <a:extLst>
              <a:ext uri="{FF2B5EF4-FFF2-40B4-BE49-F238E27FC236}">
                <a16:creationId xmlns:a16="http://schemas.microsoft.com/office/drawing/2014/main" id="{4B82C442-A7B3-429B-9FBE-2886C45C435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BED26D2-B8D6-46CF-90DF-37FB9F355B5A}"/>
              </a:ext>
            </a:extLst>
          </p:cNvPr>
          <p:cNvSpPr>
            <a:spLocks noGrp="1"/>
          </p:cNvSpPr>
          <p:nvPr>
            <p:ph type="sldNum" sz="quarter" idx="12"/>
          </p:nvPr>
        </p:nvSpPr>
        <p:spPr/>
        <p:txBody>
          <a:bodyPr/>
          <a:lstStyle/>
          <a:p>
            <a:fld id="{E6539A5C-F520-4118-A738-F985584AFC69}" type="slidenum">
              <a:rPr lang="it-IT" smtClean="0"/>
              <a:t>‹N›</a:t>
            </a:fld>
            <a:endParaRPr lang="it-IT"/>
          </a:p>
        </p:txBody>
      </p:sp>
    </p:spTree>
    <p:extLst>
      <p:ext uri="{BB962C8B-B14F-4D97-AF65-F5344CB8AC3E}">
        <p14:creationId xmlns:p14="http://schemas.microsoft.com/office/powerpoint/2010/main" val="86027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0E2DFE0-1A34-4B63-AF8F-49698B6ABD5B}"/>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430CBBE-3645-499D-BCA1-F2F467CCC05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DA4D41C-EDEE-428B-BFDF-37106FAF5871}"/>
              </a:ext>
            </a:extLst>
          </p:cNvPr>
          <p:cNvSpPr>
            <a:spLocks noGrp="1"/>
          </p:cNvSpPr>
          <p:nvPr>
            <p:ph type="dt" sz="half" idx="10"/>
          </p:nvPr>
        </p:nvSpPr>
        <p:spPr/>
        <p:txBody>
          <a:bodyPr/>
          <a:lstStyle/>
          <a:p>
            <a:fld id="{BEAE4140-5286-4D06-9F73-40EEF708C68A}" type="datetimeFigureOut">
              <a:rPr lang="it-IT" smtClean="0"/>
              <a:t>31/05/2022</a:t>
            </a:fld>
            <a:endParaRPr lang="it-IT"/>
          </a:p>
        </p:txBody>
      </p:sp>
      <p:sp>
        <p:nvSpPr>
          <p:cNvPr id="5" name="Segnaposto piè di pagina 4">
            <a:extLst>
              <a:ext uri="{FF2B5EF4-FFF2-40B4-BE49-F238E27FC236}">
                <a16:creationId xmlns:a16="http://schemas.microsoft.com/office/drawing/2014/main" id="{EB9DA557-F0D6-427F-8EB5-7C4975BC8C4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CF948D5-DCA3-4F09-837E-2569DD9D85CA}"/>
              </a:ext>
            </a:extLst>
          </p:cNvPr>
          <p:cNvSpPr>
            <a:spLocks noGrp="1"/>
          </p:cNvSpPr>
          <p:nvPr>
            <p:ph type="sldNum" sz="quarter" idx="12"/>
          </p:nvPr>
        </p:nvSpPr>
        <p:spPr/>
        <p:txBody>
          <a:bodyPr/>
          <a:lstStyle/>
          <a:p>
            <a:fld id="{E6539A5C-F520-4118-A738-F985584AFC69}" type="slidenum">
              <a:rPr lang="it-IT" smtClean="0"/>
              <a:t>‹N›</a:t>
            </a:fld>
            <a:endParaRPr lang="it-IT"/>
          </a:p>
        </p:txBody>
      </p:sp>
    </p:spTree>
    <p:extLst>
      <p:ext uri="{BB962C8B-B14F-4D97-AF65-F5344CB8AC3E}">
        <p14:creationId xmlns:p14="http://schemas.microsoft.com/office/powerpoint/2010/main" val="28677450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226CB5C-D401-407A-86D2-724EBF0EA414}"/>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4E0DF7CF-D5EF-40CD-9A40-E1BDC958111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0F5D738-467F-4453-B5C9-BD7B76163FDE}"/>
              </a:ext>
            </a:extLst>
          </p:cNvPr>
          <p:cNvSpPr>
            <a:spLocks noGrp="1"/>
          </p:cNvSpPr>
          <p:nvPr>
            <p:ph type="dt" sz="half" idx="10"/>
          </p:nvPr>
        </p:nvSpPr>
        <p:spPr/>
        <p:txBody>
          <a:bodyPr/>
          <a:lstStyle/>
          <a:p>
            <a:fld id="{BEAE4140-5286-4D06-9F73-40EEF708C68A}" type="datetimeFigureOut">
              <a:rPr lang="it-IT" smtClean="0"/>
              <a:t>31/05/2022</a:t>
            </a:fld>
            <a:endParaRPr lang="it-IT"/>
          </a:p>
        </p:txBody>
      </p:sp>
      <p:sp>
        <p:nvSpPr>
          <p:cNvPr id="5" name="Segnaposto piè di pagina 4">
            <a:extLst>
              <a:ext uri="{FF2B5EF4-FFF2-40B4-BE49-F238E27FC236}">
                <a16:creationId xmlns:a16="http://schemas.microsoft.com/office/drawing/2014/main" id="{721551A4-F5A1-4CCD-8806-E8F7CFC02DA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DDB4A68-A9E5-403F-90B6-A11D09036B59}"/>
              </a:ext>
            </a:extLst>
          </p:cNvPr>
          <p:cNvSpPr>
            <a:spLocks noGrp="1"/>
          </p:cNvSpPr>
          <p:nvPr>
            <p:ph type="sldNum" sz="quarter" idx="12"/>
          </p:nvPr>
        </p:nvSpPr>
        <p:spPr/>
        <p:txBody>
          <a:bodyPr/>
          <a:lstStyle/>
          <a:p>
            <a:fld id="{E6539A5C-F520-4118-A738-F985584AFC69}" type="slidenum">
              <a:rPr lang="it-IT" smtClean="0"/>
              <a:t>‹N›</a:t>
            </a:fld>
            <a:endParaRPr lang="it-IT"/>
          </a:p>
        </p:txBody>
      </p:sp>
    </p:spTree>
    <p:extLst>
      <p:ext uri="{BB962C8B-B14F-4D97-AF65-F5344CB8AC3E}">
        <p14:creationId xmlns:p14="http://schemas.microsoft.com/office/powerpoint/2010/main" val="1369539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61F2929-6871-4B3D-BDD7-8EA14321881E}"/>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87E7C320-CE28-41A5-8FBD-E4E8E0CF930D}"/>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E12BC79C-83F3-4FCD-8949-CB0F49D4E8E0}"/>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D4E4AAAB-EC78-4EC7-A84F-4F70F57B7EEA}"/>
              </a:ext>
            </a:extLst>
          </p:cNvPr>
          <p:cNvSpPr>
            <a:spLocks noGrp="1"/>
          </p:cNvSpPr>
          <p:nvPr>
            <p:ph type="dt" sz="half" idx="10"/>
          </p:nvPr>
        </p:nvSpPr>
        <p:spPr/>
        <p:txBody>
          <a:bodyPr/>
          <a:lstStyle/>
          <a:p>
            <a:fld id="{BEAE4140-5286-4D06-9F73-40EEF708C68A}" type="datetimeFigureOut">
              <a:rPr lang="it-IT" smtClean="0"/>
              <a:t>31/05/2022</a:t>
            </a:fld>
            <a:endParaRPr lang="it-IT"/>
          </a:p>
        </p:txBody>
      </p:sp>
      <p:sp>
        <p:nvSpPr>
          <p:cNvPr id="6" name="Segnaposto piè di pagina 5">
            <a:extLst>
              <a:ext uri="{FF2B5EF4-FFF2-40B4-BE49-F238E27FC236}">
                <a16:creationId xmlns:a16="http://schemas.microsoft.com/office/drawing/2014/main" id="{37A28066-491D-455D-B141-A48E85DC07C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7458008-6782-40BF-9B19-854491EBF60A}"/>
              </a:ext>
            </a:extLst>
          </p:cNvPr>
          <p:cNvSpPr>
            <a:spLocks noGrp="1"/>
          </p:cNvSpPr>
          <p:nvPr>
            <p:ph type="sldNum" sz="quarter" idx="12"/>
          </p:nvPr>
        </p:nvSpPr>
        <p:spPr/>
        <p:txBody>
          <a:bodyPr/>
          <a:lstStyle/>
          <a:p>
            <a:fld id="{E6539A5C-F520-4118-A738-F985584AFC69}" type="slidenum">
              <a:rPr lang="it-IT" smtClean="0"/>
              <a:t>‹N›</a:t>
            </a:fld>
            <a:endParaRPr lang="it-IT"/>
          </a:p>
        </p:txBody>
      </p:sp>
    </p:spTree>
    <p:extLst>
      <p:ext uri="{BB962C8B-B14F-4D97-AF65-F5344CB8AC3E}">
        <p14:creationId xmlns:p14="http://schemas.microsoft.com/office/powerpoint/2010/main" val="3562034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B333A3-8C94-4CBA-8DC6-26EC59F476B1}"/>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7C00117B-F944-4844-ABFE-9DEDDC118D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E2622CBD-0CE8-4CFE-921A-A2C64DD96F5F}"/>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B4A75B14-6EBE-4A52-B75B-7593180643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928FAF94-3A18-4AF8-B8BD-78DAFBF1BD91}"/>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1990D7A1-0B8C-4894-822C-A7EC9BB0B72B}"/>
              </a:ext>
            </a:extLst>
          </p:cNvPr>
          <p:cNvSpPr>
            <a:spLocks noGrp="1"/>
          </p:cNvSpPr>
          <p:nvPr>
            <p:ph type="dt" sz="half" idx="10"/>
          </p:nvPr>
        </p:nvSpPr>
        <p:spPr/>
        <p:txBody>
          <a:bodyPr/>
          <a:lstStyle/>
          <a:p>
            <a:fld id="{BEAE4140-5286-4D06-9F73-40EEF708C68A}" type="datetimeFigureOut">
              <a:rPr lang="it-IT" smtClean="0"/>
              <a:t>31/05/2022</a:t>
            </a:fld>
            <a:endParaRPr lang="it-IT"/>
          </a:p>
        </p:txBody>
      </p:sp>
      <p:sp>
        <p:nvSpPr>
          <p:cNvPr id="8" name="Segnaposto piè di pagina 7">
            <a:extLst>
              <a:ext uri="{FF2B5EF4-FFF2-40B4-BE49-F238E27FC236}">
                <a16:creationId xmlns:a16="http://schemas.microsoft.com/office/drawing/2014/main" id="{F1FC6E49-E146-483F-B77F-10956C0D0DCC}"/>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0C6D4B6C-0C8C-4519-A238-6EE63C6694D7}"/>
              </a:ext>
            </a:extLst>
          </p:cNvPr>
          <p:cNvSpPr>
            <a:spLocks noGrp="1"/>
          </p:cNvSpPr>
          <p:nvPr>
            <p:ph type="sldNum" sz="quarter" idx="12"/>
          </p:nvPr>
        </p:nvSpPr>
        <p:spPr/>
        <p:txBody>
          <a:bodyPr/>
          <a:lstStyle/>
          <a:p>
            <a:fld id="{E6539A5C-F520-4118-A738-F985584AFC69}" type="slidenum">
              <a:rPr lang="it-IT" smtClean="0"/>
              <a:t>‹N›</a:t>
            </a:fld>
            <a:endParaRPr lang="it-IT"/>
          </a:p>
        </p:txBody>
      </p:sp>
    </p:spTree>
    <p:extLst>
      <p:ext uri="{BB962C8B-B14F-4D97-AF65-F5344CB8AC3E}">
        <p14:creationId xmlns:p14="http://schemas.microsoft.com/office/powerpoint/2010/main" val="8180077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AF5F4A-2A73-486B-821C-2E4262F7A78C}"/>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D1138A2B-3FAC-4B27-A678-79D09D011536}"/>
              </a:ext>
            </a:extLst>
          </p:cNvPr>
          <p:cNvSpPr>
            <a:spLocks noGrp="1"/>
          </p:cNvSpPr>
          <p:nvPr>
            <p:ph type="dt" sz="half" idx="10"/>
          </p:nvPr>
        </p:nvSpPr>
        <p:spPr/>
        <p:txBody>
          <a:bodyPr/>
          <a:lstStyle/>
          <a:p>
            <a:fld id="{BEAE4140-5286-4D06-9F73-40EEF708C68A}" type="datetimeFigureOut">
              <a:rPr lang="it-IT" smtClean="0"/>
              <a:t>31/05/2022</a:t>
            </a:fld>
            <a:endParaRPr lang="it-IT"/>
          </a:p>
        </p:txBody>
      </p:sp>
      <p:sp>
        <p:nvSpPr>
          <p:cNvPr id="4" name="Segnaposto piè di pagina 3">
            <a:extLst>
              <a:ext uri="{FF2B5EF4-FFF2-40B4-BE49-F238E27FC236}">
                <a16:creationId xmlns:a16="http://schemas.microsoft.com/office/drawing/2014/main" id="{C9466001-4286-4C11-9EC2-64BB48705EFB}"/>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98818B3E-C59B-410A-B22D-90472A6D597A}"/>
              </a:ext>
            </a:extLst>
          </p:cNvPr>
          <p:cNvSpPr>
            <a:spLocks noGrp="1"/>
          </p:cNvSpPr>
          <p:nvPr>
            <p:ph type="sldNum" sz="quarter" idx="12"/>
          </p:nvPr>
        </p:nvSpPr>
        <p:spPr/>
        <p:txBody>
          <a:bodyPr/>
          <a:lstStyle/>
          <a:p>
            <a:fld id="{E6539A5C-F520-4118-A738-F985584AFC69}" type="slidenum">
              <a:rPr lang="it-IT" smtClean="0"/>
              <a:t>‹N›</a:t>
            </a:fld>
            <a:endParaRPr lang="it-IT"/>
          </a:p>
        </p:txBody>
      </p:sp>
    </p:spTree>
    <p:extLst>
      <p:ext uri="{BB962C8B-B14F-4D97-AF65-F5344CB8AC3E}">
        <p14:creationId xmlns:p14="http://schemas.microsoft.com/office/powerpoint/2010/main" val="155875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19B0DD0C-A98C-4D85-8A12-BB96A4EC5355}"/>
              </a:ext>
            </a:extLst>
          </p:cNvPr>
          <p:cNvSpPr>
            <a:spLocks noGrp="1"/>
          </p:cNvSpPr>
          <p:nvPr>
            <p:ph type="dt" sz="half" idx="10"/>
          </p:nvPr>
        </p:nvSpPr>
        <p:spPr/>
        <p:txBody>
          <a:bodyPr/>
          <a:lstStyle/>
          <a:p>
            <a:fld id="{BEAE4140-5286-4D06-9F73-40EEF708C68A}" type="datetimeFigureOut">
              <a:rPr lang="it-IT" smtClean="0"/>
              <a:t>31/05/2022</a:t>
            </a:fld>
            <a:endParaRPr lang="it-IT"/>
          </a:p>
        </p:txBody>
      </p:sp>
      <p:sp>
        <p:nvSpPr>
          <p:cNvPr id="3" name="Segnaposto piè di pagina 2">
            <a:extLst>
              <a:ext uri="{FF2B5EF4-FFF2-40B4-BE49-F238E27FC236}">
                <a16:creationId xmlns:a16="http://schemas.microsoft.com/office/drawing/2014/main" id="{40A5CB37-29D0-4A7D-90CF-E77F5C7A1936}"/>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27B0A7D2-B20D-485A-977D-24F919927549}"/>
              </a:ext>
            </a:extLst>
          </p:cNvPr>
          <p:cNvSpPr>
            <a:spLocks noGrp="1"/>
          </p:cNvSpPr>
          <p:nvPr>
            <p:ph type="sldNum" sz="quarter" idx="12"/>
          </p:nvPr>
        </p:nvSpPr>
        <p:spPr/>
        <p:txBody>
          <a:bodyPr/>
          <a:lstStyle/>
          <a:p>
            <a:fld id="{E6539A5C-F520-4118-A738-F985584AFC69}" type="slidenum">
              <a:rPr lang="it-IT" smtClean="0"/>
              <a:t>‹N›</a:t>
            </a:fld>
            <a:endParaRPr lang="it-IT"/>
          </a:p>
        </p:txBody>
      </p:sp>
    </p:spTree>
    <p:extLst>
      <p:ext uri="{BB962C8B-B14F-4D97-AF65-F5344CB8AC3E}">
        <p14:creationId xmlns:p14="http://schemas.microsoft.com/office/powerpoint/2010/main" val="39895585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8E6DF5-7FA9-42E0-9781-3AC4E8FF87EF}"/>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C440A0A2-9B84-4892-A4AB-70531EFBDF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499822DA-D008-4BA7-9CB0-2A89E864D1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74E6AB96-0A3A-44E5-A1C6-99960EA9116F}"/>
              </a:ext>
            </a:extLst>
          </p:cNvPr>
          <p:cNvSpPr>
            <a:spLocks noGrp="1"/>
          </p:cNvSpPr>
          <p:nvPr>
            <p:ph type="dt" sz="half" idx="10"/>
          </p:nvPr>
        </p:nvSpPr>
        <p:spPr/>
        <p:txBody>
          <a:bodyPr/>
          <a:lstStyle/>
          <a:p>
            <a:fld id="{BEAE4140-5286-4D06-9F73-40EEF708C68A}" type="datetimeFigureOut">
              <a:rPr lang="it-IT" smtClean="0"/>
              <a:t>31/05/2022</a:t>
            </a:fld>
            <a:endParaRPr lang="it-IT"/>
          </a:p>
        </p:txBody>
      </p:sp>
      <p:sp>
        <p:nvSpPr>
          <p:cNvPr id="6" name="Segnaposto piè di pagina 5">
            <a:extLst>
              <a:ext uri="{FF2B5EF4-FFF2-40B4-BE49-F238E27FC236}">
                <a16:creationId xmlns:a16="http://schemas.microsoft.com/office/drawing/2014/main" id="{879D7990-80FC-4E82-B0CF-EB21D452697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DBCD13F-35CB-46BC-B656-F4196C3BA968}"/>
              </a:ext>
            </a:extLst>
          </p:cNvPr>
          <p:cNvSpPr>
            <a:spLocks noGrp="1"/>
          </p:cNvSpPr>
          <p:nvPr>
            <p:ph type="sldNum" sz="quarter" idx="12"/>
          </p:nvPr>
        </p:nvSpPr>
        <p:spPr/>
        <p:txBody>
          <a:bodyPr/>
          <a:lstStyle/>
          <a:p>
            <a:fld id="{E6539A5C-F520-4118-A738-F985584AFC69}" type="slidenum">
              <a:rPr lang="it-IT" smtClean="0"/>
              <a:t>‹N›</a:t>
            </a:fld>
            <a:endParaRPr lang="it-IT"/>
          </a:p>
        </p:txBody>
      </p:sp>
    </p:spTree>
    <p:extLst>
      <p:ext uri="{BB962C8B-B14F-4D97-AF65-F5344CB8AC3E}">
        <p14:creationId xmlns:p14="http://schemas.microsoft.com/office/powerpoint/2010/main" val="2805532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7B1AFA4-02B5-4E85-8341-AF8FD5339EE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9C9488AB-10F1-43B9-A8E7-2A87FDDBB4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2B747F62-6953-493B-AD91-5C12D45E5F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6D87035-3843-43E5-B00D-60EE37CCE120}"/>
              </a:ext>
            </a:extLst>
          </p:cNvPr>
          <p:cNvSpPr>
            <a:spLocks noGrp="1"/>
          </p:cNvSpPr>
          <p:nvPr>
            <p:ph type="dt" sz="half" idx="10"/>
          </p:nvPr>
        </p:nvSpPr>
        <p:spPr/>
        <p:txBody>
          <a:bodyPr/>
          <a:lstStyle/>
          <a:p>
            <a:fld id="{BEAE4140-5286-4D06-9F73-40EEF708C68A}" type="datetimeFigureOut">
              <a:rPr lang="it-IT" smtClean="0"/>
              <a:t>31/05/2022</a:t>
            </a:fld>
            <a:endParaRPr lang="it-IT"/>
          </a:p>
        </p:txBody>
      </p:sp>
      <p:sp>
        <p:nvSpPr>
          <p:cNvPr id="6" name="Segnaposto piè di pagina 5">
            <a:extLst>
              <a:ext uri="{FF2B5EF4-FFF2-40B4-BE49-F238E27FC236}">
                <a16:creationId xmlns:a16="http://schemas.microsoft.com/office/drawing/2014/main" id="{5E527CFC-54DB-42CF-9EA2-D4FAE410819A}"/>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B17CF49-D21D-4C09-ACD1-C0675E3E09BD}"/>
              </a:ext>
            </a:extLst>
          </p:cNvPr>
          <p:cNvSpPr>
            <a:spLocks noGrp="1"/>
          </p:cNvSpPr>
          <p:nvPr>
            <p:ph type="sldNum" sz="quarter" idx="12"/>
          </p:nvPr>
        </p:nvSpPr>
        <p:spPr/>
        <p:txBody>
          <a:bodyPr/>
          <a:lstStyle/>
          <a:p>
            <a:fld id="{E6539A5C-F520-4118-A738-F985584AFC69}" type="slidenum">
              <a:rPr lang="it-IT" smtClean="0"/>
              <a:t>‹N›</a:t>
            </a:fld>
            <a:endParaRPr lang="it-IT"/>
          </a:p>
        </p:txBody>
      </p:sp>
    </p:spTree>
    <p:extLst>
      <p:ext uri="{BB962C8B-B14F-4D97-AF65-F5344CB8AC3E}">
        <p14:creationId xmlns:p14="http://schemas.microsoft.com/office/powerpoint/2010/main" val="42397166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4288E822-4116-4EE8-B7C8-B15B0F40195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480036DC-FFB8-4360-B7DA-DEE2CF37EF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DA27E0B-F49C-4614-B374-61E535DAA7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AE4140-5286-4D06-9F73-40EEF708C68A}" type="datetimeFigureOut">
              <a:rPr lang="it-IT" smtClean="0"/>
              <a:t>31/05/2022</a:t>
            </a:fld>
            <a:endParaRPr lang="it-IT"/>
          </a:p>
        </p:txBody>
      </p:sp>
      <p:sp>
        <p:nvSpPr>
          <p:cNvPr id="5" name="Segnaposto piè di pagina 4">
            <a:extLst>
              <a:ext uri="{FF2B5EF4-FFF2-40B4-BE49-F238E27FC236}">
                <a16:creationId xmlns:a16="http://schemas.microsoft.com/office/drawing/2014/main" id="{34F28E11-F393-4710-84F6-9B22077E3B9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9571AC4A-4028-498D-9642-9DA694EA56F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539A5C-F520-4118-A738-F985584AFC69}" type="slidenum">
              <a:rPr lang="it-IT" smtClean="0"/>
              <a:t>‹N›</a:t>
            </a:fld>
            <a:endParaRPr lang="it-IT"/>
          </a:p>
        </p:txBody>
      </p:sp>
    </p:spTree>
    <p:extLst>
      <p:ext uri="{BB962C8B-B14F-4D97-AF65-F5344CB8AC3E}">
        <p14:creationId xmlns:p14="http://schemas.microsoft.com/office/powerpoint/2010/main" val="28671450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354F11-BA9C-4C2E-B436-C70731E90877}"/>
              </a:ext>
            </a:extLst>
          </p:cNvPr>
          <p:cNvSpPr>
            <a:spLocks noGrp="1"/>
          </p:cNvSpPr>
          <p:nvPr>
            <p:ph type="ctrTitle"/>
          </p:nvPr>
        </p:nvSpPr>
        <p:spPr/>
        <p:txBody>
          <a:bodyPr/>
          <a:lstStyle/>
          <a:p>
            <a:r>
              <a:rPr lang="it-IT" dirty="0"/>
              <a:t>Lavori supplementari</a:t>
            </a:r>
            <a:br>
              <a:rPr lang="it-IT" dirty="0"/>
            </a:br>
            <a:endParaRPr lang="it-IT" dirty="0"/>
          </a:p>
        </p:txBody>
      </p:sp>
      <p:sp>
        <p:nvSpPr>
          <p:cNvPr id="3" name="Sottotitolo 2">
            <a:extLst>
              <a:ext uri="{FF2B5EF4-FFF2-40B4-BE49-F238E27FC236}">
                <a16:creationId xmlns:a16="http://schemas.microsoft.com/office/drawing/2014/main" id="{8646A959-92DE-4FB0-9D7E-E5DD4CC0B676}"/>
              </a:ext>
            </a:extLst>
          </p:cNvPr>
          <p:cNvSpPr>
            <a:spLocks noGrp="1"/>
          </p:cNvSpPr>
          <p:nvPr>
            <p:ph type="subTitle" idx="1"/>
          </p:nvPr>
        </p:nvSpPr>
        <p:spPr/>
        <p:txBody>
          <a:bodyPr>
            <a:normAutofit/>
          </a:bodyPr>
          <a:lstStyle/>
          <a:p>
            <a:r>
              <a:rPr lang="it-IT" dirty="0">
                <a:solidFill>
                  <a:srgbClr val="FF0000"/>
                </a:solidFill>
              </a:rPr>
              <a:t>Versione </a:t>
            </a:r>
            <a:r>
              <a:rPr lang="it-IT">
                <a:solidFill>
                  <a:srgbClr val="FF0000"/>
                </a:solidFill>
              </a:rPr>
              <a:t>del 31 5 2022</a:t>
            </a:r>
            <a:endParaRPr lang="it-IT" dirty="0">
              <a:solidFill>
                <a:srgbClr val="FF0000"/>
              </a:solidFill>
            </a:endParaRPr>
          </a:p>
          <a:p>
            <a:endParaRPr lang="it-IT" dirty="0">
              <a:solidFill>
                <a:srgbClr val="FF0000"/>
              </a:solidFill>
            </a:endParaRPr>
          </a:p>
        </p:txBody>
      </p:sp>
    </p:spTree>
    <p:extLst>
      <p:ext uri="{BB962C8B-B14F-4D97-AF65-F5344CB8AC3E}">
        <p14:creationId xmlns:p14="http://schemas.microsoft.com/office/powerpoint/2010/main" val="72333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DFF3B2-8FC8-42FA-9BC5-87655867F387}"/>
              </a:ext>
            </a:extLst>
          </p:cNvPr>
          <p:cNvSpPr>
            <a:spLocks noGrp="1"/>
          </p:cNvSpPr>
          <p:nvPr>
            <p:ph type="title"/>
          </p:nvPr>
        </p:nvSpPr>
        <p:spPr/>
        <p:txBody>
          <a:bodyPr/>
          <a:lstStyle/>
          <a:p>
            <a:r>
              <a:rPr lang="it-IT" sz="4400" dirty="0">
                <a:effectLst/>
                <a:latin typeface="Times New Roman" panose="02020603050405020304" pitchFamily="18" charset="0"/>
                <a:ea typeface="Calibri" panose="020F0502020204030204" pitchFamily="34" charset="0"/>
                <a:cs typeface="Times New Roman" panose="02020603050405020304" pitchFamily="18" charset="0"/>
              </a:rPr>
              <a:t>Chi può partecipare</a:t>
            </a:r>
            <a:br>
              <a:rPr lang="it-IT" sz="4400" dirty="0">
                <a:effectLst/>
                <a:latin typeface="Calibri" panose="020F0502020204030204" pitchFamily="34" charset="0"/>
                <a:ea typeface="Calibri" panose="020F0502020204030204" pitchFamily="34" charset="0"/>
                <a:cs typeface="Times New Roman" panose="02020603050405020304" pitchFamily="18" charset="0"/>
              </a:rPr>
            </a:br>
            <a:endParaRPr lang="it-IT" dirty="0"/>
          </a:p>
        </p:txBody>
      </p:sp>
      <p:sp>
        <p:nvSpPr>
          <p:cNvPr id="3" name="Segnaposto contenuto 2">
            <a:extLst>
              <a:ext uri="{FF2B5EF4-FFF2-40B4-BE49-F238E27FC236}">
                <a16:creationId xmlns:a16="http://schemas.microsoft.com/office/drawing/2014/main" id="{AF70ED80-4481-4D0B-81D6-E4711DD6192A}"/>
              </a:ext>
            </a:extLst>
          </p:cNvPr>
          <p:cNvSpPr>
            <a:spLocks noGrp="1"/>
          </p:cNvSpPr>
          <p:nvPr>
            <p:ph idx="1"/>
          </p:nvPr>
        </p:nvSpPr>
        <p:spPr/>
        <p:txBody>
          <a:bodyPr/>
          <a:lstStyle/>
          <a:p>
            <a:pPr>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Tutti gli studenti del corso di psicometria possono partecipare, che siano o no frequentanti, o che abbiano già aderito alla proposta di ricerca di approfondimento. </a:t>
            </a:r>
          </a:p>
          <a:p>
            <a:pPr>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Tuttavia, non è consentito  smembrare un gruppo di lavoro di due persone, a meno che il gruppo sia di tre persone: in tal caso una di loro può cambiare idea e rinunciare.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29829732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6387922-2A9B-4224-B517-4EF80A84B567}"/>
              </a:ext>
            </a:extLst>
          </p:cNvPr>
          <p:cNvSpPr>
            <a:spLocks noGrp="1"/>
          </p:cNvSpPr>
          <p:nvPr>
            <p:ph type="title"/>
          </p:nvPr>
        </p:nvSpPr>
        <p:spPr/>
        <p:txBody>
          <a:bodyPr/>
          <a:lstStyle/>
          <a:p>
            <a:r>
              <a:rPr lang="it-IT" sz="4400" dirty="0">
                <a:effectLst/>
                <a:latin typeface="Times New Roman" panose="02020603050405020304" pitchFamily="18" charset="0"/>
                <a:ea typeface="Calibri" panose="020F0502020204030204" pitchFamily="34" charset="0"/>
                <a:cs typeface="Times New Roman" panose="02020603050405020304" pitchFamily="18" charset="0"/>
              </a:rPr>
              <a:t>Consegna del rapporto</a:t>
            </a:r>
            <a:br>
              <a:rPr lang="it-IT" sz="4400" dirty="0">
                <a:effectLst/>
                <a:latin typeface="Calibri" panose="020F0502020204030204" pitchFamily="34" charset="0"/>
                <a:ea typeface="Calibri" panose="020F0502020204030204" pitchFamily="34" charset="0"/>
                <a:cs typeface="Times New Roman" panose="02020603050405020304" pitchFamily="18" charset="0"/>
              </a:rPr>
            </a:br>
            <a:endParaRPr lang="it-IT" dirty="0"/>
          </a:p>
        </p:txBody>
      </p:sp>
      <p:sp>
        <p:nvSpPr>
          <p:cNvPr id="3" name="Segnaposto contenuto 2">
            <a:extLst>
              <a:ext uri="{FF2B5EF4-FFF2-40B4-BE49-F238E27FC236}">
                <a16:creationId xmlns:a16="http://schemas.microsoft.com/office/drawing/2014/main" id="{477C6D88-5495-4F8B-B781-932BAC38D1DD}"/>
              </a:ext>
            </a:extLst>
          </p:cNvPr>
          <p:cNvSpPr>
            <a:spLocks noGrp="1"/>
          </p:cNvSpPr>
          <p:nvPr>
            <p:ph idx="1"/>
          </p:nvPr>
        </p:nvSpPr>
        <p:spPr/>
        <p:txBody>
          <a:bodyPr/>
          <a:lstStyle/>
          <a:p>
            <a:pPr>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Tutti i rapporti di ricerca possono essere consegnati entro la sessione di settembre, alcuni giorni prima di un appello per la registrazione. </a:t>
            </a:r>
          </a:p>
          <a:p>
            <a:pPr>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Ogni partecipante può sostenere l’esame in qualsiasi momento dell’anno, indipendentemente dagli altri partecipanti e dalla consegna del rapporto. </a:t>
            </a:r>
          </a:p>
          <a:p>
            <a:pPr>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Chiaramente, la verbalizzazione può essere eseguita se entrambe le condizioni (esame scritto superato e relazione consegnata) si sono verificate.</a:t>
            </a:r>
          </a:p>
          <a:p>
            <a:endParaRPr lang="it-IT" dirty="0"/>
          </a:p>
        </p:txBody>
      </p:sp>
    </p:spTree>
    <p:extLst>
      <p:ext uri="{BB962C8B-B14F-4D97-AF65-F5344CB8AC3E}">
        <p14:creationId xmlns:p14="http://schemas.microsoft.com/office/powerpoint/2010/main" val="6857940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8D55AE0-507F-4843-8C06-844C7C18FF2A}"/>
              </a:ext>
            </a:extLst>
          </p:cNvPr>
          <p:cNvSpPr>
            <a:spLocks noGrp="1"/>
          </p:cNvSpPr>
          <p:nvPr>
            <p:ph type="title"/>
          </p:nvPr>
        </p:nvSpPr>
        <p:spPr/>
        <p:txBody>
          <a:bodyPr/>
          <a:lstStyle/>
          <a:p>
            <a:r>
              <a:rPr lang="it-IT" dirty="0"/>
              <a:t>Lunghezza del rapporto finale</a:t>
            </a:r>
          </a:p>
        </p:txBody>
      </p:sp>
      <p:sp>
        <p:nvSpPr>
          <p:cNvPr id="3" name="Segnaposto contenuto 2">
            <a:extLst>
              <a:ext uri="{FF2B5EF4-FFF2-40B4-BE49-F238E27FC236}">
                <a16:creationId xmlns:a16="http://schemas.microsoft.com/office/drawing/2014/main" id="{E87AEDB9-10B5-4B54-B676-565C0706A2EE}"/>
              </a:ext>
            </a:extLst>
          </p:cNvPr>
          <p:cNvSpPr>
            <a:spLocks noGrp="1"/>
          </p:cNvSpPr>
          <p:nvPr>
            <p:ph idx="1"/>
          </p:nvPr>
        </p:nvSpPr>
        <p:spPr/>
        <p:txBody>
          <a:bodyPr/>
          <a:lstStyle/>
          <a:p>
            <a:r>
              <a:rPr lang="it-IT" dirty="0"/>
              <a:t>La lunghezza del rapporto varia da 4 a 10 pagine.</a:t>
            </a:r>
          </a:p>
        </p:txBody>
      </p:sp>
    </p:spTree>
    <p:extLst>
      <p:ext uri="{BB962C8B-B14F-4D97-AF65-F5344CB8AC3E}">
        <p14:creationId xmlns:p14="http://schemas.microsoft.com/office/powerpoint/2010/main" val="19087209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E18F876-6586-4CDA-98EB-0E21F3129846}"/>
              </a:ext>
            </a:extLst>
          </p:cNvPr>
          <p:cNvSpPr>
            <a:spLocks noGrp="1"/>
          </p:cNvSpPr>
          <p:nvPr>
            <p:ph type="title"/>
          </p:nvPr>
        </p:nvSpPr>
        <p:spPr/>
        <p:txBody>
          <a:bodyPr/>
          <a:lstStyle/>
          <a:p>
            <a:r>
              <a:rPr lang="it-IT" sz="4400" dirty="0">
                <a:effectLst/>
                <a:latin typeface="Times New Roman" panose="02020603050405020304" pitchFamily="18" charset="0"/>
                <a:ea typeface="Calibri" panose="020F0502020204030204" pitchFamily="34" charset="0"/>
                <a:cs typeface="Times New Roman" panose="02020603050405020304" pitchFamily="18" charset="0"/>
              </a:rPr>
              <a:t>Come ci si iscrive</a:t>
            </a:r>
            <a:br>
              <a:rPr lang="it-IT" sz="4400" dirty="0">
                <a:effectLst/>
                <a:latin typeface="Calibri" panose="020F0502020204030204" pitchFamily="34" charset="0"/>
                <a:ea typeface="Calibri" panose="020F0502020204030204" pitchFamily="34" charset="0"/>
                <a:cs typeface="Times New Roman" panose="02020603050405020304" pitchFamily="18" charset="0"/>
              </a:rPr>
            </a:br>
            <a:endParaRPr lang="it-IT" dirty="0"/>
          </a:p>
        </p:txBody>
      </p:sp>
      <p:sp>
        <p:nvSpPr>
          <p:cNvPr id="3" name="Segnaposto contenuto 2">
            <a:extLst>
              <a:ext uri="{FF2B5EF4-FFF2-40B4-BE49-F238E27FC236}">
                <a16:creationId xmlns:a16="http://schemas.microsoft.com/office/drawing/2014/main" id="{5A9AAEB3-50C6-48B4-96BD-C517564C1AF4}"/>
              </a:ext>
            </a:extLst>
          </p:cNvPr>
          <p:cNvSpPr>
            <a:spLocks noGrp="1"/>
          </p:cNvSpPr>
          <p:nvPr>
            <p:ph idx="1"/>
          </p:nvPr>
        </p:nvSpPr>
        <p:spPr/>
        <p:txBody>
          <a:bodyPr/>
          <a:lstStyle/>
          <a:p>
            <a:pPr>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Sulla pagina del corso ci sono le scelte (indicate con ?) . </a:t>
            </a:r>
          </a:p>
          <a:p>
            <a:pPr>
              <a:lnSpc>
                <a:spcPct val="107000"/>
              </a:lnSpc>
              <a:spcAft>
                <a:spcPts val="800"/>
              </a:spcAft>
            </a:pP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Se si migra da un gruppo di ricerca con il questionario, occorre </a:t>
            </a:r>
            <a:r>
              <a:rPr lang="it-IT" sz="1800" dirty="0" err="1">
                <a:effectLst/>
                <a:latin typeface="Times New Roman" panose="02020603050405020304" pitchFamily="18" charset="0"/>
                <a:ea typeface="Calibri" panose="020F0502020204030204" pitchFamily="34" charset="0"/>
                <a:cs typeface="Times New Roman" panose="02020603050405020304" pitchFamily="18" charset="0"/>
              </a:rPr>
              <a:t>disiscriversi</a:t>
            </a:r>
            <a:r>
              <a:rPr lang="it-IT" sz="1800" dirty="0">
                <a:effectLst/>
                <a:latin typeface="Times New Roman" panose="02020603050405020304" pitchFamily="18" charset="0"/>
                <a:ea typeface="Calibri" panose="020F0502020204030204" pitchFamily="34" charset="0"/>
                <a:cs typeface="Times New Roman" panose="02020603050405020304" pitchFamily="18" charset="0"/>
              </a:rPr>
              <a:t> dal gruppo . </a:t>
            </a:r>
            <a:endParaRPr lang="it-IT"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it-IT" dirty="0"/>
          </a:p>
        </p:txBody>
      </p:sp>
    </p:spTree>
    <p:extLst>
      <p:ext uri="{BB962C8B-B14F-4D97-AF65-F5344CB8AC3E}">
        <p14:creationId xmlns:p14="http://schemas.microsoft.com/office/powerpoint/2010/main" val="36031154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C77D0D0-A900-458C-9CC4-0704FB0B90C7}"/>
              </a:ext>
            </a:extLst>
          </p:cNvPr>
          <p:cNvSpPr>
            <a:spLocks noGrp="1"/>
          </p:cNvSpPr>
          <p:nvPr>
            <p:ph type="title"/>
          </p:nvPr>
        </p:nvSpPr>
        <p:spPr/>
        <p:txBody>
          <a:bodyPr/>
          <a:lstStyle/>
          <a:p>
            <a:r>
              <a:rPr lang="it-IT" dirty="0"/>
              <a:t>Come utilizzare le frequenze dei codici</a:t>
            </a:r>
          </a:p>
        </p:txBody>
      </p:sp>
      <p:sp>
        <p:nvSpPr>
          <p:cNvPr id="3" name="Segnaposto contenuto 2">
            <a:extLst>
              <a:ext uri="{FF2B5EF4-FFF2-40B4-BE49-F238E27FC236}">
                <a16:creationId xmlns:a16="http://schemas.microsoft.com/office/drawing/2014/main" id="{1FAF259B-5532-45A8-8C76-F9CF4DCDFDA1}"/>
              </a:ext>
            </a:extLst>
          </p:cNvPr>
          <p:cNvSpPr>
            <a:spLocks noGrp="1"/>
          </p:cNvSpPr>
          <p:nvPr>
            <p:ph idx="1"/>
          </p:nvPr>
        </p:nvSpPr>
        <p:spPr>
          <a:xfrm>
            <a:off x="838200" y="1465545"/>
            <a:ext cx="10515600" cy="4711418"/>
          </a:xfrm>
        </p:spPr>
        <p:txBody>
          <a:bodyPr>
            <a:normAutofit fontScale="85000" lnSpcReduction="20000"/>
          </a:bodyPr>
          <a:lstStyle/>
          <a:p>
            <a:r>
              <a:rPr lang="it-IT" dirty="0"/>
              <a:t>Ogni partecipante ha indicato un proprio codice agli intervistati per individuare il proprio contributo.  </a:t>
            </a:r>
          </a:p>
          <a:p>
            <a:r>
              <a:rPr lang="it-IT" dirty="0"/>
              <a:t>La frequenza dei codici è aggiornata ogni settimana.</a:t>
            </a:r>
          </a:p>
          <a:p>
            <a:r>
              <a:rPr lang="it-IT" dirty="0"/>
              <a:t>Quando un gruppo di lavoro ha individuato 60 ( o 90 ) codici sul resoconto settimanale, un partecipante manda un email al docente con l’elenco (a) dei codici e (b) delle frequenze.</a:t>
            </a:r>
          </a:p>
          <a:p>
            <a:r>
              <a:rPr lang="it-IT" dirty="0"/>
              <a:t>I codici possono essere anche leggermente diversi (una cifra in più o in meno o due cifre invertite </a:t>
            </a:r>
            <a:r>
              <a:rPr lang="it-IT" dirty="0" err="1"/>
              <a:t>ecc</a:t>
            </a:r>
            <a:r>
              <a:rPr lang="it-IT" dirty="0"/>
              <a:t>), purché siano facilmente riconoscibili e assegnabili senza controversia</a:t>
            </a:r>
          </a:p>
          <a:p>
            <a:r>
              <a:rPr lang="it-IT" dirty="0"/>
              <a:t>Il membro riceverà  una password per accedere ai dati e dal quel momento in poi il gruppo può elaborare e interpretare i dati e redigere il rapporto finale di ricerca</a:t>
            </a:r>
          </a:p>
          <a:p>
            <a:r>
              <a:rPr lang="it-IT" dirty="0"/>
              <a:t>Il rapporto finale deve essere consegnato al docente,  che lo valuta e assegna il punteggio, da aggiungere al voto (almeno 18) dell’esame scritto. Per ogni membro che ha già ottenuto un voto accettabile allo scritto, il voto conclusivo può essere verbalizzato.</a:t>
            </a:r>
          </a:p>
        </p:txBody>
      </p:sp>
    </p:spTree>
    <p:extLst>
      <p:ext uri="{BB962C8B-B14F-4D97-AF65-F5344CB8AC3E}">
        <p14:creationId xmlns:p14="http://schemas.microsoft.com/office/powerpoint/2010/main" val="147640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1EC0ED-3F3B-4DD8-8365-D3EF2271A3F3}"/>
              </a:ext>
            </a:extLst>
          </p:cNvPr>
          <p:cNvSpPr>
            <a:spLocks noGrp="1"/>
          </p:cNvSpPr>
          <p:nvPr>
            <p:ph type="title"/>
          </p:nvPr>
        </p:nvSpPr>
        <p:spPr/>
        <p:txBody>
          <a:bodyPr/>
          <a:lstStyle/>
          <a:p>
            <a:r>
              <a:rPr lang="it-IT" dirty="0"/>
              <a:t>Come chiedere l’attribuzione dei questionari</a:t>
            </a:r>
          </a:p>
        </p:txBody>
      </p:sp>
      <p:sp>
        <p:nvSpPr>
          <p:cNvPr id="3" name="Segnaposto contenuto 2">
            <a:extLst>
              <a:ext uri="{FF2B5EF4-FFF2-40B4-BE49-F238E27FC236}">
                <a16:creationId xmlns:a16="http://schemas.microsoft.com/office/drawing/2014/main" id="{B198D7C1-AF82-466A-B468-54C34CBF464B}"/>
              </a:ext>
            </a:extLst>
          </p:cNvPr>
          <p:cNvSpPr>
            <a:spLocks noGrp="1"/>
          </p:cNvSpPr>
          <p:nvPr>
            <p:ph idx="1"/>
          </p:nvPr>
        </p:nvSpPr>
        <p:spPr/>
        <p:txBody>
          <a:bodyPr>
            <a:normAutofit/>
          </a:bodyPr>
          <a:lstStyle/>
          <a:p>
            <a:r>
              <a:rPr lang="it-IT" dirty="0"/>
              <a:t>Ogni gruppo che ha raggiunto la sua quota (60 o 90 questionari, conteggio ponderato) uno dei partecipanti invia al docente una email, in cui indica il numero di tre cifre con cui sono ricodificati il propri codici, stampati nell’aggiornamento che viene pubblicato ogni settimana circa (per esempio 134, 127, 171 </a:t>
            </a:r>
            <a:r>
              <a:rPr lang="it-IT" dirty="0" err="1"/>
              <a:t>ecc</a:t>
            </a:r>
            <a:r>
              <a:rPr lang="it-IT" dirty="0"/>
              <a:t>). Si possono reclamare come  propri anche quei numeri che assomigliano a errori di digitazione dei rispondenti (per esempio  12367- che appare una volta sola- può essere considerato uguale a 12376).</a:t>
            </a:r>
          </a:p>
          <a:p>
            <a:r>
              <a:rPr lang="it-IT" dirty="0"/>
              <a:t>Il docente invia un file di dati che si possono elaborare secondo alcuni indicazioni, e redigere poi il rapporto finale.</a:t>
            </a:r>
          </a:p>
        </p:txBody>
      </p:sp>
    </p:spTree>
    <p:extLst>
      <p:ext uri="{BB962C8B-B14F-4D97-AF65-F5344CB8AC3E}">
        <p14:creationId xmlns:p14="http://schemas.microsoft.com/office/powerpoint/2010/main" val="23160335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78563F9-F108-41D1-995C-7A0A275424A2}"/>
              </a:ext>
            </a:extLst>
          </p:cNvPr>
          <p:cNvSpPr>
            <a:spLocks noGrp="1"/>
          </p:cNvSpPr>
          <p:nvPr>
            <p:ph type="title"/>
          </p:nvPr>
        </p:nvSpPr>
        <p:spPr/>
        <p:txBody>
          <a:bodyPr/>
          <a:lstStyle/>
          <a:p>
            <a:r>
              <a:rPr lang="it-IT" dirty="0"/>
              <a:t>Richiesta dei dati</a:t>
            </a:r>
          </a:p>
        </p:txBody>
      </p:sp>
      <p:sp>
        <p:nvSpPr>
          <p:cNvPr id="3" name="Segnaposto contenuto 2">
            <a:extLst>
              <a:ext uri="{FF2B5EF4-FFF2-40B4-BE49-F238E27FC236}">
                <a16:creationId xmlns:a16="http://schemas.microsoft.com/office/drawing/2014/main" id="{5C0319FD-1999-4ADA-BA0C-848A0614DE0D}"/>
              </a:ext>
            </a:extLst>
          </p:cNvPr>
          <p:cNvSpPr>
            <a:spLocks noGrp="1"/>
          </p:cNvSpPr>
          <p:nvPr>
            <p:ph idx="1"/>
          </p:nvPr>
        </p:nvSpPr>
        <p:spPr/>
        <p:txBody>
          <a:bodyPr/>
          <a:lstStyle/>
          <a:p>
            <a:r>
              <a:rPr lang="it-IT" dirty="0"/>
              <a:t>Per ottenere l’accesso ai dati, l’email da scrivere deve avere queste indicazioni:</a:t>
            </a:r>
          </a:p>
          <a:p>
            <a:pPr algn="l"/>
            <a:r>
              <a:rPr lang="it-IT" b="0" i="0" dirty="0">
                <a:effectLst/>
                <a:latin typeface="Arial" panose="020B0604020202020204" pitchFamily="34" charset="0"/>
              </a:rPr>
              <a:t>110,10987, 31, Alessandro Manzoni, Gruppo 12</a:t>
            </a:r>
          </a:p>
          <a:p>
            <a:pPr algn="l"/>
            <a:r>
              <a:rPr lang="it-IT" b="0" i="0" dirty="0">
                <a:effectLst/>
                <a:latin typeface="Arial" panose="020B0604020202020204" pitchFamily="34" charset="0"/>
              </a:rPr>
              <a:t>113, 11857, 30, Gaspara Stampa, Gruppo 12</a:t>
            </a:r>
          </a:p>
          <a:p>
            <a:pPr algn="l"/>
            <a:r>
              <a:rPr lang="it-IT" b="0" i="0" dirty="0">
                <a:effectLst/>
                <a:latin typeface="Arial" panose="020B0604020202020204" pitchFamily="34" charset="0"/>
              </a:rPr>
              <a:t>114, 11875, 1, Gaspara Stampa, Gruppo 12 -&gt; questionario reclamato  come proprio .</a:t>
            </a:r>
          </a:p>
          <a:p>
            <a:pPr algn="l"/>
            <a:endParaRPr lang="it-IT" dirty="0">
              <a:latin typeface="Arial" panose="020B0604020202020204" pitchFamily="34" charset="0"/>
            </a:endParaRPr>
          </a:p>
          <a:p>
            <a:pPr algn="l"/>
            <a:r>
              <a:rPr lang="it-IT" b="0" i="0" dirty="0">
                <a:effectLst/>
                <a:latin typeface="Arial" panose="020B0604020202020204" pitchFamily="34" charset="0"/>
              </a:rPr>
              <a:t>Corso di Psicometria /</a:t>
            </a:r>
            <a:r>
              <a:rPr lang="it-IT" b="0" i="0">
                <a:effectLst/>
                <a:latin typeface="Arial" panose="020B0604020202020204" pitchFamily="34" charset="0"/>
              </a:rPr>
              <a:t>Metodi quantitativi</a:t>
            </a:r>
            <a:endParaRPr lang="it-IT" b="0" i="0" dirty="0">
              <a:effectLst/>
              <a:latin typeface="Arial" panose="020B0604020202020204" pitchFamily="34" charset="0"/>
            </a:endParaRPr>
          </a:p>
          <a:p>
            <a:pPr marL="0" indent="0">
              <a:buNone/>
            </a:pPr>
            <a:endParaRPr lang="it-IT" dirty="0"/>
          </a:p>
        </p:txBody>
      </p:sp>
    </p:spTree>
    <p:extLst>
      <p:ext uri="{BB962C8B-B14F-4D97-AF65-F5344CB8AC3E}">
        <p14:creationId xmlns:p14="http://schemas.microsoft.com/office/powerpoint/2010/main" val="23189865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CAFF76E-274F-410D-B604-C48DE8C05E5F}"/>
              </a:ext>
            </a:extLst>
          </p:cNvPr>
          <p:cNvSpPr>
            <a:spLocks noGrp="1"/>
          </p:cNvSpPr>
          <p:nvPr>
            <p:ph type="title"/>
          </p:nvPr>
        </p:nvSpPr>
        <p:spPr/>
        <p:txBody>
          <a:bodyPr/>
          <a:lstStyle/>
          <a:p>
            <a:r>
              <a:rPr lang="it-IT" dirty="0"/>
              <a:t>Scadenze</a:t>
            </a:r>
          </a:p>
        </p:txBody>
      </p:sp>
      <p:sp>
        <p:nvSpPr>
          <p:cNvPr id="3" name="Segnaposto contenuto 2">
            <a:extLst>
              <a:ext uri="{FF2B5EF4-FFF2-40B4-BE49-F238E27FC236}">
                <a16:creationId xmlns:a16="http://schemas.microsoft.com/office/drawing/2014/main" id="{7D3DAE4A-DB25-46D5-9293-93085986733C}"/>
              </a:ext>
            </a:extLst>
          </p:cNvPr>
          <p:cNvSpPr>
            <a:spLocks noGrp="1"/>
          </p:cNvSpPr>
          <p:nvPr>
            <p:ph idx="1"/>
          </p:nvPr>
        </p:nvSpPr>
        <p:spPr/>
        <p:txBody>
          <a:bodyPr/>
          <a:lstStyle/>
          <a:p>
            <a:r>
              <a:rPr lang="it-IT" dirty="0"/>
              <a:t>La distribuzione del presente questionario può continuare fino a che sarà disponibile un altro questionario  ( quindi anche oltre la data prevista del 31 marzo 2022), su temi simili o diversi, destinati a popolazioni studentesche o pubblico generale.</a:t>
            </a:r>
          </a:p>
          <a:p>
            <a:endParaRPr lang="it-IT" dirty="0"/>
          </a:p>
          <a:p>
            <a:r>
              <a:rPr lang="it-IT" dirty="0"/>
              <a:t>Le analisi da eseguire sono quelle indicate nelle schede precedenti.</a:t>
            </a:r>
          </a:p>
        </p:txBody>
      </p:sp>
    </p:spTree>
    <p:extLst>
      <p:ext uri="{BB962C8B-B14F-4D97-AF65-F5344CB8AC3E}">
        <p14:creationId xmlns:p14="http://schemas.microsoft.com/office/powerpoint/2010/main" val="272237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19FFF8-C55A-49D9-97BF-89C26CF87813}"/>
              </a:ext>
            </a:extLst>
          </p:cNvPr>
          <p:cNvSpPr>
            <a:spLocks noGrp="1"/>
          </p:cNvSpPr>
          <p:nvPr>
            <p:ph type="title"/>
          </p:nvPr>
        </p:nvSpPr>
        <p:spPr/>
        <p:txBody>
          <a:bodyPr/>
          <a:lstStyle/>
          <a:p>
            <a:r>
              <a:rPr lang="it-IT" dirty="0"/>
              <a:t>Utilizzo dei dati e riservatezza</a:t>
            </a:r>
          </a:p>
        </p:txBody>
      </p:sp>
      <p:sp>
        <p:nvSpPr>
          <p:cNvPr id="3" name="Segnaposto contenuto 2">
            <a:extLst>
              <a:ext uri="{FF2B5EF4-FFF2-40B4-BE49-F238E27FC236}">
                <a16:creationId xmlns:a16="http://schemas.microsoft.com/office/drawing/2014/main" id="{DE058167-3314-439D-9581-12F66B5E06C1}"/>
              </a:ext>
            </a:extLst>
          </p:cNvPr>
          <p:cNvSpPr>
            <a:spLocks noGrp="1"/>
          </p:cNvSpPr>
          <p:nvPr>
            <p:ph idx="1"/>
          </p:nvPr>
        </p:nvSpPr>
        <p:spPr>
          <a:xfrm>
            <a:off x="662836" y="1690688"/>
            <a:ext cx="10515600" cy="4351338"/>
          </a:xfrm>
        </p:spPr>
        <p:txBody>
          <a:bodyPr/>
          <a:lstStyle/>
          <a:p>
            <a:r>
              <a:rPr lang="it-IT" dirty="0"/>
              <a:t>I dati che i partecipanti ricevono per eseguire l’esercitazione devono essere cancellati quando la ricerca è conclusa. Sia i dati sia la ricerca devono essere considerati confidenziali e non divulgati. </a:t>
            </a:r>
          </a:p>
        </p:txBody>
      </p:sp>
    </p:spTree>
    <p:extLst>
      <p:ext uri="{BB962C8B-B14F-4D97-AF65-F5344CB8AC3E}">
        <p14:creationId xmlns:p14="http://schemas.microsoft.com/office/powerpoint/2010/main" val="10501292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19FFF8-C55A-49D9-97BF-89C26CF87813}"/>
              </a:ext>
            </a:extLst>
          </p:cNvPr>
          <p:cNvSpPr>
            <a:spLocks noGrp="1"/>
          </p:cNvSpPr>
          <p:nvPr>
            <p:ph type="title"/>
          </p:nvPr>
        </p:nvSpPr>
        <p:spPr/>
        <p:txBody>
          <a:bodyPr/>
          <a:lstStyle/>
          <a:p>
            <a:r>
              <a:rPr lang="it-IT" dirty="0">
                <a:solidFill>
                  <a:srgbClr val="FF0000"/>
                </a:solidFill>
              </a:rPr>
              <a:t>Come iscriversi all’appello per la verbalizzazione del voto finale</a:t>
            </a:r>
          </a:p>
        </p:txBody>
      </p:sp>
      <p:sp>
        <p:nvSpPr>
          <p:cNvPr id="3" name="Segnaposto contenuto 2">
            <a:extLst>
              <a:ext uri="{FF2B5EF4-FFF2-40B4-BE49-F238E27FC236}">
                <a16:creationId xmlns:a16="http://schemas.microsoft.com/office/drawing/2014/main" id="{DE058167-3314-439D-9581-12F66B5E06C1}"/>
              </a:ext>
            </a:extLst>
          </p:cNvPr>
          <p:cNvSpPr>
            <a:spLocks noGrp="1"/>
          </p:cNvSpPr>
          <p:nvPr>
            <p:ph idx="1"/>
          </p:nvPr>
        </p:nvSpPr>
        <p:spPr>
          <a:xfrm>
            <a:off x="662836" y="1690688"/>
            <a:ext cx="10515600" cy="4351338"/>
          </a:xfrm>
        </p:spPr>
        <p:txBody>
          <a:bodyPr/>
          <a:lstStyle/>
          <a:p>
            <a:r>
              <a:rPr lang="it-IT" dirty="0">
                <a:solidFill>
                  <a:srgbClr val="FF0000"/>
                </a:solidFill>
              </a:rPr>
              <a:t>Quando il rapporto di ricerca è consegnato e il voto dello scritto è stato considerato accettabile dallo studente (ma formalmente rifiutato), occorre iscriversi regolarmente ad un appello, riportando nella casella delle NOTE il voto dell’esame scritto e la data dell’appello. </a:t>
            </a:r>
          </a:p>
          <a:p>
            <a:r>
              <a:rPr lang="it-IT" dirty="0">
                <a:solidFill>
                  <a:srgbClr val="FF0000"/>
                </a:solidFill>
              </a:rPr>
              <a:t>Se non è possibile iscriversi, perché il sistema ha registrato un rifiuto dello scritto ma ha mantenuto l’iscrizione, allora occorre inviare una email al docente per avvisare che il voto scritto può essere definitivamente integrato con il risultato dell’approfondimento scritto e quindi verbalizzato</a:t>
            </a:r>
          </a:p>
        </p:txBody>
      </p:sp>
    </p:spTree>
    <p:extLst>
      <p:ext uri="{BB962C8B-B14F-4D97-AF65-F5344CB8AC3E}">
        <p14:creationId xmlns:p14="http://schemas.microsoft.com/office/powerpoint/2010/main" val="11953078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A5B6EE6-6C07-45D4-B610-0628FF288A15}"/>
              </a:ext>
            </a:extLst>
          </p:cNvPr>
          <p:cNvSpPr>
            <a:spLocks noGrp="1"/>
          </p:cNvSpPr>
          <p:nvPr>
            <p:ph idx="1"/>
          </p:nvPr>
        </p:nvSpPr>
        <p:spPr>
          <a:xfrm>
            <a:off x="969974" y="1708210"/>
            <a:ext cx="9761526" cy="4362390"/>
          </a:xfrm>
        </p:spPr>
        <p:txBody>
          <a:bodyPr>
            <a:normAutofit fontScale="40000" lnSpcReduction="20000"/>
          </a:bodyPr>
          <a:lstStyle/>
          <a:p>
            <a:r>
              <a:rPr lang="it-IT" sz="3400" dirty="0"/>
              <a:t>Destinata ai volontari</a:t>
            </a:r>
          </a:p>
          <a:p>
            <a:r>
              <a:rPr lang="it-IT" sz="3400" dirty="0"/>
              <a:t>In gruppi di due o tre persone</a:t>
            </a:r>
          </a:p>
          <a:p>
            <a:r>
              <a:rPr lang="it-IT" sz="3400" dirty="0"/>
              <a:t>Frequentanti oppure non frequentanti</a:t>
            </a:r>
          </a:p>
          <a:p>
            <a:r>
              <a:rPr lang="it-IT" sz="3400" dirty="0"/>
              <a:t>Consiste in  distribuzione a 30 studenti di università italiane</a:t>
            </a:r>
          </a:p>
          <a:p>
            <a:r>
              <a:rPr lang="it-IT" sz="3400" dirty="0"/>
              <a:t>Non a studenti di psicologia di Milano-Bicocca della triennale (valgono pur sempre  la metà nel computo dei 30 partecipanti)</a:t>
            </a:r>
          </a:p>
          <a:p>
            <a:r>
              <a:rPr lang="it-IT" sz="3400" dirty="0"/>
              <a:t>I Fuori corso valgono per due</a:t>
            </a:r>
          </a:p>
          <a:p>
            <a:r>
              <a:rPr lang="it-IT" sz="3400" dirty="0"/>
              <a:t>Scadenza : Entro </a:t>
            </a:r>
            <a:r>
              <a:rPr lang="it-IT" sz="3400" dirty="0">
                <a:solidFill>
                  <a:srgbClr val="FF0000"/>
                </a:solidFill>
              </a:rPr>
              <a:t>il 31 marzo 2022 </a:t>
            </a:r>
            <a:r>
              <a:rPr lang="it-IT" sz="3400" dirty="0"/>
              <a:t>(scadenza della raccolta dati)</a:t>
            </a:r>
          </a:p>
          <a:p>
            <a:r>
              <a:rPr lang="it-IT" sz="3400" dirty="0"/>
              <a:t>Dopo tale data, gli studenti riceveranno l’insieme dei dati raccolti e con alcune indicazioni del docente inizieranno le loro proprie analisi</a:t>
            </a:r>
          </a:p>
          <a:p>
            <a:r>
              <a:rPr lang="it-IT" sz="3400" dirty="0"/>
              <a:t>(I dati saranno in formato SPSS e direttamente utilizzabili). Ogni gruppo di lavoro riceverà la stessa base dati di partecipanti  su cui eseguire le analisi </a:t>
            </a:r>
          </a:p>
          <a:p>
            <a:r>
              <a:rPr lang="it-IT" sz="3400" dirty="0"/>
              <a:t>Riferiranno in una relazione da consegnare entra l’appello di giugno. Un’estensione all’appello di settembre è possibile per chi ha dei motivi di ritardare la consegna</a:t>
            </a:r>
          </a:p>
          <a:p>
            <a:r>
              <a:rPr lang="it-IT" sz="3400" dirty="0"/>
              <a:t>La ricerca sarà valutata con un punteggio da zero a tre punti, che si aggiungerà al voto finale ottenuto nell’esame scritto</a:t>
            </a:r>
          </a:p>
          <a:p>
            <a:pPr marL="0" indent="0">
              <a:buNone/>
            </a:pPr>
            <a:endParaRPr lang="it-IT" dirty="0"/>
          </a:p>
          <a:p>
            <a:r>
              <a:rPr lang="it-IT" dirty="0"/>
              <a:t>Scopo della partecipazione </a:t>
            </a:r>
          </a:p>
          <a:p>
            <a:r>
              <a:rPr lang="it-IT" dirty="0"/>
              <a:t>Motivare gli studenti, renderli partecipi degli scopi di una vera ricerca, quindi non più una esercitazione con dati fittizi</a:t>
            </a:r>
          </a:p>
          <a:p>
            <a:endParaRPr lang="it-IT" dirty="0"/>
          </a:p>
          <a:p>
            <a:endParaRPr lang="it-IT" dirty="0"/>
          </a:p>
          <a:p>
            <a:endParaRPr lang="it-IT" dirty="0"/>
          </a:p>
          <a:p>
            <a:endParaRPr lang="it-IT" dirty="0"/>
          </a:p>
          <a:p>
            <a:endParaRPr lang="it-IT" dirty="0"/>
          </a:p>
        </p:txBody>
      </p:sp>
      <p:sp>
        <p:nvSpPr>
          <p:cNvPr id="4" name="Titolo 1">
            <a:extLst>
              <a:ext uri="{FF2B5EF4-FFF2-40B4-BE49-F238E27FC236}">
                <a16:creationId xmlns:a16="http://schemas.microsoft.com/office/drawing/2014/main" id="{70177943-E084-460C-842C-102BCDFC0866}"/>
              </a:ext>
            </a:extLst>
          </p:cNvPr>
          <p:cNvSpPr>
            <a:spLocks noGrp="1"/>
          </p:cNvSpPr>
          <p:nvPr>
            <p:ph type="title"/>
          </p:nvPr>
        </p:nvSpPr>
        <p:spPr>
          <a:xfrm>
            <a:off x="436574" y="584581"/>
            <a:ext cx="10515600" cy="1325563"/>
          </a:xfrm>
        </p:spPr>
        <p:txBody>
          <a:bodyPr/>
          <a:lstStyle/>
          <a:p>
            <a:r>
              <a:rPr lang="it-IT" dirty="0"/>
              <a:t>Ricerca con un questionario </a:t>
            </a:r>
          </a:p>
        </p:txBody>
      </p:sp>
    </p:spTree>
    <p:extLst>
      <p:ext uri="{BB962C8B-B14F-4D97-AF65-F5344CB8AC3E}">
        <p14:creationId xmlns:p14="http://schemas.microsoft.com/office/powerpoint/2010/main" val="2084446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E6126E6-667A-455A-94EC-11DF7837BB76}"/>
              </a:ext>
            </a:extLst>
          </p:cNvPr>
          <p:cNvSpPr>
            <a:spLocks noGrp="1"/>
          </p:cNvSpPr>
          <p:nvPr>
            <p:ph type="title"/>
          </p:nvPr>
        </p:nvSpPr>
        <p:spPr/>
        <p:txBody>
          <a:bodyPr/>
          <a:lstStyle/>
          <a:p>
            <a:r>
              <a:rPr lang="it-IT" dirty="0"/>
              <a:t>Come trovare i potenziali partecipanti</a:t>
            </a:r>
          </a:p>
        </p:txBody>
      </p:sp>
      <p:sp>
        <p:nvSpPr>
          <p:cNvPr id="3" name="Segnaposto contenuto 2">
            <a:extLst>
              <a:ext uri="{FF2B5EF4-FFF2-40B4-BE49-F238E27FC236}">
                <a16:creationId xmlns:a16="http://schemas.microsoft.com/office/drawing/2014/main" id="{F5BFA1C6-0B5D-4FE6-88AF-60981E3EFFE4}"/>
              </a:ext>
            </a:extLst>
          </p:cNvPr>
          <p:cNvSpPr>
            <a:spLocks noGrp="1"/>
          </p:cNvSpPr>
          <p:nvPr>
            <p:ph idx="1"/>
          </p:nvPr>
        </p:nvSpPr>
        <p:spPr/>
        <p:txBody>
          <a:bodyPr/>
          <a:lstStyle/>
          <a:p>
            <a:r>
              <a:rPr lang="it-IT" dirty="0"/>
              <a:t>Contatti personali</a:t>
            </a:r>
          </a:p>
          <a:p>
            <a:r>
              <a:rPr lang="it-IT" dirty="0"/>
              <a:t>Contatti indiretti</a:t>
            </a:r>
          </a:p>
          <a:p>
            <a:r>
              <a:rPr lang="it-IT" dirty="0"/>
              <a:t>Contatti con i social networks</a:t>
            </a:r>
          </a:p>
          <a:p>
            <a:r>
              <a:rPr lang="it-IT" dirty="0"/>
              <a:t>Con qualsiasi (legittimo!) strumento o mezzo per entrare in contatto con altri studenti di università italiane</a:t>
            </a:r>
          </a:p>
          <a:p>
            <a:r>
              <a:rPr lang="it-IT" dirty="0"/>
              <a:t>Occorre però motivare sempre le persone, evitando di dare l’impressione che si può rispondere a caso o senza impegno, solo per raggiungere la quota.</a:t>
            </a:r>
          </a:p>
          <a:p>
            <a:endParaRPr lang="it-IT" dirty="0"/>
          </a:p>
        </p:txBody>
      </p:sp>
    </p:spTree>
    <p:extLst>
      <p:ext uri="{BB962C8B-B14F-4D97-AF65-F5344CB8AC3E}">
        <p14:creationId xmlns:p14="http://schemas.microsoft.com/office/powerpoint/2010/main" val="8973334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D6C012-91C0-4328-99F8-79A8BFF50BEA}"/>
              </a:ext>
            </a:extLst>
          </p:cNvPr>
          <p:cNvSpPr>
            <a:spLocks noGrp="1"/>
          </p:cNvSpPr>
          <p:nvPr>
            <p:ph type="title"/>
          </p:nvPr>
        </p:nvSpPr>
        <p:spPr/>
        <p:txBody>
          <a:bodyPr/>
          <a:lstStyle/>
          <a:p>
            <a:r>
              <a:rPr lang="it-IT" dirty="0"/>
              <a:t>Che tipo di analisi eseguire sui dati raccolti</a:t>
            </a:r>
          </a:p>
        </p:txBody>
      </p:sp>
      <p:sp>
        <p:nvSpPr>
          <p:cNvPr id="3" name="Segnaposto contenuto 2">
            <a:extLst>
              <a:ext uri="{FF2B5EF4-FFF2-40B4-BE49-F238E27FC236}">
                <a16:creationId xmlns:a16="http://schemas.microsoft.com/office/drawing/2014/main" id="{BAC21038-F547-4F27-B8A3-42AF798548F6}"/>
              </a:ext>
            </a:extLst>
          </p:cNvPr>
          <p:cNvSpPr>
            <a:spLocks noGrp="1"/>
          </p:cNvSpPr>
          <p:nvPr>
            <p:ph idx="1"/>
          </p:nvPr>
        </p:nvSpPr>
        <p:spPr/>
        <p:txBody>
          <a:bodyPr>
            <a:normAutofit/>
          </a:bodyPr>
          <a:lstStyle/>
          <a:p>
            <a:r>
              <a:rPr lang="it-IT" dirty="0"/>
              <a:t>Analisi fattoriale (con le scale formato </a:t>
            </a:r>
            <a:r>
              <a:rPr lang="it-IT" dirty="0" err="1"/>
              <a:t>Likert</a:t>
            </a:r>
            <a:r>
              <a:rPr lang="it-IT" dirty="0"/>
              <a:t>)</a:t>
            </a:r>
          </a:p>
          <a:p>
            <a:r>
              <a:rPr lang="it-IT" dirty="0"/>
              <a:t>Analisi fattoriale categoriale  (scala con risposte  nominali)</a:t>
            </a:r>
          </a:p>
          <a:p>
            <a:r>
              <a:rPr lang="it-IT" dirty="0"/>
              <a:t>Calcolo dei punteggi fattoriali </a:t>
            </a:r>
          </a:p>
          <a:p>
            <a:r>
              <a:rPr lang="it-IT" dirty="0"/>
              <a:t>Esplorare con i punteggi fattoriali le differenze individuali (come sesso, scuola superiore di provenienza, anno di corso </a:t>
            </a:r>
            <a:r>
              <a:rPr lang="it-IT" dirty="0" err="1"/>
              <a:t>ecc</a:t>
            </a:r>
            <a:r>
              <a:rPr lang="it-IT" dirty="0"/>
              <a:t>) </a:t>
            </a:r>
          </a:p>
          <a:p>
            <a:r>
              <a:rPr lang="it-IT" dirty="0"/>
              <a:t>Proporre i dati in grafici che illustrano le caratteristiche della distribuzione dei valori osservati</a:t>
            </a:r>
          </a:p>
          <a:p>
            <a:r>
              <a:rPr lang="it-IT" dirty="0"/>
              <a:t>Si può usare l’ANOVA per esaminare le differenze nei sottogruppi o test del chi quadrato per eventuali frequenze osservate</a:t>
            </a:r>
          </a:p>
        </p:txBody>
      </p:sp>
    </p:spTree>
    <p:extLst>
      <p:ext uri="{BB962C8B-B14F-4D97-AF65-F5344CB8AC3E}">
        <p14:creationId xmlns:p14="http://schemas.microsoft.com/office/powerpoint/2010/main" val="77368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CD24DC-6B3D-4A4C-8E9B-DA1490121B99}"/>
              </a:ext>
            </a:extLst>
          </p:cNvPr>
          <p:cNvSpPr>
            <a:spLocks noGrp="1"/>
          </p:cNvSpPr>
          <p:nvPr>
            <p:ph type="title"/>
          </p:nvPr>
        </p:nvSpPr>
        <p:spPr>
          <a:xfrm>
            <a:off x="838200" y="673419"/>
            <a:ext cx="10515600" cy="4287464"/>
          </a:xfrm>
        </p:spPr>
        <p:txBody>
          <a:bodyPr>
            <a:normAutofit/>
          </a:bodyPr>
          <a:lstStyle/>
          <a:p>
            <a:r>
              <a:rPr lang="it-IT" sz="5300" dirty="0"/>
              <a:t>Indirizzo da distribuire dal 12 febbraio</a:t>
            </a:r>
            <a:br>
              <a:rPr lang="it-IT" dirty="0">
                <a:solidFill>
                  <a:srgbClr val="FF0000"/>
                </a:solidFill>
              </a:rPr>
            </a:br>
            <a:br>
              <a:rPr lang="it-IT" dirty="0">
                <a:solidFill>
                  <a:srgbClr val="FF0000"/>
                </a:solidFill>
              </a:rPr>
            </a:br>
            <a:r>
              <a:rPr lang="it-IT" sz="3100" b="0" i="0" dirty="0">
                <a:solidFill>
                  <a:srgbClr val="000000"/>
                </a:solidFill>
                <a:effectLst/>
                <a:latin typeface="72"/>
              </a:rPr>
              <a:t>https://psicologiaunimib.qualtrics.com/jfe/form/SV_cw4iN1seUSxVKg6</a:t>
            </a:r>
            <a:br>
              <a:rPr lang="it-IT" sz="60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br>
            <a:br>
              <a:rPr lang="it-IT" dirty="0">
                <a:solidFill>
                  <a:srgbClr val="FF0000"/>
                </a:solidFill>
              </a:rPr>
            </a:br>
            <a:endParaRPr lang="it-IT" dirty="0">
              <a:solidFill>
                <a:srgbClr val="FF0000"/>
              </a:solidFill>
            </a:endParaRPr>
          </a:p>
        </p:txBody>
      </p:sp>
      <p:sp>
        <p:nvSpPr>
          <p:cNvPr id="3" name="Segnaposto testo 2">
            <a:extLst>
              <a:ext uri="{FF2B5EF4-FFF2-40B4-BE49-F238E27FC236}">
                <a16:creationId xmlns:a16="http://schemas.microsoft.com/office/drawing/2014/main" id="{20C8EC36-08D6-4610-ACB4-9A4AED4E1D57}"/>
              </a:ext>
            </a:extLst>
          </p:cNvPr>
          <p:cNvSpPr>
            <a:spLocks noGrp="1"/>
          </p:cNvSpPr>
          <p:nvPr>
            <p:ph type="body" idx="1"/>
          </p:nvPr>
        </p:nvSpPr>
        <p:spPr>
          <a:xfrm>
            <a:off x="613498" y="3785793"/>
            <a:ext cx="10515600" cy="1500187"/>
          </a:xfrm>
        </p:spPr>
        <p:txBody>
          <a:bodyPr>
            <a:normAutofit/>
          </a:bodyPr>
          <a:lstStyle/>
          <a:p>
            <a:endParaRPr lang="it-IT" dirty="0">
              <a:solidFill>
                <a:schemeClr val="tx2"/>
              </a:solidFill>
            </a:endParaRPr>
          </a:p>
        </p:txBody>
      </p:sp>
    </p:spTree>
    <p:extLst>
      <p:ext uri="{BB962C8B-B14F-4D97-AF65-F5344CB8AC3E}">
        <p14:creationId xmlns:p14="http://schemas.microsoft.com/office/powerpoint/2010/main" val="2816338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4B2432C-AF4A-4B09-A96F-099E5DBB0470}"/>
              </a:ext>
            </a:extLst>
          </p:cNvPr>
          <p:cNvSpPr>
            <a:spLocks noGrp="1"/>
          </p:cNvSpPr>
          <p:nvPr>
            <p:ph type="title"/>
          </p:nvPr>
        </p:nvSpPr>
        <p:spPr/>
        <p:txBody>
          <a:bodyPr/>
          <a:lstStyle/>
          <a:p>
            <a:r>
              <a:rPr lang="it-IT" dirty="0"/>
              <a:t>Quando consegnare la relazione</a:t>
            </a:r>
          </a:p>
        </p:txBody>
      </p:sp>
      <p:sp>
        <p:nvSpPr>
          <p:cNvPr id="3" name="Segnaposto contenuto 2">
            <a:extLst>
              <a:ext uri="{FF2B5EF4-FFF2-40B4-BE49-F238E27FC236}">
                <a16:creationId xmlns:a16="http://schemas.microsoft.com/office/drawing/2014/main" id="{993BE8AA-94B6-40F0-B34E-86E7A2F27596}"/>
              </a:ext>
            </a:extLst>
          </p:cNvPr>
          <p:cNvSpPr>
            <a:spLocks noGrp="1"/>
          </p:cNvSpPr>
          <p:nvPr>
            <p:ph idx="1"/>
          </p:nvPr>
        </p:nvSpPr>
        <p:spPr/>
        <p:txBody>
          <a:bodyPr/>
          <a:lstStyle/>
          <a:p>
            <a:r>
              <a:rPr lang="it-IT" dirty="0"/>
              <a:t>Appena pronta e conclusa, la relazione può essere consegnata. Il voto può essere registrato a consegna avvenuta del rapporto. </a:t>
            </a:r>
          </a:p>
          <a:p>
            <a:r>
              <a:rPr lang="it-IT" dirty="0"/>
              <a:t>Il voto dello scritto viene lasciato in sospeso fino alla consegna del rapporto, ma non oltre settembre 2022</a:t>
            </a:r>
          </a:p>
          <a:p>
            <a:r>
              <a:rPr lang="it-IT" dirty="0"/>
              <a:t>Per verbalizzare, occorre quindi (1) aver sostenuto l’esame scritto e (2) aver consegnato il rapporto finale di ricerca</a:t>
            </a:r>
          </a:p>
          <a:p>
            <a:endParaRPr lang="it-IT" dirty="0"/>
          </a:p>
        </p:txBody>
      </p:sp>
    </p:spTree>
    <p:extLst>
      <p:ext uri="{BB962C8B-B14F-4D97-AF65-F5344CB8AC3E}">
        <p14:creationId xmlns:p14="http://schemas.microsoft.com/office/powerpoint/2010/main" val="4236875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B95F1F-7B7C-4593-A44B-C68BBEDDC1C5}"/>
              </a:ext>
            </a:extLst>
          </p:cNvPr>
          <p:cNvSpPr>
            <a:spLocks noGrp="1"/>
          </p:cNvSpPr>
          <p:nvPr>
            <p:ph type="title"/>
          </p:nvPr>
        </p:nvSpPr>
        <p:spPr/>
        <p:txBody>
          <a:bodyPr/>
          <a:lstStyle/>
          <a:p>
            <a:r>
              <a:rPr lang="it-IT" dirty="0"/>
              <a:t>Come si procede con la verbalizzazione</a:t>
            </a:r>
          </a:p>
        </p:txBody>
      </p:sp>
      <p:sp>
        <p:nvSpPr>
          <p:cNvPr id="3" name="Segnaposto contenuto 2">
            <a:extLst>
              <a:ext uri="{FF2B5EF4-FFF2-40B4-BE49-F238E27FC236}">
                <a16:creationId xmlns:a16="http://schemas.microsoft.com/office/drawing/2014/main" id="{41023CD2-6323-42F2-8602-BA97B29626D6}"/>
              </a:ext>
            </a:extLst>
          </p:cNvPr>
          <p:cNvSpPr>
            <a:spLocks noGrp="1"/>
          </p:cNvSpPr>
          <p:nvPr>
            <p:ph idx="1"/>
          </p:nvPr>
        </p:nvSpPr>
        <p:spPr/>
        <p:txBody>
          <a:bodyPr/>
          <a:lstStyle/>
          <a:p>
            <a:r>
              <a:rPr lang="it-IT" dirty="0"/>
              <a:t>La consegna del rapporto di ricerca prende il posto dell’integrazione orale: pertanto si deve agire come se si volesse sostenere l’orale (rifiutando il voto scritto quando pubblicato)</a:t>
            </a:r>
          </a:p>
          <a:p>
            <a:pPr marL="0" indent="0">
              <a:buNone/>
            </a:pPr>
            <a:endParaRPr lang="it-IT" dirty="0"/>
          </a:p>
          <a:p>
            <a:r>
              <a:rPr lang="it-IT" dirty="0"/>
              <a:t>Al momento del superamento dell’esame si deve  RIFIUTARE il voto e iscriversi di nuovo al prossimo  appello: il voto sarà conservato e sarà verbalizzabile con l’aggiunta della ricerca</a:t>
            </a:r>
          </a:p>
        </p:txBody>
      </p:sp>
    </p:spTree>
    <p:extLst>
      <p:ext uri="{BB962C8B-B14F-4D97-AF65-F5344CB8AC3E}">
        <p14:creationId xmlns:p14="http://schemas.microsoft.com/office/powerpoint/2010/main" val="2301961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C33372-0E0D-401D-9C13-E4150D2C2851}"/>
              </a:ext>
            </a:extLst>
          </p:cNvPr>
          <p:cNvSpPr>
            <a:spLocks noGrp="1"/>
          </p:cNvSpPr>
          <p:nvPr>
            <p:ph type="title"/>
          </p:nvPr>
        </p:nvSpPr>
        <p:spPr/>
        <p:txBody>
          <a:bodyPr/>
          <a:lstStyle/>
          <a:p>
            <a:r>
              <a:rPr lang="it-IT" dirty="0"/>
              <a:t>Scadenza </a:t>
            </a:r>
          </a:p>
        </p:txBody>
      </p:sp>
      <p:sp>
        <p:nvSpPr>
          <p:cNvPr id="3" name="Segnaposto contenuto 2">
            <a:extLst>
              <a:ext uri="{FF2B5EF4-FFF2-40B4-BE49-F238E27FC236}">
                <a16:creationId xmlns:a16="http://schemas.microsoft.com/office/drawing/2014/main" id="{B5201085-6EB6-4281-8044-98EF52599383}"/>
              </a:ext>
            </a:extLst>
          </p:cNvPr>
          <p:cNvSpPr>
            <a:spLocks noGrp="1"/>
          </p:cNvSpPr>
          <p:nvPr>
            <p:ph idx="1"/>
          </p:nvPr>
        </p:nvSpPr>
        <p:spPr/>
        <p:txBody>
          <a:bodyPr/>
          <a:lstStyle/>
          <a:p>
            <a:r>
              <a:rPr lang="it-IT" dirty="0"/>
              <a:t>L’unica scadenza è quella del 31 marzo 2022 (termine per la raccolta dei dati). </a:t>
            </a:r>
          </a:p>
        </p:txBody>
      </p:sp>
    </p:spTree>
    <p:extLst>
      <p:ext uri="{BB962C8B-B14F-4D97-AF65-F5344CB8AC3E}">
        <p14:creationId xmlns:p14="http://schemas.microsoft.com/office/powerpoint/2010/main" val="25155341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6CDAA27-160A-48FB-B0EC-89ABCAAE0E58}"/>
              </a:ext>
            </a:extLst>
          </p:cNvPr>
          <p:cNvSpPr>
            <a:spLocks noGrp="1"/>
          </p:cNvSpPr>
          <p:nvPr>
            <p:ph type="title"/>
          </p:nvPr>
        </p:nvSpPr>
        <p:spPr/>
        <p:txBody>
          <a:bodyPr/>
          <a:lstStyle/>
          <a:p>
            <a:r>
              <a:rPr lang="it-IT" dirty="0"/>
              <a:t>Come costruire il codice</a:t>
            </a:r>
          </a:p>
        </p:txBody>
      </p:sp>
      <p:sp>
        <p:nvSpPr>
          <p:cNvPr id="3" name="Segnaposto contenuto 2">
            <a:extLst>
              <a:ext uri="{FF2B5EF4-FFF2-40B4-BE49-F238E27FC236}">
                <a16:creationId xmlns:a16="http://schemas.microsoft.com/office/drawing/2014/main" id="{DE6BDB2D-FBA2-46F2-B8C4-55DF4D7FC830}"/>
              </a:ext>
            </a:extLst>
          </p:cNvPr>
          <p:cNvSpPr>
            <a:spLocks noGrp="1"/>
          </p:cNvSpPr>
          <p:nvPr>
            <p:ph idx="1"/>
          </p:nvPr>
        </p:nvSpPr>
        <p:spPr/>
        <p:txBody>
          <a:bodyPr/>
          <a:lstStyle/>
          <a:p>
            <a:r>
              <a:rPr lang="it-IT" dirty="0">
                <a:latin typeface="Times New Roman" panose="02020603050405020304" pitchFamily="18" charset="0"/>
                <a:cs typeface="Times New Roman" panose="02020603050405020304" pitchFamily="18" charset="0"/>
              </a:rPr>
              <a:t>Ogni partecipante si iscrive a un gruppo numerato,  per esempio 35. Supponendo che  i tre ultimi numeri della matricola siano 168, il suo codice è pertanto 35168</a:t>
            </a:r>
          </a:p>
          <a:p>
            <a:r>
              <a:rPr lang="it-IT" dirty="0">
                <a:latin typeface="Times New Roman" panose="02020603050405020304" pitchFamily="18" charset="0"/>
                <a:cs typeface="Times New Roman" panose="02020603050405020304" pitchFamily="18" charset="0"/>
              </a:rPr>
              <a:t>Il codice della sua compagna di lavoro, le cui ultime cifre di matricola sono 776, sarà quindi 35776</a:t>
            </a:r>
          </a:p>
          <a:p>
            <a:endParaRPr lang="it-IT" dirty="0">
              <a:latin typeface="Times New Roman" panose="02020603050405020304" pitchFamily="18" charset="0"/>
              <a:cs typeface="Times New Roman" panose="02020603050405020304" pitchFamily="18" charset="0"/>
            </a:endParaRPr>
          </a:p>
          <a:p>
            <a:r>
              <a:rPr lang="it-IT" dirty="0">
                <a:latin typeface="Times New Roman" panose="02020603050405020304" pitchFamily="18" charset="0"/>
                <a:cs typeface="Times New Roman" panose="02020603050405020304" pitchFamily="18" charset="0"/>
              </a:rPr>
              <a:t>Quando si invita uno studente a rispondere al questionario, si chiederà: </a:t>
            </a:r>
            <a:r>
              <a:rPr lang="it-IT" i="1" dirty="0">
                <a:latin typeface="Times New Roman" panose="02020603050405020304" pitchFamily="18" charset="0"/>
                <a:cs typeface="Times New Roman" panose="02020603050405020304" pitchFamily="18" charset="0"/>
              </a:rPr>
              <a:t>Per favore inserisci questo codice di cinque cifre quando rispondi al questionario</a:t>
            </a:r>
          </a:p>
        </p:txBody>
      </p:sp>
    </p:spTree>
    <p:extLst>
      <p:ext uri="{BB962C8B-B14F-4D97-AF65-F5344CB8AC3E}">
        <p14:creationId xmlns:p14="http://schemas.microsoft.com/office/powerpoint/2010/main" val="117800417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680</TotalTime>
  <Words>1325</Words>
  <Application>Microsoft Office PowerPoint</Application>
  <PresentationFormat>Widescreen</PresentationFormat>
  <Paragraphs>87</Paragraphs>
  <Slides>19</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19</vt:i4>
      </vt:variant>
    </vt:vector>
  </HeadingPairs>
  <TitlesOfParts>
    <vt:vector size="25" baseType="lpstr">
      <vt:lpstr>72</vt:lpstr>
      <vt:lpstr>Arial</vt:lpstr>
      <vt:lpstr>Calibri</vt:lpstr>
      <vt:lpstr>Calibri Light</vt:lpstr>
      <vt:lpstr>Times New Roman</vt:lpstr>
      <vt:lpstr>Tema di Office</vt:lpstr>
      <vt:lpstr>Lavori supplementari </vt:lpstr>
      <vt:lpstr>Ricerca con un questionario </vt:lpstr>
      <vt:lpstr>Come trovare i potenziali partecipanti</vt:lpstr>
      <vt:lpstr>Che tipo di analisi eseguire sui dati raccolti</vt:lpstr>
      <vt:lpstr>Indirizzo da distribuire dal 12 febbraio  https://psicologiaunimib.qualtrics.com/jfe/form/SV_cw4iN1seUSxVKg6  </vt:lpstr>
      <vt:lpstr>Quando consegnare la relazione</vt:lpstr>
      <vt:lpstr>Come si procede con la verbalizzazione</vt:lpstr>
      <vt:lpstr>Scadenza </vt:lpstr>
      <vt:lpstr>Come costruire il codice</vt:lpstr>
      <vt:lpstr>Chi può partecipare </vt:lpstr>
      <vt:lpstr>Consegna del rapporto </vt:lpstr>
      <vt:lpstr>Lunghezza del rapporto finale</vt:lpstr>
      <vt:lpstr>Come ci si iscrive </vt:lpstr>
      <vt:lpstr>Come utilizzare le frequenze dei codici</vt:lpstr>
      <vt:lpstr>Come chiedere l’attribuzione dei questionari</vt:lpstr>
      <vt:lpstr>Richiesta dei dati</vt:lpstr>
      <vt:lpstr>Scadenze</vt:lpstr>
      <vt:lpstr>Utilizzo dei dati e riservatezza</vt:lpstr>
      <vt:lpstr>Come iscriversi all’appello per la verbalizzazione del voto finale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Ricerca facoltativa con il questionario</dc:title>
  <dc:creator>giovannibattista.flebus@unimib.it</dc:creator>
  <cp:lastModifiedBy>giovannibattista.flebus@unimib.it</cp:lastModifiedBy>
  <cp:revision>32</cp:revision>
  <dcterms:created xsi:type="dcterms:W3CDTF">2020-11-19T13:55:23Z</dcterms:created>
  <dcterms:modified xsi:type="dcterms:W3CDTF">2022-05-31T15:01:51Z</dcterms:modified>
</cp:coreProperties>
</file>